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DADB5-6EA3-4B5C-92F0-3CECD4C5E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A4219F9-E06F-499F-96A7-C389207D37BB}">
      <dgm:prSet/>
      <dgm:spPr/>
      <dgm:t>
        <a:bodyPr/>
        <a:lstStyle/>
        <a:p>
          <a:r>
            <a:rPr lang="en-GB" dirty="0"/>
            <a:t>HTML Foundation</a:t>
          </a:r>
          <a:endParaRPr lang="fr-FR" dirty="0"/>
        </a:p>
      </dgm:t>
    </dgm:pt>
    <dgm:pt modelId="{2A433A78-4597-4914-BBFA-EDE068EE51E8}" type="parTrans" cxnId="{60548117-835D-4D23-9018-5B8A0A9FA03C}">
      <dgm:prSet/>
      <dgm:spPr/>
      <dgm:t>
        <a:bodyPr/>
        <a:lstStyle/>
        <a:p>
          <a:endParaRPr lang="fr-FR"/>
        </a:p>
      </dgm:t>
    </dgm:pt>
    <dgm:pt modelId="{DEB6AC94-7718-4CDE-B455-E045191CB5E2}" type="sibTrans" cxnId="{60548117-835D-4D23-9018-5B8A0A9FA03C}">
      <dgm:prSet/>
      <dgm:spPr/>
      <dgm:t>
        <a:bodyPr/>
        <a:lstStyle/>
        <a:p>
          <a:endParaRPr lang="fr-FR"/>
        </a:p>
      </dgm:t>
    </dgm:pt>
    <dgm:pt modelId="{FD563A9E-7162-4434-B671-3774E0ECC572}">
      <dgm:prSet/>
      <dgm:spPr/>
      <dgm:t>
        <a:bodyPr/>
        <a:lstStyle/>
        <a:p>
          <a:r>
            <a:rPr lang="en-GB" dirty="0"/>
            <a:t>BS5 Pricing Page Project</a:t>
          </a:r>
          <a:endParaRPr lang="fr-FR" dirty="0"/>
        </a:p>
      </dgm:t>
    </dgm:pt>
    <dgm:pt modelId="{78933035-59C0-4DC3-9317-330E469CD1EA}" type="parTrans" cxnId="{A595817C-B881-43AF-87E1-409FC809337C}">
      <dgm:prSet/>
      <dgm:spPr/>
      <dgm:t>
        <a:bodyPr/>
        <a:lstStyle/>
        <a:p>
          <a:endParaRPr lang="fr-FR"/>
        </a:p>
      </dgm:t>
    </dgm:pt>
    <dgm:pt modelId="{8F8A81F5-B8CA-497B-B2B7-2E1F70EC7037}" type="sibTrans" cxnId="{A595817C-B881-43AF-87E1-409FC809337C}">
      <dgm:prSet/>
      <dgm:spPr/>
      <dgm:t>
        <a:bodyPr/>
        <a:lstStyle/>
        <a:p>
          <a:endParaRPr lang="fr-FR"/>
        </a:p>
      </dgm:t>
    </dgm:pt>
    <dgm:pt modelId="{4C1A6729-0A00-4223-95CD-105F33F523F4}">
      <dgm:prSet/>
      <dgm:spPr/>
      <dgm:t>
        <a:bodyPr/>
        <a:lstStyle/>
        <a:p>
          <a:r>
            <a:rPr lang="en-GB" dirty="0"/>
            <a:t>JavaScript + BS5 To-do App Project</a:t>
          </a:r>
          <a:endParaRPr lang="fr-FR" dirty="0"/>
        </a:p>
      </dgm:t>
    </dgm:pt>
    <dgm:pt modelId="{D4FFE73A-4FC5-432B-A857-42B4E513B27F}" type="parTrans" cxnId="{90470927-215A-4F12-8C3D-B08C68B14560}">
      <dgm:prSet/>
      <dgm:spPr/>
      <dgm:t>
        <a:bodyPr/>
        <a:lstStyle/>
        <a:p>
          <a:endParaRPr lang="fr-FR"/>
        </a:p>
      </dgm:t>
    </dgm:pt>
    <dgm:pt modelId="{7D2CD819-BFF6-4299-9790-0B04C0925FAF}" type="sibTrans" cxnId="{90470927-215A-4F12-8C3D-B08C68B14560}">
      <dgm:prSet/>
      <dgm:spPr/>
      <dgm:t>
        <a:bodyPr/>
        <a:lstStyle/>
        <a:p>
          <a:endParaRPr lang="fr-FR"/>
        </a:p>
      </dgm:t>
    </dgm:pt>
    <dgm:pt modelId="{6B456928-3541-4B31-B850-BB558CE84C15}">
      <dgm:prSet/>
      <dgm:spPr/>
      <dgm:t>
        <a:bodyPr/>
        <a:lstStyle/>
        <a:p>
          <a:r>
            <a:rPr lang="en-GB" dirty="0"/>
            <a:t>Questions</a:t>
          </a:r>
          <a:endParaRPr lang="fr-FR" dirty="0"/>
        </a:p>
      </dgm:t>
    </dgm:pt>
    <dgm:pt modelId="{A0FC3258-6342-4AD5-ADBB-3AE1207EC263}" type="parTrans" cxnId="{C9201D2D-9392-47DB-9603-81224A8740AE}">
      <dgm:prSet/>
      <dgm:spPr/>
      <dgm:t>
        <a:bodyPr/>
        <a:lstStyle/>
        <a:p>
          <a:endParaRPr lang="fr-FR"/>
        </a:p>
      </dgm:t>
    </dgm:pt>
    <dgm:pt modelId="{8964D7B6-AEBC-4415-98A0-BA0DA4CDEE61}" type="sibTrans" cxnId="{C9201D2D-9392-47DB-9603-81224A8740AE}">
      <dgm:prSet/>
      <dgm:spPr/>
      <dgm:t>
        <a:bodyPr/>
        <a:lstStyle/>
        <a:p>
          <a:endParaRPr lang="fr-FR"/>
        </a:p>
      </dgm:t>
    </dgm:pt>
    <dgm:pt modelId="{05DCD8A6-0DCB-4331-A7D0-9A7C3390D281}">
      <dgm:prSet/>
      <dgm:spPr/>
      <dgm:t>
        <a:bodyPr/>
        <a:lstStyle/>
        <a:p>
          <a:r>
            <a:rPr lang="en-GB"/>
            <a:t>JavaScript Foundation</a:t>
          </a:r>
          <a:endParaRPr lang="fr-FR" dirty="0"/>
        </a:p>
      </dgm:t>
    </dgm:pt>
    <dgm:pt modelId="{E477B76A-BBDF-4E7E-92E8-7B9FDD76D4DD}" type="parTrans" cxnId="{D4A3F91A-154B-4EC0-A780-F104C5C7758F}">
      <dgm:prSet/>
      <dgm:spPr/>
      <dgm:t>
        <a:bodyPr/>
        <a:lstStyle/>
        <a:p>
          <a:endParaRPr lang="fr-FR"/>
        </a:p>
      </dgm:t>
    </dgm:pt>
    <dgm:pt modelId="{110578ED-D7AF-434E-9F52-464B2FAE15F4}" type="sibTrans" cxnId="{D4A3F91A-154B-4EC0-A780-F104C5C7758F}">
      <dgm:prSet/>
      <dgm:spPr/>
      <dgm:t>
        <a:bodyPr/>
        <a:lstStyle/>
        <a:p>
          <a:endParaRPr lang="fr-FR"/>
        </a:p>
      </dgm:t>
    </dgm:pt>
    <dgm:pt modelId="{1318305E-4CFE-4DB3-B72C-F8BD8D2C5C77}" type="pres">
      <dgm:prSet presAssocID="{25FDADB5-6EA3-4B5C-92F0-3CECD4C5E025}" presName="linear" presStyleCnt="0">
        <dgm:presLayoutVars>
          <dgm:animLvl val="lvl"/>
          <dgm:resizeHandles val="exact"/>
        </dgm:presLayoutVars>
      </dgm:prSet>
      <dgm:spPr/>
    </dgm:pt>
    <dgm:pt modelId="{9F1FB7C9-F661-4860-90A2-BAFC81647ACC}" type="pres">
      <dgm:prSet presAssocID="{3A4219F9-E06F-499F-96A7-C389207D37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65475C-E239-4FCC-850E-861512F71DA8}" type="pres">
      <dgm:prSet presAssocID="{DEB6AC94-7718-4CDE-B455-E045191CB5E2}" presName="spacer" presStyleCnt="0"/>
      <dgm:spPr/>
    </dgm:pt>
    <dgm:pt modelId="{9C4D9890-CB67-4550-B30F-1147091B92A2}" type="pres">
      <dgm:prSet presAssocID="{FD563A9E-7162-4434-B671-3774E0ECC5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F919CA-C7E4-4959-8283-851B17AFB1BD}" type="pres">
      <dgm:prSet presAssocID="{8F8A81F5-B8CA-497B-B2B7-2E1F70EC7037}" presName="spacer" presStyleCnt="0"/>
      <dgm:spPr/>
    </dgm:pt>
    <dgm:pt modelId="{9638B654-BED5-44DA-B9B7-60B750D90537}" type="pres">
      <dgm:prSet presAssocID="{05DCD8A6-0DCB-4331-A7D0-9A7C3390D2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57BDE4-ED31-4E6E-A003-362B65FF9530}" type="pres">
      <dgm:prSet presAssocID="{110578ED-D7AF-434E-9F52-464B2FAE15F4}" presName="spacer" presStyleCnt="0"/>
      <dgm:spPr/>
    </dgm:pt>
    <dgm:pt modelId="{3A7A5CE4-1104-4199-99C9-4D1595864D11}" type="pres">
      <dgm:prSet presAssocID="{4C1A6729-0A00-4223-95CD-105F33F523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3FB897C-AE88-4BD7-9670-19B5DF62B1C6}" type="pres">
      <dgm:prSet presAssocID="{7D2CD819-BFF6-4299-9790-0B04C0925FAF}" presName="spacer" presStyleCnt="0"/>
      <dgm:spPr/>
    </dgm:pt>
    <dgm:pt modelId="{89976BB1-322B-4A27-B680-FCA615CCF343}" type="pres">
      <dgm:prSet presAssocID="{6B456928-3541-4B31-B850-BB558CE84C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0548117-835D-4D23-9018-5B8A0A9FA03C}" srcId="{25FDADB5-6EA3-4B5C-92F0-3CECD4C5E025}" destId="{3A4219F9-E06F-499F-96A7-C389207D37BB}" srcOrd="0" destOrd="0" parTransId="{2A433A78-4597-4914-BBFA-EDE068EE51E8}" sibTransId="{DEB6AC94-7718-4CDE-B455-E045191CB5E2}"/>
    <dgm:cxn modelId="{D4A3F91A-154B-4EC0-A780-F104C5C7758F}" srcId="{25FDADB5-6EA3-4B5C-92F0-3CECD4C5E025}" destId="{05DCD8A6-0DCB-4331-A7D0-9A7C3390D281}" srcOrd="2" destOrd="0" parTransId="{E477B76A-BBDF-4E7E-92E8-7B9FDD76D4DD}" sibTransId="{110578ED-D7AF-434E-9F52-464B2FAE15F4}"/>
    <dgm:cxn modelId="{90470927-215A-4F12-8C3D-B08C68B14560}" srcId="{25FDADB5-6EA3-4B5C-92F0-3CECD4C5E025}" destId="{4C1A6729-0A00-4223-95CD-105F33F523F4}" srcOrd="3" destOrd="0" parTransId="{D4FFE73A-4FC5-432B-A857-42B4E513B27F}" sibTransId="{7D2CD819-BFF6-4299-9790-0B04C0925FAF}"/>
    <dgm:cxn modelId="{C9201D2D-9392-47DB-9603-81224A8740AE}" srcId="{25FDADB5-6EA3-4B5C-92F0-3CECD4C5E025}" destId="{6B456928-3541-4B31-B850-BB558CE84C15}" srcOrd="4" destOrd="0" parTransId="{A0FC3258-6342-4AD5-ADBB-3AE1207EC263}" sibTransId="{8964D7B6-AEBC-4415-98A0-BA0DA4CDEE61}"/>
    <dgm:cxn modelId="{23448041-E4E8-4118-9EA8-19CADA2575C4}" type="presOf" srcId="{25FDADB5-6EA3-4B5C-92F0-3CECD4C5E025}" destId="{1318305E-4CFE-4DB3-B72C-F8BD8D2C5C77}" srcOrd="0" destOrd="0" presId="urn:microsoft.com/office/officeart/2005/8/layout/vList2"/>
    <dgm:cxn modelId="{1D272755-5293-418C-BE64-8ABAC396A300}" type="presOf" srcId="{3A4219F9-E06F-499F-96A7-C389207D37BB}" destId="{9F1FB7C9-F661-4860-90A2-BAFC81647ACC}" srcOrd="0" destOrd="0" presId="urn:microsoft.com/office/officeart/2005/8/layout/vList2"/>
    <dgm:cxn modelId="{8D846678-001E-4005-85FD-A7B09BCAFCE0}" type="presOf" srcId="{4C1A6729-0A00-4223-95CD-105F33F523F4}" destId="{3A7A5CE4-1104-4199-99C9-4D1595864D11}" srcOrd="0" destOrd="0" presId="urn:microsoft.com/office/officeart/2005/8/layout/vList2"/>
    <dgm:cxn modelId="{A595817C-B881-43AF-87E1-409FC809337C}" srcId="{25FDADB5-6EA3-4B5C-92F0-3CECD4C5E025}" destId="{FD563A9E-7162-4434-B671-3774E0ECC572}" srcOrd="1" destOrd="0" parTransId="{78933035-59C0-4DC3-9317-330E469CD1EA}" sibTransId="{8F8A81F5-B8CA-497B-B2B7-2E1F70EC7037}"/>
    <dgm:cxn modelId="{AA5339C9-4B15-4B19-A1EC-7FA9E5D509F6}" type="presOf" srcId="{6B456928-3541-4B31-B850-BB558CE84C15}" destId="{89976BB1-322B-4A27-B680-FCA615CCF343}" srcOrd="0" destOrd="0" presId="urn:microsoft.com/office/officeart/2005/8/layout/vList2"/>
    <dgm:cxn modelId="{5F532BD4-2221-40BE-ADCA-78C44201B81A}" type="presOf" srcId="{05DCD8A6-0DCB-4331-A7D0-9A7C3390D281}" destId="{9638B654-BED5-44DA-B9B7-60B750D90537}" srcOrd="0" destOrd="0" presId="urn:microsoft.com/office/officeart/2005/8/layout/vList2"/>
    <dgm:cxn modelId="{323BA8DA-12D6-45D6-B8DC-7BBDD3C0791F}" type="presOf" srcId="{FD563A9E-7162-4434-B671-3774E0ECC572}" destId="{9C4D9890-CB67-4550-B30F-1147091B92A2}" srcOrd="0" destOrd="0" presId="urn:microsoft.com/office/officeart/2005/8/layout/vList2"/>
    <dgm:cxn modelId="{F8246773-46C2-4301-AE81-2E52D5570A1B}" type="presParOf" srcId="{1318305E-4CFE-4DB3-B72C-F8BD8D2C5C77}" destId="{9F1FB7C9-F661-4860-90A2-BAFC81647ACC}" srcOrd="0" destOrd="0" presId="urn:microsoft.com/office/officeart/2005/8/layout/vList2"/>
    <dgm:cxn modelId="{5A4558F8-604C-4166-883D-84A296265241}" type="presParOf" srcId="{1318305E-4CFE-4DB3-B72C-F8BD8D2C5C77}" destId="{B965475C-E239-4FCC-850E-861512F71DA8}" srcOrd="1" destOrd="0" presId="urn:microsoft.com/office/officeart/2005/8/layout/vList2"/>
    <dgm:cxn modelId="{9613303D-D96C-476A-A519-6F25098A8F82}" type="presParOf" srcId="{1318305E-4CFE-4DB3-B72C-F8BD8D2C5C77}" destId="{9C4D9890-CB67-4550-B30F-1147091B92A2}" srcOrd="2" destOrd="0" presId="urn:microsoft.com/office/officeart/2005/8/layout/vList2"/>
    <dgm:cxn modelId="{70C89677-7AA3-44D5-989D-46F7128ED8E9}" type="presParOf" srcId="{1318305E-4CFE-4DB3-B72C-F8BD8D2C5C77}" destId="{EDF919CA-C7E4-4959-8283-851B17AFB1BD}" srcOrd="3" destOrd="0" presId="urn:microsoft.com/office/officeart/2005/8/layout/vList2"/>
    <dgm:cxn modelId="{34030FAC-C89C-4770-BD5F-CDFEF8E88954}" type="presParOf" srcId="{1318305E-4CFE-4DB3-B72C-F8BD8D2C5C77}" destId="{9638B654-BED5-44DA-B9B7-60B750D90537}" srcOrd="4" destOrd="0" presId="urn:microsoft.com/office/officeart/2005/8/layout/vList2"/>
    <dgm:cxn modelId="{C0A3596E-1A4E-4050-9F53-2649BEE9C906}" type="presParOf" srcId="{1318305E-4CFE-4DB3-B72C-F8BD8D2C5C77}" destId="{6657BDE4-ED31-4E6E-A003-362B65FF9530}" srcOrd="5" destOrd="0" presId="urn:microsoft.com/office/officeart/2005/8/layout/vList2"/>
    <dgm:cxn modelId="{3315E2E3-52A3-4ABD-8EBA-A0521106C75E}" type="presParOf" srcId="{1318305E-4CFE-4DB3-B72C-F8BD8D2C5C77}" destId="{3A7A5CE4-1104-4199-99C9-4D1595864D11}" srcOrd="6" destOrd="0" presId="urn:microsoft.com/office/officeart/2005/8/layout/vList2"/>
    <dgm:cxn modelId="{E01AB41F-3F0D-4F76-B880-E89057D063FC}" type="presParOf" srcId="{1318305E-4CFE-4DB3-B72C-F8BD8D2C5C77}" destId="{93FB897C-AE88-4BD7-9670-19B5DF62B1C6}" srcOrd="7" destOrd="0" presId="urn:microsoft.com/office/officeart/2005/8/layout/vList2"/>
    <dgm:cxn modelId="{A31F42D6-AE32-42A2-86BA-E63123C46304}" type="presParOf" srcId="{1318305E-4CFE-4DB3-B72C-F8BD8D2C5C77}" destId="{89976BB1-322B-4A27-B680-FCA615CCF34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FB7C9-F661-4860-90A2-BAFC81647ACC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HTML Foundation</a:t>
          </a:r>
          <a:endParaRPr lang="fr-FR" sz="3000" kern="1200" dirty="0"/>
        </a:p>
      </dsp:txBody>
      <dsp:txXfrm>
        <a:off x="35125" y="75130"/>
        <a:ext cx="9988149" cy="649299"/>
      </dsp:txXfrm>
    </dsp:sp>
    <dsp:sp modelId="{9C4D9890-CB67-4550-B30F-1147091B92A2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BS5 Pricing Page Project</a:t>
          </a:r>
          <a:endParaRPr lang="fr-FR" sz="3000" kern="1200" dirty="0"/>
        </a:p>
      </dsp:txBody>
      <dsp:txXfrm>
        <a:off x="35125" y="881080"/>
        <a:ext cx="9988149" cy="649299"/>
      </dsp:txXfrm>
    </dsp:sp>
    <dsp:sp modelId="{9638B654-BED5-44DA-B9B7-60B750D90537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JavaScript Foundation</a:t>
          </a:r>
          <a:endParaRPr lang="fr-FR" sz="3000" kern="1200" dirty="0"/>
        </a:p>
      </dsp:txBody>
      <dsp:txXfrm>
        <a:off x="35125" y="1687029"/>
        <a:ext cx="9988149" cy="649299"/>
      </dsp:txXfrm>
    </dsp:sp>
    <dsp:sp modelId="{3A7A5CE4-1104-4199-99C9-4D1595864D11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JavaScript + BS5 To-do App Project</a:t>
          </a:r>
          <a:endParaRPr lang="fr-FR" sz="3000" kern="1200" dirty="0"/>
        </a:p>
      </dsp:txBody>
      <dsp:txXfrm>
        <a:off x="35125" y="2492980"/>
        <a:ext cx="9988149" cy="649299"/>
      </dsp:txXfrm>
    </dsp:sp>
    <dsp:sp modelId="{89976BB1-322B-4A27-B680-FCA615CCF343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Questions</a:t>
          </a:r>
          <a:endParaRPr lang="fr-FR" sz="3000" kern="1200" dirty="0"/>
        </a:p>
      </dsp:txBody>
      <dsp:txXfrm>
        <a:off x="35125" y="3298930"/>
        <a:ext cx="9988149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HTML, BS5 and JavaScript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 - 12/10/2023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Elements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elements can be nested within one another.</a:t>
            </a:r>
          </a:p>
          <a:p>
            <a:pPr marL="0" indent="0">
              <a:buNone/>
            </a:pPr>
            <a:r>
              <a:rPr lang="en-US" dirty="0"/>
              <a:t>Proper nesting ensures the correct hierarchy and structure of the content.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EC95B-4395-47C8-8DEE-503D8980294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50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Bootstrap?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pre-designed components, </a:t>
            </a:r>
          </a:p>
          <a:p>
            <a:pPr lvl="1"/>
            <a:r>
              <a:rPr lang="en-US" dirty="0"/>
              <a:t>such as buttons, forms, and navigation, to streamline web development.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use Bootstrap, include the Bootstrap CSS and JavaScript files in your HTML.</a:t>
            </a:r>
          </a:p>
          <a:p>
            <a:pPr lvl="2"/>
            <a:r>
              <a:rPr lang="en-US" dirty="0"/>
              <a:t>You can do this by linking to the Bootstrap CDN or by downloading and hosting the files locally.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27333-E530-4AFD-9269-944D1AC482B3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862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Rows and Columns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.row class contains a set of columns.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97DD4-3019-4805-8AF4-F0CC03FB912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364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418B-4026-4687-92F7-264371B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Questions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4933-BDDA-43B2-9AF9-CE655FDF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2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2DC05D4-49AB-492C-A93C-2719CB5B2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57093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829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Introduction to HTML </a:t>
            </a:r>
            <a:r>
              <a:rPr lang="fr-FR" b="1" i="0" dirty="0" err="1">
                <a:effectLst/>
                <a:latin typeface="Söhne"/>
              </a:rPr>
              <a:t>Syntax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Foundation session - Basics </a:t>
            </a:r>
            <a:r>
              <a:rPr lang="en-GB" dirty="0"/>
              <a:t>of html </a:t>
            </a:r>
          </a:p>
          <a:p>
            <a:r>
              <a:rPr lang="en-GB" dirty="0"/>
              <a:t>12/10/2023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30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documents consist of elements,</a:t>
            </a:r>
          </a:p>
          <a:p>
            <a:pPr lvl="1"/>
            <a:r>
              <a:rPr lang="en-US" dirty="0"/>
              <a:t> which are enclosed in tags. </a:t>
            </a:r>
          </a:p>
          <a:p>
            <a:pPr lvl="1"/>
            <a:r>
              <a:rPr lang="en-US" dirty="0"/>
              <a:t>&lt;div&gt;&lt;div/&gt; An HTML document has a structured format </a:t>
            </a:r>
          </a:p>
          <a:p>
            <a:pPr lvl="1"/>
            <a:r>
              <a:rPr lang="en-US" dirty="0"/>
              <a:t>and typically includes an opening &lt;html&gt; tag and a closing &lt;/html&gt; tag </a:t>
            </a:r>
          </a:p>
          <a:p>
            <a:pPr lvl="2"/>
            <a:r>
              <a:rPr lang="en-US" dirty="0"/>
              <a:t>to define the document's root.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67184-91FA-461E-B408-AB4E5033051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919F-05C1-4FDB-88E4-CB56552B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: The root element that contains the entire HTML document.</a:t>
            </a:r>
          </a:p>
          <a:p>
            <a:r>
              <a:rPr lang="en-US" dirty="0"/>
              <a:t>&lt;head&gt;</a:t>
            </a:r>
          </a:p>
          <a:p>
            <a:pPr lvl="1"/>
            <a:r>
              <a:rPr lang="en-US" dirty="0"/>
              <a:t>: Contains metadata and links to external resources.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: Contains the visible content of the web page.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&lt;head&gt;&lt;/head&gt;</a:t>
            </a:r>
          </a:p>
          <a:p>
            <a:pPr lvl="1"/>
            <a:r>
              <a:rPr lang="en-US" dirty="0"/>
              <a:t>&lt;body&gt;&lt;/body&gt;</a:t>
            </a:r>
          </a:p>
          <a:p>
            <a:pPr lvl="1"/>
            <a:r>
              <a:rPr lang="en-US" dirty="0"/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E2D4F-CFAE-4398-AA26-938944693F3D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91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Head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&lt;head&gt; section includes important information about the web page.</a:t>
            </a:r>
          </a:p>
          <a:p>
            <a:pPr marL="0" indent="0">
              <a:buNone/>
            </a:pPr>
            <a:r>
              <a:rPr lang="en-US" dirty="0"/>
              <a:t>Common elements in the head section include &lt;title&gt;, and &lt;link&gt;.</a:t>
            </a:r>
          </a:p>
          <a:p>
            <a:pPr marL="0" indent="0">
              <a:buNone/>
            </a:pPr>
            <a:r>
              <a:rPr lang="en-US" dirty="0"/>
              <a:t>The &lt;title&gt; element defines the title of the web page displayed in the browser tab.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E7703-0E5B-4DEA-B363-64257220C78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15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Section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  <a:p>
            <a:pPr marL="0" indent="0">
              <a:buNone/>
            </a:pPr>
            <a:r>
              <a:rPr lang="en-US" i="1" dirty="0"/>
              <a:t>&lt;body&gt;</a:t>
            </a:r>
          </a:p>
          <a:p>
            <a:pPr marL="0" indent="0">
              <a:buNone/>
            </a:pPr>
            <a:r>
              <a:rPr lang="en-US" i="1" dirty="0"/>
              <a:t>&lt;div&gt;</a:t>
            </a:r>
          </a:p>
          <a:p>
            <a:pPr marL="0" indent="0">
              <a:buNone/>
            </a:pPr>
            <a:r>
              <a:rPr lang="en-US" i="1" dirty="0"/>
              <a:t>&lt;h1&gt;test&lt;/h1&gt;</a:t>
            </a:r>
          </a:p>
          <a:p>
            <a:pPr marL="0" indent="0">
              <a:buNone/>
            </a:pPr>
            <a:r>
              <a:rPr lang="en-US" i="1" dirty="0"/>
              <a:t>&lt;/div&gt;</a:t>
            </a:r>
          </a:p>
          <a:p>
            <a:pPr marL="0" indent="0">
              <a:buNone/>
            </a:pPr>
            <a:r>
              <a:rPr lang="en-US" i="1" dirty="0"/>
              <a:t>&lt;/body&gt;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19844-548A-4156-A9A0-04A7C7F1A47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814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&lt;body&gt; section contains the visible content of the web page.</a:t>
            </a:r>
          </a:p>
          <a:p>
            <a:r>
              <a:rPr lang="en-US" dirty="0"/>
              <a:t>HTML elements within the &lt;body&gt;</a:t>
            </a:r>
          </a:p>
          <a:p>
            <a:pPr lvl="1"/>
            <a:r>
              <a:rPr lang="en-US" dirty="0"/>
              <a:t> define the structure of the page, such as</a:t>
            </a:r>
          </a:p>
          <a:p>
            <a:pPr lvl="2"/>
            <a:r>
              <a:rPr lang="en-US" dirty="0"/>
              <a:t> headings and paragraphs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9DA6A-596B-4675-81FB-2C5C2069FF14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2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69EB-BA25-408D-B9C9-03F7CEFF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30DE6-29E7-4A09-816F-F8E843D0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Cover commonly used HTML tags and their purposes.</a:t>
            </a:r>
          </a:p>
          <a:p>
            <a:pPr marL="0" indent="0">
              <a:buNone/>
            </a:pPr>
            <a:r>
              <a:rPr lang="en-US" dirty="0"/>
              <a:t>Examples: &lt;h1&gt;, &lt;p&gt;, &lt;a </a:t>
            </a:r>
            <a:r>
              <a:rPr lang="en-US" dirty="0" err="1"/>
              <a:t>href</a:t>
            </a:r>
            <a:r>
              <a:rPr lang="en-US" dirty="0"/>
              <a:t>=“test.html”&gt;, &lt;ul&gt;, &lt;li&gt;, &lt;div&gt;,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8A603-7983-4C39-B42C-82DC52CDF0E7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JS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93769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520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Söhne</vt:lpstr>
      <vt:lpstr>Retrospect</vt:lpstr>
      <vt:lpstr>Introduction to HTML, BS5 and JavaScript</vt:lpstr>
      <vt:lpstr>Agenda</vt:lpstr>
      <vt:lpstr>Introduction to HTML Syntax</vt:lpstr>
      <vt:lpstr>HTML Document structure</vt:lpstr>
      <vt:lpstr>Basic HTML Document Structure</vt:lpstr>
      <vt:lpstr>The Head Section</vt:lpstr>
      <vt:lpstr>The Body Section</vt:lpstr>
      <vt:lpstr>HTML Attributes</vt:lpstr>
      <vt:lpstr>Basic HTML Tags</vt:lpstr>
      <vt:lpstr>Nesting Elements</vt:lpstr>
      <vt:lpstr>What is Bootstrap?</vt:lpstr>
      <vt:lpstr>Bootstrap Rows and Columns</vt:lpstr>
      <vt:lpstr>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27</cp:revision>
  <dcterms:created xsi:type="dcterms:W3CDTF">2023-10-11T10:33:30Z</dcterms:created>
  <dcterms:modified xsi:type="dcterms:W3CDTF">2023-10-12T15:31:18Z</dcterms:modified>
</cp:coreProperties>
</file>