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9" r:id="rId4"/>
    <p:sldId id="270" r:id="rId5"/>
    <p:sldId id="271" r:id="rId6"/>
    <p:sldId id="272" r:id="rId7"/>
    <p:sldId id="263" r:id="rId8"/>
    <p:sldId id="264" r:id="rId9"/>
    <p:sldId id="275" r:id="rId10"/>
    <p:sldId id="276" r:id="rId11"/>
    <p:sldId id="265" r:id="rId12"/>
    <p:sldId id="266" r:id="rId13"/>
    <p:sldId id="279" r:id="rId14"/>
    <p:sldId id="280" r:id="rId15"/>
    <p:sldId id="267" r:id="rId16"/>
    <p:sldId id="277" r:id="rId17"/>
    <p:sldId id="278" r:id="rId18"/>
    <p:sldId id="268" r:id="rId19"/>
    <p:sldId id="273" r:id="rId20"/>
    <p:sldId id="274" r:id="rId21"/>
    <p:sldId id="282"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dirty="0"/>
            <a:t>const </a:t>
          </a:r>
          <a:r>
            <a:rPr lang="en-US" b="0" dirty="0" err="1"/>
            <a:t>inputBox</a:t>
          </a:r>
          <a:r>
            <a:rPr lang="en-US" b="0" dirty="0"/>
            <a:t> = </a:t>
          </a:r>
          <a:r>
            <a:rPr lang="en-US" b="0" dirty="0" err="1"/>
            <a:t>document.querySelector</a:t>
          </a:r>
          <a:r>
            <a:rPr lang="en-US" b="0" dirty="0"/>
            <a:t>("#input-box");</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AC7A030F-6C1A-4649-9DD8-9926CCF16ACA}">
      <dgm:prSet/>
      <dgm:spPr/>
      <dgm:t>
        <a:bodyPr/>
        <a:lstStyle/>
        <a:p>
          <a:r>
            <a:rPr lang="fr-FR" b="0" dirty="0" err="1"/>
            <a:t>const</a:t>
          </a:r>
          <a:r>
            <a:rPr lang="fr-FR" b="0" dirty="0"/>
            <a:t> </a:t>
          </a:r>
          <a:r>
            <a:rPr lang="fr-FR" b="0" dirty="0" err="1"/>
            <a:t>listContainer</a:t>
          </a:r>
          <a:r>
            <a:rPr lang="fr-FR" b="0" dirty="0"/>
            <a:t> = </a:t>
          </a:r>
          <a:r>
            <a:rPr lang="fr-FR" b="0" dirty="0" err="1"/>
            <a:t>document.querySelector</a:t>
          </a:r>
          <a:r>
            <a:rPr lang="fr-FR" b="0" dirty="0"/>
            <a:t>("#</a:t>
          </a:r>
          <a:r>
            <a:rPr lang="fr-FR" b="0" dirty="0" err="1"/>
            <a:t>list</a:t>
          </a:r>
          <a:r>
            <a:rPr lang="fr-FR" b="0" dirty="0"/>
            <a:t>-container");</a:t>
          </a:r>
        </a:p>
      </dgm:t>
    </dgm:pt>
    <dgm:pt modelId="{76CA0465-1AF7-41FD-AB9E-327D4A52CCAD}" type="parTrans" cxnId="{2ABE947A-E64A-43A7-AB12-3201A36C41C4}">
      <dgm:prSet/>
      <dgm:spPr/>
      <dgm:t>
        <a:bodyPr/>
        <a:lstStyle/>
        <a:p>
          <a:endParaRPr lang="fr-FR"/>
        </a:p>
      </dgm:t>
    </dgm:pt>
    <dgm:pt modelId="{2307832F-BF8A-4A22-95DF-644AC9799884}" type="sibTrans" cxnId="{2ABE947A-E64A-43A7-AB12-3201A36C41C4}">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2">
        <dgm:presLayoutVars>
          <dgm:chMax val="0"/>
          <dgm:bulletEnabled val="1"/>
        </dgm:presLayoutVars>
      </dgm:prSet>
      <dgm:spPr/>
    </dgm:pt>
    <dgm:pt modelId="{0D8EB4C6-3553-467A-82F1-A19EA57DB568}" type="pres">
      <dgm:prSet presAssocID="{CF5BB242-B880-4731-B0A5-FC36E471CE1D}" presName="spacer" presStyleCnt="0"/>
      <dgm:spPr/>
    </dgm:pt>
    <dgm:pt modelId="{13B6267E-3484-4209-A5D8-728E3EE51F43}" type="pres">
      <dgm:prSet presAssocID="{AC7A030F-6C1A-4649-9DD8-9926CCF16ACA}" presName="parentText" presStyleLbl="node1" presStyleIdx="1" presStyleCnt="2">
        <dgm:presLayoutVars>
          <dgm:chMax val="0"/>
          <dgm:bulletEnabled val="1"/>
        </dgm:presLayoutVars>
      </dgm:prSet>
      <dgm:spPr/>
    </dgm:pt>
  </dgm:ptLst>
  <dgm:cxnLst>
    <dgm:cxn modelId="{B424270F-4D2F-4056-ACA6-CE504541A0A1}" type="presOf" srcId="{AC7A030F-6C1A-4649-9DD8-9926CCF16ACA}" destId="{13B6267E-3484-4209-A5D8-728E3EE51F43}" srcOrd="0" destOrd="0" presId="urn:microsoft.com/office/officeart/2005/8/layout/vList2"/>
    <dgm:cxn modelId="{ABB25419-F0CB-471A-9141-5FD10C419A7E}" type="presOf" srcId="{0FDA098E-6A04-4318-ADEB-EE65C51D2D65}" destId="{BF00494C-7DE8-4B85-852A-7DFDC9DE1D67}" srcOrd="0" destOrd="0" presId="urn:microsoft.com/office/officeart/2005/8/layout/vList2"/>
    <dgm:cxn modelId="{2ABE947A-E64A-43A7-AB12-3201A36C41C4}" srcId="{76C30ABF-8A6D-4F6B-95E0-421246929C1E}" destId="{AC7A030F-6C1A-4649-9DD8-9926CCF16ACA}" srcOrd="1" destOrd="0" parTransId="{76CA0465-1AF7-41FD-AB9E-327D4A52CCAD}" sibTransId="{2307832F-BF8A-4A22-95DF-644AC9799884}"/>
    <dgm:cxn modelId="{7771BD85-98AC-4958-8231-51EA63E99726}" type="presOf" srcId="{76C30ABF-8A6D-4F6B-95E0-421246929C1E}" destId="{3C7D40A0-C208-4B0E-8A58-982B43EA604D}" srcOrd="0" destOrd="0" presId="urn:microsoft.com/office/officeart/2005/8/layout/vList2"/>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6D763234-E4C3-4513-8642-0641354DCAA8}" type="presParOf" srcId="{3C7D40A0-C208-4B0E-8A58-982B43EA604D}" destId="{0D8EB4C6-3553-467A-82F1-A19EA57DB568}" srcOrd="1" destOrd="0" presId="urn:microsoft.com/office/officeart/2005/8/layout/vList2"/>
    <dgm:cxn modelId="{F93826AF-8347-4B5D-B608-FE21A9812914}" type="presParOf" srcId="{3C7D40A0-C208-4B0E-8A58-982B43EA604D}" destId="{13B6267E-3484-4209-A5D8-728E3EE51F4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Add a task to the task list/ </a:t>
          </a:r>
          <a:r>
            <a:rPr lang="fr-FR" b="0" dirty="0"/>
            <a:t>#list-container</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dgm:presLayoutVars>
          <dgm:chMax val="0"/>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Creates a new list item (“li”) element using </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BF3F9FCB-42C4-4993-95D4-5B90C36AF5EA}">
      <dgm:prSet/>
      <dgm:spPr/>
      <dgm:t>
        <a:bodyPr/>
        <a:lstStyle/>
        <a:p>
          <a:r>
            <a:rPr lang="en-GB" b="1" dirty="0" err="1"/>
            <a:t>document.createElement</a:t>
          </a:r>
          <a:r>
            <a:rPr lang="en-GB" b="1" dirty="0"/>
            <a:t>(“element”)</a:t>
          </a:r>
          <a:endParaRPr lang="fr-FR" b="1" dirty="0"/>
        </a:p>
      </dgm:t>
    </dgm:pt>
    <dgm:pt modelId="{7102A473-CFF2-4780-88FE-04E9006864D2}" type="parTrans" cxnId="{781DC5CD-F3A1-4C68-AFB4-537B04760F69}">
      <dgm:prSet/>
      <dgm:spPr/>
      <dgm:t>
        <a:bodyPr/>
        <a:lstStyle/>
        <a:p>
          <a:endParaRPr lang="fr-FR"/>
        </a:p>
      </dgm:t>
    </dgm:pt>
    <dgm:pt modelId="{565B536A-5236-43AA-98AE-1B70E1824DA3}" type="sibTrans" cxnId="{781DC5CD-F3A1-4C68-AFB4-537B04760F69}">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dgm:presLayoutVars>
          <dgm:chMax val="0"/>
          <dgm:bulletEnabled val="1"/>
        </dgm:presLayoutVars>
      </dgm:prSet>
      <dgm:spPr/>
    </dgm:pt>
    <dgm:pt modelId="{36EB262C-D81E-4636-BCA3-9CED463345F3}" type="pres">
      <dgm:prSet presAssocID="{0FDA098E-6A04-4318-ADEB-EE65C51D2D65}" presName="childText" presStyleLbl="revTx" presStyleIdx="0" presStyleCnt="1">
        <dgm:presLayoutVars>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97B2CB25-262C-41A7-8D76-F2F22077A293}" type="presOf" srcId="{BF3F9FCB-42C4-4993-95D4-5B90C36AF5EA}" destId="{36EB262C-D81E-4636-BCA3-9CED463345F3}"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81DC5CD-F3A1-4C68-AFB4-537B04760F69}" srcId="{0FDA098E-6A04-4318-ADEB-EE65C51D2D65}" destId="{BF3F9FCB-42C4-4993-95D4-5B90C36AF5EA}" srcOrd="0" destOrd="0" parTransId="{7102A473-CFF2-4780-88FE-04E9006864D2}" sibTransId="{565B536A-5236-43AA-98AE-1B70E1824DA3}"/>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AF72C6E4-6B05-43F2-B32E-F0B91CC31633}" type="presParOf" srcId="{3C7D40A0-C208-4B0E-8A58-982B43EA604D}" destId="{36EB262C-D81E-4636-BCA3-9CED463345F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Sets the class name of the list item to "list-group-item" using </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BF3F9FCB-42C4-4993-95D4-5B90C36AF5EA}">
      <dgm:prSet/>
      <dgm:spPr/>
      <dgm:t>
        <a:bodyPr/>
        <a:lstStyle/>
        <a:p>
          <a:r>
            <a:rPr lang="fr-FR" b="1" i="0" dirty="0" err="1"/>
            <a:t>element.className</a:t>
          </a:r>
          <a:endParaRPr lang="fr-FR" dirty="0"/>
        </a:p>
      </dgm:t>
    </dgm:pt>
    <dgm:pt modelId="{7102A473-CFF2-4780-88FE-04E9006864D2}" type="parTrans" cxnId="{781DC5CD-F3A1-4C68-AFB4-537B04760F69}">
      <dgm:prSet/>
      <dgm:spPr/>
      <dgm:t>
        <a:bodyPr/>
        <a:lstStyle/>
        <a:p>
          <a:endParaRPr lang="fr-FR"/>
        </a:p>
      </dgm:t>
    </dgm:pt>
    <dgm:pt modelId="{565B536A-5236-43AA-98AE-1B70E1824DA3}" type="sibTrans" cxnId="{781DC5CD-F3A1-4C68-AFB4-537B04760F69}">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LinFactNeighborY="-55157">
        <dgm:presLayoutVars>
          <dgm:chMax val="0"/>
          <dgm:bulletEnabled val="1"/>
        </dgm:presLayoutVars>
      </dgm:prSet>
      <dgm:spPr/>
    </dgm:pt>
    <dgm:pt modelId="{36EB262C-D81E-4636-BCA3-9CED463345F3}" type="pres">
      <dgm:prSet presAssocID="{0FDA098E-6A04-4318-ADEB-EE65C51D2D65}" presName="childText" presStyleLbl="revTx" presStyleIdx="0" presStyleCnt="1">
        <dgm:presLayoutVars>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97B2CB25-262C-41A7-8D76-F2F22077A293}" type="presOf" srcId="{BF3F9FCB-42C4-4993-95D4-5B90C36AF5EA}" destId="{36EB262C-D81E-4636-BCA3-9CED463345F3}"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81DC5CD-F3A1-4C68-AFB4-537B04760F69}" srcId="{0FDA098E-6A04-4318-ADEB-EE65C51D2D65}" destId="{BF3F9FCB-42C4-4993-95D4-5B90C36AF5EA}" srcOrd="0" destOrd="0" parTransId="{7102A473-CFF2-4780-88FE-04E9006864D2}" sibTransId="{565B536A-5236-43AA-98AE-1B70E1824DA3}"/>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AF72C6E4-6B05-43F2-B32E-F0B91CC31633}" type="presParOf" srcId="{3C7D40A0-C208-4B0E-8A58-982B43EA604D}" destId="{36EB262C-D81E-4636-BCA3-9CED463345F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Sets the inner HTML of the list item to the value of </a:t>
          </a:r>
          <a:r>
            <a:rPr lang="en-US" b="0" i="0" dirty="0" err="1"/>
            <a:t>inputBox</a:t>
          </a:r>
          <a:r>
            <a:rPr lang="en-US" b="0" i="0" dirty="0"/>
            <a:t>:</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BF3F9FCB-42C4-4993-95D4-5B90C36AF5EA}">
      <dgm:prSet/>
      <dgm:spPr/>
      <dgm:t>
        <a:bodyPr/>
        <a:lstStyle/>
        <a:p>
          <a:r>
            <a:rPr lang="fr-FR" b="1" i="0" dirty="0" err="1"/>
            <a:t>element.innerHTML</a:t>
          </a:r>
          <a:r>
            <a:rPr lang="fr-FR" b="1" i="0" dirty="0"/>
            <a:t> = </a:t>
          </a:r>
          <a:r>
            <a:rPr lang="fr-FR" b="1" i="0" dirty="0" err="1"/>
            <a:t>element.value</a:t>
          </a:r>
          <a:r>
            <a:rPr lang="fr-FR" b="1" i="0" dirty="0"/>
            <a:t> </a:t>
          </a:r>
          <a:endParaRPr lang="fr-FR" b="1" dirty="0"/>
        </a:p>
      </dgm:t>
    </dgm:pt>
    <dgm:pt modelId="{7102A473-CFF2-4780-88FE-04E9006864D2}" type="parTrans" cxnId="{781DC5CD-F3A1-4C68-AFB4-537B04760F69}">
      <dgm:prSet/>
      <dgm:spPr/>
      <dgm:t>
        <a:bodyPr/>
        <a:lstStyle/>
        <a:p>
          <a:endParaRPr lang="fr-FR"/>
        </a:p>
      </dgm:t>
    </dgm:pt>
    <dgm:pt modelId="{565B536A-5236-43AA-98AE-1B70E1824DA3}" type="sibTrans" cxnId="{781DC5CD-F3A1-4C68-AFB4-537B04760F69}">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LinFactNeighborY="0">
        <dgm:presLayoutVars>
          <dgm:chMax val="0"/>
          <dgm:bulletEnabled val="1"/>
        </dgm:presLayoutVars>
      </dgm:prSet>
      <dgm:spPr/>
    </dgm:pt>
    <dgm:pt modelId="{36EB262C-D81E-4636-BCA3-9CED463345F3}" type="pres">
      <dgm:prSet presAssocID="{0FDA098E-6A04-4318-ADEB-EE65C51D2D65}" presName="childText" presStyleLbl="revTx" presStyleIdx="0" presStyleCnt="1">
        <dgm:presLayoutVars>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97B2CB25-262C-41A7-8D76-F2F22077A293}" type="presOf" srcId="{BF3F9FCB-42C4-4993-95D4-5B90C36AF5EA}" destId="{36EB262C-D81E-4636-BCA3-9CED463345F3}"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81DC5CD-F3A1-4C68-AFB4-537B04760F69}" srcId="{0FDA098E-6A04-4318-ADEB-EE65C51D2D65}" destId="{BF3F9FCB-42C4-4993-95D4-5B90C36AF5EA}" srcOrd="0" destOrd="0" parTransId="{7102A473-CFF2-4780-88FE-04E9006864D2}" sibTransId="{565B536A-5236-43AA-98AE-1B70E1824DA3}"/>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AF72C6E4-6B05-43F2-B32E-F0B91CC31633}" type="presParOf" srcId="{3C7D40A0-C208-4B0E-8A58-982B43EA604D}" destId="{36EB262C-D81E-4636-BCA3-9CED463345F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Appends the newly created list item to the </a:t>
          </a:r>
          <a:r>
            <a:rPr lang="en-US" b="0" i="0" dirty="0" err="1"/>
            <a:t>listContainer</a:t>
          </a:r>
          <a:r>
            <a:rPr lang="en-US" b="0" i="0" dirty="0"/>
            <a:t> </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BF3F9FCB-42C4-4993-95D4-5B90C36AF5EA}">
      <dgm:prSet/>
      <dgm:spPr/>
      <dgm:t>
        <a:bodyPr/>
        <a:lstStyle/>
        <a:p>
          <a:r>
            <a:rPr lang="fr-FR" b="1" i="0" dirty="0" err="1"/>
            <a:t>element.appendChild</a:t>
          </a:r>
          <a:r>
            <a:rPr lang="fr-FR" b="1" i="0" dirty="0"/>
            <a:t>(</a:t>
          </a:r>
          <a:r>
            <a:rPr lang="fr-FR" b="1" i="0" dirty="0" err="1"/>
            <a:t>element</a:t>
          </a:r>
          <a:r>
            <a:rPr lang="fr-FR" b="1" i="0" dirty="0"/>
            <a:t>)</a:t>
          </a:r>
          <a:endParaRPr lang="fr-FR" dirty="0"/>
        </a:p>
      </dgm:t>
    </dgm:pt>
    <dgm:pt modelId="{7102A473-CFF2-4780-88FE-04E9006864D2}" type="parTrans" cxnId="{781DC5CD-F3A1-4C68-AFB4-537B04760F69}">
      <dgm:prSet/>
      <dgm:spPr/>
      <dgm:t>
        <a:bodyPr/>
        <a:lstStyle/>
        <a:p>
          <a:endParaRPr lang="fr-FR"/>
        </a:p>
      </dgm:t>
    </dgm:pt>
    <dgm:pt modelId="{565B536A-5236-43AA-98AE-1B70E1824DA3}" type="sibTrans" cxnId="{781DC5CD-F3A1-4C68-AFB4-537B04760F69}">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LinFactNeighborY="-55157">
        <dgm:presLayoutVars>
          <dgm:chMax val="0"/>
          <dgm:bulletEnabled val="1"/>
        </dgm:presLayoutVars>
      </dgm:prSet>
      <dgm:spPr/>
    </dgm:pt>
    <dgm:pt modelId="{36EB262C-D81E-4636-BCA3-9CED463345F3}" type="pres">
      <dgm:prSet presAssocID="{0FDA098E-6A04-4318-ADEB-EE65C51D2D65}" presName="childText" presStyleLbl="revTx" presStyleIdx="0" presStyleCnt="1">
        <dgm:presLayoutVars>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97B2CB25-262C-41A7-8D76-F2F22077A293}" type="presOf" srcId="{BF3F9FCB-42C4-4993-95D4-5B90C36AF5EA}" destId="{36EB262C-D81E-4636-BCA3-9CED463345F3}"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81DC5CD-F3A1-4C68-AFB4-537B04760F69}" srcId="{0FDA098E-6A04-4318-ADEB-EE65C51D2D65}" destId="{BF3F9FCB-42C4-4993-95D4-5B90C36AF5EA}" srcOrd="0" destOrd="0" parTransId="{7102A473-CFF2-4780-88FE-04E9006864D2}" sibTransId="{565B536A-5236-43AA-98AE-1B70E1824DA3}"/>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AF72C6E4-6B05-43F2-B32E-F0B91CC31633}" type="presParOf" srcId="{3C7D40A0-C208-4B0E-8A58-982B43EA604D}" destId="{36EB262C-D81E-4636-BCA3-9CED463345F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Creates a "Remove" button with the span element:</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00EEBB3D-F900-4234-9ABA-60030269CDD2}">
      <dgm:prSet/>
      <dgm:spPr/>
      <dgm:t>
        <a:bodyPr/>
        <a:lstStyle/>
        <a:p>
          <a:r>
            <a:rPr lang="en-US" b="0" i="0" dirty="0"/>
            <a:t>Sets the inner HTML of the span to "-"</a:t>
          </a:r>
          <a:endParaRPr lang="fr-FR" dirty="0"/>
        </a:p>
      </dgm:t>
    </dgm:pt>
    <dgm:pt modelId="{E6C16703-65D1-4DBC-87EB-FD07CEE57742}" type="parTrans" cxnId="{74AEBDC4-5230-4481-8EE9-BFC270F278AB}">
      <dgm:prSet/>
      <dgm:spPr/>
      <dgm:t>
        <a:bodyPr/>
        <a:lstStyle/>
        <a:p>
          <a:endParaRPr lang="fr-FR"/>
        </a:p>
      </dgm:t>
    </dgm:pt>
    <dgm:pt modelId="{E28594D7-C6DA-4BAC-93E8-96505F252F0D}" type="sibTrans" cxnId="{74AEBDC4-5230-4481-8EE9-BFC270F278AB}">
      <dgm:prSet/>
      <dgm:spPr/>
      <dgm:t>
        <a:bodyPr/>
        <a:lstStyle/>
        <a:p>
          <a:endParaRPr lang="fr-FR"/>
        </a:p>
      </dgm:t>
    </dgm:pt>
    <dgm:pt modelId="{2FDDEDF2-7591-439F-B728-0B0EA779A4F9}">
      <dgm:prSet/>
      <dgm:spPr/>
      <dgm:t>
        <a:bodyPr/>
        <a:lstStyle/>
        <a:p>
          <a:r>
            <a:rPr lang="en-US" b="0" i="0" dirty="0"/>
            <a:t>Appends the “-" button to the list item</a:t>
          </a:r>
          <a:endParaRPr lang="fr-FR" dirty="0"/>
        </a:p>
      </dgm:t>
    </dgm:pt>
    <dgm:pt modelId="{5467569E-4C38-4B90-807A-613E7E0FE7AF}" type="parTrans" cxnId="{2152B261-29F8-4A71-9018-024051788A36}">
      <dgm:prSet/>
      <dgm:spPr/>
      <dgm:t>
        <a:bodyPr/>
        <a:lstStyle/>
        <a:p>
          <a:endParaRPr lang="fr-FR"/>
        </a:p>
      </dgm:t>
    </dgm:pt>
    <dgm:pt modelId="{7EA1F1C6-28F0-4971-83B2-31422E17A022}" type="sibTrans" cxnId="{2152B261-29F8-4A71-9018-024051788A36}">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3" custScaleY="121000" custLinFactNeighborY="0">
        <dgm:presLayoutVars>
          <dgm:chMax val="0"/>
          <dgm:bulletEnabled val="1"/>
        </dgm:presLayoutVars>
      </dgm:prSet>
      <dgm:spPr/>
    </dgm:pt>
    <dgm:pt modelId="{31AF17D1-4F9F-443A-B7B0-44E5F4BBE647}" type="pres">
      <dgm:prSet presAssocID="{CF5BB242-B880-4731-B0A5-FC36E471CE1D}" presName="spacer" presStyleCnt="0"/>
      <dgm:spPr/>
    </dgm:pt>
    <dgm:pt modelId="{2969F82E-8F84-443B-A848-50DD448FC78C}" type="pres">
      <dgm:prSet presAssocID="{00EEBB3D-F900-4234-9ABA-60030269CDD2}" presName="parentText" presStyleLbl="node1" presStyleIdx="1" presStyleCnt="3">
        <dgm:presLayoutVars>
          <dgm:chMax val="0"/>
          <dgm:bulletEnabled val="1"/>
        </dgm:presLayoutVars>
      </dgm:prSet>
      <dgm:spPr/>
    </dgm:pt>
    <dgm:pt modelId="{B8B39D69-5AA9-4F2B-B20A-ACC9285CC7B4}" type="pres">
      <dgm:prSet presAssocID="{E28594D7-C6DA-4BAC-93E8-96505F252F0D}" presName="spacer" presStyleCnt="0"/>
      <dgm:spPr/>
    </dgm:pt>
    <dgm:pt modelId="{7DFCB3BE-6BDA-4C12-AC1B-592C3C46BE54}" type="pres">
      <dgm:prSet presAssocID="{2FDDEDF2-7591-439F-B728-0B0EA779A4F9}" presName="parentText" presStyleLbl="node1" presStyleIdx="2" presStyleCnt="3">
        <dgm:presLayoutVars>
          <dgm:chMax val="0"/>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2152B261-29F8-4A71-9018-024051788A36}" srcId="{76C30ABF-8A6D-4F6B-95E0-421246929C1E}" destId="{2FDDEDF2-7591-439F-B728-0B0EA779A4F9}" srcOrd="2" destOrd="0" parTransId="{5467569E-4C38-4B90-807A-613E7E0FE7AF}" sibTransId="{7EA1F1C6-28F0-4971-83B2-31422E17A022}"/>
    <dgm:cxn modelId="{A8804962-DB57-41CB-8AD2-795BE914E3A9}" type="presOf" srcId="{00EEBB3D-F900-4234-9ABA-60030269CDD2}" destId="{2969F82E-8F84-443B-A848-50DD448FC78C}" srcOrd="0" destOrd="0" presId="urn:microsoft.com/office/officeart/2005/8/layout/vList2"/>
    <dgm:cxn modelId="{52179D6F-F39A-4DB1-B88D-200ACE62DAF9}" type="presOf" srcId="{2FDDEDF2-7591-439F-B728-0B0EA779A4F9}" destId="{7DFCB3BE-6BDA-4C12-AC1B-592C3C46BE54}"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4AEBDC4-5230-4481-8EE9-BFC270F278AB}" srcId="{76C30ABF-8A6D-4F6B-95E0-421246929C1E}" destId="{00EEBB3D-F900-4234-9ABA-60030269CDD2}" srcOrd="1" destOrd="0" parTransId="{E6C16703-65D1-4DBC-87EB-FD07CEE57742}" sibTransId="{E28594D7-C6DA-4BAC-93E8-96505F252F0D}"/>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5D647709-7E30-4136-8CBB-76B03C0EBE51}" type="presParOf" srcId="{3C7D40A0-C208-4B0E-8A58-982B43EA604D}" destId="{31AF17D1-4F9F-443A-B7B0-44E5F4BBE647}" srcOrd="1" destOrd="0" presId="urn:microsoft.com/office/officeart/2005/8/layout/vList2"/>
    <dgm:cxn modelId="{3C832D48-5FC3-438B-92E1-DD1D1C7FF2AC}" type="presParOf" srcId="{3C7D40A0-C208-4B0E-8A58-982B43EA604D}" destId="{2969F82E-8F84-443B-A848-50DD448FC78C}" srcOrd="2" destOrd="0" presId="urn:microsoft.com/office/officeart/2005/8/layout/vList2"/>
    <dgm:cxn modelId="{FD3D0FA0-D9A7-4FB0-B3CD-1C0CC196ED73}" type="presParOf" srcId="{3C7D40A0-C208-4B0E-8A58-982B43EA604D}" destId="{B8B39D69-5AA9-4F2B-B20A-ACC9285CC7B4}" srcOrd="3" destOrd="0" presId="urn:microsoft.com/office/officeart/2005/8/layout/vList2"/>
    <dgm:cxn modelId="{5065F2A8-A545-4A86-B3EA-D0AD5452C0DB}" type="presParOf" srcId="{3C7D40A0-C208-4B0E-8A58-982B43EA604D}" destId="{7DFCB3BE-6BDA-4C12-AC1B-592C3C46BE5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clears the input field by setting its value to an empty string.</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ScaleY="96597" custLinFactNeighborY="-11565">
        <dgm:presLayoutVars>
          <dgm:chMax val="0"/>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An event listener is added to the to listen for click events.</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ScaleY="38869" custLinFactNeighborY="-11565">
        <dgm:presLayoutVars>
          <dgm:chMax val="0"/>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389990"/>
          <a:ext cx="3417887" cy="989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const </a:t>
          </a:r>
          <a:r>
            <a:rPr lang="en-US" sz="1800" b="0" kern="1200" dirty="0" err="1"/>
            <a:t>inputBox</a:t>
          </a:r>
          <a:r>
            <a:rPr lang="en-US" sz="1800" b="0" kern="1200" dirty="0"/>
            <a:t> = </a:t>
          </a:r>
          <a:r>
            <a:rPr lang="en-US" sz="1800" b="0" kern="1200" dirty="0" err="1"/>
            <a:t>document.querySelector</a:t>
          </a:r>
          <a:r>
            <a:rPr lang="en-US" sz="1800" b="0" kern="1200" dirty="0"/>
            <a:t>("#input-box");</a:t>
          </a:r>
          <a:endParaRPr lang="fr-FR" sz="1800" kern="1200" dirty="0"/>
        </a:p>
      </dsp:txBody>
      <dsp:txXfrm>
        <a:off x="48319" y="438309"/>
        <a:ext cx="3321249" cy="893182"/>
      </dsp:txXfrm>
    </dsp:sp>
    <dsp:sp modelId="{13B6267E-3484-4209-A5D8-728E3EE51F43}">
      <dsp:nvSpPr>
        <dsp:cNvPr id="0" name=""/>
        <dsp:cNvSpPr/>
      </dsp:nvSpPr>
      <dsp:spPr>
        <a:xfrm>
          <a:off x="0" y="1431650"/>
          <a:ext cx="3417887" cy="989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kern="1200" dirty="0" err="1"/>
            <a:t>const</a:t>
          </a:r>
          <a:r>
            <a:rPr lang="fr-FR" sz="1800" b="0" kern="1200" dirty="0"/>
            <a:t> </a:t>
          </a:r>
          <a:r>
            <a:rPr lang="fr-FR" sz="1800" b="0" kern="1200" dirty="0" err="1"/>
            <a:t>listContainer</a:t>
          </a:r>
          <a:r>
            <a:rPr lang="fr-FR" sz="1800" b="0" kern="1200" dirty="0"/>
            <a:t> = </a:t>
          </a:r>
          <a:r>
            <a:rPr lang="fr-FR" sz="1800" b="0" kern="1200" dirty="0" err="1"/>
            <a:t>document.querySelector</a:t>
          </a:r>
          <a:r>
            <a:rPr lang="fr-FR" sz="1800" b="0" kern="1200" dirty="0"/>
            <a:t>("#</a:t>
          </a:r>
          <a:r>
            <a:rPr lang="fr-FR" sz="1800" b="0" kern="1200" dirty="0" err="1"/>
            <a:t>list</a:t>
          </a:r>
          <a:r>
            <a:rPr lang="fr-FR" sz="1800" b="0" kern="1200" dirty="0"/>
            <a:t>-container");</a:t>
          </a:r>
        </a:p>
      </dsp:txBody>
      <dsp:txXfrm>
        <a:off x="48319" y="1479969"/>
        <a:ext cx="3321249" cy="893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333425"/>
          <a:ext cx="3417887" cy="2144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dirty="0"/>
            <a:t>Add a task to the task list/ </a:t>
          </a:r>
          <a:r>
            <a:rPr lang="fr-FR" sz="3900" b="0" kern="1200" dirty="0"/>
            <a:t>#list-container</a:t>
          </a:r>
          <a:endParaRPr lang="fr-FR" sz="3900" kern="1200" dirty="0"/>
        </a:p>
      </dsp:txBody>
      <dsp:txXfrm>
        <a:off x="104691" y="438116"/>
        <a:ext cx="3208505" cy="1935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742707"/>
          <a:ext cx="3417887"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Creates a new list item (“li”) element using </a:t>
          </a:r>
          <a:endParaRPr lang="fr-FR" sz="1900" kern="1200" dirty="0"/>
        </a:p>
      </dsp:txBody>
      <dsp:txXfrm>
        <a:off x="36896" y="779603"/>
        <a:ext cx="3344095" cy="682028"/>
      </dsp:txXfrm>
    </dsp:sp>
    <dsp:sp modelId="{36EB262C-D81E-4636-BCA3-9CED463345F3}">
      <dsp:nvSpPr>
        <dsp:cNvPr id="0" name=""/>
        <dsp:cNvSpPr/>
      </dsp:nvSpPr>
      <dsp:spPr>
        <a:xfrm>
          <a:off x="0" y="1498526"/>
          <a:ext cx="341788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GB" sz="1500" b="1" kern="1200" dirty="0" err="1"/>
            <a:t>document.createElement</a:t>
          </a:r>
          <a:r>
            <a:rPr lang="en-GB" sz="1500" b="1" kern="1200" dirty="0"/>
            <a:t>(“element”)</a:t>
          </a:r>
          <a:endParaRPr lang="fr-FR" sz="1500" b="1" kern="1200" dirty="0"/>
        </a:p>
      </dsp:txBody>
      <dsp:txXfrm>
        <a:off x="0" y="1498526"/>
        <a:ext cx="3417887" cy="314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0"/>
          <a:ext cx="3417887" cy="79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Sets the class name of the list item to "list-group-item" using </a:t>
          </a:r>
          <a:endParaRPr lang="fr-FR" sz="2000" kern="1200" dirty="0"/>
        </a:p>
      </dsp:txBody>
      <dsp:txXfrm>
        <a:off x="38838" y="38838"/>
        <a:ext cx="3340211" cy="717924"/>
      </dsp:txXfrm>
    </dsp:sp>
    <dsp:sp modelId="{36EB262C-D81E-4636-BCA3-9CED463345F3}">
      <dsp:nvSpPr>
        <dsp:cNvPr id="0" name=""/>
        <dsp:cNvSpPr/>
      </dsp:nvSpPr>
      <dsp:spPr>
        <a:xfrm>
          <a:off x="0" y="966405"/>
          <a:ext cx="3417887"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fr-FR" sz="1600" b="1" i="0" kern="1200" dirty="0" err="1"/>
            <a:t>element.className</a:t>
          </a:r>
          <a:endParaRPr lang="fr-FR" sz="1600" kern="1200" dirty="0"/>
        </a:p>
      </dsp:txBody>
      <dsp:txXfrm>
        <a:off x="0" y="966405"/>
        <a:ext cx="3417887" cy="331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165482"/>
          <a:ext cx="3417887" cy="79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Sets the inner HTML of the list item to the value of </a:t>
          </a:r>
          <a:r>
            <a:rPr lang="en-US" sz="2000" b="0" i="0" kern="1200" dirty="0" err="1"/>
            <a:t>inputBox</a:t>
          </a:r>
          <a:r>
            <a:rPr lang="en-US" sz="2000" b="0" i="0" kern="1200" dirty="0"/>
            <a:t>:</a:t>
          </a:r>
          <a:endParaRPr lang="fr-FR" sz="2000" kern="1200" dirty="0"/>
        </a:p>
      </dsp:txBody>
      <dsp:txXfrm>
        <a:off x="38838" y="204320"/>
        <a:ext cx="3340211" cy="717924"/>
      </dsp:txXfrm>
    </dsp:sp>
    <dsp:sp modelId="{36EB262C-D81E-4636-BCA3-9CED463345F3}">
      <dsp:nvSpPr>
        <dsp:cNvPr id="0" name=""/>
        <dsp:cNvSpPr/>
      </dsp:nvSpPr>
      <dsp:spPr>
        <a:xfrm>
          <a:off x="0" y="961082"/>
          <a:ext cx="3417887"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fr-FR" sz="1600" b="1" i="0" kern="1200" dirty="0" err="1"/>
            <a:t>element.innerHTML</a:t>
          </a:r>
          <a:r>
            <a:rPr lang="fr-FR" sz="1600" b="1" i="0" kern="1200" dirty="0"/>
            <a:t> = </a:t>
          </a:r>
          <a:r>
            <a:rPr lang="fr-FR" sz="1600" b="1" i="0" kern="1200" dirty="0" err="1"/>
            <a:t>element.value</a:t>
          </a:r>
          <a:r>
            <a:rPr lang="fr-FR" sz="1600" b="1" i="0" kern="1200" dirty="0"/>
            <a:t> </a:t>
          </a:r>
          <a:endParaRPr lang="fr-FR" sz="1600" b="1" kern="1200" dirty="0"/>
        </a:p>
      </dsp:txBody>
      <dsp:txXfrm>
        <a:off x="0" y="961082"/>
        <a:ext cx="3417887" cy="5071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0"/>
          <a:ext cx="3417887" cy="8353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Appends the newly created list item to the </a:t>
          </a:r>
          <a:r>
            <a:rPr lang="en-US" sz="2100" b="0" i="0" kern="1200" dirty="0" err="1"/>
            <a:t>listContainer</a:t>
          </a:r>
          <a:r>
            <a:rPr lang="en-US" sz="2100" b="0" i="0" kern="1200" dirty="0"/>
            <a:t> </a:t>
          </a:r>
          <a:endParaRPr lang="fr-FR" sz="2100" kern="1200" dirty="0"/>
        </a:p>
      </dsp:txBody>
      <dsp:txXfrm>
        <a:off x="40780" y="40780"/>
        <a:ext cx="3336327" cy="753819"/>
      </dsp:txXfrm>
    </dsp:sp>
    <dsp:sp modelId="{36EB262C-D81E-4636-BCA3-9CED463345F3}">
      <dsp:nvSpPr>
        <dsp:cNvPr id="0" name=""/>
        <dsp:cNvSpPr/>
      </dsp:nvSpPr>
      <dsp:spPr>
        <a:xfrm>
          <a:off x="0" y="978015"/>
          <a:ext cx="341788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1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b="1" i="0" kern="1200" dirty="0" err="1"/>
            <a:t>element.appendChild</a:t>
          </a:r>
          <a:r>
            <a:rPr lang="fr-FR" sz="1600" b="1" i="0" kern="1200" dirty="0"/>
            <a:t>(</a:t>
          </a:r>
          <a:r>
            <a:rPr lang="fr-FR" sz="1600" b="1" i="0" kern="1200" dirty="0" err="1"/>
            <a:t>element</a:t>
          </a:r>
          <a:r>
            <a:rPr lang="fr-FR" sz="1600" b="1" i="0" kern="1200" dirty="0"/>
            <a:t>)</a:t>
          </a:r>
          <a:endParaRPr lang="fr-FR" sz="1600" kern="1200" dirty="0"/>
        </a:p>
      </dsp:txBody>
      <dsp:txXfrm>
        <a:off x="0" y="978015"/>
        <a:ext cx="3417887" cy="347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124814"/>
          <a:ext cx="3417887" cy="10589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Creates a "Remove" button with the span element:</a:t>
          </a:r>
          <a:endParaRPr lang="fr-FR" sz="2200" kern="1200" dirty="0"/>
        </a:p>
      </dsp:txBody>
      <dsp:txXfrm>
        <a:off x="51693" y="176507"/>
        <a:ext cx="3314501" cy="955557"/>
      </dsp:txXfrm>
    </dsp:sp>
    <dsp:sp modelId="{2969F82E-8F84-443B-A848-50DD448FC78C}">
      <dsp:nvSpPr>
        <dsp:cNvPr id="0" name=""/>
        <dsp:cNvSpPr/>
      </dsp:nvSpPr>
      <dsp:spPr>
        <a:xfrm>
          <a:off x="0" y="1247118"/>
          <a:ext cx="3417887"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Sets the inner HTML of the span to "-"</a:t>
          </a:r>
          <a:endParaRPr lang="fr-FR" sz="2200" kern="1200" dirty="0"/>
        </a:p>
      </dsp:txBody>
      <dsp:txXfrm>
        <a:off x="42722" y="1289840"/>
        <a:ext cx="3332443" cy="789716"/>
      </dsp:txXfrm>
    </dsp:sp>
    <dsp:sp modelId="{7DFCB3BE-6BDA-4C12-AC1B-592C3C46BE54}">
      <dsp:nvSpPr>
        <dsp:cNvPr id="0" name=""/>
        <dsp:cNvSpPr/>
      </dsp:nvSpPr>
      <dsp:spPr>
        <a:xfrm>
          <a:off x="0" y="2185638"/>
          <a:ext cx="3417887"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Appends the “-" button to the list item</a:t>
          </a:r>
          <a:endParaRPr lang="fr-FR" sz="2200" kern="1200" dirty="0"/>
        </a:p>
      </dsp:txBody>
      <dsp:txXfrm>
        <a:off x="42722" y="2228360"/>
        <a:ext cx="3332443" cy="7897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0"/>
          <a:ext cx="3417887" cy="148732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clears the input field by setting its value to an empty string.</a:t>
          </a:r>
          <a:endParaRPr lang="fr-FR" sz="2700" kern="1200" dirty="0"/>
        </a:p>
      </dsp:txBody>
      <dsp:txXfrm>
        <a:off x="72605" y="72605"/>
        <a:ext cx="3272677" cy="13421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0"/>
          <a:ext cx="3417887" cy="13461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An event listener is added to the to listen for click events.</a:t>
          </a:r>
          <a:endParaRPr lang="fr-FR" sz="2400" kern="1200" dirty="0"/>
        </a:p>
      </dsp:txBody>
      <dsp:txXfrm>
        <a:off x="65712" y="65712"/>
        <a:ext cx="3286463" cy="12146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97FD6-B269-4CD7-A073-512C01108090}" type="datetimeFigureOut">
              <a:rPr lang="fr-FR" smtClean="0"/>
              <a:t>12/10/2023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3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97FD6-B269-4CD7-A073-512C01108090}" type="datetimeFigureOut">
              <a:rPr lang="fr-FR" smtClean="0"/>
              <a:t>12/10/2023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168498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97FD6-B269-4CD7-A073-512C01108090}" type="datetimeFigureOut">
              <a:rPr lang="fr-FR" smtClean="0"/>
              <a:t>12/10/2023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71146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97FD6-B269-4CD7-A073-512C01108090}" type="datetimeFigureOut">
              <a:rPr lang="fr-FR" smtClean="0"/>
              <a:t>12/10/2023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39585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97FD6-B269-4CD7-A073-512C01108090}" type="datetimeFigureOut">
              <a:rPr lang="fr-FR" smtClean="0"/>
              <a:t>12/10/2023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35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E97FD6-B269-4CD7-A073-512C01108090}" type="datetimeFigureOut">
              <a:rPr lang="fr-FR" smtClean="0"/>
              <a:t>12/10/2023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10934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97FD6-B269-4CD7-A073-512C01108090}" type="datetimeFigureOut">
              <a:rPr lang="fr-FR" smtClean="0"/>
              <a:t>12/10/2023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137313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97FD6-B269-4CD7-A073-512C01108090}" type="datetimeFigureOut">
              <a:rPr lang="fr-FR" smtClean="0"/>
              <a:t>12/10/2023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237490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E97FD6-B269-4CD7-A073-512C01108090}" type="datetimeFigureOut">
              <a:rPr lang="fr-FR" smtClean="0"/>
              <a:t>12/10/2023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68910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E97FD6-B269-4CD7-A073-512C01108090}" type="datetimeFigureOut">
              <a:rPr lang="fr-FR" smtClean="0"/>
              <a:t>12/10/2023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3FF3B9-9790-447E-BB1A-6CB89FBDCB38}" type="slidenum">
              <a:rPr lang="fr-FR" smtClean="0"/>
              <a:t>‹#›</a:t>
            </a:fld>
            <a:endParaRPr lang="fr-FR"/>
          </a:p>
        </p:txBody>
      </p:sp>
    </p:spTree>
    <p:extLst>
      <p:ext uri="{BB962C8B-B14F-4D97-AF65-F5344CB8AC3E}">
        <p14:creationId xmlns:p14="http://schemas.microsoft.com/office/powerpoint/2010/main" val="277865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97FD6-B269-4CD7-A073-512C01108090}" type="datetimeFigureOut">
              <a:rPr lang="fr-FR" smtClean="0"/>
              <a:t>12/10/2023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4088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E97FD6-B269-4CD7-A073-512C01108090}" type="datetimeFigureOut">
              <a:rPr lang="fr-FR" smtClean="0"/>
              <a:t>12/10/2023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3FF3B9-9790-447E-BB1A-6CB89FBDCB38}" type="slidenum">
              <a:rPr lang="fr-FR" smtClean="0"/>
              <a:t>‹#›</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42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26E3-9877-4393-AD4C-0C3148C762E3}"/>
              </a:ext>
            </a:extLst>
          </p:cNvPr>
          <p:cNvSpPr>
            <a:spLocks noGrp="1"/>
          </p:cNvSpPr>
          <p:nvPr>
            <p:ph type="ctrTitle"/>
          </p:nvPr>
        </p:nvSpPr>
        <p:spPr/>
        <p:txBody>
          <a:bodyPr/>
          <a:lstStyle/>
          <a:p>
            <a:r>
              <a:rPr lang="en-GB" dirty="0">
                <a:solidFill>
                  <a:schemeClr val="accent1">
                    <a:lumMod val="50000"/>
                  </a:schemeClr>
                </a:solidFill>
              </a:rPr>
              <a:t>To-do App Creation Guide</a:t>
            </a:r>
            <a:endParaRPr lang="fr-FR" dirty="0">
              <a:solidFill>
                <a:schemeClr val="accent1">
                  <a:lumMod val="50000"/>
                </a:schemeClr>
              </a:solidFill>
            </a:endParaRPr>
          </a:p>
        </p:txBody>
      </p:sp>
      <p:sp>
        <p:nvSpPr>
          <p:cNvPr id="3" name="Subtitle 2">
            <a:extLst>
              <a:ext uri="{FF2B5EF4-FFF2-40B4-BE49-F238E27FC236}">
                <a16:creationId xmlns:a16="http://schemas.microsoft.com/office/drawing/2014/main" id="{6DEFD575-6AEB-48F0-BE79-428AD0ECB1B2}"/>
              </a:ext>
            </a:extLst>
          </p:cNvPr>
          <p:cNvSpPr>
            <a:spLocks noGrp="1"/>
          </p:cNvSpPr>
          <p:nvPr>
            <p:ph type="subTitle" idx="1"/>
          </p:nvPr>
        </p:nvSpPr>
        <p:spPr/>
        <p:txBody>
          <a:bodyPr/>
          <a:lstStyle/>
          <a:p>
            <a:r>
              <a:rPr lang="en-GB" dirty="0"/>
              <a:t>12/10/2023</a:t>
            </a:r>
          </a:p>
          <a:p>
            <a:r>
              <a:rPr lang="fr-FR" dirty="0" err="1"/>
              <a:t>Creating</a:t>
            </a:r>
            <a:r>
              <a:rPr lang="fr-FR" dirty="0"/>
              <a:t> a to-do app </a:t>
            </a:r>
            <a:r>
              <a:rPr lang="fr-FR" dirty="0" err="1"/>
              <a:t>with</a:t>
            </a:r>
            <a:r>
              <a:rPr lang="fr-FR" dirty="0"/>
              <a:t> javascript and </a:t>
            </a:r>
            <a:r>
              <a:rPr lang="fr-FR" dirty="0" err="1"/>
              <a:t>bootstrap</a:t>
            </a:r>
            <a:r>
              <a:rPr lang="fr-FR" dirty="0"/>
              <a:t> 5 </a:t>
            </a:r>
          </a:p>
        </p:txBody>
      </p:sp>
      <p:sp>
        <p:nvSpPr>
          <p:cNvPr id="9" name="TextBox 8">
            <a:extLst>
              <a:ext uri="{FF2B5EF4-FFF2-40B4-BE49-F238E27FC236}">
                <a16:creationId xmlns:a16="http://schemas.microsoft.com/office/drawing/2014/main" id="{ADF58833-285D-43E4-A91D-FBF49BBCFBCB}"/>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 JS Sessions – Full Stack Web Development</a:t>
            </a:r>
            <a:endParaRPr lang="fr-FR" dirty="0"/>
          </a:p>
        </p:txBody>
      </p:sp>
    </p:spTree>
    <p:extLst>
      <p:ext uri="{BB962C8B-B14F-4D97-AF65-F5344CB8AC3E}">
        <p14:creationId xmlns:p14="http://schemas.microsoft.com/office/powerpoint/2010/main" val="162485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3 -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How</a:t>
            </a:r>
            <a:r>
              <a:rPr lang="en-US" dirty="0"/>
              <a:t> is the class name of the newly created list item set in the </a:t>
            </a:r>
            <a:r>
              <a:rPr lang="en-US" dirty="0" err="1"/>
              <a:t>addTask</a:t>
            </a:r>
            <a:r>
              <a:rPr lang="en-US" dirty="0"/>
              <a:t> function?</a:t>
            </a:r>
          </a:p>
          <a:p>
            <a:r>
              <a:rPr lang="en-US" dirty="0"/>
              <a:t>a) Using the </a:t>
            </a:r>
            <a:r>
              <a:rPr lang="en-US" dirty="0" err="1"/>
              <a:t>innerHTML</a:t>
            </a:r>
            <a:r>
              <a:rPr lang="en-US" dirty="0"/>
              <a:t> property.</a:t>
            </a:r>
          </a:p>
          <a:p>
            <a:r>
              <a:rPr lang="en-US" dirty="0"/>
              <a:t>b) Using the </a:t>
            </a:r>
            <a:r>
              <a:rPr lang="en-US" dirty="0" err="1"/>
              <a:t>inputBox.value</a:t>
            </a:r>
            <a:r>
              <a:rPr lang="en-US" dirty="0"/>
              <a:t> property.</a:t>
            </a:r>
          </a:p>
          <a:p>
            <a:r>
              <a:rPr lang="en-US" dirty="0"/>
              <a:t>c) Using the </a:t>
            </a:r>
            <a:r>
              <a:rPr lang="en-US" dirty="0" err="1"/>
              <a:t>li.innerHTML</a:t>
            </a:r>
            <a:r>
              <a:rPr lang="en-US" dirty="0"/>
              <a:t> property.</a:t>
            </a:r>
          </a:p>
          <a:p>
            <a:r>
              <a:rPr lang="en-US" b="1" dirty="0">
                <a:solidFill>
                  <a:srgbClr val="00B050"/>
                </a:solidFill>
              </a:rPr>
              <a:t>d) Using the </a:t>
            </a:r>
            <a:r>
              <a:rPr lang="en-US" b="1" dirty="0" err="1">
                <a:solidFill>
                  <a:srgbClr val="00B050"/>
                </a:solidFill>
              </a:rPr>
              <a:t>li.className</a:t>
            </a:r>
            <a:r>
              <a:rPr lang="en-US" b="1" dirty="0">
                <a:solidFill>
                  <a:srgbClr val="00B050"/>
                </a:solidFill>
              </a:rPr>
              <a:t> property.</a:t>
            </a:r>
            <a:endParaRPr lang="fr-FR" b="1" dirty="0">
              <a:solidFill>
                <a:srgbClr val="00B050"/>
              </a:solidFill>
            </a:endParaRPr>
          </a:p>
        </p:txBody>
      </p:sp>
    </p:spTree>
    <p:extLst>
      <p:ext uri="{BB962C8B-B14F-4D97-AF65-F5344CB8AC3E}">
        <p14:creationId xmlns:p14="http://schemas.microsoft.com/office/powerpoint/2010/main" val="71842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dirty="0" err="1">
                <a:solidFill>
                  <a:srgbClr val="795E26"/>
                </a:solidFill>
                <a:latin typeface="JetBrains Mono" panose="02000009000000000000" pitchFamily="49" charset="0"/>
              </a:rPr>
              <a:t>C</a:t>
            </a:r>
            <a:r>
              <a:rPr lang="fr-FR" b="0" dirty="0" err="1">
                <a:solidFill>
                  <a:srgbClr val="795E26"/>
                </a:solidFill>
                <a:effectLst/>
                <a:latin typeface="JetBrains Mono" panose="02000009000000000000" pitchFamily="49" charset="0"/>
              </a:rPr>
              <a:t>reate</a:t>
            </a:r>
            <a:r>
              <a:rPr lang="fr-FR" b="0" dirty="0">
                <a:solidFill>
                  <a:srgbClr val="795E26"/>
                </a:solidFill>
                <a:effectLst/>
                <a:latin typeface="JetBrains Mono" panose="02000009000000000000" pitchFamily="49" charset="0"/>
              </a:rPr>
              <a:t> html </a:t>
            </a:r>
            <a:r>
              <a:rPr lang="fr-FR" b="0" dirty="0" err="1">
                <a:solidFill>
                  <a:srgbClr val="795E26"/>
                </a:solidFill>
                <a:effectLst/>
                <a:latin typeface="JetBrains Mono" panose="02000009000000000000" pitchFamily="49" charset="0"/>
              </a:rPr>
              <a:t>element</a:t>
            </a:r>
            <a:r>
              <a:rPr lang="fr-FR" b="0" dirty="0">
                <a:solidFill>
                  <a:srgbClr val="795E26"/>
                </a:solidFill>
                <a:effectLst/>
                <a:latin typeface="JetBrains Mono" panose="02000009000000000000" pitchFamily="49" charset="0"/>
              </a:rPr>
              <a:t> </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334257602"/>
              </p:ext>
            </p:extLst>
          </p:nvPr>
        </p:nvGraphicFramePr>
        <p:xfrm>
          <a:off x="7577674" y="2170158"/>
          <a:ext cx="3417887" cy="1633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737826"/>
            <a:ext cx="4745380" cy="369332"/>
          </a:xfrm>
          <a:prstGeom prst="rect">
            <a:avLst/>
          </a:prstGeom>
          <a:noFill/>
        </p:spPr>
        <p:txBody>
          <a:bodyPr wrap="square">
            <a:spAutoFit/>
          </a:bodyPr>
          <a:lstStyle/>
          <a:p>
            <a:r>
              <a:rPr lang="fr-FR" b="0" dirty="0" err="1">
                <a:solidFill>
                  <a:srgbClr val="001080"/>
                </a:solidFill>
                <a:effectLst/>
                <a:latin typeface="JetBrains Mono" panose="02000009000000000000" pitchFamily="49" charset="0"/>
              </a:rPr>
              <a:t>li</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innerHTML</a:t>
            </a:r>
            <a:r>
              <a:rPr lang="fr-FR" b="0" dirty="0">
                <a:solidFill>
                  <a:srgbClr val="000000"/>
                </a:solidFill>
                <a:effectLst/>
                <a:latin typeface="JetBrains Mono" panose="02000009000000000000" pitchFamily="49" charset="0"/>
              </a:rPr>
              <a:t> = </a:t>
            </a:r>
            <a:r>
              <a:rPr lang="fr-FR" b="0" dirty="0" err="1">
                <a:solidFill>
                  <a:srgbClr val="0070C1"/>
                </a:solidFill>
                <a:effectLst/>
                <a:latin typeface="JetBrains Mono" panose="02000009000000000000" pitchFamily="49" charset="0"/>
              </a:rPr>
              <a:t>inputBox</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value</a:t>
            </a:r>
            <a:r>
              <a:rPr lang="fr-FR" b="0" dirty="0">
                <a:solidFill>
                  <a:srgbClr val="000000"/>
                </a:solidFill>
                <a:effectLst/>
                <a:latin typeface="JetBrains Mono" panose="02000009000000000000" pitchFamily="49" charset="0"/>
              </a:rPr>
              <a:t>;</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5379522" y="2889112"/>
            <a:ext cx="209127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DA98CC-3A1C-48F1-A12D-E3A56467255E}"/>
              </a:ext>
            </a:extLst>
          </p:cNvPr>
          <p:cNvSpPr txBox="1"/>
          <p:nvPr/>
        </p:nvSpPr>
        <p:spPr>
          <a:xfrm>
            <a:off x="1097280" y="4247620"/>
            <a:ext cx="6097978" cy="369332"/>
          </a:xfrm>
          <a:prstGeom prst="rect">
            <a:avLst/>
          </a:prstGeom>
          <a:noFill/>
        </p:spPr>
        <p:txBody>
          <a:bodyPr wrap="square">
            <a:spAutoFit/>
          </a:bodyPr>
          <a:lstStyle/>
          <a:p>
            <a:r>
              <a:rPr lang="fr-FR" b="0" dirty="0" err="1">
                <a:solidFill>
                  <a:srgbClr val="0070C1"/>
                </a:solidFill>
                <a:effectLst/>
                <a:latin typeface="JetBrains Mono" panose="02000009000000000000" pitchFamily="49" charset="0"/>
              </a:rPr>
              <a:t>listContainer</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appendChild</a:t>
            </a:r>
            <a:r>
              <a:rPr lang="fr-FR" b="0" dirty="0">
                <a:solidFill>
                  <a:srgbClr val="000000"/>
                </a:solidFill>
                <a:effectLst/>
                <a:latin typeface="JetBrains Mono" panose="02000009000000000000" pitchFamily="49" charset="0"/>
              </a:rPr>
              <a:t>(</a:t>
            </a:r>
            <a:r>
              <a:rPr lang="fr-FR" b="0" dirty="0">
                <a:solidFill>
                  <a:srgbClr val="001080"/>
                </a:solidFill>
                <a:effectLst/>
                <a:latin typeface="JetBrains Mono" panose="02000009000000000000" pitchFamily="49" charset="0"/>
              </a:rPr>
              <a:t>li</a:t>
            </a:r>
            <a:r>
              <a:rPr lang="fr-FR" b="0" dirty="0">
                <a:solidFill>
                  <a:srgbClr val="000000"/>
                </a:solidFill>
                <a:effectLst/>
                <a:latin typeface="JetBrains Mono" panose="02000009000000000000" pitchFamily="49" charset="0"/>
              </a:rPr>
              <a:t>);</a:t>
            </a:r>
          </a:p>
        </p:txBody>
      </p:sp>
      <p:cxnSp>
        <p:nvCxnSpPr>
          <p:cNvPr id="10" name="Straight Arrow Connector 9">
            <a:extLst>
              <a:ext uri="{FF2B5EF4-FFF2-40B4-BE49-F238E27FC236}">
                <a16:creationId xmlns:a16="http://schemas.microsoft.com/office/drawing/2014/main" id="{E55FD072-2587-4DE3-B379-0A5DCB466C1E}"/>
              </a:ext>
            </a:extLst>
          </p:cNvPr>
          <p:cNvCxnSpPr>
            <a:cxnSpLocks/>
          </p:cNvCxnSpPr>
          <p:nvPr/>
        </p:nvCxnSpPr>
        <p:spPr>
          <a:xfrm>
            <a:off x="5379522" y="4432286"/>
            <a:ext cx="209127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3">
            <a:extLst>
              <a:ext uri="{FF2B5EF4-FFF2-40B4-BE49-F238E27FC236}">
                <a16:creationId xmlns:a16="http://schemas.microsoft.com/office/drawing/2014/main" id="{C2D6F38F-66C5-4BAD-930E-1D2C623B1B49}"/>
              </a:ext>
            </a:extLst>
          </p:cNvPr>
          <p:cNvGraphicFramePr>
            <a:graphicFrameLocks/>
          </p:cNvGraphicFramePr>
          <p:nvPr>
            <p:extLst>
              <p:ext uri="{D42A27DB-BD31-4B8C-83A1-F6EECF244321}">
                <p14:modId xmlns:p14="http://schemas.microsoft.com/office/powerpoint/2010/main" val="2349240507"/>
              </p:ext>
            </p:extLst>
          </p:nvPr>
        </p:nvGraphicFramePr>
        <p:xfrm>
          <a:off x="7577674" y="4044607"/>
          <a:ext cx="3417887" cy="14684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2" name="Picture 11">
            <a:extLst>
              <a:ext uri="{FF2B5EF4-FFF2-40B4-BE49-F238E27FC236}">
                <a16:creationId xmlns:a16="http://schemas.microsoft.com/office/drawing/2014/main" id="{CC9EB12D-55BB-4F3A-B0E8-854987C313C7}"/>
              </a:ext>
            </a:extLst>
          </p:cNvPr>
          <p:cNvPicPr>
            <a:picLocks noChangeAspect="1"/>
          </p:cNvPicPr>
          <p:nvPr/>
        </p:nvPicPr>
        <p:blipFill>
          <a:blip r:embed="rId12"/>
          <a:stretch>
            <a:fillRect/>
          </a:stretch>
        </p:blipFill>
        <p:spPr>
          <a:xfrm>
            <a:off x="4976724" y="4793175"/>
            <a:ext cx="2547511" cy="2064825"/>
          </a:xfrm>
          <a:prstGeom prst="rect">
            <a:avLst/>
          </a:prstGeom>
        </p:spPr>
      </p:pic>
      <p:sp>
        <p:nvSpPr>
          <p:cNvPr id="14" name="Rectangle 13">
            <a:extLst>
              <a:ext uri="{FF2B5EF4-FFF2-40B4-BE49-F238E27FC236}">
                <a16:creationId xmlns:a16="http://schemas.microsoft.com/office/drawing/2014/main" id="{FCAA291B-BE6D-4FE3-8559-551E6E9980F0}"/>
              </a:ext>
            </a:extLst>
          </p:cNvPr>
          <p:cNvSpPr/>
          <p:nvPr/>
        </p:nvSpPr>
        <p:spPr>
          <a:xfrm>
            <a:off x="4976724" y="6459300"/>
            <a:ext cx="1067080" cy="3375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298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err="1">
                <a:solidFill>
                  <a:srgbClr val="795E26"/>
                </a:solidFill>
                <a:effectLst/>
                <a:latin typeface="JetBrains Mono" panose="02000009000000000000" pitchFamily="49" charset="0"/>
              </a:rPr>
              <a:t>Create</a:t>
            </a:r>
            <a:r>
              <a:rPr lang="fr-FR" b="0" dirty="0">
                <a:solidFill>
                  <a:srgbClr val="795E26"/>
                </a:solidFill>
                <a:effectLst/>
                <a:latin typeface="JetBrains Mono" panose="02000009000000000000" pitchFamily="49" charset="0"/>
              </a:rPr>
              <a:t> html </a:t>
            </a:r>
            <a:r>
              <a:rPr lang="fr-FR" b="0" dirty="0" err="1">
                <a:solidFill>
                  <a:srgbClr val="795E26"/>
                </a:solidFill>
                <a:effectLst/>
                <a:latin typeface="JetBrains Mono" panose="02000009000000000000" pitchFamily="49" charset="0"/>
              </a:rPr>
              <a:t>element</a:t>
            </a:r>
            <a:r>
              <a:rPr lang="fr-FR" b="0" dirty="0">
                <a:solidFill>
                  <a:srgbClr val="795E26"/>
                </a:solidFill>
                <a:effectLst/>
                <a:latin typeface="JetBrains Mono" panose="02000009000000000000" pitchFamily="49" charset="0"/>
              </a:rPr>
              <a:t> </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257881930"/>
              </p:ext>
            </p:extLst>
          </p:nvPr>
        </p:nvGraphicFramePr>
        <p:xfrm>
          <a:off x="7737793" y="1956402"/>
          <a:ext cx="3417887" cy="318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083065"/>
            <a:ext cx="4745380" cy="2585323"/>
          </a:xfrm>
          <a:prstGeom prst="rect">
            <a:avLst/>
          </a:prstGeom>
          <a:noFill/>
        </p:spPr>
        <p:txBody>
          <a:bodyPr wrap="square">
            <a:spAutoFit/>
          </a:bodyPr>
          <a:lstStyle/>
          <a:p>
            <a:r>
              <a:rPr lang="fr-FR" b="0" dirty="0">
                <a:solidFill>
                  <a:srgbClr val="0000FF"/>
                </a:solidFill>
                <a:effectLst/>
                <a:latin typeface="JetBrains Mono" panose="02000009000000000000" pitchFamily="49" charset="0"/>
              </a:rPr>
              <a:t>let</a:t>
            </a:r>
            <a:r>
              <a:rPr lang="fr-FR" b="0" dirty="0">
                <a:solidFill>
                  <a:srgbClr val="000000"/>
                </a:solidFill>
                <a:effectLst/>
                <a:latin typeface="JetBrains Mono" panose="02000009000000000000" pitchFamily="49" charset="0"/>
              </a:rPr>
              <a:t> </a:t>
            </a:r>
            <a:r>
              <a:rPr lang="fr-FR" b="0" dirty="0" err="1">
                <a:solidFill>
                  <a:srgbClr val="001080"/>
                </a:solidFill>
                <a:effectLst/>
                <a:latin typeface="JetBrains Mono" panose="02000009000000000000" pitchFamily="49" charset="0"/>
              </a:rPr>
              <a:t>span</a:t>
            </a:r>
            <a:r>
              <a:rPr lang="fr-FR" b="0" dirty="0">
                <a:solidFill>
                  <a:srgbClr val="000000"/>
                </a:solidFill>
                <a:effectLst/>
                <a:latin typeface="JetBrains Mono" panose="02000009000000000000" pitchFamily="49" charset="0"/>
              </a:rPr>
              <a:t> = </a:t>
            </a:r>
            <a:r>
              <a:rPr lang="fr-FR" b="0" dirty="0" err="1">
                <a:solidFill>
                  <a:srgbClr val="001080"/>
                </a:solidFill>
                <a:effectLst/>
                <a:latin typeface="JetBrains Mono" panose="02000009000000000000" pitchFamily="49" charset="0"/>
              </a:rPr>
              <a:t>document</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createElement</a:t>
            </a:r>
            <a:r>
              <a:rPr lang="fr-FR" b="0" dirty="0">
                <a:solidFill>
                  <a:srgbClr val="000000"/>
                </a:solidFill>
                <a:effectLst/>
                <a:latin typeface="JetBrains Mono" panose="02000009000000000000" pitchFamily="49" charset="0"/>
              </a:rPr>
              <a:t>(</a:t>
            </a:r>
            <a:r>
              <a:rPr lang="fr-FR" b="0" dirty="0">
                <a:solidFill>
                  <a:srgbClr val="A31515"/>
                </a:solidFill>
                <a:effectLst/>
                <a:latin typeface="JetBrains Mono" panose="02000009000000000000" pitchFamily="49" charset="0"/>
              </a:rPr>
              <a:t>"</a:t>
            </a:r>
            <a:r>
              <a:rPr lang="fr-FR" b="0" dirty="0" err="1">
                <a:solidFill>
                  <a:srgbClr val="A31515"/>
                </a:solidFill>
                <a:effectLst/>
                <a:latin typeface="JetBrains Mono" panose="02000009000000000000" pitchFamily="49" charset="0"/>
              </a:rPr>
              <a:t>span</a:t>
            </a:r>
            <a:r>
              <a:rPr lang="fr-FR" b="0" dirty="0">
                <a:solidFill>
                  <a:srgbClr val="A31515"/>
                </a:solidFill>
                <a:effectLst/>
                <a:latin typeface="JetBrains Mono" panose="02000009000000000000" pitchFamily="49" charset="0"/>
              </a:rPr>
              <a:t>"</a:t>
            </a:r>
            <a:r>
              <a:rPr lang="fr-FR" b="0" dirty="0">
                <a:solidFill>
                  <a:srgbClr val="000000"/>
                </a:solidFill>
                <a:effectLst/>
                <a:latin typeface="JetBrains Mono" panose="02000009000000000000" pitchFamily="49" charset="0"/>
              </a:rPr>
              <a:t>);</a:t>
            </a:r>
          </a:p>
          <a:p>
            <a:endParaRPr lang="fr-FR" b="0" dirty="0">
              <a:solidFill>
                <a:srgbClr val="000000"/>
              </a:solidFill>
              <a:effectLst/>
              <a:latin typeface="JetBrains Mono" panose="02000009000000000000" pitchFamily="49" charset="0"/>
            </a:endParaRPr>
          </a:p>
          <a:p>
            <a:r>
              <a:rPr lang="fr-FR" b="0" dirty="0" err="1">
                <a:solidFill>
                  <a:srgbClr val="001080"/>
                </a:solidFill>
                <a:effectLst/>
                <a:latin typeface="JetBrains Mono" panose="02000009000000000000" pitchFamily="49" charset="0"/>
              </a:rPr>
              <a:t>span</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className</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a:t>
            </a:r>
            <a:r>
              <a:rPr lang="fr-FR" b="0" dirty="0" err="1">
                <a:solidFill>
                  <a:srgbClr val="A31515"/>
                </a:solidFill>
                <a:effectLst/>
                <a:latin typeface="JetBrains Mono" panose="02000009000000000000" pitchFamily="49" charset="0"/>
              </a:rPr>
              <a:t>btn</a:t>
            </a:r>
            <a:r>
              <a:rPr lang="fr-FR" b="0" dirty="0">
                <a:solidFill>
                  <a:srgbClr val="A31515"/>
                </a:solidFill>
                <a:effectLst/>
                <a:latin typeface="JetBrains Mono" panose="02000009000000000000" pitchFamily="49" charset="0"/>
              </a:rPr>
              <a:t> p-2 </a:t>
            </a:r>
            <a:r>
              <a:rPr lang="fr-FR" b="0" dirty="0" err="1">
                <a:solidFill>
                  <a:srgbClr val="A31515"/>
                </a:solidFill>
                <a:effectLst/>
                <a:latin typeface="JetBrains Mono" panose="02000009000000000000" pitchFamily="49" charset="0"/>
              </a:rPr>
              <a:t>btn</a:t>
            </a:r>
            <a:r>
              <a:rPr lang="fr-FR" b="0" dirty="0">
                <a:solidFill>
                  <a:srgbClr val="A31515"/>
                </a:solidFill>
                <a:effectLst/>
                <a:latin typeface="JetBrains Mono" panose="02000009000000000000" pitchFamily="49" charset="0"/>
              </a:rPr>
              <a:t>-danger ms-5"</a:t>
            </a:r>
            <a:r>
              <a:rPr lang="fr-FR" b="0" dirty="0">
                <a:solidFill>
                  <a:srgbClr val="000000"/>
                </a:solidFill>
                <a:effectLst/>
                <a:latin typeface="JetBrains Mono" panose="02000009000000000000" pitchFamily="49" charset="0"/>
              </a:rPr>
              <a:t>;</a:t>
            </a:r>
          </a:p>
          <a:p>
            <a:r>
              <a:rPr lang="fr-FR" b="0" dirty="0">
                <a:solidFill>
                  <a:srgbClr val="000000"/>
                </a:solidFill>
                <a:effectLst/>
                <a:latin typeface="JetBrains Mono" panose="02000009000000000000" pitchFamily="49" charset="0"/>
              </a:rPr>
              <a:t>  </a:t>
            </a:r>
          </a:p>
          <a:p>
            <a:r>
              <a:rPr lang="fr-FR" b="0" dirty="0" err="1">
                <a:solidFill>
                  <a:srgbClr val="001080"/>
                </a:solidFill>
                <a:effectLst/>
                <a:latin typeface="JetBrains Mono" panose="02000009000000000000" pitchFamily="49" charset="0"/>
              </a:rPr>
              <a:t>span</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innerHTML</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a:t>
            </a:r>
            <a:r>
              <a:rPr lang="fr-FR" b="0" dirty="0">
                <a:solidFill>
                  <a:srgbClr val="000000"/>
                </a:solidFill>
                <a:effectLst/>
                <a:latin typeface="JetBrains Mono" panose="02000009000000000000" pitchFamily="49" charset="0"/>
              </a:rPr>
              <a:t>;</a:t>
            </a:r>
          </a:p>
          <a:p>
            <a:r>
              <a:rPr lang="fr-FR" b="0" dirty="0">
                <a:solidFill>
                  <a:srgbClr val="000000"/>
                </a:solidFill>
                <a:effectLst/>
                <a:latin typeface="JetBrains Mono" panose="02000009000000000000" pitchFamily="49" charset="0"/>
              </a:rPr>
              <a:t>  </a:t>
            </a:r>
          </a:p>
          <a:p>
            <a:r>
              <a:rPr lang="fr-FR" b="0" dirty="0" err="1">
                <a:solidFill>
                  <a:srgbClr val="001080"/>
                </a:solidFill>
                <a:effectLst/>
                <a:latin typeface="JetBrains Mono" panose="02000009000000000000" pitchFamily="49" charset="0"/>
              </a:rPr>
              <a:t>li</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appendChild</a:t>
            </a:r>
            <a:r>
              <a:rPr lang="fr-FR" b="0" dirty="0">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span</a:t>
            </a:r>
            <a:r>
              <a:rPr lang="fr-FR" b="0" dirty="0">
                <a:solidFill>
                  <a:srgbClr val="000000"/>
                </a:solidFill>
                <a:effectLst/>
                <a:latin typeface="JetBrains Mono" panose="02000009000000000000" pitchFamily="49" charset="0"/>
              </a:rPr>
              <a:t>);</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5569529" y="2889112"/>
            <a:ext cx="18418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CD771C7-8B31-41A1-9C1E-5913F7BDCF1E}"/>
              </a:ext>
            </a:extLst>
          </p:cNvPr>
          <p:cNvSpPr/>
          <p:nvPr/>
        </p:nvSpPr>
        <p:spPr>
          <a:xfrm>
            <a:off x="1097280" y="1971304"/>
            <a:ext cx="4460372" cy="31856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B767F94-06A2-41FA-952E-69F128140BC7}"/>
              </a:ext>
            </a:extLst>
          </p:cNvPr>
          <p:cNvSpPr/>
          <p:nvPr/>
        </p:nvSpPr>
        <p:spPr>
          <a:xfrm>
            <a:off x="7552706" y="2003961"/>
            <a:ext cx="3705102" cy="311668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Picture 14">
            <a:extLst>
              <a:ext uri="{FF2B5EF4-FFF2-40B4-BE49-F238E27FC236}">
                <a16:creationId xmlns:a16="http://schemas.microsoft.com/office/drawing/2014/main" id="{C7DDCAFE-6785-4714-9D6E-E906A12DFF23}"/>
              </a:ext>
            </a:extLst>
          </p:cNvPr>
          <p:cNvPicPr>
            <a:picLocks noChangeAspect="1"/>
          </p:cNvPicPr>
          <p:nvPr/>
        </p:nvPicPr>
        <p:blipFill>
          <a:blip r:embed="rId7"/>
          <a:stretch>
            <a:fillRect/>
          </a:stretch>
        </p:blipFill>
        <p:spPr>
          <a:xfrm>
            <a:off x="9644489" y="4854265"/>
            <a:ext cx="2547511" cy="2064825"/>
          </a:xfrm>
          <a:prstGeom prst="rect">
            <a:avLst/>
          </a:prstGeom>
        </p:spPr>
      </p:pic>
      <p:sp>
        <p:nvSpPr>
          <p:cNvPr id="18" name="Rectangle 17">
            <a:extLst>
              <a:ext uri="{FF2B5EF4-FFF2-40B4-BE49-F238E27FC236}">
                <a16:creationId xmlns:a16="http://schemas.microsoft.com/office/drawing/2014/main" id="{6E28C6FE-AA60-4B79-ACFF-18C7A90C5084}"/>
              </a:ext>
            </a:extLst>
          </p:cNvPr>
          <p:cNvSpPr/>
          <p:nvPr/>
        </p:nvSpPr>
        <p:spPr>
          <a:xfrm>
            <a:off x="10821507" y="6481796"/>
            <a:ext cx="273986" cy="3375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720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4 </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How</a:t>
            </a:r>
            <a:r>
              <a:rPr lang="en-US" dirty="0"/>
              <a:t> does the "Remove" button get appended to a task (list item) in the </a:t>
            </a:r>
            <a:r>
              <a:rPr lang="en-US" dirty="0" err="1"/>
              <a:t>addTask</a:t>
            </a:r>
            <a:r>
              <a:rPr lang="en-US" dirty="0"/>
              <a:t> function?</a:t>
            </a:r>
          </a:p>
          <a:p>
            <a:r>
              <a:rPr lang="en-US" dirty="0"/>
              <a:t>a) It's created as a separate HTML element outside of the list item.</a:t>
            </a:r>
          </a:p>
          <a:p>
            <a:r>
              <a:rPr lang="en-US" dirty="0"/>
              <a:t>b) It's created as a child element of the list item.</a:t>
            </a:r>
          </a:p>
          <a:p>
            <a:r>
              <a:rPr lang="en-US" dirty="0"/>
              <a:t>c) It's created as a sibling element of the list item.</a:t>
            </a:r>
          </a:p>
          <a:p>
            <a:r>
              <a:rPr lang="en-US" dirty="0"/>
              <a:t>d) It's created using a different function.</a:t>
            </a:r>
            <a:endParaRPr lang="fr-FR" b="1" dirty="0">
              <a:solidFill>
                <a:srgbClr val="00B050"/>
              </a:solidFill>
            </a:endParaRPr>
          </a:p>
        </p:txBody>
      </p:sp>
    </p:spTree>
    <p:extLst>
      <p:ext uri="{BB962C8B-B14F-4D97-AF65-F5344CB8AC3E}">
        <p14:creationId xmlns:p14="http://schemas.microsoft.com/office/powerpoint/2010/main" val="241758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4 - answer </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dirty="0"/>
              <a:t>How does the "Remove" button get appended to a task (list item) in the </a:t>
            </a:r>
            <a:r>
              <a:rPr lang="en-US" dirty="0" err="1"/>
              <a:t>addTask</a:t>
            </a:r>
            <a:r>
              <a:rPr lang="en-US" dirty="0"/>
              <a:t> function?</a:t>
            </a:r>
          </a:p>
          <a:p>
            <a:r>
              <a:rPr lang="en-US" dirty="0"/>
              <a:t>a) It's created as a separate HTML element outside of the list item.</a:t>
            </a:r>
          </a:p>
          <a:p>
            <a:r>
              <a:rPr lang="en-US" b="1" dirty="0">
                <a:solidFill>
                  <a:srgbClr val="00B050"/>
                </a:solidFill>
              </a:rPr>
              <a:t>b) It's created as a child element of the list item.</a:t>
            </a:r>
          </a:p>
          <a:p>
            <a:r>
              <a:rPr lang="en-US" dirty="0"/>
              <a:t>c) It's created as a sibling element of the list item.</a:t>
            </a:r>
          </a:p>
          <a:p>
            <a:r>
              <a:rPr lang="en-US" dirty="0"/>
              <a:t>d) It's created using a different function.</a:t>
            </a:r>
            <a:endParaRPr lang="fr-FR" b="1" dirty="0">
              <a:solidFill>
                <a:srgbClr val="00B050"/>
              </a:solidFill>
            </a:endParaRPr>
          </a:p>
        </p:txBody>
      </p:sp>
    </p:spTree>
    <p:extLst>
      <p:ext uri="{BB962C8B-B14F-4D97-AF65-F5344CB8AC3E}">
        <p14:creationId xmlns:p14="http://schemas.microsoft.com/office/powerpoint/2010/main" val="246048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a:solidFill>
                  <a:srgbClr val="795E26"/>
                </a:solidFill>
                <a:effectLst/>
                <a:latin typeface="JetBrains Mono" panose="02000009000000000000" pitchFamily="49" charset="0"/>
              </a:rPr>
              <a:t>Clear </a:t>
            </a:r>
            <a:r>
              <a:rPr lang="fr-FR" b="0" dirty="0" err="1">
                <a:solidFill>
                  <a:srgbClr val="795E26"/>
                </a:solidFill>
                <a:effectLst/>
                <a:latin typeface="JetBrains Mono" panose="02000009000000000000" pitchFamily="49" charset="0"/>
              </a:rPr>
              <a:t>inputBox</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2608493612"/>
              </p:ext>
            </p:extLst>
          </p:nvPr>
        </p:nvGraphicFramePr>
        <p:xfrm>
          <a:off x="7676833" y="2083065"/>
          <a:ext cx="3417887" cy="1720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083065"/>
            <a:ext cx="4745380" cy="369332"/>
          </a:xfrm>
          <a:prstGeom prst="rect">
            <a:avLst/>
          </a:prstGeom>
          <a:noFill/>
        </p:spPr>
        <p:txBody>
          <a:bodyPr wrap="square">
            <a:spAutoFit/>
          </a:bodyPr>
          <a:lstStyle/>
          <a:p>
            <a:r>
              <a:rPr lang="fr-FR" b="0" dirty="0" err="1">
                <a:solidFill>
                  <a:srgbClr val="0070C1"/>
                </a:solidFill>
                <a:effectLst/>
                <a:latin typeface="JetBrains Mono" panose="02000009000000000000" pitchFamily="49" charset="0"/>
              </a:rPr>
              <a:t>inputBox</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value</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a:t>
            </a:r>
            <a:r>
              <a:rPr lang="fr-FR" b="0" dirty="0">
                <a:solidFill>
                  <a:srgbClr val="000000"/>
                </a:solidFill>
                <a:effectLst/>
                <a:latin typeface="JetBrains Mono" panose="02000009000000000000" pitchFamily="49" charset="0"/>
              </a:rPr>
              <a:t>;</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4126399" y="3617321"/>
            <a:ext cx="334172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7AC60D-FE29-4706-86C6-233ACFF86D61}"/>
              </a:ext>
            </a:extLst>
          </p:cNvPr>
          <p:cNvPicPr>
            <a:picLocks noChangeAspect="1"/>
          </p:cNvPicPr>
          <p:nvPr/>
        </p:nvPicPr>
        <p:blipFill>
          <a:blip r:embed="rId7"/>
          <a:stretch>
            <a:fillRect/>
          </a:stretch>
        </p:blipFill>
        <p:spPr>
          <a:xfrm>
            <a:off x="1399131" y="3917134"/>
            <a:ext cx="2616126" cy="1335428"/>
          </a:xfrm>
          <a:prstGeom prst="rect">
            <a:avLst/>
          </a:prstGeom>
        </p:spPr>
      </p:pic>
      <p:pic>
        <p:nvPicPr>
          <p:cNvPr id="12" name="Picture 11">
            <a:extLst>
              <a:ext uri="{FF2B5EF4-FFF2-40B4-BE49-F238E27FC236}">
                <a16:creationId xmlns:a16="http://schemas.microsoft.com/office/drawing/2014/main" id="{14DC7B46-F606-4E50-A4F8-3D2D036D0528}"/>
              </a:ext>
            </a:extLst>
          </p:cNvPr>
          <p:cNvPicPr>
            <a:picLocks noChangeAspect="1"/>
          </p:cNvPicPr>
          <p:nvPr/>
        </p:nvPicPr>
        <p:blipFill>
          <a:blip r:embed="rId8"/>
          <a:stretch>
            <a:fillRect/>
          </a:stretch>
        </p:blipFill>
        <p:spPr>
          <a:xfrm>
            <a:off x="7918673" y="3985088"/>
            <a:ext cx="2745149" cy="1434200"/>
          </a:xfrm>
          <a:prstGeom prst="rect">
            <a:avLst/>
          </a:prstGeom>
        </p:spPr>
      </p:pic>
      <p:sp>
        <p:nvSpPr>
          <p:cNvPr id="13" name="Rectangle 12">
            <a:extLst>
              <a:ext uri="{FF2B5EF4-FFF2-40B4-BE49-F238E27FC236}">
                <a16:creationId xmlns:a16="http://schemas.microsoft.com/office/drawing/2014/main" id="{55D981DF-95BB-4954-9F00-2C3C15836ACF}"/>
              </a:ext>
            </a:extLst>
          </p:cNvPr>
          <p:cNvSpPr/>
          <p:nvPr/>
        </p:nvSpPr>
        <p:spPr>
          <a:xfrm>
            <a:off x="1036320" y="1971303"/>
            <a:ext cx="3090079" cy="389166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88A15232-D68A-4030-A370-7D1FE756CB13}"/>
              </a:ext>
            </a:extLst>
          </p:cNvPr>
          <p:cNvSpPr/>
          <p:nvPr/>
        </p:nvSpPr>
        <p:spPr>
          <a:xfrm>
            <a:off x="7468128" y="1901741"/>
            <a:ext cx="3756342" cy="389166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2851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5 </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What</a:t>
            </a:r>
            <a:r>
              <a:rPr lang="en-US" dirty="0"/>
              <a:t> is the purpose of the </a:t>
            </a:r>
            <a:r>
              <a:rPr lang="en-US" dirty="0" err="1"/>
              <a:t>inputBox.value</a:t>
            </a:r>
            <a:r>
              <a:rPr lang="en-US" dirty="0"/>
              <a:t> = "" line in the </a:t>
            </a:r>
            <a:r>
              <a:rPr lang="en-US" dirty="0" err="1"/>
              <a:t>addTask</a:t>
            </a:r>
            <a:r>
              <a:rPr lang="en-US" dirty="0"/>
              <a:t> function?</a:t>
            </a:r>
          </a:p>
          <a:p>
            <a:r>
              <a:rPr lang="en-US" dirty="0"/>
              <a:t>a) It adds an empty list item to the task list.</a:t>
            </a:r>
          </a:p>
          <a:p>
            <a:r>
              <a:rPr lang="en-US" dirty="0"/>
              <a:t>b) It removes the last added task from the list.</a:t>
            </a:r>
          </a:p>
          <a:p>
            <a:r>
              <a:rPr lang="en-US" dirty="0"/>
              <a:t>c) It clears the input field after adding a task.</a:t>
            </a:r>
          </a:p>
          <a:p>
            <a:r>
              <a:rPr lang="en-US" dirty="0"/>
              <a:t>d) It sets the value of the input field to the task text.</a:t>
            </a:r>
            <a:endParaRPr lang="fr-FR" b="1" dirty="0">
              <a:solidFill>
                <a:srgbClr val="00B050"/>
              </a:solidFill>
            </a:endParaRPr>
          </a:p>
        </p:txBody>
      </p:sp>
    </p:spTree>
    <p:extLst>
      <p:ext uri="{BB962C8B-B14F-4D97-AF65-F5344CB8AC3E}">
        <p14:creationId xmlns:p14="http://schemas.microsoft.com/office/powerpoint/2010/main" val="37473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5 -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What</a:t>
            </a:r>
            <a:r>
              <a:rPr lang="en-US" dirty="0"/>
              <a:t> is the purpose of the </a:t>
            </a:r>
            <a:r>
              <a:rPr lang="en-US" dirty="0" err="1"/>
              <a:t>inputBox.value</a:t>
            </a:r>
            <a:r>
              <a:rPr lang="en-US" dirty="0"/>
              <a:t> = "" line in the </a:t>
            </a:r>
            <a:r>
              <a:rPr lang="en-US" dirty="0" err="1"/>
              <a:t>addTask</a:t>
            </a:r>
            <a:r>
              <a:rPr lang="en-US" dirty="0"/>
              <a:t> function?</a:t>
            </a:r>
          </a:p>
          <a:p>
            <a:r>
              <a:rPr lang="en-US" dirty="0"/>
              <a:t>a) It adds an empty list item to the task list.</a:t>
            </a:r>
          </a:p>
          <a:p>
            <a:r>
              <a:rPr lang="en-US" dirty="0"/>
              <a:t>b) It removes the last added task from the list.</a:t>
            </a:r>
          </a:p>
          <a:p>
            <a:r>
              <a:rPr lang="en-US" b="1" dirty="0">
                <a:solidFill>
                  <a:srgbClr val="00B050"/>
                </a:solidFill>
              </a:rPr>
              <a:t>c) It clears the input field after adding a task.</a:t>
            </a:r>
          </a:p>
          <a:p>
            <a:r>
              <a:rPr lang="en-US" dirty="0"/>
              <a:t>d) It sets the value of the input field to the task text.</a:t>
            </a:r>
            <a:endParaRPr lang="fr-FR" dirty="0">
              <a:solidFill>
                <a:srgbClr val="00B050"/>
              </a:solidFill>
            </a:endParaRPr>
          </a:p>
        </p:txBody>
      </p:sp>
    </p:spTree>
    <p:extLst>
      <p:ext uri="{BB962C8B-B14F-4D97-AF65-F5344CB8AC3E}">
        <p14:creationId xmlns:p14="http://schemas.microsoft.com/office/powerpoint/2010/main" val="1590492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err="1">
                <a:solidFill>
                  <a:srgbClr val="795E26"/>
                </a:solidFill>
                <a:effectLst/>
                <a:latin typeface="JetBrains Mono" panose="02000009000000000000" pitchFamily="49" charset="0"/>
              </a:rPr>
              <a:t>Remove</a:t>
            </a:r>
            <a:r>
              <a:rPr lang="fr-FR" b="0" dirty="0">
                <a:solidFill>
                  <a:srgbClr val="795E26"/>
                </a:solidFill>
                <a:effectLst/>
                <a:latin typeface="JetBrains Mono" panose="02000009000000000000" pitchFamily="49" charset="0"/>
              </a:rPr>
              <a:t> </a:t>
            </a:r>
            <a:r>
              <a:rPr lang="fr-FR" b="0" dirty="0" err="1">
                <a:solidFill>
                  <a:srgbClr val="795E26"/>
                </a:solidFill>
                <a:effectLst/>
                <a:latin typeface="JetBrains Mono" panose="02000009000000000000" pitchFamily="49" charset="0"/>
              </a:rPr>
              <a:t>list</a:t>
            </a:r>
            <a:r>
              <a:rPr lang="fr-FR" b="0" dirty="0">
                <a:solidFill>
                  <a:srgbClr val="795E26"/>
                </a:solidFill>
                <a:effectLst/>
                <a:latin typeface="JetBrains Mono" panose="02000009000000000000" pitchFamily="49" charset="0"/>
              </a:rPr>
              <a:t> item</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578456303"/>
              </p:ext>
            </p:extLst>
          </p:nvPr>
        </p:nvGraphicFramePr>
        <p:xfrm>
          <a:off x="7676833" y="1804770"/>
          <a:ext cx="3417887" cy="1369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110532" y="2083065"/>
            <a:ext cx="5462546" cy="4801314"/>
          </a:xfrm>
          <a:prstGeom prst="rect">
            <a:avLst/>
          </a:prstGeom>
          <a:noFill/>
        </p:spPr>
        <p:txBody>
          <a:bodyPr wrap="square">
            <a:spAutoFit/>
          </a:bodyPr>
          <a:lstStyle/>
          <a:p>
            <a:r>
              <a:rPr lang="fr-FR" b="0" dirty="0" err="1">
                <a:solidFill>
                  <a:srgbClr val="0070C1"/>
                </a:solidFill>
                <a:effectLst/>
                <a:latin typeface="JetBrains Mono" panose="02000009000000000000" pitchFamily="49" charset="0"/>
              </a:rPr>
              <a:t>listContainer</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addEventListener</a:t>
            </a:r>
            <a:r>
              <a:rPr lang="fr-FR" b="0" dirty="0">
                <a:solidFill>
                  <a:srgbClr val="000000"/>
                </a:solidFill>
                <a:effectLst/>
                <a:latin typeface="JetBrains Mono" panose="02000009000000000000" pitchFamily="49" charset="0"/>
              </a:rPr>
              <a:t>(</a:t>
            </a:r>
          </a:p>
          <a:p>
            <a:endParaRPr lang="fr-FR" dirty="0">
              <a:solidFill>
                <a:srgbClr val="000000"/>
              </a:solidFill>
              <a:latin typeface="JetBrains Mono" panose="02000009000000000000" pitchFamily="49" charset="0"/>
            </a:endParaRPr>
          </a:p>
          <a:p>
            <a:endParaRPr lang="fr-FR" dirty="0">
              <a:solidFill>
                <a:srgbClr val="000000"/>
              </a:solidFill>
              <a:latin typeface="JetBrains Mono" panose="02000009000000000000" pitchFamily="49" charset="0"/>
            </a:endParaRPr>
          </a:p>
          <a:p>
            <a:endParaRPr lang="fr-FR" b="0" dirty="0">
              <a:solidFill>
                <a:srgbClr val="000000"/>
              </a:solidFill>
              <a:effectLst/>
              <a:latin typeface="JetBrains Mono" panose="02000009000000000000" pitchFamily="49" charset="0"/>
            </a:endParaRPr>
          </a:p>
          <a:p>
            <a:r>
              <a:rPr lang="fr-FR" b="0" dirty="0">
                <a:solidFill>
                  <a:srgbClr val="A31515"/>
                </a:solidFill>
                <a:effectLst/>
                <a:latin typeface="JetBrains Mono" panose="02000009000000000000" pitchFamily="49" charset="0"/>
              </a:rPr>
              <a:t>"click"</a:t>
            </a:r>
            <a:r>
              <a:rPr lang="fr-FR" b="0" dirty="0">
                <a:solidFill>
                  <a:srgbClr val="000000"/>
                </a:solidFill>
                <a:effectLst/>
                <a:latin typeface="JetBrains Mono" panose="02000009000000000000" pitchFamily="49" charset="0"/>
              </a:rPr>
              <a:t>,</a:t>
            </a:r>
          </a:p>
          <a:p>
            <a:r>
              <a:rPr lang="fr-FR" b="0" dirty="0">
                <a:solidFill>
                  <a:srgbClr val="000000"/>
                </a:solidFill>
                <a:effectLst/>
                <a:latin typeface="JetBrains Mono" panose="02000009000000000000" pitchFamily="49" charset="0"/>
              </a:rPr>
              <a:t>  </a:t>
            </a:r>
            <a:r>
              <a:rPr lang="fr-FR" b="0" dirty="0" err="1">
                <a:solidFill>
                  <a:srgbClr val="0000FF"/>
                </a:solidFill>
                <a:effectLst/>
                <a:latin typeface="JetBrains Mono" panose="02000009000000000000" pitchFamily="49" charset="0"/>
              </a:rPr>
              <a:t>function</a:t>
            </a:r>
            <a:r>
              <a:rPr lang="fr-FR" b="0" dirty="0">
                <a:solidFill>
                  <a:srgbClr val="000000"/>
                </a:solidFill>
                <a:effectLst/>
                <a:latin typeface="JetBrains Mono" panose="02000009000000000000" pitchFamily="49" charset="0"/>
              </a:rPr>
              <a:t> (</a:t>
            </a:r>
            <a:r>
              <a:rPr lang="fr-FR" b="0" dirty="0">
                <a:solidFill>
                  <a:srgbClr val="001080"/>
                </a:solidFill>
                <a:effectLst/>
                <a:latin typeface="JetBrains Mono" panose="02000009000000000000" pitchFamily="49" charset="0"/>
              </a:rPr>
              <a:t>e</a:t>
            </a:r>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p>
          <a:p>
            <a:endParaRPr lang="fr-FR" b="0" dirty="0">
              <a:solidFill>
                <a:srgbClr val="AF00DB"/>
              </a:solidFill>
              <a:effectLst/>
              <a:latin typeface="JetBrains Mono" panose="02000009000000000000" pitchFamily="49" charset="0"/>
            </a:endParaRPr>
          </a:p>
          <a:p>
            <a:endParaRPr lang="fr-FR" dirty="0">
              <a:solidFill>
                <a:srgbClr val="AF00DB"/>
              </a:solidFill>
              <a:latin typeface="JetBrains Mono" panose="02000009000000000000" pitchFamily="49" charset="0"/>
            </a:endParaRPr>
          </a:p>
          <a:p>
            <a:r>
              <a:rPr lang="fr-FR" b="0" dirty="0">
                <a:solidFill>
                  <a:srgbClr val="AF00DB"/>
                </a:solidFill>
                <a:effectLst/>
                <a:latin typeface="JetBrains Mono" panose="02000009000000000000" pitchFamily="49" charset="0"/>
              </a:rPr>
              <a:t>if</a:t>
            </a:r>
            <a:r>
              <a:rPr lang="fr-FR" b="0" dirty="0">
                <a:solidFill>
                  <a:srgbClr val="000000"/>
                </a:solidFill>
                <a:effectLst/>
                <a:latin typeface="JetBrains Mono" panose="02000009000000000000" pitchFamily="49" charset="0"/>
              </a:rPr>
              <a:t> (</a:t>
            </a:r>
            <a:r>
              <a:rPr lang="fr-FR" b="0" dirty="0" err="1">
                <a:solidFill>
                  <a:srgbClr val="001080"/>
                </a:solidFill>
                <a:effectLst/>
                <a:latin typeface="JetBrains Mono" panose="02000009000000000000" pitchFamily="49" charset="0"/>
              </a:rPr>
              <a:t>e</a:t>
            </a:r>
            <a:r>
              <a:rPr lang="fr-FR" b="0" dirty="0" err="1">
                <a:solidFill>
                  <a:srgbClr val="000000"/>
                </a:solidFill>
                <a:effectLst/>
                <a:latin typeface="JetBrains Mono" panose="02000009000000000000" pitchFamily="49" charset="0"/>
              </a:rPr>
              <a:t>.</a:t>
            </a:r>
            <a:r>
              <a:rPr lang="fr-FR" b="0" dirty="0" err="1">
                <a:solidFill>
                  <a:srgbClr val="0070C1"/>
                </a:solidFill>
                <a:effectLst/>
                <a:latin typeface="JetBrains Mono" panose="02000009000000000000" pitchFamily="49" charset="0"/>
              </a:rPr>
              <a:t>target</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tagName</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"SPAN"</a:t>
            </a:r>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r>
              <a:rPr lang="fr-FR" b="0" dirty="0" err="1">
                <a:solidFill>
                  <a:srgbClr val="001080"/>
                </a:solidFill>
                <a:effectLst/>
                <a:latin typeface="JetBrains Mono" panose="02000009000000000000" pitchFamily="49" charset="0"/>
              </a:rPr>
              <a:t>e</a:t>
            </a:r>
            <a:r>
              <a:rPr lang="fr-FR" b="0" dirty="0" err="1">
                <a:solidFill>
                  <a:srgbClr val="000000"/>
                </a:solidFill>
                <a:effectLst/>
                <a:latin typeface="JetBrains Mono" panose="02000009000000000000" pitchFamily="49" charset="0"/>
              </a:rPr>
              <a:t>.</a:t>
            </a:r>
            <a:r>
              <a:rPr lang="fr-FR" b="0" dirty="0" err="1">
                <a:solidFill>
                  <a:srgbClr val="0070C1"/>
                </a:solidFill>
                <a:effectLst/>
                <a:latin typeface="JetBrains Mono" panose="02000009000000000000" pitchFamily="49" charset="0"/>
              </a:rPr>
              <a:t>target</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parentElement</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remove</a:t>
            </a:r>
            <a:r>
              <a:rPr lang="fr-FR" b="0" dirty="0">
                <a:solidFill>
                  <a:srgbClr val="000000"/>
                </a:solidFill>
                <a:effectLst/>
                <a:latin typeface="JetBrains Mono" panose="02000009000000000000" pitchFamily="49" charset="0"/>
              </a:rPr>
              <a:t>();</a:t>
            </a:r>
          </a:p>
          <a:p>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r>
              <a:rPr lang="fr-FR" b="0" dirty="0">
                <a:solidFill>
                  <a:srgbClr val="0000FF"/>
                </a:solidFill>
                <a:effectLst/>
                <a:latin typeface="JetBrains Mono" panose="02000009000000000000" pitchFamily="49" charset="0"/>
              </a:rPr>
              <a:t>false</a:t>
            </a:r>
            <a:r>
              <a:rPr lang="fr-FR" b="0" dirty="0">
                <a:solidFill>
                  <a:srgbClr val="000000"/>
                </a:solidFill>
                <a:effectLst/>
                <a:latin typeface="JetBrains Mono" panose="02000009000000000000" pitchFamily="49" charset="0"/>
              </a:rPr>
              <a:t>);</a:t>
            </a:r>
          </a:p>
          <a:p>
            <a:br>
              <a:rPr lang="fr-FR" b="0" dirty="0">
                <a:solidFill>
                  <a:srgbClr val="000000"/>
                </a:solidFill>
                <a:effectLst/>
                <a:latin typeface="JetBrains Mono" panose="02000009000000000000" pitchFamily="49" charset="0"/>
              </a:rPr>
            </a:br>
            <a:endParaRPr lang="fr-FR" b="0" dirty="0">
              <a:solidFill>
                <a:srgbClr val="000000"/>
              </a:solidFill>
              <a:effectLst/>
              <a:latin typeface="JetBrains Mono" panose="02000009000000000000" pitchFamily="49" charset="0"/>
            </a:endParaRP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5671930" y="2266123"/>
            <a:ext cx="202148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6EF8D0F-6460-460E-9F66-BDB128EAB39D}"/>
              </a:ext>
            </a:extLst>
          </p:cNvPr>
          <p:cNvGrpSpPr/>
          <p:nvPr/>
        </p:nvGrpSpPr>
        <p:grpSpPr>
          <a:xfrm>
            <a:off x="7676833" y="3315599"/>
            <a:ext cx="3417887" cy="927834"/>
            <a:chOff x="0" y="574260"/>
            <a:chExt cx="3417887" cy="517140"/>
          </a:xfrm>
        </p:grpSpPr>
        <p:sp>
          <p:nvSpPr>
            <p:cNvPr id="19" name="Rectangle: Rounded Corners 18">
              <a:extLst>
                <a:ext uri="{FF2B5EF4-FFF2-40B4-BE49-F238E27FC236}">
                  <a16:creationId xmlns:a16="http://schemas.microsoft.com/office/drawing/2014/main" id="{882BE7CC-301C-4F06-B5C3-9021349BA39F}"/>
                </a:ext>
              </a:extLst>
            </p:cNvPr>
            <p:cNvSpPr/>
            <p:nvPr/>
          </p:nvSpPr>
          <p:spPr>
            <a:xfrm>
              <a:off x="0" y="574260"/>
              <a:ext cx="3417887" cy="5171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FE7605A2-3B6E-41FB-BE41-DACE3309A151}"/>
                </a:ext>
              </a:extLst>
            </p:cNvPr>
            <p:cNvSpPr txBox="1"/>
            <p:nvPr/>
          </p:nvSpPr>
          <p:spPr>
            <a:xfrm>
              <a:off x="25245" y="599505"/>
              <a:ext cx="3367397" cy="4666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2000" b="0" i="0" kern="1200" dirty="0"/>
                <a:t>When a click event occurs within the </a:t>
              </a:r>
              <a:r>
                <a:rPr lang="en-US" sz="2000" b="0" i="0" kern="1200" dirty="0" err="1"/>
                <a:t>listContainer</a:t>
              </a:r>
              <a:r>
                <a:rPr lang="en-US" sz="2000" b="0" i="0" kern="1200" dirty="0"/>
                <a:t>,</a:t>
              </a:r>
              <a:endParaRPr lang="fr-FR" sz="2000" kern="1200" dirty="0"/>
            </a:p>
          </p:txBody>
        </p:sp>
      </p:grpSp>
      <p:cxnSp>
        <p:nvCxnSpPr>
          <p:cNvPr id="21" name="Straight Arrow Connector 20">
            <a:extLst>
              <a:ext uri="{FF2B5EF4-FFF2-40B4-BE49-F238E27FC236}">
                <a16:creationId xmlns:a16="http://schemas.microsoft.com/office/drawing/2014/main" id="{34018692-BD1F-4C0A-9D79-F69DA970B271}"/>
              </a:ext>
            </a:extLst>
          </p:cNvPr>
          <p:cNvCxnSpPr>
            <a:cxnSpLocks/>
          </p:cNvCxnSpPr>
          <p:nvPr/>
        </p:nvCxnSpPr>
        <p:spPr>
          <a:xfrm>
            <a:off x="3339548" y="3429000"/>
            <a:ext cx="4327360" cy="198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852CC5F0-B689-4CC9-B0B2-56C334DD09FB}"/>
              </a:ext>
            </a:extLst>
          </p:cNvPr>
          <p:cNvGrpSpPr/>
          <p:nvPr/>
        </p:nvGrpSpPr>
        <p:grpSpPr>
          <a:xfrm>
            <a:off x="7702078" y="4519965"/>
            <a:ext cx="3417887" cy="701392"/>
            <a:chOff x="0" y="574260"/>
            <a:chExt cx="3417887" cy="517140"/>
          </a:xfrm>
        </p:grpSpPr>
        <p:sp>
          <p:nvSpPr>
            <p:cNvPr id="28" name="Rectangle: Rounded Corners 27">
              <a:extLst>
                <a:ext uri="{FF2B5EF4-FFF2-40B4-BE49-F238E27FC236}">
                  <a16:creationId xmlns:a16="http://schemas.microsoft.com/office/drawing/2014/main" id="{46FFE3B5-82B9-4A87-AA5C-C7D9840D8757}"/>
                </a:ext>
              </a:extLst>
            </p:cNvPr>
            <p:cNvSpPr/>
            <p:nvPr/>
          </p:nvSpPr>
          <p:spPr>
            <a:xfrm>
              <a:off x="0" y="574260"/>
              <a:ext cx="3417887" cy="5171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A348CCB0-352C-4B34-BAA6-820265B2C5FF}"/>
                </a:ext>
              </a:extLst>
            </p:cNvPr>
            <p:cNvSpPr txBox="1"/>
            <p:nvPr/>
          </p:nvSpPr>
          <p:spPr>
            <a:xfrm>
              <a:off x="25245" y="599505"/>
              <a:ext cx="3367397" cy="4666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1" algn="l" defTabSz="400050">
                <a:lnSpc>
                  <a:spcPct val="90000"/>
                </a:lnSpc>
                <a:spcBef>
                  <a:spcPct val="0"/>
                </a:spcBef>
                <a:spcAft>
                  <a:spcPct val="20000"/>
                </a:spcAft>
              </a:pPr>
              <a:r>
                <a:rPr lang="en-US" sz="1600" b="0" i="0" kern="1200" dirty="0"/>
                <a:t>Checks if the clicked element's tag name is "SPAN."</a:t>
              </a:r>
              <a:endParaRPr lang="fr-FR" sz="1600" kern="1200" dirty="0"/>
            </a:p>
          </p:txBody>
        </p:sp>
      </p:grpSp>
      <p:cxnSp>
        <p:nvCxnSpPr>
          <p:cNvPr id="30" name="Straight Arrow Connector 29">
            <a:extLst>
              <a:ext uri="{FF2B5EF4-FFF2-40B4-BE49-F238E27FC236}">
                <a16:creationId xmlns:a16="http://schemas.microsoft.com/office/drawing/2014/main" id="{AA0A5101-0CAD-4D5C-98B9-25CF3BC27329}"/>
              </a:ext>
            </a:extLst>
          </p:cNvPr>
          <p:cNvCxnSpPr>
            <a:cxnSpLocks/>
          </p:cNvCxnSpPr>
          <p:nvPr/>
        </p:nvCxnSpPr>
        <p:spPr>
          <a:xfrm>
            <a:off x="5864086" y="4737653"/>
            <a:ext cx="186449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F17D0D-188B-49C4-8AC1-A5C02EC3ECDD}"/>
              </a:ext>
            </a:extLst>
          </p:cNvPr>
          <p:cNvSpPr txBox="1"/>
          <p:nvPr/>
        </p:nvSpPr>
        <p:spPr>
          <a:xfrm>
            <a:off x="7693415" y="5266202"/>
            <a:ext cx="3462265" cy="923330"/>
          </a:xfrm>
          <a:prstGeom prst="rect">
            <a:avLst/>
          </a:prstGeom>
          <a:noFill/>
        </p:spPr>
        <p:txBody>
          <a:bodyPr wrap="square">
            <a:spAutoFit/>
          </a:bodyPr>
          <a:lstStyle/>
          <a:p>
            <a:r>
              <a:rPr lang="en-US" sz="1800" b="0" i="0" kern="1200" dirty="0"/>
              <a:t>If it is a “SPAN”,</a:t>
            </a:r>
          </a:p>
          <a:p>
            <a:r>
              <a:rPr lang="en-US" sz="1800" b="0" i="0" kern="1200" dirty="0"/>
              <a:t>it removes the clicked element's parent, which is a list item. </a:t>
            </a:r>
            <a:endParaRPr lang="fr-FR" dirty="0"/>
          </a:p>
        </p:txBody>
      </p:sp>
      <p:cxnSp>
        <p:nvCxnSpPr>
          <p:cNvPr id="34" name="Straight Arrow Connector 33">
            <a:extLst>
              <a:ext uri="{FF2B5EF4-FFF2-40B4-BE49-F238E27FC236}">
                <a16:creationId xmlns:a16="http://schemas.microsoft.com/office/drawing/2014/main" id="{F4DD14BD-BEB6-4135-94A1-08015AC9AF06}"/>
              </a:ext>
            </a:extLst>
          </p:cNvPr>
          <p:cNvCxnSpPr>
            <a:cxnSpLocks/>
          </p:cNvCxnSpPr>
          <p:nvPr/>
        </p:nvCxnSpPr>
        <p:spPr>
          <a:xfrm>
            <a:off x="6348326" y="5403839"/>
            <a:ext cx="137899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45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6</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Which</a:t>
            </a:r>
            <a:r>
              <a:rPr lang="en-US" dirty="0"/>
              <a:t> event triggers the removal of a task in the code?</a:t>
            </a:r>
          </a:p>
          <a:p>
            <a:r>
              <a:rPr lang="en-US" dirty="0"/>
              <a:t>a) Mouseover</a:t>
            </a:r>
          </a:p>
          <a:p>
            <a:r>
              <a:rPr lang="en-US" dirty="0"/>
              <a:t>b) Click</a:t>
            </a:r>
          </a:p>
          <a:p>
            <a:r>
              <a:rPr lang="en-US" dirty="0"/>
              <a:t>c) </a:t>
            </a:r>
            <a:r>
              <a:rPr lang="en-US" dirty="0" err="1"/>
              <a:t>Keydown</a:t>
            </a:r>
            <a:endParaRPr lang="en-US" dirty="0"/>
          </a:p>
          <a:p>
            <a:r>
              <a:rPr lang="en-US" dirty="0"/>
              <a:t>d) Double click</a:t>
            </a:r>
            <a:endParaRPr lang="fr-FR" dirty="0"/>
          </a:p>
        </p:txBody>
      </p:sp>
    </p:spTree>
    <p:extLst>
      <p:ext uri="{BB962C8B-B14F-4D97-AF65-F5344CB8AC3E}">
        <p14:creationId xmlns:p14="http://schemas.microsoft.com/office/powerpoint/2010/main" val="108791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err="1">
                <a:solidFill>
                  <a:srgbClr val="795E26"/>
                </a:solidFill>
                <a:latin typeface="JetBrains Mono" panose="02000009000000000000" pitchFamily="49" charset="0"/>
              </a:rPr>
              <a:t>querySelector</a:t>
            </a:r>
            <a:endParaRPr lang="fr-FR" dirty="0">
              <a:solidFill>
                <a:srgbClr val="795E26"/>
              </a:solidFill>
              <a:latin typeface="JetBrains Mono" panose="02000009000000000000" pitchFamily="49" charset="0"/>
            </a:endParaRPr>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3438180468"/>
              </p:ext>
            </p:extLst>
          </p:nvPr>
        </p:nvGraphicFramePr>
        <p:xfrm>
          <a:off x="7577674" y="1955167"/>
          <a:ext cx="3417887" cy="281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911546"/>
            <a:ext cx="4745380" cy="646331"/>
          </a:xfrm>
          <a:prstGeom prst="rect">
            <a:avLst/>
          </a:prstGeom>
          <a:noFill/>
        </p:spPr>
        <p:txBody>
          <a:bodyPr wrap="square">
            <a:spAutoFit/>
          </a:bodyPr>
          <a:lstStyle/>
          <a:p>
            <a:r>
              <a:rPr lang="fr-FR" dirty="0" err="1"/>
              <a:t>Two</a:t>
            </a:r>
            <a:r>
              <a:rPr lang="fr-FR" dirty="0"/>
              <a:t> HTML </a:t>
            </a:r>
            <a:r>
              <a:rPr lang="fr-FR" dirty="0" err="1"/>
              <a:t>elements</a:t>
            </a:r>
            <a:r>
              <a:rPr lang="fr-FR" dirty="0"/>
              <a:t> are </a:t>
            </a:r>
            <a:r>
              <a:rPr lang="fr-FR" dirty="0" err="1"/>
              <a:t>selected</a:t>
            </a:r>
            <a:r>
              <a:rPr lang="fr-FR" dirty="0"/>
              <a:t> </a:t>
            </a:r>
            <a:r>
              <a:rPr lang="fr-FR" dirty="0" err="1"/>
              <a:t>using</a:t>
            </a:r>
            <a:r>
              <a:rPr lang="fr-FR" dirty="0"/>
              <a:t> </a:t>
            </a:r>
            <a:r>
              <a:rPr lang="fr-FR" b="1" dirty="0" err="1"/>
              <a:t>document.querySelector</a:t>
            </a:r>
            <a:r>
              <a:rPr lang="fr-FR" b="1" dirty="0"/>
              <a:t> </a:t>
            </a:r>
            <a:r>
              <a:rPr lang="fr-FR" dirty="0"/>
              <a:t>and </a:t>
            </a:r>
            <a:r>
              <a:rPr lang="fr-FR" dirty="0" err="1"/>
              <a:t>stored</a:t>
            </a:r>
            <a:r>
              <a:rPr lang="fr-FR" dirty="0"/>
              <a:t> in variables: </a:t>
            </a:r>
          </a:p>
        </p:txBody>
      </p:sp>
      <p:cxnSp>
        <p:nvCxnSpPr>
          <p:cNvPr id="9" name="Straight Arrow Connector 8">
            <a:extLst>
              <a:ext uri="{FF2B5EF4-FFF2-40B4-BE49-F238E27FC236}">
                <a16:creationId xmlns:a16="http://schemas.microsoft.com/office/drawing/2014/main" id="{2F9B2FE1-58EB-4DF9-9EC2-ECE8E2910E3D}"/>
              </a:ext>
            </a:extLst>
          </p:cNvPr>
          <p:cNvCxnSpPr>
            <a:cxnSpLocks/>
            <a:stCxn id="7" idx="3"/>
          </p:cNvCxnSpPr>
          <p:nvPr/>
        </p:nvCxnSpPr>
        <p:spPr>
          <a:xfrm>
            <a:off x="5842660" y="3234712"/>
            <a:ext cx="17350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C57C220-6FBA-4F8E-8296-05243E5AEC55}"/>
              </a:ext>
            </a:extLst>
          </p:cNvPr>
          <p:cNvPicPr>
            <a:picLocks noChangeAspect="1"/>
          </p:cNvPicPr>
          <p:nvPr/>
        </p:nvPicPr>
        <p:blipFill>
          <a:blip r:embed="rId7"/>
          <a:stretch>
            <a:fillRect/>
          </a:stretch>
        </p:blipFill>
        <p:spPr>
          <a:xfrm>
            <a:off x="285339" y="4035819"/>
            <a:ext cx="6545685" cy="2038820"/>
          </a:xfrm>
          <a:prstGeom prst="rect">
            <a:avLst/>
          </a:prstGeom>
        </p:spPr>
      </p:pic>
      <p:sp>
        <p:nvSpPr>
          <p:cNvPr id="20" name="TextBox 19">
            <a:extLst>
              <a:ext uri="{FF2B5EF4-FFF2-40B4-BE49-F238E27FC236}">
                <a16:creationId xmlns:a16="http://schemas.microsoft.com/office/drawing/2014/main" id="{EAF1BAC9-2D33-4ADA-B9E4-0B622CFEE8CC}"/>
              </a:ext>
            </a:extLst>
          </p:cNvPr>
          <p:cNvSpPr txBox="1"/>
          <p:nvPr/>
        </p:nvSpPr>
        <p:spPr>
          <a:xfrm>
            <a:off x="7681203" y="4870563"/>
            <a:ext cx="1279765" cy="369332"/>
          </a:xfrm>
          <a:prstGeom prst="rect">
            <a:avLst/>
          </a:prstGeom>
          <a:noFill/>
        </p:spPr>
        <p:txBody>
          <a:bodyPr wrap="square">
            <a:spAutoFit/>
          </a:bodyPr>
          <a:lstStyle/>
          <a:p>
            <a:r>
              <a:rPr lang="fr-FR" dirty="0"/>
              <a:t>#Input-box</a:t>
            </a:r>
          </a:p>
        </p:txBody>
      </p:sp>
      <p:cxnSp>
        <p:nvCxnSpPr>
          <p:cNvPr id="21" name="Straight Arrow Connector 20">
            <a:extLst>
              <a:ext uri="{FF2B5EF4-FFF2-40B4-BE49-F238E27FC236}">
                <a16:creationId xmlns:a16="http://schemas.microsoft.com/office/drawing/2014/main" id="{CCB80DEE-5CB8-43B5-BDA0-D2E7026E8DE2}"/>
              </a:ext>
            </a:extLst>
          </p:cNvPr>
          <p:cNvCxnSpPr>
            <a:cxnSpLocks/>
          </p:cNvCxnSpPr>
          <p:nvPr/>
        </p:nvCxnSpPr>
        <p:spPr>
          <a:xfrm>
            <a:off x="6688524" y="5055229"/>
            <a:ext cx="85017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0527855-ED42-4983-9C60-3E5562BFF5ED}"/>
              </a:ext>
            </a:extLst>
          </p:cNvPr>
          <p:cNvSpPr txBox="1"/>
          <p:nvPr/>
        </p:nvSpPr>
        <p:spPr>
          <a:xfrm>
            <a:off x="7700051" y="5550156"/>
            <a:ext cx="1847710" cy="646331"/>
          </a:xfrm>
          <a:prstGeom prst="rect">
            <a:avLst/>
          </a:prstGeom>
          <a:noFill/>
        </p:spPr>
        <p:txBody>
          <a:bodyPr wrap="square">
            <a:spAutoFit/>
          </a:bodyPr>
          <a:lstStyle/>
          <a:p>
            <a:r>
              <a:rPr lang="fr-FR" b="0" dirty="0"/>
              <a:t>#list-container</a:t>
            </a:r>
            <a:endParaRPr lang="fr-FR" dirty="0"/>
          </a:p>
          <a:p>
            <a:endParaRPr lang="fr-FR" dirty="0"/>
          </a:p>
        </p:txBody>
      </p:sp>
      <p:cxnSp>
        <p:nvCxnSpPr>
          <p:cNvPr id="23" name="Straight Arrow Connector 22">
            <a:extLst>
              <a:ext uri="{FF2B5EF4-FFF2-40B4-BE49-F238E27FC236}">
                <a16:creationId xmlns:a16="http://schemas.microsoft.com/office/drawing/2014/main" id="{1413BA06-EEC6-4594-917F-A6A2EA197C9B}"/>
              </a:ext>
            </a:extLst>
          </p:cNvPr>
          <p:cNvCxnSpPr>
            <a:cxnSpLocks/>
          </p:cNvCxnSpPr>
          <p:nvPr/>
        </p:nvCxnSpPr>
        <p:spPr>
          <a:xfrm flipV="1">
            <a:off x="6710167" y="5718982"/>
            <a:ext cx="86750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054C168-8032-46B0-A6E6-CBF67D69B4D9}"/>
              </a:ext>
            </a:extLst>
          </p:cNvPr>
          <p:cNvSpPr/>
          <p:nvPr/>
        </p:nvSpPr>
        <p:spPr>
          <a:xfrm>
            <a:off x="391885" y="4870563"/>
            <a:ext cx="6305797" cy="3297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960E0F74-CBFC-4528-953D-9145B9CF424B}"/>
              </a:ext>
            </a:extLst>
          </p:cNvPr>
          <p:cNvSpPr/>
          <p:nvPr/>
        </p:nvSpPr>
        <p:spPr>
          <a:xfrm>
            <a:off x="382727" y="5659606"/>
            <a:ext cx="6305797" cy="1648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86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6 -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Which</a:t>
            </a:r>
            <a:r>
              <a:rPr lang="en-US" dirty="0"/>
              <a:t> event triggers the removal of a task in the code?</a:t>
            </a:r>
          </a:p>
          <a:p>
            <a:r>
              <a:rPr lang="en-US" dirty="0"/>
              <a:t>a) Mouseover</a:t>
            </a:r>
          </a:p>
          <a:p>
            <a:r>
              <a:rPr lang="en-US" b="1" dirty="0">
                <a:solidFill>
                  <a:srgbClr val="00B050"/>
                </a:solidFill>
              </a:rPr>
              <a:t>b) Click</a:t>
            </a:r>
          </a:p>
          <a:p>
            <a:r>
              <a:rPr lang="en-US" dirty="0"/>
              <a:t>c) </a:t>
            </a:r>
            <a:r>
              <a:rPr lang="en-US" dirty="0" err="1"/>
              <a:t>Keydown</a:t>
            </a:r>
            <a:endParaRPr lang="en-US" dirty="0"/>
          </a:p>
          <a:p>
            <a:r>
              <a:rPr lang="en-US" dirty="0"/>
              <a:t>d) Double click</a:t>
            </a:r>
            <a:endParaRPr lang="fr-FR" dirty="0"/>
          </a:p>
        </p:txBody>
      </p:sp>
    </p:spTree>
    <p:extLst>
      <p:ext uri="{BB962C8B-B14F-4D97-AF65-F5344CB8AC3E}">
        <p14:creationId xmlns:p14="http://schemas.microsoft.com/office/powerpoint/2010/main" val="106692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418B-4026-4687-92F7-264371B56E8B}"/>
              </a:ext>
            </a:extLst>
          </p:cNvPr>
          <p:cNvSpPr>
            <a:spLocks noGrp="1"/>
          </p:cNvSpPr>
          <p:nvPr>
            <p:ph type="title"/>
          </p:nvPr>
        </p:nvSpPr>
        <p:spPr/>
        <p:txBody>
          <a:bodyPr/>
          <a:lstStyle/>
          <a:p>
            <a:r>
              <a:rPr lang="en-GB" dirty="0"/>
              <a:t>Your Questions</a:t>
            </a:r>
            <a:endParaRPr lang="fr-FR" dirty="0"/>
          </a:p>
        </p:txBody>
      </p:sp>
      <p:sp>
        <p:nvSpPr>
          <p:cNvPr id="3" name="Content Placeholder 2">
            <a:extLst>
              <a:ext uri="{FF2B5EF4-FFF2-40B4-BE49-F238E27FC236}">
                <a16:creationId xmlns:a16="http://schemas.microsoft.com/office/drawing/2014/main" id="{F5A54933-BDDA-43B2-9AF9-CE655FDFBFE6}"/>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04227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solidFill>
                  <a:srgbClr val="795E26"/>
                </a:solidFill>
                <a:latin typeface="JetBrains Mono" panose="02000009000000000000" pitchFamily="49" charset="0"/>
              </a:rPr>
              <a:t>Next:</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a:t>
            </a:r>
            <a:endParaRPr lang="fr-FR" dirty="0"/>
          </a:p>
        </p:txBody>
      </p:sp>
      <p:pic>
        <p:nvPicPr>
          <p:cNvPr id="4" name="Picture 3">
            <a:extLst>
              <a:ext uri="{FF2B5EF4-FFF2-40B4-BE49-F238E27FC236}">
                <a16:creationId xmlns:a16="http://schemas.microsoft.com/office/drawing/2014/main" id="{58D4E104-ACE8-414D-998A-93CD28B1E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pic>
        <p:nvPicPr>
          <p:cNvPr id="1026" name="Picture 2" descr="Glossy 30 Days Money Back Guarantee, Full Refund Guarantee, 100 Percent  Refund Badge, Quality Assurance Badge, Reliability In Business And Services  Online And Offline Design Element 25469427 Vector Art at Vecteezy">
            <a:extLst>
              <a:ext uri="{FF2B5EF4-FFF2-40B4-BE49-F238E27FC236}">
                <a16:creationId xmlns:a16="http://schemas.microsoft.com/office/drawing/2014/main" id="{DD5C3D6F-2938-4D5F-AFE3-9B492FCFD98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118892" y="-81167"/>
            <a:ext cx="2187860" cy="218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4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1</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What</a:t>
            </a:r>
            <a:r>
              <a:rPr lang="en-US" dirty="0"/>
              <a:t> does the </a:t>
            </a:r>
            <a:r>
              <a:rPr lang="en-US" b="1" dirty="0" err="1"/>
              <a:t>inputBox</a:t>
            </a:r>
            <a:r>
              <a:rPr lang="en-US" dirty="0"/>
              <a:t> variable store in the JavaScript code?</a:t>
            </a:r>
          </a:p>
          <a:p>
            <a:r>
              <a:rPr lang="en-US" dirty="0"/>
              <a:t>a) A reference to a button element.</a:t>
            </a:r>
          </a:p>
          <a:p>
            <a:r>
              <a:rPr lang="en-US" dirty="0"/>
              <a:t>b) A reference to an input field with the id "input-box."</a:t>
            </a:r>
          </a:p>
          <a:p>
            <a:r>
              <a:rPr lang="en-US" dirty="0"/>
              <a:t>c) A reference to a container element with the id "list-container."</a:t>
            </a:r>
          </a:p>
          <a:p>
            <a:r>
              <a:rPr lang="en-US" dirty="0"/>
              <a:t>d) A reference to a list item element.</a:t>
            </a:r>
            <a:endParaRPr lang="fr-FR" dirty="0"/>
          </a:p>
        </p:txBody>
      </p:sp>
      <p:pic>
        <p:nvPicPr>
          <p:cNvPr id="17" name="Picture 16">
            <a:extLst>
              <a:ext uri="{FF2B5EF4-FFF2-40B4-BE49-F238E27FC236}">
                <a16:creationId xmlns:a16="http://schemas.microsoft.com/office/drawing/2014/main" id="{BC57C220-6FBA-4F8E-8296-05243E5AEC55}"/>
              </a:ext>
            </a:extLst>
          </p:cNvPr>
          <p:cNvPicPr>
            <a:picLocks noChangeAspect="1"/>
          </p:cNvPicPr>
          <p:nvPr/>
        </p:nvPicPr>
        <p:blipFill>
          <a:blip r:embed="rId2"/>
          <a:stretch>
            <a:fillRect/>
          </a:stretch>
        </p:blipFill>
        <p:spPr>
          <a:xfrm>
            <a:off x="285339" y="4035819"/>
            <a:ext cx="6545685" cy="2038820"/>
          </a:xfrm>
          <a:prstGeom prst="rect">
            <a:avLst/>
          </a:prstGeom>
        </p:spPr>
      </p:pic>
      <p:sp>
        <p:nvSpPr>
          <p:cNvPr id="20" name="TextBox 19">
            <a:extLst>
              <a:ext uri="{FF2B5EF4-FFF2-40B4-BE49-F238E27FC236}">
                <a16:creationId xmlns:a16="http://schemas.microsoft.com/office/drawing/2014/main" id="{EAF1BAC9-2D33-4ADA-B9E4-0B622CFEE8CC}"/>
              </a:ext>
            </a:extLst>
          </p:cNvPr>
          <p:cNvSpPr txBox="1"/>
          <p:nvPr/>
        </p:nvSpPr>
        <p:spPr>
          <a:xfrm>
            <a:off x="7681203" y="4870563"/>
            <a:ext cx="1279765" cy="369332"/>
          </a:xfrm>
          <a:prstGeom prst="rect">
            <a:avLst/>
          </a:prstGeom>
          <a:noFill/>
        </p:spPr>
        <p:txBody>
          <a:bodyPr wrap="square">
            <a:spAutoFit/>
          </a:bodyPr>
          <a:lstStyle/>
          <a:p>
            <a:r>
              <a:rPr lang="fr-FR" dirty="0"/>
              <a:t>#Input-box</a:t>
            </a:r>
          </a:p>
        </p:txBody>
      </p:sp>
      <p:cxnSp>
        <p:nvCxnSpPr>
          <p:cNvPr id="21" name="Straight Arrow Connector 20">
            <a:extLst>
              <a:ext uri="{FF2B5EF4-FFF2-40B4-BE49-F238E27FC236}">
                <a16:creationId xmlns:a16="http://schemas.microsoft.com/office/drawing/2014/main" id="{CCB80DEE-5CB8-43B5-BDA0-D2E7026E8DE2}"/>
              </a:ext>
            </a:extLst>
          </p:cNvPr>
          <p:cNvCxnSpPr>
            <a:cxnSpLocks/>
          </p:cNvCxnSpPr>
          <p:nvPr/>
        </p:nvCxnSpPr>
        <p:spPr>
          <a:xfrm>
            <a:off x="6688524" y="5055229"/>
            <a:ext cx="85017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054C168-8032-46B0-A6E6-CBF67D69B4D9}"/>
              </a:ext>
            </a:extLst>
          </p:cNvPr>
          <p:cNvSpPr/>
          <p:nvPr/>
        </p:nvSpPr>
        <p:spPr>
          <a:xfrm>
            <a:off x="391885" y="4870563"/>
            <a:ext cx="6305797" cy="3297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42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1 -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What</a:t>
            </a:r>
            <a:r>
              <a:rPr lang="en-US" dirty="0"/>
              <a:t> does the </a:t>
            </a:r>
            <a:r>
              <a:rPr lang="en-US" b="1" dirty="0" err="1"/>
              <a:t>inputBox</a:t>
            </a:r>
            <a:r>
              <a:rPr lang="en-US" dirty="0"/>
              <a:t> variable store in the JavaScript code?</a:t>
            </a:r>
          </a:p>
          <a:p>
            <a:r>
              <a:rPr lang="en-US" dirty="0"/>
              <a:t>a) A reference to a button element.</a:t>
            </a:r>
          </a:p>
          <a:p>
            <a:r>
              <a:rPr lang="en-US" b="1" dirty="0">
                <a:solidFill>
                  <a:srgbClr val="00B050"/>
                </a:solidFill>
              </a:rPr>
              <a:t>b) A reference to an input field with the id "input-box."</a:t>
            </a:r>
          </a:p>
          <a:p>
            <a:r>
              <a:rPr lang="en-US" dirty="0"/>
              <a:t>c) A reference to a container element with the id "list-container."</a:t>
            </a:r>
          </a:p>
          <a:p>
            <a:r>
              <a:rPr lang="en-US" dirty="0"/>
              <a:t>d) A reference to a list item element.</a:t>
            </a:r>
            <a:endParaRPr lang="fr-FR" dirty="0"/>
          </a:p>
        </p:txBody>
      </p:sp>
      <p:pic>
        <p:nvPicPr>
          <p:cNvPr id="17" name="Picture 16">
            <a:extLst>
              <a:ext uri="{FF2B5EF4-FFF2-40B4-BE49-F238E27FC236}">
                <a16:creationId xmlns:a16="http://schemas.microsoft.com/office/drawing/2014/main" id="{BC57C220-6FBA-4F8E-8296-05243E5AEC55}"/>
              </a:ext>
            </a:extLst>
          </p:cNvPr>
          <p:cNvPicPr>
            <a:picLocks noChangeAspect="1"/>
          </p:cNvPicPr>
          <p:nvPr/>
        </p:nvPicPr>
        <p:blipFill>
          <a:blip r:embed="rId2"/>
          <a:stretch>
            <a:fillRect/>
          </a:stretch>
        </p:blipFill>
        <p:spPr>
          <a:xfrm>
            <a:off x="285339" y="4035819"/>
            <a:ext cx="6545685" cy="2038820"/>
          </a:xfrm>
          <a:prstGeom prst="rect">
            <a:avLst/>
          </a:prstGeom>
        </p:spPr>
      </p:pic>
      <p:sp>
        <p:nvSpPr>
          <p:cNvPr id="20" name="TextBox 19">
            <a:extLst>
              <a:ext uri="{FF2B5EF4-FFF2-40B4-BE49-F238E27FC236}">
                <a16:creationId xmlns:a16="http://schemas.microsoft.com/office/drawing/2014/main" id="{EAF1BAC9-2D33-4ADA-B9E4-0B622CFEE8CC}"/>
              </a:ext>
            </a:extLst>
          </p:cNvPr>
          <p:cNvSpPr txBox="1"/>
          <p:nvPr/>
        </p:nvSpPr>
        <p:spPr>
          <a:xfrm>
            <a:off x="7681203" y="4870563"/>
            <a:ext cx="1279765" cy="369332"/>
          </a:xfrm>
          <a:prstGeom prst="rect">
            <a:avLst/>
          </a:prstGeom>
          <a:noFill/>
        </p:spPr>
        <p:txBody>
          <a:bodyPr wrap="square">
            <a:spAutoFit/>
          </a:bodyPr>
          <a:lstStyle/>
          <a:p>
            <a:r>
              <a:rPr lang="fr-FR" dirty="0"/>
              <a:t>#Input-box</a:t>
            </a:r>
          </a:p>
        </p:txBody>
      </p:sp>
      <p:cxnSp>
        <p:nvCxnSpPr>
          <p:cNvPr id="21" name="Straight Arrow Connector 20">
            <a:extLst>
              <a:ext uri="{FF2B5EF4-FFF2-40B4-BE49-F238E27FC236}">
                <a16:creationId xmlns:a16="http://schemas.microsoft.com/office/drawing/2014/main" id="{CCB80DEE-5CB8-43B5-BDA0-D2E7026E8DE2}"/>
              </a:ext>
            </a:extLst>
          </p:cNvPr>
          <p:cNvCxnSpPr>
            <a:cxnSpLocks/>
          </p:cNvCxnSpPr>
          <p:nvPr/>
        </p:nvCxnSpPr>
        <p:spPr>
          <a:xfrm>
            <a:off x="6688524" y="5055229"/>
            <a:ext cx="85017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054C168-8032-46B0-A6E6-CBF67D69B4D9}"/>
              </a:ext>
            </a:extLst>
          </p:cNvPr>
          <p:cNvSpPr/>
          <p:nvPr/>
        </p:nvSpPr>
        <p:spPr>
          <a:xfrm>
            <a:off x="391885" y="4870563"/>
            <a:ext cx="6305797" cy="3297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8904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2</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Which</a:t>
            </a:r>
            <a:r>
              <a:rPr lang="en-US" dirty="0"/>
              <a:t> HTML element is selected using </a:t>
            </a:r>
            <a:r>
              <a:rPr lang="en-US" b="1" dirty="0" err="1"/>
              <a:t>listContainer</a:t>
            </a:r>
            <a:r>
              <a:rPr lang="en-US" dirty="0"/>
              <a:t> in the code?</a:t>
            </a:r>
          </a:p>
          <a:p>
            <a:r>
              <a:rPr lang="en-US" dirty="0"/>
              <a:t>a) A button element.</a:t>
            </a:r>
          </a:p>
          <a:p>
            <a:r>
              <a:rPr lang="en-US" dirty="0"/>
              <a:t>b) An input field with the id "input-box."</a:t>
            </a:r>
          </a:p>
          <a:p>
            <a:r>
              <a:rPr lang="en-US" dirty="0"/>
              <a:t>c) A list item element.</a:t>
            </a:r>
          </a:p>
          <a:p>
            <a:r>
              <a:rPr lang="en-US" dirty="0"/>
              <a:t>d) A container element with the id "list-container."</a:t>
            </a:r>
            <a:endParaRPr lang="fr-FR" dirty="0"/>
          </a:p>
        </p:txBody>
      </p:sp>
      <p:pic>
        <p:nvPicPr>
          <p:cNvPr id="15" name="Picture 14">
            <a:extLst>
              <a:ext uri="{FF2B5EF4-FFF2-40B4-BE49-F238E27FC236}">
                <a16:creationId xmlns:a16="http://schemas.microsoft.com/office/drawing/2014/main" id="{E3EB3C47-39E9-4C4C-AD81-CFA402B3FC68}"/>
              </a:ext>
            </a:extLst>
          </p:cNvPr>
          <p:cNvPicPr>
            <a:picLocks noChangeAspect="1"/>
          </p:cNvPicPr>
          <p:nvPr/>
        </p:nvPicPr>
        <p:blipFill>
          <a:blip r:embed="rId2"/>
          <a:stretch>
            <a:fillRect/>
          </a:stretch>
        </p:blipFill>
        <p:spPr>
          <a:xfrm>
            <a:off x="285339" y="4035819"/>
            <a:ext cx="6545685" cy="2038820"/>
          </a:xfrm>
          <a:prstGeom prst="rect">
            <a:avLst/>
          </a:prstGeom>
        </p:spPr>
      </p:pic>
      <p:sp>
        <p:nvSpPr>
          <p:cNvPr id="16" name="TextBox 15">
            <a:extLst>
              <a:ext uri="{FF2B5EF4-FFF2-40B4-BE49-F238E27FC236}">
                <a16:creationId xmlns:a16="http://schemas.microsoft.com/office/drawing/2014/main" id="{5513087D-B06A-4780-9A40-1EEEF54F7619}"/>
              </a:ext>
            </a:extLst>
          </p:cNvPr>
          <p:cNvSpPr txBox="1"/>
          <p:nvPr/>
        </p:nvSpPr>
        <p:spPr>
          <a:xfrm>
            <a:off x="7700051" y="5550156"/>
            <a:ext cx="1847710" cy="646331"/>
          </a:xfrm>
          <a:prstGeom prst="rect">
            <a:avLst/>
          </a:prstGeom>
          <a:noFill/>
        </p:spPr>
        <p:txBody>
          <a:bodyPr wrap="square">
            <a:spAutoFit/>
          </a:bodyPr>
          <a:lstStyle/>
          <a:p>
            <a:r>
              <a:rPr lang="fr-FR" b="0" dirty="0"/>
              <a:t>#list-container</a:t>
            </a:r>
            <a:endParaRPr lang="fr-FR" dirty="0"/>
          </a:p>
          <a:p>
            <a:endParaRPr lang="fr-FR" dirty="0"/>
          </a:p>
        </p:txBody>
      </p:sp>
      <p:sp>
        <p:nvSpPr>
          <p:cNvPr id="18" name="Rectangle 17">
            <a:extLst>
              <a:ext uri="{FF2B5EF4-FFF2-40B4-BE49-F238E27FC236}">
                <a16:creationId xmlns:a16="http://schemas.microsoft.com/office/drawing/2014/main" id="{FA13DC5D-D01E-4CDB-8AE0-760F7FB963CF}"/>
              </a:ext>
            </a:extLst>
          </p:cNvPr>
          <p:cNvSpPr/>
          <p:nvPr/>
        </p:nvSpPr>
        <p:spPr>
          <a:xfrm>
            <a:off x="382727" y="5659606"/>
            <a:ext cx="6305797" cy="1648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Straight Arrow Connector 18">
            <a:extLst>
              <a:ext uri="{FF2B5EF4-FFF2-40B4-BE49-F238E27FC236}">
                <a16:creationId xmlns:a16="http://schemas.microsoft.com/office/drawing/2014/main" id="{EECC75B3-6F0B-4C3B-9AEF-2EFA2FA06FAE}"/>
              </a:ext>
            </a:extLst>
          </p:cNvPr>
          <p:cNvCxnSpPr>
            <a:cxnSpLocks/>
          </p:cNvCxnSpPr>
          <p:nvPr/>
        </p:nvCxnSpPr>
        <p:spPr>
          <a:xfrm flipV="1">
            <a:off x="6710167" y="5718982"/>
            <a:ext cx="86750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09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2 -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Which</a:t>
            </a:r>
            <a:r>
              <a:rPr lang="en-US" dirty="0"/>
              <a:t> HTML element is selected using </a:t>
            </a:r>
            <a:r>
              <a:rPr lang="en-US" b="1" dirty="0" err="1"/>
              <a:t>listContainer</a:t>
            </a:r>
            <a:r>
              <a:rPr lang="en-US" dirty="0"/>
              <a:t> in the code?</a:t>
            </a:r>
          </a:p>
          <a:p>
            <a:r>
              <a:rPr lang="en-US" dirty="0"/>
              <a:t>a) A button element.</a:t>
            </a:r>
          </a:p>
          <a:p>
            <a:r>
              <a:rPr lang="en-US" dirty="0"/>
              <a:t>b) An input field with the id "input-box."</a:t>
            </a:r>
          </a:p>
          <a:p>
            <a:r>
              <a:rPr lang="en-US" dirty="0"/>
              <a:t>c) A list item element.</a:t>
            </a:r>
          </a:p>
          <a:p>
            <a:r>
              <a:rPr lang="en-US" b="1" dirty="0">
                <a:solidFill>
                  <a:srgbClr val="00B050"/>
                </a:solidFill>
              </a:rPr>
              <a:t>d) A container element with the id "list-container."</a:t>
            </a:r>
            <a:endParaRPr lang="fr-FR" b="1" dirty="0">
              <a:solidFill>
                <a:srgbClr val="00B050"/>
              </a:solidFill>
            </a:endParaRPr>
          </a:p>
        </p:txBody>
      </p:sp>
      <p:pic>
        <p:nvPicPr>
          <p:cNvPr id="9" name="Picture 8">
            <a:extLst>
              <a:ext uri="{FF2B5EF4-FFF2-40B4-BE49-F238E27FC236}">
                <a16:creationId xmlns:a16="http://schemas.microsoft.com/office/drawing/2014/main" id="{23B53AB8-5E40-42C5-B951-CCFB5BA09763}"/>
              </a:ext>
            </a:extLst>
          </p:cNvPr>
          <p:cNvPicPr>
            <a:picLocks noChangeAspect="1"/>
          </p:cNvPicPr>
          <p:nvPr/>
        </p:nvPicPr>
        <p:blipFill>
          <a:blip r:embed="rId2"/>
          <a:stretch>
            <a:fillRect/>
          </a:stretch>
        </p:blipFill>
        <p:spPr>
          <a:xfrm>
            <a:off x="285339" y="4035819"/>
            <a:ext cx="6545685" cy="2038820"/>
          </a:xfrm>
          <a:prstGeom prst="rect">
            <a:avLst/>
          </a:prstGeom>
        </p:spPr>
      </p:pic>
      <p:sp>
        <p:nvSpPr>
          <p:cNvPr id="10" name="TextBox 9">
            <a:extLst>
              <a:ext uri="{FF2B5EF4-FFF2-40B4-BE49-F238E27FC236}">
                <a16:creationId xmlns:a16="http://schemas.microsoft.com/office/drawing/2014/main" id="{7EB9D1B0-63B2-4643-AE72-AE821BC93AEC}"/>
              </a:ext>
            </a:extLst>
          </p:cNvPr>
          <p:cNvSpPr txBox="1"/>
          <p:nvPr/>
        </p:nvSpPr>
        <p:spPr>
          <a:xfrm>
            <a:off x="7700051" y="5550156"/>
            <a:ext cx="1847710" cy="646331"/>
          </a:xfrm>
          <a:prstGeom prst="rect">
            <a:avLst/>
          </a:prstGeom>
          <a:noFill/>
        </p:spPr>
        <p:txBody>
          <a:bodyPr wrap="square">
            <a:spAutoFit/>
          </a:bodyPr>
          <a:lstStyle/>
          <a:p>
            <a:r>
              <a:rPr lang="fr-FR" b="0" dirty="0"/>
              <a:t>#list-container</a:t>
            </a:r>
            <a:endParaRPr lang="fr-FR" dirty="0"/>
          </a:p>
          <a:p>
            <a:endParaRPr lang="fr-FR" dirty="0"/>
          </a:p>
        </p:txBody>
      </p:sp>
      <p:sp>
        <p:nvSpPr>
          <p:cNvPr id="11" name="Rectangle 10">
            <a:extLst>
              <a:ext uri="{FF2B5EF4-FFF2-40B4-BE49-F238E27FC236}">
                <a16:creationId xmlns:a16="http://schemas.microsoft.com/office/drawing/2014/main" id="{4843EE52-5434-4CC7-86A5-07D31D3CFECD}"/>
              </a:ext>
            </a:extLst>
          </p:cNvPr>
          <p:cNvSpPr/>
          <p:nvPr/>
        </p:nvSpPr>
        <p:spPr>
          <a:xfrm>
            <a:off x="382727" y="5659606"/>
            <a:ext cx="6305797" cy="1648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Straight Arrow Connector 11">
            <a:extLst>
              <a:ext uri="{FF2B5EF4-FFF2-40B4-BE49-F238E27FC236}">
                <a16:creationId xmlns:a16="http://schemas.microsoft.com/office/drawing/2014/main" id="{AF25BFE9-6BA1-4EFC-B6BE-AE7031D9AE9B}"/>
              </a:ext>
            </a:extLst>
          </p:cNvPr>
          <p:cNvCxnSpPr>
            <a:cxnSpLocks/>
          </p:cNvCxnSpPr>
          <p:nvPr/>
        </p:nvCxnSpPr>
        <p:spPr>
          <a:xfrm flipV="1">
            <a:off x="6710167" y="5718982"/>
            <a:ext cx="86750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0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err="1">
                <a:solidFill>
                  <a:srgbClr val="795E26"/>
                </a:solidFill>
                <a:effectLst/>
                <a:latin typeface="JetBrains Mono" panose="02000009000000000000" pitchFamily="49" charset="0"/>
              </a:rPr>
              <a:t>addTask</a:t>
            </a:r>
            <a:r>
              <a:rPr lang="fr-FR" b="0" dirty="0">
                <a:solidFill>
                  <a:srgbClr val="795E26"/>
                </a:solidFill>
                <a:effectLst/>
                <a:latin typeface="JetBrains Mono" panose="02000009000000000000" pitchFamily="49" charset="0"/>
              </a:rPr>
              <a:t> </a:t>
            </a:r>
            <a:r>
              <a:rPr lang="fr-FR" b="0" dirty="0" err="1">
                <a:solidFill>
                  <a:srgbClr val="795E26"/>
                </a:solidFill>
                <a:effectLst/>
                <a:latin typeface="JetBrains Mono" panose="02000009000000000000" pitchFamily="49" charset="0"/>
              </a:rPr>
              <a:t>function</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3344357774"/>
              </p:ext>
            </p:extLst>
          </p:nvPr>
        </p:nvGraphicFramePr>
        <p:xfrm>
          <a:off x="7577674" y="1955167"/>
          <a:ext cx="3417887" cy="281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3054048"/>
            <a:ext cx="4745380" cy="369332"/>
          </a:xfrm>
          <a:prstGeom prst="rect">
            <a:avLst/>
          </a:prstGeom>
          <a:noFill/>
        </p:spPr>
        <p:txBody>
          <a:bodyPr wrap="square">
            <a:spAutoFit/>
          </a:bodyPr>
          <a:lstStyle/>
          <a:p>
            <a:r>
              <a:rPr lang="fr-FR" b="0" dirty="0" err="1">
                <a:solidFill>
                  <a:srgbClr val="0000FF"/>
                </a:solidFill>
                <a:effectLst/>
                <a:latin typeface="JetBrains Mono" panose="02000009000000000000" pitchFamily="49" charset="0"/>
              </a:rPr>
              <a:t>function</a:t>
            </a:r>
            <a:r>
              <a:rPr lang="fr-FR" b="0" dirty="0">
                <a:solidFill>
                  <a:srgbClr val="000000"/>
                </a:solidFill>
                <a:effectLst/>
                <a:latin typeface="JetBrains Mono" panose="02000009000000000000" pitchFamily="49" charset="0"/>
              </a:rPr>
              <a:t> </a:t>
            </a:r>
            <a:r>
              <a:rPr lang="fr-FR" b="0" dirty="0" err="1">
                <a:solidFill>
                  <a:srgbClr val="795E26"/>
                </a:solidFill>
                <a:effectLst/>
                <a:latin typeface="JetBrains Mono" panose="02000009000000000000" pitchFamily="49" charset="0"/>
              </a:rPr>
              <a:t>addTask</a:t>
            </a:r>
            <a:r>
              <a:rPr lang="fr-FR" b="0" dirty="0">
                <a:solidFill>
                  <a:srgbClr val="000000"/>
                </a:solidFill>
                <a:effectLst/>
                <a:latin typeface="JetBrains Mono" panose="02000009000000000000" pitchFamily="49" charset="0"/>
              </a:rPr>
              <a:t>() {…}</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4663279" y="3234712"/>
            <a:ext cx="27756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87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err="1">
                <a:solidFill>
                  <a:srgbClr val="795E26"/>
                </a:solidFill>
                <a:effectLst/>
                <a:latin typeface="JetBrains Mono" panose="02000009000000000000" pitchFamily="49" charset="0"/>
              </a:rPr>
              <a:t>Create</a:t>
            </a:r>
            <a:r>
              <a:rPr lang="fr-FR" b="0" dirty="0">
                <a:solidFill>
                  <a:srgbClr val="795E26"/>
                </a:solidFill>
                <a:effectLst/>
                <a:latin typeface="JetBrains Mono" panose="02000009000000000000" pitchFamily="49" charset="0"/>
              </a:rPr>
              <a:t> html </a:t>
            </a:r>
            <a:r>
              <a:rPr lang="fr-FR" b="0" dirty="0" err="1">
                <a:solidFill>
                  <a:srgbClr val="795E26"/>
                </a:solidFill>
                <a:effectLst/>
                <a:latin typeface="JetBrains Mono" panose="02000009000000000000" pitchFamily="49" charset="0"/>
              </a:rPr>
              <a:t>element</a:t>
            </a:r>
            <a:r>
              <a:rPr lang="fr-FR" b="0" dirty="0">
                <a:solidFill>
                  <a:srgbClr val="795E26"/>
                </a:solidFill>
                <a:effectLst/>
                <a:latin typeface="JetBrains Mono" panose="02000009000000000000" pitchFamily="49" charset="0"/>
              </a:rPr>
              <a:t> </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1601381593"/>
              </p:ext>
            </p:extLst>
          </p:nvPr>
        </p:nvGraphicFramePr>
        <p:xfrm>
          <a:off x="7577674" y="1737360"/>
          <a:ext cx="3417887" cy="2555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737826"/>
            <a:ext cx="4745380" cy="587574"/>
          </a:xfrm>
          <a:prstGeom prst="rect">
            <a:avLst/>
          </a:prstGeom>
          <a:noFill/>
        </p:spPr>
        <p:txBody>
          <a:bodyPr wrap="square">
            <a:spAutoFit/>
          </a:bodyPr>
          <a:lstStyle/>
          <a:p>
            <a:r>
              <a:rPr lang="it-IT" b="0" dirty="0">
                <a:solidFill>
                  <a:srgbClr val="0000FF"/>
                </a:solidFill>
                <a:effectLst/>
                <a:latin typeface="JetBrains Mono" panose="02000009000000000000" pitchFamily="49" charset="0"/>
              </a:rPr>
              <a:t>let</a:t>
            </a:r>
            <a:r>
              <a:rPr lang="it-IT" b="0" dirty="0">
                <a:solidFill>
                  <a:srgbClr val="000000"/>
                </a:solidFill>
                <a:effectLst/>
                <a:latin typeface="JetBrains Mono" panose="02000009000000000000" pitchFamily="49" charset="0"/>
              </a:rPr>
              <a:t> </a:t>
            </a:r>
            <a:r>
              <a:rPr lang="it-IT" b="0" dirty="0">
                <a:solidFill>
                  <a:srgbClr val="001080"/>
                </a:solidFill>
                <a:effectLst/>
                <a:latin typeface="JetBrains Mono" panose="02000009000000000000" pitchFamily="49" charset="0"/>
              </a:rPr>
              <a:t>li</a:t>
            </a:r>
            <a:r>
              <a:rPr lang="it-IT" b="0" dirty="0">
                <a:solidFill>
                  <a:srgbClr val="000000"/>
                </a:solidFill>
                <a:effectLst/>
                <a:latin typeface="JetBrains Mono" panose="02000009000000000000" pitchFamily="49" charset="0"/>
              </a:rPr>
              <a:t> = </a:t>
            </a:r>
            <a:r>
              <a:rPr lang="it-IT" b="0" dirty="0">
                <a:solidFill>
                  <a:srgbClr val="001080"/>
                </a:solidFill>
                <a:effectLst/>
                <a:latin typeface="JetBrains Mono" panose="02000009000000000000" pitchFamily="49" charset="0"/>
              </a:rPr>
              <a:t>document</a:t>
            </a:r>
            <a:r>
              <a:rPr lang="it-IT" b="0" dirty="0">
                <a:solidFill>
                  <a:srgbClr val="000000"/>
                </a:solidFill>
                <a:effectLst/>
                <a:latin typeface="JetBrains Mono" panose="02000009000000000000" pitchFamily="49" charset="0"/>
              </a:rPr>
              <a:t>.</a:t>
            </a:r>
            <a:r>
              <a:rPr lang="it-IT" b="0" dirty="0">
                <a:solidFill>
                  <a:srgbClr val="795E26"/>
                </a:solidFill>
                <a:effectLst/>
                <a:latin typeface="JetBrains Mono" panose="02000009000000000000" pitchFamily="49" charset="0"/>
              </a:rPr>
              <a:t>createElement</a:t>
            </a:r>
            <a:r>
              <a:rPr lang="it-IT" b="0" dirty="0">
                <a:solidFill>
                  <a:srgbClr val="000000"/>
                </a:solidFill>
                <a:effectLst/>
                <a:latin typeface="JetBrains Mono" panose="02000009000000000000" pitchFamily="49" charset="0"/>
              </a:rPr>
              <a:t>(</a:t>
            </a:r>
            <a:r>
              <a:rPr lang="it-IT" b="0" dirty="0">
                <a:solidFill>
                  <a:srgbClr val="A31515"/>
                </a:solidFill>
                <a:effectLst/>
                <a:latin typeface="JetBrains Mono" panose="02000009000000000000" pitchFamily="49" charset="0"/>
              </a:rPr>
              <a:t>"li"</a:t>
            </a:r>
            <a:r>
              <a:rPr lang="it-IT" b="0" dirty="0">
                <a:solidFill>
                  <a:srgbClr val="000000"/>
                </a:solidFill>
                <a:effectLst/>
                <a:latin typeface="JetBrains Mono" panose="02000009000000000000" pitchFamily="49" charset="0"/>
              </a:rPr>
              <a:t>);</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5237018" y="2889112"/>
            <a:ext cx="223377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DA98CC-3A1C-48F1-A12D-E3A56467255E}"/>
              </a:ext>
            </a:extLst>
          </p:cNvPr>
          <p:cNvSpPr txBox="1"/>
          <p:nvPr/>
        </p:nvSpPr>
        <p:spPr>
          <a:xfrm>
            <a:off x="1097280" y="4247620"/>
            <a:ext cx="6097978" cy="369332"/>
          </a:xfrm>
          <a:prstGeom prst="rect">
            <a:avLst/>
          </a:prstGeom>
          <a:noFill/>
        </p:spPr>
        <p:txBody>
          <a:bodyPr wrap="square">
            <a:spAutoFit/>
          </a:bodyPr>
          <a:lstStyle/>
          <a:p>
            <a:r>
              <a:rPr lang="fr-FR" b="0" dirty="0" err="1">
                <a:solidFill>
                  <a:srgbClr val="001080"/>
                </a:solidFill>
                <a:effectLst/>
                <a:latin typeface="JetBrains Mono" panose="02000009000000000000" pitchFamily="49" charset="0"/>
              </a:rPr>
              <a:t>li</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className</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a:t>
            </a:r>
            <a:r>
              <a:rPr lang="fr-FR" b="0" dirty="0" err="1">
                <a:solidFill>
                  <a:srgbClr val="A31515"/>
                </a:solidFill>
                <a:effectLst/>
                <a:latin typeface="JetBrains Mono" panose="02000009000000000000" pitchFamily="49" charset="0"/>
              </a:rPr>
              <a:t>list</a:t>
            </a:r>
            <a:r>
              <a:rPr lang="fr-FR" b="0" dirty="0">
                <a:solidFill>
                  <a:srgbClr val="A31515"/>
                </a:solidFill>
                <a:effectLst/>
                <a:latin typeface="JetBrains Mono" panose="02000009000000000000" pitchFamily="49" charset="0"/>
              </a:rPr>
              <a:t>-group-item"</a:t>
            </a:r>
            <a:r>
              <a:rPr lang="fr-FR" b="0" dirty="0">
                <a:solidFill>
                  <a:srgbClr val="000000"/>
                </a:solidFill>
                <a:effectLst/>
                <a:latin typeface="JetBrains Mono" panose="02000009000000000000" pitchFamily="49" charset="0"/>
              </a:rPr>
              <a:t>;</a:t>
            </a:r>
          </a:p>
        </p:txBody>
      </p:sp>
      <p:cxnSp>
        <p:nvCxnSpPr>
          <p:cNvPr id="10" name="Straight Arrow Connector 9">
            <a:extLst>
              <a:ext uri="{FF2B5EF4-FFF2-40B4-BE49-F238E27FC236}">
                <a16:creationId xmlns:a16="http://schemas.microsoft.com/office/drawing/2014/main" id="{E55FD072-2587-4DE3-B379-0A5DCB466C1E}"/>
              </a:ext>
            </a:extLst>
          </p:cNvPr>
          <p:cNvCxnSpPr>
            <a:cxnSpLocks/>
          </p:cNvCxnSpPr>
          <p:nvPr/>
        </p:nvCxnSpPr>
        <p:spPr>
          <a:xfrm>
            <a:off x="5842660" y="4432286"/>
            <a:ext cx="162813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3">
            <a:extLst>
              <a:ext uri="{FF2B5EF4-FFF2-40B4-BE49-F238E27FC236}">
                <a16:creationId xmlns:a16="http://schemas.microsoft.com/office/drawing/2014/main" id="{C2D6F38F-66C5-4BAD-930E-1D2C623B1B49}"/>
              </a:ext>
            </a:extLst>
          </p:cNvPr>
          <p:cNvGraphicFramePr>
            <a:graphicFrameLocks/>
          </p:cNvGraphicFramePr>
          <p:nvPr>
            <p:extLst>
              <p:ext uri="{D42A27DB-BD31-4B8C-83A1-F6EECF244321}">
                <p14:modId xmlns:p14="http://schemas.microsoft.com/office/powerpoint/2010/main" val="1583311722"/>
              </p:ext>
            </p:extLst>
          </p:nvPr>
        </p:nvGraphicFramePr>
        <p:xfrm>
          <a:off x="7577674" y="4044607"/>
          <a:ext cx="3417887" cy="14684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03836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3</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How</a:t>
            </a:r>
            <a:r>
              <a:rPr lang="en-US" dirty="0"/>
              <a:t> is the class name of the newly created list item set in the </a:t>
            </a:r>
            <a:r>
              <a:rPr lang="en-US" dirty="0" err="1"/>
              <a:t>addTask</a:t>
            </a:r>
            <a:r>
              <a:rPr lang="en-US" dirty="0"/>
              <a:t> function?</a:t>
            </a:r>
          </a:p>
          <a:p>
            <a:r>
              <a:rPr lang="en-US" dirty="0"/>
              <a:t>a) Using the </a:t>
            </a:r>
            <a:r>
              <a:rPr lang="en-US" dirty="0" err="1"/>
              <a:t>innerHTML</a:t>
            </a:r>
            <a:r>
              <a:rPr lang="en-US" dirty="0"/>
              <a:t> property.</a:t>
            </a:r>
          </a:p>
          <a:p>
            <a:r>
              <a:rPr lang="en-US" dirty="0"/>
              <a:t>b) Using the </a:t>
            </a:r>
            <a:r>
              <a:rPr lang="en-US" dirty="0" err="1"/>
              <a:t>inputBox.value</a:t>
            </a:r>
            <a:r>
              <a:rPr lang="en-US" dirty="0"/>
              <a:t> property.</a:t>
            </a:r>
          </a:p>
          <a:p>
            <a:r>
              <a:rPr lang="en-US" dirty="0"/>
              <a:t>c) Using the </a:t>
            </a:r>
            <a:r>
              <a:rPr lang="en-US" dirty="0" err="1"/>
              <a:t>li.innerHTML</a:t>
            </a:r>
            <a:r>
              <a:rPr lang="en-US" dirty="0"/>
              <a:t> property.</a:t>
            </a:r>
          </a:p>
          <a:p>
            <a:r>
              <a:rPr lang="en-US" dirty="0"/>
              <a:t>d) Using the </a:t>
            </a:r>
            <a:r>
              <a:rPr lang="en-US" dirty="0" err="1"/>
              <a:t>li.className</a:t>
            </a:r>
            <a:r>
              <a:rPr lang="en-US" dirty="0"/>
              <a:t> property.</a:t>
            </a:r>
            <a:endParaRPr lang="fr-FR" dirty="0"/>
          </a:p>
        </p:txBody>
      </p:sp>
    </p:spTree>
    <p:extLst>
      <p:ext uri="{BB962C8B-B14F-4D97-AF65-F5344CB8AC3E}">
        <p14:creationId xmlns:p14="http://schemas.microsoft.com/office/powerpoint/2010/main" val="400653836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1168</TotalTime>
  <Words>1257</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JetBrains Mono</vt:lpstr>
      <vt:lpstr>Retrospect</vt:lpstr>
      <vt:lpstr>To-do App Creation Guide</vt:lpstr>
      <vt:lpstr>To-do App – querySelector</vt:lpstr>
      <vt:lpstr>To-do App – Question 1</vt:lpstr>
      <vt:lpstr>To-do App – Question 1 - Answer</vt:lpstr>
      <vt:lpstr>To-do App – Question 2</vt:lpstr>
      <vt:lpstr>To-do App – Question 2 - Answer</vt:lpstr>
      <vt:lpstr>To-do App – addTask function</vt:lpstr>
      <vt:lpstr>To-do App – Create html element </vt:lpstr>
      <vt:lpstr>To-do App – Question 3</vt:lpstr>
      <vt:lpstr>To-do App – Question 3 - Answer</vt:lpstr>
      <vt:lpstr>To-do App – Create html element </vt:lpstr>
      <vt:lpstr>To-do App – Create html element </vt:lpstr>
      <vt:lpstr>To-do App – Question 4 </vt:lpstr>
      <vt:lpstr>To-do App – Question 4 - answer </vt:lpstr>
      <vt:lpstr>To-do App – Clear inputBox</vt:lpstr>
      <vt:lpstr>To-do App – Question 5 </vt:lpstr>
      <vt:lpstr>To-do App – Question 5 - Answer</vt:lpstr>
      <vt:lpstr>To-do App – Remove list item</vt:lpstr>
      <vt:lpstr>To-do App – Question 6</vt:lpstr>
      <vt:lpstr>To-do App – Question 6 - Answer</vt:lpstr>
      <vt:lpstr>Your Questions</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Sessions Plan</dc:title>
  <dc:creator>Rishi Gujadhur</dc:creator>
  <cp:lastModifiedBy>Rishi Gujadhur</cp:lastModifiedBy>
  <cp:revision>133</cp:revision>
  <dcterms:created xsi:type="dcterms:W3CDTF">2023-09-24T07:00:32Z</dcterms:created>
  <dcterms:modified xsi:type="dcterms:W3CDTF">2023-10-12T15:32:32Z</dcterms:modified>
</cp:coreProperties>
</file>