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372647208"/>
              </p:ext>
            </p:extLst>
          </p:nvPr>
        </p:nvGraphicFramePr>
        <p:xfrm>
          <a:off x="311700" y="1396125"/>
          <a:ext cx="8520600" cy="3538235"/>
        </p:xfrm>
        <a:graphic>
          <a:graphicData uri="http://schemas.openxmlformats.org/drawingml/2006/table">
            <a:tbl>
              <a:tblPr>
                <a:noFill/>
                <a:tableStyleId>{AE5BBF8B-EB92-43C1-88E3-6C3F0042633E}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244025">
                <a:tc>
                  <a:txBody>
                    <a:bodyPr/>
                    <a:lstStyle/>
                    <a:p>
                      <a:pPr marL="0" lvl="0" indent="0" algn="l" rtl="0">
                        <a:spcBef>
                          <a:spcPts val="0"/>
                        </a:spcBef>
                        <a:spcAft>
                          <a:spcPts val="0"/>
                        </a:spcAft>
                        <a:buNone/>
                      </a:pPr>
                      <a:r>
                        <a:rPr lang="en-GB" sz="1300" b="1">
                          <a:solidFill>
                            <a:srgbClr val="980000"/>
                          </a:solidFill>
                          <a:latin typeface="Georgia"/>
                          <a:ea typeface="Georgia"/>
                          <a:cs typeface="Georgia"/>
                          <a:sym typeface="Georgia"/>
                        </a:rPr>
                        <a:t>Threat</a:t>
                      </a:r>
                      <a:endParaRPr sz="1300" b="1">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a:solidFill>
                            <a:srgbClr val="00754B"/>
                          </a:solidFill>
                          <a:latin typeface="Georgia"/>
                          <a:ea typeface="Georgia"/>
                          <a:cs typeface="Georgia"/>
                          <a:sym typeface="Georgia"/>
                        </a:rPr>
                        <a:t>Opportunity</a:t>
                      </a:r>
                      <a:endParaRPr sz="1300" b="1">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Urbanization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Good Real Estate Opportunity  </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3"/>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Economic loss and human impact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4"/>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Business Opportunities For Electrical Vehicles and Renewable Source of Energy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5"/>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High competition in rapidly evolving area</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Time Saving And Efficient Data Storage </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6"/>
                  </a:ext>
                </a:extLst>
              </a:tr>
              <a:tr h="437425">
                <a:tc>
                  <a:txBody>
                    <a:bodyPr/>
                    <a:lstStyle/>
                    <a:p>
                      <a:pPr marL="0" lvl="0" indent="0" algn="l" rtl="0">
                        <a:spcBef>
                          <a:spcPts val="0"/>
                        </a:spcBef>
                        <a:spcAft>
                          <a:spcPts val="0"/>
                        </a:spcAft>
                        <a:buNone/>
                      </a:pPr>
                      <a:r>
                        <a:rPr lang="en-US" sz="1300" dirty="0">
                          <a:latin typeface="Georgia"/>
                          <a:ea typeface="Georgia"/>
                          <a:cs typeface="Georgia"/>
                          <a:sym typeface="Georgia"/>
                        </a:rPr>
                        <a:t>High Risk Of Earning Money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r>
                        <a:rPr lang="en-US" sz="1300" b="1" dirty="0">
                          <a:latin typeface="Georgia"/>
                          <a:ea typeface="Georgia"/>
                          <a:cs typeface="Georgia"/>
                          <a:sym typeface="Georgia"/>
                        </a:rPr>
                        <a:t>Stock Market</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r>
                        <a:rPr lang="en-US" sz="1300" dirty="0">
                          <a:latin typeface="Georgia"/>
                          <a:ea typeface="Georgia"/>
                          <a:cs typeface="Georgia"/>
                          <a:sym typeface="Georgia"/>
                        </a:rPr>
                        <a:t>Good Return On Investment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Cheap pens, cheaper pens, colored pens, black pens, etc.</a:t>
            </a:r>
            <a:endParaRPr sz="1300" i="1">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Airlines can operate:</a:t>
            </a:r>
            <a:endParaRPr>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many types of aircraft</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convenient, major airports</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hub-and-spoke model</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all-inclusive pricing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pre-assigned seating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sold via travel agents</a:t>
            </a:r>
            <a:endParaRPr sz="1100" i="1">
              <a:latin typeface="Georgia"/>
              <a:ea typeface="Georgia"/>
              <a:cs typeface="Georgia"/>
              <a:sym typeface="Georgia"/>
            </a:endParaRPr>
          </a:p>
        </p:txBody>
      </p:sp>
      <p:sp>
        <p:nvSpPr>
          <p:cNvPr id="114" name="Google Shape;114;p17"/>
          <p:cNvSpPr txBox="1"/>
          <p:nvPr/>
        </p:nvSpPr>
        <p:spPr>
          <a:xfrm>
            <a:off x="4951508" y="1854834"/>
            <a:ext cx="3204300" cy="17542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Giving services to more number of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Point to Point Transit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Buy Whatever you need, as per your preference</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Middlemen not involved, communicating with authorities</a:t>
            </a:r>
            <a:endParaRPr sz="1100" i="1"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98601"/>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Describe another mental model shift that has resulted in a major change</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Chosen topic</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Describe the current/initial assumptions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Companies selling packaged Mineral Water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Innovation Not possible by having initial assumptions.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51508" y="1854834"/>
            <a:ext cx="3204300" cy="19235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Chosen topic</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Describe future/challenged assumptions</a:t>
            </a: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Eco-friendlier packaging material required</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Innovation possible  because of challenged assumption</a:t>
            </a:r>
            <a:endParaRPr sz="1100" i="1" dirty="0">
              <a:latin typeface="Georgia"/>
              <a:ea typeface="Georgia"/>
              <a:cs typeface="Georgia"/>
              <a:sym typeface="Georgia"/>
            </a:endParaRPr>
          </a:p>
          <a:p>
            <a:pPr marL="457200" lvl="0" indent="-298450" rtl="0">
              <a:spcBef>
                <a:spcPts val="0"/>
              </a:spcBef>
              <a:spcAft>
                <a:spcPts val="0"/>
              </a:spcAft>
              <a:buSzPts val="1100"/>
              <a:buFont typeface="Georgia"/>
              <a:buChar char="●"/>
            </a:pPr>
            <a:r>
              <a:rPr lang="en-GB" sz="1100" i="1" dirty="0">
                <a:latin typeface="Georgia"/>
                <a:ea typeface="Georgia"/>
                <a:cs typeface="Georgia"/>
                <a:sym typeface="Georgia"/>
              </a:rPr>
              <a:t> Nokia Disrupted because of  “</a:t>
            </a:r>
            <a:r>
              <a:rPr lang="en-GB" sz="1100" b="1" i="1" u="sng" dirty="0">
                <a:latin typeface="Georgia"/>
                <a:ea typeface="Georgia"/>
                <a:cs typeface="Georgia"/>
                <a:sym typeface="Georgia"/>
              </a:rPr>
              <a:t>NO”</a:t>
            </a:r>
            <a:r>
              <a:rPr lang="en-GB" sz="1100" i="1" dirty="0">
                <a:latin typeface="Georgia"/>
                <a:ea typeface="Georgia"/>
                <a:cs typeface="Georgia"/>
                <a:sym typeface="Georgia"/>
              </a:rPr>
              <a:t> Challenged Assumptions, but iPhone survived, because of saying “</a:t>
            </a:r>
            <a:r>
              <a:rPr lang="en-GB" sz="1100" b="1" i="1" u="sng" dirty="0">
                <a:latin typeface="Georgia"/>
                <a:ea typeface="Georgia"/>
                <a:cs typeface="Georgia"/>
                <a:sym typeface="Georgia"/>
              </a:rPr>
              <a:t>YES”</a:t>
            </a:r>
            <a:r>
              <a:rPr lang="en-GB" sz="1100" dirty="0">
                <a:latin typeface="Georgia"/>
                <a:ea typeface="Georgia"/>
                <a:cs typeface="Georgia"/>
                <a:sym typeface="Georgia"/>
              </a:rPr>
              <a:t> to challenged assumptions</a:t>
            </a:r>
            <a:endParaRPr sz="1100" b="1" i="1" u="sng"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482</Words>
  <Application>Microsoft Office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Paradigm-busting workbook</dc:title>
  <dc:creator>Srushti M Jani</dc:creator>
  <cp:lastModifiedBy>Rishi Srivastava</cp:lastModifiedBy>
  <cp:revision>3</cp:revision>
  <dcterms:modified xsi:type="dcterms:W3CDTF">2024-09-16T08:17:46Z</dcterms:modified>
</cp:coreProperties>
</file>