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freepngimg.com/png/85229-text-photography-question-interrogation-communication-stoc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flickr.com/photos/websummit/517184723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dirty="0"/>
              <a:t>We are going to discuss effective brainstorming for our partnered clothing brand</a:t>
            </a:r>
            <a:endParaRPr sz="1400" b="0" dirty="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dirty="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00754B"/>
                </a:solidFill>
                <a:latin typeface="Georgia"/>
                <a:ea typeface="Georgia"/>
                <a:cs typeface="Georgia"/>
                <a:sym typeface="Georgia"/>
              </a:rPr>
              <a:t>1. </a:t>
            </a:r>
            <a:endParaRPr sz="1600" b="1" dirty="0">
              <a:solidFill>
                <a:srgbClr val="00754B"/>
              </a:solidFill>
              <a:latin typeface="Georgia"/>
              <a:ea typeface="Georgia"/>
              <a:cs typeface="Georgia"/>
              <a:sym typeface="Georgia"/>
            </a:endParaRPr>
          </a:p>
          <a:p>
            <a:pPr marL="0" lvl="0" indent="0" algn="l" rtl="0">
              <a:spcBef>
                <a:spcPts val="0"/>
              </a:spcBef>
              <a:spcAft>
                <a:spcPts val="0"/>
              </a:spcAft>
              <a:buNone/>
            </a:pPr>
            <a:r>
              <a:rPr lang="en-GB" sz="1100" b="1" dirty="0">
                <a:solidFill>
                  <a:schemeClr val="dk1"/>
                </a:solidFill>
                <a:latin typeface="Georgia"/>
                <a:sym typeface="Georgia"/>
              </a:rPr>
              <a:t>CORE ISSUE</a:t>
            </a:r>
            <a:endParaRPr b="1" dirty="0"/>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00754B"/>
                </a:solidFill>
                <a:latin typeface="Georgia"/>
                <a:ea typeface="Georgia"/>
                <a:cs typeface="Georgia"/>
                <a:sym typeface="Georgia"/>
              </a:rPr>
              <a:t>2. </a:t>
            </a:r>
            <a:endParaRPr sz="1600" b="1" dirty="0">
              <a:solidFill>
                <a:srgbClr val="00754B"/>
              </a:solidFill>
              <a:latin typeface="Georgia"/>
              <a:ea typeface="Georgia"/>
              <a:cs typeface="Georgia"/>
              <a:sym typeface="Georgia"/>
            </a:endParaRPr>
          </a:p>
          <a:p>
            <a:pPr marL="0" lvl="0" indent="0" algn="l" rtl="0">
              <a:spcBef>
                <a:spcPts val="0"/>
              </a:spcBef>
              <a:spcAft>
                <a:spcPts val="0"/>
              </a:spcAft>
              <a:buNone/>
            </a:pPr>
            <a:r>
              <a:rPr lang="en-GB" sz="1100" b="1" dirty="0">
                <a:solidFill>
                  <a:schemeClr val="dk1"/>
                </a:solidFill>
                <a:latin typeface="Georgia"/>
                <a:sym typeface="Georgia"/>
              </a:rPr>
              <a:t>CURRENT MARKET</a:t>
            </a:r>
            <a:endParaRPr b="1" dirty="0"/>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00754B"/>
                </a:solidFill>
                <a:latin typeface="Georgia"/>
                <a:ea typeface="Georgia"/>
                <a:cs typeface="Georgia"/>
                <a:sym typeface="Georgia"/>
              </a:rPr>
              <a:t>3. </a:t>
            </a:r>
            <a:endParaRPr sz="1600" b="1" dirty="0">
              <a:solidFill>
                <a:srgbClr val="00754B"/>
              </a:solidFill>
              <a:latin typeface="Georgia"/>
              <a:ea typeface="Georgia"/>
              <a:cs typeface="Georgia"/>
              <a:sym typeface="Georgia"/>
            </a:endParaRPr>
          </a:p>
          <a:p>
            <a:pPr marL="0" lvl="0" indent="0" algn="l" rtl="0">
              <a:spcBef>
                <a:spcPts val="0"/>
              </a:spcBef>
              <a:spcAft>
                <a:spcPts val="0"/>
              </a:spcAft>
              <a:buNone/>
            </a:pPr>
            <a:r>
              <a:rPr lang="en-GB" sz="1100" b="1" dirty="0">
                <a:solidFill>
                  <a:schemeClr val="dk1"/>
                </a:solidFill>
                <a:latin typeface="Georgia"/>
                <a:sym typeface="Georgia"/>
              </a:rPr>
              <a:t>COMPETITOR LANDSCAPE</a:t>
            </a:r>
            <a:endParaRPr b="1" dirty="0"/>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rgbClr val="00754B"/>
                </a:solidFill>
                <a:latin typeface="Georgia"/>
                <a:ea typeface="Georgia"/>
                <a:cs typeface="Georgia"/>
                <a:sym typeface="Georgia"/>
              </a:rPr>
              <a:t>4. </a:t>
            </a:r>
            <a:endParaRPr sz="1600" b="1" dirty="0">
              <a:solidFill>
                <a:srgbClr val="00754B"/>
              </a:solidFill>
              <a:latin typeface="Georgia"/>
              <a:ea typeface="Georgia"/>
              <a:cs typeface="Georgia"/>
              <a:sym typeface="Georgia"/>
            </a:endParaRPr>
          </a:p>
          <a:p>
            <a:pPr marL="0" lvl="0" indent="0" algn="l" rtl="0">
              <a:spcBef>
                <a:spcPts val="0"/>
              </a:spcBef>
              <a:spcAft>
                <a:spcPts val="0"/>
              </a:spcAft>
              <a:buNone/>
            </a:pPr>
            <a:r>
              <a:rPr lang="en-GB" sz="1100" b="1" dirty="0">
                <a:solidFill>
                  <a:schemeClr val="dk1"/>
                </a:solidFill>
                <a:latin typeface="Georgia"/>
                <a:sym typeface="Georgia"/>
              </a:rPr>
              <a:t>GROWTH OPPUTUNITIES</a:t>
            </a:r>
            <a:endParaRPr b="1" dirty="0"/>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dirty="0">
                <a:latin typeface="Georgia"/>
                <a:ea typeface="Georgia"/>
                <a:cs typeface="Georgia"/>
                <a:sym typeface="Georgia"/>
              </a:rPr>
              <a:t>Brainstorm</a:t>
            </a:r>
            <a:endParaRPr sz="1100" b="1" dirty="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STRATEGIC RECOMMENDATION</a:t>
            </a:r>
            <a:endParaRPr dirty="0"/>
          </a:p>
        </p:txBody>
      </p:sp>
      <p:sp>
        <p:nvSpPr>
          <p:cNvPr id="87" name="Google Shape;87;p16"/>
          <p:cNvSpPr txBox="1">
            <a:spLocks noGrp="1"/>
          </p:cNvSpPr>
          <p:nvPr>
            <p:ph type="body" idx="1"/>
          </p:nvPr>
        </p:nvSpPr>
        <p:spPr>
          <a:xfrm>
            <a:off x="311700" y="1328737"/>
            <a:ext cx="4968000" cy="3228137"/>
          </a:xfrm>
          <a:prstGeom prst="rect">
            <a:avLst/>
          </a:prstGeom>
        </p:spPr>
        <p:txBody>
          <a:bodyPr spcFirstLastPara="1" wrap="square" lIns="91425" tIns="91425" rIns="91425" bIns="91425" anchor="t" anchorCtr="0">
            <a:normAutofit/>
          </a:bodyPr>
          <a:lstStyle/>
          <a:p>
            <a:pPr marL="285750" indent="-285750"/>
            <a:r>
              <a:rPr lang="en-IN" dirty="0"/>
              <a:t>MARKET EXPANSION</a:t>
            </a:r>
          </a:p>
          <a:p>
            <a:pPr marL="285750" indent="-285750"/>
            <a:endParaRPr lang="en-IN" dirty="0"/>
          </a:p>
          <a:p>
            <a:pPr marL="285750" indent="-285750"/>
            <a:r>
              <a:rPr lang="en-IN" dirty="0"/>
              <a:t>BRAND AWARENESS</a:t>
            </a:r>
          </a:p>
          <a:p>
            <a:pPr marL="285750" indent="-285750"/>
            <a:endParaRPr lang="en-IN" dirty="0"/>
          </a:p>
          <a:p>
            <a:pPr marL="285750" indent="-285750"/>
            <a:r>
              <a:rPr lang="en-IN" dirty="0"/>
              <a:t>PRODUCT DEVELOPMENT</a:t>
            </a:r>
          </a:p>
          <a:p>
            <a:pPr marL="285750" indent="-285750"/>
            <a:endParaRPr lang="en-IN" dirty="0"/>
          </a:p>
          <a:p>
            <a:pPr marL="285750" indent="-285750"/>
            <a:r>
              <a:rPr lang="en-IN" dirty="0"/>
              <a:t>COMPETITOR ADVANTAGE</a:t>
            </a:r>
          </a:p>
          <a:p>
            <a:pPr marL="285750" indent="-285750"/>
            <a:endParaRPr lang="en-IN" dirty="0"/>
          </a:p>
          <a:p>
            <a:pPr marL="285750" indent="-285750"/>
            <a:r>
              <a:rPr lang="en-IN" dirty="0"/>
              <a:t>GROWTH OPPURTUNITIES</a:t>
            </a:r>
            <a:endParaRPr dirty="0"/>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QUESTIONS TO BE ASKED</a:t>
            </a:r>
            <a:endParaRPr dirty="0"/>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r>
              <a:rPr lang="en-IN" dirty="0"/>
              <a:t>HOW</a:t>
            </a:r>
          </a:p>
          <a:p>
            <a:pPr marL="285750" indent="-285750">
              <a:spcBef>
                <a:spcPts val="1200"/>
              </a:spcBef>
              <a:spcAft>
                <a:spcPts val="1200"/>
              </a:spcAft>
            </a:pPr>
            <a:r>
              <a:rPr lang="en-IN" dirty="0"/>
              <a:t>WHEN</a:t>
            </a:r>
          </a:p>
          <a:p>
            <a:pPr marL="285750" indent="-285750">
              <a:spcBef>
                <a:spcPts val="1200"/>
              </a:spcBef>
              <a:spcAft>
                <a:spcPts val="1200"/>
              </a:spcAft>
            </a:pPr>
            <a:r>
              <a:rPr lang="en-IN" dirty="0"/>
              <a:t>WHAT</a:t>
            </a:r>
            <a:endParaRPr dirty="0"/>
          </a:p>
        </p:txBody>
      </p:sp>
      <p:pic>
        <p:nvPicPr>
          <p:cNvPr id="3" name="Picture 2">
            <a:extLst>
              <a:ext uri="{FF2B5EF4-FFF2-40B4-BE49-F238E27FC236}">
                <a16:creationId xmlns:a16="http://schemas.microsoft.com/office/drawing/2014/main" id="{4F673608-6075-65E3-7506-C32D58DE069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3868" y="-100012"/>
            <a:ext cx="3768432" cy="5143500"/>
          </a:xfrm>
          <a:prstGeom prst="rect">
            <a:avLst/>
          </a:prstGeom>
        </p:spPr>
      </p:pic>
      <p:sp>
        <p:nvSpPr>
          <p:cNvPr id="4" name="TextBox 3">
            <a:extLst>
              <a:ext uri="{FF2B5EF4-FFF2-40B4-BE49-F238E27FC236}">
                <a16:creationId xmlns:a16="http://schemas.microsoft.com/office/drawing/2014/main" id="{70B5C6F4-AA03-5637-BF5C-5D756B971B0D}"/>
              </a:ext>
            </a:extLst>
          </p:cNvPr>
          <p:cNvSpPr txBox="1"/>
          <p:nvPr/>
        </p:nvSpPr>
        <p:spPr>
          <a:xfrm>
            <a:off x="5063868" y="5043488"/>
            <a:ext cx="3768432" cy="230832"/>
          </a:xfrm>
          <a:prstGeom prst="rect">
            <a:avLst/>
          </a:prstGeom>
          <a:noFill/>
        </p:spPr>
        <p:txBody>
          <a:bodyPr wrap="square" rtlCol="0">
            <a:spAutoFit/>
          </a:bodyPr>
          <a:lstStyle/>
          <a:p>
            <a:r>
              <a:rPr lang="en-IN" sz="900">
                <a:hlinkClick r:id="rId4" tooltip="https://freepngimg.com/png/85229-text-photography-question-interrogation-communication-stock"/>
              </a:rPr>
              <a:t>This Photo</a:t>
            </a:r>
            <a:r>
              <a:rPr lang="en-IN" sz="900"/>
              <a:t> by Unknown Author is licensed under </a:t>
            </a:r>
            <a:r>
              <a:rPr lang="en-IN" sz="900">
                <a:hlinkClick r:id="rId5" tooltip="https://creativecommons.org/licenses/by-nc/3.0/"/>
              </a:rPr>
              <a:t>CC BY-NC</a:t>
            </a:r>
            <a:endParaRPr lang="en-IN"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IMPLEMENTATION PLAN</a:t>
            </a:r>
            <a:endParaRPr dirty="0"/>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285750" indent="-285750"/>
            <a:r>
              <a:rPr lang="en-IN" dirty="0"/>
              <a:t>MARKET RESEARCH AND ENTRY STRATEGY</a:t>
            </a:r>
          </a:p>
          <a:p>
            <a:pPr marL="285750" indent="-285750"/>
            <a:endParaRPr lang="en-IN" dirty="0"/>
          </a:p>
          <a:p>
            <a:pPr marL="285750" indent="-285750"/>
            <a:r>
              <a:rPr lang="en-IN" dirty="0"/>
              <a:t>BRAND BUILDING AND MARKETING</a:t>
            </a:r>
          </a:p>
          <a:p>
            <a:pPr marL="285750" indent="-285750"/>
            <a:endParaRPr lang="en-IN" dirty="0"/>
          </a:p>
          <a:p>
            <a:pPr marL="285750" indent="-285750"/>
            <a:r>
              <a:rPr lang="en-IN" dirty="0"/>
              <a:t>PRODUCR ROLLOUT AND MONITORING</a:t>
            </a:r>
            <a:endParaRPr dirty="0"/>
          </a:p>
        </p:txBody>
      </p:sp>
      <p:pic>
        <p:nvPicPr>
          <p:cNvPr id="3" name="Picture 2">
            <a:extLst>
              <a:ext uri="{FF2B5EF4-FFF2-40B4-BE49-F238E27FC236}">
                <a16:creationId xmlns:a16="http://schemas.microsoft.com/office/drawing/2014/main" id="{162A0DBE-5D5A-45F4-C5F2-E4B7730A7AD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671699" y="814387"/>
            <a:ext cx="3324907" cy="22176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Building new boxes</vt:lpstr>
      <vt:lpstr>We are going to discuss effective brainstorming for our partnered clothing brand</vt:lpstr>
      <vt:lpstr>The article offers five suggestions to achieve real, valuable insights from brainstorming We will focus on three of these in today’s task (as well as the brainstorming itself), highlighted in green</vt:lpstr>
      <vt:lpstr>STRATEGIC RECOMMENDATION</vt:lpstr>
      <vt:lpstr>QUESTIONS TO BE ASKED</vt:lpstr>
      <vt:lpstr>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Rishi</dc:creator>
  <cp:lastModifiedBy>Rishi Srivastava</cp:lastModifiedBy>
  <cp:revision>1</cp:revision>
  <dcterms:modified xsi:type="dcterms:W3CDTF">2024-09-16T08:46:18Z</dcterms:modified>
</cp:coreProperties>
</file>