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4"/>
  </p:sldMasterIdLst>
  <p:notesMasterIdLst>
    <p:notesMasterId r:id="rId22"/>
  </p:notesMasterIdLst>
  <p:handoutMasterIdLst>
    <p:handoutMasterId r:id="rId23"/>
  </p:handoutMasterIdLst>
  <p:sldIdLst>
    <p:sldId id="265" r:id="rId5"/>
    <p:sldId id="259" r:id="rId6"/>
    <p:sldId id="280" r:id="rId7"/>
    <p:sldId id="298" r:id="rId8"/>
    <p:sldId id="281" r:id="rId9"/>
    <p:sldId id="299" r:id="rId10"/>
    <p:sldId id="300" r:id="rId11"/>
    <p:sldId id="308" r:id="rId12"/>
    <p:sldId id="301" r:id="rId13"/>
    <p:sldId id="302" r:id="rId14"/>
    <p:sldId id="303" r:id="rId15"/>
    <p:sldId id="304" r:id="rId16"/>
    <p:sldId id="305" r:id="rId17"/>
    <p:sldId id="306" r:id="rId18"/>
    <p:sldId id="307" r:id="rId19"/>
    <p:sldId id="294" r:id="rId20"/>
    <p:sldId id="29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nmaya K Acharya" initials="TKA" lastIdx="13" clrIdx="0"/>
  <p:cmAuthor id="1" name="Uma M Ponniamman" initials="UMP" lastIdx="6"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2007" autoAdjust="0"/>
  </p:normalViewPr>
  <p:slideViewPr>
    <p:cSldViewPr snapToGrid="0" showGuides="1">
      <p:cViewPr varScale="1">
        <p:scale>
          <a:sx n="85" d="100"/>
          <a:sy n="85" d="100"/>
        </p:scale>
        <p:origin x="1518" y="7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3264" y="26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B6F416-04D5-4067-857C-C7CE319D229A}"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n-US"/>
        </a:p>
      </dgm:t>
    </dgm:pt>
    <dgm:pt modelId="{2FAF9124-0A30-465F-8E50-75C40A685DC1}">
      <dgm:prSet phldrT="[Text]" custT="1"/>
      <dgm:spPr/>
      <dgm:t>
        <a:bodyPr/>
        <a:lstStyle/>
        <a:p>
          <a:r>
            <a:rPr lang="en-US" sz="1800" b="1" dirty="0" smtClean="0"/>
            <a:t>User</a:t>
          </a:r>
          <a:endParaRPr lang="en-US" sz="1800" b="1" dirty="0"/>
        </a:p>
      </dgm:t>
    </dgm:pt>
    <dgm:pt modelId="{BEA3339F-817E-42C8-8228-48A79884570B}" type="parTrans" cxnId="{9485EBF4-E349-43C9-A0A2-4E6E0A4C25E3}">
      <dgm:prSet/>
      <dgm:spPr/>
      <dgm:t>
        <a:bodyPr/>
        <a:lstStyle/>
        <a:p>
          <a:endParaRPr lang="en-US" sz="1400" b="1"/>
        </a:p>
      </dgm:t>
    </dgm:pt>
    <dgm:pt modelId="{F03A6512-274D-40A0-8703-DAED4E81A7D1}" type="sibTrans" cxnId="{9485EBF4-E349-43C9-A0A2-4E6E0A4C25E3}">
      <dgm:prSet/>
      <dgm:spPr/>
      <dgm:t>
        <a:bodyPr/>
        <a:lstStyle/>
        <a:p>
          <a:endParaRPr lang="en-US" sz="1400" b="1"/>
        </a:p>
      </dgm:t>
    </dgm:pt>
    <dgm:pt modelId="{BDAFE94F-4ACD-436E-AEBD-AEE8BEE41DD6}" type="asst">
      <dgm:prSet phldrT="[Text]" custT="1"/>
      <dgm:spPr/>
      <dgm:t>
        <a:bodyPr/>
        <a:lstStyle/>
        <a:p>
          <a:r>
            <a:rPr lang="en-US" sz="1800" b="1" dirty="0" smtClean="0"/>
            <a:t>Customer</a:t>
          </a:r>
          <a:endParaRPr lang="en-US" sz="1800" b="1" dirty="0"/>
        </a:p>
      </dgm:t>
    </dgm:pt>
    <dgm:pt modelId="{2C97F16A-3FFB-403B-80A1-6E0FEC71033A}" type="parTrans" cxnId="{900F1DE4-770B-4050-B1E5-3C05F8B89EBB}">
      <dgm:prSet/>
      <dgm:spPr/>
      <dgm:t>
        <a:bodyPr/>
        <a:lstStyle/>
        <a:p>
          <a:endParaRPr lang="en-US" sz="1400" b="1"/>
        </a:p>
      </dgm:t>
    </dgm:pt>
    <dgm:pt modelId="{F650DE74-053B-4EF3-AA61-B71616AFAAA8}" type="sibTrans" cxnId="{900F1DE4-770B-4050-B1E5-3C05F8B89EBB}">
      <dgm:prSet/>
      <dgm:spPr/>
      <dgm:t>
        <a:bodyPr/>
        <a:lstStyle/>
        <a:p>
          <a:endParaRPr lang="en-US" sz="1400" b="1"/>
        </a:p>
      </dgm:t>
    </dgm:pt>
    <dgm:pt modelId="{0B83A929-A072-4B97-BB4C-96A6C898E4CD}" type="asst">
      <dgm:prSet phldrT="[Text]" custT="1"/>
      <dgm:spPr/>
      <dgm:t>
        <a:bodyPr/>
        <a:lstStyle/>
        <a:p>
          <a:r>
            <a:rPr lang="en-US" sz="1800" b="1" dirty="0" smtClean="0"/>
            <a:t>Employee</a:t>
          </a:r>
          <a:endParaRPr lang="en-US" sz="1800" b="1" dirty="0"/>
        </a:p>
      </dgm:t>
    </dgm:pt>
    <dgm:pt modelId="{18F15D0D-967B-40E0-A87A-73D7F6644F01}" type="parTrans" cxnId="{D1168216-1A78-4418-B1EE-C082200605FA}">
      <dgm:prSet/>
      <dgm:spPr/>
      <dgm:t>
        <a:bodyPr/>
        <a:lstStyle/>
        <a:p>
          <a:endParaRPr lang="en-US" sz="1400" b="1"/>
        </a:p>
      </dgm:t>
    </dgm:pt>
    <dgm:pt modelId="{B0BEA30E-FC41-4435-992F-BFF60951E646}" type="sibTrans" cxnId="{D1168216-1A78-4418-B1EE-C082200605FA}">
      <dgm:prSet/>
      <dgm:spPr/>
      <dgm:t>
        <a:bodyPr/>
        <a:lstStyle/>
        <a:p>
          <a:endParaRPr lang="en-US" sz="1400" b="1"/>
        </a:p>
      </dgm:t>
    </dgm:pt>
    <dgm:pt modelId="{8D3D013E-9B0B-4CB3-91C0-68BB75C7C2E2}" type="pres">
      <dgm:prSet presAssocID="{EFB6F416-04D5-4067-857C-C7CE319D229A}" presName="hierChild1" presStyleCnt="0">
        <dgm:presLayoutVars>
          <dgm:orgChart val="1"/>
          <dgm:chPref val="1"/>
          <dgm:dir/>
          <dgm:animOne val="branch"/>
          <dgm:animLvl val="lvl"/>
          <dgm:resizeHandles/>
        </dgm:presLayoutVars>
      </dgm:prSet>
      <dgm:spPr/>
      <dgm:t>
        <a:bodyPr/>
        <a:lstStyle/>
        <a:p>
          <a:endParaRPr lang="en-US"/>
        </a:p>
      </dgm:t>
    </dgm:pt>
    <dgm:pt modelId="{B2F6695D-229D-4ABD-AE27-AD523429E980}" type="pres">
      <dgm:prSet presAssocID="{2FAF9124-0A30-465F-8E50-75C40A685DC1}" presName="hierRoot1" presStyleCnt="0">
        <dgm:presLayoutVars>
          <dgm:hierBranch val="init"/>
        </dgm:presLayoutVars>
      </dgm:prSet>
      <dgm:spPr/>
    </dgm:pt>
    <dgm:pt modelId="{A0114A38-4E22-447C-BD67-C4F6B3CD2124}" type="pres">
      <dgm:prSet presAssocID="{2FAF9124-0A30-465F-8E50-75C40A685DC1}" presName="rootComposite1" presStyleCnt="0"/>
      <dgm:spPr/>
    </dgm:pt>
    <dgm:pt modelId="{18F3286D-C79E-4936-8665-974DA0F21B7C}" type="pres">
      <dgm:prSet presAssocID="{2FAF9124-0A30-465F-8E50-75C40A685DC1}" presName="rootText1" presStyleLbl="node0" presStyleIdx="0" presStyleCnt="1">
        <dgm:presLayoutVars>
          <dgm:chPref val="3"/>
        </dgm:presLayoutVars>
      </dgm:prSet>
      <dgm:spPr/>
      <dgm:t>
        <a:bodyPr/>
        <a:lstStyle/>
        <a:p>
          <a:endParaRPr lang="en-US"/>
        </a:p>
      </dgm:t>
    </dgm:pt>
    <dgm:pt modelId="{81432182-E2F7-4B93-AB0C-9F586635280B}" type="pres">
      <dgm:prSet presAssocID="{2FAF9124-0A30-465F-8E50-75C40A685DC1}" presName="rootConnector1" presStyleLbl="node1" presStyleIdx="0" presStyleCnt="0"/>
      <dgm:spPr/>
      <dgm:t>
        <a:bodyPr/>
        <a:lstStyle/>
        <a:p>
          <a:endParaRPr lang="en-US"/>
        </a:p>
      </dgm:t>
    </dgm:pt>
    <dgm:pt modelId="{6AC5DF4B-AAB5-453E-9978-289AD1DAA6C1}" type="pres">
      <dgm:prSet presAssocID="{2FAF9124-0A30-465F-8E50-75C40A685DC1}" presName="hierChild2" presStyleCnt="0"/>
      <dgm:spPr/>
    </dgm:pt>
    <dgm:pt modelId="{873EC945-30BC-4A26-A377-052FA94549EE}" type="pres">
      <dgm:prSet presAssocID="{2FAF9124-0A30-465F-8E50-75C40A685DC1}" presName="hierChild3" presStyleCnt="0"/>
      <dgm:spPr/>
    </dgm:pt>
    <dgm:pt modelId="{DD10A393-BC3D-44D5-82EE-02293565AA47}" type="pres">
      <dgm:prSet presAssocID="{2C97F16A-3FFB-403B-80A1-6E0FEC71033A}" presName="Name111" presStyleLbl="parChTrans1D2" presStyleIdx="0" presStyleCnt="2"/>
      <dgm:spPr/>
      <dgm:t>
        <a:bodyPr/>
        <a:lstStyle/>
        <a:p>
          <a:endParaRPr lang="en-US"/>
        </a:p>
      </dgm:t>
    </dgm:pt>
    <dgm:pt modelId="{BBC83AE5-0492-4715-BA5E-8B0F16BDFF8C}" type="pres">
      <dgm:prSet presAssocID="{BDAFE94F-4ACD-436E-AEBD-AEE8BEE41DD6}" presName="hierRoot3" presStyleCnt="0">
        <dgm:presLayoutVars>
          <dgm:hierBranch val="init"/>
        </dgm:presLayoutVars>
      </dgm:prSet>
      <dgm:spPr/>
    </dgm:pt>
    <dgm:pt modelId="{42AB176E-5188-47BB-A247-92F2F7E4FADD}" type="pres">
      <dgm:prSet presAssocID="{BDAFE94F-4ACD-436E-AEBD-AEE8BEE41DD6}" presName="rootComposite3" presStyleCnt="0"/>
      <dgm:spPr/>
    </dgm:pt>
    <dgm:pt modelId="{95E7809C-1115-4774-A8CD-70C761E1D0B5}" type="pres">
      <dgm:prSet presAssocID="{BDAFE94F-4ACD-436E-AEBD-AEE8BEE41DD6}" presName="rootText3" presStyleLbl="asst1" presStyleIdx="0" presStyleCnt="2">
        <dgm:presLayoutVars>
          <dgm:chPref val="3"/>
        </dgm:presLayoutVars>
      </dgm:prSet>
      <dgm:spPr/>
      <dgm:t>
        <a:bodyPr/>
        <a:lstStyle/>
        <a:p>
          <a:endParaRPr lang="en-US"/>
        </a:p>
      </dgm:t>
    </dgm:pt>
    <dgm:pt modelId="{E6A0E037-6733-4C58-94B7-836E21A510C4}" type="pres">
      <dgm:prSet presAssocID="{BDAFE94F-4ACD-436E-AEBD-AEE8BEE41DD6}" presName="rootConnector3" presStyleLbl="asst1" presStyleIdx="0" presStyleCnt="2"/>
      <dgm:spPr/>
      <dgm:t>
        <a:bodyPr/>
        <a:lstStyle/>
        <a:p>
          <a:endParaRPr lang="en-US"/>
        </a:p>
      </dgm:t>
    </dgm:pt>
    <dgm:pt modelId="{1A3EC899-9500-4B3C-BCDF-E835BFD48D0F}" type="pres">
      <dgm:prSet presAssocID="{BDAFE94F-4ACD-436E-AEBD-AEE8BEE41DD6}" presName="hierChild6" presStyleCnt="0"/>
      <dgm:spPr/>
    </dgm:pt>
    <dgm:pt modelId="{0A071FD0-5DCE-47B0-BC85-05E70FD37524}" type="pres">
      <dgm:prSet presAssocID="{BDAFE94F-4ACD-436E-AEBD-AEE8BEE41DD6}" presName="hierChild7" presStyleCnt="0"/>
      <dgm:spPr/>
    </dgm:pt>
    <dgm:pt modelId="{F72A4EF7-B2BE-426D-B0E4-FA9D7B56871E}" type="pres">
      <dgm:prSet presAssocID="{18F15D0D-967B-40E0-A87A-73D7F6644F01}" presName="Name111" presStyleLbl="parChTrans1D2" presStyleIdx="1" presStyleCnt="2"/>
      <dgm:spPr/>
      <dgm:t>
        <a:bodyPr/>
        <a:lstStyle/>
        <a:p>
          <a:endParaRPr lang="en-US"/>
        </a:p>
      </dgm:t>
    </dgm:pt>
    <dgm:pt modelId="{B3B093AE-F061-49B0-8C16-2C518DFDEE41}" type="pres">
      <dgm:prSet presAssocID="{0B83A929-A072-4B97-BB4C-96A6C898E4CD}" presName="hierRoot3" presStyleCnt="0">
        <dgm:presLayoutVars>
          <dgm:hierBranch val="init"/>
        </dgm:presLayoutVars>
      </dgm:prSet>
      <dgm:spPr/>
    </dgm:pt>
    <dgm:pt modelId="{EFA3C8F3-BBCB-4B26-B26E-B982C28B789D}" type="pres">
      <dgm:prSet presAssocID="{0B83A929-A072-4B97-BB4C-96A6C898E4CD}" presName="rootComposite3" presStyleCnt="0"/>
      <dgm:spPr/>
    </dgm:pt>
    <dgm:pt modelId="{255458D2-6F97-4A6F-A469-57CFA3A8A4EE}" type="pres">
      <dgm:prSet presAssocID="{0B83A929-A072-4B97-BB4C-96A6C898E4CD}" presName="rootText3" presStyleLbl="asst1" presStyleIdx="1" presStyleCnt="2">
        <dgm:presLayoutVars>
          <dgm:chPref val="3"/>
        </dgm:presLayoutVars>
      </dgm:prSet>
      <dgm:spPr/>
      <dgm:t>
        <a:bodyPr/>
        <a:lstStyle/>
        <a:p>
          <a:endParaRPr lang="en-US"/>
        </a:p>
      </dgm:t>
    </dgm:pt>
    <dgm:pt modelId="{94C45783-8F5C-442C-9F24-F831FEAE194B}" type="pres">
      <dgm:prSet presAssocID="{0B83A929-A072-4B97-BB4C-96A6C898E4CD}" presName="rootConnector3" presStyleLbl="asst1" presStyleIdx="1" presStyleCnt="2"/>
      <dgm:spPr/>
      <dgm:t>
        <a:bodyPr/>
        <a:lstStyle/>
        <a:p>
          <a:endParaRPr lang="en-US"/>
        </a:p>
      </dgm:t>
    </dgm:pt>
    <dgm:pt modelId="{E038D46C-7CA8-49FC-A210-05189BDC721D}" type="pres">
      <dgm:prSet presAssocID="{0B83A929-A072-4B97-BB4C-96A6C898E4CD}" presName="hierChild6" presStyleCnt="0"/>
      <dgm:spPr/>
    </dgm:pt>
    <dgm:pt modelId="{D90060FD-E0EF-40AF-A3FB-27D4250E85C7}" type="pres">
      <dgm:prSet presAssocID="{0B83A929-A072-4B97-BB4C-96A6C898E4CD}" presName="hierChild7" presStyleCnt="0"/>
      <dgm:spPr/>
    </dgm:pt>
  </dgm:ptLst>
  <dgm:cxnLst>
    <dgm:cxn modelId="{ADE92ECC-C162-4231-B397-30E81E8B35AD}" type="presOf" srcId="{2FAF9124-0A30-465F-8E50-75C40A685DC1}" destId="{18F3286D-C79E-4936-8665-974DA0F21B7C}" srcOrd="0" destOrd="0" presId="urn:microsoft.com/office/officeart/2005/8/layout/orgChart1"/>
    <dgm:cxn modelId="{30EDF2B8-C809-4FFD-9446-2933A9AFE7D9}" type="presOf" srcId="{EFB6F416-04D5-4067-857C-C7CE319D229A}" destId="{8D3D013E-9B0B-4CB3-91C0-68BB75C7C2E2}" srcOrd="0" destOrd="0" presId="urn:microsoft.com/office/officeart/2005/8/layout/orgChart1"/>
    <dgm:cxn modelId="{3460FEFE-A7D2-40C8-B6B8-0E87DA91D794}" type="presOf" srcId="{18F15D0D-967B-40E0-A87A-73D7F6644F01}" destId="{F72A4EF7-B2BE-426D-B0E4-FA9D7B56871E}" srcOrd="0" destOrd="0" presId="urn:microsoft.com/office/officeart/2005/8/layout/orgChart1"/>
    <dgm:cxn modelId="{E74F0489-F382-4290-AE6E-EDFD132950FE}" type="presOf" srcId="{2C97F16A-3FFB-403B-80A1-6E0FEC71033A}" destId="{DD10A393-BC3D-44D5-82EE-02293565AA47}" srcOrd="0" destOrd="0" presId="urn:microsoft.com/office/officeart/2005/8/layout/orgChart1"/>
    <dgm:cxn modelId="{03C3D270-71AA-4827-8A32-EA457F6F36F0}" type="presOf" srcId="{BDAFE94F-4ACD-436E-AEBD-AEE8BEE41DD6}" destId="{E6A0E037-6733-4C58-94B7-836E21A510C4}" srcOrd="1" destOrd="0" presId="urn:microsoft.com/office/officeart/2005/8/layout/orgChart1"/>
    <dgm:cxn modelId="{1CC168EE-4576-4C6B-B3B8-1283BC2AFD6C}" type="presOf" srcId="{0B83A929-A072-4B97-BB4C-96A6C898E4CD}" destId="{255458D2-6F97-4A6F-A469-57CFA3A8A4EE}" srcOrd="0" destOrd="0" presId="urn:microsoft.com/office/officeart/2005/8/layout/orgChart1"/>
    <dgm:cxn modelId="{7A1627D4-3B38-4407-B2B0-CBB5ED95C3BA}" type="presOf" srcId="{BDAFE94F-4ACD-436E-AEBD-AEE8BEE41DD6}" destId="{95E7809C-1115-4774-A8CD-70C761E1D0B5}" srcOrd="0" destOrd="0" presId="urn:microsoft.com/office/officeart/2005/8/layout/orgChart1"/>
    <dgm:cxn modelId="{900F1DE4-770B-4050-B1E5-3C05F8B89EBB}" srcId="{2FAF9124-0A30-465F-8E50-75C40A685DC1}" destId="{BDAFE94F-4ACD-436E-AEBD-AEE8BEE41DD6}" srcOrd="0" destOrd="0" parTransId="{2C97F16A-3FFB-403B-80A1-6E0FEC71033A}" sibTransId="{F650DE74-053B-4EF3-AA61-B71616AFAAA8}"/>
    <dgm:cxn modelId="{9485EBF4-E349-43C9-A0A2-4E6E0A4C25E3}" srcId="{EFB6F416-04D5-4067-857C-C7CE319D229A}" destId="{2FAF9124-0A30-465F-8E50-75C40A685DC1}" srcOrd="0" destOrd="0" parTransId="{BEA3339F-817E-42C8-8228-48A79884570B}" sibTransId="{F03A6512-274D-40A0-8703-DAED4E81A7D1}"/>
    <dgm:cxn modelId="{D1168216-1A78-4418-B1EE-C082200605FA}" srcId="{2FAF9124-0A30-465F-8E50-75C40A685DC1}" destId="{0B83A929-A072-4B97-BB4C-96A6C898E4CD}" srcOrd="1" destOrd="0" parTransId="{18F15D0D-967B-40E0-A87A-73D7F6644F01}" sibTransId="{B0BEA30E-FC41-4435-992F-BFF60951E646}"/>
    <dgm:cxn modelId="{7A2555A6-845B-4964-9552-7C28DE7B9F83}" type="presOf" srcId="{2FAF9124-0A30-465F-8E50-75C40A685DC1}" destId="{81432182-E2F7-4B93-AB0C-9F586635280B}" srcOrd="1" destOrd="0" presId="urn:microsoft.com/office/officeart/2005/8/layout/orgChart1"/>
    <dgm:cxn modelId="{17B12919-89F7-48AC-81FA-A45C94E2E4FB}" type="presOf" srcId="{0B83A929-A072-4B97-BB4C-96A6C898E4CD}" destId="{94C45783-8F5C-442C-9F24-F831FEAE194B}" srcOrd="1" destOrd="0" presId="urn:microsoft.com/office/officeart/2005/8/layout/orgChart1"/>
    <dgm:cxn modelId="{F1B0E6FB-15CA-4D9D-A830-16F71961E2BD}" type="presParOf" srcId="{8D3D013E-9B0B-4CB3-91C0-68BB75C7C2E2}" destId="{B2F6695D-229D-4ABD-AE27-AD523429E980}" srcOrd="0" destOrd="0" presId="urn:microsoft.com/office/officeart/2005/8/layout/orgChart1"/>
    <dgm:cxn modelId="{A662AD27-890F-41C5-B9FF-91A1CDA95EDF}" type="presParOf" srcId="{B2F6695D-229D-4ABD-AE27-AD523429E980}" destId="{A0114A38-4E22-447C-BD67-C4F6B3CD2124}" srcOrd="0" destOrd="0" presId="urn:microsoft.com/office/officeart/2005/8/layout/orgChart1"/>
    <dgm:cxn modelId="{B9AD1D6C-F46C-42AC-BDFB-39A4FBA5939B}" type="presParOf" srcId="{A0114A38-4E22-447C-BD67-C4F6B3CD2124}" destId="{18F3286D-C79E-4936-8665-974DA0F21B7C}" srcOrd="0" destOrd="0" presId="urn:microsoft.com/office/officeart/2005/8/layout/orgChart1"/>
    <dgm:cxn modelId="{12CA2577-A08F-4A71-A86F-84378C46B23A}" type="presParOf" srcId="{A0114A38-4E22-447C-BD67-C4F6B3CD2124}" destId="{81432182-E2F7-4B93-AB0C-9F586635280B}" srcOrd="1" destOrd="0" presId="urn:microsoft.com/office/officeart/2005/8/layout/orgChart1"/>
    <dgm:cxn modelId="{0E38CBE5-4F5E-41C6-9E49-16D729B41802}" type="presParOf" srcId="{B2F6695D-229D-4ABD-AE27-AD523429E980}" destId="{6AC5DF4B-AAB5-453E-9978-289AD1DAA6C1}" srcOrd="1" destOrd="0" presId="urn:microsoft.com/office/officeart/2005/8/layout/orgChart1"/>
    <dgm:cxn modelId="{6C8085B6-943C-4547-B6BC-D3B285093E24}" type="presParOf" srcId="{B2F6695D-229D-4ABD-AE27-AD523429E980}" destId="{873EC945-30BC-4A26-A377-052FA94549EE}" srcOrd="2" destOrd="0" presId="urn:microsoft.com/office/officeart/2005/8/layout/orgChart1"/>
    <dgm:cxn modelId="{2490EA78-8B0D-477E-AAEB-3209449BCD48}" type="presParOf" srcId="{873EC945-30BC-4A26-A377-052FA94549EE}" destId="{DD10A393-BC3D-44D5-82EE-02293565AA47}" srcOrd="0" destOrd="0" presId="urn:microsoft.com/office/officeart/2005/8/layout/orgChart1"/>
    <dgm:cxn modelId="{7112B6BE-49D5-41FB-8F83-78EECBA15098}" type="presParOf" srcId="{873EC945-30BC-4A26-A377-052FA94549EE}" destId="{BBC83AE5-0492-4715-BA5E-8B0F16BDFF8C}" srcOrd="1" destOrd="0" presId="urn:microsoft.com/office/officeart/2005/8/layout/orgChart1"/>
    <dgm:cxn modelId="{9E9E6ABC-523D-47F3-85F4-A7AAE7B47B8E}" type="presParOf" srcId="{BBC83AE5-0492-4715-BA5E-8B0F16BDFF8C}" destId="{42AB176E-5188-47BB-A247-92F2F7E4FADD}" srcOrd="0" destOrd="0" presId="urn:microsoft.com/office/officeart/2005/8/layout/orgChart1"/>
    <dgm:cxn modelId="{03734038-7084-4586-AC07-ACC4D4B5DF23}" type="presParOf" srcId="{42AB176E-5188-47BB-A247-92F2F7E4FADD}" destId="{95E7809C-1115-4774-A8CD-70C761E1D0B5}" srcOrd="0" destOrd="0" presId="urn:microsoft.com/office/officeart/2005/8/layout/orgChart1"/>
    <dgm:cxn modelId="{2AB419FE-1730-4AB5-A90F-578FE2EA4A81}" type="presParOf" srcId="{42AB176E-5188-47BB-A247-92F2F7E4FADD}" destId="{E6A0E037-6733-4C58-94B7-836E21A510C4}" srcOrd="1" destOrd="0" presId="urn:microsoft.com/office/officeart/2005/8/layout/orgChart1"/>
    <dgm:cxn modelId="{89A1D7F3-9A70-4B26-9A75-C06583472EDA}" type="presParOf" srcId="{BBC83AE5-0492-4715-BA5E-8B0F16BDFF8C}" destId="{1A3EC899-9500-4B3C-BCDF-E835BFD48D0F}" srcOrd="1" destOrd="0" presId="urn:microsoft.com/office/officeart/2005/8/layout/orgChart1"/>
    <dgm:cxn modelId="{6908D7A1-4E37-4823-BE15-019E4440F421}" type="presParOf" srcId="{BBC83AE5-0492-4715-BA5E-8B0F16BDFF8C}" destId="{0A071FD0-5DCE-47B0-BC85-05E70FD37524}" srcOrd="2" destOrd="0" presId="urn:microsoft.com/office/officeart/2005/8/layout/orgChart1"/>
    <dgm:cxn modelId="{A137BE42-375D-4EFB-A163-6DE2D7650135}" type="presParOf" srcId="{873EC945-30BC-4A26-A377-052FA94549EE}" destId="{F72A4EF7-B2BE-426D-B0E4-FA9D7B56871E}" srcOrd="2" destOrd="0" presId="urn:microsoft.com/office/officeart/2005/8/layout/orgChart1"/>
    <dgm:cxn modelId="{82B58F33-8373-49E1-9EA0-6C9E002AC4AD}" type="presParOf" srcId="{873EC945-30BC-4A26-A377-052FA94549EE}" destId="{B3B093AE-F061-49B0-8C16-2C518DFDEE41}" srcOrd="3" destOrd="0" presId="urn:microsoft.com/office/officeart/2005/8/layout/orgChart1"/>
    <dgm:cxn modelId="{6412ACA7-0C4A-49A9-82FD-71583BA4D7C4}" type="presParOf" srcId="{B3B093AE-F061-49B0-8C16-2C518DFDEE41}" destId="{EFA3C8F3-BBCB-4B26-B26E-B982C28B789D}" srcOrd="0" destOrd="0" presId="urn:microsoft.com/office/officeart/2005/8/layout/orgChart1"/>
    <dgm:cxn modelId="{BBB04231-BA2B-4EAD-8C1A-60A833963AFF}" type="presParOf" srcId="{EFA3C8F3-BBCB-4B26-B26E-B982C28B789D}" destId="{255458D2-6F97-4A6F-A469-57CFA3A8A4EE}" srcOrd="0" destOrd="0" presId="urn:microsoft.com/office/officeart/2005/8/layout/orgChart1"/>
    <dgm:cxn modelId="{57A8C4A9-833B-4D6C-968B-A8F24407491E}" type="presParOf" srcId="{EFA3C8F3-BBCB-4B26-B26E-B982C28B789D}" destId="{94C45783-8F5C-442C-9F24-F831FEAE194B}" srcOrd="1" destOrd="0" presId="urn:microsoft.com/office/officeart/2005/8/layout/orgChart1"/>
    <dgm:cxn modelId="{3AA30044-2903-49A9-886A-5261A82B7B4C}" type="presParOf" srcId="{B3B093AE-F061-49B0-8C16-2C518DFDEE41}" destId="{E038D46C-7CA8-49FC-A210-05189BDC721D}" srcOrd="1" destOrd="0" presId="urn:microsoft.com/office/officeart/2005/8/layout/orgChart1"/>
    <dgm:cxn modelId="{AD98699D-65DD-46FB-9292-2D3AF59F30B6}" type="presParOf" srcId="{B3B093AE-F061-49B0-8C16-2C518DFDEE41}" destId="{D90060FD-E0EF-40AF-A3FB-27D4250E85C7}"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B6F416-04D5-4067-857C-C7CE319D229A}"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n-US"/>
        </a:p>
      </dgm:t>
    </dgm:pt>
    <dgm:pt modelId="{2FAF9124-0A30-465F-8E50-75C40A685DC1}">
      <dgm:prSet phldrT="[Text]" custT="1"/>
      <dgm:spPr/>
      <dgm:t>
        <a:bodyPr/>
        <a:lstStyle/>
        <a:p>
          <a:r>
            <a:rPr lang="en-US" sz="1800" b="1" dirty="0" smtClean="0"/>
            <a:t>User</a:t>
          </a:r>
          <a:endParaRPr lang="en-US" sz="1800" b="1" dirty="0"/>
        </a:p>
      </dgm:t>
    </dgm:pt>
    <dgm:pt modelId="{BEA3339F-817E-42C8-8228-48A79884570B}" type="parTrans" cxnId="{9485EBF4-E349-43C9-A0A2-4E6E0A4C25E3}">
      <dgm:prSet/>
      <dgm:spPr/>
      <dgm:t>
        <a:bodyPr/>
        <a:lstStyle/>
        <a:p>
          <a:endParaRPr lang="en-US" sz="1400" b="1"/>
        </a:p>
      </dgm:t>
    </dgm:pt>
    <dgm:pt modelId="{F03A6512-274D-40A0-8703-DAED4E81A7D1}" type="sibTrans" cxnId="{9485EBF4-E349-43C9-A0A2-4E6E0A4C25E3}">
      <dgm:prSet/>
      <dgm:spPr/>
      <dgm:t>
        <a:bodyPr/>
        <a:lstStyle/>
        <a:p>
          <a:endParaRPr lang="en-US" sz="1400" b="1"/>
        </a:p>
      </dgm:t>
    </dgm:pt>
    <dgm:pt modelId="{BDAFE94F-4ACD-436E-AEBD-AEE8BEE41DD6}" type="asst">
      <dgm:prSet phldrT="[Text]" custT="1"/>
      <dgm:spPr/>
      <dgm:t>
        <a:bodyPr/>
        <a:lstStyle/>
        <a:p>
          <a:r>
            <a:rPr lang="en-US" sz="1800" b="1" dirty="0" smtClean="0"/>
            <a:t>Customer</a:t>
          </a:r>
          <a:endParaRPr lang="en-US" sz="1800" b="1" dirty="0"/>
        </a:p>
      </dgm:t>
    </dgm:pt>
    <dgm:pt modelId="{2C97F16A-3FFB-403B-80A1-6E0FEC71033A}" type="parTrans" cxnId="{900F1DE4-770B-4050-B1E5-3C05F8B89EBB}">
      <dgm:prSet/>
      <dgm:spPr/>
      <dgm:t>
        <a:bodyPr/>
        <a:lstStyle/>
        <a:p>
          <a:endParaRPr lang="en-US" sz="1400" b="1"/>
        </a:p>
      </dgm:t>
    </dgm:pt>
    <dgm:pt modelId="{F650DE74-053B-4EF3-AA61-B71616AFAAA8}" type="sibTrans" cxnId="{900F1DE4-770B-4050-B1E5-3C05F8B89EBB}">
      <dgm:prSet/>
      <dgm:spPr/>
      <dgm:t>
        <a:bodyPr/>
        <a:lstStyle/>
        <a:p>
          <a:endParaRPr lang="en-US" sz="1400" b="1"/>
        </a:p>
      </dgm:t>
    </dgm:pt>
    <dgm:pt modelId="{0B83A929-A072-4B97-BB4C-96A6C898E4CD}" type="asst">
      <dgm:prSet phldrT="[Text]" custT="1"/>
      <dgm:spPr/>
      <dgm:t>
        <a:bodyPr/>
        <a:lstStyle/>
        <a:p>
          <a:r>
            <a:rPr lang="en-US" sz="1800" b="1" dirty="0" smtClean="0"/>
            <a:t>Employee</a:t>
          </a:r>
          <a:endParaRPr lang="en-US" sz="1800" b="1" dirty="0"/>
        </a:p>
      </dgm:t>
    </dgm:pt>
    <dgm:pt modelId="{18F15D0D-967B-40E0-A87A-73D7F6644F01}" type="parTrans" cxnId="{D1168216-1A78-4418-B1EE-C082200605FA}">
      <dgm:prSet/>
      <dgm:spPr/>
      <dgm:t>
        <a:bodyPr/>
        <a:lstStyle/>
        <a:p>
          <a:endParaRPr lang="en-US" sz="1400" b="1"/>
        </a:p>
      </dgm:t>
    </dgm:pt>
    <dgm:pt modelId="{B0BEA30E-FC41-4435-992F-BFF60951E646}" type="sibTrans" cxnId="{D1168216-1A78-4418-B1EE-C082200605FA}">
      <dgm:prSet/>
      <dgm:spPr/>
      <dgm:t>
        <a:bodyPr/>
        <a:lstStyle/>
        <a:p>
          <a:endParaRPr lang="en-US" sz="1400" b="1"/>
        </a:p>
      </dgm:t>
    </dgm:pt>
    <dgm:pt modelId="{8D3D013E-9B0B-4CB3-91C0-68BB75C7C2E2}" type="pres">
      <dgm:prSet presAssocID="{EFB6F416-04D5-4067-857C-C7CE319D229A}" presName="hierChild1" presStyleCnt="0">
        <dgm:presLayoutVars>
          <dgm:orgChart val="1"/>
          <dgm:chPref val="1"/>
          <dgm:dir/>
          <dgm:animOne val="branch"/>
          <dgm:animLvl val="lvl"/>
          <dgm:resizeHandles/>
        </dgm:presLayoutVars>
      </dgm:prSet>
      <dgm:spPr/>
      <dgm:t>
        <a:bodyPr/>
        <a:lstStyle/>
        <a:p>
          <a:endParaRPr lang="en-US"/>
        </a:p>
      </dgm:t>
    </dgm:pt>
    <dgm:pt modelId="{B2F6695D-229D-4ABD-AE27-AD523429E980}" type="pres">
      <dgm:prSet presAssocID="{2FAF9124-0A30-465F-8E50-75C40A685DC1}" presName="hierRoot1" presStyleCnt="0">
        <dgm:presLayoutVars>
          <dgm:hierBranch val="init"/>
        </dgm:presLayoutVars>
      </dgm:prSet>
      <dgm:spPr/>
    </dgm:pt>
    <dgm:pt modelId="{A0114A38-4E22-447C-BD67-C4F6B3CD2124}" type="pres">
      <dgm:prSet presAssocID="{2FAF9124-0A30-465F-8E50-75C40A685DC1}" presName="rootComposite1" presStyleCnt="0"/>
      <dgm:spPr/>
    </dgm:pt>
    <dgm:pt modelId="{18F3286D-C79E-4936-8665-974DA0F21B7C}" type="pres">
      <dgm:prSet presAssocID="{2FAF9124-0A30-465F-8E50-75C40A685DC1}" presName="rootText1" presStyleLbl="node0" presStyleIdx="0" presStyleCnt="1">
        <dgm:presLayoutVars>
          <dgm:chPref val="3"/>
        </dgm:presLayoutVars>
      </dgm:prSet>
      <dgm:spPr/>
      <dgm:t>
        <a:bodyPr/>
        <a:lstStyle/>
        <a:p>
          <a:endParaRPr lang="en-US"/>
        </a:p>
      </dgm:t>
    </dgm:pt>
    <dgm:pt modelId="{81432182-E2F7-4B93-AB0C-9F586635280B}" type="pres">
      <dgm:prSet presAssocID="{2FAF9124-0A30-465F-8E50-75C40A685DC1}" presName="rootConnector1" presStyleLbl="node1" presStyleIdx="0" presStyleCnt="0"/>
      <dgm:spPr/>
      <dgm:t>
        <a:bodyPr/>
        <a:lstStyle/>
        <a:p>
          <a:endParaRPr lang="en-US"/>
        </a:p>
      </dgm:t>
    </dgm:pt>
    <dgm:pt modelId="{6AC5DF4B-AAB5-453E-9978-289AD1DAA6C1}" type="pres">
      <dgm:prSet presAssocID="{2FAF9124-0A30-465F-8E50-75C40A685DC1}" presName="hierChild2" presStyleCnt="0"/>
      <dgm:spPr/>
    </dgm:pt>
    <dgm:pt modelId="{873EC945-30BC-4A26-A377-052FA94549EE}" type="pres">
      <dgm:prSet presAssocID="{2FAF9124-0A30-465F-8E50-75C40A685DC1}" presName="hierChild3" presStyleCnt="0"/>
      <dgm:spPr/>
    </dgm:pt>
    <dgm:pt modelId="{DD10A393-BC3D-44D5-82EE-02293565AA47}" type="pres">
      <dgm:prSet presAssocID="{2C97F16A-3FFB-403B-80A1-6E0FEC71033A}" presName="Name111" presStyleLbl="parChTrans1D2" presStyleIdx="0" presStyleCnt="2"/>
      <dgm:spPr/>
      <dgm:t>
        <a:bodyPr/>
        <a:lstStyle/>
        <a:p>
          <a:endParaRPr lang="en-US"/>
        </a:p>
      </dgm:t>
    </dgm:pt>
    <dgm:pt modelId="{BBC83AE5-0492-4715-BA5E-8B0F16BDFF8C}" type="pres">
      <dgm:prSet presAssocID="{BDAFE94F-4ACD-436E-AEBD-AEE8BEE41DD6}" presName="hierRoot3" presStyleCnt="0">
        <dgm:presLayoutVars>
          <dgm:hierBranch val="init"/>
        </dgm:presLayoutVars>
      </dgm:prSet>
      <dgm:spPr/>
    </dgm:pt>
    <dgm:pt modelId="{42AB176E-5188-47BB-A247-92F2F7E4FADD}" type="pres">
      <dgm:prSet presAssocID="{BDAFE94F-4ACD-436E-AEBD-AEE8BEE41DD6}" presName="rootComposite3" presStyleCnt="0"/>
      <dgm:spPr/>
    </dgm:pt>
    <dgm:pt modelId="{95E7809C-1115-4774-A8CD-70C761E1D0B5}" type="pres">
      <dgm:prSet presAssocID="{BDAFE94F-4ACD-436E-AEBD-AEE8BEE41DD6}" presName="rootText3" presStyleLbl="asst1" presStyleIdx="0" presStyleCnt="2">
        <dgm:presLayoutVars>
          <dgm:chPref val="3"/>
        </dgm:presLayoutVars>
      </dgm:prSet>
      <dgm:spPr/>
      <dgm:t>
        <a:bodyPr/>
        <a:lstStyle/>
        <a:p>
          <a:endParaRPr lang="en-US"/>
        </a:p>
      </dgm:t>
    </dgm:pt>
    <dgm:pt modelId="{E6A0E037-6733-4C58-94B7-836E21A510C4}" type="pres">
      <dgm:prSet presAssocID="{BDAFE94F-4ACD-436E-AEBD-AEE8BEE41DD6}" presName="rootConnector3" presStyleLbl="asst1" presStyleIdx="0" presStyleCnt="2"/>
      <dgm:spPr/>
      <dgm:t>
        <a:bodyPr/>
        <a:lstStyle/>
        <a:p>
          <a:endParaRPr lang="en-US"/>
        </a:p>
      </dgm:t>
    </dgm:pt>
    <dgm:pt modelId="{1A3EC899-9500-4B3C-BCDF-E835BFD48D0F}" type="pres">
      <dgm:prSet presAssocID="{BDAFE94F-4ACD-436E-AEBD-AEE8BEE41DD6}" presName="hierChild6" presStyleCnt="0"/>
      <dgm:spPr/>
    </dgm:pt>
    <dgm:pt modelId="{0A071FD0-5DCE-47B0-BC85-05E70FD37524}" type="pres">
      <dgm:prSet presAssocID="{BDAFE94F-4ACD-436E-AEBD-AEE8BEE41DD6}" presName="hierChild7" presStyleCnt="0"/>
      <dgm:spPr/>
    </dgm:pt>
    <dgm:pt modelId="{F72A4EF7-B2BE-426D-B0E4-FA9D7B56871E}" type="pres">
      <dgm:prSet presAssocID="{18F15D0D-967B-40E0-A87A-73D7F6644F01}" presName="Name111" presStyleLbl="parChTrans1D2" presStyleIdx="1" presStyleCnt="2"/>
      <dgm:spPr/>
      <dgm:t>
        <a:bodyPr/>
        <a:lstStyle/>
        <a:p>
          <a:endParaRPr lang="en-US"/>
        </a:p>
      </dgm:t>
    </dgm:pt>
    <dgm:pt modelId="{B3B093AE-F061-49B0-8C16-2C518DFDEE41}" type="pres">
      <dgm:prSet presAssocID="{0B83A929-A072-4B97-BB4C-96A6C898E4CD}" presName="hierRoot3" presStyleCnt="0">
        <dgm:presLayoutVars>
          <dgm:hierBranch val="init"/>
        </dgm:presLayoutVars>
      </dgm:prSet>
      <dgm:spPr/>
    </dgm:pt>
    <dgm:pt modelId="{EFA3C8F3-BBCB-4B26-B26E-B982C28B789D}" type="pres">
      <dgm:prSet presAssocID="{0B83A929-A072-4B97-BB4C-96A6C898E4CD}" presName="rootComposite3" presStyleCnt="0"/>
      <dgm:spPr/>
    </dgm:pt>
    <dgm:pt modelId="{255458D2-6F97-4A6F-A469-57CFA3A8A4EE}" type="pres">
      <dgm:prSet presAssocID="{0B83A929-A072-4B97-BB4C-96A6C898E4CD}" presName="rootText3" presStyleLbl="asst1" presStyleIdx="1" presStyleCnt="2">
        <dgm:presLayoutVars>
          <dgm:chPref val="3"/>
        </dgm:presLayoutVars>
      </dgm:prSet>
      <dgm:spPr/>
      <dgm:t>
        <a:bodyPr/>
        <a:lstStyle/>
        <a:p>
          <a:endParaRPr lang="en-US"/>
        </a:p>
      </dgm:t>
    </dgm:pt>
    <dgm:pt modelId="{94C45783-8F5C-442C-9F24-F831FEAE194B}" type="pres">
      <dgm:prSet presAssocID="{0B83A929-A072-4B97-BB4C-96A6C898E4CD}" presName="rootConnector3" presStyleLbl="asst1" presStyleIdx="1" presStyleCnt="2"/>
      <dgm:spPr/>
      <dgm:t>
        <a:bodyPr/>
        <a:lstStyle/>
        <a:p>
          <a:endParaRPr lang="en-US"/>
        </a:p>
      </dgm:t>
    </dgm:pt>
    <dgm:pt modelId="{E038D46C-7CA8-49FC-A210-05189BDC721D}" type="pres">
      <dgm:prSet presAssocID="{0B83A929-A072-4B97-BB4C-96A6C898E4CD}" presName="hierChild6" presStyleCnt="0"/>
      <dgm:spPr/>
    </dgm:pt>
    <dgm:pt modelId="{D90060FD-E0EF-40AF-A3FB-27D4250E85C7}" type="pres">
      <dgm:prSet presAssocID="{0B83A929-A072-4B97-BB4C-96A6C898E4CD}" presName="hierChild7" presStyleCnt="0"/>
      <dgm:spPr/>
    </dgm:pt>
  </dgm:ptLst>
  <dgm:cxnLst>
    <dgm:cxn modelId="{DFABE9C0-5469-4D62-A5AA-9BEC48066DA1}" type="presOf" srcId="{2FAF9124-0A30-465F-8E50-75C40A685DC1}" destId="{81432182-E2F7-4B93-AB0C-9F586635280B}" srcOrd="1" destOrd="0" presId="urn:microsoft.com/office/officeart/2005/8/layout/orgChart1"/>
    <dgm:cxn modelId="{2691BAE5-8563-4881-BCB2-DFDC230AB486}" type="presOf" srcId="{BDAFE94F-4ACD-436E-AEBD-AEE8BEE41DD6}" destId="{E6A0E037-6733-4C58-94B7-836E21A510C4}" srcOrd="1" destOrd="0" presId="urn:microsoft.com/office/officeart/2005/8/layout/orgChart1"/>
    <dgm:cxn modelId="{E3FD09E3-C788-4C44-AED3-51B2CD5127A9}" type="presOf" srcId="{18F15D0D-967B-40E0-A87A-73D7F6644F01}" destId="{F72A4EF7-B2BE-426D-B0E4-FA9D7B56871E}" srcOrd="0" destOrd="0" presId="urn:microsoft.com/office/officeart/2005/8/layout/orgChart1"/>
    <dgm:cxn modelId="{CB64467F-244C-4D41-AD3E-AF4BAF3FE87C}" type="presOf" srcId="{0B83A929-A072-4B97-BB4C-96A6C898E4CD}" destId="{255458D2-6F97-4A6F-A469-57CFA3A8A4EE}" srcOrd="0" destOrd="0" presId="urn:microsoft.com/office/officeart/2005/8/layout/orgChart1"/>
    <dgm:cxn modelId="{3D15A268-F52D-4A42-9170-15E925A359C5}" type="presOf" srcId="{2C97F16A-3FFB-403B-80A1-6E0FEC71033A}" destId="{DD10A393-BC3D-44D5-82EE-02293565AA47}" srcOrd="0" destOrd="0" presId="urn:microsoft.com/office/officeart/2005/8/layout/orgChart1"/>
    <dgm:cxn modelId="{AE4ACE6F-84AD-489B-B1F5-6B392B7375E9}" type="presOf" srcId="{EFB6F416-04D5-4067-857C-C7CE319D229A}" destId="{8D3D013E-9B0B-4CB3-91C0-68BB75C7C2E2}" srcOrd="0" destOrd="0" presId="urn:microsoft.com/office/officeart/2005/8/layout/orgChart1"/>
    <dgm:cxn modelId="{900F1DE4-770B-4050-B1E5-3C05F8B89EBB}" srcId="{2FAF9124-0A30-465F-8E50-75C40A685DC1}" destId="{BDAFE94F-4ACD-436E-AEBD-AEE8BEE41DD6}" srcOrd="0" destOrd="0" parTransId="{2C97F16A-3FFB-403B-80A1-6E0FEC71033A}" sibTransId="{F650DE74-053B-4EF3-AA61-B71616AFAAA8}"/>
    <dgm:cxn modelId="{9485EBF4-E349-43C9-A0A2-4E6E0A4C25E3}" srcId="{EFB6F416-04D5-4067-857C-C7CE319D229A}" destId="{2FAF9124-0A30-465F-8E50-75C40A685DC1}" srcOrd="0" destOrd="0" parTransId="{BEA3339F-817E-42C8-8228-48A79884570B}" sibTransId="{F03A6512-274D-40A0-8703-DAED4E81A7D1}"/>
    <dgm:cxn modelId="{FAC1917D-8806-41FA-8F7B-264DFA74A782}" type="presOf" srcId="{0B83A929-A072-4B97-BB4C-96A6C898E4CD}" destId="{94C45783-8F5C-442C-9F24-F831FEAE194B}" srcOrd="1" destOrd="0" presId="urn:microsoft.com/office/officeart/2005/8/layout/orgChart1"/>
    <dgm:cxn modelId="{D1168216-1A78-4418-B1EE-C082200605FA}" srcId="{2FAF9124-0A30-465F-8E50-75C40A685DC1}" destId="{0B83A929-A072-4B97-BB4C-96A6C898E4CD}" srcOrd="1" destOrd="0" parTransId="{18F15D0D-967B-40E0-A87A-73D7F6644F01}" sibTransId="{B0BEA30E-FC41-4435-992F-BFF60951E646}"/>
    <dgm:cxn modelId="{AE542323-0D5A-4345-BABE-1D3108CC6F21}" type="presOf" srcId="{2FAF9124-0A30-465F-8E50-75C40A685DC1}" destId="{18F3286D-C79E-4936-8665-974DA0F21B7C}" srcOrd="0" destOrd="0" presId="urn:microsoft.com/office/officeart/2005/8/layout/orgChart1"/>
    <dgm:cxn modelId="{C41B6DC9-A6E8-4C0D-8B73-2BBE351CD3A1}" type="presOf" srcId="{BDAFE94F-4ACD-436E-AEBD-AEE8BEE41DD6}" destId="{95E7809C-1115-4774-A8CD-70C761E1D0B5}" srcOrd="0" destOrd="0" presId="urn:microsoft.com/office/officeart/2005/8/layout/orgChart1"/>
    <dgm:cxn modelId="{8EB7E3AA-17E5-439E-8047-5EC39F4DE2F4}" type="presParOf" srcId="{8D3D013E-9B0B-4CB3-91C0-68BB75C7C2E2}" destId="{B2F6695D-229D-4ABD-AE27-AD523429E980}" srcOrd="0" destOrd="0" presId="urn:microsoft.com/office/officeart/2005/8/layout/orgChart1"/>
    <dgm:cxn modelId="{C324F1DE-63E6-4514-A613-851A797A0CBD}" type="presParOf" srcId="{B2F6695D-229D-4ABD-AE27-AD523429E980}" destId="{A0114A38-4E22-447C-BD67-C4F6B3CD2124}" srcOrd="0" destOrd="0" presId="urn:microsoft.com/office/officeart/2005/8/layout/orgChart1"/>
    <dgm:cxn modelId="{AE8F30A9-98B8-48AD-B8FF-5BF43E56ADAB}" type="presParOf" srcId="{A0114A38-4E22-447C-BD67-C4F6B3CD2124}" destId="{18F3286D-C79E-4936-8665-974DA0F21B7C}" srcOrd="0" destOrd="0" presId="urn:microsoft.com/office/officeart/2005/8/layout/orgChart1"/>
    <dgm:cxn modelId="{BEFFD60B-7F26-47E4-AC9A-91552A80EC56}" type="presParOf" srcId="{A0114A38-4E22-447C-BD67-C4F6B3CD2124}" destId="{81432182-E2F7-4B93-AB0C-9F586635280B}" srcOrd="1" destOrd="0" presId="urn:microsoft.com/office/officeart/2005/8/layout/orgChart1"/>
    <dgm:cxn modelId="{D7319DB8-7D11-4809-928B-36BAA567E249}" type="presParOf" srcId="{B2F6695D-229D-4ABD-AE27-AD523429E980}" destId="{6AC5DF4B-AAB5-453E-9978-289AD1DAA6C1}" srcOrd="1" destOrd="0" presId="urn:microsoft.com/office/officeart/2005/8/layout/orgChart1"/>
    <dgm:cxn modelId="{CE786E21-4AB8-4708-9E98-66E45A520167}" type="presParOf" srcId="{B2F6695D-229D-4ABD-AE27-AD523429E980}" destId="{873EC945-30BC-4A26-A377-052FA94549EE}" srcOrd="2" destOrd="0" presId="urn:microsoft.com/office/officeart/2005/8/layout/orgChart1"/>
    <dgm:cxn modelId="{3C4843C1-E641-4FF9-9453-1CEEA4409FC3}" type="presParOf" srcId="{873EC945-30BC-4A26-A377-052FA94549EE}" destId="{DD10A393-BC3D-44D5-82EE-02293565AA47}" srcOrd="0" destOrd="0" presId="urn:microsoft.com/office/officeart/2005/8/layout/orgChart1"/>
    <dgm:cxn modelId="{1156F39C-9FE8-45A0-A592-09FA32BB267B}" type="presParOf" srcId="{873EC945-30BC-4A26-A377-052FA94549EE}" destId="{BBC83AE5-0492-4715-BA5E-8B0F16BDFF8C}" srcOrd="1" destOrd="0" presId="urn:microsoft.com/office/officeart/2005/8/layout/orgChart1"/>
    <dgm:cxn modelId="{33C32B8C-5AAD-46B8-A8D2-BC72E68A112C}" type="presParOf" srcId="{BBC83AE5-0492-4715-BA5E-8B0F16BDFF8C}" destId="{42AB176E-5188-47BB-A247-92F2F7E4FADD}" srcOrd="0" destOrd="0" presId="urn:microsoft.com/office/officeart/2005/8/layout/orgChart1"/>
    <dgm:cxn modelId="{227FEE8D-759C-4630-96DA-14D888971BD7}" type="presParOf" srcId="{42AB176E-5188-47BB-A247-92F2F7E4FADD}" destId="{95E7809C-1115-4774-A8CD-70C761E1D0B5}" srcOrd="0" destOrd="0" presId="urn:microsoft.com/office/officeart/2005/8/layout/orgChart1"/>
    <dgm:cxn modelId="{79521817-5717-4EAC-AC03-271860F4C6C0}" type="presParOf" srcId="{42AB176E-5188-47BB-A247-92F2F7E4FADD}" destId="{E6A0E037-6733-4C58-94B7-836E21A510C4}" srcOrd="1" destOrd="0" presId="urn:microsoft.com/office/officeart/2005/8/layout/orgChart1"/>
    <dgm:cxn modelId="{FCC05449-E52D-4B11-A337-747D67AC5AE6}" type="presParOf" srcId="{BBC83AE5-0492-4715-BA5E-8B0F16BDFF8C}" destId="{1A3EC899-9500-4B3C-BCDF-E835BFD48D0F}" srcOrd="1" destOrd="0" presId="urn:microsoft.com/office/officeart/2005/8/layout/orgChart1"/>
    <dgm:cxn modelId="{C07AAEB5-3D43-4E22-BE8E-863B2AA467C3}" type="presParOf" srcId="{BBC83AE5-0492-4715-BA5E-8B0F16BDFF8C}" destId="{0A071FD0-5DCE-47B0-BC85-05E70FD37524}" srcOrd="2" destOrd="0" presId="urn:microsoft.com/office/officeart/2005/8/layout/orgChart1"/>
    <dgm:cxn modelId="{7D82F511-E521-4FF8-B90F-C27C9AED1F0F}" type="presParOf" srcId="{873EC945-30BC-4A26-A377-052FA94549EE}" destId="{F72A4EF7-B2BE-426D-B0E4-FA9D7B56871E}" srcOrd="2" destOrd="0" presId="urn:microsoft.com/office/officeart/2005/8/layout/orgChart1"/>
    <dgm:cxn modelId="{634231DD-8D10-41F3-B990-F7711EDAAFF7}" type="presParOf" srcId="{873EC945-30BC-4A26-A377-052FA94549EE}" destId="{B3B093AE-F061-49B0-8C16-2C518DFDEE41}" srcOrd="3" destOrd="0" presId="urn:microsoft.com/office/officeart/2005/8/layout/orgChart1"/>
    <dgm:cxn modelId="{C0CEF355-2A50-44C1-B171-BE9D2676ABC6}" type="presParOf" srcId="{B3B093AE-F061-49B0-8C16-2C518DFDEE41}" destId="{EFA3C8F3-BBCB-4B26-B26E-B982C28B789D}" srcOrd="0" destOrd="0" presId="urn:microsoft.com/office/officeart/2005/8/layout/orgChart1"/>
    <dgm:cxn modelId="{BB6FB4F1-8ADD-405A-AC4E-44AB51E3707D}" type="presParOf" srcId="{EFA3C8F3-BBCB-4B26-B26E-B982C28B789D}" destId="{255458D2-6F97-4A6F-A469-57CFA3A8A4EE}" srcOrd="0" destOrd="0" presId="urn:microsoft.com/office/officeart/2005/8/layout/orgChart1"/>
    <dgm:cxn modelId="{2D5D812F-EADC-40B2-9C1C-76B7ED7FA1FF}" type="presParOf" srcId="{EFA3C8F3-BBCB-4B26-B26E-B982C28B789D}" destId="{94C45783-8F5C-442C-9F24-F831FEAE194B}" srcOrd="1" destOrd="0" presId="urn:microsoft.com/office/officeart/2005/8/layout/orgChart1"/>
    <dgm:cxn modelId="{7F6E0527-9C1D-48AB-AC41-2EAF90D52C63}" type="presParOf" srcId="{B3B093AE-F061-49B0-8C16-2C518DFDEE41}" destId="{E038D46C-7CA8-49FC-A210-05189BDC721D}" srcOrd="1" destOrd="0" presId="urn:microsoft.com/office/officeart/2005/8/layout/orgChart1"/>
    <dgm:cxn modelId="{8A9F1236-7B0E-4C6F-A3AF-B27F5A3BBA32}" type="presParOf" srcId="{B3B093AE-F061-49B0-8C16-2C518DFDEE41}" destId="{D90060FD-E0EF-40AF-A3FB-27D4250E85C7}"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C5A255-F21E-44AA-971A-5E316611B279}" type="doc">
      <dgm:prSet loTypeId="urn:microsoft.com/office/officeart/2005/8/layout/chevron1" loCatId="process" qsTypeId="urn:microsoft.com/office/officeart/2005/8/quickstyle/simple1" qsCatId="simple" csTypeId="urn:microsoft.com/office/officeart/2005/8/colors/colorful3" csCatId="colorful" phldr="1"/>
      <dgm:spPr/>
    </dgm:pt>
    <dgm:pt modelId="{E235E8FC-677F-4D9B-BAE5-39EAC3A58063}">
      <dgm:prSet phldrT="[Text]"/>
      <dgm:spPr/>
      <dgm:t>
        <a:bodyPr/>
        <a:lstStyle/>
        <a:p>
          <a:r>
            <a:rPr lang="en-US" b="1" dirty="0" smtClean="0"/>
            <a:t>Java Application</a:t>
          </a:r>
          <a:endParaRPr lang="en-US" b="1" dirty="0"/>
        </a:p>
      </dgm:t>
    </dgm:pt>
    <dgm:pt modelId="{DF88685F-ABD8-414F-BAB9-A8CD05E4642A}" type="parTrans" cxnId="{75516457-DEF6-43DE-B7FE-82F45A32ED5A}">
      <dgm:prSet/>
      <dgm:spPr/>
      <dgm:t>
        <a:bodyPr/>
        <a:lstStyle/>
        <a:p>
          <a:endParaRPr lang="en-US" b="1"/>
        </a:p>
      </dgm:t>
    </dgm:pt>
    <dgm:pt modelId="{0EF17710-89C4-4DD3-83BA-31C174F4E6D5}" type="sibTrans" cxnId="{75516457-DEF6-43DE-B7FE-82F45A32ED5A}">
      <dgm:prSet/>
      <dgm:spPr/>
      <dgm:t>
        <a:bodyPr/>
        <a:lstStyle/>
        <a:p>
          <a:endParaRPr lang="en-US" b="1"/>
        </a:p>
      </dgm:t>
    </dgm:pt>
    <dgm:pt modelId="{2B76FEFC-96DB-4CE4-901D-09E3F3F4B01B}">
      <dgm:prSet phldrT="[Text]"/>
      <dgm:spPr/>
      <dgm:t>
        <a:bodyPr/>
        <a:lstStyle/>
        <a:p>
          <a:r>
            <a:rPr lang="en-US" b="1" dirty="0" smtClean="0"/>
            <a:t>JPA</a:t>
          </a:r>
          <a:endParaRPr lang="en-US" b="1" dirty="0"/>
        </a:p>
      </dgm:t>
    </dgm:pt>
    <dgm:pt modelId="{B597A80F-E3FF-439D-9267-79BCC8405355}" type="parTrans" cxnId="{C1BAEF94-76D0-4244-81EF-5E5F4D60D560}">
      <dgm:prSet/>
      <dgm:spPr/>
      <dgm:t>
        <a:bodyPr/>
        <a:lstStyle/>
        <a:p>
          <a:endParaRPr lang="en-US" b="1"/>
        </a:p>
      </dgm:t>
    </dgm:pt>
    <dgm:pt modelId="{DDBB2BC8-8067-48B1-B7F4-34F01E956AAC}" type="sibTrans" cxnId="{C1BAEF94-76D0-4244-81EF-5E5F4D60D560}">
      <dgm:prSet/>
      <dgm:spPr/>
      <dgm:t>
        <a:bodyPr/>
        <a:lstStyle/>
        <a:p>
          <a:endParaRPr lang="en-US" b="1"/>
        </a:p>
      </dgm:t>
    </dgm:pt>
    <dgm:pt modelId="{0BFCCE8C-F3AD-4148-9BF7-8AC1B6373466}">
      <dgm:prSet phldrT="[Text]"/>
      <dgm:spPr/>
      <dgm:t>
        <a:bodyPr/>
        <a:lstStyle/>
        <a:p>
          <a:r>
            <a:rPr lang="en-US" b="1" dirty="0" smtClean="0"/>
            <a:t>Hibernate</a:t>
          </a:r>
          <a:endParaRPr lang="en-US" b="1" dirty="0"/>
        </a:p>
      </dgm:t>
    </dgm:pt>
    <dgm:pt modelId="{D53A49E0-9B7B-461B-9188-53C32A921660}" type="parTrans" cxnId="{8CECD4C0-51AD-4499-A1DF-6D5630D9D626}">
      <dgm:prSet/>
      <dgm:spPr/>
      <dgm:t>
        <a:bodyPr/>
        <a:lstStyle/>
        <a:p>
          <a:endParaRPr lang="en-US" b="1"/>
        </a:p>
      </dgm:t>
    </dgm:pt>
    <dgm:pt modelId="{C8C7B57E-DE70-4C58-B8FC-41EB5C778948}" type="sibTrans" cxnId="{8CECD4C0-51AD-4499-A1DF-6D5630D9D626}">
      <dgm:prSet/>
      <dgm:spPr/>
      <dgm:t>
        <a:bodyPr/>
        <a:lstStyle/>
        <a:p>
          <a:endParaRPr lang="en-US" b="1"/>
        </a:p>
      </dgm:t>
    </dgm:pt>
    <dgm:pt modelId="{15D6DC9F-663F-4834-98AA-908505A57D6D}" type="pres">
      <dgm:prSet presAssocID="{E1C5A255-F21E-44AA-971A-5E316611B279}" presName="Name0" presStyleCnt="0">
        <dgm:presLayoutVars>
          <dgm:dir/>
          <dgm:animLvl val="lvl"/>
          <dgm:resizeHandles val="exact"/>
        </dgm:presLayoutVars>
      </dgm:prSet>
      <dgm:spPr/>
    </dgm:pt>
    <dgm:pt modelId="{EA2244D2-780D-4F73-83E0-626FEA32CD8E}" type="pres">
      <dgm:prSet presAssocID="{E235E8FC-677F-4D9B-BAE5-39EAC3A58063}" presName="parTxOnly" presStyleLbl="node1" presStyleIdx="0" presStyleCnt="3">
        <dgm:presLayoutVars>
          <dgm:chMax val="0"/>
          <dgm:chPref val="0"/>
          <dgm:bulletEnabled val="1"/>
        </dgm:presLayoutVars>
      </dgm:prSet>
      <dgm:spPr/>
      <dgm:t>
        <a:bodyPr/>
        <a:lstStyle/>
        <a:p>
          <a:endParaRPr lang="en-US"/>
        </a:p>
      </dgm:t>
    </dgm:pt>
    <dgm:pt modelId="{E0C0732A-0718-4ECE-B100-02151068738E}" type="pres">
      <dgm:prSet presAssocID="{0EF17710-89C4-4DD3-83BA-31C174F4E6D5}" presName="parTxOnlySpace" presStyleCnt="0"/>
      <dgm:spPr/>
    </dgm:pt>
    <dgm:pt modelId="{370810C3-6711-471A-B704-9A943043D135}" type="pres">
      <dgm:prSet presAssocID="{2B76FEFC-96DB-4CE4-901D-09E3F3F4B01B}" presName="parTxOnly" presStyleLbl="node1" presStyleIdx="1" presStyleCnt="3">
        <dgm:presLayoutVars>
          <dgm:chMax val="0"/>
          <dgm:chPref val="0"/>
          <dgm:bulletEnabled val="1"/>
        </dgm:presLayoutVars>
      </dgm:prSet>
      <dgm:spPr/>
      <dgm:t>
        <a:bodyPr/>
        <a:lstStyle/>
        <a:p>
          <a:endParaRPr lang="en-US"/>
        </a:p>
      </dgm:t>
    </dgm:pt>
    <dgm:pt modelId="{27BD75AD-AAE6-4757-8545-421B346F6120}" type="pres">
      <dgm:prSet presAssocID="{DDBB2BC8-8067-48B1-B7F4-34F01E956AAC}" presName="parTxOnlySpace" presStyleCnt="0"/>
      <dgm:spPr/>
    </dgm:pt>
    <dgm:pt modelId="{077E7138-DCBB-415F-A41E-E4BC2869EE8C}" type="pres">
      <dgm:prSet presAssocID="{0BFCCE8C-F3AD-4148-9BF7-8AC1B6373466}" presName="parTxOnly" presStyleLbl="node1" presStyleIdx="2" presStyleCnt="3">
        <dgm:presLayoutVars>
          <dgm:chMax val="0"/>
          <dgm:chPref val="0"/>
          <dgm:bulletEnabled val="1"/>
        </dgm:presLayoutVars>
      </dgm:prSet>
      <dgm:spPr/>
      <dgm:t>
        <a:bodyPr/>
        <a:lstStyle/>
        <a:p>
          <a:endParaRPr lang="en-US"/>
        </a:p>
      </dgm:t>
    </dgm:pt>
  </dgm:ptLst>
  <dgm:cxnLst>
    <dgm:cxn modelId="{ED74E20F-43A6-4ADE-8A21-F85DD102C58C}" type="presOf" srcId="{2B76FEFC-96DB-4CE4-901D-09E3F3F4B01B}" destId="{370810C3-6711-471A-B704-9A943043D135}" srcOrd="0" destOrd="0" presId="urn:microsoft.com/office/officeart/2005/8/layout/chevron1"/>
    <dgm:cxn modelId="{8CECD4C0-51AD-4499-A1DF-6D5630D9D626}" srcId="{E1C5A255-F21E-44AA-971A-5E316611B279}" destId="{0BFCCE8C-F3AD-4148-9BF7-8AC1B6373466}" srcOrd="2" destOrd="0" parTransId="{D53A49E0-9B7B-461B-9188-53C32A921660}" sibTransId="{C8C7B57E-DE70-4C58-B8FC-41EB5C778948}"/>
    <dgm:cxn modelId="{3E271BD7-844F-4D0C-B5E6-2D23F98CB386}" type="presOf" srcId="{E1C5A255-F21E-44AA-971A-5E316611B279}" destId="{15D6DC9F-663F-4834-98AA-908505A57D6D}" srcOrd="0" destOrd="0" presId="urn:microsoft.com/office/officeart/2005/8/layout/chevron1"/>
    <dgm:cxn modelId="{75516457-DEF6-43DE-B7FE-82F45A32ED5A}" srcId="{E1C5A255-F21E-44AA-971A-5E316611B279}" destId="{E235E8FC-677F-4D9B-BAE5-39EAC3A58063}" srcOrd="0" destOrd="0" parTransId="{DF88685F-ABD8-414F-BAB9-A8CD05E4642A}" sibTransId="{0EF17710-89C4-4DD3-83BA-31C174F4E6D5}"/>
    <dgm:cxn modelId="{C1BAEF94-76D0-4244-81EF-5E5F4D60D560}" srcId="{E1C5A255-F21E-44AA-971A-5E316611B279}" destId="{2B76FEFC-96DB-4CE4-901D-09E3F3F4B01B}" srcOrd="1" destOrd="0" parTransId="{B597A80F-E3FF-439D-9267-79BCC8405355}" sibTransId="{DDBB2BC8-8067-48B1-B7F4-34F01E956AAC}"/>
    <dgm:cxn modelId="{38E27733-C854-4170-8AFD-BAD9542BACFD}" type="presOf" srcId="{0BFCCE8C-F3AD-4148-9BF7-8AC1B6373466}" destId="{077E7138-DCBB-415F-A41E-E4BC2869EE8C}" srcOrd="0" destOrd="0" presId="urn:microsoft.com/office/officeart/2005/8/layout/chevron1"/>
    <dgm:cxn modelId="{D6AB4D06-28BA-4BB7-9DA5-DE0915DB6041}" type="presOf" srcId="{E235E8FC-677F-4D9B-BAE5-39EAC3A58063}" destId="{EA2244D2-780D-4F73-83E0-626FEA32CD8E}" srcOrd="0" destOrd="0" presId="urn:microsoft.com/office/officeart/2005/8/layout/chevron1"/>
    <dgm:cxn modelId="{3ABEC277-74A1-4957-B20E-31006DF7C217}" type="presParOf" srcId="{15D6DC9F-663F-4834-98AA-908505A57D6D}" destId="{EA2244D2-780D-4F73-83E0-626FEA32CD8E}" srcOrd="0" destOrd="0" presId="urn:microsoft.com/office/officeart/2005/8/layout/chevron1"/>
    <dgm:cxn modelId="{C5C204BA-EDD1-406A-8116-7C21C35C0930}" type="presParOf" srcId="{15D6DC9F-663F-4834-98AA-908505A57D6D}" destId="{E0C0732A-0718-4ECE-B100-02151068738E}" srcOrd="1" destOrd="0" presId="urn:microsoft.com/office/officeart/2005/8/layout/chevron1"/>
    <dgm:cxn modelId="{79C72419-64A8-4418-A7E0-2826A109FF69}" type="presParOf" srcId="{15D6DC9F-663F-4834-98AA-908505A57D6D}" destId="{370810C3-6711-471A-B704-9A943043D135}" srcOrd="2" destOrd="0" presId="urn:microsoft.com/office/officeart/2005/8/layout/chevron1"/>
    <dgm:cxn modelId="{49B83429-601D-4FB9-967D-856E04AC8EC4}" type="presParOf" srcId="{15D6DC9F-663F-4834-98AA-908505A57D6D}" destId="{27BD75AD-AAE6-4757-8545-421B346F6120}" srcOrd="3" destOrd="0" presId="urn:microsoft.com/office/officeart/2005/8/layout/chevron1"/>
    <dgm:cxn modelId="{1CBC836E-AB59-4AF6-B0F7-002F548CF075}" type="presParOf" srcId="{15D6DC9F-663F-4834-98AA-908505A57D6D}" destId="{077E7138-DCBB-415F-A41E-E4BC2869EE8C}"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A4EF7-B2BE-426D-B0E4-FA9D7B56871E}">
      <dsp:nvSpPr>
        <dsp:cNvPr id="0" name=""/>
        <dsp:cNvSpPr/>
      </dsp:nvSpPr>
      <dsp:spPr>
        <a:xfrm>
          <a:off x="1408089" y="880654"/>
          <a:ext cx="133735" cy="585890"/>
        </a:xfrm>
        <a:custGeom>
          <a:avLst/>
          <a:gdLst/>
          <a:ahLst/>
          <a:cxnLst/>
          <a:rect l="0" t="0" r="0" b="0"/>
          <a:pathLst>
            <a:path>
              <a:moveTo>
                <a:pt x="0" y="0"/>
              </a:moveTo>
              <a:lnTo>
                <a:pt x="0" y="585890"/>
              </a:lnTo>
              <a:lnTo>
                <a:pt x="133735" y="5858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10A393-BC3D-44D5-82EE-02293565AA47}">
      <dsp:nvSpPr>
        <dsp:cNvPr id="0" name=""/>
        <dsp:cNvSpPr/>
      </dsp:nvSpPr>
      <dsp:spPr>
        <a:xfrm>
          <a:off x="1274354" y="880654"/>
          <a:ext cx="133735" cy="585890"/>
        </a:xfrm>
        <a:custGeom>
          <a:avLst/>
          <a:gdLst/>
          <a:ahLst/>
          <a:cxnLst/>
          <a:rect l="0" t="0" r="0" b="0"/>
          <a:pathLst>
            <a:path>
              <a:moveTo>
                <a:pt x="133735" y="0"/>
              </a:moveTo>
              <a:lnTo>
                <a:pt x="133735" y="585890"/>
              </a:lnTo>
              <a:lnTo>
                <a:pt x="0" y="5858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F3286D-C79E-4936-8665-974DA0F21B7C}">
      <dsp:nvSpPr>
        <dsp:cNvPr id="0" name=""/>
        <dsp:cNvSpPr/>
      </dsp:nvSpPr>
      <dsp:spPr>
        <a:xfrm>
          <a:off x="771252" y="243816"/>
          <a:ext cx="1273675" cy="6368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User</a:t>
          </a:r>
          <a:endParaRPr lang="en-US" sz="1800" b="1" kern="1200" dirty="0"/>
        </a:p>
      </dsp:txBody>
      <dsp:txXfrm>
        <a:off x="771252" y="243816"/>
        <a:ext cx="1273675" cy="636837"/>
      </dsp:txXfrm>
    </dsp:sp>
    <dsp:sp modelId="{95E7809C-1115-4774-A8CD-70C761E1D0B5}">
      <dsp:nvSpPr>
        <dsp:cNvPr id="0" name=""/>
        <dsp:cNvSpPr/>
      </dsp:nvSpPr>
      <dsp:spPr>
        <a:xfrm>
          <a:off x="678" y="1148125"/>
          <a:ext cx="1273675" cy="6368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Customer</a:t>
          </a:r>
          <a:endParaRPr lang="en-US" sz="1800" b="1" kern="1200" dirty="0"/>
        </a:p>
      </dsp:txBody>
      <dsp:txXfrm>
        <a:off x="678" y="1148125"/>
        <a:ext cx="1273675" cy="636837"/>
      </dsp:txXfrm>
    </dsp:sp>
    <dsp:sp modelId="{255458D2-6F97-4A6F-A469-57CFA3A8A4EE}">
      <dsp:nvSpPr>
        <dsp:cNvPr id="0" name=""/>
        <dsp:cNvSpPr/>
      </dsp:nvSpPr>
      <dsp:spPr>
        <a:xfrm>
          <a:off x="1541825" y="1148125"/>
          <a:ext cx="1273675" cy="6368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Employee</a:t>
          </a:r>
          <a:endParaRPr lang="en-US" sz="1800" b="1" kern="1200" dirty="0"/>
        </a:p>
      </dsp:txBody>
      <dsp:txXfrm>
        <a:off x="1541825" y="1148125"/>
        <a:ext cx="1273675" cy="6368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A4EF7-B2BE-426D-B0E4-FA9D7B56871E}">
      <dsp:nvSpPr>
        <dsp:cNvPr id="0" name=""/>
        <dsp:cNvSpPr/>
      </dsp:nvSpPr>
      <dsp:spPr>
        <a:xfrm>
          <a:off x="1408089" y="880654"/>
          <a:ext cx="133735" cy="585890"/>
        </a:xfrm>
        <a:custGeom>
          <a:avLst/>
          <a:gdLst/>
          <a:ahLst/>
          <a:cxnLst/>
          <a:rect l="0" t="0" r="0" b="0"/>
          <a:pathLst>
            <a:path>
              <a:moveTo>
                <a:pt x="0" y="0"/>
              </a:moveTo>
              <a:lnTo>
                <a:pt x="0" y="585890"/>
              </a:lnTo>
              <a:lnTo>
                <a:pt x="133735" y="5858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10A393-BC3D-44D5-82EE-02293565AA47}">
      <dsp:nvSpPr>
        <dsp:cNvPr id="0" name=""/>
        <dsp:cNvSpPr/>
      </dsp:nvSpPr>
      <dsp:spPr>
        <a:xfrm>
          <a:off x="1274354" y="880654"/>
          <a:ext cx="133735" cy="585890"/>
        </a:xfrm>
        <a:custGeom>
          <a:avLst/>
          <a:gdLst/>
          <a:ahLst/>
          <a:cxnLst/>
          <a:rect l="0" t="0" r="0" b="0"/>
          <a:pathLst>
            <a:path>
              <a:moveTo>
                <a:pt x="133735" y="0"/>
              </a:moveTo>
              <a:lnTo>
                <a:pt x="133735" y="585890"/>
              </a:lnTo>
              <a:lnTo>
                <a:pt x="0" y="5858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F3286D-C79E-4936-8665-974DA0F21B7C}">
      <dsp:nvSpPr>
        <dsp:cNvPr id="0" name=""/>
        <dsp:cNvSpPr/>
      </dsp:nvSpPr>
      <dsp:spPr>
        <a:xfrm>
          <a:off x="771252" y="243816"/>
          <a:ext cx="1273675" cy="6368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User</a:t>
          </a:r>
          <a:endParaRPr lang="en-US" sz="1800" b="1" kern="1200" dirty="0"/>
        </a:p>
      </dsp:txBody>
      <dsp:txXfrm>
        <a:off x="771252" y="243816"/>
        <a:ext cx="1273675" cy="636837"/>
      </dsp:txXfrm>
    </dsp:sp>
    <dsp:sp modelId="{95E7809C-1115-4774-A8CD-70C761E1D0B5}">
      <dsp:nvSpPr>
        <dsp:cNvPr id="0" name=""/>
        <dsp:cNvSpPr/>
      </dsp:nvSpPr>
      <dsp:spPr>
        <a:xfrm>
          <a:off x="678" y="1148125"/>
          <a:ext cx="1273675" cy="6368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Customer</a:t>
          </a:r>
          <a:endParaRPr lang="en-US" sz="1800" b="1" kern="1200" dirty="0"/>
        </a:p>
      </dsp:txBody>
      <dsp:txXfrm>
        <a:off x="678" y="1148125"/>
        <a:ext cx="1273675" cy="636837"/>
      </dsp:txXfrm>
    </dsp:sp>
    <dsp:sp modelId="{255458D2-6F97-4A6F-A469-57CFA3A8A4EE}">
      <dsp:nvSpPr>
        <dsp:cNvPr id="0" name=""/>
        <dsp:cNvSpPr/>
      </dsp:nvSpPr>
      <dsp:spPr>
        <a:xfrm>
          <a:off x="1541825" y="1148125"/>
          <a:ext cx="1273675" cy="63683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Employee</a:t>
          </a:r>
          <a:endParaRPr lang="en-US" sz="1800" b="1" kern="1200" dirty="0"/>
        </a:p>
      </dsp:txBody>
      <dsp:txXfrm>
        <a:off x="1541825" y="1148125"/>
        <a:ext cx="1273675" cy="6368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2244D2-780D-4F73-83E0-626FEA32CD8E}">
      <dsp:nvSpPr>
        <dsp:cNvPr id="0" name=""/>
        <dsp:cNvSpPr/>
      </dsp:nvSpPr>
      <dsp:spPr>
        <a:xfrm>
          <a:off x="1785" y="1596826"/>
          <a:ext cx="2175867" cy="870346"/>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b="1" kern="1200" dirty="0" smtClean="0"/>
            <a:t>Java Application</a:t>
          </a:r>
          <a:endParaRPr lang="en-US" sz="1500" b="1" kern="1200" dirty="0"/>
        </a:p>
      </dsp:txBody>
      <dsp:txXfrm>
        <a:off x="436958" y="1596826"/>
        <a:ext cx="1305521" cy="870346"/>
      </dsp:txXfrm>
    </dsp:sp>
    <dsp:sp modelId="{370810C3-6711-471A-B704-9A943043D135}">
      <dsp:nvSpPr>
        <dsp:cNvPr id="0" name=""/>
        <dsp:cNvSpPr/>
      </dsp:nvSpPr>
      <dsp:spPr>
        <a:xfrm>
          <a:off x="1960066" y="1596826"/>
          <a:ext cx="2175867" cy="870346"/>
        </a:xfrm>
        <a:prstGeom prst="chevron">
          <a:avLst/>
        </a:prstGeom>
        <a:solidFill>
          <a:schemeClr val="accent3">
            <a:hueOff val="2192032"/>
            <a:satOff val="14103"/>
            <a:lumOff val="2274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b="1" kern="1200" dirty="0" smtClean="0"/>
            <a:t>JPA</a:t>
          </a:r>
          <a:endParaRPr lang="en-US" sz="1500" b="1" kern="1200" dirty="0"/>
        </a:p>
      </dsp:txBody>
      <dsp:txXfrm>
        <a:off x="2395239" y="1596826"/>
        <a:ext cx="1305521" cy="870346"/>
      </dsp:txXfrm>
    </dsp:sp>
    <dsp:sp modelId="{077E7138-DCBB-415F-A41E-E4BC2869EE8C}">
      <dsp:nvSpPr>
        <dsp:cNvPr id="0" name=""/>
        <dsp:cNvSpPr/>
      </dsp:nvSpPr>
      <dsp:spPr>
        <a:xfrm>
          <a:off x="3918346" y="1596826"/>
          <a:ext cx="2175867" cy="870346"/>
        </a:xfrm>
        <a:prstGeom prst="chevron">
          <a:avLst/>
        </a:prstGeom>
        <a:solidFill>
          <a:schemeClr val="accent3">
            <a:hueOff val="4384065"/>
            <a:satOff val="28205"/>
            <a:lumOff val="454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b="1" kern="1200" dirty="0" smtClean="0"/>
            <a:t>Hibernate</a:t>
          </a:r>
          <a:endParaRPr lang="en-US" sz="1500" b="1" kern="1200" dirty="0"/>
        </a:p>
      </dsp:txBody>
      <dsp:txXfrm>
        <a:off x="4353519" y="1596826"/>
        <a:ext cx="1305521" cy="87034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4/21/2018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Page XX-#</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330422"/>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31574" y="551796"/>
            <a:ext cx="0" cy="8001000"/>
          </a:xfrm>
          <a:prstGeom prst="line">
            <a:avLst/>
          </a:prstGeom>
          <a:noFill/>
          <a:ln w="9525">
            <a:solidFill>
              <a:schemeClr val="tx1"/>
            </a:solidFill>
            <a:round/>
            <a:headEnd/>
            <a:tailEnd/>
          </a:ln>
          <a:effectLst/>
        </p:spPr>
        <p:txBody>
          <a:bodyPr/>
          <a:lstStyle/>
          <a:p>
            <a:endParaRPr lang="en-US" dirty="0"/>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JPA with Hibernate 3		</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Introduction to ORM and its Need</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01-</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417911" cy="400110"/>
          </a:xfrm>
          <a:prstGeom prst="rect">
            <a:avLst/>
          </a:prstGeom>
          <a:noFill/>
          <a:ln w="9525">
            <a:noFill/>
            <a:miter lim="800000"/>
            <a:headEnd/>
            <a:tailEnd/>
          </a:ln>
          <a:effectLst/>
        </p:spPr>
        <p:txBody>
          <a:bodyPr wrap="square">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070423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b="1" dirty="0" smtClean="0"/>
              <a:t>Dirty Checking:</a:t>
            </a:r>
          </a:p>
          <a:p>
            <a:endParaRPr lang="en-US" dirty="0"/>
          </a:p>
          <a:p>
            <a:r>
              <a:rPr lang="en-US" dirty="0" smtClean="0"/>
              <a:t>A </a:t>
            </a:r>
            <a:r>
              <a:rPr lang="en-US" dirty="0"/>
              <a:t>dirty checking feature avoids unnecessary database write actions by performing SQL updates only on the modified fields of persistent objects</a:t>
            </a:r>
            <a:r>
              <a:rPr lang="en-US" dirty="0" smtClean="0"/>
              <a:t>. For example, If you modify salary of employee on object model, only salary field will be updated instead of updating entire employee object. </a:t>
            </a:r>
          </a:p>
          <a:p>
            <a:endParaRPr lang="en-US" dirty="0"/>
          </a:p>
          <a:p>
            <a:r>
              <a:rPr lang="en-US" b="1" dirty="0" smtClean="0"/>
              <a:t>Lazy association fetching: </a:t>
            </a:r>
            <a:br>
              <a:rPr lang="en-US" b="1" dirty="0" smtClean="0"/>
            </a:br>
            <a:endParaRPr lang="en-US" b="1" dirty="0" smtClean="0"/>
          </a:p>
          <a:p>
            <a:r>
              <a:rPr lang="en-US" dirty="0" smtClean="0"/>
              <a:t>Lazy </a:t>
            </a:r>
            <a:r>
              <a:rPr lang="en-US" dirty="0"/>
              <a:t>fetching decides whether to load child objects while loading the Parent Object. </a:t>
            </a:r>
            <a:r>
              <a:rPr lang="en-US" dirty="0" smtClean="0"/>
              <a:t>For example, Consider department entity consist of many employees, and someone query to fetch department details, ORM fetches only department details and defers loading employees. This will be done, when one request details of employees working in that department. </a:t>
            </a:r>
          </a:p>
          <a:p>
            <a:endParaRPr lang="en-US" dirty="0"/>
          </a:p>
          <a:p>
            <a:endParaRPr lang="en-US" dirty="0"/>
          </a:p>
        </p:txBody>
      </p:sp>
      <p:sp>
        <p:nvSpPr>
          <p:cNvPr id="5" name="Text Box 9"/>
          <p:cNvSpPr txBox="1">
            <a:spLocks noChangeArrowheads="1"/>
          </p:cNvSpPr>
          <p:nvPr/>
        </p:nvSpPr>
        <p:spPr bwMode="auto">
          <a:xfrm>
            <a:off x="142875" y="1133475"/>
            <a:ext cx="1600200" cy="2400657"/>
          </a:xfrm>
          <a:prstGeom prst="rect">
            <a:avLst/>
          </a:prstGeom>
          <a:noFill/>
          <a:ln w="9525">
            <a:noFill/>
            <a:miter lim="800000"/>
            <a:headEnd/>
            <a:tailEnd/>
          </a:ln>
          <a:effectLst/>
        </p:spPr>
        <p:txBody>
          <a:bodyPr>
            <a:spAutoFit/>
          </a:bodyPr>
          <a:lstStyle/>
          <a:p>
            <a:pPr>
              <a:spcBef>
                <a:spcPct val="50000"/>
              </a:spcBef>
            </a:pPr>
            <a:r>
              <a:rPr lang="en-US" sz="1000" dirty="0" smtClean="0">
                <a:latin typeface="Arial" pitchFamily="34" charset="0"/>
                <a:cs typeface="Arial" pitchFamily="34" charset="0"/>
              </a:rPr>
              <a:t>Compare the given code snippet with JDBC insert task. Do mention about much of the boilerplate code now goes behind the screen like:</a:t>
            </a:r>
          </a:p>
          <a:p>
            <a:pPr marL="228600" indent="-228600">
              <a:spcBef>
                <a:spcPct val="50000"/>
              </a:spcBef>
              <a:buAutoNum type="arabicPeriod"/>
            </a:pPr>
            <a:r>
              <a:rPr lang="en-US" sz="1000" b="0" dirty="0" smtClean="0">
                <a:latin typeface="Arial" pitchFamily="34" charset="0"/>
                <a:cs typeface="Arial" pitchFamily="34" charset="0"/>
              </a:rPr>
              <a:t>Obtaining connection</a:t>
            </a:r>
          </a:p>
          <a:p>
            <a:pPr marL="228600" indent="-228600">
              <a:spcBef>
                <a:spcPct val="50000"/>
              </a:spcBef>
              <a:buAutoNum type="arabicPeriod"/>
            </a:pPr>
            <a:r>
              <a:rPr lang="en-US" sz="1000" dirty="0" smtClean="0">
                <a:latin typeface="Arial" pitchFamily="34" charset="0"/>
                <a:cs typeface="Arial" pitchFamily="34" charset="0"/>
              </a:rPr>
              <a:t>Creating statement</a:t>
            </a:r>
          </a:p>
          <a:p>
            <a:pPr marL="228600" indent="-228600">
              <a:spcBef>
                <a:spcPct val="50000"/>
              </a:spcBef>
              <a:buAutoNum type="arabicPeriod"/>
            </a:pPr>
            <a:r>
              <a:rPr lang="en-US" sz="1000" dirty="0" smtClean="0">
                <a:latin typeface="Arial" pitchFamily="34" charset="0"/>
                <a:cs typeface="Arial" pitchFamily="34" charset="0"/>
              </a:rPr>
              <a:t>Converting Object types to RDBMS types</a:t>
            </a:r>
          </a:p>
          <a:p>
            <a:pPr marL="228600" indent="-228600">
              <a:spcBef>
                <a:spcPct val="50000"/>
              </a:spcBef>
              <a:buAutoNum type="arabicPeriod"/>
            </a:pPr>
            <a:r>
              <a:rPr lang="en-US" sz="1000" b="0" dirty="0" smtClean="0">
                <a:latin typeface="Arial" pitchFamily="34" charset="0"/>
                <a:cs typeface="Arial" pitchFamily="34" charset="0"/>
              </a:rPr>
              <a:t>Closing opened resources</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129548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727804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r>
              <a:rPr lang="en-US" altLang="en-US" dirty="0">
                <a:latin typeface="Arial" charset="0"/>
                <a:cs typeface="Arial" charset="0"/>
              </a:rPr>
              <a:t>JPA is just an specification from Sun, which is released under JEE 5 specification. JPA standardized the ORM persistence technology for Java developers. JPA is not a product and can't be used as it is for persistence. It needs an ORM implementation to work and persist the Java Objects. ORM frameworks that can be used with JPA are Hibernate, Toplink, Open JPA etc. </a:t>
            </a:r>
          </a:p>
          <a:p>
            <a:pPr algn="just"/>
            <a:endParaRPr lang="en-US" altLang="en-US" dirty="0">
              <a:latin typeface="Arial" charset="0"/>
              <a:cs typeface="Arial" charset="0"/>
            </a:endParaRPr>
          </a:p>
          <a:p>
            <a:pPr algn="just"/>
            <a:r>
              <a:rPr lang="en-US" altLang="en-US" dirty="0">
                <a:latin typeface="Arial" charset="0"/>
                <a:cs typeface="Arial" charset="0"/>
              </a:rPr>
              <a:t> The Java Persistence API (JPA) is one approach to ORM. Via JPA the developer can map, store, update and retrieve data from relational databases to Java Objects and vice versa, JPA permits the developer to work directly with objects rather then with SQL statements. JPA is a specification and several implementations are available </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878024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defRPr/>
            </a:pPr>
            <a:r>
              <a:rPr lang="en-US" dirty="0"/>
              <a:t>JPA is not the first attempt to create an ORM solution in Java. Before JPA, there were Java Data Objects (JDO) and Enterprise JavaBeans (EJB). JDO used to be popular, but seems to have run out of steam. </a:t>
            </a:r>
            <a:endParaRPr lang="en-US" dirty="0" smtClean="0"/>
          </a:p>
          <a:p>
            <a:pPr>
              <a:defRPr/>
            </a:pPr>
            <a:endParaRPr lang="en-US" dirty="0"/>
          </a:p>
          <a:p>
            <a:pPr>
              <a:defRPr/>
            </a:pPr>
            <a:r>
              <a:rPr lang="en-US" dirty="0"/>
              <a:t>EJB, up to version 2.1, was overly complex and hard to use, harder than losing weight. EJB 3.0 simplifies things a lot and even uses JPA as its persistence mechanism. In short, JPA has started as part of EJB 3.0. However, since people want to use JPA without an EJB container, JPA has become an independent specification</a:t>
            </a:r>
            <a:r>
              <a:rPr lang="en-US" dirty="0" smtClean="0"/>
              <a:t>.</a:t>
            </a:r>
          </a:p>
          <a:p>
            <a:pPr>
              <a:defRPr/>
            </a:pPr>
            <a:endParaRPr lang="en-US" dirty="0"/>
          </a:p>
          <a:p>
            <a:pPr>
              <a:defRPr/>
            </a:pPr>
            <a:r>
              <a:rPr lang="en-US" dirty="0"/>
              <a:t>JPA is merely a specification, i.e. a document. In order for it to be useful, it needs a reference implementation, which is a Java API that implements the specification. There are numerous software packages that are JPA reference implementations. Hibernate, EclipseLink, and Apache OpenJPA are some of them.</a:t>
            </a:r>
          </a:p>
        </p:txBody>
      </p:sp>
      <p:sp>
        <p:nvSpPr>
          <p:cNvPr id="5" name="Text Box 9"/>
          <p:cNvSpPr txBox="1">
            <a:spLocks noChangeArrowheads="1"/>
          </p:cNvSpPr>
          <p:nvPr/>
        </p:nvSpPr>
        <p:spPr bwMode="auto">
          <a:xfrm>
            <a:off x="142875" y="1133475"/>
            <a:ext cx="1600200" cy="1015663"/>
          </a:xfrm>
          <a:prstGeom prst="rect">
            <a:avLst/>
          </a:prstGeom>
          <a:noFill/>
          <a:ln w="9525">
            <a:noFill/>
            <a:miter lim="800000"/>
            <a:headEnd/>
            <a:tailEnd/>
          </a:ln>
          <a:effectLst/>
        </p:spPr>
        <p:txBody>
          <a:bodyPr>
            <a:spAutoFit/>
          </a:bodyPr>
          <a:lstStyle/>
          <a:p>
            <a:pPr>
              <a:spcBef>
                <a:spcPct val="50000"/>
              </a:spcBef>
            </a:pPr>
            <a:r>
              <a:rPr lang="en-US" sz="1000" dirty="0" smtClean="0">
                <a:latin typeface="Arial" pitchFamily="34" charset="0"/>
                <a:cs typeface="Arial" pitchFamily="34" charset="0"/>
              </a:rPr>
              <a:t>JPA not only provides database-independence but it also gives us a  flexibility to have ORM implementer independence.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089475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spcBef>
                <a:spcPct val="0"/>
              </a:spcBef>
            </a:pPr>
            <a:r>
              <a:rPr lang="en-US" altLang="en-US" dirty="0">
                <a:latin typeface="Arial" charset="0"/>
                <a:cs typeface="Arial" charset="0"/>
              </a:rPr>
              <a:t>Below listed are few advantages of JPA: </a:t>
            </a:r>
          </a:p>
          <a:p>
            <a:pPr>
              <a:spcBef>
                <a:spcPct val="0"/>
              </a:spcBef>
            </a:pPr>
            <a:endParaRPr lang="en-US" altLang="en-US" dirty="0">
              <a:latin typeface="Arial" charset="0"/>
              <a:cs typeface="Arial" charset="0"/>
            </a:endParaRPr>
          </a:p>
          <a:p>
            <a:pPr>
              <a:spcBef>
                <a:spcPct val="0"/>
              </a:spcBef>
            </a:pPr>
            <a:r>
              <a:rPr lang="en-US" altLang="en-US" dirty="0">
                <a:latin typeface="Arial" charset="0"/>
                <a:cs typeface="Arial" charset="0"/>
              </a:rPr>
              <a:t>1. You don't need to create tables. In some cases, you don't even need to create a database. If any of your entity classes changes, the modern JPA provider can be configured to adapt the tables.</a:t>
            </a:r>
          </a:p>
          <a:p>
            <a:pPr>
              <a:spcBef>
                <a:spcPct val="0"/>
              </a:spcBef>
            </a:pPr>
            <a:r>
              <a:rPr lang="en-US" altLang="en-US" dirty="0">
                <a:latin typeface="Arial" charset="0"/>
                <a:cs typeface="Arial" charset="0"/>
              </a:rPr>
              <a:t>2. You don't need to write SQL statements, even though sometimes you may have to work with JPQL, the Java Persistence Query Language.</a:t>
            </a:r>
          </a:p>
          <a:p>
            <a:pPr>
              <a:spcBef>
                <a:spcPct val="0"/>
              </a:spcBef>
            </a:pPr>
            <a:r>
              <a:rPr lang="en-US" altLang="en-US" dirty="0">
                <a:latin typeface="Arial" charset="0"/>
                <a:cs typeface="Arial" charset="0"/>
              </a:rPr>
              <a:t>3. Changing databases, say from Oracle to MySQL, is a breeze</a:t>
            </a:r>
          </a:p>
          <a:p>
            <a:pPr>
              <a:spcBef>
                <a:spcPct val="0"/>
              </a:spcBef>
            </a:pPr>
            <a:endParaRPr lang="en-US" altLang="en-US" dirty="0">
              <a:latin typeface="Arial" charset="0"/>
              <a:cs typeface="Arial" charset="0"/>
            </a:endParaRPr>
          </a:p>
          <a:p>
            <a:pPr>
              <a:spcBef>
                <a:spcPct val="0"/>
              </a:spcBef>
            </a:pPr>
            <a:r>
              <a:rPr lang="en-US" altLang="en-US" dirty="0">
                <a:latin typeface="Arial" charset="0"/>
                <a:cs typeface="Arial" charset="0"/>
              </a:rPr>
              <a:t>There are disadvantages too, but most of them are negligible.</a:t>
            </a:r>
          </a:p>
          <a:p>
            <a:pPr>
              <a:spcBef>
                <a:spcPct val="0"/>
              </a:spcBef>
            </a:pPr>
            <a:endParaRPr lang="en-US" altLang="en-US" dirty="0">
              <a:latin typeface="Arial" charset="0"/>
              <a:cs typeface="Arial" charset="0"/>
            </a:endParaRPr>
          </a:p>
          <a:p>
            <a:pPr>
              <a:spcBef>
                <a:spcPct val="0"/>
              </a:spcBef>
            </a:pPr>
            <a:r>
              <a:rPr lang="en-US" altLang="en-US" dirty="0">
                <a:latin typeface="Arial" charset="0"/>
                <a:cs typeface="Arial" charset="0"/>
              </a:rPr>
              <a:t>1. JPA adds to the application's memory usage. Negligible in most cases.</a:t>
            </a:r>
          </a:p>
          <a:p>
            <a:pPr>
              <a:spcBef>
                <a:spcPct val="0"/>
              </a:spcBef>
            </a:pPr>
            <a:r>
              <a:rPr lang="en-US" altLang="en-US" dirty="0">
                <a:latin typeface="Arial" charset="0"/>
                <a:cs typeface="Arial" charset="0"/>
              </a:rPr>
              <a:t>2. JPA adds an extra layer to the application, making the system a bit slower than if it accesses the database through JDBC directly. However, the performance penalty is small that it is considered negligible.</a:t>
            </a:r>
          </a:p>
          <a:p>
            <a:endParaRPr lang="en-US" altLang="en-US" dirty="0">
              <a:cs typeface="Arial"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920493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406647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505110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5" name="Text Box 9"/>
          <p:cNvSpPr txBox="1">
            <a:spLocks noChangeArrowheads="1"/>
          </p:cNvSpPr>
          <p:nvPr/>
        </p:nvSpPr>
        <p:spPr bwMode="auto">
          <a:xfrm>
            <a:off x="142875" y="1133475"/>
            <a:ext cx="1600200" cy="707886"/>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Answers:</a:t>
            </a:r>
          </a:p>
          <a:p>
            <a:pPr>
              <a:spcBef>
                <a:spcPct val="50000"/>
              </a:spcBef>
            </a:pPr>
            <a:r>
              <a:rPr lang="en-US" sz="1000" dirty="0" smtClean="0">
                <a:latin typeface="Arial" pitchFamily="34" charset="0"/>
                <a:cs typeface="Arial" pitchFamily="34" charset="0"/>
              </a:rPr>
              <a:t>1.True</a:t>
            </a:r>
          </a:p>
          <a:p>
            <a:pPr>
              <a:spcBef>
                <a:spcPct val="50000"/>
              </a:spcBef>
            </a:pPr>
            <a:r>
              <a:rPr lang="en-US" sz="1000" b="0" dirty="0" smtClean="0">
                <a:latin typeface="Arial" pitchFamily="34" charset="0"/>
                <a:cs typeface="Arial" pitchFamily="34" charset="0"/>
              </a:rPr>
              <a:t>2.Option 1 and 2</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259769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62570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a:t>The above diagram depicts mapping of object state into database table columns. To do so, traditionally, we rely on JDBC API, which allows developers to save application data into database, however conversion is required from object format to database table format which un-necessarily increases line of code . </a:t>
            </a:r>
          </a:p>
          <a:p>
            <a:endParaRPr lang="en-US" dirty="0"/>
          </a:p>
          <a:p>
            <a:r>
              <a:rPr lang="en-US" dirty="0"/>
              <a:t>However, there are lot of challenges and mismatch in data processing in these two models. In addition, if database changes, then developer need to make modification in the configuration which is database specific.</a:t>
            </a:r>
          </a:p>
          <a:p>
            <a:endParaRPr lang="en-US" dirty="0"/>
          </a:p>
          <a:p>
            <a:r>
              <a:rPr lang="en-US" dirty="0"/>
              <a:t>So to shorten the development time, and to save application object directly into database, there was need to reinvent the approach of mapping object and relational model. </a:t>
            </a:r>
          </a:p>
        </p:txBody>
      </p:sp>
    </p:spTree>
    <p:extLst>
      <p:ext uri="{BB962C8B-B14F-4D97-AF65-F5344CB8AC3E}">
        <p14:creationId xmlns:p14="http://schemas.microsoft.com/office/powerpoint/2010/main" val="2374331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altLang="en-US" dirty="0">
                <a:latin typeface="Arial" charset="0"/>
                <a:cs typeface="Arial" charset="0"/>
              </a:rPr>
              <a:t>The above slide demonstrates on the challenges of mapping objects and database relations. </a:t>
            </a:r>
          </a:p>
          <a:p>
            <a:endParaRPr lang="en-US" dirty="0"/>
          </a:p>
        </p:txBody>
      </p:sp>
    </p:spTree>
    <p:extLst>
      <p:ext uri="{BB962C8B-B14F-4D97-AF65-F5344CB8AC3E}">
        <p14:creationId xmlns:p14="http://schemas.microsoft.com/office/powerpoint/2010/main" val="366720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defRPr/>
            </a:pPr>
            <a:r>
              <a:rPr lang="en-US" dirty="0"/>
              <a:t>Above diagram shows how data of two entities are persisted into one relation (table)</a:t>
            </a:r>
          </a:p>
          <a:p>
            <a:pPr>
              <a:defRPr/>
            </a:pPr>
            <a:r>
              <a:rPr lang="en-US" dirty="0"/>
              <a:t>Conversion of the java datatypes to underlying database types is done by ORM automatically.</a:t>
            </a:r>
          </a:p>
          <a:p>
            <a:endParaRPr lang="en-US" dirty="0"/>
          </a:p>
        </p:txBody>
      </p:sp>
      <p:sp>
        <p:nvSpPr>
          <p:cNvPr id="5" name="Text Box 9"/>
          <p:cNvSpPr txBox="1">
            <a:spLocks noChangeArrowheads="1"/>
          </p:cNvSpPr>
          <p:nvPr/>
        </p:nvSpPr>
        <p:spPr bwMode="auto">
          <a:xfrm>
            <a:off x="142875" y="1133475"/>
            <a:ext cx="1600200" cy="553998"/>
          </a:xfrm>
          <a:prstGeom prst="rect">
            <a:avLst/>
          </a:prstGeom>
          <a:noFill/>
          <a:ln w="9525">
            <a:noFill/>
            <a:miter lim="800000"/>
            <a:headEnd/>
            <a:tailEnd/>
          </a:ln>
          <a:effectLst/>
        </p:spPr>
        <p:txBody>
          <a:bodyPr>
            <a:spAutoFit/>
          </a:bodyPr>
          <a:lstStyle/>
          <a:p>
            <a:pPr>
              <a:spcBef>
                <a:spcPct val="50000"/>
              </a:spcBef>
            </a:pPr>
            <a:r>
              <a:rPr lang="en-US" sz="1000" dirty="0">
                <a:latin typeface="Arial" pitchFamily="34" charset="0"/>
                <a:cs typeface="Arial" pitchFamily="34" charset="0"/>
              </a:rPr>
              <a:t>Discuss the scenarios real  world scenarios to discuss the Granularity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137183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014631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099905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524927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t>Storing </a:t>
            </a:r>
            <a:r>
              <a:rPr lang="en-US" dirty="0"/>
              <a:t>object-oriented entities in a relational database is often not a simple </a:t>
            </a:r>
            <a:r>
              <a:rPr lang="en-US" dirty="0" smtClean="0"/>
              <a:t>task </a:t>
            </a:r>
            <a:r>
              <a:rPr lang="en-US" dirty="0"/>
              <a:t>and requires a great deal of repetitive code </a:t>
            </a:r>
            <a:r>
              <a:rPr lang="en-US" dirty="0" smtClean="0"/>
              <a:t>along with conversion </a:t>
            </a:r>
            <a:r>
              <a:rPr lang="en-US" dirty="0"/>
              <a:t>between data types. </a:t>
            </a:r>
            <a:endParaRPr lang="en-US" dirty="0" smtClean="0"/>
          </a:p>
          <a:p>
            <a:endParaRPr lang="en-US" dirty="0"/>
          </a:p>
          <a:p>
            <a:r>
              <a:rPr lang="en-US" dirty="0" smtClean="0"/>
              <a:t>Object-relational mapper, </a:t>
            </a:r>
            <a:r>
              <a:rPr lang="en-US" dirty="0"/>
              <a:t>or </a:t>
            </a:r>
            <a:r>
              <a:rPr lang="en-US" dirty="0" smtClean="0"/>
              <a:t>O/RM, </a:t>
            </a:r>
            <a:r>
              <a:rPr lang="en-US" dirty="0"/>
              <a:t>were created to solve this problem. An O/RM persists entities in and retrieves entities from relational databases without the programmer having to write SQL statements and translate entity properties to statement parameters and result set columns to entity properties.</a:t>
            </a: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1042704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2256420846"/>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255897010"/>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153758650"/>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urseGo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33616508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630192391"/>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1798491621"/>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150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395607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253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3414042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411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524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3480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614799266"/>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4">
            <a:extLst>
              <a:ext uri="{96DAC541-7B7A-43D3-8B79-37D633B846F1}">
                <asvg:svgBlip xmlns="" xmlns:asvg="http://schemas.microsoft.com/office/drawing/2016/SVG/main" r:embed="rId15"/>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16633437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altLang="en-US" b="0" dirty="0"/>
              <a:t>JPA with </a:t>
            </a:r>
            <a:r>
              <a:rPr lang="en-US" altLang="en-US" b="0" dirty="0" smtClean="0"/>
              <a:t>Hibernate 3</a:t>
            </a:r>
            <a:endParaRPr lang="en-US" altLang="en-US" b="0" dirty="0"/>
          </a:p>
        </p:txBody>
      </p:sp>
      <p:sp>
        <p:nvSpPr>
          <p:cNvPr id="12" name="Subtitle 11"/>
          <p:cNvSpPr>
            <a:spLocks noGrp="1"/>
          </p:cNvSpPr>
          <p:nvPr>
            <p:ph type="subTitle" idx="1"/>
          </p:nvPr>
        </p:nvSpPr>
        <p:spPr>
          <a:xfrm>
            <a:off x="305991" y="3932560"/>
            <a:ext cx="4340654" cy="1223963"/>
          </a:xfrm>
        </p:spPr>
        <p:txBody>
          <a:bodyPr>
            <a:noAutofit/>
          </a:bodyPr>
          <a:lstStyle/>
          <a:p>
            <a:pPr algn="ctr">
              <a:lnSpc>
                <a:spcPct val="170000"/>
              </a:lnSpc>
              <a:buClrTx/>
            </a:pPr>
            <a:r>
              <a:rPr lang="en-US" altLang="ja-JP" sz="2000" dirty="0" smtClean="0"/>
              <a:t>L</a:t>
            </a:r>
            <a:r>
              <a:rPr lang="en-US" altLang="ja-JP" sz="2000" dirty="0" smtClean="0"/>
              <a:t>esson-1 : Introduction </a:t>
            </a:r>
            <a:r>
              <a:rPr lang="en-US" altLang="ja-JP" sz="2000" dirty="0"/>
              <a:t>to ORM and </a:t>
            </a:r>
            <a:r>
              <a:rPr lang="en-US" altLang="ja-JP" sz="2000" dirty="0" smtClean="0"/>
              <a:t>its Need </a:t>
            </a:r>
            <a:endParaRPr lang="en-US" alt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1</a:t>
            </a:r>
            <a:r>
              <a:rPr lang="en-US" sz="1200" dirty="0" smtClean="0"/>
              <a:t>.3</a:t>
            </a:r>
            <a:r>
              <a:rPr lang="en-US" sz="1200" dirty="0" smtClean="0"/>
              <a:t>: </a:t>
            </a:r>
            <a:r>
              <a:rPr lang="en-US" sz="1200" dirty="0"/>
              <a:t>Object-Relation </a:t>
            </a:r>
            <a:r>
              <a:rPr lang="en-US" sz="1200" dirty="0" smtClean="0"/>
              <a:t>Mapping</a:t>
            </a:r>
            <a:r>
              <a:rPr lang="en-US" dirty="0" smtClean="0"/>
              <a:t/>
            </a:r>
            <a:br>
              <a:rPr lang="en-US" dirty="0" smtClean="0"/>
            </a:br>
            <a:r>
              <a:rPr lang="en-US" dirty="0"/>
              <a:t>An ORM Solution</a:t>
            </a:r>
            <a:endParaRPr lang="en-US" sz="2400" dirty="0"/>
          </a:p>
        </p:txBody>
      </p:sp>
      <p:sp>
        <p:nvSpPr>
          <p:cNvPr id="2" name="Content Placeholder 1"/>
          <p:cNvSpPr>
            <a:spLocks noGrp="1"/>
          </p:cNvSpPr>
          <p:nvPr>
            <p:ph idx="1"/>
          </p:nvPr>
        </p:nvSpPr>
        <p:spPr/>
        <p:txBody>
          <a:bodyPr/>
          <a:lstStyle/>
          <a:p>
            <a:r>
              <a:rPr lang="en-US" dirty="0"/>
              <a:t>It consists of:</a:t>
            </a:r>
          </a:p>
          <a:p>
            <a:pPr lvl="1"/>
            <a:r>
              <a:rPr lang="en-US" dirty="0"/>
              <a:t>An API, to perform CRUD operations on objects of persistent classes</a:t>
            </a:r>
          </a:p>
          <a:p>
            <a:pPr lvl="1"/>
            <a:r>
              <a:rPr lang="en-US" dirty="0"/>
              <a:t>A language  to specify queries that refer to classes and properties of classes</a:t>
            </a:r>
          </a:p>
          <a:p>
            <a:pPr lvl="1"/>
            <a:r>
              <a:rPr lang="en-US" dirty="0"/>
              <a:t>A facility, to specify mapping metadata</a:t>
            </a:r>
          </a:p>
          <a:p>
            <a:pPr lvl="1"/>
            <a:r>
              <a:rPr lang="en-US" dirty="0"/>
              <a:t>A technique, for the ORM implementation to interact with transactional objects to perform dirty checking. Lazy association, fetching, and other optimization functions.</a:t>
            </a:r>
          </a:p>
        </p:txBody>
      </p:sp>
      <p:sp>
        <p:nvSpPr>
          <p:cNvPr id="5" name="AutoShape 4"/>
          <p:cNvSpPr>
            <a:spLocks noChangeArrowheads="1"/>
          </p:cNvSpPr>
          <p:nvPr/>
        </p:nvSpPr>
        <p:spPr bwMode="auto">
          <a:xfrm>
            <a:off x="1366972" y="3172408"/>
            <a:ext cx="5510345" cy="2326871"/>
          </a:xfrm>
          <a:prstGeom prst="roundRect">
            <a:avLst>
              <a:gd name="adj" fmla="val 13795"/>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a:solidFill>
                  <a:schemeClr val="bg2">
                    <a:lumMod val="50000"/>
                  </a:schemeClr>
                </a:solidFill>
              </a:rPr>
              <a:t>public void addProduct(Product product) { </a:t>
            </a:r>
          </a:p>
          <a:p>
            <a:pPr lvl="1">
              <a:lnSpc>
                <a:spcPct val="135000"/>
              </a:lnSpc>
            </a:pPr>
            <a:r>
              <a:rPr lang="en-US" dirty="0">
                <a:solidFill>
                  <a:schemeClr val="bg2">
                    <a:lumMod val="50000"/>
                  </a:schemeClr>
                </a:solidFill>
              </a:rPr>
              <a:t>   this.getCurrentTransaction().persist(product); </a:t>
            </a:r>
          </a:p>
          <a:p>
            <a:pPr lvl="1">
              <a:lnSpc>
                <a:spcPct val="135000"/>
              </a:lnSpc>
            </a:pPr>
            <a:r>
              <a:rPr lang="en-US" dirty="0">
                <a:solidFill>
                  <a:schemeClr val="bg2">
                    <a:lumMod val="50000"/>
                  </a:schemeClr>
                </a:solidFill>
              </a:rPr>
              <a:t>} </a:t>
            </a:r>
          </a:p>
        </p:txBody>
      </p:sp>
    </p:spTree>
    <p:extLst>
      <p:ext uri="{BB962C8B-B14F-4D97-AF65-F5344CB8AC3E}">
        <p14:creationId xmlns:p14="http://schemas.microsoft.com/office/powerpoint/2010/main" val="27763205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a:solidFill>
                  <a:srgbClr val="00264A"/>
                </a:solidFill>
              </a:rPr>
              <a:t>1</a:t>
            </a:r>
            <a:r>
              <a:rPr lang="en-US" sz="1200" dirty="0" smtClean="0">
                <a:solidFill>
                  <a:srgbClr val="00264A"/>
                </a:solidFill>
              </a:rPr>
              <a:t>.4</a:t>
            </a:r>
            <a:r>
              <a:rPr lang="en-US" sz="1200" dirty="0" smtClean="0">
                <a:solidFill>
                  <a:srgbClr val="00264A"/>
                </a:solidFill>
              </a:rPr>
              <a:t>: </a:t>
            </a:r>
            <a:r>
              <a:rPr lang="en-US" sz="1200" dirty="0" smtClean="0"/>
              <a:t>ORM and its need</a:t>
            </a:r>
            <a:r>
              <a:rPr lang="en-US" sz="1200" dirty="0" smtClean="0">
                <a:solidFill>
                  <a:srgbClr val="00264A"/>
                </a:solidFill>
              </a:rPr>
              <a:t/>
            </a:r>
            <a:br>
              <a:rPr lang="en-US" sz="1200" dirty="0" smtClean="0">
                <a:solidFill>
                  <a:srgbClr val="00264A"/>
                </a:solidFill>
              </a:rPr>
            </a:br>
            <a:r>
              <a:rPr lang="en-US" dirty="0" smtClean="0"/>
              <a:t>Why </a:t>
            </a:r>
            <a:r>
              <a:rPr lang="en-US" dirty="0"/>
              <a:t>ORM?</a:t>
            </a:r>
            <a:endParaRPr lang="en-US" sz="2400" dirty="0"/>
          </a:p>
        </p:txBody>
      </p:sp>
      <p:sp>
        <p:nvSpPr>
          <p:cNvPr id="3" name="Content Placeholder 2"/>
          <p:cNvSpPr>
            <a:spLocks noGrp="1"/>
          </p:cNvSpPr>
          <p:nvPr>
            <p:ph idx="1"/>
          </p:nvPr>
        </p:nvSpPr>
        <p:spPr/>
        <p:txBody>
          <a:bodyPr/>
          <a:lstStyle/>
          <a:p>
            <a:r>
              <a:rPr lang="en-US" dirty="0"/>
              <a:t>It “shields” developers from “messy” </a:t>
            </a:r>
            <a:r>
              <a:rPr lang="en-US" dirty="0" smtClean="0"/>
              <a:t>SQL</a:t>
            </a:r>
          </a:p>
          <a:p>
            <a:pPr marL="0" indent="0">
              <a:buNone/>
            </a:pPr>
            <a:endParaRPr lang="en-US" dirty="0"/>
          </a:p>
          <a:p>
            <a:r>
              <a:rPr lang="en-US" dirty="0"/>
              <a:t>ORM tools allows developers to focus on the business logic of the application </a:t>
            </a:r>
            <a:endParaRPr lang="en-US" dirty="0" smtClean="0"/>
          </a:p>
          <a:p>
            <a:r>
              <a:rPr lang="en-US" dirty="0" smtClean="0"/>
              <a:t>rather </a:t>
            </a:r>
            <a:r>
              <a:rPr lang="en-US" dirty="0"/>
              <a:t>than repetitive CRUD (Create Read Update Delete) logic</a:t>
            </a:r>
            <a:r>
              <a:rPr lang="en-US" dirty="0" smtClean="0"/>
              <a:t>.</a:t>
            </a:r>
          </a:p>
          <a:p>
            <a:pPr marL="0" indent="0">
              <a:buNone/>
            </a:pPr>
            <a:endParaRPr lang="en-US" dirty="0"/>
          </a:p>
          <a:p>
            <a:r>
              <a:rPr lang="en-US" dirty="0"/>
              <a:t>Some of the benefits of ORM are:</a:t>
            </a:r>
          </a:p>
          <a:p>
            <a:pPr lvl="1"/>
            <a:r>
              <a:rPr lang="en-US" dirty="0"/>
              <a:t>Productivity</a:t>
            </a:r>
          </a:p>
          <a:p>
            <a:pPr lvl="1"/>
            <a:r>
              <a:rPr lang="en-US" dirty="0"/>
              <a:t>Maintainability</a:t>
            </a:r>
          </a:p>
          <a:p>
            <a:pPr lvl="1"/>
            <a:r>
              <a:rPr lang="en-US" dirty="0"/>
              <a:t>Performance</a:t>
            </a:r>
          </a:p>
          <a:p>
            <a:pPr lvl="1"/>
            <a:r>
              <a:rPr lang="en-US" dirty="0"/>
              <a:t>Vendor independence</a:t>
            </a:r>
          </a:p>
          <a:p>
            <a:endParaRPr lang="en-US" dirty="0"/>
          </a:p>
        </p:txBody>
      </p:sp>
    </p:spTree>
    <p:extLst>
      <p:ext uri="{BB962C8B-B14F-4D97-AF65-F5344CB8AC3E}">
        <p14:creationId xmlns:p14="http://schemas.microsoft.com/office/powerpoint/2010/main" val="5379277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a:solidFill>
                  <a:srgbClr val="00264A"/>
                </a:solidFill>
              </a:rPr>
              <a:t>1</a:t>
            </a:r>
            <a:r>
              <a:rPr lang="en-US" sz="1200" dirty="0" smtClean="0">
                <a:solidFill>
                  <a:srgbClr val="00264A"/>
                </a:solidFill>
              </a:rPr>
              <a:t>.5</a:t>
            </a:r>
            <a:r>
              <a:rPr lang="en-US" sz="1200" dirty="0" smtClean="0">
                <a:solidFill>
                  <a:srgbClr val="00264A"/>
                </a:solidFill>
              </a:rPr>
              <a:t>: </a:t>
            </a:r>
            <a:r>
              <a:rPr lang="en-US" sz="1200" dirty="0"/>
              <a:t>JPA and its benefits</a:t>
            </a:r>
            <a:r>
              <a:rPr lang="en-US" sz="1200" dirty="0" smtClean="0">
                <a:solidFill>
                  <a:srgbClr val="00264A"/>
                </a:solidFill>
              </a:rPr>
              <a:t> </a:t>
            </a:r>
            <a:br>
              <a:rPr lang="en-US" sz="1200" dirty="0" smtClean="0">
                <a:solidFill>
                  <a:srgbClr val="00264A"/>
                </a:solidFill>
              </a:rPr>
            </a:br>
            <a:r>
              <a:rPr lang="en-US" dirty="0" smtClean="0"/>
              <a:t>Introduction </a:t>
            </a:r>
            <a:r>
              <a:rPr lang="en-US" dirty="0"/>
              <a:t>to </a:t>
            </a:r>
            <a:r>
              <a:rPr lang="en-US" dirty="0" smtClean="0"/>
              <a:t>Java Persistence API</a:t>
            </a:r>
            <a:endParaRPr lang="en-US" sz="2400" dirty="0"/>
          </a:p>
        </p:txBody>
      </p:sp>
      <p:sp>
        <p:nvSpPr>
          <p:cNvPr id="3" name="Content Placeholder 2"/>
          <p:cNvSpPr>
            <a:spLocks noGrp="1"/>
          </p:cNvSpPr>
          <p:nvPr>
            <p:ph idx="1"/>
          </p:nvPr>
        </p:nvSpPr>
        <p:spPr/>
        <p:txBody>
          <a:bodyPr/>
          <a:lstStyle/>
          <a:p>
            <a:r>
              <a:rPr lang="en-US" dirty="0"/>
              <a:t>Developed as part of Java Specification Request (JSR) 317</a:t>
            </a:r>
          </a:p>
          <a:p>
            <a:pPr lvl="1"/>
            <a:r>
              <a:rPr lang="en-US" dirty="0"/>
              <a:t>Original goal to simplify EJB CMP entity beans</a:t>
            </a:r>
          </a:p>
          <a:p>
            <a:endParaRPr lang="en-US" dirty="0" smtClean="0"/>
          </a:p>
          <a:p>
            <a:r>
              <a:rPr lang="en-US" dirty="0" smtClean="0"/>
              <a:t>Simplifies </a:t>
            </a:r>
            <a:r>
              <a:rPr lang="en-US" dirty="0"/>
              <a:t>the development of Java EE and Java SE applications using data persistence</a:t>
            </a:r>
          </a:p>
          <a:p>
            <a:endParaRPr lang="en-US" dirty="0" smtClean="0"/>
          </a:p>
          <a:p>
            <a:r>
              <a:rPr lang="en-US" dirty="0" smtClean="0"/>
              <a:t>JPA </a:t>
            </a:r>
            <a:r>
              <a:rPr lang="en-US" dirty="0"/>
              <a:t>standardized the ORM persistence technology for Java developers. </a:t>
            </a:r>
          </a:p>
          <a:p>
            <a:r>
              <a:rPr lang="en-US" dirty="0"/>
              <a:t>Usable both within Java SE environments as well as Java EE</a:t>
            </a:r>
          </a:p>
          <a:p>
            <a:pPr lvl="1"/>
            <a:r>
              <a:rPr lang="en-US" dirty="0"/>
              <a:t>POJO based</a:t>
            </a:r>
          </a:p>
          <a:p>
            <a:pPr lvl="1"/>
            <a:r>
              <a:rPr lang="en-US" dirty="0"/>
              <a:t>Works with XML descriptors and annotations</a:t>
            </a:r>
          </a:p>
          <a:p>
            <a:endParaRPr lang="en-US" dirty="0"/>
          </a:p>
        </p:txBody>
      </p:sp>
    </p:spTree>
    <p:extLst>
      <p:ext uri="{BB962C8B-B14F-4D97-AF65-F5344CB8AC3E}">
        <p14:creationId xmlns:p14="http://schemas.microsoft.com/office/powerpoint/2010/main" val="7738597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1</a:t>
            </a:r>
            <a:r>
              <a:rPr lang="en-US" sz="1200" dirty="0" smtClean="0"/>
              <a:t>.5</a:t>
            </a:r>
            <a:r>
              <a:rPr lang="en-US" sz="1200" dirty="0"/>
              <a:t>: JPA and its benefits</a:t>
            </a:r>
            <a:r>
              <a:rPr lang="en-US" dirty="0" smtClean="0"/>
              <a:t/>
            </a:r>
            <a:br>
              <a:rPr lang="en-US" dirty="0" smtClean="0"/>
            </a:br>
            <a:r>
              <a:rPr lang="en-US" dirty="0"/>
              <a:t>What is JPA?</a:t>
            </a:r>
            <a:endParaRPr lang="en-US" sz="2400" dirty="0"/>
          </a:p>
        </p:txBody>
      </p:sp>
      <p:sp>
        <p:nvSpPr>
          <p:cNvPr id="2" name="Content Placeholder 1"/>
          <p:cNvSpPr>
            <a:spLocks noGrp="1"/>
          </p:cNvSpPr>
          <p:nvPr>
            <p:ph idx="1"/>
          </p:nvPr>
        </p:nvSpPr>
        <p:spPr/>
        <p:txBody>
          <a:bodyPr/>
          <a:lstStyle/>
          <a:p>
            <a:r>
              <a:rPr lang="en-US" dirty="0"/>
              <a:t>JPA is not a product and can't be used as it is for persistence. </a:t>
            </a:r>
          </a:p>
          <a:p>
            <a:r>
              <a:rPr lang="en-US" dirty="0"/>
              <a:t>JPA needs an ORM implementation to work and persist the Java Objects. </a:t>
            </a:r>
          </a:p>
          <a:p>
            <a:r>
              <a:rPr lang="en-US" dirty="0"/>
              <a:t>ORM frameworks that can be used with JPA are Hibernate, TopLink, Open JPA etc. </a:t>
            </a:r>
          </a:p>
        </p:txBody>
      </p:sp>
      <p:graphicFrame>
        <p:nvGraphicFramePr>
          <p:cNvPr id="4" name="Diagram 3"/>
          <p:cNvGraphicFramePr/>
          <p:nvPr/>
        </p:nvGraphicFramePr>
        <p:xfrm>
          <a:off x="625929" y="236038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lowchart: Magnetic Disk 4"/>
          <p:cNvSpPr/>
          <p:nvPr/>
        </p:nvSpPr>
        <p:spPr>
          <a:xfrm>
            <a:off x="6824662" y="3576638"/>
            <a:ext cx="1520847" cy="1616075"/>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b="1" dirty="0"/>
              <a:t>DATABASE</a:t>
            </a:r>
          </a:p>
        </p:txBody>
      </p:sp>
    </p:spTree>
    <p:extLst>
      <p:ext uri="{BB962C8B-B14F-4D97-AF65-F5344CB8AC3E}">
        <p14:creationId xmlns:p14="http://schemas.microsoft.com/office/powerpoint/2010/main" val="39349158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1</a:t>
            </a:r>
            <a:r>
              <a:rPr lang="en-US" sz="1200" dirty="0" smtClean="0"/>
              <a:t>.5</a:t>
            </a:r>
            <a:r>
              <a:rPr lang="en-US" sz="1200" dirty="0" smtClean="0"/>
              <a:t>: JPA and its benefits</a:t>
            </a:r>
            <a:r>
              <a:rPr lang="en-US" dirty="0" smtClean="0"/>
              <a:t/>
            </a:r>
            <a:br>
              <a:rPr lang="en-US" dirty="0" smtClean="0"/>
            </a:br>
            <a:r>
              <a:rPr lang="en-US" dirty="0" smtClean="0"/>
              <a:t>Advantages </a:t>
            </a:r>
            <a:r>
              <a:rPr lang="en-US" dirty="0"/>
              <a:t>of JPA</a:t>
            </a:r>
            <a:endParaRPr lang="en-US" sz="2400" dirty="0"/>
          </a:p>
        </p:txBody>
      </p:sp>
      <p:sp>
        <p:nvSpPr>
          <p:cNvPr id="3" name="Content Placeholder 2"/>
          <p:cNvSpPr>
            <a:spLocks noGrp="1"/>
          </p:cNvSpPr>
          <p:nvPr>
            <p:ph idx="1"/>
          </p:nvPr>
        </p:nvSpPr>
        <p:spPr/>
        <p:txBody>
          <a:bodyPr/>
          <a:lstStyle/>
          <a:p>
            <a:r>
              <a:rPr lang="en-US" dirty="0"/>
              <a:t>Simplified Persistence technology </a:t>
            </a:r>
          </a:p>
          <a:p>
            <a:r>
              <a:rPr lang="en-US" dirty="0"/>
              <a:t>ORM frameworks independence </a:t>
            </a:r>
          </a:p>
          <a:p>
            <a:pPr lvl="1"/>
            <a:r>
              <a:rPr lang="en-US" dirty="0"/>
              <a:t>Any ORM framework can be used</a:t>
            </a:r>
          </a:p>
          <a:p>
            <a:r>
              <a:rPr lang="en-US" dirty="0"/>
              <a:t>Data can be saved in ORM way </a:t>
            </a:r>
          </a:p>
          <a:p>
            <a:r>
              <a:rPr lang="en-US" dirty="0"/>
              <a:t>Supported by industry leaders </a:t>
            </a:r>
          </a:p>
          <a:p>
            <a:endParaRPr lang="en-US" dirty="0"/>
          </a:p>
        </p:txBody>
      </p:sp>
    </p:spTree>
    <p:extLst>
      <p:ext uri="{BB962C8B-B14F-4D97-AF65-F5344CB8AC3E}">
        <p14:creationId xmlns:p14="http://schemas.microsoft.com/office/powerpoint/2010/main" val="11198546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1</a:t>
            </a:r>
            <a:r>
              <a:rPr lang="en-US" sz="1200" dirty="0" smtClean="0"/>
              <a:t>.5</a:t>
            </a:r>
            <a:r>
              <a:rPr lang="en-US" sz="1200" dirty="0" smtClean="0"/>
              <a:t>: JPA and its benefits</a:t>
            </a:r>
            <a:r>
              <a:rPr lang="en-US" dirty="0"/>
              <a:t/>
            </a:r>
            <a:br>
              <a:rPr lang="en-US" dirty="0"/>
            </a:br>
            <a:r>
              <a:rPr lang="en-US" dirty="0"/>
              <a:t>Why JPA?</a:t>
            </a:r>
            <a:endParaRPr lang="en-US" sz="2400" dirty="0"/>
          </a:p>
        </p:txBody>
      </p:sp>
      <p:sp>
        <p:nvSpPr>
          <p:cNvPr id="3" name="Content Placeholder 2"/>
          <p:cNvSpPr>
            <a:spLocks noGrp="1"/>
          </p:cNvSpPr>
          <p:nvPr>
            <p:ph idx="1"/>
          </p:nvPr>
        </p:nvSpPr>
        <p:spPr/>
        <p:txBody>
          <a:bodyPr/>
          <a:lstStyle/>
          <a:p>
            <a:r>
              <a:rPr lang="en-US" dirty="0"/>
              <a:t>Impedance mismatch</a:t>
            </a:r>
          </a:p>
          <a:p>
            <a:pPr lvl="1"/>
            <a:r>
              <a:rPr lang="en-US" dirty="0"/>
              <a:t>Object-oriented vs. relational</a:t>
            </a:r>
          </a:p>
          <a:p>
            <a:r>
              <a:rPr lang="en-US" dirty="0"/>
              <a:t>Java developers are not database developers</a:t>
            </a:r>
          </a:p>
          <a:p>
            <a:pPr lvl="1"/>
            <a:r>
              <a:rPr lang="en-US" dirty="0"/>
              <a:t>Reduce the need for developers to know and fully understand database design, SQL, performance tuning</a:t>
            </a:r>
          </a:p>
          <a:p>
            <a:pPr lvl="1"/>
            <a:r>
              <a:rPr lang="en-US" dirty="0"/>
              <a:t>Increase portability across database vendors and/or ORM frameworks </a:t>
            </a:r>
          </a:p>
          <a:p>
            <a:r>
              <a:rPr lang="en-US" dirty="0"/>
              <a:t>Increase performance by deferring to experts</a:t>
            </a:r>
          </a:p>
          <a:p>
            <a:pPr lvl="1"/>
            <a:r>
              <a:rPr lang="en-US" dirty="0"/>
              <a:t>Potential decrease in database calls</a:t>
            </a:r>
          </a:p>
          <a:p>
            <a:pPr lvl="1"/>
            <a:r>
              <a:rPr lang="en-US" dirty="0"/>
              <a:t>More efficient SQL </a:t>
            </a:r>
            <a:r>
              <a:rPr lang="en-US" dirty="0" smtClean="0"/>
              <a:t>statements</a:t>
            </a:r>
            <a:endParaRPr lang="en-US" dirty="0"/>
          </a:p>
        </p:txBody>
      </p:sp>
    </p:spTree>
    <p:extLst>
      <p:ext uri="{BB962C8B-B14F-4D97-AF65-F5344CB8AC3E}">
        <p14:creationId xmlns:p14="http://schemas.microsoft.com/office/powerpoint/2010/main" val="20461198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2" name="Content Placeholder 1"/>
          <p:cNvSpPr>
            <a:spLocks noGrp="1"/>
          </p:cNvSpPr>
          <p:nvPr>
            <p:ph idx="1"/>
          </p:nvPr>
        </p:nvSpPr>
        <p:spPr/>
        <p:txBody>
          <a:bodyPr/>
          <a:lstStyle/>
          <a:p>
            <a:r>
              <a:rPr lang="en-US" dirty="0"/>
              <a:t>In this lesson, you have learned about:</a:t>
            </a:r>
          </a:p>
          <a:p>
            <a:pPr lvl="1"/>
            <a:r>
              <a:rPr lang="en-US" dirty="0"/>
              <a:t>Object relational mapping</a:t>
            </a:r>
          </a:p>
          <a:p>
            <a:pPr lvl="1"/>
            <a:r>
              <a:rPr lang="en-US" dirty="0"/>
              <a:t>Object relational impedance mismatch</a:t>
            </a:r>
          </a:p>
          <a:p>
            <a:pPr lvl="1"/>
            <a:r>
              <a:rPr lang="en-US" dirty="0"/>
              <a:t>ORM and  its need</a:t>
            </a:r>
          </a:p>
          <a:p>
            <a:pPr lvl="1"/>
            <a:r>
              <a:rPr lang="en-US" dirty="0"/>
              <a:t>JPA and its benefits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2" name="Content Placeholder 1"/>
          <p:cNvSpPr>
            <a:spLocks noGrp="1"/>
          </p:cNvSpPr>
          <p:nvPr>
            <p:ph idx="1"/>
          </p:nvPr>
        </p:nvSpPr>
        <p:spPr/>
        <p:txBody>
          <a:bodyPr/>
          <a:lstStyle/>
          <a:p>
            <a:r>
              <a:rPr lang="en-US" dirty="0"/>
              <a:t>JPA provides database and ORM implementer independence. </a:t>
            </a:r>
          </a:p>
          <a:p>
            <a:pPr lvl="1"/>
            <a:r>
              <a:rPr lang="en-US" dirty="0"/>
              <a:t>True/False</a:t>
            </a:r>
          </a:p>
          <a:p>
            <a:r>
              <a:rPr lang="en-US" dirty="0"/>
              <a:t>Which of the following are ORM implementers?</a:t>
            </a:r>
          </a:p>
          <a:p>
            <a:pPr lvl="1"/>
            <a:r>
              <a:rPr lang="en-US" dirty="0"/>
              <a:t>Option 1: Hibernate</a:t>
            </a:r>
          </a:p>
          <a:p>
            <a:pPr lvl="1"/>
            <a:r>
              <a:rPr lang="en-US" dirty="0"/>
              <a:t>Option 2: </a:t>
            </a:r>
            <a:r>
              <a:rPr lang="en-US" dirty="0" err="1"/>
              <a:t>OpenJPA</a:t>
            </a:r>
            <a:endParaRPr lang="en-US" dirty="0"/>
          </a:p>
          <a:p>
            <a:pPr lvl="1"/>
            <a:r>
              <a:rPr lang="en-US" dirty="0"/>
              <a:t>Option 3: JPA</a:t>
            </a:r>
          </a:p>
          <a:p>
            <a:pPr lvl="1"/>
            <a:r>
              <a:rPr lang="en-US" dirty="0"/>
              <a:t>Option 4: </a:t>
            </a:r>
            <a:r>
              <a:rPr lang="en-US" dirty="0" err="1"/>
              <a:t>TopLink</a:t>
            </a:r>
            <a:endParaRPr lang="en-US" dirty="0"/>
          </a:p>
          <a:p>
            <a:r>
              <a:rPr lang="en-US" dirty="0"/>
              <a:t>Which of the following condition/s indicates granularity impedance mismatch?</a:t>
            </a:r>
          </a:p>
          <a:p>
            <a:pPr lvl="1"/>
            <a:r>
              <a:rPr lang="en-US" dirty="0"/>
              <a:t>Option 1: Having more classes and less tables</a:t>
            </a:r>
          </a:p>
          <a:p>
            <a:pPr lvl="1"/>
            <a:r>
              <a:rPr lang="en-US" dirty="0"/>
              <a:t>Option 2: Having more tables and less classes</a:t>
            </a:r>
          </a:p>
          <a:p>
            <a:pPr lvl="1"/>
            <a:r>
              <a:rPr lang="en-US" dirty="0"/>
              <a:t>Option 3: Having one table per </a:t>
            </a:r>
            <a:r>
              <a:rPr lang="en-US" dirty="0" smtClean="0"/>
              <a:t>class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r>
              <a:rPr lang="en-US" dirty="0"/>
              <a:t>After completing this lesson, participants will be able to understand:</a:t>
            </a:r>
          </a:p>
          <a:p>
            <a:pPr lvl="1"/>
            <a:r>
              <a:rPr lang="en-US" dirty="0"/>
              <a:t>Persistence and its benefits</a:t>
            </a:r>
          </a:p>
          <a:p>
            <a:pPr lvl="1"/>
            <a:r>
              <a:rPr lang="en-US" dirty="0"/>
              <a:t>Object-relational Impedance Mismatch</a:t>
            </a:r>
          </a:p>
          <a:p>
            <a:pPr lvl="1"/>
            <a:r>
              <a:rPr lang="en-US" dirty="0"/>
              <a:t>Object/Relational Mapping</a:t>
            </a:r>
          </a:p>
          <a:p>
            <a:pPr lvl="1"/>
            <a:r>
              <a:rPr lang="en-US" dirty="0"/>
              <a:t>ORM and its need</a:t>
            </a:r>
          </a:p>
          <a:p>
            <a:pPr lvl="1"/>
            <a:r>
              <a:rPr lang="en-US" dirty="0"/>
              <a:t>JPA and its </a:t>
            </a:r>
            <a:r>
              <a:rPr lang="en-US" dirty="0" smtClean="0"/>
              <a:t>benefits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a:solidFill>
                  <a:srgbClr val="00264A"/>
                </a:solidFill>
              </a:rPr>
              <a:t>1</a:t>
            </a:r>
            <a:r>
              <a:rPr lang="en-US" sz="1200" dirty="0" smtClean="0">
                <a:solidFill>
                  <a:srgbClr val="00264A"/>
                </a:solidFill>
              </a:rPr>
              <a:t>.1</a:t>
            </a:r>
            <a:r>
              <a:rPr lang="en-US" sz="1200" dirty="0" smtClean="0">
                <a:solidFill>
                  <a:srgbClr val="00264A"/>
                </a:solidFill>
              </a:rPr>
              <a:t>: </a:t>
            </a:r>
            <a:r>
              <a:rPr lang="en-US" sz="1200" dirty="0"/>
              <a:t>Persistence and its benefits</a:t>
            </a:r>
            <a:r>
              <a:rPr lang="en-US" sz="1200" dirty="0" smtClean="0">
                <a:solidFill>
                  <a:srgbClr val="00264A"/>
                </a:solidFill>
              </a:rPr>
              <a:t> </a:t>
            </a:r>
            <a:br>
              <a:rPr lang="en-US" sz="1200" dirty="0" smtClean="0">
                <a:solidFill>
                  <a:srgbClr val="00264A"/>
                </a:solidFill>
              </a:rPr>
            </a:br>
            <a:r>
              <a:rPr lang="en-US" dirty="0" smtClean="0"/>
              <a:t>What </a:t>
            </a:r>
            <a:r>
              <a:rPr lang="en-US" dirty="0"/>
              <a:t>is Object Persistence</a:t>
            </a:r>
            <a:r>
              <a:rPr lang="en-US" dirty="0" smtClean="0"/>
              <a:t>?</a:t>
            </a:r>
            <a:endParaRPr lang="en-US" sz="2400" dirty="0"/>
          </a:p>
        </p:txBody>
      </p:sp>
      <p:sp>
        <p:nvSpPr>
          <p:cNvPr id="2" name="Content Placeholder 1"/>
          <p:cNvSpPr>
            <a:spLocks noGrp="1"/>
          </p:cNvSpPr>
          <p:nvPr>
            <p:ph idx="1"/>
          </p:nvPr>
        </p:nvSpPr>
        <p:spPr/>
        <p:txBody>
          <a:bodyPr/>
          <a:lstStyle/>
          <a:p>
            <a:r>
              <a:rPr lang="en-US" dirty="0"/>
              <a:t>Persistence means </a:t>
            </a:r>
            <a:r>
              <a:rPr lang="en-US" dirty="0" smtClean="0"/>
              <a:t>to make application's </a:t>
            </a:r>
            <a:r>
              <a:rPr lang="en-US" dirty="0"/>
              <a:t>data to outlive the applications process.</a:t>
            </a:r>
          </a:p>
          <a:p>
            <a:r>
              <a:rPr lang="en-US" dirty="0"/>
              <a:t>In Java terms, the objects to live beyond the scope of the JVM so that the same state is available later. </a:t>
            </a:r>
          </a:p>
        </p:txBody>
      </p:sp>
      <p:sp>
        <p:nvSpPr>
          <p:cNvPr id="5" name="TextBox 4"/>
          <p:cNvSpPr txBox="1"/>
          <p:nvPr/>
        </p:nvSpPr>
        <p:spPr>
          <a:xfrm>
            <a:off x="1092115" y="3344564"/>
            <a:ext cx="1728358" cy="1569660"/>
          </a:xfrm>
          <a:prstGeom prst="rect">
            <a:avLst/>
          </a:prstGeom>
          <a:noFill/>
        </p:spPr>
        <p:txBody>
          <a:bodyPr wrap="none" rtlCol="0">
            <a:spAutoFit/>
          </a:bodyPr>
          <a:lstStyle/>
          <a:p>
            <a:r>
              <a:rPr lang="en-US" sz="1600" b="1" dirty="0">
                <a:solidFill>
                  <a:schemeClr val="tx2">
                    <a:lumMod val="50000"/>
                  </a:schemeClr>
                </a:solidFill>
              </a:rPr>
              <a:t>c</a:t>
            </a:r>
            <a:r>
              <a:rPr lang="en-US" sz="1600" b="1" dirty="0" smtClean="0">
                <a:solidFill>
                  <a:schemeClr val="tx2">
                    <a:lumMod val="50000"/>
                  </a:schemeClr>
                </a:solidFill>
              </a:rPr>
              <a:t>lass User {</a:t>
            </a:r>
          </a:p>
          <a:p>
            <a:endParaRPr lang="en-US" sz="1600" b="1" dirty="0" smtClean="0">
              <a:solidFill>
                <a:schemeClr val="tx2">
                  <a:lumMod val="50000"/>
                </a:schemeClr>
              </a:solidFill>
            </a:endParaRPr>
          </a:p>
          <a:p>
            <a:r>
              <a:rPr lang="en-US" sz="1600" b="1" dirty="0" smtClean="0">
                <a:solidFill>
                  <a:schemeClr val="tx2">
                    <a:lumMod val="50000"/>
                  </a:schemeClr>
                </a:solidFill>
              </a:rPr>
              <a:t>     String name;</a:t>
            </a:r>
          </a:p>
          <a:p>
            <a:r>
              <a:rPr lang="en-US" sz="1600" b="1" dirty="0" smtClean="0">
                <a:solidFill>
                  <a:schemeClr val="tx2">
                    <a:lumMod val="50000"/>
                  </a:schemeClr>
                </a:solidFill>
              </a:rPr>
              <a:t>     int salary;</a:t>
            </a:r>
          </a:p>
          <a:p>
            <a:r>
              <a:rPr lang="en-US" sz="1600" b="1" dirty="0" smtClean="0">
                <a:solidFill>
                  <a:schemeClr val="tx2">
                    <a:lumMod val="50000"/>
                  </a:schemeClr>
                </a:solidFill>
              </a:rPr>
              <a:t>	</a:t>
            </a:r>
          </a:p>
          <a:p>
            <a:r>
              <a:rPr lang="en-US" sz="1600" b="1" dirty="0" smtClean="0">
                <a:solidFill>
                  <a:schemeClr val="tx2">
                    <a:lumMod val="50000"/>
                  </a:schemeClr>
                </a:solidFill>
              </a:rPr>
              <a:t>}</a:t>
            </a:r>
          </a:p>
        </p:txBody>
      </p:sp>
      <p:graphicFrame>
        <p:nvGraphicFramePr>
          <p:cNvPr id="6" name="Table 5"/>
          <p:cNvGraphicFramePr>
            <a:graphicFrameLocks noGrp="1"/>
          </p:cNvGraphicFramePr>
          <p:nvPr>
            <p:extLst>
              <p:ext uri="{D42A27DB-BD31-4B8C-83A1-F6EECF244321}">
                <p14:modId xmlns:p14="http://schemas.microsoft.com/office/powerpoint/2010/main" val="663016042"/>
              </p:ext>
            </p:extLst>
          </p:nvPr>
        </p:nvGraphicFramePr>
        <p:xfrm>
          <a:off x="4717961" y="3509138"/>
          <a:ext cx="2564326" cy="670560"/>
        </p:xfrm>
        <a:graphic>
          <a:graphicData uri="http://schemas.openxmlformats.org/drawingml/2006/table">
            <a:tbl>
              <a:tblPr firstRow="1" bandRow="1">
                <a:tableStyleId>{7DF18680-E054-41AD-8BC1-D1AEF772440D}</a:tableStyleId>
              </a:tblPr>
              <a:tblGrid>
                <a:gridCol w="1282163"/>
                <a:gridCol w="1282163"/>
              </a:tblGrid>
              <a:tr h="260637">
                <a:tc>
                  <a:txBody>
                    <a:bodyPr/>
                    <a:lstStyle/>
                    <a:p>
                      <a:r>
                        <a:rPr lang="en-US" sz="1600" dirty="0" smtClean="0"/>
                        <a:t>Name</a:t>
                      </a:r>
                      <a:endParaRPr lang="en-US" sz="1600" b="1" dirty="0"/>
                    </a:p>
                  </a:txBody>
                  <a:tcPr/>
                </a:tc>
                <a:tc>
                  <a:txBody>
                    <a:bodyPr/>
                    <a:lstStyle/>
                    <a:p>
                      <a:r>
                        <a:rPr lang="en-US" sz="1600" dirty="0" smtClean="0"/>
                        <a:t>Salary</a:t>
                      </a:r>
                      <a:endParaRPr lang="en-US" sz="1600" b="1" dirty="0"/>
                    </a:p>
                  </a:txBody>
                  <a:tcPr/>
                </a:tc>
              </a:tr>
              <a:tr h="260637">
                <a:tc>
                  <a:txBody>
                    <a:bodyPr/>
                    <a:lstStyle/>
                    <a:p>
                      <a:r>
                        <a:rPr lang="en-US" sz="1600" dirty="0" smtClean="0"/>
                        <a:t>Amit</a:t>
                      </a:r>
                      <a:endParaRPr lang="en-US" sz="1600" b="1" dirty="0"/>
                    </a:p>
                  </a:txBody>
                  <a:tcPr/>
                </a:tc>
                <a:tc>
                  <a:txBody>
                    <a:bodyPr/>
                    <a:lstStyle/>
                    <a:p>
                      <a:r>
                        <a:rPr lang="en-US" sz="1600" dirty="0" smtClean="0"/>
                        <a:t>20000</a:t>
                      </a:r>
                      <a:endParaRPr lang="en-US" sz="1600" b="1" dirty="0"/>
                    </a:p>
                  </a:txBody>
                  <a:tcPr/>
                </a:tc>
              </a:tr>
            </a:tbl>
          </a:graphicData>
        </a:graphic>
      </p:graphicFrame>
      <p:cxnSp>
        <p:nvCxnSpPr>
          <p:cNvPr id="8" name="Elbow Connector 7"/>
          <p:cNvCxnSpPr/>
          <p:nvPr/>
        </p:nvCxnSpPr>
        <p:spPr>
          <a:xfrm flipV="1">
            <a:off x="2846231" y="3683359"/>
            <a:ext cx="1748037" cy="257579"/>
          </a:xfrm>
          <a:prstGeom prst="bentConnector3">
            <a:avLst>
              <a:gd name="adj1" fmla="val 50000"/>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10" name="Elbow Connector 9"/>
          <p:cNvCxnSpPr/>
          <p:nvPr/>
        </p:nvCxnSpPr>
        <p:spPr>
          <a:xfrm flipV="1">
            <a:off x="2712123" y="3844418"/>
            <a:ext cx="4570164" cy="466824"/>
          </a:xfrm>
          <a:prstGeom prst="bentConnector3">
            <a:avLst>
              <a:gd name="adj1" fmla="val 105002"/>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1277738" y="5502980"/>
            <a:ext cx="1460143" cy="338554"/>
          </a:xfrm>
          <a:prstGeom prst="rect">
            <a:avLst/>
          </a:prstGeom>
          <a:noFill/>
        </p:spPr>
        <p:txBody>
          <a:bodyPr wrap="none" rtlCol="0">
            <a:spAutoFit/>
          </a:bodyPr>
          <a:lstStyle/>
          <a:p>
            <a:r>
              <a:rPr lang="en-US" sz="1600" b="1" dirty="0" smtClean="0">
                <a:solidFill>
                  <a:schemeClr val="tx2">
                    <a:lumMod val="50000"/>
                  </a:schemeClr>
                </a:solidFill>
              </a:rPr>
              <a:t>Object World</a:t>
            </a:r>
          </a:p>
        </p:txBody>
      </p:sp>
      <p:sp>
        <p:nvSpPr>
          <p:cNvPr id="15" name="TextBox 14"/>
          <p:cNvSpPr txBox="1"/>
          <p:nvPr/>
        </p:nvSpPr>
        <p:spPr>
          <a:xfrm>
            <a:off x="4806549" y="5528737"/>
            <a:ext cx="1928220" cy="338554"/>
          </a:xfrm>
          <a:prstGeom prst="rect">
            <a:avLst/>
          </a:prstGeom>
          <a:noFill/>
        </p:spPr>
        <p:txBody>
          <a:bodyPr wrap="none" rtlCol="0">
            <a:spAutoFit/>
          </a:bodyPr>
          <a:lstStyle/>
          <a:p>
            <a:r>
              <a:rPr lang="en-US" sz="1600" b="1" dirty="0" smtClean="0">
                <a:solidFill>
                  <a:schemeClr val="tx2">
                    <a:lumMod val="50000"/>
                  </a:schemeClr>
                </a:solidFill>
              </a:rPr>
              <a:t>Relational - World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smtClean="0"/>
              <a:t>1.2</a:t>
            </a:r>
            <a:r>
              <a:rPr lang="en-US" sz="1200" dirty="0"/>
              <a:t>: Object-Relation Impedance Mismatch </a:t>
            </a:r>
            <a:r>
              <a:rPr lang="en-US" dirty="0"/>
              <a:t/>
            </a:r>
            <a:br>
              <a:rPr lang="en-US" dirty="0"/>
            </a:br>
            <a:r>
              <a:rPr lang="en-US" dirty="0"/>
              <a:t>Object-Relation Impedance Mismatch </a:t>
            </a:r>
          </a:p>
        </p:txBody>
      </p:sp>
      <p:sp>
        <p:nvSpPr>
          <p:cNvPr id="4" name="Content Placeholder 3"/>
          <p:cNvSpPr>
            <a:spLocks noGrp="1"/>
          </p:cNvSpPr>
          <p:nvPr>
            <p:ph idx="1"/>
          </p:nvPr>
        </p:nvSpPr>
        <p:spPr>
          <a:xfrm>
            <a:off x="298516" y="1494766"/>
            <a:ext cx="8695359" cy="4643751"/>
          </a:xfrm>
        </p:spPr>
        <p:txBody>
          <a:bodyPr/>
          <a:lstStyle/>
          <a:p>
            <a:r>
              <a:rPr lang="en-US" dirty="0"/>
              <a:t>‘Object-relational Impedance Mismatch’ means that object models and relational models do not work very well together. </a:t>
            </a:r>
          </a:p>
          <a:p>
            <a:pPr marL="0" indent="0">
              <a:buNone/>
            </a:pPr>
            <a:endParaRPr lang="en-US" dirty="0"/>
          </a:p>
          <a:p>
            <a:r>
              <a:rPr lang="en-US" dirty="0"/>
              <a:t>RDBMSs represent data in a tabular format, whereas object-oriented languages, such as Java, represent it as an interconnected graph of objects. </a:t>
            </a:r>
            <a:endParaRPr lang="en-US" dirty="0" smtClean="0"/>
          </a:p>
          <a:p>
            <a:pPr marL="0" indent="0">
              <a:buNone/>
            </a:pPr>
            <a:endParaRPr lang="en-US" dirty="0"/>
          </a:p>
          <a:p>
            <a:r>
              <a:rPr lang="en-US" dirty="0"/>
              <a:t>Loading and storing graphs of objects using a tabular relational database exposes us to following mismatch problems...</a:t>
            </a:r>
          </a:p>
          <a:p>
            <a:pPr lvl="1"/>
            <a:r>
              <a:rPr lang="en-US" dirty="0"/>
              <a:t>Granularity </a:t>
            </a:r>
          </a:p>
          <a:p>
            <a:pPr lvl="1"/>
            <a:r>
              <a:rPr lang="en-US" dirty="0"/>
              <a:t>Inheritance (subtypes) </a:t>
            </a:r>
          </a:p>
          <a:p>
            <a:pPr lvl="1"/>
            <a:r>
              <a:rPr lang="en-US" dirty="0"/>
              <a:t>Identity</a:t>
            </a:r>
          </a:p>
          <a:p>
            <a:endParaRPr lang="en-US" dirty="0"/>
          </a:p>
        </p:txBody>
      </p:sp>
    </p:spTree>
    <p:extLst>
      <p:ext uri="{BB962C8B-B14F-4D97-AF65-F5344CB8AC3E}">
        <p14:creationId xmlns:p14="http://schemas.microsoft.com/office/powerpoint/2010/main" val="38207604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1.</a:t>
            </a:r>
            <a:r>
              <a:rPr lang="en-US" sz="1200" dirty="0" smtClean="0"/>
              <a:t>2</a:t>
            </a:r>
            <a:r>
              <a:rPr lang="en-US" sz="1200" dirty="0"/>
              <a:t>: Object-Relation Impedance Mismatch</a:t>
            </a:r>
            <a:r>
              <a:rPr lang="en-US" dirty="0" smtClean="0"/>
              <a:t/>
            </a:r>
            <a:br>
              <a:rPr lang="en-US" dirty="0" smtClean="0"/>
            </a:br>
            <a:r>
              <a:rPr lang="en-US" dirty="0"/>
              <a:t>Granularity </a:t>
            </a:r>
            <a:endParaRPr lang="en-US" sz="2400" dirty="0"/>
          </a:p>
        </p:txBody>
      </p:sp>
      <p:sp>
        <p:nvSpPr>
          <p:cNvPr id="2" name="Content Placeholder 1"/>
          <p:cNvSpPr>
            <a:spLocks noGrp="1"/>
          </p:cNvSpPr>
          <p:nvPr>
            <p:ph idx="1"/>
          </p:nvPr>
        </p:nvSpPr>
        <p:spPr/>
        <p:txBody>
          <a:bodyPr/>
          <a:lstStyle/>
          <a:p>
            <a:r>
              <a:rPr lang="en-US" dirty="0"/>
              <a:t>Sometimes </a:t>
            </a:r>
            <a:r>
              <a:rPr lang="en-US" dirty="0" smtClean="0"/>
              <a:t>one may have </a:t>
            </a:r>
            <a:r>
              <a:rPr lang="en-US" dirty="0"/>
              <a:t>an object </a:t>
            </a:r>
            <a:r>
              <a:rPr lang="en-US" dirty="0" smtClean="0"/>
              <a:t>model in which </a:t>
            </a:r>
            <a:r>
              <a:rPr lang="en-US" dirty="0"/>
              <a:t>classes </a:t>
            </a:r>
            <a:r>
              <a:rPr lang="en-US" dirty="0" smtClean="0"/>
              <a:t>more than </a:t>
            </a:r>
            <a:r>
              <a:rPr lang="en-US" dirty="0"/>
              <a:t>the number of corresponding tables in the database (The object model is more granular than the relational model) and vice versa.</a:t>
            </a:r>
          </a:p>
        </p:txBody>
      </p:sp>
      <p:sp>
        <p:nvSpPr>
          <p:cNvPr id="3" name="TextBox 2"/>
          <p:cNvSpPr txBox="1"/>
          <p:nvPr/>
        </p:nvSpPr>
        <p:spPr>
          <a:xfrm>
            <a:off x="1223492" y="3141905"/>
            <a:ext cx="2954655" cy="2554545"/>
          </a:xfrm>
          <a:prstGeom prst="rect">
            <a:avLst/>
          </a:prstGeom>
          <a:noFill/>
        </p:spPr>
        <p:txBody>
          <a:bodyPr wrap="none" rtlCol="0">
            <a:spAutoFit/>
          </a:bodyPr>
          <a:lstStyle/>
          <a:p>
            <a:r>
              <a:rPr lang="en-US" sz="1600" b="1" dirty="0">
                <a:solidFill>
                  <a:schemeClr val="tx2">
                    <a:lumMod val="50000"/>
                  </a:schemeClr>
                </a:solidFill>
              </a:rPr>
              <a:t>c</a:t>
            </a:r>
            <a:r>
              <a:rPr lang="en-US" sz="1600" b="1" dirty="0" smtClean="0">
                <a:solidFill>
                  <a:schemeClr val="tx2">
                    <a:lumMod val="50000"/>
                  </a:schemeClr>
                </a:solidFill>
              </a:rPr>
              <a:t>lass User {</a:t>
            </a:r>
          </a:p>
          <a:p>
            <a:r>
              <a:rPr lang="en-US" sz="1600" b="1" dirty="0" smtClean="0">
                <a:solidFill>
                  <a:schemeClr val="tx2">
                    <a:lumMod val="50000"/>
                  </a:schemeClr>
                </a:solidFill>
              </a:rPr>
              <a:t>     String name;</a:t>
            </a:r>
          </a:p>
          <a:p>
            <a:r>
              <a:rPr lang="en-US" sz="1600" b="1" dirty="0" smtClean="0">
                <a:solidFill>
                  <a:schemeClr val="tx2">
                    <a:lumMod val="50000"/>
                  </a:schemeClr>
                </a:solidFill>
              </a:rPr>
              <a:t>     Address offAddr;	</a:t>
            </a:r>
          </a:p>
          <a:p>
            <a:r>
              <a:rPr lang="en-US" sz="1600" b="1" dirty="0" smtClean="0">
                <a:solidFill>
                  <a:schemeClr val="tx2">
                    <a:lumMod val="50000"/>
                  </a:schemeClr>
                </a:solidFill>
              </a:rPr>
              <a:t>}</a:t>
            </a:r>
          </a:p>
          <a:p>
            <a:endParaRPr lang="en-US" sz="1600" b="1" dirty="0" smtClean="0">
              <a:solidFill>
                <a:schemeClr val="tx2">
                  <a:lumMod val="50000"/>
                </a:schemeClr>
              </a:solidFill>
            </a:endParaRPr>
          </a:p>
          <a:p>
            <a:endParaRPr lang="en-US" sz="1600" b="1" dirty="0" smtClean="0">
              <a:solidFill>
                <a:schemeClr val="tx2">
                  <a:lumMod val="50000"/>
                </a:schemeClr>
              </a:solidFill>
            </a:endParaRPr>
          </a:p>
          <a:p>
            <a:r>
              <a:rPr lang="en-US" sz="1600" b="1" dirty="0" smtClean="0">
                <a:solidFill>
                  <a:schemeClr val="tx2">
                    <a:lumMod val="50000"/>
                  </a:schemeClr>
                </a:solidFill>
              </a:rPr>
              <a:t>class Address {</a:t>
            </a:r>
          </a:p>
          <a:p>
            <a:r>
              <a:rPr lang="en-US" sz="1600" b="1" dirty="0" smtClean="0">
                <a:solidFill>
                  <a:schemeClr val="tx2">
                    <a:lumMod val="50000"/>
                  </a:schemeClr>
                </a:solidFill>
              </a:rPr>
              <a:t>    String city;</a:t>
            </a:r>
          </a:p>
          <a:p>
            <a:r>
              <a:rPr lang="en-US" sz="1600" b="1" dirty="0" smtClean="0">
                <a:solidFill>
                  <a:schemeClr val="tx2">
                    <a:lumMod val="50000"/>
                  </a:schemeClr>
                </a:solidFill>
              </a:rPr>
              <a:t>    String country:</a:t>
            </a:r>
          </a:p>
          <a:p>
            <a:r>
              <a:rPr lang="en-US" sz="1600" b="1" dirty="0" smtClean="0">
                <a:solidFill>
                  <a:schemeClr val="tx2">
                    <a:lumMod val="50000"/>
                  </a:schemeClr>
                </a:solidFill>
              </a:rPr>
              <a:t>}</a:t>
            </a:r>
            <a:endParaRPr lang="en-US" sz="1600" b="1" dirty="0">
              <a:solidFill>
                <a:schemeClr val="tx2">
                  <a:lumMod val="50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531013339"/>
              </p:ext>
            </p:extLst>
          </p:nvPr>
        </p:nvGraphicFramePr>
        <p:xfrm>
          <a:off x="4318717" y="3599288"/>
          <a:ext cx="3846489" cy="1005840"/>
        </p:xfrm>
        <a:graphic>
          <a:graphicData uri="http://schemas.openxmlformats.org/drawingml/2006/table">
            <a:tbl>
              <a:tblPr firstRow="1" bandRow="1">
                <a:tableStyleId>{7DF18680-E054-41AD-8BC1-D1AEF772440D}</a:tableStyleId>
              </a:tblPr>
              <a:tblGrid>
                <a:gridCol w="1282163"/>
                <a:gridCol w="1282163"/>
                <a:gridCol w="1282163"/>
              </a:tblGrid>
              <a:tr h="260637">
                <a:tc>
                  <a:txBody>
                    <a:bodyPr/>
                    <a:lstStyle/>
                    <a:p>
                      <a:r>
                        <a:rPr lang="en-US" sz="1600" dirty="0" smtClean="0"/>
                        <a:t>Name</a:t>
                      </a:r>
                      <a:endParaRPr lang="en-US" sz="1600" b="1" dirty="0"/>
                    </a:p>
                  </a:txBody>
                  <a:tcPr/>
                </a:tc>
                <a:tc>
                  <a:txBody>
                    <a:bodyPr/>
                    <a:lstStyle/>
                    <a:p>
                      <a:r>
                        <a:rPr lang="en-US" sz="1600" dirty="0" smtClean="0"/>
                        <a:t>City</a:t>
                      </a:r>
                      <a:endParaRPr lang="en-US" sz="1600" b="1" dirty="0"/>
                    </a:p>
                  </a:txBody>
                  <a:tcPr/>
                </a:tc>
                <a:tc>
                  <a:txBody>
                    <a:bodyPr/>
                    <a:lstStyle/>
                    <a:p>
                      <a:r>
                        <a:rPr lang="en-US" sz="1600" dirty="0" smtClean="0"/>
                        <a:t>Country</a:t>
                      </a:r>
                      <a:endParaRPr lang="en-US" sz="1600" b="1" dirty="0"/>
                    </a:p>
                  </a:txBody>
                  <a:tcPr/>
                </a:tc>
              </a:tr>
              <a:tr h="260637">
                <a:tc>
                  <a:txBody>
                    <a:bodyPr/>
                    <a:lstStyle/>
                    <a:p>
                      <a:r>
                        <a:rPr lang="en-US" sz="1600" dirty="0" smtClean="0"/>
                        <a:t>Amit</a:t>
                      </a:r>
                      <a:endParaRPr lang="en-US" sz="1600" b="1" dirty="0"/>
                    </a:p>
                  </a:txBody>
                  <a:tcPr/>
                </a:tc>
                <a:tc>
                  <a:txBody>
                    <a:bodyPr/>
                    <a:lstStyle/>
                    <a:p>
                      <a:r>
                        <a:rPr lang="en-US" sz="1600" dirty="0" smtClean="0"/>
                        <a:t>Pune</a:t>
                      </a:r>
                      <a:endParaRPr lang="en-US" sz="1600" b="1" dirty="0"/>
                    </a:p>
                  </a:txBody>
                  <a:tcPr/>
                </a:tc>
                <a:tc>
                  <a:txBody>
                    <a:bodyPr/>
                    <a:lstStyle/>
                    <a:p>
                      <a:r>
                        <a:rPr lang="en-US" sz="1600" dirty="0" smtClean="0"/>
                        <a:t>India</a:t>
                      </a:r>
                      <a:endParaRPr lang="en-US" sz="1600" b="1" dirty="0"/>
                    </a:p>
                  </a:txBody>
                  <a:tcPr/>
                </a:tc>
              </a:tr>
              <a:tr h="260637">
                <a:tc>
                  <a:txBody>
                    <a:bodyPr/>
                    <a:lstStyle/>
                    <a:p>
                      <a:r>
                        <a:rPr lang="en-US" sz="1600" dirty="0" smtClean="0"/>
                        <a:t>Robert</a:t>
                      </a:r>
                      <a:endParaRPr lang="en-US" sz="1600" b="1" dirty="0"/>
                    </a:p>
                  </a:txBody>
                  <a:tcPr/>
                </a:tc>
                <a:tc>
                  <a:txBody>
                    <a:bodyPr/>
                    <a:lstStyle/>
                    <a:p>
                      <a:r>
                        <a:rPr lang="en-US" sz="1600" dirty="0" smtClean="0"/>
                        <a:t>Sydney</a:t>
                      </a:r>
                      <a:endParaRPr lang="en-US" sz="1600" b="1" dirty="0"/>
                    </a:p>
                  </a:txBody>
                  <a:tcPr/>
                </a:tc>
                <a:tc>
                  <a:txBody>
                    <a:bodyPr/>
                    <a:lstStyle/>
                    <a:p>
                      <a:r>
                        <a:rPr lang="en-US" sz="1600" dirty="0" smtClean="0"/>
                        <a:t>Australia</a:t>
                      </a:r>
                      <a:endParaRPr lang="en-US" sz="1600" b="1" dirty="0"/>
                    </a:p>
                  </a:txBody>
                  <a:tcPr/>
                </a:tc>
              </a:tr>
            </a:tbl>
          </a:graphicData>
        </a:graphic>
      </p:graphicFrame>
      <p:cxnSp>
        <p:nvCxnSpPr>
          <p:cNvPr id="9" name="Elbow Connector 8"/>
          <p:cNvCxnSpPr/>
          <p:nvPr/>
        </p:nvCxnSpPr>
        <p:spPr>
          <a:xfrm>
            <a:off x="2871989" y="3593206"/>
            <a:ext cx="1390918" cy="193183"/>
          </a:xfrm>
          <a:prstGeom prst="bentConnector3">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11" name="Elbow Connector 10"/>
          <p:cNvCxnSpPr>
            <a:endCxn id="6" idx="2"/>
          </p:cNvCxnSpPr>
          <p:nvPr/>
        </p:nvCxnSpPr>
        <p:spPr>
          <a:xfrm flipV="1">
            <a:off x="2691685" y="4605128"/>
            <a:ext cx="3550276" cy="417633"/>
          </a:xfrm>
          <a:prstGeom prst="bentConnector2">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17" name="Elbow Connector 16"/>
          <p:cNvCxnSpPr>
            <a:endCxn id="6" idx="3"/>
          </p:cNvCxnSpPr>
          <p:nvPr/>
        </p:nvCxnSpPr>
        <p:spPr>
          <a:xfrm flipV="1">
            <a:off x="3116687" y="4102208"/>
            <a:ext cx="5048519" cy="1165251"/>
          </a:xfrm>
          <a:prstGeom prst="bentConnector3">
            <a:avLst>
              <a:gd name="adj1" fmla="val 104528"/>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1509082" y="5722207"/>
            <a:ext cx="1460143" cy="338554"/>
          </a:xfrm>
          <a:prstGeom prst="rect">
            <a:avLst/>
          </a:prstGeom>
          <a:noFill/>
        </p:spPr>
        <p:txBody>
          <a:bodyPr wrap="none" rtlCol="0">
            <a:spAutoFit/>
          </a:bodyPr>
          <a:lstStyle/>
          <a:p>
            <a:r>
              <a:rPr lang="en-US" sz="1600" b="1" dirty="0" smtClean="0">
                <a:solidFill>
                  <a:schemeClr val="tx2">
                    <a:lumMod val="50000"/>
                  </a:schemeClr>
                </a:solidFill>
              </a:rPr>
              <a:t>Object World</a:t>
            </a:r>
          </a:p>
        </p:txBody>
      </p:sp>
      <p:sp>
        <p:nvSpPr>
          <p:cNvPr id="24" name="TextBox 23"/>
          <p:cNvSpPr txBox="1"/>
          <p:nvPr/>
        </p:nvSpPr>
        <p:spPr>
          <a:xfrm>
            <a:off x="5030809" y="5722207"/>
            <a:ext cx="1928220" cy="338554"/>
          </a:xfrm>
          <a:prstGeom prst="rect">
            <a:avLst/>
          </a:prstGeom>
          <a:noFill/>
        </p:spPr>
        <p:txBody>
          <a:bodyPr wrap="none" rtlCol="0">
            <a:spAutoFit/>
          </a:bodyPr>
          <a:lstStyle/>
          <a:p>
            <a:r>
              <a:rPr lang="en-US" sz="1600" b="1" dirty="0" smtClean="0">
                <a:solidFill>
                  <a:schemeClr val="tx2">
                    <a:lumMod val="50000"/>
                  </a:schemeClr>
                </a:solidFill>
              </a:rPr>
              <a:t>Relational - World</a:t>
            </a:r>
          </a:p>
        </p:txBody>
      </p:sp>
      <p:cxnSp>
        <p:nvCxnSpPr>
          <p:cNvPr id="8" name="Straight Arrow Connector 7"/>
          <p:cNvCxnSpPr/>
          <p:nvPr/>
        </p:nvCxnSpPr>
        <p:spPr>
          <a:xfrm>
            <a:off x="1906073" y="3992451"/>
            <a:ext cx="0" cy="61267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1</a:t>
            </a:r>
            <a:r>
              <a:rPr lang="en-US" sz="1200" dirty="0" smtClean="0"/>
              <a:t>.2</a:t>
            </a:r>
            <a:r>
              <a:rPr lang="en-US" sz="1200" dirty="0"/>
              <a:t>: Object-Relation Impedance Mismatch</a:t>
            </a:r>
            <a:r>
              <a:rPr lang="en-US" dirty="0" smtClean="0"/>
              <a:t/>
            </a:r>
            <a:br>
              <a:rPr lang="en-US" dirty="0" smtClean="0"/>
            </a:br>
            <a:r>
              <a:rPr lang="en-US" dirty="0"/>
              <a:t>Subtypes (inheritance) </a:t>
            </a:r>
            <a:endParaRPr lang="en-US" sz="2400" dirty="0"/>
          </a:p>
        </p:txBody>
      </p:sp>
      <p:sp>
        <p:nvSpPr>
          <p:cNvPr id="2" name="Content Placeholder 1"/>
          <p:cNvSpPr>
            <a:spLocks noGrp="1"/>
          </p:cNvSpPr>
          <p:nvPr>
            <p:ph idx="1"/>
          </p:nvPr>
        </p:nvSpPr>
        <p:spPr>
          <a:xfrm>
            <a:off x="298516" y="1494766"/>
            <a:ext cx="8640768" cy="4643751"/>
          </a:xfrm>
        </p:spPr>
        <p:txBody>
          <a:bodyPr/>
          <a:lstStyle/>
          <a:p>
            <a:r>
              <a:rPr lang="en-US" dirty="0" smtClean="0"/>
              <a:t>Inheritance is a natural paradigm in object-oriented programming languages. However, RDBMSs do not define anything similar on the whole.</a:t>
            </a:r>
            <a:endParaRPr lang="en-US" dirty="0"/>
          </a:p>
        </p:txBody>
      </p:sp>
      <p:graphicFrame>
        <p:nvGraphicFramePr>
          <p:cNvPr id="3" name="Diagram 2"/>
          <p:cNvGraphicFramePr/>
          <p:nvPr>
            <p:extLst>
              <p:ext uri="{D42A27DB-BD31-4B8C-83A1-F6EECF244321}">
                <p14:modId xmlns:p14="http://schemas.microsoft.com/office/powerpoint/2010/main" val="395765412"/>
              </p:ext>
            </p:extLst>
          </p:nvPr>
        </p:nvGraphicFramePr>
        <p:xfrm>
          <a:off x="1092334" y="3058375"/>
          <a:ext cx="2816180" cy="20287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1867436" y="5125791"/>
            <a:ext cx="1460143" cy="338554"/>
          </a:xfrm>
          <a:prstGeom prst="rect">
            <a:avLst/>
          </a:prstGeom>
          <a:noFill/>
        </p:spPr>
        <p:txBody>
          <a:bodyPr wrap="none" rtlCol="0">
            <a:spAutoFit/>
          </a:bodyPr>
          <a:lstStyle/>
          <a:p>
            <a:r>
              <a:rPr lang="en-US" sz="1600" b="1" dirty="0" smtClean="0">
                <a:solidFill>
                  <a:schemeClr val="tx2">
                    <a:lumMod val="50000"/>
                  </a:schemeClr>
                </a:solidFill>
              </a:rPr>
              <a:t>Object World</a:t>
            </a:r>
          </a:p>
        </p:txBody>
      </p:sp>
      <p:sp>
        <p:nvSpPr>
          <p:cNvPr id="8" name="TextBox 7"/>
          <p:cNvSpPr txBox="1"/>
          <p:nvPr/>
        </p:nvSpPr>
        <p:spPr>
          <a:xfrm>
            <a:off x="5396247" y="5151548"/>
            <a:ext cx="1928220" cy="338554"/>
          </a:xfrm>
          <a:prstGeom prst="rect">
            <a:avLst/>
          </a:prstGeom>
          <a:noFill/>
        </p:spPr>
        <p:txBody>
          <a:bodyPr wrap="none" rtlCol="0">
            <a:spAutoFit/>
          </a:bodyPr>
          <a:lstStyle/>
          <a:p>
            <a:r>
              <a:rPr lang="en-US" sz="1600" b="1" dirty="0" smtClean="0">
                <a:solidFill>
                  <a:schemeClr val="tx2">
                    <a:lumMod val="50000"/>
                  </a:schemeClr>
                </a:solidFill>
              </a:rPr>
              <a:t>Relational - World</a:t>
            </a:r>
          </a:p>
        </p:txBody>
      </p:sp>
      <p:graphicFrame>
        <p:nvGraphicFramePr>
          <p:cNvPr id="9" name="Diagram 8"/>
          <p:cNvGraphicFramePr/>
          <p:nvPr>
            <p:extLst>
              <p:ext uri="{D42A27DB-BD31-4B8C-83A1-F6EECF244321}">
                <p14:modId xmlns:p14="http://schemas.microsoft.com/office/powerpoint/2010/main" val="3150547032"/>
              </p:ext>
            </p:extLst>
          </p:nvPr>
        </p:nvGraphicFramePr>
        <p:xfrm>
          <a:off x="4952267" y="3097011"/>
          <a:ext cx="2816180" cy="202878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quot;No&quot; Symbol 9"/>
          <p:cNvSpPr/>
          <p:nvPr/>
        </p:nvSpPr>
        <p:spPr>
          <a:xfrm>
            <a:off x="6004382" y="3785850"/>
            <a:ext cx="711950" cy="721217"/>
          </a:xfrm>
          <a:prstGeom prst="noSmoking">
            <a:avLst/>
          </a:prstGeom>
          <a:solidFill>
            <a:srgbClr val="FF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Tree>
    <p:extLst>
      <p:ext uri="{BB962C8B-B14F-4D97-AF65-F5344CB8AC3E}">
        <p14:creationId xmlns:p14="http://schemas.microsoft.com/office/powerpoint/2010/main" val="2825801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1</a:t>
            </a:r>
            <a:r>
              <a:rPr lang="en-US" sz="1200" dirty="0" smtClean="0"/>
              <a:t>.2</a:t>
            </a:r>
            <a:r>
              <a:rPr lang="en-US" sz="1200" dirty="0"/>
              <a:t>: Object-Relation Impedance Mismatch</a:t>
            </a:r>
            <a:r>
              <a:rPr lang="en-US" dirty="0" smtClean="0"/>
              <a:t/>
            </a:r>
            <a:br>
              <a:rPr lang="en-US" dirty="0" smtClean="0"/>
            </a:br>
            <a:r>
              <a:rPr lang="en-US" dirty="0"/>
              <a:t>Identity </a:t>
            </a:r>
            <a:endParaRPr lang="en-US" sz="2400" dirty="0"/>
          </a:p>
        </p:txBody>
      </p:sp>
      <p:sp>
        <p:nvSpPr>
          <p:cNvPr id="2" name="Content Placeholder 1"/>
          <p:cNvSpPr>
            <a:spLocks noGrp="1"/>
          </p:cNvSpPr>
          <p:nvPr>
            <p:ph idx="1"/>
          </p:nvPr>
        </p:nvSpPr>
        <p:spPr/>
        <p:txBody>
          <a:bodyPr/>
          <a:lstStyle/>
          <a:p>
            <a:r>
              <a:rPr lang="en-US" dirty="0"/>
              <a:t>An RDBMS defines exactly one notion of 'sameness': the primary key.  Java, however, defines both object identity (a==b) and object equality (a.equals(b)).</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626" y="3152775"/>
            <a:ext cx="2108200" cy="155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Down Arrow 7"/>
          <p:cNvSpPr/>
          <p:nvPr/>
        </p:nvSpPr>
        <p:spPr>
          <a:xfrm rot="5400000" flipV="1">
            <a:off x="1189831" y="3396758"/>
            <a:ext cx="369888" cy="628650"/>
          </a:xfrm>
          <a:prstGeom prst="downArrow">
            <a:avLst>
              <a:gd name="adj1" fmla="val 50000"/>
              <a:gd name="adj2" fmla="val 57792"/>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 name="TextBox 8"/>
          <p:cNvSpPr txBox="1"/>
          <p:nvPr/>
        </p:nvSpPr>
        <p:spPr>
          <a:xfrm>
            <a:off x="4865687" y="3481600"/>
            <a:ext cx="2041525" cy="923925"/>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algn="ctr">
              <a:defRPr/>
            </a:pPr>
            <a:r>
              <a:rPr lang="en-US" b="1" dirty="0"/>
              <a:t>a==b</a:t>
            </a:r>
          </a:p>
          <a:p>
            <a:pPr algn="ctr">
              <a:defRPr/>
            </a:pPr>
            <a:endParaRPr lang="en-US" b="1" dirty="0"/>
          </a:p>
          <a:p>
            <a:pPr algn="ctr">
              <a:defRPr/>
            </a:pPr>
            <a:r>
              <a:rPr lang="en-US" b="1" dirty="0"/>
              <a:t>a.equals(b)</a:t>
            </a:r>
          </a:p>
        </p:txBody>
      </p:sp>
      <p:sp>
        <p:nvSpPr>
          <p:cNvPr id="10" name="TextBox 9"/>
          <p:cNvSpPr txBox="1"/>
          <p:nvPr/>
        </p:nvSpPr>
        <p:spPr>
          <a:xfrm>
            <a:off x="5037857" y="4900268"/>
            <a:ext cx="1460143" cy="338554"/>
          </a:xfrm>
          <a:prstGeom prst="rect">
            <a:avLst/>
          </a:prstGeom>
          <a:noFill/>
        </p:spPr>
        <p:txBody>
          <a:bodyPr wrap="none" rtlCol="0">
            <a:spAutoFit/>
          </a:bodyPr>
          <a:lstStyle/>
          <a:p>
            <a:r>
              <a:rPr lang="en-US" sz="1600" b="1" dirty="0" smtClean="0">
                <a:solidFill>
                  <a:schemeClr val="tx2">
                    <a:lumMod val="50000"/>
                  </a:schemeClr>
                </a:solidFill>
              </a:rPr>
              <a:t>Object World</a:t>
            </a:r>
          </a:p>
        </p:txBody>
      </p:sp>
      <p:sp>
        <p:nvSpPr>
          <p:cNvPr id="11" name="TextBox 10"/>
          <p:cNvSpPr txBox="1"/>
          <p:nvPr/>
        </p:nvSpPr>
        <p:spPr>
          <a:xfrm>
            <a:off x="1889606" y="4877801"/>
            <a:ext cx="1928220" cy="338554"/>
          </a:xfrm>
          <a:prstGeom prst="rect">
            <a:avLst/>
          </a:prstGeom>
          <a:noFill/>
        </p:spPr>
        <p:txBody>
          <a:bodyPr wrap="none" rtlCol="0">
            <a:spAutoFit/>
          </a:bodyPr>
          <a:lstStyle/>
          <a:p>
            <a:r>
              <a:rPr lang="en-US" sz="1600" b="1" dirty="0" smtClean="0">
                <a:solidFill>
                  <a:schemeClr val="tx2">
                    <a:lumMod val="50000"/>
                  </a:schemeClr>
                </a:solidFill>
              </a:rPr>
              <a:t>Relational - World</a:t>
            </a:r>
          </a:p>
        </p:txBody>
      </p:sp>
    </p:spTree>
    <p:extLst>
      <p:ext uri="{BB962C8B-B14F-4D97-AF65-F5344CB8AC3E}">
        <p14:creationId xmlns:p14="http://schemas.microsoft.com/office/powerpoint/2010/main" val="11993610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1</a:t>
            </a:r>
            <a:r>
              <a:rPr lang="en-US" sz="1200" dirty="0" smtClean="0"/>
              <a:t>.2</a:t>
            </a:r>
            <a:r>
              <a:rPr lang="en-US" sz="1200" dirty="0"/>
              <a:t>: Object-Relation Impedance Mismatch</a:t>
            </a:r>
            <a:r>
              <a:rPr lang="en-US" dirty="0" smtClean="0"/>
              <a:t/>
            </a:r>
            <a:br>
              <a:rPr lang="en-US" dirty="0" smtClean="0"/>
            </a:br>
            <a:r>
              <a:rPr lang="en-US" dirty="0" smtClean="0"/>
              <a:t>Association</a:t>
            </a:r>
            <a:endParaRPr lang="en-US" sz="2400" dirty="0"/>
          </a:p>
        </p:txBody>
      </p:sp>
      <p:sp>
        <p:nvSpPr>
          <p:cNvPr id="2" name="Content Placeholder 1"/>
          <p:cNvSpPr>
            <a:spLocks noGrp="1"/>
          </p:cNvSpPr>
          <p:nvPr>
            <p:ph idx="1"/>
          </p:nvPr>
        </p:nvSpPr>
        <p:spPr/>
        <p:txBody>
          <a:bodyPr/>
          <a:lstStyle/>
          <a:p>
            <a:r>
              <a:rPr lang="en-US" dirty="0" smtClean="0"/>
              <a:t>Linking between tables in database is done in different way as compared to linking between classes in an application.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51862187"/>
              </p:ext>
            </p:extLst>
          </p:nvPr>
        </p:nvGraphicFramePr>
        <p:xfrm>
          <a:off x="782929" y="3045496"/>
          <a:ext cx="1232078" cy="1249680"/>
        </p:xfrm>
        <a:graphic>
          <a:graphicData uri="http://schemas.openxmlformats.org/drawingml/2006/table">
            <a:tbl>
              <a:tblPr firstRow="1" bandRow="1">
                <a:tableStyleId>{7DF18680-E054-41AD-8BC1-D1AEF772440D}</a:tableStyleId>
              </a:tblPr>
              <a:tblGrid>
                <a:gridCol w="1232078"/>
              </a:tblGrid>
              <a:tr h="253411">
                <a:tc>
                  <a:txBody>
                    <a:bodyPr/>
                    <a:lstStyle/>
                    <a:p>
                      <a:r>
                        <a:rPr lang="en-US" sz="1400" dirty="0" smtClean="0"/>
                        <a:t>Product</a:t>
                      </a:r>
                      <a:endParaRPr lang="en-US" sz="1400" b="1" dirty="0"/>
                    </a:p>
                  </a:txBody>
                  <a:tcPr/>
                </a:tc>
              </a:tr>
              <a:tr h="603393">
                <a:tc>
                  <a:txBody>
                    <a:bodyPr/>
                    <a:lstStyle/>
                    <a:p>
                      <a:r>
                        <a:rPr lang="en-US" sz="1400" dirty="0" smtClean="0"/>
                        <a:t>ProdID</a:t>
                      </a:r>
                    </a:p>
                    <a:p>
                      <a:r>
                        <a:rPr lang="en-US" sz="1400" dirty="0" smtClean="0"/>
                        <a:t>Name</a:t>
                      </a:r>
                    </a:p>
                    <a:p>
                      <a:r>
                        <a:rPr lang="en-US" sz="1400" dirty="0" smtClean="0"/>
                        <a:t>Price</a:t>
                      </a:r>
                      <a:endParaRPr lang="en-US" sz="1400" baseline="0" dirty="0" smtClean="0"/>
                    </a:p>
                    <a:p>
                      <a:r>
                        <a:rPr lang="en-US" sz="1400" baseline="0" dirty="0" smtClean="0"/>
                        <a:t>SupplierID</a:t>
                      </a:r>
                      <a:endParaRPr lang="en-US" sz="1400" b="1"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988889078"/>
              </p:ext>
            </p:extLst>
          </p:nvPr>
        </p:nvGraphicFramePr>
        <p:xfrm>
          <a:off x="2650367" y="3045495"/>
          <a:ext cx="1141925" cy="1249680"/>
        </p:xfrm>
        <a:graphic>
          <a:graphicData uri="http://schemas.openxmlformats.org/drawingml/2006/table">
            <a:tbl>
              <a:tblPr firstRow="1" bandRow="1">
                <a:tableStyleId>{7DF18680-E054-41AD-8BC1-D1AEF772440D}</a:tableStyleId>
              </a:tblPr>
              <a:tblGrid>
                <a:gridCol w="1141925"/>
              </a:tblGrid>
              <a:tr h="253411">
                <a:tc>
                  <a:txBody>
                    <a:bodyPr/>
                    <a:lstStyle/>
                    <a:p>
                      <a:r>
                        <a:rPr lang="en-US" sz="1400" dirty="0" smtClean="0"/>
                        <a:t>Supplier</a:t>
                      </a:r>
                      <a:endParaRPr lang="en-US" sz="1400" b="1" dirty="0"/>
                    </a:p>
                  </a:txBody>
                  <a:tcPr/>
                </a:tc>
              </a:tr>
              <a:tr h="603393">
                <a:tc>
                  <a:txBody>
                    <a:bodyPr/>
                    <a:lstStyle/>
                    <a:p>
                      <a:r>
                        <a:rPr lang="en-US" sz="1400" baseline="0" dirty="0" smtClean="0"/>
                        <a:t>SupplierID</a:t>
                      </a:r>
                    </a:p>
                    <a:p>
                      <a:r>
                        <a:rPr lang="en-US" sz="1400" baseline="0" dirty="0" smtClean="0"/>
                        <a:t>Name</a:t>
                      </a:r>
                    </a:p>
                    <a:p>
                      <a:r>
                        <a:rPr lang="en-US" sz="1400" baseline="0" dirty="0" smtClean="0"/>
                        <a:t>Address</a:t>
                      </a:r>
                    </a:p>
                    <a:p>
                      <a:r>
                        <a:rPr lang="en-US" sz="1400" baseline="0" dirty="0" smtClean="0"/>
                        <a:t>Phone</a:t>
                      </a:r>
                      <a:endParaRPr lang="en-US" sz="1400" b="1" dirty="0"/>
                    </a:p>
                  </a:txBody>
                  <a:tcPr/>
                </a:tc>
              </a:tr>
            </a:tbl>
          </a:graphicData>
        </a:graphic>
      </p:graphicFrame>
      <p:grpSp>
        <p:nvGrpSpPr>
          <p:cNvPr id="23" name="Group 22"/>
          <p:cNvGrpSpPr/>
          <p:nvPr/>
        </p:nvGrpSpPr>
        <p:grpSpPr>
          <a:xfrm>
            <a:off x="2002307" y="3517900"/>
            <a:ext cx="648060" cy="292100"/>
            <a:chOff x="1507007" y="3517900"/>
            <a:chExt cx="648060" cy="292100"/>
          </a:xfrm>
        </p:grpSpPr>
        <p:cxnSp>
          <p:nvCxnSpPr>
            <p:cNvPr id="16" name="Straight Connector 15"/>
            <p:cNvCxnSpPr/>
            <p:nvPr/>
          </p:nvCxnSpPr>
          <p:spPr>
            <a:xfrm flipV="1">
              <a:off x="1968500" y="3517900"/>
              <a:ext cx="186567" cy="160055"/>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4" idx="3"/>
              <a:endCxn id="12" idx="1"/>
            </p:cNvCxnSpPr>
            <p:nvPr/>
          </p:nvCxnSpPr>
          <p:spPr>
            <a:xfrm flipV="1">
              <a:off x="1507007" y="3670335"/>
              <a:ext cx="635360" cy="1"/>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979233" y="3677956"/>
              <a:ext cx="175834" cy="132044"/>
            </a:xfrm>
            <a:prstGeom prst="line">
              <a:avLst/>
            </a:prstGeom>
            <a:ln/>
          </p:spPr>
          <p:style>
            <a:lnRef idx="2">
              <a:schemeClr val="accent1"/>
            </a:lnRef>
            <a:fillRef idx="0">
              <a:schemeClr val="accent1"/>
            </a:fillRef>
            <a:effectRef idx="1">
              <a:schemeClr val="accent1"/>
            </a:effectRef>
            <a:fontRef idx="minor">
              <a:schemeClr val="tx1"/>
            </a:fontRef>
          </p:style>
        </p:cxnSp>
      </p:grpSp>
      <p:sp>
        <p:nvSpPr>
          <p:cNvPr id="20" name="TextBox 19"/>
          <p:cNvSpPr txBox="1"/>
          <p:nvPr/>
        </p:nvSpPr>
        <p:spPr>
          <a:xfrm>
            <a:off x="5415682" y="5459068"/>
            <a:ext cx="1460143" cy="338554"/>
          </a:xfrm>
          <a:prstGeom prst="rect">
            <a:avLst/>
          </a:prstGeom>
          <a:noFill/>
        </p:spPr>
        <p:txBody>
          <a:bodyPr wrap="none" rtlCol="0">
            <a:spAutoFit/>
          </a:bodyPr>
          <a:lstStyle/>
          <a:p>
            <a:r>
              <a:rPr lang="en-US" sz="1600" b="1" dirty="0" smtClean="0">
                <a:solidFill>
                  <a:schemeClr val="tx2">
                    <a:lumMod val="50000"/>
                  </a:schemeClr>
                </a:solidFill>
              </a:rPr>
              <a:t>Object World</a:t>
            </a:r>
          </a:p>
        </p:txBody>
      </p:sp>
      <p:sp>
        <p:nvSpPr>
          <p:cNvPr id="21" name="TextBox 20"/>
          <p:cNvSpPr txBox="1"/>
          <p:nvPr/>
        </p:nvSpPr>
        <p:spPr>
          <a:xfrm>
            <a:off x="1368577" y="4494628"/>
            <a:ext cx="1928220" cy="338554"/>
          </a:xfrm>
          <a:prstGeom prst="rect">
            <a:avLst/>
          </a:prstGeom>
          <a:noFill/>
        </p:spPr>
        <p:txBody>
          <a:bodyPr wrap="none" rtlCol="0">
            <a:spAutoFit/>
          </a:bodyPr>
          <a:lstStyle/>
          <a:p>
            <a:r>
              <a:rPr lang="en-US" sz="1600" b="1" dirty="0" smtClean="0">
                <a:solidFill>
                  <a:schemeClr val="tx2">
                    <a:lumMod val="50000"/>
                  </a:schemeClr>
                </a:solidFill>
              </a:rPr>
              <a:t>Relational - World</a:t>
            </a:r>
          </a:p>
        </p:txBody>
      </p:sp>
      <p:sp>
        <p:nvSpPr>
          <p:cNvPr id="22" name="TextBox 21"/>
          <p:cNvSpPr txBox="1"/>
          <p:nvPr/>
        </p:nvSpPr>
        <p:spPr>
          <a:xfrm>
            <a:off x="5011325" y="2821275"/>
            <a:ext cx="2954655" cy="2308324"/>
          </a:xfrm>
          <a:prstGeom prst="rect">
            <a:avLst/>
          </a:prstGeom>
          <a:noFill/>
        </p:spPr>
        <p:txBody>
          <a:bodyPr wrap="none" rtlCol="0">
            <a:spAutoFit/>
          </a:bodyPr>
          <a:lstStyle/>
          <a:p>
            <a:r>
              <a:rPr lang="en-US" sz="1600" b="1" dirty="0" smtClean="0">
                <a:solidFill>
                  <a:schemeClr val="tx2">
                    <a:lumMod val="50000"/>
                  </a:schemeClr>
                </a:solidFill>
              </a:rPr>
              <a:t>class Product{</a:t>
            </a:r>
          </a:p>
          <a:p>
            <a:r>
              <a:rPr lang="en-US" sz="1600" b="1" dirty="0" smtClean="0">
                <a:solidFill>
                  <a:schemeClr val="tx2">
                    <a:lumMod val="50000"/>
                  </a:schemeClr>
                </a:solidFill>
              </a:rPr>
              <a:t>     -----</a:t>
            </a:r>
          </a:p>
          <a:p>
            <a:r>
              <a:rPr lang="en-US" sz="1600" b="1" dirty="0" smtClean="0">
                <a:solidFill>
                  <a:schemeClr val="tx2">
                    <a:lumMod val="50000"/>
                  </a:schemeClr>
                </a:solidFill>
              </a:rPr>
              <a:t>     Supplier[] supplierList;	</a:t>
            </a:r>
          </a:p>
          <a:p>
            <a:r>
              <a:rPr lang="en-US" sz="1600" b="1" dirty="0" smtClean="0">
                <a:solidFill>
                  <a:schemeClr val="tx2">
                    <a:lumMod val="50000"/>
                  </a:schemeClr>
                </a:solidFill>
              </a:rPr>
              <a:t>}</a:t>
            </a:r>
          </a:p>
          <a:p>
            <a:endParaRPr lang="en-US" sz="1600" b="1" dirty="0" smtClean="0">
              <a:solidFill>
                <a:schemeClr val="tx2">
                  <a:lumMod val="50000"/>
                </a:schemeClr>
              </a:solidFill>
            </a:endParaRPr>
          </a:p>
          <a:p>
            <a:endParaRPr lang="en-US" sz="1600" b="1" dirty="0" smtClean="0">
              <a:solidFill>
                <a:schemeClr val="tx2">
                  <a:lumMod val="50000"/>
                </a:schemeClr>
              </a:solidFill>
            </a:endParaRPr>
          </a:p>
          <a:p>
            <a:r>
              <a:rPr lang="en-US" sz="1600" b="1" dirty="0" smtClean="0">
                <a:solidFill>
                  <a:schemeClr val="tx2">
                    <a:lumMod val="50000"/>
                  </a:schemeClr>
                </a:solidFill>
              </a:rPr>
              <a:t>class Supplier {</a:t>
            </a:r>
          </a:p>
          <a:p>
            <a:r>
              <a:rPr lang="en-US" sz="1600" b="1" dirty="0" smtClean="0">
                <a:solidFill>
                  <a:schemeClr val="tx2">
                    <a:lumMod val="50000"/>
                  </a:schemeClr>
                </a:solidFill>
              </a:rPr>
              <a:t>    --------</a:t>
            </a:r>
          </a:p>
          <a:p>
            <a:r>
              <a:rPr lang="en-US" sz="1600" b="1" dirty="0" smtClean="0">
                <a:solidFill>
                  <a:schemeClr val="tx2">
                    <a:lumMod val="50000"/>
                  </a:schemeClr>
                </a:solidFill>
              </a:rPr>
              <a:t>}</a:t>
            </a:r>
            <a:endParaRPr lang="en-US" sz="1600" b="1" dirty="0">
              <a:solidFill>
                <a:schemeClr val="tx2">
                  <a:lumMod val="50000"/>
                </a:schemeClr>
              </a:solidFill>
            </a:endParaRPr>
          </a:p>
        </p:txBody>
      </p:sp>
    </p:spTree>
    <p:extLst>
      <p:ext uri="{BB962C8B-B14F-4D97-AF65-F5344CB8AC3E}">
        <p14:creationId xmlns:p14="http://schemas.microsoft.com/office/powerpoint/2010/main" val="2161708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a:solidFill>
                  <a:srgbClr val="00264A"/>
                </a:solidFill>
              </a:rPr>
              <a:t>1</a:t>
            </a:r>
            <a:r>
              <a:rPr lang="en-US" sz="1200" dirty="0" smtClean="0">
                <a:solidFill>
                  <a:srgbClr val="00264A"/>
                </a:solidFill>
              </a:rPr>
              <a:t>.3</a:t>
            </a:r>
            <a:r>
              <a:rPr lang="en-US" sz="1200" dirty="0">
                <a:solidFill>
                  <a:srgbClr val="00264A"/>
                </a:solidFill>
              </a:rPr>
              <a:t>: Object-Relation Mapping </a:t>
            </a:r>
            <a:r>
              <a:rPr lang="en-US" sz="1200" dirty="0" smtClean="0">
                <a:solidFill>
                  <a:srgbClr val="00264A"/>
                </a:solidFill>
              </a:rPr>
              <a:t/>
            </a:r>
            <a:br>
              <a:rPr lang="en-US" sz="1200" dirty="0" smtClean="0">
                <a:solidFill>
                  <a:srgbClr val="00264A"/>
                </a:solidFill>
              </a:rPr>
            </a:br>
            <a:r>
              <a:rPr lang="en-US" dirty="0" smtClean="0"/>
              <a:t>Introducing </a:t>
            </a:r>
            <a:r>
              <a:rPr lang="en-US" dirty="0"/>
              <a:t>ORM</a:t>
            </a:r>
            <a:endParaRPr lang="en-US" sz="2400" dirty="0"/>
          </a:p>
        </p:txBody>
      </p:sp>
      <p:sp>
        <p:nvSpPr>
          <p:cNvPr id="3" name="Content Placeholder 2"/>
          <p:cNvSpPr>
            <a:spLocks noGrp="1"/>
          </p:cNvSpPr>
          <p:nvPr>
            <p:ph idx="1"/>
          </p:nvPr>
        </p:nvSpPr>
        <p:spPr>
          <a:xfrm>
            <a:off x="298516" y="1494766"/>
            <a:ext cx="8654415" cy="4643751"/>
          </a:xfrm>
        </p:spPr>
        <p:txBody>
          <a:bodyPr/>
          <a:lstStyle/>
          <a:p>
            <a:r>
              <a:rPr lang="en-US" dirty="0"/>
              <a:t>To remove the impedance mismatch problem, map the data representations in an object model (Java Types) to relational model (SQL Types). This process is called as ORM</a:t>
            </a:r>
            <a:r>
              <a:rPr lang="en-US" dirty="0" smtClean="0"/>
              <a:t>.</a:t>
            </a:r>
            <a:endParaRPr lang="en-US" dirty="0"/>
          </a:p>
        </p:txBody>
      </p:sp>
    </p:spTree>
    <p:extLst>
      <p:ext uri="{BB962C8B-B14F-4D97-AF65-F5344CB8AC3E}">
        <p14:creationId xmlns:p14="http://schemas.microsoft.com/office/powerpoint/2010/main" val="16693796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2" ma:contentTypeDescription="Create a new document." ma:contentTypeScope="" ma:versionID="db045e7d1992db9cfc8b663ee4dda2d2">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a2bd43f3c01a0467341ff5ba4dd99e21"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8B553E7B-FCF0-42C1-9D9B-C7F671D89E97}"/>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
  <TotalTime>3251</TotalTime>
  <Words>1673</Words>
  <Application>Microsoft Office PowerPoint</Application>
  <PresentationFormat>On-screen Show (4:3)</PresentationFormat>
  <Paragraphs>224</Paragraphs>
  <Slides>17</Slides>
  <Notes>17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Arial</vt:lpstr>
      <vt:lpstr>Calibri</vt:lpstr>
      <vt:lpstr>Verdana</vt:lpstr>
      <vt:lpstr>Wingdings</vt:lpstr>
      <vt:lpstr>Section slides</vt:lpstr>
      <vt:lpstr>think-cell Slide</vt:lpstr>
      <vt:lpstr>JPA with Hibernate 3</vt:lpstr>
      <vt:lpstr>Lesson Objectives</vt:lpstr>
      <vt:lpstr>1.1: Persistence and its benefits  What is Object Persistence?</vt:lpstr>
      <vt:lpstr>1.2: Object-Relation Impedance Mismatch  Object-Relation Impedance Mismatch </vt:lpstr>
      <vt:lpstr>1.2: Object-Relation Impedance Mismatch Granularity </vt:lpstr>
      <vt:lpstr>1.2: Object-Relation Impedance Mismatch Subtypes (inheritance) </vt:lpstr>
      <vt:lpstr>1.2: Object-Relation Impedance Mismatch Identity </vt:lpstr>
      <vt:lpstr>1.2: Object-Relation Impedance Mismatch Association</vt:lpstr>
      <vt:lpstr>1.3: Object-Relation Mapping  Introducing ORM</vt:lpstr>
      <vt:lpstr>1.3: Object-Relation Mapping An ORM Solution</vt:lpstr>
      <vt:lpstr>1.4: ORM and its need Why ORM?</vt:lpstr>
      <vt:lpstr>1.5: JPA and its benefits  Introduction to Java Persistence API</vt:lpstr>
      <vt:lpstr>1.5: JPA and its benefits What is JPA?</vt:lpstr>
      <vt:lpstr>1.5: JPA and its benefits Advantages of JPA</vt:lpstr>
      <vt:lpstr>1.5: JPA and its benefits Why JPA?</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dc:title>
  <dc:creator>iGATE</dc:creator>
  <cp:lastModifiedBy>Srivastava, Vaishali</cp:lastModifiedBy>
  <cp:revision>239</cp:revision>
  <dcterms:created xsi:type="dcterms:W3CDTF">2012-05-18T02:59:15Z</dcterms:created>
  <dcterms:modified xsi:type="dcterms:W3CDTF">2018-04-21T03:44:08Z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