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7"/>
  </p:notesMasterIdLst>
  <p:handoutMasterIdLst>
    <p:handoutMasterId r:id="rId28"/>
  </p:handoutMasterIdLst>
  <p:sldIdLst>
    <p:sldId id="289" r:id="rId5"/>
    <p:sldId id="264" r:id="rId6"/>
    <p:sldId id="291" r:id="rId7"/>
    <p:sldId id="265" r:id="rId8"/>
    <p:sldId id="266" r:id="rId9"/>
    <p:sldId id="267" r:id="rId10"/>
    <p:sldId id="268" r:id="rId11"/>
    <p:sldId id="273" r:id="rId12"/>
    <p:sldId id="28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92" r:id="rId23"/>
    <p:sldId id="270" r:id="rId24"/>
    <p:sldId id="271" r:id="rId25"/>
    <p:sldId id="272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4/11/2018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8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88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78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60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611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0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50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84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981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6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5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8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8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43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02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0209309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01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0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68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487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01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966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5991" y="2276873"/>
            <a:ext cx="5778177" cy="1512814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Core Java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Lesson 00: Java SE 8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052736"/>
            <a:ext cx="8845484" cy="5616624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Lesson </a:t>
            </a:r>
            <a:r>
              <a:rPr lang="en-US" dirty="0"/>
              <a:t>3: Language Fundamentals</a:t>
            </a:r>
          </a:p>
          <a:p>
            <a:pPr lvl="2"/>
            <a:r>
              <a:rPr lang="en-US" sz="1600" dirty="0"/>
              <a:t>3.1: Keywords </a:t>
            </a:r>
          </a:p>
          <a:p>
            <a:pPr lvl="2"/>
            <a:r>
              <a:rPr lang="en-US" sz="1600" dirty="0"/>
              <a:t>3.2: Primitive Data Types</a:t>
            </a:r>
          </a:p>
          <a:p>
            <a:pPr lvl="2"/>
            <a:r>
              <a:rPr lang="en-US" sz="1600" dirty="0"/>
              <a:t>3.3: Operators and Assignments </a:t>
            </a:r>
          </a:p>
          <a:p>
            <a:pPr lvl="2"/>
            <a:r>
              <a:rPr lang="en-US" sz="1600" dirty="0"/>
              <a:t>3.4: Variables and Literals </a:t>
            </a:r>
          </a:p>
          <a:p>
            <a:pPr lvl="2"/>
            <a:r>
              <a:rPr lang="en-US" sz="1600" dirty="0"/>
              <a:t>3.5: Flow Control: Java’s Control Statements</a:t>
            </a:r>
          </a:p>
          <a:p>
            <a:pPr lvl="2"/>
            <a:r>
              <a:rPr lang="en-US" sz="1600" dirty="0"/>
              <a:t>3.6: Best </a:t>
            </a:r>
            <a:r>
              <a:rPr lang="en-US" sz="1600" dirty="0" smtClean="0"/>
              <a:t>Practices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dirty="0"/>
              <a:t>Lesson 4: Classes and Objects</a:t>
            </a:r>
          </a:p>
          <a:p>
            <a:pPr lvl="2"/>
            <a:r>
              <a:rPr lang="en-US" sz="1600" dirty="0"/>
              <a:t>4.1: Classes and Objects</a:t>
            </a:r>
          </a:p>
          <a:p>
            <a:pPr lvl="2"/>
            <a:r>
              <a:rPr lang="en-US" sz="1600" dirty="0"/>
              <a:t>4.2: Packages</a:t>
            </a:r>
          </a:p>
          <a:p>
            <a:pPr lvl="2"/>
            <a:r>
              <a:rPr lang="en-US" sz="1600" dirty="0"/>
              <a:t>4.3: Access Specifiers </a:t>
            </a:r>
          </a:p>
          <a:p>
            <a:pPr lvl="2"/>
            <a:r>
              <a:rPr lang="en-US" sz="1600" dirty="0"/>
              <a:t>4.4: Constructors - Default and Parameterized</a:t>
            </a:r>
          </a:p>
          <a:p>
            <a:pPr lvl="2"/>
            <a:r>
              <a:rPr lang="en-US" sz="1600" dirty="0"/>
              <a:t>4.5: this reference </a:t>
            </a:r>
          </a:p>
          <a:p>
            <a:pPr lvl="2"/>
            <a:r>
              <a:rPr lang="en-US" sz="1600" dirty="0"/>
              <a:t>4.6: Memory management in java </a:t>
            </a:r>
          </a:p>
          <a:p>
            <a:pPr lvl="2"/>
            <a:r>
              <a:rPr lang="en-US" sz="1600" dirty="0"/>
              <a:t>4.7: using static keyword</a:t>
            </a:r>
          </a:p>
          <a:p>
            <a:pPr lvl="2"/>
            <a:r>
              <a:rPr lang="en-US" sz="1600" dirty="0"/>
              <a:t>4.8: </a:t>
            </a:r>
            <a:r>
              <a:rPr lang="en-US" sz="1600" dirty="0" err="1"/>
              <a:t>Enum</a:t>
            </a:r>
            <a:endParaRPr lang="en-US" sz="1600" dirty="0"/>
          </a:p>
          <a:p>
            <a:pPr lvl="2"/>
            <a:r>
              <a:rPr lang="en-US" sz="1600" dirty="0"/>
              <a:t>4.9: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Lesson </a:t>
            </a:r>
            <a:r>
              <a:rPr lang="en-US" dirty="0"/>
              <a:t>5: Exploring Basic Java Class Libraries</a:t>
            </a:r>
          </a:p>
          <a:p>
            <a:pPr lvl="1"/>
            <a:r>
              <a:rPr lang="en-US" dirty="0"/>
              <a:t>5.1: The Object Class </a:t>
            </a:r>
          </a:p>
          <a:p>
            <a:pPr lvl="1"/>
            <a:r>
              <a:rPr lang="en-US" dirty="0"/>
              <a:t>5.2: Wrapper Classes </a:t>
            </a:r>
          </a:p>
          <a:p>
            <a:pPr lvl="1"/>
            <a:r>
              <a:rPr lang="en-US" dirty="0"/>
              <a:t>5.3: Type casting </a:t>
            </a:r>
          </a:p>
          <a:p>
            <a:pPr lvl="1"/>
            <a:r>
              <a:rPr lang="en-US" dirty="0"/>
              <a:t>5.4: Using Scanner Class  </a:t>
            </a:r>
          </a:p>
          <a:p>
            <a:pPr lvl="1"/>
            <a:r>
              <a:rPr lang="en-US" dirty="0"/>
              <a:t>5.5:  System Class                             </a:t>
            </a:r>
          </a:p>
          <a:p>
            <a:pPr lvl="1"/>
            <a:r>
              <a:rPr lang="en-US" dirty="0"/>
              <a:t>5.6: String Handling </a:t>
            </a:r>
          </a:p>
          <a:p>
            <a:pPr lvl="1"/>
            <a:r>
              <a:rPr lang="en-US" dirty="0"/>
              <a:t>5.7: Date and Time API </a:t>
            </a:r>
          </a:p>
          <a:p>
            <a:pPr lvl="1"/>
            <a:r>
              <a:rPr lang="en-US" dirty="0"/>
              <a:t>5.8: Best </a:t>
            </a:r>
            <a:r>
              <a:rPr lang="en-US" dirty="0" smtClean="0"/>
              <a:t>Practices</a:t>
            </a:r>
          </a:p>
          <a:p>
            <a:pPr marL="3572" lvl="1" indent="0">
              <a:buNone/>
            </a:pPr>
            <a:endParaRPr lang="en-US" dirty="0"/>
          </a:p>
          <a:p>
            <a:r>
              <a:rPr lang="en-US" dirty="0"/>
              <a:t>Lesson 6: Inheritance and Polymorphism</a:t>
            </a:r>
          </a:p>
          <a:p>
            <a:pPr lvl="1"/>
            <a:r>
              <a:rPr lang="en-US" dirty="0"/>
              <a:t>6.1: Inheritance</a:t>
            </a:r>
          </a:p>
          <a:p>
            <a:pPr lvl="1"/>
            <a:r>
              <a:rPr lang="en-US" dirty="0"/>
              <a:t>6.2: Using super keyword</a:t>
            </a:r>
          </a:p>
          <a:p>
            <a:pPr lvl="1"/>
            <a:r>
              <a:rPr lang="en-US" dirty="0"/>
              <a:t>6.3: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6.4: Method &amp; Constructor overloading</a:t>
            </a:r>
          </a:p>
          <a:p>
            <a:pPr lvl="1"/>
            <a:r>
              <a:rPr lang="en-US" dirty="0"/>
              <a:t>6.5: Method overriding</a:t>
            </a:r>
          </a:p>
          <a:p>
            <a:pPr lvl="1"/>
            <a:r>
              <a:rPr lang="en-US" dirty="0"/>
              <a:t>6.6: @override annotation</a:t>
            </a:r>
          </a:p>
          <a:p>
            <a:pPr lvl="1"/>
            <a:r>
              <a:rPr lang="en-US" dirty="0"/>
              <a:t>6.7: Using final keyword</a:t>
            </a:r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7: Abstract Classes and Interfaces  </a:t>
            </a:r>
          </a:p>
          <a:p>
            <a:pPr lvl="1"/>
            <a:r>
              <a:rPr lang="en-US" dirty="0"/>
              <a:t>7.1: Abstract class</a:t>
            </a:r>
          </a:p>
          <a:p>
            <a:pPr lvl="1"/>
            <a:r>
              <a:rPr lang="en-US" dirty="0"/>
              <a:t>7.2: Interfaces</a:t>
            </a:r>
          </a:p>
          <a:p>
            <a:pPr lvl="1"/>
            <a:r>
              <a:rPr lang="en-US" dirty="0"/>
              <a:t>7.3: default methods </a:t>
            </a:r>
          </a:p>
          <a:p>
            <a:pPr lvl="1"/>
            <a:r>
              <a:rPr lang="en-US" dirty="0"/>
              <a:t>7.4: static methods on Interface </a:t>
            </a:r>
          </a:p>
          <a:p>
            <a:pPr lvl="1"/>
            <a:r>
              <a:rPr lang="en-US" dirty="0"/>
              <a:t>7.5 : Interface rules</a:t>
            </a:r>
          </a:p>
          <a:p>
            <a:pPr lvl="1"/>
            <a:r>
              <a:rPr lang="en-US" dirty="0"/>
              <a:t>7.6:  Abstract class Vs Interface</a:t>
            </a:r>
          </a:p>
          <a:p>
            <a:pPr lvl="1"/>
            <a:r>
              <a:rPr lang="en-US" dirty="0"/>
              <a:t>7.7: Runtime Polymorphism</a:t>
            </a:r>
          </a:p>
          <a:p>
            <a:r>
              <a:rPr lang="en-US" dirty="0"/>
              <a:t>Lesson 8: Regular Expressions </a:t>
            </a:r>
          </a:p>
          <a:p>
            <a:pPr lvl="1"/>
            <a:r>
              <a:rPr lang="en-US" dirty="0"/>
              <a:t>8.1: Regular Expressions</a:t>
            </a:r>
          </a:p>
          <a:p>
            <a:pPr lvl="1"/>
            <a:r>
              <a:rPr lang="en-US" dirty="0"/>
              <a:t>8.2: Validating data </a:t>
            </a:r>
          </a:p>
          <a:p>
            <a:pPr lvl="1"/>
            <a:r>
              <a:rPr lang="en-US" dirty="0"/>
              <a:t>8.3: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10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9: Exception Handling</a:t>
            </a:r>
          </a:p>
          <a:p>
            <a:pPr lvl="1"/>
            <a:r>
              <a:rPr lang="en-US" dirty="0"/>
              <a:t>9.1: Introduction</a:t>
            </a:r>
          </a:p>
          <a:p>
            <a:pPr lvl="1"/>
            <a:r>
              <a:rPr lang="en-US" dirty="0"/>
              <a:t>9.2: Exception Types and Exception Hierarchy</a:t>
            </a:r>
          </a:p>
          <a:p>
            <a:pPr lvl="1"/>
            <a:r>
              <a:rPr lang="en-US" dirty="0"/>
              <a:t>9.3: Try-catch-finally</a:t>
            </a:r>
          </a:p>
          <a:p>
            <a:pPr lvl="1"/>
            <a:r>
              <a:rPr lang="en-US" dirty="0"/>
              <a:t>9.4: Try-with-resources</a:t>
            </a:r>
          </a:p>
          <a:p>
            <a:pPr lvl="1"/>
            <a:r>
              <a:rPr lang="en-US" dirty="0"/>
              <a:t>9.5: Multi catch blocks</a:t>
            </a:r>
          </a:p>
          <a:p>
            <a:pPr lvl="1"/>
            <a:r>
              <a:rPr lang="en-US" dirty="0"/>
              <a:t>9.6: Throwing exceptions using throw</a:t>
            </a:r>
          </a:p>
          <a:p>
            <a:pPr lvl="1"/>
            <a:r>
              <a:rPr lang="en-US" dirty="0"/>
              <a:t>9.7: Declaring exceptions using throws </a:t>
            </a:r>
          </a:p>
          <a:p>
            <a:pPr lvl="1"/>
            <a:r>
              <a:rPr lang="en-US" dirty="0"/>
              <a:t>9.8: User defined Exceptions</a:t>
            </a:r>
          </a:p>
          <a:p>
            <a:pPr lvl="1"/>
            <a:r>
              <a:rPr lang="en-US" dirty="0"/>
              <a:t>9.9: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8929" y="476672"/>
            <a:ext cx="8312649" cy="36004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5446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10: Array </a:t>
            </a:r>
          </a:p>
          <a:p>
            <a:pPr lvl="1"/>
            <a:r>
              <a:rPr lang="en-US" dirty="0"/>
              <a:t>10.1: </a:t>
            </a:r>
            <a:r>
              <a:rPr lang="en-US" dirty="0" smtClean="0"/>
              <a:t>One/two </a:t>
            </a:r>
            <a:r>
              <a:rPr lang="en-US" dirty="0"/>
              <a:t>dimensional array</a:t>
            </a:r>
          </a:p>
          <a:p>
            <a:pPr lvl="1"/>
            <a:r>
              <a:rPr lang="en-US" dirty="0"/>
              <a:t>10.2: </a:t>
            </a:r>
            <a:r>
              <a:rPr lang="en-US" dirty="0" smtClean="0"/>
              <a:t>Enhance For Loop</a:t>
            </a:r>
            <a:endParaRPr lang="en-US" dirty="0"/>
          </a:p>
          <a:p>
            <a:pPr lvl="1"/>
            <a:r>
              <a:rPr lang="en-US" dirty="0"/>
              <a:t>10.3: </a:t>
            </a:r>
            <a:r>
              <a:rPr lang="en-US" dirty="0"/>
              <a:t>Method with Variable Argument Lists </a:t>
            </a:r>
            <a:endParaRPr lang="en-US" dirty="0" smtClean="0"/>
          </a:p>
          <a:p>
            <a:pPr lvl="1"/>
            <a:r>
              <a:rPr lang="en-US" dirty="0" smtClean="0"/>
              <a:t>10.4</a:t>
            </a:r>
            <a:r>
              <a:rPr lang="en-US" dirty="0"/>
              <a:t>: </a:t>
            </a:r>
            <a:r>
              <a:rPr lang="en-US" dirty="0" smtClean="0"/>
              <a:t>Arrays </a:t>
            </a:r>
            <a:r>
              <a:rPr lang="en-US" dirty="0"/>
              <a:t>class</a:t>
            </a:r>
          </a:p>
          <a:p>
            <a:r>
              <a:rPr lang="en-US" dirty="0" smtClean="0"/>
              <a:t>Lesson </a:t>
            </a:r>
            <a:r>
              <a:rPr lang="en-US" dirty="0"/>
              <a:t>11: Collection</a:t>
            </a:r>
          </a:p>
          <a:p>
            <a:pPr lvl="1"/>
            <a:r>
              <a:rPr lang="en-US" dirty="0"/>
              <a:t>11.1: Collections Framework        </a:t>
            </a:r>
          </a:p>
          <a:p>
            <a:pPr lvl="1"/>
            <a:r>
              <a:rPr lang="en-US" dirty="0"/>
              <a:t>11.2: Collection Interfaces</a:t>
            </a:r>
          </a:p>
          <a:p>
            <a:pPr lvl="1"/>
            <a:r>
              <a:rPr lang="en-US" dirty="0"/>
              <a:t>11.3: Iterating Collections </a:t>
            </a:r>
          </a:p>
          <a:p>
            <a:pPr lvl="1"/>
            <a:r>
              <a:rPr lang="en-US" dirty="0"/>
              <a:t>11.4: Implementing Classes </a:t>
            </a:r>
          </a:p>
          <a:p>
            <a:pPr lvl="1"/>
            <a:r>
              <a:rPr lang="en-US" dirty="0"/>
              <a:t>11.5: Comparable and Comparator</a:t>
            </a:r>
          </a:p>
          <a:p>
            <a:pPr lvl="1"/>
            <a:r>
              <a:rPr lang="en-US" dirty="0"/>
              <a:t>11.6: Map implementation</a:t>
            </a:r>
          </a:p>
          <a:p>
            <a:pPr lvl="1"/>
            <a:r>
              <a:rPr lang="en-US" dirty="0"/>
              <a:t>11.7: Legacy classes </a:t>
            </a:r>
            <a:endParaRPr lang="en-US" dirty="0" smtClean="0"/>
          </a:p>
          <a:p>
            <a:pPr lvl="1"/>
            <a:r>
              <a:rPr lang="en-US" dirty="0" smtClean="0"/>
              <a:t>11.8: Common </a:t>
            </a:r>
            <a:r>
              <a:rPr lang="en-US" dirty="0"/>
              <a:t>Best Practices on Collections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r>
              <a:rPr lang="en-US" dirty="0" smtClean="0"/>
              <a:t>Lesson </a:t>
            </a:r>
            <a:r>
              <a:rPr lang="en-US" dirty="0"/>
              <a:t>12: Generics</a:t>
            </a:r>
          </a:p>
          <a:p>
            <a:pPr lvl="1"/>
            <a:r>
              <a:rPr lang="en-US" dirty="0"/>
              <a:t>12.1: Generics</a:t>
            </a:r>
          </a:p>
          <a:p>
            <a:pPr lvl="1"/>
            <a:r>
              <a:rPr lang="en-US" dirty="0"/>
              <a:t>12.2: Writing Generic Classes</a:t>
            </a:r>
          </a:p>
          <a:p>
            <a:pPr lvl="1"/>
            <a:r>
              <a:rPr lang="en-US" dirty="0"/>
              <a:t>12.3: Using Generics with Collections</a:t>
            </a:r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908720"/>
            <a:ext cx="8845484" cy="5472608"/>
          </a:xfrm>
        </p:spPr>
        <p:txBody>
          <a:bodyPr/>
          <a:lstStyle/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/>
              <a:t>Lesson 13: File IO  </a:t>
            </a:r>
          </a:p>
          <a:p>
            <a:pPr lvl="1"/>
            <a:r>
              <a:rPr lang="en-US" dirty="0"/>
              <a:t>13.1: Overview of I/O Streams                                    </a:t>
            </a:r>
          </a:p>
          <a:p>
            <a:pPr lvl="1"/>
            <a:r>
              <a:rPr lang="en-US" dirty="0"/>
              <a:t>13.2: Types of Streams</a:t>
            </a:r>
          </a:p>
          <a:p>
            <a:pPr lvl="1"/>
            <a:r>
              <a:rPr lang="en-US" dirty="0"/>
              <a:t>13.3: The Byte-stream  I/O hierarchy                                       </a:t>
            </a:r>
          </a:p>
          <a:p>
            <a:pPr lvl="1"/>
            <a:r>
              <a:rPr lang="en-US" dirty="0"/>
              <a:t>13.4: Character Stream Hierarchy                             </a:t>
            </a:r>
          </a:p>
          <a:p>
            <a:pPr lvl="1"/>
            <a:r>
              <a:rPr lang="en-US" dirty="0"/>
              <a:t>13.5: Buffered Stream</a:t>
            </a:r>
          </a:p>
          <a:p>
            <a:pPr lvl="1"/>
            <a:r>
              <a:rPr lang="en-US" dirty="0"/>
              <a:t>13.6: The File class</a:t>
            </a:r>
          </a:p>
          <a:p>
            <a:pPr lvl="1"/>
            <a:r>
              <a:rPr lang="en-US" dirty="0"/>
              <a:t>13.7: The Path class </a:t>
            </a:r>
          </a:p>
          <a:p>
            <a:pPr lvl="1"/>
            <a:r>
              <a:rPr lang="en-US" dirty="0"/>
              <a:t>13.8: Object Stream</a:t>
            </a:r>
          </a:p>
          <a:p>
            <a:pPr lvl="1"/>
            <a:r>
              <a:rPr lang="en-US" dirty="0"/>
              <a:t>13.9: Best Practices</a:t>
            </a:r>
          </a:p>
          <a:p>
            <a:r>
              <a:rPr lang="en-US" dirty="0"/>
              <a:t>Lesson 14 : Introduction to Junit 4</a:t>
            </a:r>
          </a:p>
          <a:p>
            <a:pPr lvl="1"/>
            <a:r>
              <a:rPr lang="en-US" dirty="0"/>
              <a:t>14.1: Introduction</a:t>
            </a:r>
          </a:p>
          <a:p>
            <a:pPr lvl="1"/>
            <a:r>
              <a:rPr lang="en-US" dirty="0"/>
              <a:t>14.2: JUnit</a:t>
            </a:r>
          </a:p>
          <a:p>
            <a:pPr lvl="1"/>
            <a:r>
              <a:rPr lang="en-US" dirty="0"/>
              <a:t>14.3: Installing and Running JUnit  </a:t>
            </a:r>
          </a:p>
          <a:p>
            <a:pPr lvl="1"/>
            <a:r>
              <a:rPr lang="en-US" dirty="0"/>
              <a:t>14.4: Testing with JUnit </a:t>
            </a:r>
          </a:p>
          <a:p>
            <a:pPr lvl="1"/>
            <a:r>
              <a:rPr lang="en-US" dirty="0"/>
              <a:t>14.5: Testing Exceptions</a:t>
            </a:r>
          </a:p>
          <a:p>
            <a:pPr lvl="1"/>
            <a:r>
              <a:rPr lang="en-US" dirty="0"/>
              <a:t>14.6: Test Fixtures </a:t>
            </a:r>
          </a:p>
          <a:p>
            <a:pPr lvl="1"/>
            <a:r>
              <a:rPr lang="en-US" dirty="0"/>
              <a:t>14.7: Best 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052736"/>
            <a:ext cx="7873884" cy="50857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15: Property Files</a:t>
            </a:r>
          </a:p>
          <a:p>
            <a:pPr lvl="1"/>
            <a:r>
              <a:rPr lang="en-US" dirty="0"/>
              <a:t>15.1: What are Property Files?</a:t>
            </a:r>
          </a:p>
          <a:p>
            <a:pPr lvl="1"/>
            <a:r>
              <a:rPr lang="en-US" dirty="0"/>
              <a:t>15.2: Types of Property files </a:t>
            </a:r>
          </a:p>
          <a:p>
            <a:pPr lvl="1"/>
            <a:r>
              <a:rPr lang="en-US" dirty="0"/>
              <a:t>15.3: User defined Properties</a:t>
            </a:r>
          </a:p>
          <a:p>
            <a:r>
              <a:rPr lang="en-US" dirty="0"/>
              <a:t>Lesson 16: Java Database Connectivity (JDBC 4.0)</a:t>
            </a:r>
          </a:p>
          <a:p>
            <a:pPr lvl="1"/>
            <a:r>
              <a:rPr lang="en-US" dirty="0"/>
              <a:t>16.1: Java Database Connectivity - Introduction</a:t>
            </a:r>
          </a:p>
          <a:p>
            <a:pPr lvl="1"/>
            <a:r>
              <a:rPr lang="en-US" dirty="0"/>
              <a:t>16.2: Database Connectivity Architecture             </a:t>
            </a:r>
          </a:p>
          <a:p>
            <a:pPr lvl="1"/>
            <a:r>
              <a:rPr lang="en-US" dirty="0"/>
              <a:t>16.3: JDBC APIs </a:t>
            </a:r>
          </a:p>
          <a:p>
            <a:pPr lvl="1"/>
            <a:r>
              <a:rPr lang="en-US" dirty="0"/>
              <a:t>16.4: Database Access Steps</a:t>
            </a:r>
          </a:p>
          <a:p>
            <a:pPr lvl="1"/>
            <a:r>
              <a:rPr lang="en-US" dirty="0"/>
              <a:t>16.5: Calling database procedures</a:t>
            </a:r>
          </a:p>
          <a:p>
            <a:pPr lvl="1"/>
            <a:r>
              <a:rPr lang="en-US" dirty="0"/>
              <a:t>16.6: Using Transaction</a:t>
            </a:r>
          </a:p>
          <a:p>
            <a:pPr lvl="1"/>
            <a:r>
              <a:rPr lang="en-US" dirty="0"/>
              <a:t>16.7: </a:t>
            </a:r>
            <a:r>
              <a:rPr lang="en-US" dirty="0" smtClean="0"/>
              <a:t> </a:t>
            </a:r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330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196752"/>
            <a:ext cx="8845484" cy="4941765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dirty="0"/>
              <a:t>Lesson 17: Introduction to Layered Architecture</a:t>
            </a:r>
          </a:p>
          <a:p>
            <a:pPr lvl="1"/>
            <a:r>
              <a:rPr lang="en-US" dirty="0"/>
              <a:t>17.1: Introduction </a:t>
            </a:r>
          </a:p>
          <a:p>
            <a:pPr lvl="1"/>
            <a:r>
              <a:rPr lang="en-US" dirty="0"/>
              <a:t>17.2: Testing DAO Classes</a:t>
            </a:r>
          </a:p>
          <a:p>
            <a:r>
              <a:rPr lang="en-US" dirty="0" smtClean="0"/>
              <a:t>Lesson </a:t>
            </a:r>
            <a:r>
              <a:rPr lang="en-US" dirty="0"/>
              <a:t>18: Advanced Testing Concepts</a:t>
            </a:r>
          </a:p>
          <a:p>
            <a:pPr lvl="1"/>
            <a:r>
              <a:rPr lang="en-US" dirty="0"/>
              <a:t>18.1: Advanced Testing concepts</a:t>
            </a:r>
          </a:p>
          <a:p>
            <a:pPr lvl="1"/>
            <a:r>
              <a:rPr lang="en-US" dirty="0"/>
              <a:t>18.2: Test Suites</a:t>
            </a:r>
          </a:p>
          <a:p>
            <a:pPr lvl="1"/>
            <a:r>
              <a:rPr lang="en-US" dirty="0"/>
              <a:t>18.3: Parameterized Tests</a:t>
            </a:r>
          </a:p>
          <a:p>
            <a:pPr lvl="1"/>
            <a:r>
              <a:rPr lang="en-US" dirty="0"/>
              <a:t>18.4: Mocking Concepts</a:t>
            </a:r>
          </a:p>
        </p:txBody>
      </p:sp>
    </p:spTree>
    <p:extLst>
      <p:ext uri="{BB962C8B-B14F-4D97-AF65-F5344CB8AC3E}">
        <p14:creationId xmlns:p14="http://schemas.microsoft.com/office/powerpoint/2010/main" val="3194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19: Logging with Log4J</a:t>
            </a:r>
          </a:p>
          <a:p>
            <a:pPr lvl="1"/>
            <a:r>
              <a:rPr lang="en-US" dirty="0"/>
              <a:t>19.1  Log4J Introduction</a:t>
            </a:r>
          </a:p>
          <a:p>
            <a:pPr lvl="1"/>
            <a:r>
              <a:rPr lang="en-US" dirty="0"/>
              <a:t>19.2  Log4J Concepts</a:t>
            </a:r>
          </a:p>
          <a:p>
            <a:pPr lvl="1"/>
            <a:r>
              <a:rPr lang="en-US" dirty="0"/>
              <a:t>19.3 Installation of Log4J </a:t>
            </a:r>
          </a:p>
          <a:p>
            <a:pPr lvl="1"/>
            <a:r>
              <a:rPr lang="en-US" dirty="0"/>
              <a:t>19.4 Configuring Log4J</a:t>
            </a:r>
          </a:p>
          <a:p>
            <a:pPr lvl="1"/>
            <a:r>
              <a:rPr lang="en-US" dirty="0"/>
              <a:t>19.5:  Log4J Pros and Cons</a:t>
            </a:r>
          </a:p>
          <a:p>
            <a:r>
              <a:rPr lang="en-US" dirty="0"/>
              <a:t>Lesson 20: Multithreading</a:t>
            </a:r>
          </a:p>
          <a:p>
            <a:pPr lvl="1"/>
            <a:r>
              <a:rPr lang="en-US" dirty="0"/>
              <a:t>20.1  Understanding Threads</a:t>
            </a:r>
          </a:p>
          <a:p>
            <a:pPr lvl="1"/>
            <a:r>
              <a:rPr lang="en-US" dirty="0"/>
              <a:t>20.2 Thread life cycle </a:t>
            </a:r>
          </a:p>
          <a:p>
            <a:pPr lvl="1"/>
            <a:r>
              <a:rPr lang="en-US" dirty="0"/>
              <a:t>20.3 Scheduling threads- Priorities </a:t>
            </a:r>
          </a:p>
          <a:p>
            <a:pPr lvl="1"/>
            <a:r>
              <a:rPr lang="en-US" dirty="0"/>
              <a:t>20.4 Controlling  threads  using sleep(),join()</a:t>
            </a:r>
          </a:p>
        </p:txBody>
      </p:sp>
    </p:spTree>
    <p:extLst>
      <p:ext uri="{BB962C8B-B14F-4D97-AF65-F5344CB8AC3E}">
        <p14:creationId xmlns:p14="http://schemas.microsoft.com/office/powerpoint/2010/main" val="3559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21: Lambda Expressions</a:t>
            </a:r>
          </a:p>
          <a:p>
            <a:pPr lvl="1"/>
            <a:r>
              <a:rPr lang="en-US" dirty="0"/>
              <a:t>21.1: Introduction to Functional Interface</a:t>
            </a:r>
          </a:p>
          <a:p>
            <a:pPr lvl="1"/>
            <a:r>
              <a:rPr lang="en-US" dirty="0"/>
              <a:t>21.2: Writing Lambda Expressions</a:t>
            </a:r>
          </a:p>
          <a:p>
            <a:pPr lvl="1"/>
            <a:r>
              <a:rPr lang="en-US" dirty="0"/>
              <a:t>21.3: Built in Functional Interfaces</a:t>
            </a:r>
          </a:p>
          <a:p>
            <a:pPr lvl="1"/>
            <a:r>
              <a:rPr lang="en-US" dirty="0"/>
              <a:t>21.4: Built in Functional Interfaces and Lambda Expressions</a:t>
            </a:r>
          </a:p>
          <a:p>
            <a:pPr lvl="1"/>
            <a:r>
              <a:rPr lang="en-US" dirty="0"/>
              <a:t>21.5: Method reference</a:t>
            </a:r>
          </a:p>
          <a:p>
            <a:r>
              <a:rPr lang="en-US" dirty="0"/>
              <a:t>Lesson 22: Stream API</a:t>
            </a:r>
          </a:p>
          <a:p>
            <a:pPr lvl="1"/>
            <a:r>
              <a:rPr lang="en-US" dirty="0"/>
              <a:t>22.1: Introduction to Stream API</a:t>
            </a:r>
          </a:p>
          <a:p>
            <a:pPr lvl="1"/>
            <a:r>
              <a:rPr lang="en-US" dirty="0"/>
              <a:t>22.2: Working with Stream API </a:t>
            </a:r>
          </a:p>
          <a:p>
            <a:pPr lvl="1"/>
            <a:r>
              <a:rPr lang="en-US"/>
              <a:t>22.3: Stream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78274"/>
              </p:ext>
            </p:extLst>
          </p:nvPr>
        </p:nvGraphicFramePr>
        <p:xfrm>
          <a:off x="298450" y="1628800"/>
          <a:ext cx="7873952" cy="4611108"/>
        </p:xfrm>
        <a:graphic>
          <a:graphicData uri="http://schemas.openxmlformats.org/drawingml/2006/table">
            <a:tbl>
              <a:tblPr/>
              <a:tblGrid>
                <a:gridCol w="699332"/>
                <a:gridCol w="1010145"/>
                <a:gridCol w="1191453"/>
                <a:gridCol w="1012580"/>
                <a:gridCol w="1266722"/>
                <a:gridCol w="1139651"/>
                <a:gridCol w="1554069"/>
              </a:tblGrid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6,3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TOC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/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Java home page: http://java.sun.com/ </a:t>
            </a:r>
          </a:p>
          <a:p>
            <a:pPr lvl="1"/>
            <a:r>
              <a:rPr lang="en-US" dirty="0"/>
              <a:t>JDK 1.8 documentation: http://docs.oracle.com/javase/8/docs/</a:t>
            </a:r>
          </a:p>
          <a:p>
            <a:pPr lvl="1"/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 ++</a:t>
            </a:r>
          </a:p>
          <a:p>
            <a:r>
              <a:rPr lang="nl-NL" dirty="0"/>
              <a:t>C#.Net</a:t>
            </a:r>
          </a:p>
          <a:p>
            <a:r>
              <a:rPr lang="nl-NL" dirty="0"/>
              <a:t>Visual Basic.Net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745214"/>
              </p:ext>
            </p:extLst>
          </p:nvPr>
        </p:nvGraphicFramePr>
        <p:xfrm>
          <a:off x="298450" y="1628800"/>
          <a:ext cx="7873952" cy="858330"/>
        </p:xfrm>
        <a:graphic>
          <a:graphicData uri="http://schemas.openxmlformats.org/drawingml/2006/table">
            <a:tbl>
              <a:tblPr/>
              <a:tblGrid>
                <a:gridCol w="699332"/>
                <a:gridCol w="1010145"/>
                <a:gridCol w="1191453"/>
                <a:gridCol w="1012580"/>
                <a:gridCol w="1266722"/>
                <a:gridCol w="1139651"/>
                <a:gridCol w="1554069"/>
              </a:tblGrid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Apr-2018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0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Implementing OOPs features in Java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Java Desktop Applications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of Core </a:t>
            </a:r>
            <a:r>
              <a:rPr lang="en-US" dirty="0">
                <a:solidFill>
                  <a:schemeClr val="tx1"/>
                </a:solidFill>
              </a:rPr>
              <a:t>JDK 1.8 API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Testing using Junit 4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  <a:p>
            <a:r>
              <a:rPr lang="en-US" dirty="0"/>
              <a:t>OOPs</a:t>
            </a:r>
          </a:p>
          <a:p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124744"/>
            <a:ext cx="8845484" cy="52565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Lesson 1:Introduction to Java</a:t>
            </a:r>
          </a:p>
          <a:p>
            <a:pPr lvl="1"/>
            <a:r>
              <a:rPr lang="en-US" dirty="0"/>
              <a:t>Lesson 2: Eclipse 4.4 (Luna) as an IDE</a:t>
            </a:r>
          </a:p>
          <a:p>
            <a:pPr lvl="1"/>
            <a:r>
              <a:rPr lang="en-US" dirty="0"/>
              <a:t>Lesson 3: Language Fundamentals</a:t>
            </a:r>
          </a:p>
          <a:p>
            <a:pPr lvl="1"/>
            <a:r>
              <a:rPr lang="en-US" dirty="0"/>
              <a:t>Lesson 4: Classes and Objects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5: Exploring Basic Java Class Libraries</a:t>
            </a:r>
          </a:p>
          <a:p>
            <a:pPr lvl="1"/>
            <a:r>
              <a:rPr lang="en-US" dirty="0"/>
              <a:t>Lesson 6: Inheritance and Polymorphism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Lesson 7: Abstract Classes and Interfaces </a:t>
            </a:r>
          </a:p>
          <a:p>
            <a:pPr lvl="1"/>
            <a:r>
              <a:rPr lang="en-US" dirty="0"/>
              <a:t>Lesson 8: Regular Expressions 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Lesson 9  : Exception Handling</a:t>
            </a:r>
          </a:p>
          <a:p>
            <a:pPr lvl="1"/>
            <a:r>
              <a:rPr lang="en-US" dirty="0"/>
              <a:t>Lesson 10: Array </a:t>
            </a:r>
          </a:p>
          <a:p>
            <a:r>
              <a:rPr lang="en-US" dirty="0"/>
              <a:t>Day 5</a:t>
            </a:r>
          </a:p>
          <a:p>
            <a:pPr lvl="1"/>
            <a:r>
              <a:rPr lang="en-US" dirty="0"/>
              <a:t>Lesson 11: Collection</a:t>
            </a:r>
          </a:p>
          <a:p>
            <a:pPr lvl="1"/>
            <a:r>
              <a:rPr lang="en-US" dirty="0"/>
              <a:t>Lesson 12: 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>
            <a:normAutofit/>
          </a:bodyPr>
          <a:lstStyle/>
          <a:p>
            <a:r>
              <a:rPr lang="en-US" dirty="0"/>
              <a:t>Day 6</a:t>
            </a:r>
          </a:p>
          <a:p>
            <a:pPr lvl="1"/>
            <a:r>
              <a:rPr lang="en-US" dirty="0"/>
              <a:t>Lesson 13: File IO</a:t>
            </a:r>
          </a:p>
          <a:p>
            <a:pPr lvl="1"/>
            <a:r>
              <a:rPr lang="en-US" dirty="0"/>
              <a:t>Lesson 14: Introduction to Junit 4</a:t>
            </a:r>
          </a:p>
          <a:p>
            <a:r>
              <a:rPr lang="en-US" dirty="0"/>
              <a:t>Day 7</a:t>
            </a:r>
          </a:p>
          <a:p>
            <a:pPr lvl="1"/>
            <a:r>
              <a:rPr lang="en-US" dirty="0"/>
              <a:t>Lesson 15: Property Files</a:t>
            </a:r>
          </a:p>
          <a:p>
            <a:pPr lvl="1"/>
            <a:r>
              <a:rPr lang="en-US" dirty="0"/>
              <a:t>Lesson 16: Java Database Connectivity (JDBC 4.0) </a:t>
            </a:r>
          </a:p>
          <a:p>
            <a:r>
              <a:rPr lang="en-US" dirty="0"/>
              <a:t>Day 8</a:t>
            </a:r>
          </a:p>
          <a:p>
            <a:pPr lvl="1"/>
            <a:r>
              <a:rPr lang="en-US" dirty="0"/>
              <a:t>Lesson 17: Introduction to Layered Architecture</a:t>
            </a:r>
          </a:p>
          <a:p>
            <a:pPr lvl="1"/>
            <a:r>
              <a:rPr lang="en-US" dirty="0"/>
              <a:t>Lesson  18: Advanced Testing</a:t>
            </a:r>
          </a:p>
          <a:p>
            <a:r>
              <a:rPr lang="en-US" dirty="0"/>
              <a:t>Day 9</a:t>
            </a:r>
          </a:p>
          <a:p>
            <a:pPr lvl="1"/>
            <a:r>
              <a:rPr lang="en-US" dirty="0"/>
              <a:t>Lesson 19: Logging with Log4J</a:t>
            </a:r>
          </a:p>
          <a:p>
            <a:pPr lvl="1"/>
            <a:r>
              <a:rPr lang="en-US" dirty="0"/>
              <a:t>Lesson 20: Multithreading</a:t>
            </a:r>
          </a:p>
          <a:p>
            <a:r>
              <a:rPr lang="en-US" dirty="0"/>
              <a:t>Day 10</a:t>
            </a:r>
          </a:p>
          <a:p>
            <a:pPr lvl="1"/>
            <a:r>
              <a:rPr lang="en-US" dirty="0"/>
              <a:t>Lesson 21: Lambda Expressions</a:t>
            </a:r>
          </a:p>
          <a:p>
            <a:pPr lvl="1"/>
            <a:r>
              <a:rPr lang="en-US" dirty="0"/>
              <a:t>Lesson 22: Stream API</a:t>
            </a:r>
          </a:p>
          <a:p>
            <a:pPr marL="3572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7081796" cy="522979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1: </a:t>
            </a:r>
            <a:r>
              <a:rPr lang="en-US" dirty="0"/>
              <a:t>Introduction to Java</a:t>
            </a:r>
          </a:p>
          <a:p>
            <a:pPr lvl="1"/>
            <a:r>
              <a:rPr lang="en-US" dirty="0" smtClean="0"/>
              <a:t>1.1</a:t>
            </a:r>
            <a:r>
              <a:rPr lang="en-US" dirty="0"/>
              <a:t>: Introduction to Java                </a:t>
            </a:r>
          </a:p>
          <a:p>
            <a:pPr lvl="1"/>
            <a:r>
              <a:rPr lang="en-US" dirty="0" smtClean="0"/>
              <a:t>1.2</a:t>
            </a:r>
            <a:r>
              <a:rPr lang="en-US" dirty="0"/>
              <a:t>: Features of Java       </a:t>
            </a:r>
          </a:p>
          <a:p>
            <a:pPr lvl="1"/>
            <a:r>
              <a:rPr lang="en-US" dirty="0" smtClean="0"/>
              <a:t>1.3</a:t>
            </a:r>
            <a:r>
              <a:rPr lang="en-US" dirty="0"/>
              <a:t>: Simple Program  in Java</a:t>
            </a:r>
          </a:p>
          <a:p>
            <a:pPr lvl="1"/>
            <a:r>
              <a:rPr lang="en-US" dirty="0" smtClean="0"/>
              <a:t>1.4</a:t>
            </a:r>
            <a:r>
              <a:rPr lang="en-US" dirty="0"/>
              <a:t>: Developing software in Java</a:t>
            </a:r>
          </a:p>
          <a:p>
            <a:endParaRPr lang="en-US" dirty="0"/>
          </a:p>
          <a:p>
            <a:r>
              <a:rPr lang="en-US" dirty="0"/>
              <a:t>Lesson </a:t>
            </a:r>
            <a:r>
              <a:rPr lang="en-US" dirty="0" smtClean="0"/>
              <a:t>2: </a:t>
            </a:r>
            <a:r>
              <a:rPr lang="en-US" dirty="0"/>
              <a:t>Eclipse 4.4 (Luna) as an IDE</a:t>
            </a:r>
          </a:p>
          <a:p>
            <a:pPr lvl="1"/>
            <a:r>
              <a:rPr lang="en-US" dirty="0" smtClean="0"/>
              <a:t>2.1</a:t>
            </a:r>
            <a:r>
              <a:rPr lang="en-US" dirty="0"/>
              <a:t>: Installation and Setting up Eclipse</a:t>
            </a:r>
          </a:p>
          <a:p>
            <a:pPr lvl="1"/>
            <a:r>
              <a:rPr lang="en-US" dirty="0" smtClean="0"/>
              <a:t>2.2</a:t>
            </a:r>
            <a:r>
              <a:rPr lang="en-US" dirty="0"/>
              <a:t>: Introduction to Eclipse IDE </a:t>
            </a:r>
          </a:p>
          <a:p>
            <a:pPr lvl="1"/>
            <a:r>
              <a:rPr lang="en-US" dirty="0" smtClean="0"/>
              <a:t>2.3</a:t>
            </a:r>
            <a:r>
              <a:rPr lang="en-US" dirty="0"/>
              <a:t>: Creating and Managing Java Projects</a:t>
            </a:r>
          </a:p>
          <a:p>
            <a:pPr lvl="1"/>
            <a:r>
              <a:rPr lang="en-US" dirty="0" smtClean="0"/>
              <a:t>2.4</a:t>
            </a:r>
            <a:r>
              <a:rPr lang="en-US" dirty="0"/>
              <a:t>: Miscellaneous 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DC58EC-25C6-41E5-8B7E-8CE289E5CB3C}"/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1085</Words>
  <Application>Microsoft Office PowerPoint</Application>
  <PresentationFormat>On-screen Show (4:3)</PresentationFormat>
  <Paragraphs>291</Paragraphs>
  <Slides>22</Slides>
  <Notes>21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Section slides</vt:lpstr>
      <vt:lpstr>think-cell Slide</vt:lpstr>
      <vt:lpstr>Core Java 8 Lesson 00: Java SE 8 </vt:lpstr>
      <vt:lpstr>Document History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Srivastava, Vaishali</cp:lastModifiedBy>
  <cp:revision>222</cp:revision>
  <cp:lastPrinted>2016-07-11T08:01:24Z</cp:lastPrinted>
  <dcterms:created xsi:type="dcterms:W3CDTF">2014-04-28T11:21:39Z</dcterms:created>
  <dcterms:modified xsi:type="dcterms:W3CDTF">2018-04-11T12:24:01Z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