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4"/>
  </p:sldMasterIdLst>
  <p:notesMasterIdLst>
    <p:notesMasterId r:id="rId43"/>
  </p:notesMasterIdLst>
  <p:handoutMasterIdLst>
    <p:handoutMasterId r:id="rId44"/>
  </p:handoutMasterIdLst>
  <p:sldIdLst>
    <p:sldId id="373" r:id="rId5"/>
    <p:sldId id="266" r:id="rId6"/>
    <p:sldId id="321" r:id="rId7"/>
    <p:sldId id="322" r:id="rId8"/>
    <p:sldId id="353" r:id="rId9"/>
    <p:sldId id="372" r:id="rId10"/>
    <p:sldId id="354" r:id="rId11"/>
    <p:sldId id="355" r:id="rId12"/>
    <p:sldId id="356" r:id="rId13"/>
    <p:sldId id="357" r:id="rId14"/>
    <p:sldId id="364" r:id="rId15"/>
    <p:sldId id="365" r:id="rId16"/>
    <p:sldId id="366" r:id="rId17"/>
    <p:sldId id="368" r:id="rId18"/>
    <p:sldId id="367" r:id="rId19"/>
    <p:sldId id="323" r:id="rId20"/>
    <p:sldId id="324" r:id="rId21"/>
    <p:sldId id="325" r:id="rId22"/>
    <p:sldId id="326" r:id="rId23"/>
    <p:sldId id="327" r:id="rId24"/>
    <p:sldId id="328" r:id="rId25"/>
    <p:sldId id="329" r:id="rId26"/>
    <p:sldId id="330" r:id="rId27"/>
    <p:sldId id="370" r:id="rId28"/>
    <p:sldId id="358" r:id="rId29"/>
    <p:sldId id="359" r:id="rId30"/>
    <p:sldId id="361" r:id="rId31"/>
    <p:sldId id="360" r:id="rId32"/>
    <p:sldId id="362" r:id="rId33"/>
    <p:sldId id="363" r:id="rId34"/>
    <p:sldId id="369" r:id="rId35"/>
    <p:sldId id="339" r:id="rId36"/>
    <p:sldId id="340" r:id="rId37"/>
    <p:sldId id="348" r:id="rId38"/>
    <p:sldId id="349" r:id="rId39"/>
    <p:sldId id="371" r:id="rId40"/>
    <p:sldId id="350" r:id="rId41"/>
    <p:sldId id="352"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2">
          <p15:clr>
            <a:srgbClr val="A4A3A4"/>
          </p15:clr>
        </p15:guide>
        <p15:guide id="2" pos="249">
          <p15:clr>
            <a:srgbClr val="A4A3A4"/>
          </p15:clr>
        </p15:guide>
      </p15:sldGuideLst>
    </p:ext>
    <p:ext uri="{2D200454-40CA-4A62-9FC3-DE9A4176ACB9}">
      <p15:notesGuideLst xmlns:p15="http://schemas.microsoft.com/office/powerpoint/2012/main">
        <p15:guide id="1" orient="horz" pos="566">
          <p15:clr>
            <a:srgbClr val="A4A3A4"/>
          </p15:clr>
        </p15:guide>
        <p15:guide id="2" pos="108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od V Satpute" initials="VV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017" autoAdjust="0"/>
  </p:normalViewPr>
  <p:slideViewPr>
    <p:cSldViewPr snapToGrid="0" showGuides="1">
      <p:cViewPr varScale="1">
        <p:scale>
          <a:sx n="87" d="100"/>
          <a:sy n="87" d="100"/>
        </p:scale>
        <p:origin x="1458" y="78"/>
      </p:cViewPr>
      <p:guideLst>
        <p:guide orient="horz" pos="752"/>
        <p:guide pos="249"/>
      </p:guideLst>
    </p:cSldViewPr>
  </p:slideViewPr>
  <p:notesTextViewPr>
    <p:cViewPr>
      <p:scale>
        <a:sx n="100" d="100"/>
        <a:sy n="100" d="100"/>
      </p:scale>
      <p:origin x="0" y="0"/>
    </p:cViewPr>
  </p:notesTextViewPr>
  <p:sorterViewPr>
    <p:cViewPr>
      <p:scale>
        <a:sx n="66" d="100"/>
        <a:sy n="66" d="100"/>
      </p:scale>
      <p:origin x="0" y="1482"/>
    </p:cViewPr>
  </p:sorterViewPr>
  <p:notesViewPr>
    <p:cSldViewPr snapToGrid="0">
      <p:cViewPr>
        <p:scale>
          <a:sx n="70" d="100"/>
          <a:sy n="70" d="100"/>
        </p:scale>
        <p:origin x="2947" y="-120"/>
      </p:cViewPr>
      <p:guideLst>
        <p:guide orient="horz" pos="566"/>
        <p:guide pos="108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143588" y="1"/>
            <a:ext cx="3169920" cy="480060"/>
          </a:xfrm>
          <a:prstGeom prst="rect">
            <a:avLst/>
          </a:prstGeom>
        </p:spPr>
        <p:txBody>
          <a:bodyPr vert="horz" lIns="99048" tIns="49524" rIns="99048" bIns="49524" rtlCol="0"/>
          <a:lstStyle>
            <a:lvl1pPr algn="r">
              <a:defRPr sz="1300"/>
            </a:lvl1pPr>
          </a:lstStyle>
          <a:p>
            <a:fld id="{DB228672-4337-41E0-A109-2BF6C0A0EED5}" type="datetimeFigureOut">
              <a:rPr lang="en-US" smtClean="0"/>
              <a:pPr/>
              <a:t>4/11/2018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9048" tIns="49524" rIns="99048" bIns="49524"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9048" tIns="49524" rIns="99048" bIns="49524"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1199200158"/>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09763" y="720725"/>
            <a:ext cx="4799012" cy="3598863"/>
          </a:xfrm>
          <a:prstGeom prst="rect">
            <a:avLst/>
          </a:prstGeom>
          <a:noFill/>
          <a:ln w="12700">
            <a:solidFill>
              <a:prstClr val="black"/>
            </a:solidFill>
          </a:ln>
        </p:spPr>
        <p:txBody>
          <a:bodyPr vert="horz" lIns="99048" tIns="49524" rIns="99048" bIns="49524" rtlCol="0" anchor="ctr"/>
          <a:lstStyle/>
          <a:p>
            <a:r>
              <a:rPr lang="en-US" dirty="0" smtClean="0"/>
              <a:t>text</a:t>
            </a:r>
            <a:endParaRPr lang="en-US" dirty="0"/>
          </a:p>
        </p:txBody>
      </p:sp>
      <p:sp>
        <p:nvSpPr>
          <p:cNvPr id="5" name="Notes Placeholder 4"/>
          <p:cNvSpPr>
            <a:spLocks noGrp="1"/>
          </p:cNvSpPr>
          <p:nvPr>
            <p:ph type="body" sz="quarter" idx="3"/>
          </p:nvPr>
        </p:nvSpPr>
        <p:spPr>
          <a:xfrm>
            <a:off x="1719203" y="4586892"/>
            <a:ext cx="5177237" cy="4320540"/>
          </a:xfrm>
          <a:prstGeom prst="rect">
            <a:avLst/>
          </a:prstGeom>
        </p:spPr>
        <p:txBody>
          <a:bodyPr vert="horz" lIns="99048" tIns="49524" rIns="99048" bIns="4952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05094" y="676641"/>
            <a:ext cx="0" cy="8401050"/>
          </a:xfrm>
          <a:prstGeom prst="line">
            <a:avLst/>
          </a:prstGeom>
          <a:noFill/>
          <a:ln w="9525">
            <a:solidFill>
              <a:schemeClr val="tx1"/>
            </a:solidFill>
            <a:round/>
            <a:headEnd/>
            <a:tailEnd/>
          </a:ln>
          <a:effectLst/>
        </p:spPr>
        <p:txBody>
          <a:bodyPr lIns="99048" tIns="49524" rIns="99048" bIns="49524"/>
          <a:lstStyle/>
          <a:p>
            <a:endParaRPr lang="en-US"/>
          </a:p>
        </p:txBody>
      </p:sp>
      <p:sp>
        <p:nvSpPr>
          <p:cNvPr id="11" name="Rectangle 14"/>
          <p:cNvSpPr>
            <a:spLocks noChangeArrowheads="1"/>
          </p:cNvSpPr>
          <p:nvPr/>
        </p:nvSpPr>
        <p:spPr bwMode="auto">
          <a:xfrm>
            <a:off x="257388" y="160021"/>
            <a:ext cx="6934200" cy="200508"/>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200" b="0" dirty="0" smtClean="0">
                <a:latin typeface="Arial" pitchFamily="34" charset="0"/>
                <a:ea typeface="ＭＳ Ｐゴシック" pitchFamily="34" charset="-128"/>
                <a:cs typeface="Arial" pitchFamily="34" charset="0"/>
              </a:rPr>
              <a:t>Core Java 8 and Development Tools </a:t>
            </a:r>
            <a:r>
              <a:rPr lang="en-US" sz="1200" b="0" dirty="0" smtClean="0">
                <a:latin typeface="Arial" pitchFamily="34" charset="0"/>
                <a:cs typeface="Arial" pitchFamily="34" charset="0"/>
              </a:rPr>
              <a:t>                                Exploring Basic Java Class Libraries</a:t>
            </a:r>
          </a:p>
        </p:txBody>
      </p:sp>
      <p:sp>
        <p:nvSpPr>
          <p:cNvPr id="12" name="Rectangle 14"/>
          <p:cNvSpPr>
            <a:spLocks noChangeArrowheads="1"/>
          </p:cNvSpPr>
          <p:nvPr/>
        </p:nvSpPr>
        <p:spPr bwMode="auto">
          <a:xfrm>
            <a:off x="3973844" y="8932673"/>
            <a:ext cx="2946699" cy="261072"/>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05-</a:t>
            </a:r>
            <a:fld id="{BD9FB300-F9DC-4669-88F4-967ABA23CC04}" type="slidenum">
              <a:rPr lang="en-US" sz="1000" smtClean="0">
                <a:latin typeface="Arial" pitchFamily="34" charset="0"/>
                <a:cs typeface="Arial" pitchFamily="34" charset="0"/>
              </a:rPr>
              <a:pPr marL="0" marR="0" indent="0" algn="l" defTabSz="990478"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289984686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image" Target="../media/image20.png"/></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200624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7079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96887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41200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9" name="Rectangle 3"/>
          <p:cNvSpPr>
            <a:spLocks noGrp="1" noChangeArrowheads="1"/>
          </p:cNvSpPr>
          <p:nvPr>
            <p:ph type="body" idx="1"/>
          </p:nvPr>
        </p:nvSpPr>
        <p:spPr/>
        <p:txBody>
          <a:bodyPr>
            <a:noAutofit/>
          </a:bodyPr>
          <a:lstStyle/>
          <a:p>
            <a:r>
              <a:rPr lang="en-US" dirty="0" smtClean="0"/>
              <a:t>Example 1:</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Output: </a:t>
            </a:r>
          </a:p>
          <a:p>
            <a:r>
              <a:rPr lang="en-US" dirty="0" smtClean="0"/>
              <a:t>2</a:t>
            </a:r>
          </a:p>
          <a:p>
            <a:r>
              <a:rPr lang="en-US" dirty="0" smtClean="0"/>
              <a:t>4</a:t>
            </a:r>
          </a:p>
          <a:p>
            <a:r>
              <a:rPr lang="en-US" dirty="0" smtClean="0"/>
              <a:t>6</a:t>
            </a:r>
          </a:p>
          <a:p>
            <a:r>
              <a:rPr lang="en-US" dirty="0" smtClean="0"/>
              <a:t>8</a:t>
            </a:r>
            <a:endParaRPr lang="en-US" dirty="0"/>
          </a:p>
        </p:txBody>
      </p:sp>
      <p:sp>
        <p:nvSpPr>
          <p:cNvPr id="413701" name="AutoShape 5"/>
          <p:cNvSpPr>
            <a:spLocks noChangeArrowheads="1"/>
          </p:cNvSpPr>
          <p:nvPr/>
        </p:nvSpPr>
        <p:spPr bwMode="auto">
          <a:xfrm>
            <a:off x="1682851" y="4832246"/>
            <a:ext cx="4926964" cy="2824014"/>
          </a:xfrm>
          <a:prstGeom prst="roundRect">
            <a:avLst>
              <a:gd name="adj" fmla="val 9400"/>
            </a:avLst>
          </a:prstGeom>
          <a:noFill/>
          <a:ln w="12700" algn="ctr">
            <a:solidFill>
              <a:schemeClr val="tx1"/>
            </a:solidFill>
            <a:round/>
            <a:headEnd/>
            <a:tailEnd/>
          </a:ln>
          <a:effectLst/>
        </p:spPr>
        <p:txBody>
          <a:bodyPr lIns="98017" tIns="48148" rIns="98017" bIns="48148" anchor="ctr"/>
          <a:lstStyle/>
          <a:p>
            <a:pPr lvl="1">
              <a:lnSpc>
                <a:spcPct val="100000"/>
              </a:lnSpc>
              <a:buFontTx/>
              <a:buNone/>
            </a:pPr>
            <a:r>
              <a:rPr lang="en-US" sz="1000" b="1" dirty="0">
                <a:latin typeface="Arial" pitchFamily="34" charset="0"/>
                <a:cs typeface="Arial" pitchFamily="34" charset="0"/>
              </a:rPr>
              <a:t>import</a:t>
            </a:r>
            <a:r>
              <a:rPr lang="en-US" sz="1000" dirty="0">
                <a:latin typeface="Arial" pitchFamily="34" charset="0"/>
                <a:cs typeface="Arial" pitchFamily="34" charset="0"/>
              </a:rPr>
              <a:t> </a:t>
            </a:r>
            <a:r>
              <a:rPr lang="en-US" sz="1000" dirty="0" err="1">
                <a:latin typeface="Arial" pitchFamily="34" charset="0"/>
                <a:cs typeface="Arial" pitchFamily="34" charset="0"/>
              </a:rPr>
              <a:t>java.util.Scanner</a:t>
            </a:r>
            <a:r>
              <a:rPr lang="en-US" sz="1000" dirty="0">
                <a:latin typeface="Arial" pitchFamily="34" charset="0"/>
                <a:cs typeface="Arial" pitchFamily="34" charset="0"/>
              </a:rPr>
              <a:t>;    </a:t>
            </a:r>
          </a:p>
          <a:p>
            <a:pPr lvl="1">
              <a:lnSpc>
                <a:spcPct val="100000"/>
              </a:lnSpc>
              <a:buFontTx/>
              <a:buNone/>
            </a:pPr>
            <a:r>
              <a:rPr lang="en-US" sz="1000" b="1" dirty="0">
                <a:latin typeface="Arial" pitchFamily="34" charset="0"/>
                <a:cs typeface="Arial" pitchFamily="34" charset="0"/>
              </a:rPr>
              <a:t>public</a:t>
            </a:r>
            <a:r>
              <a:rPr lang="en-US" sz="1000" dirty="0">
                <a:latin typeface="Arial" pitchFamily="34" charset="0"/>
                <a:cs typeface="Arial" pitchFamily="34" charset="0"/>
              </a:rPr>
              <a:t> </a:t>
            </a:r>
            <a:r>
              <a:rPr lang="en-US" sz="1000" b="1" dirty="0">
                <a:latin typeface="Arial" pitchFamily="34" charset="0"/>
                <a:cs typeface="Arial" pitchFamily="34" charset="0"/>
              </a:rPr>
              <a:t>class</a:t>
            </a:r>
            <a:r>
              <a:rPr lang="en-US" sz="1000" dirty="0">
                <a:latin typeface="Arial" pitchFamily="34" charset="0"/>
                <a:cs typeface="Arial" pitchFamily="34" charset="0"/>
              </a:rPr>
              <a:t> </a:t>
            </a:r>
            <a:r>
              <a:rPr lang="en-US" sz="1000" dirty="0" err="1">
                <a:latin typeface="Arial" pitchFamily="34" charset="0"/>
                <a:cs typeface="Arial" pitchFamily="34" charset="0"/>
              </a:rPr>
              <a:t>ParseString</a:t>
            </a: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public</a:t>
            </a:r>
            <a:r>
              <a:rPr lang="en-US" sz="1000" dirty="0">
                <a:latin typeface="Arial" pitchFamily="34" charset="0"/>
                <a:cs typeface="Arial" pitchFamily="34" charset="0"/>
              </a:rPr>
              <a:t> </a:t>
            </a:r>
            <a:r>
              <a:rPr lang="en-US" sz="1000" b="1" dirty="0">
                <a:latin typeface="Arial" pitchFamily="34" charset="0"/>
                <a:cs typeface="Arial" pitchFamily="34" charset="0"/>
              </a:rPr>
              <a:t>static</a:t>
            </a:r>
            <a:r>
              <a:rPr lang="en-US" sz="1000" dirty="0">
                <a:latin typeface="Arial" pitchFamily="34" charset="0"/>
                <a:cs typeface="Arial" pitchFamily="34" charset="0"/>
              </a:rPr>
              <a:t> </a:t>
            </a:r>
            <a:r>
              <a:rPr lang="en-US" sz="1000" b="1" dirty="0">
                <a:latin typeface="Arial" pitchFamily="34" charset="0"/>
                <a:cs typeface="Arial" pitchFamily="34" charset="0"/>
              </a:rPr>
              <a:t>void</a:t>
            </a:r>
            <a:r>
              <a:rPr lang="en-US" sz="1000" dirty="0">
                <a:latin typeface="Arial" pitchFamily="34" charset="0"/>
                <a:cs typeface="Arial" pitchFamily="34" charset="0"/>
              </a:rPr>
              <a:t>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private</a:t>
            </a:r>
            <a:r>
              <a:rPr lang="en-US" sz="1000" dirty="0">
                <a:latin typeface="Arial" pitchFamily="34" charset="0"/>
                <a:cs typeface="Arial" pitchFamily="34" charset="0"/>
              </a:rPr>
              <a:t> </a:t>
            </a:r>
            <a:r>
              <a:rPr lang="en-US" sz="1000" b="1" dirty="0">
                <a:latin typeface="Arial" pitchFamily="34" charset="0"/>
                <a:cs typeface="Arial" pitchFamily="34" charset="0"/>
              </a:rPr>
              <a:t>static</a:t>
            </a:r>
            <a:r>
              <a:rPr lang="en-US" sz="1000" dirty="0">
                <a:latin typeface="Arial" pitchFamily="34" charset="0"/>
                <a:cs typeface="Arial" pitchFamily="34" charset="0"/>
              </a:rPr>
              <a:t> Scanner </a:t>
            </a:r>
            <a:r>
              <a:rPr lang="en-US" sz="1000" dirty="0" err="1">
                <a:latin typeface="Arial" pitchFamily="34" charset="0"/>
                <a:cs typeface="Arial" pitchFamily="34" charset="0"/>
              </a:rPr>
              <a:t>scanner</a:t>
            </a:r>
            <a:r>
              <a:rPr lang="en-US" sz="1000" dirty="0">
                <a:latin typeface="Arial" pitchFamily="34" charset="0"/>
                <a:cs typeface="Arial" pitchFamily="34" charset="0"/>
              </a:rPr>
              <a:t> = </a:t>
            </a:r>
            <a:r>
              <a:rPr lang="en-US" sz="1000" b="1" dirty="0">
                <a:latin typeface="Arial" pitchFamily="34" charset="0"/>
                <a:cs typeface="Arial" pitchFamily="34" charset="0"/>
              </a:rPr>
              <a:t>new</a:t>
            </a: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Scanner("1 2 3 4 5 6 7 8");    </a:t>
            </a:r>
          </a:p>
          <a:p>
            <a:pPr lvl="1">
              <a:lnSpc>
                <a:spcPct val="100000"/>
              </a:lnSpc>
              <a:buFontTx/>
              <a:buNone/>
            </a:pP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while</a:t>
            </a:r>
            <a:r>
              <a:rPr lang="en-US" sz="1000" dirty="0">
                <a:latin typeface="Arial" pitchFamily="34" charset="0"/>
                <a:cs typeface="Arial" pitchFamily="34" charset="0"/>
              </a:rPr>
              <a:t> (</a:t>
            </a:r>
            <a:r>
              <a:rPr lang="en-US" sz="1000" dirty="0" err="1">
                <a:latin typeface="Arial" pitchFamily="34" charset="0"/>
                <a:cs typeface="Arial" pitchFamily="34" charset="0"/>
              </a:rPr>
              <a:t>scanner.hasNextInt</a:t>
            </a:r>
            <a:r>
              <a:rPr lang="en-US" sz="1000" dirty="0">
                <a:latin typeface="Arial" pitchFamily="34" charset="0"/>
                <a:cs typeface="Arial" pitchFamily="34" charset="0"/>
              </a:rPr>
              <a:t>()) {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int</a:t>
            </a:r>
            <a:r>
              <a:rPr lang="en-US" sz="1000" dirty="0">
                <a:latin typeface="Arial" pitchFamily="34" charset="0"/>
                <a:cs typeface="Arial" pitchFamily="34" charset="0"/>
              </a:rPr>
              <a:t> num = </a:t>
            </a:r>
            <a:r>
              <a:rPr lang="en-US" sz="1000" dirty="0" err="1">
                <a:latin typeface="Arial" pitchFamily="34" charset="0"/>
                <a:cs typeface="Arial" pitchFamily="34" charset="0"/>
              </a:rPr>
              <a:t>scanner.nextInt</a:t>
            </a: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if</a:t>
            </a:r>
            <a:r>
              <a:rPr lang="en-US" sz="1000" dirty="0">
                <a:latin typeface="Arial" pitchFamily="34" charset="0"/>
                <a:cs typeface="Arial" pitchFamily="34" charset="0"/>
              </a:rPr>
              <a:t> (num % 2 == 0)    </a:t>
            </a:r>
          </a:p>
          <a:p>
            <a:pPr lvl="1">
              <a:lnSpc>
                <a:spcPct val="100000"/>
              </a:lnSpc>
              <a:buFontTx/>
              <a:buNone/>
            </a:pPr>
            <a:r>
              <a:rPr lang="en-US" sz="1000" dirty="0">
                <a:latin typeface="Arial" pitchFamily="34" charset="0"/>
                <a:cs typeface="Arial" pitchFamily="34" charset="0"/>
              </a:rPr>
              <a:t>                </a:t>
            </a:r>
            <a:r>
              <a:rPr lang="en-US" sz="1000" dirty="0" err="1">
                <a:latin typeface="Arial" pitchFamily="34" charset="0"/>
                <a:cs typeface="Arial" pitchFamily="34" charset="0"/>
              </a:rPr>
              <a:t>System.out.print</a:t>
            </a:r>
            <a:r>
              <a:rPr lang="en-US" sz="1000" dirty="0">
                <a:latin typeface="Arial" pitchFamily="34" charset="0"/>
                <a:cs typeface="Arial" pitchFamily="34" charset="0"/>
              </a:rPr>
              <a:t>(num);    </a:t>
            </a:r>
          </a:p>
          <a:p>
            <a:pPr lvl="1">
              <a:lnSpc>
                <a:spcPct val="100000"/>
              </a:lnSpc>
              <a:buFontTx/>
              <a:buNone/>
            </a:pPr>
            <a:r>
              <a:rPr lang="en-US" sz="1000" dirty="0">
                <a:latin typeface="Arial" pitchFamily="34" charset="0"/>
                <a:cs typeface="Arial" pitchFamily="34" charset="0"/>
              </a:rPr>
              <a:t>        }    </a:t>
            </a:r>
          </a:p>
          <a:p>
            <a:pPr lvl="1">
              <a:lnSpc>
                <a:spcPct val="100000"/>
              </a:lnSpc>
              <a:buFontTx/>
              <a:buNone/>
            </a:pPr>
            <a:r>
              <a:rPr lang="en-US" sz="1000" dirty="0">
                <a:latin typeface="Arial" pitchFamily="34" charset="0"/>
                <a:cs typeface="Arial" pitchFamily="34" charset="0"/>
              </a:rPr>
              <a:t>    }    </a:t>
            </a:r>
          </a:p>
          <a:p>
            <a:pPr lvl="1">
              <a:lnSpc>
                <a:spcPct val="100000"/>
              </a:lnSpc>
              <a:buFontTx/>
              <a:buNone/>
            </a:pPr>
            <a:r>
              <a:rPr lang="en-US" sz="1000" dirty="0">
                <a:latin typeface="Arial" pitchFamily="34" charset="0"/>
                <a:cs typeface="Arial" pitchFamily="34" charset="0"/>
              </a:rPr>
              <a:t>}  </a:t>
            </a:r>
          </a:p>
          <a:p>
            <a:pPr marL="321562" indent="-321562"/>
            <a:endParaRPr lang="en-US" sz="10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638766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1" name="Rectangle 3"/>
          <p:cNvSpPr>
            <a:spLocks noGrp="1" noChangeArrowheads="1"/>
          </p:cNvSpPr>
          <p:nvPr>
            <p:ph type="body" idx="1"/>
          </p:nvPr>
        </p:nvSpPr>
        <p:spPr/>
        <p:txBody>
          <a:bodyPr/>
          <a:lstStyle/>
          <a:p>
            <a:r>
              <a:rPr lang="en-US" dirty="0" smtClean="0"/>
              <a:t>String next(): Finds and returns the next complete token from this scanner. </a:t>
            </a:r>
          </a:p>
          <a:p>
            <a:r>
              <a:rPr lang="en-US" dirty="0" err="1" smtClean="0"/>
              <a:t>boolean</a:t>
            </a:r>
            <a:r>
              <a:rPr lang="en-US" dirty="0" smtClean="0"/>
              <a:t> </a:t>
            </a:r>
            <a:r>
              <a:rPr lang="en-US" dirty="0" err="1" smtClean="0"/>
              <a:t>nextBoolean</a:t>
            </a:r>
            <a:r>
              <a:rPr lang="en-US" dirty="0" smtClean="0"/>
              <a:t>(): Scans the next token of the input into a </a:t>
            </a:r>
            <a:r>
              <a:rPr lang="en-US" dirty="0" err="1" smtClean="0"/>
              <a:t>boolean</a:t>
            </a:r>
            <a:r>
              <a:rPr lang="en-US" dirty="0" smtClean="0"/>
              <a:t> value and returns that value. </a:t>
            </a:r>
          </a:p>
          <a:p>
            <a:r>
              <a:rPr lang="en-US" dirty="0" smtClean="0"/>
              <a:t>byte </a:t>
            </a:r>
            <a:r>
              <a:rPr lang="en-US" dirty="0" err="1" smtClean="0"/>
              <a:t>nextByte</a:t>
            </a:r>
            <a:r>
              <a:rPr lang="en-US" dirty="0" smtClean="0"/>
              <a:t>(): Scans the next token of the input as a byte. </a:t>
            </a:r>
          </a:p>
          <a:p>
            <a:r>
              <a:rPr lang="en-US" dirty="0" smtClean="0"/>
              <a:t>double </a:t>
            </a:r>
            <a:r>
              <a:rPr lang="en-US" dirty="0" err="1" smtClean="0"/>
              <a:t>nextDouble</a:t>
            </a:r>
            <a:r>
              <a:rPr lang="en-US" dirty="0" smtClean="0"/>
              <a:t>(): Scans the next token of the input as a double. </a:t>
            </a:r>
          </a:p>
          <a:p>
            <a:r>
              <a:rPr lang="en-US" dirty="0" smtClean="0"/>
              <a:t>float </a:t>
            </a:r>
            <a:r>
              <a:rPr lang="en-US" dirty="0" err="1" smtClean="0"/>
              <a:t>nextFloat</a:t>
            </a:r>
            <a:r>
              <a:rPr lang="en-US" dirty="0" smtClean="0"/>
              <a:t>(): Scans the next token of the input as a float. </a:t>
            </a:r>
          </a:p>
          <a:p>
            <a:r>
              <a:rPr lang="en-US" dirty="0" err="1" smtClean="0"/>
              <a:t>int</a:t>
            </a:r>
            <a:r>
              <a:rPr lang="en-US" dirty="0" smtClean="0"/>
              <a:t> </a:t>
            </a:r>
            <a:r>
              <a:rPr lang="en-US" dirty="0" err="1" smtClean="0"/>
              <a:t>nextInt</a:t>
            </a:r>
            <a:r>
              <a:rPr lang="en-US" dirty="0" smtClean="0"/>
              <a:t>(): Scans the next token of the input as an int. </a:t>
            </a:r>
          </a:p>
          <a:p>
            <a:r>
              <a:rPr lang="en-US" dirty="0" smtClean="0"/>
              <a:t>String </a:t>
            </a:r>
            <a:r>
              <a:rPr lang="en-US" dirty="0" err="1" smtClean="0"/>
              <a:t>nextLine</a:t>
            </a:r>
            <a:r>
              <a:rPr lang="en-US" dirty="0" smtClean="0"/>
              <a:t>(): Advances this scanner past the current line and returns the input that was skipped. </a:t>
            </a:r>
          </a:p>
          <a:p>
            <a:r>
              <a:rPr lang="en-US" dirty="0" smtClean="0"/>
              <a:t>long </a:t>
            </a:r>
            <a:r>
              <a:rPr lang="en-US" dirty="0" err="1" smtClean="0"/>
              <a:t>nextLong</a:t>
            </a:r>
            <a:r>
              <a:rPr lang="en-US" dirty="0" smtClean="0"/>
              <a:t>(): Scans the next token of the input as a long. </a:t>
            </a:r>
          </a:p>
          <a:p>
            <a:r>
              <a:rPr lang="en-US" dirty="0" smtClean="0"/>
              <a:t>short </a:t>
            </a:r>
            <a:r>
              <a:rPr lang="en-US" dirty="0" err="1" smtClean="0"/>
              <a:t>nextShort</a:t>
            </a:r>
            <a:r>
              <a:rPr lang="en-US" dirty="0" smtClean="0"/>
              <a:t>(): Scans the next token of the input as a short.</a:t>
            </a:r>
          </a:p>
          <a:p>
            <a:endParaRPr lang="en-US" dirty="0" smtClean="0"/>
          </a:p>
          <a:p>
            <a:r>
              <a:rPr lang="en-US" dirty="0" err="1" smtClean="0"/>
              <a:t>InputMismatchException</a:t>
            </a:r>
            <a:r>
              <a:rPr lang="en-US" dirty="0" smtClean="0"/>
              <a:t>: This exception can be thrown if you try to get the next token using a next method that does not match the type of the token</a:t>
            </a:r>
            <a:endParaRPr lang="en-US" dirty="0"/>
          </a:p>
        </p:txBody>
      </p:sp>
      <p:sp>
        <p:nvSpPr>
          <p:cNvPr id="5" name="Slide Image Placeholder 4"/>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959227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5" name="Rectangle 3"/>
          <p:cNvSpPr>
            <a:spLocks noGrp="1" noChangeArrowheads="1"/>
          </p:cNvSpPr>
          <p:nvPr>
            <p:ph type="body" idx="1"/>
          </p:nvPr>
        </p:nvSpPr>
        <p:spPr/>
        <p:txBody>
          <a:bodyPr/>
          <a:lstStyle/>
          <a:p>
            <a:r>
              <a:rPr lang="en-US" smtClean="0"/>
              <a:t>When you create an instance of the Scanner class, the default delimiter is whitespace. The Scanner class provides the useDelimiter method for specifying the Delimiter.</a:t>
            </a:r>
            <a:endParaRPr lang="en-US" dirty="0"/>
          </a:p>
        </p:txBody>
      </p:sp>
      <p:sp>
        <p:nvSpPr>
          <p:cNvPr id="468996" name="AutoShape 4"/>
          <p:cNvSpPr>
            <a:spLocks noChangeArrowheads="1"/>
          </p:cNvSpPr>
          <p:nvPr/>
        </p:nvSpPr>
        <p:spPr bwMode="auto">
          <a:xfrm>
            <a:off x="1671765" y="5065108"/>
            <a:ext cx="5119986" cy="2960370"/>
          </a:xfrm>
          <a:prstGeom prst="roundRect">
            <a:avLst>
              <a:gd name="adj" fmla="val 7612"/>
            </a:avLst>
          </a:prstGeom>
          <a:noFill/>
          <a:ln w="12700" algn="ctr">
            <a:solidFill>
              <a:schemeClr val="tx1"/>
            </a:solidFill>
            <a:round/>
            <a:headEnd/>
            <a:tailEnd/>
          </a:ln>
          <a:effectLst/>
        </p:spPr>
        <p:txBody>
          <a:bodyPr lIns="98017" tIns="48148" rIns="98017" bIns="48148" anchor="ctr"/>
          <a:lstStyle/>
          <a:p>
            <a:pPr lvl="1">
              <a:lnSpc>
                <a:spcPct val="100000"/>
              </a:lnSpc>
              <a:buFontTx/>
              <a:buNone/>
            </a:pPr>
            <a:r>
              <a:rPr lang="en-US" sz="1100" dirty="0">
                <a:latin typeface="Arial" pitchFamily="34" charset="0"/>
                <a:cs typeface="Arial" pitchFamily="34" charset="0"/>
              </a:rPr>
              <a:t>import </a:t>
            </a:r>
            <a:r>
              <a:rPr lang="en-US" sz="1100" dirty="0" err="1">
                <a:latin typeface="Arial" pitchFamily="34" charset="0"/>
                <a:cs typeface="Arial" pitchFamily="34" charset="0"/>
              </a:rPr>
              <a:t>java.util.Scanner</a:t>
            </a:r>
            <a:r>
              <a:rPr lang="en-US" sz="1100" dirty="0">
                <a:latin typeface="Arial" pitchFamily="34" charset="0"/>
                <a:cs typeface="Arial" pitchFamily="34" charset="0"/>
              </a:rPr>
              <a:t>;</a:t>
            </a:r>
          </a:p>
          <a:p>
            <a:pPr lvl="1">
              <a:lnSpc>
                <a:spcPct val="100000"/>
              </a:lnSpc>
              <a:buFontTx/>
              <a:buNone/>
            </a:pPr>
            <a:r>
              <a:rPr lang="en-US" sz="1100" dirty="0">
                <a:latin typeface="Arial" pitchFamily="34" charset="0"/>
                <a:cs typeface="Arial" pitchFamily="34" charset="0"/>
              </a:rPr>
              <a:t>public class </a:t>
            </a:r>
            <a:r>
              <a:rPr lang="en-US" sz="1100" dirty="0" err="1">
                <a:latin typeface="Arial" pitchFamily="34" charset="0"/>
                <a:cs typeface="Arial" pitchFamily="34" charset="0"/>
              </a:rPr>
              <a:t>ParseString</a:t>
            </a:r>
            <a:endParaRPr lang="en-US" sz="1100" dirty="0">
              <a:latin typeface="Arial" pitchFamily="34" charset="0"/>
              <a:cs typeface="Arial" pitchFamily="34" charset="0"/>
            </a:endParaRP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a:t>
            </a: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Scanner </a:t>
            </a:r>
            <a:r>
              <a:rPr lang="en-US" sz="1100" dirty="0" err="1">
                <a:latin typeface="Arial" pitchFamily="34" charset="0"/>
                <a:cs typeface="Arial" pitchFamily="34" charset="0"/>
              </a:rPr>
              <a:t>scanner</a:t>
            </a:r>
            <a:r>
              <a:rPr lang="en-US" sz="1100" dirty="0">
                <a:latin typeface="Arial" pitchFamily="34" charset="0"/>
                <a:cs typeface="Arial" pitchFamily="34" charset="0"/>
              </a:rPr>
              <a:t> =  new Scanner("1, 2, 3, 4, 5, 6, 7,8").</a:t>
            </a:r>
            <a:r>
              <a:rPr lang="en-US" sz="1100" dirty="0" err="1">
                <a:latin typeface="Arial" pitchFamily="34" charset="0"/>
                <a:cs typeface="Arial" pitchFamily="34" charset="0"/>
              </a:rPr>
              <a:t>useDelimiter</a:t>
            </a:r>
            <a:r>
              <a:rPr lang="en-US" sz="1100" dirty="0">
                <a:latin typeface="Arial" pitchFamily="34" charset="0"/>
                <a:cs typeface="Arial" pitchFamily="34" charset="0"/>
              </a:rPr>
              <a:t>(", ");</a:t>
            </a:r>
          </a:p>
          <a:p>
            <a:pPr lvl="1">
              <a:lnSpc>
                <a:spcPct val="100000"/>
              </a:lnSpc>
              <a:buFontTx/>
              <a:buNone/>
            </a:pPr>
            <a:endParaRPr lang="en-US" sz="1100" dirty="0">
              <a:latin typeface="Arial" pitchFamily="34" charset="0"/>
              <a:cs typeface="Arial" pitchFamily="34" charset="0"/>
            </a:endParaRPr>
          </a:p>
          <a:p>
            <a:pPr lvl="1">
              <a:lnSpc>
                <a:spcPct val="100000"/>
              </a:lnSpc>
              <a:buFontTx/>
              <a:buNone/>
            </a:pPr>
            <a:r>
              <a:rPr lang="en-US" sz="1100" dirty="0">
                <a:latin typeface="Arial" pitchFamily="34" charset="0"/>
                <a:cs typeface="Arial" pitchFamily="34" charset="0"/>
              </a:rPr>
              <a:t>        while (</a:t>
            </a:r>
            <a:r>
              <a:rPr lang="en-US" sz="1100" dirty="0" err="1">
                <a:latin typeface="Arial" pitchFamily="34" charset="0"/>
                <a:cs typeface="Arial" pitchFamily="34" charset="0"/>
              </a:rPr>
              <a:t>scanner.hasNextInt</a:t>
            </a: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int num = </a:t>
            </a:r>
            <a:r>
              <a:rPr lang="en-US" sz="1100" dirty="0" err="1">
                <a:latin typeface="Arial" pitchFamily="34" charset="0"/>
                <a:cs typeface="Arial" pitchFamily="34" charset="0"/>
              </a:rPr>
              <a:t>scanner.nextInt</a:t>
            </a:r>
            <a:r>
              <a:rPr lang="en-US" sz="1100" dirty="0">
                <a:latin typeface="Arial" pitchFamily="34" charset="0"/>
                <a:cs typeface="Arial" pitchFamily="34" charset="0"/>
              </a:rPr>
              <a:t>();</a:t>
            </a: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if (num % 2 == 0)</a:t>
            </a:r>
          </a:p>
          <a:p>
            <a:pPr lvl="1">
              <a:lnSpc>
                <a:spcPct val="100000"/>
              </a:lnSpc>
              <a:buFontTx/>
              <a:buNone/>
            </a:pPr>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(num);</a:t>
            </a: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a:t>
            </a:r>
          </a:p>
          <a:p>
            <a:pPr marL="321562" indent="-321562"/>
            <a:endParaRPr lang="en-US" sz="1100"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491594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6" name="Rectangle 4"/>
          <p:cNvSpPr>
            <a:spLocks noGrp="1" noChangeArrowheads="1"/>
          </p:cNvSpPr>
          <p:nvPr>
            <p:ph type="body" idx="1"/>
          </p:nvPr>
        </p:nvSpPr>
        <p:spPr/>
        <p:txBody>
          <a:bodyPr/>
          <a:lstStyle/>
          <a:p>
            <a:r>
              <a:rPr lang="en-US" smtClean="0"/>
              <a:t>Note : System.gc()  is a suggestion and not a command. It is not guaranteed to cause the garbage collector to collect everything.</a:t>
            </a:r>
          </a:p>
          <a:p>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685415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0" name="AutoShape 4"/>
          <p:cNvSpPr>
            <a:spLocks noChangeArrowheads="1"/>
          </p:cNvSpPr>
          <p:nvPr/>
        </p:nvSpPr>
        <p:spPr bwMode="auto">
          <a:xfrm>
            <a:off x="1712977" y="4615436"/>
            <a:ext cx="5201775" cy="4080510"/>
          </a:xfrm>
          <a:prstGeom prst="roundRect">
            <a:avLst>
              <a:gd name="adj" fmla="val 7251"/>
            </a:avLst>
          </a:prstGeom>
          <a:noFill/>
          <a:ln w="9525">
            <a:solidFill>
              <a:schemeClr val="tx1"/>
            </a:solidFill>
            <a:round/>
            <a:headEnd/>
            <a:tailEnd/>
          </a:ln>
          <a:effectLst/>
        </p:spPr>
        <p:txBody>
          <a:bodyPr wrap="none" lIns="99048" tIns="49524" rIns="99048" bIns="49524" anchor="ctr"/>
          <a:lstStyle/>
          <a:p>
            <a:r>
              <a:rPr lang="en-US" sz="1100" dirty="0">
                <a:latin typeface="Arial" pitchFamily="34" charset="0"/>
                <a:cs typeface="Arial" pitchFamily="34" charset="0"/>
              </a:rPr>
              <a:t>class Elapsed {</a:t>
            </a:r>
          </a:p>
          <a:p>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throws </a:t>
            </a:r>
            <a:r>
              <a:rPr lang="en-US" sz="1100" dirty="0" err="1">
                <a:latin typeface="Arial" pitchFamily="34" charset="0"/>
                <a:cs typeface="Arial" pitchFamily="34" charset="0"/>
              </a:rPr>
              <a:t>IOException</a:t>
            </a:r>
            <a:r>
              <a:rPr lang="en-US" sz="1100" dirty="0">
                <a:latin typeface="Arial" pitchFamily="34" charset="0"/>
                <a:cs typeface="Arial" pitchFamily="34" charset="0"/>
              </a:rPr>
              <a:t> {</a:t>
            </a:r>
          </a:p>
          <a:p>
            <a:r>
              <a:rPr lang="en-US" sz="1100" dirty="0">
                <a:latin typeface="Arial" pitchFamily="34" charset="0"/>
                <a:cs typeface="Arial" pitchFamily="34" charset="0"/>
              </a:rPr>
              <a:t>      long start, end;</a:t>
            </a:r>
          </a:p>
          <a:p>
            <a:r>
              <a:rPr lang="en-US" sz="1100" dirty="0">
                <a:latin typeface="Arial" pitchFamily="34" charset="0"/>
                <a:cs typeface="Arial" pitchFamily="34" charset="0"/>
              </a:rPr>
              <a:t>      int i = 0, sum = 0;</a:t>
            </a:r>
          </a:p>
          <a:p>
            <a:r>
              <a:rPr lang="en-US" sz="1100" dirty="0">
                <a:latin typeface="Arial" pitchFamily="34" charset="0"/>
                <a:cs typeface="Arial" pitchFamily="34" charset="0"/>
              </a:rPr>
              <a:t>      String </a:t>
            </a:r>
            <a:r>
              <a:rPr lang="en-US" sz="1100" dirty="0" err="1">
                <a:latin typeface="Arial" pitchFamily="34" charset="0"/>
                <a:cs typeface="Arial" pitchFamily="34" charset="0"/>
              </a:rPr>
              <a:t>str</a:t>
            </a:r>
            <a:r>
              <a:rPr lang="en-US" sz="1100" dirty="0">
                <a:latin typeface="Arial" pitchFamily="34" charset="0"/>
                <a:cs typeface="Arial" pitchFamily="34" charset="0"/>
              </a:rPr>
              <a:t> = null;</a:t>
            </a:r>
          </a:p>
          <a:p>
            <a:r>
              <a:rPr lang="en-US" sz="1100" dirty="0">
                <a:latin typeface="Arial" pitchFamily="34" charset="0"/>
                <a:cs typeface="Arial" pitchFamily="34" charset="0"/>
              </a:rPr>
              <a:t>      </a:t>
            </a:r>
            <a:r>
              <a:rPr lang="en-US" sz="1100" b="1" dirty="0">
                <a:latin typeface="Arial" pitchFamily="34" charset="0"/>
                <a:cs typeface="Arial" pitchFamily="34" charset="0"/>
              </a:rPr>
              <a:t> </a:t>
            </a:r>
            <a:r>
              <a:rPr lang="en-US" sz="1100" b="1" dirty="0" err="1">
                <a:latin typeface="Arial" pitchFamily="34" charset="0"/>
                <a:cs typeface="Arial" pitchFamily="34" charset="0"/>
              </a:rPr>
              <a:t>System.out.println</a:t>
            </a:r>
            <a:r>
              <a:rPr lang="en-US" sz="1100" dirty="0">
                <a:latin typeface="Arial" pitchFamily="34" charset="0"/>
                <a:cs typeface="Arial" pitchFamily="34" charset="0"/>
              </a:rPr>
              <a:t>("Timing a for loop from 0 to 1,000,000");</a:t>
            </a:r>
          </a:p>
          <a:p>
            <a:r>
              <a:rPr lang="en-US" sz="1100" dirty="0">
                <a:latin typeface="Arial" pitchFamily="34" charset="0"/>
                <a:cs typeface="Arial" pitchFamily="34" charset="0"/>
              </a:rPr>
              <a:t>       // time a for loop from 0 to 1,000,000    </a:t>
            </a:r>
          </a:p>
          <a:p>
            <a:r>
              <a:rPr lang="en-US" sz="1100" dirty="0">
                <a:latin typeface="Arial" pitchFamily="34" charset="0"/>
                <a:cs typeface="Arial" pitchFamily="34" charset="0"/>
              </a:rPr>
              <a:t>      start = </a:t>
            </a:r>
            <a:r>
              <a:rPr lang="en-US" sz="1100" b="1" dirty="0" err="1">
                <a:latin typeface="Arial" pitchFamily="34" charset="0"/>
                <a:cs typeface="Arial" pitchFamily="34" charset="0"/>
              </a:rPr>
              <a:t>System.currentTimeMillis</a:t>
            </a:r>
            <a:r>
              <a:rPr lang="en-US" sz="1100" b="1" dirty="0">
                <a:latin typeface="Arial" pitchFamily="34" charset="0"/>
                <a:cs typeface="Arial" pitchFamily="34" charset="0"/>
              </a:rPr>
              <a:t>();</a:t>
            </a:r>
            <a:r>
              <a:rPr lang="en-US" sz="1100" dirty="0">
                <a:latin typeface="Arial" pitchFamily="34" charset="0"/>
                <a:cs typeface="Arial" pitchFamily="34" charset="0"/>
              </a:rPr>
              <a:t> // get starting time</a:t>
            </a:r>
          </a:p>
          <a:p>
            <a:r>
              <a:rPr lang="en-US" sz="1100" dirty="0">
                <a:latin typeface="Arial" pitchFamily="34" charset="0"/>
                <a:cs typeface="Arial" pitchFamily="34" charset="0"/>
              </a:rPr>
              <a:t>      for(</a:t>
            </a:r>
            <a:r>
              <a:rPr lang="en-US" sz="1100" dirty="0" err="1">
                <a:latin typeface="Arial" pitchFamily="34" charset="0"/>
                <a:cs typeface="Arial" pitchFamily="34" charset="0"/>
              </a:rPr>
              <a:t>int</a:t>
            </a:r>
            <a:r>
              <a:rPr lang="en-US" sz="1100" dirty="0">
                <a:latin typeface="Arial" pitchFamily="34" charset="0"/>
                <a:cs typeface="Arial" pitchFamily="34" charset="0"/>
              </a:rPr>
              <a:t> j=0; j &lt; 1000000; j++) ;</a:t>
            </a:r>
          </a:p>
          <a:p>
            <a:r>
              <a:rPr lang="en-US" sz="1100" dirty="0">
                <a:latin typeface="Arial" pitchFamily="34" charset="0"/>
                <a:cs typeface="Arial" pitchFamily="34" charset="0"/>
              </a:rPr>
              <a:t>     end = </a:t>
            </a:r>
            <a:r>
              <a:rPr lang="en-US" sz="1100" dirty="0" err="1">
                <a:latin typeface="Arial" pitchFamily="34" charset="0"/>
                <a:cs typeface="Arial" pitchFamily="34" charset="0"/>
              </a:rPr>
              <a:t>System.currentTimeMillis</a:t>
            </a:r>
            <a:r>
              <a:rPr lang="en-US" sz="1100" dirty="0">
                <a:latin typeface="Arial" pitchFamily="34" charset="0"/>
                <a:cs typeface="Arial" pitchFamily="34" charset="0"/>
              </a:rPr>
              <a:t>(); // get ending time</a:t>
            </a: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("Elapsed time: " + (end-start));</a:t>
            </a:r>
          </a:p>
          <a:p>
            <a:r>
              <a:rPr lang="en-US" sz="1100" dirty="0">
                <a:latin typeface="Arial" pitchFamily="34" charset="0"/>
                <a:cs typeface="Arial" pitchFamily="34" charset="0"/>
              </a:rPr>
              <a:t>     // Demo to read from the system input and write to standard output.</a:t>
            </a:r>
          </a:p>
          <a:p>
            <a:r>
              <a:rPr lang="en-US" sz="1100" dirty="0">
                <a:latin typeface="Arial" pitchFamily="34" charset="0"/>
                <a:cs typeface="Arial" pitchFamily="34" charset="0"/>
              </a:rPr>
              <a:t>     </a:t>
            </a:r>
            <a:r>
              <a:rPr lang="en-US" sz="1100" dirty="0" err="1">
                <a:latin typeface="Arial" pitchFamily="34" charset="0"/>
                <a:cs typeface="Arial" pitchFamily="34" charset="0"/>
              </a:rPr>
              <a:t>BufferedReader</a:t>
            </a:r>
            <a:r>
              <a:rPr lang="en-US" sz="1100" dirty="0">
                <a:latin typeface="Arial" pitchFamily="34" charset="0"/>
                <a:cs typeface="Arial" pitchFamily="34" charset="0"/>
              </a:rPr>
              <a:t> </a:t>
            </a:r>
            <a:r>
              <a:rPr lang="en-US" sz="1100" dirty="0" err="1">
                <a:latin typeface="Arial" pitchFamily="34" charset="0"/>
                <a:cs typeface="Arial" pitchFamily="34" charset="0"/>
              </a:rPr>
              <a:t>br</a:t>
            </a:r>
            <a:r>
              <a:rPr lang="en-US" sz="1100" dirty="0">
                <a:latin typeface="Arial" pitchFamily="34" charset="0"/>
                <a:cs typeface="Arial" pitchFamily="34" charset="0"/>
              </a:rPr>
              <a:t> = new </a:t>
            </a:r>
          </a:p>
          <a:p>
            <a:r>
              <a:rPr lang="en-US" sz="1100" dirty="0">
                <a:latin typeface="Arial" pitchFamily="34" charset="0"/>
                <a:cs typeface="Arial" pitchFamily="34" charset="0"/>
              </a:rPr>
              <a:t>                             </a:t>
            </a:r>
            <a:r>
              <a:rPr lang="en-US" sz="1100" dirty="0" err="1">
                <a:latin typeface="Arial" pitchFamily="34" charset="0"/>
                <a:cs typeface="Arial" pitchFamily="34" charset="0"/>
              </a:rPr>
              <a:t>BufferedReader</a:t>
            </a:r>
            <a:r>
              <a:rPr lang="en-US" sz="1100" dirty="0">
                <a:latin typeface="Arial" pitchFamily="34" charset="0"/>
                <a:cs typeface="Arial" pitchFamily="34" charset="0"/>
              </a:rPr>
              <a:t>(new </a:t>
            </a:r>
            <a:r>
              <a:rPr lang="en-US" sz="1100" dirty="0" err="1">
                <a:latin typeface="Arial" pitchFamily="34" charset="0"/>
                <a:cs typeface="Arial" pitchFamily="34" charset="0"/>
              </a:rPr>
              <a:t>InputStreamReader</a:t>
            </a:r>
            <a:r>
              <a:rPr lang="en-US" sz="1100" dirty="0">
                <a:latin typeface="Arial" pitchFamily="34" charset="0"/>
                <a:cs typeface="Arial" pitchFamily="34" charset="0"/>
              </a:rPr>
              <a:t>(</a:t>
            </a:r>
            <a:r>
              <a:rPr lang="en-US" sz="1100" dirty="0" err="1">
                <a:latin typeface="Arial" pitchFamily="34" charset="0"/>
                <a:cs typeface="Arial" pitchFamily="34" charset="0"/>
              </a:rPr>
              <a:t>System.in</a:t>
            </a:r>
            <a:r>
              <a:rPr lang="en-US" sz="1100" dirty="0">
                <a:latin typeface="Arial" pitchFamily="34" charset="0"/>
                <a:cs typeface="Arial" pitchFamily="34" charset="0"/>
              </a:rPr>
              <a:t>));</a:t>
            </a:r>
          </a:p>
          <a:p>
            <a:r>
              <a:rPr lang="en-US" sz="1100" dirty="0">
                <a:latin typeface="Arial" pitchFamily="34" charset="0"/>
                <a:cs typeface="Arial" pitchFamily="34" charset="0"/>
              </a:rPr>
              <a:t>      do {</a:t>
            </a: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("Enter 0 to quit");</a:t>
            </a:r>
          </a:p>
          <a:p>
            <a:r>
              <a:rPr lang="en-US" sz="1100" dirty="0">
                <a:latin typeface="Arial" pitchFamily="34" charset="0"/>
                <a:cs typeface="Arial" pitchFamily="34" charset="0"/>
              </a:rPr>
              <a:t>            </a:t>
            </a:r>
            <a:r>
              <a:rPr lang="en-US" sz="1100" dirty="0" err="1">
                <a:latin typeface="Arial" pitchFamily="34" charset="0"/>
                <a:cs typeface="Arial" pitchFamily="34" charset="0"/>
              </a:rPr>
              <a:t>str</a:t>
            </a:r>
            <a:r>
              <a:rPr lang="en-US" sz="1100" dirty="0">
                <a:latin typeface="Arial" pitchFamily="34" charset="0"/>
                <a:cs typeface="Arial" pitchFamily="34" charset="0"/>
              </a:rPr>
              <a:t> = </a:t>
            </a:r>
            <a:r>
              <a:rPr lang="en-US" sz="1100" dirty="0" err="1">
                <a:latin typeface="Arial" pitchFamily="34" charset="0"/>
                <a:cs typeface="Arial" pitchFamily="34" charset="0"/>
              </a:rPr>
              <a:t>br.readLine</a:t>
            </a:r>
            <a:r>
              <a:rPr lang="en-US" sz="1100" dirty="0">
                <a:latin typeface="Arial" pitchFamily="34" charset="0"/>
                <a:cs typeface="Arial" pitchFamily="34" charset="0"/>
              </a:rPr>
              <a:t>();</a:t>
            </a:r>
          </a:p>
          <a:p>
            <a:r>
              <a:rPr lang="en-US" sz="1100" dirty="0">
                <a:latin typeface="Arial" pitchFamily="34" charset="0"/>
                <a:cs typeface="Arial" pitchFamily="34" charset="0"/>
              </a:rPr>
              <a:t>             </a:t>
            </a:r>
            <a:r>
              <a:rPr lang="en-US" sz="1100" dirty="0" err="1">
                <a:latin typeface="Arial" pitchFamily="34" charset="0"/>
                <a:cs typeface="Arial" pitchFamily="34" charset="0"/>
              </a:rPr>
              <a:t>i</a:t>
            </a:r>
            <a:r>
              <a:rPr lang="en-US" sz="1100" dirty="0">
                <a:latin typeface="Arial" pitchFamily="34" charset="0"/>
                <a:cs typeface="Arial" pitchFamily="34" charset="0"/>
              </a:rPr>
              <a:t> = </a:t>
            </a:r>
            <a:r>
              <a:rPr lang="en-US" sz="1100" dirty="0" err="1">
                <a:latin typeface="Arial" pitchFamily="34" charset="0"/>
                <a:cs typeface="Arial" pitchFamily="34" charset="0"/>
              </a:rPr>
              <a:t>Integer.parseInt</a:t>
            </a:r>
            <a:r>
              <a:rPr lang="en-US" sz="1100" dirty="0">
                <a:latin typeface="Arial" pitchFamily="34" charset="0"/>
                <a:cs typeface="Arial" pitchFamily="34" charset="0"/>
              </a:rPr>
              <a:t>(</a:t>
            </a:r>
            <a:r>
              <a:rPr lang="en-US" sz="1100" dirty="0" err="1">
                <a:latin typeface="Arial" pitchFamily="34" charset="0"/>
                <a:cs typeface="Arial" pitchFamily="34" charset="0"/>
              </a:rPr>
              <a:t>str</a:t>
            </a:r>
            <a:r>
              <a:rPr lang="en-US" sz="1100" dirty="0">
                <a:latin typeface="Arial" pitchFamily="34" charset="0"/>
                <a:cs typeface="Arial" pitchFamily="34" charset="0"/>
              </a:rPr>
              <a:t>);</a:t>
            </a:r>
          </a:p>
          <a:p>
            <a:r>
              <a:rPr lang="en-US" sz="1100" dirty="0">
                <a:latin typeface="Arial" pitchFamily="34" charset="0"/>
                <a:cs typeface="Arial" pitchFamily="34" charset="0"/>
              </a:rPr>
              <a:t>             if ( </a:t>
            </a:r>
            <a:r>
              <a:rPr lang="en-US" sz="1100" dirty="0" err="1">
                <a:latin typeface="Arial" pitchFamily="34" charset="0"/>
                <a:cs typeface="Arial" pitchFamily="34" charset="0"/>
              </a:rPr>
              <a:t>i</a:t>
            </a:r>
            <a:r>
              <a:rPr lang="en-US" sz="1100" dirty="0">
                <a:latin typeface="Arial" pitchFamily="34" charset="0"/>
                <a:cs typeface="Arial" pitchFamily="34" charset="0"/>
              </a:rPr>
              <a:t> == 0 )   </a:t>
            </a:r>
            <a:r>
              <a:rPr lang="en-US" sz="1100" b="1" dirty="0" err="1">
                <a:latin typeface="Arial" pitchFamily="34" charset="0"/>
                <a:cs typeface="Arial" pitchFamily="34" charset="0"/>
              </a:rPr>
              <a:t>System.exit</a:t>
            </a:r>
            <a:r>
              <a:rPr lang="en-US" sz="1100" b="1" dirty="0">
                <a:latin typeface="Arial" pitchFamily="34" charset="0"/>
                <a:cs typeface="Arial" pitchFamily="34" charset="0"/>
              </a:rPr>
              <a:t>(0);</a:t>
            </a:r>
            <a:r>
              <a:rPr lang="en-US" sz="1100" dirty="0">
                <a:latin typeface="Arial" pitchFamily="34" charset="0"/>
                <a:cs typeface="Arial" pitchFamily="34" charset="0"/>
              </a:rPr>
              <a:t> // normal exit</a:t>
            </a:r>
          </a:p>
          <a:p>
            <a:r>
              <a:rPr lang="en-US" sz="1100" dirty="0">
                <a:latin typeface="Arial" pitchFamily="34" charset="0"/>
                <a:cs typeface="Arial" pitchFamily="34" charset="0"/>
              </a:rPr>
              <a:t>             sum += </a:t>
            </a:r>
            <a:r>
              <a:rPr lang="en-US" sz="1100" dirty="0" err="1">
                <a:latin typeface="Arial" pitchFamily="34" charset="0"/>
                <a:cs typeface="Arial" pitchFamily="34" charset="0"/>
              </a:rPr>
              <a:t>i</a:t>
            </a:r>
            <a:r>
              <a:rPr lang="en-US" sz="1100" dirty="0">
                <a:latin typeface="Arial" pitchFamily="34" charset="0"/>
                <a:cs typeface="Arial" pitchFamily="34" charset="0"/>
              </a:rPr>
              <a:t>;</a:t>
            </a: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("Current sum is: " + sum);</a:t>
            </a:r>
          </a:p>
          <a:p>
            <a:r>
              <a:rPr lang="en-US" sz="1100" dirty="0">
                <a:latin typeface="Arial" pitchFamily="34" charset="0"/>
                <a:cs typeface="Arial" pitchFamily="34" charset="0"/>
              </a:rPr>
              <a:t>       } while(</a:t>
            </a:r>
            <a:r>
              <a:rPr lang="en-US" sz="1100" dirty="0" err="1">
                <a:latin typeface="Arial" pitchFamily="34" charset="0"/>
                <a:cs typeface="Arial" pitchFamily="34" charset="0"/>
              </a:rPr>
              <a:t>i</a:t>
            </a:r>
            <a:r>
              <a:rPr lang="en-US" sz="1100" dirty="0">
                <a:latin typeface="Arial" pitchFamily="34" charset="0"/>
                <a:cs typeface="Arial" pitchFamily="34" charset="0"/>
              </a:rPr>
              <a:t> != 0);</a:t>
            </a:r>
          </a:p>
          <a:p>
            <a:r>
              <a:rPr lang="en-US" sz="1100" dirty="0">
                <a:latin typeface="Arial" pitchFamily="34" charset="0"/>
                <a:cs typeface="Arial" pitchFamily="34" charset="0"/>
              </a:rPr>
              <a:t>}}</a:t>
            </a:r>
          </a:p>
        </p:txBody>
      </p:sp>
      <p:sp>
        <p:nvSpPr>
          <p:cNvPr id="2" name="Slide Image Placeholder 1"/>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688228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type="body" idx="1"/>
          </p:nvPr>
        </p:nvSpPr>
        <p:spPr/>
        <p:txBody>
          <a:bodyPr/>
          <a:lstStyle/>
          <a:p>
            <a:r>
              <a:rPr lang="en-US" smtClean="0"/>
              <a:t>String is not an array of characters but it is actually a class and is part of core API. We can use the class String as a usual data-type. It can store up to 2 billion characters.</a:t>
            </a:r>
          </a:p>
          <a:p>
            <a:r>
              <a:rPr lang="en-US" smtClean="0"/>
              <a:t>Note: A String in java is not equivalent to character array.</a:t>
            </a:r>
          </a:p>
          <a:p>
            <a:r>
              <a:rPr lang="en-US" smtClean="0"/>
              <a:t>Strings are built-in objects &amp; thus have a full complement of features that make string handling convenient. For example, Java has methods to compare two strings, search for a sub string, concatenate two strings etc. In addition, String objects can be constructed in number of ways.</a:t>
            </a:r>
          </a:p>
          <a:p>
            <a:endParaRPr lang="en-US" smtClean="0"/>
          </a:p>
          <a:p>
            <a:r>
              <a:rPr lang="en-US" smtClean="0"/>
              <a:t>String objects are immutable objects. That is, once you create a String object you cannot change the characters, which are part of String. This seems to be a major restriction, but that is not the case. Every time you perform some modification operation on the object, a new String object is created that contains the modifications. The original string is left unchanged. Hence, the number of operations performed on one particular string creates those many string objects. </a:t>
            </a:r>
          </a:p>
          <a:p>
            <a:endParaRPr lang="en-US" smtClean="0"/>
          </a:p>
          <a:p>
            <a:r>
              <a:rPr lang="en-US" smtClean="0"/>
              <a:t>For those cases in which modifiable string is desired, there is a companion class to String called StringBuffer, whose objects contain strings that can be modified after they are created.</a:t>
            </a:r>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584624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ChangeArrowheads="1"/>
          </p:cNvSpPr>
          <p:nvPr>
            <p:ph type="body" idx="3"/>
          </p:nvPr>
        </p:nvSpPr>
        <p:spPr/>
        <p:txBody>
          <a:bodyPr/>
          <a:lstStyle/>
          <a:p>
            <a:r>
              <a:rPr lang="en-US" dirty="0" err="1" smtClean="0"/>
              <a:t>String.isEmpty</a:t>
            </a:r>
            <a:r>
              <a:rPr lang="en-US" dirty="0" smtClean="0"/>
              <a:t>() method added in Java 6 to check whether the given string is empty or not. Code prior to JDK 6 is as shown below:</a:t>
            </a:r>
            <a:endParaRPr lang="en-US" dirty="0"/>
          </a:p>
        </p:txBody>
      </p:sp>
      <p:sp>
        <p:nvSpPr>
          <p:cNvPr id="4" name="AutoShape 4"/>
          <p:cNvSpPr>
            <a:spLocks noChangeArrowheads="1"/>
          </p:cNvSpPr>
          <p:nvPr/>
        </p:nvSpPr>
        <p:spPr bwMode="auto">
          <a:xfrm>
            <a:off x="1710342" y="5057495"/>
            <a:ext cx="5201775" cy="3431235"/>
          </a:xfrm>
          <a:prstGeom prst="roundRect">
            <a:avLst>
              <a:gd name="adj" fmla="val 16667"/>
            </a:avLst>
          </a:prstGeom>
          <a:noFill/>
          <a:ln w="9525">
            <a:solidFill>
              <a:schemeClr val="tx1"/>
            </a:solidFill>
            <a:round/>
            <a:headEnd/>
            <a:tailEnd/>
          </a:ln>
          <a:effectLst/>
        </p:spPr>
        <p:txBody>
          <a:bodyPr wrap="none" lIns="99048" tIns="49524" rIns="99048" bIns="49524" anchor="ctr"/>
          <a:lstStyle/>
          <a:p>
            <a:r>
              <a:rPr lang="en-US" sz="1100" dirty="0" smtClean="0">
                <a:latin typeface="Arial" pitchFamily="34" charset="0"/>
                <a:cs typeface="Arial" pitchFamily="34" charset="0"/>
              </a:rPr>
              <a:t>//code prior to JDK 6</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public boolean </a:t>
            </a:r>
            <a:r>
              <a:rPr lang="en-US" sz="1100" dirty="0" err="1" smtClean="0">
                <a:latin typeface="Arial" pitchFamily="34" charset="0"/>
                <a:cs typeface="Arial" pitchFamily="34" charset="0"/>
              </a:rPr>
              <a:t>checkStringForEmpty</a:t>
            </a:r>
            <a:r>
              <a:rPr lang="en-US" sz="1100" dirty="0" smtClean="0">
                <a:latin typeface="Arial" pitchFamily="34" charset="0"/>
                <a:cs typeface="Arial" pitchFamily="34" charset="0"/>
              </a:rPr>
              <a:t>(String </a:t>
            </a:r>
            <a:r>
              <a:rPr lang="en-US" sz="1100" dirty="0" err="1" smtClean="0">
                <a:latin typeface="Arial" pitchFamily="34" charset="0"/>
                <a:cs typeface="Arial" pitchFamily="34" charset="0"/>
              </a:rPr>
              <a:t>str</a:t>
            </a:r>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If(</a:t>
            </a:r>
            <a:r>
              <a:rPr lang="en-US" sz="1100" dirty="0" err="1" smtClean="0">
                <a:latin typeface="Arial" pitchFamily="34" charset="0"/>
                <a:cs typeface="Arial" pitchFamily="34" charset="0"/>
              </a:rPr>
              <a:t>str.equals</a:t>
            </a:r>
            <a:r>
              <a:rPr lang="en-US" sz="1100" dirty="0" smtClean="0">
                <a:latin typeface="Arial" pitchFamily="34" charset="0"/>
                <a:cs typeface="Arial" pitchFamily="34" charset="0"/>
              </a:rPr>
              <a:t>(“”)) { 	//</a:t>
            </a:r>
            <a:r>
              <a:rPr lang="en-US" sz="1100" dirty="0" err="1" smtClean="0">
                <a:latin typeface="Arial" pitchFamily="34" charset="0"/>
                <a:cs typeface="Arial" pitchFamily="34" charset="0"/>
              </a:rPr>
              <a:t>str.length</a:t>
            </a:r>
            <a:r>
              <a:rPr lang="en-US" sz="1100" dirty="0" smtClean="0">
                <a:latin typeface="Arial" pitchFamily="34" charset="0"/>
                <a:cs typeface="Arial" pitchFamily="34" charset="0"/>
              </a:rPr>
              <a:t>==0</a:t>
            </a:r>
          </a:p>
          <a:p>
            <a:r>
              <a:rPr lang="en-US" sz="1100" dirty="0">
                <a:latin typeface="Arial" pitchFamily="34" charset="0"/>
                <a:cs typeface="Arial" pitchFamily="34" charset="0"/>
              </a:rPr>
              <a:t> </a:t>
            </a:r>
            <a:r>
              <a:rPr lang="en-US" sz="1100" dirty="0" smtClean="0">
                <a:latin typeface="Arial" pitchFamily="34" charset="0"/>
                <a:cs typeface="Arial" pitchFamily="34" charset="0"/>
              </a:rPr>
              <a:t>       return true;</a:t>
            </a:r>
          </a:p>
          <a:p>
            <a:r>
              <a:rPr lang="en-US" sz="1100" dirty="0">
                <a:latin typeface="Arial" pitchFamily="34" charset="0"/>
                <a:cs typeface="Arial" pitchFamily="34" charset="0"/>
              </a:rPr>
              <a:t> </a:t>
            </a:r>
            <a:r>
              <a:rPr lang="en-US" sz="1100" dirty="0" smtClean="0">
                <a:latin typeface="Arial" pitchFamily="34" charset="0"/>
                <a:cs typeface="Arial" pitchFamily="34" charset="0"/>
              </a:rPr>
              <a:t>   else </a:t>
            </a:r>
          </a:p>
          <a:p>
            <a:r>
              <a:rPr lang="en-US" sz="1100" dirty="0">
                <a:latin typeface="Arial" pitchFamily="34" charset="0"/>
                <a:cs typeface="Arial" pitchFamily="34" charset="0"/>
              </a:rPr>
              <a:t> </a:t>
            </a:r>
            <a:r>
              <a:rPr lang="en-US" sz="1100" dirty="0" smtClean="0">
                <a:latin typeface="Arial" pitchFamily="34" charset="0"/>
                <a:cs typeface="Arial" pitchFamily="34" charset="0"/>
              </a:rPr>
              <a:t>       return false;</a:t>
            </a:r>
          </a:p>
          <a:p>
            <a:r>
              <a:rPr lang="en-US" sz="1100" dirty="0" smtClean="0">
                <a:latin typeface="Arial" pitchFamily="34" charset="0"/>
                <a:cs typeface="Arial" pitchFamily="34" charset="0"/>
              </a:rPr>
              <a:t>}</a:t>
            </a:r>
          </a:p>
          <a:p>
            <a:endParaRPr lang="en-US" sz="1100" dirty="0">
              <a:latin typeface="Arial" pitchFamily="34" charset="0"/>
              <a:cs typeface="Arial" pitchFamily="34" charset="0"/>
            </a:endParaRP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//now with JDK 6 enhancement</a:t>
            </a:r>
          </a:p>
          <a:p>
            <a:endParaRPr lang="en-US" sz="1100" dirty="0">
              <a:latin typeface="Arial" pitchFamily="34" charset="0"/>
              <a:cs typeface="Arial" pitchFamily="34" charset="0"/>
            </a:endParaRPr>
          </a:p>
          <a:p>
            <a:r>
              <a:rPr lang="en-US" sz="1100" dirty="0">
                <a:latin typeface="Arial" pitchFamily="34" charset="0"/>
                <a:cs typeface="Arial" pitchFamily="34" charset="0"/>
              </a:rPr>
              <a:t>public boolean </a:t>
            </a:r>
            <a:r>
              <a:rPr lang="en-US" sz="1100" dirty="0" err="1">
                <a:latin typeface="Arial" pitchFamily="34" charset="0"/>
                <a:cs typeface="Arial" pitchFamily="34" charset="0"/>
              </a:rPr>
              <a:t>checkStringForEmpty</a:t>
            </a:r>
            <a:r>
              <a:rPr lang="en-US" sz="1100" dirty="0">
                <a:latin typeface="Arial" pitchFamily="34" charset="0"/>
                <a:cs typeface="Arial" pitchFamily="34" charset="0"/>
              </a:rPr>
              <a:t>(String </a:t>
            </a:r>
            <a:r>
              <a:rPr lang="en-US" sz="1100" dirty="0" err="1">
                <a:latin typeface="Arial" pitchFamily="34" charset="0"/>
                <a:cs typeface="Arial" pitchFamily="34" charset="0"/>
              </a:rPr>
              <a:t>str</a:t>
            </a:r>
            <a:r>
              <a:rPr lang="en-US" sz="1100" dirty="0">
                <a:latin typeface="Arial" pitchFamily="34" charset="0"/>
                <a:cs typeface="Arial" pitchFamily="34" charset="0"/>
              </a:rPr>
              <a:t>) {</a:t>
            </a:r>
          </a:p>
          <a:p>
            <a:r>
              <a:rPr lang="en-US" sz="1100" dirty="0">
                <a:latin typeface="Arial" pitchFamily="34" charset="0"/>
                <a:cs typeface="Arial" pitchFamily="34" charset="0"/>
              </a:rPr>
              <a:t>    </a:t>
            </a:r>
            <a:r>
              <a:rPr lang="en-US" sz="1100" dirty="0" smtClean="0">
                <a:latin typeface="Arial" pitchFamily="34" charset="0"/>
                <a:cs typeface="Arial" pitchFamily="34" charset="0"/>
              </a:rPr>
              <a:t>If(</a:t>
            </a:r>
            <a:r>
              <a:rPr lang="en-US" sz="1100" dirty="0" err="1" smtClean="0">
                <a:latin typeface="Arial" pitchFamily="34" charset="0"/>
                <a:cs typeface="Arial" pitchFamily="34" charset="0"/>
              </a:rPr>
              <a:t>str.isEmpty</a:t>
            </a:r>
            <a:r>
              <a:rPr lang="en-US" sz="1100" dirty="0" smtClean="0">
                <a:latin typeface="Arial" pitchFamily="34" charset="0"/>
                <a:cs typeface="Arial" pitchFamily="34" charset="0"/>
              </a:rPr>
              <a:t>()) </a:t>
            </a:r>
            <a:r>
              <a:rPr lang="en-US" sz="1100" dirty="0">
                <a:latin typeface="Arial" pitchFamily="34" charset="0"/>
                <a:cs typeface="Arial" pitchFamily="34" charset="0"/>
              </a:rPr>
              <a:t>{ 	</a:t>
            </a:r>
            <a:r>
              <a:rPr lang="en-US" sz="1100" dirty="0" smtClean="0">
                <a:latin typeface="Arial" pitchFamily="34" charset="0"/>
                <a:cs typeface="Arial" pitchFamily="34" charset="0"/>
              </a:rPr>
              <a:t>//much faster than the previous code</a:t>
            </a:r>
            <a:endParaRPr lang="en-US" sz="1100" dirty="0">
              <a:latin typeface="Arial" pitchFamily="34" charset="0"/>
              <a:cs typeface="Arial" pitchFamily="34" charset="0"/>
            </a:endParaRPr>
          </a:p>
          <a:p>
            <a:r>
              <a:rPr lang="en-US" sz="1100" dirty="0">
                <a:latin typeface="Arial" pitchFamily="34" charset="0"/>
                <a:cs typeface="Arial" pitchFamily="34" charset="0"/>
              </a:rPr>
              <a:t>        return true;</a:t>
            </a:r>
          </a:p>
          <a:p>
            <a:r>
              <a:rPr lang="en-US" sz="1100" dirty="0">
                <a:latin typeface="Arial" pitchFamily="34" charset="0"/>
                <a:cs typeface="Arial" pitchFamily="34" charset="0"/>
              </a:rPr>
              <a:t>    else </a:t>
            </a:r>
          </a:p>
          <a:p>
            <a:r>
              <a:rPr lang="en-US" sz="1100" dirty="0">
                <a:latin typeface="Arial" pitchFamily="34" charset="0"/>
                <a:cs typeface="Arial" pitchFamily="34" charset="0"/>
              </a:rPr>
              <a:t>        return false;</a:t>
            </a:r>
          </a:p>
          <a:p>
            <a:r>
              <a:rPr lang="en-US" sz="1100" dirty="0">
                <a:latin typeface="Arial" pitchFamily="34" charset="0"/>
                <a:cs typeface="Arial" pitchFamily="34" charset="0"/>
              </a:rPr>
              <a:t>}</a:t>
            </a:r>
          </a:p>
          <a:p>
            <a:endParaRPr lang="en-US" sz="1100" dirty="0">
              <a:latin typeface="Arial" pitchFamily="34" charset="0"/>
              <a:cs typeface="Arial" pitchFamily="34" charset="0"/>
            </a:endParaRPr>
          </a:p>
        </p:txBody>
      </p:sp>
      <p:sp>
        <p:nvSpPr>
          <p:cNvPr id="7" name="Slide Image Placeholder 6"/>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397508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Grp="1" noChangeArrowheads="1"/>
          </p:cNvSpPr>
          <p:nvPr>
            <p:ph type="body" idx="1"/>
          </p:nvPr>
        </p:nvSpPr>
        <p:spPr/>
        <p:txBody>
          <a:bodyPr/>
          <a:lstStyle/>
          <a:p>
            <a:r>
              <a:rPr lang="en-US" dirty="0" smtClean="0"/>
              <a:t>Lesson Objectives:</a:t>
            </a:r>
          </a:p>
          <a:p>
            <a:r>
              <a:rPr lang="en-US" dirty="0" smtClean="0"/>
              <a:t>This lesson introduces to the fundamental Java API that is used in almost every type of Java applications. </a:t>
            </a:r>
          </a:p>
          <a:p>
            <a:endParaRPr lang="en-US" dirty="0" smtClean="0"/>
          </a:p>
          <a:p>
            <a:r>
              <a:rPr lang="en-US" dirty="0" smtClean="0"/>
              <a:t>Lesson 5: Exploring Java Basics </a:t>
            </a:r>
          </a:p>
          <a:p>
            <a:pPr lvl="1"/>
            <a:r>
              <a:rPr lang="en-US" dirty="0" smtClean="0"/>
              <a:t>5.1: The Object Class </a:t>
            </a:r>
          </a:p>
          <a:p>
            <a:pPr lvl="1"/>
            <a:r>
              <a:rPr lang="en-US" dirty="0" smtClean="0"/>
              <a:t>5.2: Wrapper Classes </a:t>
            </a:r>
          </a:p>
          <a:p>
            <a:pPr lvl="1"/>
            <a:r>
              <a:rPr lang="en-US" dirty="0" smtClean="0"/>
              <a:t>5.3: Type casting </a:t>
            </a:r>
          </a:p>
          <a:p>
            <a:pPr lvl="1"/>
            <a:r>
              <a:rPr lang="en-US" dirty="0" smtClean="0"/>
              <a:t>5.4: Using Scanner Class  </a:t>
            </a:r>
          </a:p>
          <a:p>
            <a:pPr lvl="1"/>
            <a:r>
              <a:rPr lang="en-US" dirty="0" smtClean="0"/>
              <a:t>5.5: The System Class                             </a:t>
            </a:r>
          </a:p>
          <a:p>
            <a:pPr lvl="1"/>
            <a:r>
              <a:rPr lang="en-US" dirty="0" smtClean="0"/>
              <a:t>5.6: String Handling </a:t>
            </a:r>
          </a:p>
          <a:p>
            <a:pPr lvl="1"/>
            <a:r>
              <a:rPr lang="en-US" dirty="0" smtClean="0"/>
              <a:t>5.7: Date and Time API </a:t>
            </a:r>
          </a:p>
          <a:p>
            <a:pPr lvl="1"/>
            <a:r>
              <a:rPr lang="en-US" dirty="0" smtClean="0"/>
              <a:t>5.7: Best Practices</a:t>
            </a:r>
          </a:p>
          <a:p>
            <a:pPr lvl="1"/>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103160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type="body" idx="1"/>
          </p:nvPr>
        </p:nvSpPr>
        <p:spPr/>
        <p:txBody>
          <a:bodyPr/>
          <a:lstStyle/>
          <a:p>
            <a:r>
              <a:rPr lang="en-US" dirty="0" smtClean="0"/>
              <a:t>The </a:t>
            </a:r>
            <a:r>
              <a:rPr lang="en-US" dirty="0" err="1" smtClean="0"/>
              <a:t>concat</a:t>
            </a:r>
            <a:r>
              <a:rPr lang="en-US" dirty="0" smtClean="0"/>
              <a:t>() method seen in previous page allows one string to be concatenated to another. But Java also supports string concatenation with the “+” operator.</a:t>
            </a:r>
          </a:p>
          <a:p>
            <a:r>
              <a:rPr lang="en-US" dirty="0" smtClean="0"/>
              <a:t>In general, Java does not support operator overloading. The exception to this rule is the + operator, which concatenates two strings, and produces a new string object as a result.</a:t>
            </a:r>
          </a:p>
          <a:p>
            <a:pPr lvl="1"/>
            <a:endParaRPr lang="en-US" dirty="0"/>
          </a:p>
        </p:txBody>
      </p:sp>
      <p:sp>
        <p:nvSpPr>
          <p:cNvPr id="504836" name="AutoShape 4"/>
          <p:cNvSpPr>
            <a:spLocks noChangeArrowheads="1"/>
          </p:cNvSpPr>
          <p:nvPr/>
        </p:nvSpPr>
        <p:spPr bwMode="auto">
          <a:xfrm>
            <a:off x="1782999" y="5446098"/>
            <a:ext cx="4876800" cy="3280410"/>
          </a:xfrm>
          <a:prstGeom prst="roundRect">
            <a:avLst>
              <a:gd name="adj" fmla="val 16667"/>
            </a:avLst>
          </a:prstGeom>
          <a:noFill/>
          <a:ln w="9525">
            <a:solidFill>
              <a:schemeClr val="tx1"/>
            </a:solidFill>
            <a:round/>
            <a:headEnd/>
            <a:tailEnd/>
          </a:ln>
          <a:effectLst/>
        </p:spPr>
        <p:txBody>
          <a:bodyPr wrap="none" lIns="99048" tIns="49524" rIns="99048" bIns="49524" anchor="ctr"/>
          <a:lstStyle/>
          <a:p>
            <a:r>
              <a:rPr lang="en-US" sz="1000" dirty="0">
                <a:latin typeface="Arial" pitchFamily="34" charset="0"/>
                <a:cs typeface="Arial" pitchFamily="34" charset="0"/>
              </a:rPr>
              <a:t>class </a:t>
            </a:r>
            <a:r>
              <a:rPr lang="en-US" sz="1000" dirty="0" err="1">
                <a:latin typeface="Arial" pitchFamily="34" charset="0"/>
                <a:cs typeface="Arial" pitchFamily="34" charset="0"/>
              </a:rPr>
              <a:t>SimpleString</a:t>
            </a:r>
            <a:r>
              <a:rPr lang="en-US" sz="1000" dirty="0">
                <a:latin typeface="Arial" pitchFamily="34" charset="0"/>
                <a:cs typeface="Arial" pitchFamily="34" charset="0"/>
              </a:rPr>
              <a:t>  {</a:t>
            </a:r>
          </a:p>
          <a:p>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r>
              <a:rPr lang="en-US" sz="1000" dirty="0">
                <a:latin typeface="Arial" pitchFamily="34" charset="0"/>
                <a:cs typeface="Arial" pitchFamily="34" charset="0"/>
              </a:rPr>
              <a:t>        // Simple String Operations</a:t>
            </a:r>
          </a:p>
          <a:p>
            <a:r>
              <a:rPr lang="en-US" sz="1000" dirty="0">
                <a:latin typeface="Arial" pitchFamily="34" charset="0"/>
                <a:cs typeface="Arial" pitchFamily="34" charset="0"/>
              </a:rPr>
              <a:t>        char c[] = {'J', 'a', 'v', 'a'};</a:t>
            </a:r>
          </a:p>
          <a:p>
            <a:r>
              <a:rPr lang="en-US" sz="1000" dirty="0">
                <a:latin typeface="Arial" pitchFamily="34" charset="0"/>
                <a:cs typeface="Arial" pitchFamily="34" charset="0"/>
              </a:rPr>
              <a:t>        String s1 = new String(c); // String constructor using 	</a:t>
            </a:r>
          </a:p>
          <a:p>
            <a:r>
              <a:rPr lang="en-US" sz="1000" dirty="0">
                <a:latin typeface="Arial" pitchFamily="34" charset="0"/>
                <a:cs typeface="Arial" pitchFamily="34" charset="0"/>
              </a:rPr>
              <a:t>        String s2 = new String(s1); </a:t>
            </a:r>
            <a:br>
              <a:rPr lang="en-US" sz="1000" dirty="0">
                <a:latin typeface="Arial" pitchFamily="34" charset="0"/>
                <a:cs typeface="Arial" pitchFamily="34" charset="0"/>
              </a:rPr>
            </a:br>
            <a:r>
              <a:rPr lang="en-US" sz="1000" dirty="0">
                <a:latin typeface="Arial" pitchFamily="34" charset="0"/>
                <a:cs typeface="Arial" pitchFamily="34" charset="0"/>
              </a:rPr>
              <a:t>        // String constructor using string as arg.</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(s1);</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(s2);</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("Length of String s2 : " + s2.length());</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("Index of v : " + s2.indexOf('v'));</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("s2 in uppercase : " + s2.toUpperCase());</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("Character at position 2 is  : " +  s2.charAt(1));</a:t>
            </a:r>
          </a:p>
          <a:p>
            <a:r>
              <a:rPr lang="en-US" sz="1000" dirty="0">
                <a:latin typeface="Arial" pitchFamily="34" charset="0"/>
                <a:cs typeface="Arial" pitchFamily="34" charset="0"/>
              </a:rPr>
              <a:t>        // Using concatenation to prevent long lines.</a:t>
            </a:r>
          </a:p>
          <a:p>
            <a:r>
              <a:rPr lang="en-US" sz="1000" dirty="0">
                <a:latin typeface="Arial" pitchFamily="34" charset="0"/>
                <a:cs typeface="Arial" pitchFamily="34" charset="0"/>
              </a:rPr>
              <a:t>         String </a:t>
            </a:r>
            <a:r>
              <a:rPr lang="en-US" sz="1000" dirty="0" err="1">
                <a:latin typeface="Arial" pitchFamily="34" charset="0"/>
                <a:cs typeface="Arial" pitchFamily="34" charset="0"/>
              </a:rPr>
              <a:t>longStr</a:t>
            </a:r>
            <a:r>
              <a:rPr lang="en-US" sz="1000" dirty="0">
                <a:latin typeface="Arial" pitchFamily="34" charset="0"/>
                <a:cs typeface="Arial" pitchFamily="34" charset="0"/>
              </a:rPr>
              <a:t> = "This could have been " +</a:t>
            </a:r>
          </a:p>
          <a:p>
            <a:r>
              <a:rPr lang="en-US" sz="1000" dirty="0">
                <a:latin typeface="Arial" pitchFamily="34" charset="0"/>
                <a:cs typeface="Arial" pitchFamily="34" charset="0"/>
              </a:rPr>
              <a:t>                             "a very long line that would have " +</a:t>
            </a:r>
          </a:p>
          <a:p>
            <a:r>
              <a:rPr lang="en-US" sz="1000" dirty="0">
                <a:latin typeface="Arial" pitchFamily="34" charset="0"/>
                <a:cs typeface="Arial" pitchFamily="34" charset="0"/>
              </a:rPr>
              <a:t>                             "wrapped around.  But string concatenation " +</a:t>
            </a:r>
          </a:p>
          <a:p>
            <a:r>
              <a:rPr lang="en-US" sz="1000" dirty="0">
                <a:latin typeface="Arial" pitchFamily="34" charset="0"/>
                <a:cs typeface="Arial" pitchFamily="34" charset="0"/>
              </a:rPr>
              <a:t>                             "prevents this.";</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longStr</a:t>
            </a:r>
            <a:r>
              <a:rPr lang="en-US" sz="1000" dirty="0">
                <a:latin typeface="Arial" pitchFamily="34" charset="0"/>
                <a:cs typeface="Arial" pitchFamily="34" charset="0"/>
              </a:rPr>
              <a:t>);   </a:t>
            </a:r>
          </a:p>
          <a:p>
            <a:r>
              <a:rPr lang="en-US" sz="1000" dirty="0">
                <a:latin typeface="Arial" pitchFamily="34" charset="0"/>
                <a:cs typeface="Arial" pitchFamily="34" charset="0"/>
              </a:rPr>
              <a:t>    } }</a:t>
            </a: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721598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Rectangle 3"/>
          <p:cNvSpPr>
            <a:spLocks noGrp="1" noChangeArrowheads="1"/>
          </p:cNvSpPr>
          <p:nvPr>
            <p:ph type="body" idx="1"/>
          </p:nvPr>
        </p:nvSpPr>
        <p:spPr/>
        <p:txBody>
          <a:bodyPr/>
          <a:lstStyle/>
          <a:p>
            <a:r>
              <a:rPr lang="en-US" smtClean="0"/>
              <a:t>The String class includes various methods that compare strings or substrings within each string. The most popularly used two ways to compare the strings is either using = = operator or by using the equals method.</a:t>
            </a:r>
          </a:p>
          <a:p>
            <a:r>
              <a:rPr lang="en-US" smtClean="0"/>
              <a:t>The equals() method compares the characters inside a String object. The = =  operator compare  two object references to see whether they refer to the same instance. The program above shows the difference between the two.</a:t>
            </a:r>
          </a:p>
          <a:p>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3141590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3" name="Rectangle 3"/>
          <p:cNvSpPr>
            <a:spLocks noGrp="1" noChangeArrowheads="1"/>
          </p:cNvSpPr>
          <p:nvPr>
            <p:ph type="body" idx="1"/>
          </p:nvPr>
        </p:nvSpPr>
        <p:spPr/>
        <p:txBody>
          <a:bodyPr/>
          <a:lstStyle/>
          <a:p>
            <a:r>
              <a:rPr lang="en-IN" smtClean="0"/>
              <a:t>Let us understand StringBuilder with an example.</a:t>
            </a:r>
          </a:p>
          <a:p>
            <a:endParaRPr lang="en-US" smtClean="0"/>
          </a:p>
          <a:p>
            <a:endParaRPr lang="en-IN" smtClean="0"/>
          </a:p>
          <a:p>
            <a:endParaRPr lang="en-IN" smtClean="0"/>
          </a:p>
          <a:p>
            <a:endParaRPr lang="en-IN" smtClean="0"/>
          </a:p>
          <a:p>
            <a:endParaRPr lang="en-IN" smtClean="0"/>
          </a:p>
          <a:p>
            <a:r>
              <a:rPr lang="en-IN" smtClean="0"/>
              <a:t>Because no new assignment was made, the new String object created with the concat() method was abandoned instantly. We also saw examples like this:</a:t>
            </a:r>
          </a:p>
          <a:p>
            <a:endParaRPr lang="en-IN" smtClean="0"/>
          </a:p>
          <a:p>
            <a:endParaRPr lang="en-IN" smtClean="0"/>
          </a:p>
          <a:p>
            <a:endParaRPr lang="en-IN" smtClean="0"/>
          </a:p>
          <a:p>
            <a:endParaRPr lang="en-IN" smtClean="0"/>
          </a:p>
          <a:p>
            <a:endParaRPr lang="en-IN" smtClean="0"/>
          </a:p>
          <a:p>
            <a:r>
              <a:rPr lang="en-IN" smtClean="0"/>
              <a:t>We got a nice new String out of the deal, but the downside is that the old String "abc" has been lost in the String pool, thus wasting memory. If we were using a StringBuffer instead of a String, the code would look like this:</a:t>
            </a:r>
          </a:p>
          <a:p>
            <a:r>
              <a:rPr lang="en-IN" smtClean="0"/>
              <a:t>            </a:t>
            </a:r>
            <a:endParaRPr lang="en-US" smtClean="0"/>
          </a:p>
          <a:p>
            <a:endParaRPr lang="en-US" smtClean="0"/>
          </a:p>
          <a:p>
            <a:endParaRPr lang="en-US" smtClean="0"/>
          </a:p>
          <a:p>
            <a:endParaRPr lang="en-US" smtClean="0"/>
          </a:p>
          <a:p>
            <a:endParaRPr lang="en-US" smtClean="0"/>
          </a:p>
          <a:p>
            <a:r>
              <a:rPr lang="en-US" smtClean="0"/>
              <a:t>Note: Refer Javadocs to know more about other methods of StringBuilder.</a:t>
            </a:r>
            <a:endParaRPr lang="en-US" dirty="0"/>
          </a:p>
        </p:txBody>
      </p:sp>
      <p:sp>
        <p:nvSpPr>
          <p:cNvPr id="512004" name="AutoShape 4"/>
          <p:cNvSpPr>
            <a:spLocks noChangeArrowheads="1"/>
          </p:cNvSpPr>
          <p:nvPr/>
        </p:nvSpPr>
        <p:spPr bwMode="auto">
          <a:xfrm>
            <a:off x="1910588" y="4830330"/>
            <a:ext cx="3953602" cy="600075"/>
          </a:xfrm>
          <a:prstGeom prst="roundRect">
            <a:avLst>
              <a:gd name="adj" fmla="val 16667"/>
            </a:avLst>
          </a:prstGeom>
          <a:solidFill>
            <a:schemeClr val="bg1"/>
          </a:solidFill>
          <a:ln w="9525">
            <a:solidFill>
              <a:schemeClr val="tx1"/>
            </a:solidFill>
            <a:round/>
            <a:headEnd/>
            <a:tailEnd/>
          </a:ln>
          <a:effectLst/>
        </p:spPr>
        <p:txBody>
          <a:bodyPr wrap="none" lIns="99048" tIns="49524" rIns="99048" bIns="49524" anchor="ctr"/>
          <a:lstStyle/>
          <a:p>
            <a:pPr lvl="1"/>
            <a:r>
              <a:rPr lang="en-IN" sz="1000" dirty="0">
                <a:latin typeface="Arial" pitchFamily="34" charset="0"/>
                <a:cs typeface="Arial" pitchFamily="34" charset="0"/>
              </a:rPr>
              <a:t>String x = "</a:t>
            </a:r>
            <a:r>
              <a:rPr lang="en-IN" sz="1000" dirty="0" err="1">
                <a:latin typeface="Arial" pitchFamily="34" charset="0"/>
                <a:cs typeface="Arial" pitchFamily="34" charset="0"/>
              </a:rPr>
              <a:t>abc</a:t>
            </a:r>
            <a:r>
              <a:rPr lang="en-IN" sz="1000" dirty="0">
                <a:latin typeface="Arial" pitchFamily="34" charset="0"/>
                <a:cs typeface="Arial" pitchFamily="34" charset="0"/>
              </a:rPr>
              <a:t>";</a:t>
            </a:r>
          </a:p>
          <a:p>
            <a:pPr lvl="1"/>
            <a:r>
              <a:rPr lang="en-IN" sz="1000" dirty="0" err="1">
                <a:latin typeface="Arial" pitchFamily="34" charset="0"/>
                <a:cs typeface="Arial" pitchFamily="34" charset="0"/>
              </a:rPr>
              <a:t>x.concat</a:t>
            </a:r>
            <a:r>
              <a:rPr lang="en-IN" sz="1000" dirty="0">
                <a:latin typeface="Arial" pitchFamily="34" charset="0"/>
                <a:cs typeface="Arial" pitchFamily="34" charset="0"/>
              </a:rPr>
              <a:t>("def");</a:t>
            </a:r>
          </a:p>
          <a:p>
            <a:pPr lvl="1"/>
            <a:r>
              <a:rPr lang="en-IN" sz="1000" dirty="0" err="1">
                <a:latin typeface="Arial" pitchFamily="34" charset="0"/>
                <a:cs typeface="Arial" pitchFamily="34" charset="0"/>
              </a:rPr>
              <a:t>System.out.println</a:t>
            </a:r>
            <a:r>
              <a:rPr lang="en-IN" sz="1000" dirty="0">
                <a:latin typeface="Arial" pitchFamily="34" charset="0"/>
                <a:cs typeface="Arial" pitchFamily="34" charset="0"/>
              </a:rPr>
              <a:t>("x = " + x); // output is "x = </a:t>
            </a:r>
            <a:r>
              <a:rPr lang="en-IN" sz="1000" dirty="0" err="1">
                <a:latin typeface="Arial" pitchFamily="34" charset="0"/>
                <a:cs typeface="Arial" pitchFamily="34" charset="0"/>
              </a:rPr>
              <a:t>abc</a:t>
            </a:r>
            <a:r>
              <a:rPr lang="en-IN" sz="1000" dirty="0">
                <a:latin typeface="Arial" pitchFamily="34" charset="0"/>
                <a:cs typeface="Arial" pitchFamily="34" charset="0"/>
              </a:rPr>
              <a:t>"</a:t>
            </a:r>
            <a:endParaRPr lang="en-US" sz="1000" dirty="0">
              <a:latin typeface="Arial" pitchFamily="34" charset="0"/>
              <a:cs typeface="Arial" pitchFamily="34" charset="0"/>
            </a:endParaRPr>
          </a:p>
        </p:txBody>
      </p:sp>
      <p:sp>
        <p:nvSpPr>
          <p:cNvPr id="512005" name="AutoShape 5"/>
          <p:cNvSpPr>
            <a:spLocks noChangeArrowheads="1"/>
          </p:cNvSpPr>
          <p:nvPr/>
        </p:nvSpPr>
        <p:spPr bwMode="auto">
          <a:xfrm>
            <a:off x="1910589" y="5924311"/>
            <a:ext cx="4192670" cy="560070"/>
          </a:xfrm>
          <a:prstGeom prst="roundRect">
            <a:avLst>
              <a:gd name="adj" fmla="val 16667"/>
            </a:avLst>
          </a:prstGeom>
          <a:solidFill>
            <a:schemeClr val="bg1"/>
          </a:solidFill>
          <a:ln w="9525">
            <a:solidFill>
              <a:schemeClr val="tx1"/>
            </a:solidFill>
            <a:round/>
            <a:headEnd/>
            <a:tailEnd/>
          </a:ln>
          <a:effectLst/>
        </p:spPr>
        <p:txBody>
          <a:bodyPr wrap="none" lIns="99048" tIns="49524" rIns="99048" bIns="49524" anchor="ctr"/>
          <a:lstStyle/>
          <a:p>
            <a:pPr lvl="1"/>
            <a:r>
              <a:rPr lang="en-IN" sz="1000" dirty="0">
                <a:latin typeface="Arial" pitchFamily="34" charset="0"/>
                <a:cs typeface="Arial" pitchFamily="34" charset="0"/>
              </a:rPr>
              <a:t>String x = "</a:t>
            </a:r>
            <a:r>
              <a:rPr lang="en-IN" sz="1000" dirty="0" err="1">
                <a:latin typeface="Arial" pitchFamily="34" charset="0"/>
                <a:cs typeface="Arial" pitchFamily="34" charset="0"/>
              </a:rPr>
              <a:t>abc</a:t>
            </a:r>
            <a:r>
              <a:rPr lang="en-IN" sz="1000" dirty="0">
                <a:latin typeface="Arial" pitchFamily="34" charset="0"/>
                <a:cs typeface="Arial" pitchFamily="34" charset="0"/>
              </a:rPr>
              <a:t>";</a:t>
            </a:r>
          </a:p>
          <a:p>
            <a:pPr lvl="1"/>
            <a:r>
              <a:rPr lang="en-IN" sz="1000" dirty="0">
                <a:latin typeface="Arial" pitchFamily="34" charset="0"/>
                <a:cs typeface="Arial" pitchFamily="34" charset="0"/>
              </a:rPr>
              <a:t>x = </a:t>
            </a:r>
            <a:r>
              <a:rPr lang="en-IN" sz="1000" dirty="0" err="1">
                <a:latin typeface="Arial" pitchFamily="34" charset="0"/>
                <a:cs typeface="Arial" pitchFamily="34" charset="0"/>
              </a:rPr>
              <a:t>x.concat</a:t>
            </a:r>
            <a:r>
              <a:rPr lang="en-IN" sz="1000" dirty="0">
                <a:latin typeface="Arial" pitchFamily="34" charset="0"/>
                <a:cs typeface="Arial" pitchFamily="34" charset="0"/>
              </a:rPr>
              <a:t>("def");</a:t>
            </a:r>
          </a:p>
          <a:p>
            <a:pPr lvl="1"/>
            <a:r>
              <a:rPr lang="en-IN" sz="1000" dirty="0" err="1">
                <a:latin typeface="Arial" pitchFamily="34" charset="0"/>
                <a:cs typeface="Arial" pitchFamily="34" charset="0"/>
              </a:rPr>
              <a:t>System.out.println</a:t>
            </a:r>
            <a:r>
              <a:rPr lang="en-IN" sz="1000" dirty="0">
                <a:latin typeface="Arial" pitchFamily="34" charset="0"/>
                <a:cs typeface="Arial" pitchFamily="34" charset="0"/>
              </a:rPr>
              <a:t>("x = " + x); // output is "x = </a:t>
            </a:r>
            <a:r>
              <a:rPr lang="en-IN" sz="1000" dirty="0" err="1">
                <a:latin typeface="Arial" pitchFamily="34" charset="0"/>
                <a:cs typeface="Arial" pitchFamily="34" charset="0"/>
              </a:rPr>
              <a:t>abcdef</a:t>
            </a:r>
            <a:r>
              <a:rPr lang="en-IN" sz="1000" dirty="0">
                <a:latin typeface="Arial" pitchFamily="34" charset="0"/>
                <a:cs typeface="Arial" pitchFamily="34" charset="0"/>
              </a:rPr>
              <a:t>"</a:t>
            </a:r>
            <a:endParaRPr lang="en-US" sz="1000" dirty="0">
              <a:latin typeface="Arial" pitchFamily="34" charset="0"/>
              <a:cs typeface="Arial" pitchFamily="34" charset="0"/>
            </a:endParaRPr>
          </a:p>
        </p:txBody>
      </p:sp>
      <p:sp>
        <p:nvSpPr>
          <p:cNvPr id="512006" name="AutoShape 6"/>
          <p:cNvSpPr>
            <a:spLocks noChangeArrowheads="1"/>
          </p:cNvSpPr>
          <p:nvPr/>
        </p:nvSpPr>
        <p:spPr bwMode="auto">
          <a:xfrm>
            <a:off x="1910589" y="7144948"/>
            <a:ext cx="4361424" cy="640080"/>
          </a:xfrm>
          <a:prstGeom prst="roundRect">
            <a:avLst>
              <a:gd name="adj" fmla="val 16667"/>
            </a:avLst>
          </a:prstGeom>
          <a:solidFill>
            <a:schemeClr val="bg1"/>
          </a:solidFill>
          <a:ln w="9525">
            <a:solidFill>
              <a:schemeClr val="tx1"/>
            </a:solidFill>
            <a:round/>
            <a:headEnd/>
            <a:tailEnd/>
          </a:ln>
          <a:effectLst/>
        </p:spPr>
        <p:txBody>
          <a:bodyPr wrap="none" lIns="99048" tIns="49524" rIns="99048" bIns="49524" anchor="ctr"/>
          <a:lstStyle/>
          <a:p>
            <a:r>
              <a:rPr lang="en-IN" sz="1000" dirty="0" err="1">
                <a:latin typeface="Arial" pitchFamily="34" charset="0"/>
                <a:cs typeface="Arial" pitchFamily="34" charset="0"/>
              </a:rPr>
              <a:t>StringBuffer</a:t>
            </a:r>
            <a:r>
              <a:rPr lang="en-IN" sz="1000" dirty="0">
                <a:latin typeface="Arial" pitchFamily="34" charset="0"/>
                <a:cs typeface="Arial" pitchFamily="34" charset="0"/>
              </a:rPr>
              <a:t> </a:t>
            </a:r>
            <a:r>
              <a:rPr lang="en-IN" sz="1000" dirty="0" err="1">
                <a:latin typeface="Arial" pitchFamily="34" charset="0"/>
                <a:cs typeface="Arial" pitchFamily="34" charset="0"/>
              </a:rPr>
              <a:t>sb</a:t>
            </a:r>
            <a:r>
              <a:rPr lang="en-IN" sz="1000" dirty="0">
                <a:latin typeface="Arial" pitchFamily="34" charset="0"/>
                <a:cs typeface="Arial" pitchFamily="34" charset="0"/>
              </a:rPr>
              <a:t> = new </a:t>
            </a:r>
            <a:r>
              <a:rPr lang="en-IN" sz="1000" dirty="0" err="1">
                <a:latin typeface="Arial" pitchFamily="34" charset="0"/>
                <a:cs typeface="Arial" pitchFamily="34" charset="0"/>
              </a:rPr>
              <a:t>StringBuffer</a:t>
            </a:r>
            <a:r>
              <a:rPr lang="en-IN" sz="1000" dirty="0">
                <a:latin typeface="Arial" pitchFamily="34" charset="0"/>
                <a:cs typeface="Arial" pitchFamily="34" charset="0"/>
              </a:rPr>
              <a:t>("</a:t>
            </a:r>
            <a:r>
              <a:rPr lang="en-IN" sz="1000" dirty="0" err="1">
                <a:latin typeface="Arial" pitchFamily="34" charset="0"/>
                <a:cs typeface="Arial" pitchFamily="34" charset="0"/>
              </a:rPr>
              <a:t>abc</a:t>
            </a:r>
            <a:r>
              <a:rPr lang="en-IN" sz="1000" dirty="0">
                <a:latin typeface="Arial" pitchFamily="34" charset="0"/>
                <a:cs typeface="Arial" pitchFamily="34" charset="0"/>
              </a:rPr>
              <a:t>");</a:t>
            </a:r>
          </a:p>
          <a:p>
            <a:pPr lvl="1"/>
            <a:r>
              <a:rPr lang="en-IN" sz="1000" dirty="0" err="1">
                <a:latin typeface="Arial" pitchFamily="34" charset="0"/>
                <a:cs typeface="Arial" pitchFamily="34" charset="0"/>
              </a:rPr>
              <a:t>sb.append</a:t>
            </a:r>
            <a:r>
              <a:rPr lang="en-IN" sz="1000" dirty="0">
                <a:latin typeface="Arial" pitchFamily="34" charset="0"/>
                <a:cs typeface="Arial" pitchFamily="34" charset="0"/>
              </a:rPr>
              <a:t>("def");</a:t>
            </a:r>
          </a:p>
          <a:p>
            <a:r>
              <a:rPr lang="en-IN" sz="1000" dirty="0">
                <a:latin typeface="Arial" pitchFamily="34" charset="0"/>
                <a:cs typeface="Arial" pitchFamily="34" charset="0"/>
              </a:rPr>
              <a:t>            </a:t>
            </a:r>
            <a:r>
              <a:rPr lang="en-IN" sz="1000" dirty="0" err="1">
                <a:latin typeface="Arial" pitchFamily="34" charset="0"/>
                <a:cs typeface="Arial" pitchFamily="34" charset="0"/>
              </a:rPr>
              <a:t>System.out.println</a:t>
            </a:r>
            <a:r>
              <a:rPr lang="en-IN" sz="1000" dirty="0">
                <a:latin typeface="Arial" pitchFamily="34" charset="0"/>
                <a:cs typeface="Arial" pitchFamily="34" charset="0"/>
              </a:rPr>
              <a:t>("</a:t>
            </a:r>
            <a:r>
              <a:rPr lang="en-IN" sz="1000" dirty="0" err="1">
                <a:latin typeface="Arial" pitchFamily="34" charset="0"/>
                <a:cs typeface="Arial" pitchFamily="34" charset="0"/>
              </a:rPr>
              <a:t>sb</a:t>
            </a:r>
            <a:r>
              <a:rPr lang="en-IN" sz="1000" dirty="0">
                <a:latin typeface="Arial" pitchFamily="34" charset="0"/>
                <a:cs typeface="Arial" pitchFamily="34" charset="0"/>
              </a:rPr>
              <a:t> = " + </a:t>
            </a:r>
            <a:r>
              <a:rPr lang="en-IN" sz="1000" dirty="0" err="1">
                <a:latin typeface="Arial" pitchFamily="34" charset="0"/>
                <a:cs typeface="Arial" pitchFamily="34" charset="0"/>
              </a:rPr>
              <a:t>sb</a:t>
            </a:r>
            <a:r>
              <a:rPr lang="en-IN" sz="1000" dirty="0">
                <a:latin typeface="Arial" pitchFamily="34" charset="0"/>
                <a:cs typeface="Arial" pitchFamily="34" charset="0"/>
              </a:rPr>
              <a:t>); // output is "</a:t>
            </a:r>
            <a:r>
              <a:rPr lang="en-IN" sz="1000" dirty="0" err="1">
                <a:latin typeface="Arial" pitchFamily="34" charset="0"/>
                <a:cs typeface="Arial" pitchFamily="34" charset="0"/>
              </a:rPr>
              <a:t>sb</a:t>
            </a:r>
            <a:r>
              <a:rPr lang="en-IN" sz="1000" dirty="0">
                <a:latin typeface="Arial" pitchFamily="34" charset="0"/>
                <a:cs typeface="Arial" pitchFamily="34" charset="0"/>
              </a:rPr>
              <a:t> = </a:t>
            </a:r>
            <a:r>
              <a:rPr lang="en-IN" sz="1000" dirty="0" err="1">
                <a:latin typeface="Arial" pitchFamily="34" charset="0"/>
                <a:cs typeface="Arial" pitchFamily="34" charset="0"/>
              </a:rPr>
              <a:t>abcdef</a:t>
            </a:r>
            <a:r>
              <a:rPr lang="en-IN" sz="1000" dirty="0">
                <a:latin typeface="Arial" pitchFamily="34" charset="0"/>
                <a:cs typeface="Arial" pitchFamily="34" charset="0"/>
              </a:rPr>
              <a:t>“</a:t>
            </a:r>
            <a:endParaRPr lang="en-US" sz="1000"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506647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IN" dirty="0" smtClean="0"/>
              <a:t>The </a:t>
            </a:r>
            <a:r>
              <a:rPr lang="en-IN" dirty="0" err="1" smtClean="0"/>
              <a:t>StringBuilder</a:t>
            </a:r>
            <a:r>
              <a:rPr lang="en-IN" dirty="0" smtClean="0"/>
              <a:t> class was added in Java 5. It has exactly the same API as the </a:t>
            </a:r>
            <a:r>
              <a:rPr lang="en-IN" dirty="0" err="1" smtClean="0"/>
              <a:t>StringBuffer</a:t>
            </a:r>
            <a:r>
              <a:rPr lang="en-IN" dirty="0" smtClean="0"/>
              <a:t> class, except </a:t>
            </a:r>
            <a:r>
              <a:rPr lang="en-IN" dirty="0" err="1" smtClean="0"/>
              <a:t>StringBuilder</a:t>
            </a:r>
            <a:r>
              <a:rPr lang="en-IN" dirty="0" smtClean="0"/>
              <a:t> is not thread safe. In other words, its methods are not synchronized. Sun recommends that you use </a:t>
            </a:r>
            <a:r>
              <a:rPr lang="en-IN" dirty="0" err="1" smtClean="0"/>
              <a:t>StringBuilder</a:t>
            </a:r>
            <a:r>
              <a:rPr lang="en-IN" dirty="0" smtClean="0"/>
              <a:t> instead of </a:t>
            </a:r>
            <a:r>
              <a:rPr lang="en-IN" dirty="0" err="1" smtClean="0"/>
              <a:t>StringBuffer</a:t>
            </a:r>
            <a:r>
              <a:rPr lang="en-IN" dirty="0" smtClean="0"/>
              <a:t> whenever possible because </a:t>
            </a:r>
            <a:r>
              <a:rPr lang="en-IN" dirty="0" err="1" smtClean="0"/>
              <a:t>StringBuilder</a:t>
            </a:r>
            <a:r>
              <a:rPr lang="en-IN" dirty="0" smtClean="0"/>
              <a:t> will run faster (and perhaps jump higher). So, apart from</a:t>
            </a:r>
          </a:p>
          <a:p>
            <a:r>
              <a:rPr lang="en-IN" dirty="0" smtClean="0"/>
              <a:t>Synchronization, anything we say about </a:t>
            </a:r>
            <a:r>
              <a:rPr lang="en-IN" dirty="0" err="1" smtClean="0"/>
              <a:t>StringBuilder's</a:t>
            </a:r>
            <a:r>
              <a:rPr lang="en-IN" dirty="0" smtClean="0"/>
              <a:t> methods holds true for </a:t>
            </a:r>
            <a:r>
              <a:rPr lang="en-IN" dirty="0" err="1" smtClean="0"/>
              <a:t>StringBuffer's</a:t>
            </a:r>
            <a:r>
              <a:rPr lang="en-IN" dirty="0" smtClean="0"/>
              <a:t> methods, and vice versa.</a:t>
            </a:r>
          </a:p>
          <a:p>
            <a:endParaRPr lang="en-US" dirty="0" smtClean="0"/>
          </a:p>
          <a:p>
            <a:r>
              <a:rPr lang="en-US" dirty="0" smtClean="0"/>
              <a:t>Note: Refer </a:t>
            </a:r>
            <a:r>
              <a:rPr lang="en-US" dirty="0" err="1" smtClean="0"/>
              <a:t>Javadocs</a:t>
            </a:r>
            <a:r>
              <a:rPr lang="en-US" dirty="0" smtClean="0"/>
              <a:t> to know more about methods of </a:t>
            </a:r>
            <a:r>
              <a:rPr lang="en-US" dirty="0" err="1" smtClean="0"/>
              <a:t>StringBuilder</a:t>
            </a:r>
            <a:r>
              <a:rPr lang="en-US" dirty="0" smtClean="0"/>
              <a:t>.</a:t>
            </a:r>
            <a:endParaRPr lang="en-IN" dirty="0" smtClean="0"/>
          </a:p>
          <a:p>
            <a:endParaRPr lang="en-US" dirty="0"/>
          </a:p>
        </p:txBody>
      </p:sp>
      <p:sp>
        <p:nvSpPr>
          <p:cNvPr id="5" name="Slide Image Placeholder 4"/>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883762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14513" y="720725"/>
            <a:ext cx="4799012" cy="3598863"/>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38268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smtClean="0"/>
              <a:t>A long-standing bugbear of Java developers has been the inadequate support for the date and time. In order to address problems in legacy API (Date and Calender) and provide better support in the JDK core, a new date and time API (JSR 310 ) has been designed for Java SE 8 under java.time package.</a:t>
            </a:r>
          </a:p>
          <a:p>
            <a:endParaRPr lang="en-US" smtClean="0"/>
          </a:p>
          <a:p>
            <a:r>
              <a:rPr lang="en-US" smtClean="0"/>
              <a:t>LocalDate and LocalTime represents date and time respectively. The combination of date and time is represented by LocalDateTime. If a time zone is important, ZonedDateTime class is handy. </a:t>
            </a:r>
          </a:p>
          <a:p>
            <a:endParaRPr lang="en-US" smtClean="0"/>
          </a:p>
          <a:p>
            <a:r>
              <a:rPr lang="en-US" smtClean="0"/>
              <a:t>Many times developers need to measure amount of time between to date instants. Duration class used to measure amount of time including nanosecond precision. Period class is used to measure in terms of days, months or years. </a:t>
            </a:r>
          </a:p>
          <a:p>
            <a:endParaRPr lang="en-US" smtClean="0"/>
          </a:p>
          <a:p>
            <a:r>
              <a:rPr lang="en-US" smtClean="0"/>
              <a:t>This API has included two Enums DayOfWeek and Month to represent day and month constant respectively. </a:t>
            </a:r>
          </a:p>
          <a:p>
            <a:endParaRPr lang="en-US" smtClean="0"/>
          </a:p>
          <a:p>
            <a:r>
              <a:rPr lang="en-US" smtClean="0"/>
              <a:t>DateTimeFormatter class is used to format the date and times. Also almost all classes now include parse and format method to support parsing and formatting of date and time. </a:t>
            </a:r>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235754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smtClean="0"/>
              <a:t>Instant class is useful for generating a time stamp to represent machine time. A value returned from the Instant class counts time beginning from the first second of January 1, 1970. This value is known as EPOCH. </a:t>
            </a:r>
          </a:p>
          <a:p>
            <a:endParaRPr lang="en-US" smtClean="0"/>
          </a:p>
          <a:p>
            <a:r>
              <a:rPr lang="en-US" smtClean="0"/>
              <a:t>An epoch is an instant on a timeline that is used as a reference point (or the origin) to measure other instants. As shown in the above figure, an Instant at epoch is represent by zero. Instants after epoch are positive numbers where as instants before epoch are negative.  </a:t>
            </a:r>
          </a:p>
          <a:p>
            <a:endParaRPr lang="en-US" smtClean="0"/>
          </a:p>
          <a:p>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93509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dirty="0" smtClean="0"/>
              <a:t>A </a:t>
            </a:r>
            <a:r>
              <a:rPr lang="en-US" dirty="0" err="1" smtClean="0"/>
              <a:t>LocalDate</a:t>
            </a:r>
            <a:r>
              <a:rPr lang="en-US" dirty="0" smtClean="0"/>
              <a:t> represents a year-month-day in the ISO calendar and is useful for representing a date without a time.</a:t>
            </a:r>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other two classes </a:t>
            </a:r>
            <a:r>
              <a:rPr lang="en-US" dirty="0" err="1" smtClean="0"/>
              <a:t>LocalTime</a:t>
            </a:r>
            <a:r>
              <a:rPr lang="en-US" dirty="0" smtClean="0"/>
              <a:t> and </a:t>
            </a:r>
            <a:r>
              <a:rPr lang="en-US" dirty="0" err="1" smtClean="0"/>
              <a:t>LocalDateTime</a:t>
            </a:r>
            <a:r>
              <a:rPr lang="en-US" dirty="0" smtClean="0"/>
              <a:t> as name reflects are used to store time and date with time respectively. </a:t>
            </a:r>
          </a:p>
          <a:p>
            <a:endParaRPr lang="en-US" dirty="0" smtClean="0"/>
          </a:p>
          <a:p>
            <a:r>
              <a:rPr lang="en-US" dirty="0" smtClean="0"/>
              <a:t>Most of the methods of </a:t>
            </a:r>
            <a:r>
              <a:rPr lang="en-US" dirty="0" err="1" smtClean="0"/>
              <a:t>LocalDateTime</a:t>
            </a:r>
            <a:r>
              <a:rPr lang="en-US" dirty="0" smtClean="0"/>
              <a:t> are analogous to </a:t>
            </a:r>
            <a:r>
              <a:rPr lang="en-US" dirty="0" err="1" smtClean="0"/>
              <a:t>LocalDate</a:t>
            </a:r>
            <a:r>
              <a:rPr lang="en-US" dirty="0" smtClean="0"/>
              <a:t> with few additional methods like </a:t>
            </a:r>
            <a:r>
              <a:rPr lang="en-US" dirty="0" err="1" smtClean="0"/>
              <a:t>plusHours</a:t>
            </a:r>
            <a:r>
              <a:rPr lang="en-US" dirty="0" smtClean="0"/>
              <a:t>(), </a:t>
            </a:r>
            <a:r>
              <a:rPr lang="en-US" dirty="0" err="1" smtClean="0"/>
              <a:t>plusMinutes</a:t>
            </a:r>
            <a:r>
              <a:rPr lang="en-US" dirty="0" smtClean="0"/>
              <a:t>() etc. </a:t>
            </a:r>
            <a:endParaRPr lang="en-US" dirty="0"/>
          </a:p>
        </p:txBody>
      </p:sp>
      <p:grpSp>
        <p:nvGrpSpPr>
          <p:cNvPr id="3" name="Group 2"/>
          <p:cNvGrpSpPr/>
          <p:nvPr/>
        </p:nvGrpSpPr>
        <p:grpSpPr>
          <a:xfrm>
            <a:off x="1747011" y="5063763"/>
            <a:ext cx="5054555" cy="1268842"/>
            <a:chOff x="1895475" y="5619750"/>
            <a:chExt cx="4905375" cy="135255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361" y="5743576"/>
              <a:ext cx="4589464" cy="1133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1895475" y="5619750"/>
              <a:ext cx="4905375" cy="13525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grpSp>
      <p:sp>
        <p:nvSpPr>
          <p:cNvPr id="7" name="Slide Image Placeholder 6"/>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40369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dirty="0" smtClean="0"/>
              <a:t>A </a:t>
            </a:r>
            <a:r>
              <a:rPr lang="en-US" dirty="0" err="1" smtClean="0"/>
              <a:t>ZonedDateTime</a:t>
            </a:r>
            <a:r>
              <a:rPr lang="en-US" dirty="0" smtClean="0"/>
              <a:t> represents a point in time in a given time zone</a:t>
            </a:r>
          </a:p>
          <a:p>
            <a:r>
              <a:rPr lang="en-US" dirty="0" smtClean="0"/>
              <a:t>that can be converted to an instant on the timeline; it is aware of Daylight Saving Time.</a:t>
            </a:r>
          </a:p>
          <a:p>
            <a:endParaRPr lang="en-US" dirty="0" smtClean="0"/>
          </a:p>
          <a:p>
            <a:endParaRPr lang="en-US" dirty="0"/>
          </a:p>
        </p:txBody>
      </p:sp>
      <p:grpSp>
        <p:nvGrpSpPr>
          <p:cNvPr id="3" name="Group 2"/>
          <p:cNvGrpSpPr/>
          <p:nvPr/>
        </p:nvGrpSpPr>
        <p:grpSpPr>
          <a:xfrm>
            <a:off x="1805898" y="5257471"/>
            <a:ext cx="5054556" cy="688035"/>
            <a:chOff x="1895474" y="6438900"/>
            <a:chExt cx="4905376" cy="73342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4" y="6511132"/>
              <a:ext cx="4905376" cy="592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1895474" y="6438900"/>
              <a:ext cx="4905375" cy="73342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grpSp>
      <p:sp>
        <p:nvSpPr>
          <p:cNvPr id="6" name="Slide Image Placeholder 5"/>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4216538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dirty="0" smtClean="0"/>
              <a:t>The following example shows how to find period between two dates.</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9707" y="5155788"/>
            <a:ext cx="4672601" cy="117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1868741" y="5102173"/>
            <a:ext cx="4897520" cy="126884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84288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noChangeArrowheads="1"/>
          </p:cNvSpPr>
          <p:nvPr>
            <p:ph type="body" idx="1"/>
          </p:nvPr>
        </p:nvSpPr>
        <p:spPr/>
        <p:txBody>
          <a:bodyPr/>
          <a:lstStyle/>
          <a:p>
            <a:r>
              <a:rPr lang="en-US" smtClean="0"/>
              <a:t>The Object super class is a cosmic super class. Every class in Java extends Object class. It means a reference of object type can refer to an object of any other class. In addition, an array can be referenced by an object reference.</a:t>
            </a:r>
          </a:p>
          <a:p>
            <a:r>
              <a:rPr lang="en-US" smtClean="0"/>
              <a:t>Example: </a:t>
            </a:r>
          </a:p>
          <a:p>
            <a:endParaRPr lang="en-US" smtClean="0"/>
          </a:p>
          <a:p>
            <a:r>
              <a:rPr lang="en-US" smtClean="0"/>
              <a:t>	Object Obj1 = new Box(…….);</a:t>
            </a:r>
            <a:endParaRPr lang="en-US" dirty="0"/>
          </a:p>
        </p:txBody>
      </p:sp>
      <p:sp>
        <p:nvSpPr>
          <p:cNvPr id="493572" name="AutoShape 4"/>
          <p:cNvSpPr>
            <a:spLocks noChangeArrowheads="1"/>
          </p:cNvSpPr>
          <p:nvPr/>
        </p:nvSpPr>
        <p:spPr bwMode="auto">
          <a:xfrm>
            <a:off x="2416550" y="5221825"/>
            <a:ext cx="2343566" cy="400050"/>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541107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dirty="0" smtClean="0"/>
              <a:t>To format or parse a date/time, first we need to create instance of </a:t>
            </a:r>
            <a:r>
              <a:rPr lang="en-US" dirty="0" err="1" smtClean="0"/>
              <a:t>DateTimeFormatter</a:t>
            </a:r>
            <a:r>
              <a:rPr lang="en-US" dirty="0" smtClean="0"/>
              <a:t>. Following example shows, how to format a date using this class. The below example shows how to format the </a:t>
            </a:r>
            <a:r>
              <a:rPr lang="en-US" dirty="0" err="1" smtClean="0"/>
              <a:t>LocalDate</a:t>
            </a:r>
            <a:r>
              <a:rPr lang="en-US" dirty="0" smtClean="0"/>
              <a:t> in medium style. </a:t>
            </a:r>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following example shows how to parse a text string  into date.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grpSp>
        <p:nvGrpSpPr>
          <p:cNvPr id="3" name="Group 2"/>
          <p:cNvGrpSpPr/>
          <p:nvPr/>
        </p:nvGrpSpPr>
        <p:grpSpPr>
          <a:xfrm>
            <a:off x="1901591" y="5293194"/>
            <a:ext cx="5121622" cy="589743"/>
            <a:chOff x="1936750" y="6019752"/>
            <a:chExt cx="4970463" cy="62865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0" y="6138886"/>
              <a:ext cx="4970463" cy="428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1936750" y="6019752"/>
              <a:ext cx="4940300" cy="6286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grpSp>
      <p:grpSp>
        <p:nvGrpSpPr>
          <p:cNvPr id="4" name="Group 3"/>
          <p:cNvGrpSpPr/>
          <p:nvPr/>
        </p:nvGrpSpPr>
        <p:grpSpPr>
          <a:xfrm>
            <a:off x="1859401" y="6590803"/>
            <a:ext cx="5090542" cy="631772"/>
            <a:chOff x="1936750" y="7153275"/>
            <a:chExt cx="4940300" cy="673451"/>
          </a:xfrm>
        </p:grpSpPr>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7868" y="7198129"/>
              <a:ext cx="4848225" cy="628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a:xfrm>
              <a:off x="1936750" y="7153275"/>
              <a:ext cx="4940300" cy="673451"/>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grpSp>
      <p:sp>
        <p:nvSpPr>
          <p:cNvPr id="6" name="Slide Image Placeholder 5"/>
          <p:cNvSpPr>
            <a:spLocks noGrp="1" noRot="1" noChangeAspect="1"/>
          </p:cNvSpPr>
          <p:nvPr>
            <p:ph type="sldImg"/>
          </p:nvPr>
        </p:nvSpPr>
        <p:spPr>
          <a:xfrm>
            <a:off x="1808163" y="720725"/>
            <a:ext cx="4797425" cy="3598863"/>
          </a:xfrm>
        </p:spPr>
      </p:sp>
    </p:spTree>
    <p:extLst>
      <p:ext uri="{BB962C8B-B14F-4D97-AF65-F5344CB8AC3E}">
        <p14:creationId xmlns:p14="http://schemas.microsoft.com/office/powerpoint/2010/main" val="9023087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14513" y="720725"/>
            <a:ext cx="4799012" cy="3598863"/>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996373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Rectangle 3"/>
          <p:cNvSpPr>
            <a:spLocks noGrp="1" noChangeArrowheads="1"/>
          </p:cNvSpPr>
          <p:nvPr>
            <p:ph type="body" idx="1"/>
          </p:nvPr>
        </p:nvSpPr>
        <p:spPr/>
        <p:txBody>
          <a:bodyPr/>
          <a:lstStyle/>
          <a:p>
            <a:r>
              <a:rPr lang="en-US" dirty="0" smtClean="0"/>
              <a:t>Use </a:t>
            </a:r>
            <a:r>
              <a:rPr lang="en-US" dirty="0" err="1" smtClean="0"/>
              <a:t>StringBuffer</a:t>
            </a:r>
            <a:r>
              <a:rPr lang="en-US" dirty="0" smtClean="0"/>
              <a:t> for appending</a:t>
            </a:r>
          </a:p>
          <a:p>
            <a:r>
              <a:rPr lang="en-US" dirty="0" smtClean="0"/>
              <a:t>Always use </a:t>
            </a:r>
            <a:r>
              <a:rPr lang="en-US" dirty="0" err="1" smtClean="0"/>
              <a:t>StringBuffer</a:t>
            </a:r>
            <a:r>
              <a:rPr lang="en-US" dirty="0" smtClean="0"/>
              <a:t> for appending. Appending by </a:t>
            </a:r>
            <a:r>
              <a:rPr lang="en-US" dirty="0" err="1" smtClean="0"/>
              <a:t>StringBuffer</a:t>
            </a:r>
            <a:r>
              <a:rPr lang="en-US" dirty="0" smtClean="0"/>
              <a:t> is almost 200 times faster than by using </a:t>
            </a:r>
            <a:r>
              <a:rPr lang="en-US" dirty="0" err="1" smtClean="0"/>
              <a:t>String.concat</a:t>
            </a:r>
            <a:r>
              <a:rPr lang="en-US" dirty="0" smtClean="0"/>
              <a:t> and "+" operator. But if String constants are to be appended "+" is faster than </a:t>
            </a:r>
            <a:r>
              <a:rPr lang="en-US" dirty="0" err="1" smtClean="0"/>
              <a:t>StringBuffer.append</a:t>
            </a:r>
            <a:r>
              <a:rPr lang="en-US" dirty="0" smtClean="0"/>
              <a:t> because it is resolved in compile time. Any code with constants is faster.</a:t>
            </a:r>
          </a:p>
          <a:p>
            <a:endParaRPr lang="en-US" dirty="0" smtClean="0"/>
          </a:p>
          <a:p>
            <a:r>
              <a:rPr lang="en-US" dirty="0" err="1" smtClean="0"/>
              <a:t>String.charAt</a:t>
            </a:r>
            <a:r>
              <a:rPr lang="en-US" dirty="0" smtClean="0"/>
              <a:t>() is slow</a:t>
            </a:r>
          </a:p>
          <a:p>
            <a:r>
              <a:rPr lang="en-US" dirty="0" smtClean="0"/>
              <a:t>The method </a:t>
            </a:r>
            <a:r>
              <a:rPr lang="en-US" dirty="0" err="1" smtClean="0"/>
              <a:t>charAt</a:t>
            </a:r>
            <a:r>
              <a:rPr lang="en-US" dirty="0" smtClean="0"/>
              <a:t>(</a:t>
            </a:r>
            <a:r>
              <a:rPr lang="en-US" dirty="0" err="1" smtClean="0"/>
              <a:t>int</a:t>
            </a:r>
            <a:r>
              <a:rPr lang="en-US" dirty="0" smtClean="0"/>
              <a:t> index) returns an individual char from inside a string (see also the substring() method below). The valid index numbers are in the range 0..length-1. Using an index number outside of that range will raise a runtime exception and stop the program at that point. </a:t>
            </a:r>
          </a:p>
          <a:p>
            <a:pPr lvl="1"/>
            <a:endParaRPr lang="en-US" dirty="0" smtClean="0"/>
          </a:p>
          <a:p>
            <a:pPr lvl="1"/>
            <a:r>
              <a:rPr lang="en-US" dirty="0" smtClean="0"/>
              <a:t>String </a:t>
            </a:r>
            <a:r>
              <a:rPr lang="en-US" dirty="0" err="1" smtClean="0"/>
              <a:t>string</a:t>
            </a:r>
            <a:r>
              <a:rPr lang="en-US" dirty="0" smtClean="0"/>
              <a:t> = "hello"; char a = </a:t>
            </a:r>
            <a:r>
              <a:rPr lang="en-US" dirty="0" err="1" smtClean="0"/>
              <a:t>string.charAt</a:t>
            </a:r>
            <a:r>
              <a:rPr lang="en-US" dirty="0" smtClean="0"/>
              <a:t>(0); // a is 'h' </a:t>
            </a:r>
          </a:p>
          <a:p>
            <a:pPr lvl="1"/>
            <a:r>
              <a:rPr lang="en-US" dirty="0" smtClean="0"/>
              <a:t>char b = </a:t>
            </a:r>
            <a:r>
              <a:rPr lang="en-US" dirty="0" err="1" smtClean="0"/>
              <a:t>string.charAt</a:t>
            </a:r>
            <a:r>
              <a:rPr lang="en-US" dirty="0" smtClean="0"/>
              <a:t>(4); // b is 'o‘</a:t>
            </a:r>
          </a:p>
          <a:p>
            <a:pPr lvl="1"/>
            <a:r>
              <a:rPr lang="en-US" dirty="0" smtClean="0"/>
              <a:t>char c = </a:t>
            </a:r>
            <a:r>
              <a:rPr lang="en-US" dirty="0" err="1" smtClean="0"/>
              <a:t>string.charAt</a:t>
            </a:r>
            <a:r>
              <a:rPr lang="en-US" dirty="0" smtClean="0"/>
              <a:t>(</a:t>
            </a:r>
            <a:r>
              <a:rPr lang="en-US" dirty="0" err="1" smtClean="0"/>
              <a:t>string.length</a:t>
            </a:r>
            <a:r>
              <a:rPr lang="en-US" dirty="0" smtClean="0"/>
              <a:t>() - 1); // same as above line </a:t>
            </a:r>
          </a:p>
          <a:p>
            <a:pPr lvl="1"/>
            <a:r>
              <a:rPr lang="en-US" dirty="0" smtClean="0"/>
              <a:t>char d = </a:t>
            </a:r>
            <a:r>
              <a:rPr lang="en-US" dirty="0" err="1" smtClean="0"/>
              <a:t>string.charAt</a:t>
            </a:r>
            <a:r>
              <a:rPr lang="en-US" dirty="0" smtClean="0"/>
              <a:t>(99); // ERROR, index out of bounds </a:t>
            </a:r>
          </a:p>
          <a:p>
            <a:endParaRPr lang="en-US" dirty="0" smtClean="0"/>
          </a:p>
          <a:p>
            <a:endParaRPr lang="en-US" dirty="0" smtClean="0"/>
          </a:p>
          <a:p>
            <a:r>
              <a:rPr lang="en-US" dirty="0" err="1" smtClean="0"/>
              <a:t>charAt</a:t>
            </a:r>
            <a:r>
              <a:rPr lang="en-US" dirty="0" smtClean="0"/>
              <a:t>() is slow because it does check for bounds before finding the character. Secondly, it is not declared as final which actually make a bit slower. One can use </a:t>
            </a:r>
            <a:r>
              <a:rPr lang="en-US" dirty="0" err="1" smtClean="0"/>
              <a:t>indexOf</a:t>
            </a:r>
            <a:r>
              <a:rPr lang="en-US" dirty="0" smtClean="0"/>
              <a:t> and a loop. Which is at least 3 times faster than </a:t>
            </a:r>
            <a:r>
              <a:rPr lang="en-US" dirty="0" err="1" smtClean="0"/>
              <a:t>charAt</a:t>
            </a:r>
            <a:r>
              <a:rPr lang="en-US" dirty="0" smtClean="0"/>
              <a:t>().</a:t>
            </a:r>
          </a:p>
          <a:p>
            <a:endParaRPr lang="en-US" dirty="0"/>
          </a:p>
        </p:txBody>
      </p:sp>
      <p:sp>
        <p:nvSpPr>
          <p:cNvPr id="536580" name="AutoShape 4"/>
          <p:cNvSpPr>
            <a:spLocks noChangeArrowheads="1"/>
          </p:cNvSpPr>
          <p:nvPr/>
        </p:nvSpPr>
        <p:spPr bwMode="auto">
          <a:xfrm>
            <a:off x="1910589" y="6394642"/>
            <a:ext cx="4596537" cy="781860"/>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199126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type="body" idx="1"/>
          </p:nvPr>
        </p:nvSpPr>
        <p:spPr>
          <a:xfrm>
            <a:off x="1719203" y="837467"/>
            <a:ext cx="5098720" cy="7762637"/>
          </a:xfrm>
        </p:spPr>
        <p:txBody>
          <a:bodyPr/>
          <a:lstStyle/>
          <a:p>
            <a:r>
              <a:rPr lang="en-US" b="1" dirty="0" smtClean="0"/>
              <a:t>String </a:t>
            </a:r>
            <a:r>
              <a:rPr lang="en-US" b="1" dirty="0" err="1" smtClean="0"/>
              <a:t>indexOf</a:t>
            </a:r>
            <a:r>
              <a:rPr lang="en-US" b="1" dirty="0" smtClean="0"/>
              <a:t>()</a:t>
            </a:r>
          </a:p>
          <a:p>
            <a:r>
              <a:rPr lang="en-US" dirty="0" smtClean="0"/>
              <a:t>The </a:t>
            </a:r>
            <a:r>
              <a:rPr lang="en-US" dirty="0" err="1" smtClean="0"/>
              <a:t>indexOf</a:t>
            </a:r>
            <a:r>
              <a:rPr lang="en-US" dirty="0" smtClean="0"/>
              <a:t>() method searches inside the receiver string for a "target" string. The </a:t>
            </a:r>
            <a:r>
              <a:rPr lang="en-US" dirty="0" err="1" smtClean="0"/>
              <a:t>indexOf</a:t>
            </a:r>
            <a:r>
              <a:rPr lang="en-US" dirty="0" smtClean="0"/>
              <a:t>() method returns the index number where the target string is first found (searching left to right), or -1 if the target is not found.</a:t>
            </a:r>
          </a:p>
          <a:p>
            <a:r>
              <a:rPr lang="en-US" dirty="0" smtClean="0"/>
              <a:t> </a:t>
            </a:r>
          </a:p>
          <a:p>
            <a:r>
              <a:rPr lang="en-US" dirty="0" err="1" smtClean="0"/>
              <a:t>int</a:t>
            </a:r>
            <a:r>
              <a:rPr lang="en-US" dirty="0" smtClean="0"/>
              <a:t> </a:t>
            </a:r>
            <a:r>
              <a:rPr lang="en-US" dirty="0" err="1" smtClean="0"/>
              <a:t>indexOf</a:t>
            </a:r>
            <a:r>
              <a:rPr lang="en-US" dirty="0" smtClean="0"/>
              <a:t>(String target)   -- searches for the target string in the receiver. Returns the index where the target is found, or -1 if not found. </a:t>
            </a:r>
          </a:p>
          <a:p>
            <a:endParaRPr lang="en-US" dirty="0" smtClean="0"/>
          </a:p>
          <a:p>
            <a:r>
              <a:rPr lang="en-US" dirty="0" smtClean="0"/>
              <a:t>The </a:t>
            </a:r>
            <a:r>
              <a:rPr lang="en-US" dirty="0" err="1" smtClean="0"/>
              <a:t>indexOf</a:t>
            </a:r>
            <a:r>
              <a:rPr lang="en-US" dirty="0" smtClean="0"/>
              <a:t>() search is case-sensitive -- upper and lowercase letters must match exactly.</a:t>
            </a:r>
          </a:p>
          <a:p>
            <a:endParaRPr lang="en-US" dirty="0" smtClean="0"/>
          </a:p>
          <a:p>
            <a:endParaRPr lang="en-US" dirty="0" smtClean="0"/>
          </a:p>
          <a:p>
            <a:pPr lvl="1"/>
            <a:r>
              <a:rPr lang="en-US" dirty="0" smtClean="0"/>
              <a:t>String </a:t>
            </a:r>
            <a:r>
              <a:rPr lang="en-US" dirty="0" err="1" smtClean="0"/>
              <a:t>string</a:t>
            </a:r>
            <a:r>
              <a:rPr lang="en-US" dirty="0" smtClean="0"/>
              <a:t> = "Here there everywhere"; </a:t>
            </a:r>
          </a:p>
          <a:p>
            <a:pPr lvl="1"/>
            <a:r>
              <a:rPr lang="en-US" dirty="0" err="1" smtClean="0"/>
              <a:t>int</a:t>
            </a:r>
            <a:r>
              <a:rPr lang="en-US" dirty="0" smtClean="0"/>
              <a:t> a = </a:t>
            </a:r>
            <a:r>
              <a:rPr lang="en-US" dirty="0" err="1" smtClean="0"/>
              <a:t>string.indexOf</a:t>
            </a:r>
            <a:r>
              <a:rPr lang="en-US" dirty="0" smtClean="0"/>
              <a:t>("there"); // a is 5 </a:t>
            </a:r>
          </a:p>
          <a:p>
            <a:pPr lvl="1"/>
            <a:r>
              <a:rPr lang="en-US" dirty="0" err="1" smtClean="0"/>
              <a:t>int</a:t>
            </a:r>
            <a:r>
              <a:rPr lang="en-US" dirty="0" smtClean="0"/>
              <a:t> b = </a:t>
            </a:r>
            <a:r>
              <a:rPr lang="en-US" dirty="0" err="1" smtClean="0"/>
              <a:t>string.indexOf</a:t>
            </a:r>
            <a:r>
              <a:rPr lang="en-US" dirty="0" smtClean="0"/>
              <a:t>("</a:t>
            </a:r>
            <a:r>
              <a:rPr lang="en-US" dirty="0" err="1" smtClean="0"/>
              <a:t>er</a:t>
            </a:r>
            <a:r>
              <a:rPr lang="en-US" dirty="0" smtClean="0"/>
              <a:t>"); // b is 1 </a:t>
            </a:r>
          </a:p>
          <a:p>
            <a:pPr lvl="1"/>
            <a:r>
              <a:rPr lang="en-US" dirty="0" err="1" smtClean="0"/>
              <a:t>int</a:t>
            </a:r>
            <a:r>
              <a:rPr lang="en-US" dirty="0" smtClean="0"/>
              <a:t> c = </a:t>
            </a:r>
            <a:r>
              <a:rPr lang="en-US" dirty="0" err="1" smtClean="0"/>
              <a:t>string.indexOf</a:t>
            </a:r>
            <a:r>
              <a:rPr lang="en-US" dirty="0" smtClean="0"/>
              <a:t>("</a:t>
            </a:r>
            <a:r>
              <a:rPr lang="en-US" dirty="0" err="1" smtClean="0"/>
              <a:t>eR</a:t>
            </a:r>
            <a:r>
              <a:rPr lang="en-US" dirty="0" smtClean="0"/>
              <a:t>"); // c is -1, "</a:t>
            </a:r>
            <a:r>
              <a:rPr lang="en-US" dirty="0" err="1" smtClean="0"/>
              <a:t>eR</a:t>
            </a:r>
            <a:r>
              <a:rPr lang="en-US" dirty="0" smtClean="0"/>
              <a:t>" is not found </a:t>
            </a:r>
          </a:p>
          <a:p>
            <a:pPr fontAlgn="t"/>
            <a:endParaRPr lang="en-US" dirty="0" smtClean="0"/>
          </a:p>
          <a:p>
            <a:pPr fontAlgn="t"/>
            <a:endParaRPr lang="en-US" b="1" dirty="0" smtClean="0"/>
          </a:p>
          <a:p>
            <a:pPr fontAlgn="t"/>
            <a:r>
              <a:rPr lang="en-US" b="1" dirty="0" smtClean="0"/>
              <a:t>  </a:t>
            </a:r>
            <a:r>
              <a:rPr lang="en-US" b="1" dirty="0" err="1" smtClean="0"/>
              <a:t>String.intern</a:t>
            </a:r>
            <a:r>
              <a:rPr lang="en-US" b="1" dirty="0" smtClean="0"/>
              <a:t> method  can be used to improve performance </a:t>
            </a:r>
          </a:p>
          <a:p>
            <a:r>
              <a:rPr lang="en-US" dirty="0" smtClean="0"/>
              <a:t>  Consider the following example:</a:t>
            </a:r>
          </a:p>
          <a:p>
            <a:r>
              <a:rPr lang="en-US" dirty="0" smtClean="0"/>
              <a:t/>
            </a:r>
            <a:br>
              <a:rPr lang="en-US" dirty="0" smtClean="0"/>
            </a:br>
            <a:endParaRPr lang="en-US" dirty="0" smtClean="0"/>
          </a:p>
          <a:p>
            <a:pPr lvl="1"/>
            <a:r>
              <a:rPr lang="en-US" dirty="0" smtClean="0"/>
              <a:t>for(</a:t>
            </a:r>
            <a:r>
              <a:rPr lang="en-US" dirty="0" err="1" smtClean="0"/>
              <a:t>int</a:t>
            </a:r>
            <a:r>
              <a:rPr lang="en-US" dirty="0" smtClean="0"/>
              <a:t> i=0;i&lt;</a:t>
            </a:r>
            <a:r>
              <a:rPr lang="en-US" dirty="0" err="1" smtClean="0"/>
              <a:t>variables.length;i</a:t>
            </a:r>
            <a:r>
              <a:rPr lang="en-US" dirty="0" smtClean="0"/>
              <a:t>++){</a:t>
            </a:r>
            <a:br>
              <a:rPr lang="en-US" dirty="0" smtClean="0"/>
            </a:br>
            <a:r>
              <a:rPr lang="en-US" dirty="0" smtClean="0"/>
              <a:t>variables[i] = new String("hello");</a:t>
            </a:r>
            <a:br>
              <a:rPr lang="en-US" dirty="0" smtClean="0"/>
            </a:br>
            <a:r>
              <a:rPr lang="en-US" dirty="0" smtClean="0"/>
              <a:t>}</a:t>
            </a:r>
            <a:br>
              <a:rPr lang="en-US" dirty="0" smtClean="0"/>
            </a:br>
            <a:r>
              <a:rPr lang="en-US" dirty="0" smtClean="0"/>
              <a:t/>
            </a:r>
            <a:br>
              <a:rPr lang="en-US" dirty="0" smtClean="0"/>
            </a:br>
            <a:r>
              <a:rPr lang="en-US" dirty="0" smtClean="0"/>
              <a:t>here since strings are immutable. For every assignment a separate object is created. But if used in the following way</a:t>
            </a:r>
          </a:p>
          <a:p>
            <a:pPr lvl="1"/>
            <a:r>
              <a:rPr lang="en-US" dirty="0" err="1" smtClean="0"/>
              <a:t>int</a:t>
            </a:r>
            <a:r>
              <a:rPr lang="en-US" dirty="0" smtClean="0"/>
              <a:t> </a:t>
            </a:r>
            <a:r>
              <a:rPr lang="en-US" dirty="0" err="1" smtClean="0"/>
              <a:t>len</a:t>
            </a:r>
            <a:r>
              <a:rPr lang="en-US" dirty="0" smtClean="0"/>
              <a:t> = </a:t>
            </a:r>
            <a:r>
              <a:rPr lang="en-US" dirty="0" err="1" smtClean="0"/>
              <a:t>variables.length</a:t>
            </a:r>
            <a:r>
              <a:rPr lang="en-US" dirty="0" smtClean="0"/>
              <a:t>()</a:t>
            </a:r>
            <a:br>
              <a:rPr lang="en-US" dirty="0" smtClean="0"/>
            </a:br>
            <a:r>
              <a:rPr lang="en-US" dirty="0" smtClean="0"/>
              <a:t>for(</a:t>
            </a:r>
            <a:r>
              <a:rPr lang="en-US" dirty="0" err="1" smtClean="0"/>
              <a:t>int</a:t>
            </a:r>
            <a:r>
              <a:rPr lang="en-US" dirty="0" smtClean="0"/>
              <a:t> i=0;i&lt;</a:t>
            </a:r>
            <a:r>
              <a:rPr lang="en-US" dirty="0" err="1" smtClean="0"/>
              <a:t>len;i</a:t>
            </a:r>
            <a:r>
              <a:rPr lang="en-US" dirty="0" smtClean="0"/>
              <a:t>++){</a:t>
            </a:r>
            <a:br>
              <a:rPr lang="en-US" dirty="0" smtClean="0"/>
            </a:br>
            <a:r>
              <a:rPr lang="en-US" dirty="0" smtClean="0"/>
              <a:t>variables[i] = new String("hello");</a:t>
            </a:r>
            <a:br>
              <a:rPr lang="en-US" dirty="0" smtClean="0"/>
            </a:br>
            <a:r>
              <a:rPr lang="en-US" dirty="0" smtClean="0"/>
              <a:t>variables[i] = variables[i].intern();</a:t>
            </a:r>
            <a:br>
              <a:rPr lang="en-US" dirty="0" smtClean="0"/>
            </a:br>
            <a:r>
              <a:rPr lang="en-US" dirty="0" smtClean="0"/>
              <a:t>}</a:t>
            </a:r>
          </a:p>
          <a:p>
            <a:pPr lvl="1"/>
            <a:endParaRPr lang="en-US" dirty="0" smtClean="0"/>
          </a:p>
          <a:p>
            <a:endParaRPr lang="en-US" dirty="0" smtClean="0"/>
          </a:p>
          <a:p>
            <a:endParaRPr lang="en-US" dirty="0" smtClean="0"/>
          </a:p>
          <a:p>
            <a:r>
              <a:rPr lang="en-US" dirty="0" smtClean="0"/>
              <a:t>The problem of immutability could be solved to some extent. The calling of intern method ensures that when the value of that particular string is changed, then instead of creating new string, the reference of old string is obtained and value of that is changed. It gives considerable performance improvement. It is nothing but creating a pool of unique String objects.</a:t>
            </a:r>
          </a:p>
          <a:p>
            <a:pPr fontAlgn="t"/>
            <a:endParaRPr lang="en-US" dirty="0" smtClean="0"/>
          </a:p>
          <a:p>
            <a:endParaRPr lang="en-US" dirty="0" smtClean="0"/>
          </a:p>
          <a:p>
            <a:endParaRPr lang="en-US" dirty="0"/>
          </a:p>
        </p:txBody>
      </p:sp>
      <p:sp>
        <p:nvSpPr>
          <p:cNvPr id="538628" name="AutoShape 4"/>
          <p:cNvSpPr>
            <a:spLocks noChangeArrowheads="1"/>
          </p:cNvSpPr>
          <p:nvPr/>
        </p:nvSpPr>
        <p:spPr bwMode="auto">
          <a:xfrm>
            <a:off x="1922039" y="2589676"/>
            <a:ext cx="4420287" cy="901708"/>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Candara" pitchFamily="34" charset="0"/>
              <a:cs typeface="Arial" pitchFamily="34" charset="0"/>
            </a:endParaRPr>
          </a:p>
        </p:txBody>
      </p:sp>
      <p:sp>
        <p:nvSpPr>
          <p:cNvPr id="538629" name="AutoShape 5"/>
          <p:cNvSpPr>
            <a:spLocks noChangeArrowheads="1"/>
          </p:cNvSpPr>
          <p:nvPr/>
        </p:nvSpPr>
        <p:spPr bwMode="auto">
          <a:xfrm>
            <a:off x="1922039" y="4118022"/>
            <a:ext cx="4749052" cy="1967552"/>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a:p>
        </p:txBody>
      </p:sp>
    </p:spTree>
    <p:extLst>
      <p:ext uri="{BB962C8B-B14F-4D97-AF65-F5344CB8AC3E}">
        <p14:creationId xmlns:p14="http://schemas.microsoft.com/office/powerpoint/2010/main" val="121259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type="body" idx="1"/>
          </p:nvPr>
        </p:nvSpPr>
        <p:spPr/>
        <p:txBody>
          <a:bodyPr/>
          <a:lstStyle/>
          <a:p>
            <a:r>
              <a:rPr lang="en-US" smtClean="0"/>
              <a:t> Assert is for private arguments only </a:t>
            </a:r>
          </a:p>
          <a:p>
            <a:r>
              <a:rPr lang="en-US" smtClean="0"/>
              <a:t>Most validity checks in a program are checks on parameters passed to non-private methods. The assert keyword is not meant for these types of validations. </a:t>
            </a:r>
          </a:p>
          <a:p>
            <a:r>
              <a:rPr lang="en-US" smtClean="0"/>
              <a:t>Assertions can be disabled. Since checks on parameters to non-private methods implement the requirements demanded of the caller, turning off such checks at runtime would mean that part of the contract is no longer being enforced. </a:t>
            </a:r>
          </a:p>
          <a:p>
            <a:r>
              <a:rPr lang="en-US" smtClean="0"/>
              <a:t>Conversely, checks on arguments to private methods can indeed use assert. These checks are made to verify assumptions about internal implementation details, and not to check that the caller has followed the requirements of a non-private method's contract. </a:t>
            </a:r>
          </a:p>
          <a:p>
            <a:endParaRPr lang="en-US" smtClean="0"/>
          </a:p>
          <a:p>
            <a:r>
              <a:rPr lang="en-US" smtClean="0"/>
              <a:t>Validate method arguments</a:t>
            </a:r>
          </a:p>
          <a:p>
            <a:r>
              <a:rPr lang="en-US" smtClean="0"/>
              <a:t>The first lines of a method are usually devoted to checking the validity of method arguments. The idea is to fail as quickly as possible in the event of an error. This is particularly important for constructors. It is a reasonable policy for a class to skip validating arguments of private methods. The reason is that private methods can only be called from the class itself. Thus, a class author should be able to confirm that all calls of a private method are valid. If desired, the assert keyword can be used to check private method arguments, to check the internal consistency of the class.</a:t>
            </a:r>
          </a:p>
          <a:p>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4128228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5" name="Rectangle 3"/>
          <p:cNvSpPr>
            <a:spLocks noGrp="1" noChangeArrowheads="1"/>
          </p:cNvSpPr>
          <p:nvPr>
            <p:ph type="body" idx="1"/>
          </p:nvPr>
        </p:nvSpPr>
        <p:spPr>
          <a:xfrm>
            <a:off x="1719203" y="918868"/>
            <a:ext cx="5020203" cy="7652805"/>
          </a:xfrm>
        </p:spPr>
        <p:txBody>
          <a:bodyPr/>
          <a:lstStyle/>
          <a:p>
            <a:r>
              <a:rPr lang="en-US" b="1" dirty="0"/>
              <a:t>Fields should usually be private:</a:t>
            </a:r>
          </a:p>
          <a:p>
            <a:r>
              <a:rPr lang="en-US" dirty="0"/>
              <a:t>Fields should be declared private unless there is a good reason for not doing so. </a:t>
            </a:r>
          </a:p>
          <a:p>
            <a:r>
              <a:rPr lang="en-US" dirty="0"/>
              <a:t>One of the guiding principles of lasting value in programming is "Minimize ripple effects by keeping secrets." When a field is private, the caller cannot usually get inappropriate direct access to the field.</a:t>
            </a:r>
          </a:p>
          <a:p>
            <a:endParaRPr lang="en-US" dirty="0"/>
          </a:p>
          <a:p>
            <a:pPr fontAlgn="t"/>
            <a:r>
              <a:rPr lang="en-US" b="1" dirty="0"/>
              <a:t>Accessing Instance variables in a method</a:t>
            </a:r>
            <a:r>
              <a:rPr lang="en-US" b="1" dirty="0" smtClean="0"/>
              <a:t>:</a:t>
            </a:r>
          </a:p>
          <a:p>
            <a:pPr fontAlgn="t"/>
            <a:endParaRPr lang="en-US" b="1" dirty="0"/>
          </a:p>
          <a:p>
            <a:pPr fontAlgn="t"/>
            <a:endParaRPr lang="en-US" dirty="0"/>
          </a:p>
          <a:p>
            <a:pPr lvl="1" fontAlgn="t"/>
            <a:r>
              <a:rPr lang="en-US" dirty="0"/>
              <a:t>private char </a:t>
            </a:r>
            <a:r>
              <a:rPr lang="en-US" dirty="0" err="1"/>
              <a:t>buf</a:t>
            </a:r>
            <a:r>
              <a:rPr lang="en-US" dirty="0"/>
              <a:t>[] = new char[4096];</a:t>
            </a:r>
            <a:br>
              <a:rPr lang="en-US" dirty="0"/>
            </a:br>
            <a:r>
              <a:rPr lang="en-US" dirty="0"/>
              <a:t>public int find(char c)</a:t>
            </a:r>
            <a:br>
              <a:rPr lang="en-US" dirty="0"/>
            </a:br>
            <a:r>
              <a:rPr lang="en-US" dirty="0"/>
              <a:t>{ for (int i = 0; i &lt; </a:t>
            </a:r>
            <a:r>
              <a:rPr lang="en-US" dirty="0" err="1"/>
              <a:t>buf.length</a:t>
            </a:r>
            <a:r>
              <a:rPr lang="en-US" dirty="0"/>
              <a:t>; i++) {</a:t>
            </a:r>
            <a:br>
              <a:rPr lang="en-US" dirty="0"/>
            </a:br>
            <a:r>
              <a:rPr lang="en-US" dirty="0"/>
              <a:t>if (</a:t>
            </a:r>
            <a:r>
              <a:rPr lang="en-US" dirty="0" err="1"/>
              <a:t>buf</a:t>
            </a:r>
            <a:r>
              <a:rPr lang="en-US" dirty="0"/>
              <a:t>[i] == c)</a:t>
            </a:r>
            <a:br>
              <a:rPr lang="en-US" dirty="0"/>
            </a:br>
            <a:r>
              <a:rPr lang="en-US" dirty="0"/>
              <a:t>return i; }</a:t>
            </a:r>
            <a:br>
              <a:rPr lang="en-US" dirty="0"/>
            </a:br>
            <a:r>
              <a:rPr lang="en-US" dirty="0"/>
              <a:t>return -1;}</a:t>
            </a:r>
            <a:br>
              <a:rPr lang="en-US" dirty="0"/>
            </a:br>
            <a:endParaRPr lang="en-US" dirty="0" smtClean="0"/>
          </a:p>
          <a:p>
            <a:pPr lvl="1" fontAlgn="t"/>
            <a:endParaRPr lang="en-US" dirty="0"/>
          </a:p>
          <a:p>
            <a:pPr fontAlgn="t"/>
            <a:r>
              <a:rPr lang="en-US" dirty="0" smtClean="0"/>
              <a:t>The </a:t>
            </a:r>
            <a:r>
              <a:rPr lang="en-US" dirty="0"/>
              <a:t>above code is optimized drastically if the instance variable </a:t>
            </a:r>
            <a:r>
              <a:rPr lang="en-US" dirty="0" err="1"/>
              <a:t>buf</a:t>
            </a:r>
            <a:r>
              <a:rPr lang="en-US" dirty="0"/>
              <a:t> is copied to a local variable in the method and used in the loop. This is because the JVM invokes </a:t>
            </a:r>
            <a:r>
              <a:rPr lang="en-US" dirty="0" err="1"/>
              <a:t>getField</a:t>
            </a:r>
            <a:r>
              <a:rPr lang="en-US" dirty="0"/>
              <a:t> method internally to access the instance variable which is a overhead. Another optimization is never use ".length" of array in the for loop. Instead get the length in a local variable and use that in for loop condition, because JVM calls </a:t>
            </a:r>
            <a:r>
              <a:rPr lang="en-US" dirty="0" err="1"/>
              <a:t>arrayLength</a:t>
            </a:r>
            <a:r>
              <a:rPr lang="en-US" dirty="0"/>
              <a:t> method internally for every iteration</a:t>
            </a:r>
          </a:p>
          <a:p>
            <a:r>
              <a:rPr lang="en-US" b="1" dirty="0"/>
              <a:t> </a:t>
            </a:r>
          </a:p>
          <a:p>
            <a:r>
              <a:rPr lang="en-US" b="1" dirty="0" err="1"/>
              <a:t>ValueOf</a:t>
            </a:r>
            <a:r>
              <a:rPr lang="en-US" b="1" dirty="0"/>
              <a:t> (double) to convert to primitive type</a:t>
            </a:r>
          </a:p>
          <a:p>
            <a:pPr fontAlgn="t"/>
            <a:r>
              <a:rPr lang="en-US" dirty="0">
                <a:cs typeface="Arial" pitchFamily="34" charset="0"/>
              </a:rPr>
              <a:t>Avoid using this method. It creates a unnecessary Double object inside this method. Instead use </a:t>
            </a:r>
            <a:r>
              <a:rPr lang="en-US" dirty="0" err="1">
                <a:cs typeface="Arial" pitchFamily="34" charset="0"/>
              </a:rPr>
              <a:t>parseDouble</a:t>
            </a:r>
            <a:r>
              <a:rPr lang="en-US" dirty="0">
                <a:cs typeface="Arial" pitchFamily="34" charset="0"/>
              </a:rPr>
              <a:t>. Follow the same for other wrapper classes also</a:t>
            </a:r>
          </a:p>
          <a:p>
            <a:r>
              <a:rPr lang="en-US" b="1" dirty="0"/>
              <a:t>Downward cast is costly</a:t>
            </a:r>
          </a:p>
          <a:p>
            <a:pPr fontAlgn="t"/>
            <a:r>
              <a:rPr lang="en-US" dirty="0">
                <a:cs typeface="Arial" pitchFamily="34" charset="0"/>
              </a:rPr>
              <a:t>Downward cast from parent class to its subclass/</a:t>
            </a:r>
            <a:r>
              <a:rPr lang="en-US" dirty="0" err="1">
                <a:cs typeface="Arial" pitchFamily="34" charset="0"/>
              </a:rPr>
              <a:t>es</a:t>
            </a:r>
            <a:r>
              <a:rPr lang="en-US" dirty="0">
                <a:cs typeface="Arial" pitchFamily="34" charset="0"/>
              </a:rPr>
              <a:t> are always costly, since it has to check the validity of both the classes and if not valid it has throw an exception "</a:t>
            </a:r>
            <a:r>
              <a:rPr lang="en-US" dirty="0" err="1">
                <a:cs typeface="Arial" pitchFamily="34" charset="0"/>
              </a:rPr>
              <a:t>ClassCastException</a:t>
            </a:r>
            <a:r>
              <a:rPr lang="en-US" dirty="0">
                <a:cs typeface="Arial" pitchFamily="34" charset="0"/>
              </a:rPr>
              <a:t>" which is time consuming. Instead first check the validity of subclass using </a:t>
            </a:r>
            <a:r>
              <a:rPr lang="en-US" b="1" dirty="0" err="1">
                <a:cs typeface="Arial" pitchFamily="34" charset="0"/>
              </a:rPr>
              <a:t>instanceOf</a:t>
            </a:r>
            <a:r>
              <a:rPr lang="en-US" dirty="0">
                <a:cs typeface="Arial" pitchFamily="34" charset="0"/>
              </a:rPr>
              <a:t> and then cast it. It removes the chance of throwing exception</a:t>
            </a:r>
          </a:p>
          <a:p>
            <a:pPr fontAlgn="t"/>
            <a:endParaRPr lang="en-US" dirty="0">
              <a:cs typeface="Arial" pitchFamily="34" charset="0"/>
            </a:endParaRPr>
          </a:p>
          <a:p>
            <a:endParaRPr lang="en-US" b="1" dirty="0"/>
          </a:p>
          <a:p>
            <a:pPr fontAlgn="t"/>
            <a:endParaRPr lang="en-US" dirty="0">
              <a:latin typeface="Verdana" pitchFamily="34" charset="0"/>
              <a:cs typeface="Arial" pitchFamily="34" charset="0"/>
            </a:endParaRPr>
          </a:p>
          <a:p>
            <a:endParaRPr lang="en-US" dirty="0"/>
          </a:p>
          <a:p>
            <a:endParaRPr lang="en-US" dirty="0"/>
          </a:p>
        </p:txBody>
      </p:sp>
      <p:sp>
        <p:nvSpPr>
          <p:cNvPr id="561156" name="AutoShape 4"/>
          <p:cNvSpPr>
            <a:spLocks noChangeArrowheads="1"/>
          </p:cNvSpPr>
          <p:nvPr/>
        </p:nvSpPr>
        <p:spPr bwMode="auto">
          <a:xfrm>
            <a:off x="1741832" y="2218915"/>
            <a:ext cx="3362964" cy="1131148"/>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Candara" pitchFamily="34" charset="0"/>
            </a:endParaRPr>
          </a:p>
        </p:txBody>
      </p:sp>
    </p:spTree>
    <p:extLst>
      <p:ext uri="{BB962C8B-B14F-4D97-AF65-F5344CB8AC3E}">
        <p14:creationId xmlns:p14="http://schemas.microsoft.com/office/powerpoint/2010/main" val="4188794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9000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smtClean="0"/>
              <a:t>Add the notes here.</a:t>
            </a:r>
            <a:endParaRPr lang="en-US" dirty="0"/>
          </a:p>
        </p:txBody>
      </p:sp>
      <p:sp>
        <p:nvSpPr>
          <p:cNvPr id="5" name="Slide Image Placeholder 4"/>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34268903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326835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20" name="Rectangle 4"/>
          <p:cNvSpPr>
            <a:spLocks noGrp="1" noChangeArrowheads="1"/>
          </p:cNvSpPr>
          <p:nvPr>
            <p:ph type="body" idx="1"/>
          </p:nvPr>
        </p:nvSpPr>
        <p:spPr/>
        <p:txBody>
          <a:bodyPr/>
          <a:lstStyle/>
          <a:p>
            <a:r>
              <a:rPr lang="en-US" smtClean="0"/>
              <a:t>The table above shows some of the methods of the Object superclass. Please refer to Java docs for the entire list.</a:t>
            </a:r>
          </a:p>
          <a:p>
            <a:endParaRPr lang="en-US" smtClean="0"/>
          </a:p>
          <a:p>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7541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Rectangle 3"/>
          <p:cNvSpPr>
            <a:spLocks noGrp="1" noChangeArrowheads="1"/>
          </p:cNvSpPr>
          <p:nvPr>
            <p:ph type="body" idx="1"/>
          </p:nvPr>
        </p:nvSpPr>
        <p:spPr/>
        <p:txBody>
          <a:bodyPr/>
          <a:lstStyle/>
          <a:p>
            <a:r>
              <a:rPr lang="en-US" smtClean="0"/>
              <a:t>Wrapper classes correspond to the primitive data types in the Java language. These classes represent the primitive values as objects. Wrapper objects are immutable. This means that once a wrapper object has a value assigned to it, that value cannot be changed. </a:t>
            </a:r>
          </a:p>
          <a:p>
            <a:r>
              <a:rPr lang="en-US" smtClean="0"/>
              <a:t>Java uses simple or primitive data types, such as int, char and Boolean etc. These data types are not part of the object hierarchy. They are passed by value to methods and cannot be directly passed by reference. However, at times there is a need to create an object representation of these simple data types. Java provides classes that correspond to each of these simple types. These classes encapsulate, or wrap, the simple data type within a class. Thus, they are commonly referred to as wrapper classes. The abstract class Number defines a superclass that is implemented by all numeric wrapper classes.</a:t>
            </a:r>
          </a:p>
          <a:p>
            <a:pPr lvl="1"/>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202210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Rectangle 3"/>
          <p:cNvSpPr>
            <a:spLocks noGrp="1" noChangeArrowheads="1"/>
          </p:cNvSpPr>
          <p:nvPr>
            <p:ph type="body" idx="1"/>
          </p:nvPr>
        </p:nvSpPr>
        <p:spPr/>
        <p:txBody>
          <a:bodyPr/>
          <a:lstStyle/>
          <a:p>
            <a:pPr marL="0" lvl="1"/>
            <a:r>
              <a:rPr lang="en-US" dirty="0" smtClean="0"/>
              <a:t>Above slide represents methods and constants provided by Integer wrapper class. Other wrapper classes too have similar kind of method and constant structure. The method names varies according to the wrapper class name. For example, </a:t>
            </a:r>
            <a:r>
              <a:rPr lang="en-US" dirty="0" err="1" smtClean="0"/>
              <a:t>intValue</a:t>
            </a:r>
            <a:r>
              <a:rPr lang="en-US" dirty="0" smtClean="0"/>
              <a:t>() method is anonymous to </a:t>
            </a:r>
            <a:r>
              <a:rPr lang="en-US" dirty="0" err="1" smtClean="0"/>
              <a:t>longValue</a:t>
            </a:r>
            <a:r>
              <a:rPr lang="en-US" dirty="0" smtClean="0"/>
              <a:t>() of Long wrapper class. </a:t>
            </a:r>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734035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7403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5" name="Rectangle 3"/>
          <p:cNvSpPr>
            <a:spLocks noGrp="1" noChangeArrowheads="1"/>
          </p:cNvSpPr>
          <p:nvPr>
            <p:ph type="body" idx="1"/>
          </p:nvPr>
        </p:nvSpPr>
        <p:spPr/>
        <p:txBody>
          <a:bodyPr/>
          <a:lstStyle/>
          <a:p>
            <a:r>
              <a:rPr lang="en-US" dirty="0" smtClean="0"/>
              <a:t>When one type of data is assigned to another type of variable, an automatic type conversion will take place if the following two conditions are met:</a:t>
            </a:r>
          </a:p>
          <a:p>
            <a:r>
              <a:rPr lang="en-US" dirty="0" smtClean="0"/>
              <a:t>  The two types are compatible.</a:t>
            </a:r>
          </a:p>
          <a:p>
            <a:r>
              <a:rPr lang="en-US" dirty="0" smtClean="0"/>
              <a:t>   The destination type is larger than the source type.</a:t>
            </a:r>
          </a:p>
          <a:p>
            <a:r>
              <a:rPr lang="en-US" dirty="0" smtClean="0"/>
              <a:t>In this case, a widening conversion takes place. For example, the </a:t>
            </a:r>
            <a:r>
              <a:rPr lang="en-US" dirty="0" err="1" smtClean="0"/>
              <a:t>int</a:t>
            </a:r>
            <a:r>
              <a:rPr lang="en-US" dirty="0" smtClean="0"/>
              <a:t> type is always large enough to hold all valid byte values, so no explicit cast statement is required.</a:t>
            </a:r>
          </a:p>
          <a:p>
            <a:r>
              <a:rPr lang="en-US" dirty="0" smtClean="0"/>
              <a:t>To widen conversions, numeric types, including integer and floating-point types, are compatible with each other. However, numeric types are not compatible with char or </a:t>
            </a:r>
            <a:r>
              <a:rPr lang="en-US" dirty="0" err="1" smtClean="0"/>
              <a:t>boolean</a:t>
            </a:r>
            <a:r>
              <a:rPr lang="en-US" dirty="0" smtClean="0"/>
              <a:t>. Also, char and </a:t>
            </a:r>
            <a:r>
              <a:rPr lang="en-US" dirty="0" err="1" smtClean="0"/>
              <a:t>boolean</a:t>
            </a:r>
            <a:r>
              <a:rPr lang="en-US" dirty="0" smtClean="0"/>
              <a:t> are not compatible with each other.</a:t>
            </a:r>
          </a:p>
          <a:p>
            <a:r>
              <a:rPr lang="en-US" dirty="0" smtClean="0"/>
              <a:t>As mentioned earlier, Java also performs an automatic type conversion when storing a literal integer constant into variables of type byte, short, or long.</a:t>
            </a:r>
          </a:p>
          <a:p>
            <a:r>
              <a:rPr lang="en-US" dirty="0" smtClean="0"/>
              <a:t>Casting Incompatible Types</a:t>
            </a:r>
          </a:p>
          <a:p>
            <a:r>
              <a:rPr lang="en-US" dirty="0" smtClean="0"/>
              <a:t>Automatic type conversions may not fulfill all needs though. For example, assigning an </a:t>
            </a:r>
            <a:r>
              <a:rPr lang="en-US" dirty="0" err="1" smtClean="0"/>
              <a:t>int</a:t>
            </a:r>
            <a:r>
              <a:rPr lang="en-US" dirty="0" smtClean="0"/>
              <a:t> value to a byte variable. This conversion will not be performed automatically, because a byte is smaller than an int. This is called a narrowing conversion, since you are explicitly making the value narrower so that it will fit into the target type. This is done using a cast - an explicit type conversion. It has this general form: (target-type) value</a:t>
            </a:r>
          </a:p>
          <a:p>
            <a:r>
              <a:rPr lang="en-US" dirty="0" smtClean="0"/>
              <a:t>Here, target-type specifies the desired type to convert the specified value to. For example, the following fragment casts an </a:t>
            </a:r>
            <a:r>
              <a:rPr lang="en-US" dirty="0" err="1" smtClean="0"/>
              <a:t>int</a:t>
            </a:r>
            <a:r>
              <a:rPr lang="en-US" dirty="0" smtClean="0"/>
              <a:t> to a byte:  </a:t>
            </a:r>
          </a:p>
          <a:p>
            <a:pPr lvl="2"/>
            <a:endParaRPr lang="en-US" dirty="0"/>
          </a:p>
        </p:txBody>
      </p:sp>
      <p:sp>
        <p:nvSpPr>
          <p:cNvPr id="463876" name="AutoShape 4"/>
          <p:cNvSpPr>
            <a:spLocks noChangeArrowheads="1"/>
          </p:cNvSpPr>
          <p:nvPr/>
        </p:nvSpPr>
        <p:spPr bwMode="auto">
          <a:xfrm>
            <a:off x="1719204" y="7599690"/>
            <a:ext cx="2600960" cy="480060"/>
          </a:xfrm>
          <a:prstGeom prst="roundRect">
            <a:avLst>
              <a:gd name="adj" fmla="val 16667"/>
            </a:avLst>
          </a:prstGeom>
          <a:noFill/>
          <a:ln w="9525">
            <a:solidFill>
              <a:schemeClr val="tx1"/>
            </a:solidFill>
            <a:round/>
            <a:headEnd/>
            <a:tailEnd/>
          </a:ln>
          <a:effectLst/>
        </p:spPr>
        <p:txBody>
          <a:bodyPr wrap="none" lIns="99048" tIns="49524" rIns="99048" bIns="49524" anchor="ctr"/>
          <a:lstStyle/>
          <a:p>
            <a:r>
              <a:rPr lang="en-US" sz="1100" dirty="0">
                <a:latin typeface="Arial" pitchFamily="34" charset="0"/>
                <a:cs typeface="Arial" pitchFamily="34" charset="0"/>
              </a:rPr>
              <a:t>int i = 125;  byte b;</a:t>
            </a:r>
          </a:p>
          <a:p>
            <a:r>
              <a:rPr lang="en-US" sz="1100" dirty="0">
                <a:latin typeface="Arial" pitchFamily="34" charset="0"/>
                <a:cs typeface="Arial" pitchFamily="34" charset="0"/>
              </a:rPr>
              <a:t>b = (byte) </a:t>
            </a:r>
            <a:r>
              <a:rPr lang="en-US" sz="1100" dirty="0" err="1">
                <a:latin typeface="Arial" pitchFamily="34" charset="0"/>
                <a:cs typeface="Arial" pitchFamily="34" charset="0"/>
              </a:rPr>
              <a:t>i</a:t>
            </a:r>
            <a:r>
              <a:rPr lang="en-US" sz="1100" dirty="0">
                <a:latin typeface="Arial" pitchFamily="34" charset="0"/>
                <a:cs typeface="Arial" pitchFamily="34" charset="0"/>
              </a:rPr>
              <a:t>;</a:t>
            </a:r>
            <a:endParaRPr lang="en-US"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976434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3"/>
          <p:cNvSpPr>
            <a:spLocks noGrp="1" noChangeArrowheads="1"/>
          </p:cNvSpPr>
          <p:nvPr>
            <p:ph type="body" idx="1"/>
          </p:nvPr>
        </p:nvSpPr>
        <p:spPr/>
        <p:txBody>
          <a:bodyPr/>
          <a:lstStyle/>
          <a:p>
            <a:r>
              <a:rPr lang="en-US" smtClean="0"/>
              <a:t>The first rule of casting between reference types is that one of the class types involved must be the same class as, or a subclass of, the other class type.  Assignment to different class type is allowed only if a value of the class type is assigned to a variable of its superclass type.  Assignment to a variable of the subclass type needs explicit casting. </a:t>
            </a:r>
          </a:p>
          <a:p>
            <a:endParaRPr lang="en-US" smtClean="0"/>
          </a:p>
          <a:p>
            <a:endParaRPr lang="en-US" smtClean="0"/>
          </a:p>
          <a:p>
            <a:pPr lvl="1"/>
            <a:r>
              <a:rPr lang="en-US" smtClean="0"/>
              <a:t>Object Obj = new Object ( );</a:t>
            </a:r>
          </a:p>
          <a:p>
            <a:pPr lvl="1"/>
            <a:r>
              <a:rPr lang="en-US" smtClean="0"/>
              <a:t>String StrObj = Obj;</a:t>
            </a:r>
          </a:p>
          <a:p>
            <a:pPr lvl="1"/>
            <a:r>
              <a:rPr lang="en-US" smtClean="0"/>
              <a:t>/*    The second statement of the above code is not a legitimate one, because class String is a subclass of class object.  So, an explicit casting is needed. This is called as downcasting</a:t>
            </a:r>
          </a:p>
          <a:p>
            <a:pPr lvl="1"/>
            <a:r>
              <a:rPr lang="en-US" smtClean="0"/>
              <a:t>*/</a:t>
            </a:r>
          </a:p>
          <a:p>
            <a:pPr lvl="1"/>
            <a:r>
              <a:rPr lang="en-US" smtClean="0"/>
              <a:t>String StrObj = (String) Obj;</a:t>
            </a:r>
          </a:p>
          <a:p>
            <a:pPr lvl="1"/>
            <a:r>
              <a:rPr lang="en-US" smtClean="0"/>
              <a:t>//The reverse statement will not require casting. It is upcasting</a:t>
            </a:r>
          </a:p>
          <a:p>
            <a:pPr lvl="1"/>
            <a:r>
              <a:rPr lang="en-US" smtClean="0"/>
              <a:t>String StrObj = new String(“Hello”);</a:t>
            </a:r>
          </a:p>
          <a:p>
            <a:pPr lvl="1"/>
            <a:r>
              <a:rPr lang="en-US" smtClean="0"/>
              <a:t>Object  Obj = StrObj;</a:t>
            </a:r>
          </a:p>
          <a:p>
            <a:endParaRPr lang="en-US" smtClean="0"/>
          </a:p>
          <a:p>
            <a:endParaRPr lang="en-US" smtClean="0"/>
          </a:p>
          <a:p>
            <a:r>
              <a:rPr lang="en-US" smtClean="0"/>
              <a:t>Rule number one in casting is that you cannot cast a primitive type to a reference type, nor can you cast the other way around.  If a casting violation is detected at runtime, the exception ClassCastException is thrown.</a:t>
            </a:r>
            <a:endParaRPr lang="en-US" dirty="0"/>
          </a:p>
        </p:txBody>
      </p:sp>
      <p:sp>
        <p:nvSpPr>
          <p:cNvPr id="464900" name="AutoShape 4"/>
          <p:cNvSpPr>
            <a:spLocks noChangeArrowheads="1"/>
          </p:cNvSpPr>
          <p:nvPr/>
        </p:nvSpPr>
        <p:spPr bwMode="auto">
          <a:xfrm>
            <a:off x="1924652" y="5518007"/>
            <a:ext cx="4847470" cy="1702950"/>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Candara"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9134353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666479563"/>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34100435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667738657"/>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44495732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1880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015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081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75015399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993448126"/>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5646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5126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999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90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039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214036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0886796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2"/>
            <a:ext cx="5623754" cy="616348"/>
          </a:xfrm>
        </p:spPr>
        <p:txBody>
          <a:bodyPr>
            <a:normAutofit/>
          </a:bodyPr>
          <a:lstStyle/>
          <a:p>
            <a:r>
              <a:rPr lang="en-US" sz="3200" dirty="0">
                <a:ea typeface="ＭＳ Ｐゴシック" pitchFamily="34" charset="-128"/>
              </a:rPr>
              <a:t>Core Java 8 </a:t>
            </a:r>
          </a:p>
        </p:txBody>
      </p:sp>
      <p:sp>
        <p:nvSpPr>
          <p:cNvPr id="12" name="Subtitle 11"/>
          <p:cNvSpPr>
            <a:spLocks noGrp="1"/>
          </p:cNvSpPr>
          <p:nvPr>
            <p:ph type="subTitle" idx="1"/>
          </p:nvPr>
        </p:nvSpPr>
        <p:spPr>
          <a:xfrm>
            <a:off x="305991" y="3932561"/>
            <a:ext cx="5540627" cy="815709"/>
          </a:xfrm>
        </p:spPr>
        <p:txBody>
          <a:bodyPr>
            <a:normAutofit/>
          </a:bodyPr>
          <a:lstStyle/>
          <a:p>
            <a:pPr algn="l"/>
            <a:r>
              <a:rPr lang="en-US" sz="1600" dirty="0" smtClean="0">
                <a:solidFill>
                  <a:srgbClr val="0070C0"/>
                </a:solidFill>
                <a:ea typeface="ＭＳ Ｐゴシック" pitchFamily="34" charset="-128"/>
              </a:rPr>
              <a:t>Lesson 05 : Exploring </a:t>
            </a:r>
            <a:r>
              <a:rPr lang="en-US" sz="1600" dirty="0">
                <a:solidFill>
                  <a:srgbClr val="0070C0"/>
                </a:solidFill>
                <a:ea typeface="ＭＳ Ｐゴシック" pitchFamily="34" charset="-128"/>
              </a:rPr>
              <a:t>Basic Java Class Libraries</a:t>
            </a:r>
          </a:p>
        </p:txBody>
      </p:sp>
    </p:spTree>
    <p:extLst>
      <p:ext uri="{BB962C8B-B14F-4D97-AF65-F5344CB8AC3E}">
        <p14:creationId xmlns:p14="http://schemas.microsoft.com/office/powerpoint/2010/main" val="197063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p:cNvSpPr>
          <p:nvPr>
            <p:ph type="title"/>
          </p:nvPr>
        </p:nvSpPr>
        <p:spPr/>
        <p:txBody>
          <a:bodyPr/>
          <a:lstStyle/>
          <a:p>
            <a:r>
              <a:rPr lang="en-US" sz="1200" b="1" dirty="0" smtClean="0"/>
              <a:t>5.3</a:t>
            </a:r>
            <a:r>
              <a:rPr lang="en-US" sz="1200" b="1" dirty="0"/>
              <a:t>: Type casting</a:t>
            </a:r>
            <a:br>
              <a:rPr lang="en-US" sz="1200" b="1" dirty="0"/>
            </a:br>
            <a:r>
              <a:rPr lang="en-US" dirty="0"/>
              <a:t>Casting Between Reference Types (contd..)</a:t>
            </a:r>
          </a:p>
        </p:txBody>
      </p:sp>
      <p:sp>
        <p:nvSpPr>
          <p:cNvPr id="459779" name="Rectangle 3"/>
          <p:cNvSpPr>
            <a:spLocks noGrp="1"/>
          </p:cNvSpPr>
          <p:nvPr>
            <p:ph idx="1"/>
          </p:nvPr>
        </p:nvSpPr>
        <p:spPr/>
        <p:txBody>
          <a:bodyPr/>
          <a:lstStyle/>
          <a:p>
            <a:r>
              <a:rPr lang="en-US" dirty="0">
                <a:solidFill>
                  <a:schemeClr val="tx1"/>
                </a:solidFill>
                <a:latin typeface="+mj-lt"/>
              </a:rPr>
              <a:t>Two types of reference variable castings:</a:t>
            </a:r>
          </a:p>
          <a:p>
            <a:pPr lvl="1"/>
            <a:r>
              <a:rPr lang="en-US" dirty="0" err="1">
                <a:solidFill>
                  <a:schemeClr val="tx1"/>
                </a:solidFill>
                <a:latin typeface="+mj-lt"/>
              </a:rPr>
              <a:t>Downcasting</a:t>
            </a:r>
            <a:r>
              <a:rPr lang="en-US" dirty="0">
                <a:solidFill>
                  <a:schemeClr val="tx1"/>
                </a:solidFill>
                <a:latin typeface="+mj-lt"/>
              </a:rPr>
              <a:t>:</a:t>
            </a:r>
          </a:p>
          <a:p>
            <a:pPr lvl="1"/>
            <a:endParaRPr lang="en-US" dirty="0">
              <a:solidFill>
                <a:schemeClr val="tx1"/>
              </a:solidFill>
              <a:latin typeface="+mj-lt"/>
            </a:endParaRPr>
          </a:p>
          <a:p>
            <a:pPr lvl="1"/>
            <a:endParaRPr lang="en-US" dirty="0">
              <a:solidFill>
                <a:schemeClr val="tx1"/>
              </a:solidFill>
              <a:latin typeface="+mj-lt"/>
            </a:endParaRPr>
          </a:p>
          <a:p>
            <a:pPr lvl="1"/>
            <a:endParaRPr lang="en-US" dirty="0">
              <a:solidFill>
                <a:schemeClr val="tx1"/>
              </a:solidFill>
              <a:latin typeface="+mj-lt"/>
            </a:endParaRPr>
          </a:p>
          <a:p>
            <a:pPr lvl="1"/>
            <a:endParaRPr lang="en-US" dirty="0" smtClean="0">
              <a:solidFill>
                <a:schemeClr val="tx1"/>
              </a:solidFill>
              <a:latin typeface="+mj-lt"/>
            </a:endParaRPr>
          </a:p>
          <a:p>
            <a:pPr lvl="1"/>
            <a:endParaRPr lang="en-US" dirty="0">
              <a:latin typeface="+mj-lt"/>
            </a:endParaRPr>
          </a:p>
          <a:p>
            <a:pPr lvl="1"/>
            <a:r>
              <a:rPr lang="en-US" dirty="0" err="1" smtClean="0">
                <a:solidFill>
                  <a:schemeClr val="tx1"/>
                </a:solidFill>
                <a:latin typeface="+mj-lt"/>
              </a:rPr>
              <a:t>Upcasting</a:t>
            </a:r>
            <a:r>
              <a:rPr lang="en-US" dirty="0">
                <a:solidFill>
                  <a:schemeClr val="tx1"/>
                </a:solidFill>
                <a:latin typeface="+mj-lt"/>
              </a:rPr>
              <a:t>:</a:t>
            </a:r>
          </a:p>
        </p:txBody>
      </p:sp>
      <p:sp>
        <p:nvSpPr>
          <p:cNvPr id="459781" name="AutoShape 5"/>
          <p:cNvSpPr>
            <a:spLocks noChangeArrowheads="1"/>
          </p:cNvSpPr>
          <p:nvPr/>
        </p:nvSpPr>
        <p:spPr bwMode="auto">
          <a:xfrm>
            <a:off x="395288" y="3572992"/>
            <a:ext cx="5791200" cy="838200"/>
          </a:xfrm>
          <a:prstGeom prst="roundRect">
            <a:avLst>
              <a:gd name="adj" fmla="val 16667"/>
            </a:avLst>
          </a:prstGeom>
          <a:noFill/>
          <a:ln w="9525">
            <a:solidFill>
              <a:schemeClr val="tx1"/>
            </a:solidFill>
            <a:round/>
            <a:headEnd/>
            <a:tailEnd/>
          </a:ln>
          <a:effectLst/>
        </p:spPr>
        <p:txBody>
          <a:bodyPr wrap="none" anchor="ctr"/>
          <a:lstStyle/>
          <a:p>
            <a:pPr marL="739775" lvl="1" indent="-292100">
              <a:spcBef>
                <a:spcPct val="20000"/>
              </a:spcBef>
              <a:buClr>
                <a:srgbClr val="FF9900"/>
              </a:buClr>
            </a:pPr>
            <a:r>
              <a:rPr lang="en-US" dirty="0" smtClean="0">
                <a:latin typeface="+mj-lt"/>
                <a:cs typeface="Arial" pitchFamily="34" charset="0"/>
              </a:rPr>
              <a:t>String </a:t>
            </a:r>
            <a:r>
              <a:rPr lang="en-US" dirty="0" err="1" smtClean="0">
                <a:latin typeface="+mj-lt"/>
                <a:cs typeface="Arial" pitchFamily="34" charset="0"/>
              </a:rPr>
              <a:t>StrObj</a:t>
            </a:r>
            <a:r>
              <a:rPr lang="en-US" dirty="0" smtClean="0">
                <a:latin typeface="+mj-lt"/>
                <a:cs typeface="Arial" pitchFamily="34" charset="0"/>
              </a:rPr>
              <a:t> = new String(“Hello”);</a:t>
            </a:r>
          </a:p>
          <a:p>
            <a:pPr marL="739775" lvl="1" indent="-292100">
              <a:spcBef>
                <a:spcPct val="20000"/>
              </a:spcBef>
              <a:buClr>
                <a:srgbClr val="FF9900"/>
              </a:buClr>
            </a:pPr>
            <a:r>
              <a:rPr lang="en-US" dirty="0" smtClean="0">
                <a:latin typeface="+mj-lt"/>
                <a:cs typeface="Arial" pitchFamily="34" charset="0"/>
              </a:rPr>
              <a:t>Object  </a:t>
            </a:r>
            <a:r>
              <a:rPr lang="en-US" dirty="0" err="1" smtClean="0">
                <a:latin typeface="+mj-lt"/>
                <a:cs typeface="Arial" pitchFamily="34" charset="0"/>
              </a:rPr>
              <a:t>Obj</a:t>
            </a:r>
            <a:r>
              <a:rPr lang="en-US" dirty="0" smtClean="0">
                <a:latin typeface="+mj-lt"/>
                <a:cs typeface="Arial" pitchFamily="34" charset="0"/>
              </a:rPr>
              <a:t> = </a:t>
            </a:r>
            <a:r>
              <a:rPr lang="en-US" dirty="0" err="1" smtClean="0">
                <a:latin typeface="+mj-lt"/>
                <a:cs typeface="Arial" pitchFamily="34" charset="0"/>
              </a:rPr>
              <a:t>StrObj</a:t>
            </a:r>
            <a:r>
              <a:rPr lang="en-US" dirty="0" smtClean="0">
                <a:latin typeface="+mj-lt"/>
                <a:cs typeface="Arial" pitchFamily="34" charset="0"/>
              </a:rPr>
              <a:t>;</a:t>
            </a:r>
          </a:p>
        </p:txBody>
      </p:sp>
      <p:sp>
        <p:nvSpPr>
          <p:cNvPr id="459780" name="AutoShape 4"/>
          <p:cNvSpPr>
            <a:spLocks noChangeArrowheads="1"/>
          </p:cNvSpPr>
          <p:nvPr/>
        </p:nvSpPr>
        <p:spPr bwMode="auto">
          <a:xfrm>
            <a:off x="395288" y="2265868"/>
            <a:ext cx="5562600" cy="838200"/>
          </a:xfrm>
          <a:prstGeom prst="roundRect">
            <a:avLst>
              <a:gd name="adj" fmla="val 16667"/>
            </a:avLst>
          </a:prstGeom>
          <a:noFill/>
          <a:ln w="9525">
            <a:solidFill>
              <a:schemeClr val="tx1"/>
            </a:solidFill>
            <a:round/>
            <a:headEnd/>
            <a:tailEnd/>
          </a:ln>
          <a:effectLst/>
        </p:spPr>
        <p:txBody>
          <a:bodyPr wrap="none" anchor="ctr"/>
          <a:lstStyle/>
          <a:p>
            <a:pPr marL="739775" lvl="1" indent="-292100">
              <a:spcBef>
                <a:spcPct val="20000"/>
              </a:spcBef>
              <a:buClr>
                <a:srgbClr val="FF9900"/>
              </a:buClr>
            </a:pPr>
            <a:r>
              <a:rPr lang="en-US" dirty="0" smtClean="0">
                <a:latin typeface="+mj-lt"/>
                <a:cs typeface="Arial" pitchFamily="34" charset="0"/>
              </a:rPr>
              <a:t>Object </a:t>
            </a:r>
            <a:r>
              <a:rPr lang="en-US" dirty="0" err="1" smtClean="0">
                <a:latin typeface="+mj-lt"/>
                <a:cs typeface="Arial" pitchFamily="34" charset="0"/>
              </a:rPr>
              <a:t>Obj</a:t>
            </a:r>
            <a:r>
              <a:rPr lang="en-US" dirty="0" smtClean="0">
                <a:latin typeface="+mj-lt"/>
                <a:cs typeface="Arial" pitchFamily="34" charset="0"/>
              </a:rPr>
              <a:t> = new Object ( );</a:t>
            </a:r>
          </a:p>
          <a:p>
            <a:pPr marL="739775" lvl="1" indent="-292100">
              <a:spcBef>
                <a:spcPct val="20000"/>
              </a:spcBef>
              <a:buClr>
                <a:srgbClr val="FF9900"/>
              </a:buClr>
            </a:pPr>
            <a:r>
              <a:rPr lang="en-US" dirty="0" smtClean="0">
                <a:latin typeface="+mj-lt"/>
                <a:cs typeface="Arial" pitchFamily="34" charset="0"/>
              </a:rPr>
              <a:t>String </a:t>
            </a:r>
            <a:r>
              <a:rPr lang="en-US" dirty="0" err="1" smtClean="0">
                <a:latin typeface="+mj-lt"/>
                <a:cs typeface="Arial" pitchFamily="34" charset="0"/>
              </a:rPr>
              <a:t>StrObj</a:t>
            </a:r>
            <a:r>
              <a:rPr lang="en-US" dirty="0" smtClean="0">
                <a:latin typeface="+mj-lt"/>
                <a:cs typeface="Arial" pitchFamily="34" charset="0"/>
              </a:rPr>
              <a:t> = (String) </a:t>
            </a:r>
            <a:r>
              <a:rPr lang="en-US" dirty="0" err="1" smtClean="0">
                <a:latin typeface="+mj-lt"/>
                <a:cs typeface="Arial" pitchFamily="34" charset="0"/>
              </a:rPr>
              <a:t>Obj</a:t>
            </a:r>
            <a:r>
              <a:rPr lang="en-US" dirty="0" smtClean="0">
                <a:latin typeface="+mj-lt"/>
                <a:cs typeface="Arial" pitchFamily="34" charset="0"/>
              </a:rPr>
              <a:t>;</a:t>
            </a:r>
          </a:p>
        </p:txBody>
      </p:sp>
    </p:spTree>
    <p:extLst>
      <p:ext uri="{BB962C8B-B14F-4D97-AF65-F5344CB8AC3E}">
        <p14:creationId xmlns:p14="http://schemas.microsoft.com/office/powerpoint/2010/main" val="81271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p:cNvSpPr>
          <p:nvPr>
            <p:ph type="title"/>
          </p:nvPr>
        </p:nvSpPr>
        <p:spPr/>
        <p:txBody>
          <a:bodyPr/>
          <a:lstStyle/>
          <a:p>
            <a:r>
              <a:rPr lang="en-US" sz="1200" b="1" dirty="0" smtClean="0"/>
              <a:t>5.4: Using Scanner Class</a:t>
            </a:r>
            <a:r>
              <a:rPr lang="en-US" sz="1200" b="1" dirty="0"/>
              <a:t/>
            </a:r>
            <a:br>
              <a:rPr lang="en-US" sz="1200" b="1" dirty="0"/>
            </a:br>
            <a:r>
              <a:rPr lang="en-US" dirty="0"/>
              <a:t>Scanner Class</a:t>
            </a:r>
          </a:p>
        </p:txBody>
      </p:sp>
      <p:sp>
        <p:nvSpPr>
          <p:cNvPr id="406531" name="Rectangle 3"/>
          <p:cNvSpPr>
            <a:spLocks noGrp="1"/>
          </p:cNvSpPr>
          <p:nvPr>
            <p:ph idx="1"/>
          </p:nvPr>
        </p:nvSpPr>
        <p:spPr/>
        <p:txBody>
          <a:bodyPr/>
          <a:lstStyle/>
          <a:p>
            <a:r>
              <a:rPr lang="en-US" dirty="0">
                <a:solidFill>
                  <a:schemeClr val="tx1"/>
                </a:solidFill>
              </a:rPr>
              <a:t>Prior to Java 1.5 getting input from the console involved multiple steps.</a:t>
            </a:r>
          </a:p>
          <a:p>
            <a:r>
              <a:rPr lang="en-US" dirty="0">
                <a:solidFill>
                  <a:schemeClr val="tx1"/>
                </a:solidFill>
              </a:rPr>
              <a:t>Java 1.5 introduced the </a:t>
            </a:r>
            <a:r>
              <a:rPr lang="en-US" i="1" dirty="0">
                <a:solidFill>
                  <a:schemeClr val="tx1"/>
                </a:solidFill>
              </a:rPr>
              <a:t>Scanner</a:t>
            </a:r>
            <a:r>
              <a:rPr lang="en-US" dirty="0">
                <a:solidFill>
                  <a:schemeClr val="tx1"/>
                </a:solidFill>
              </a:rPr>
              <a:t> class to simplify console input.  </a:t>
            </a:r>
          </a:p>
          <a:p>
            <a:r>
              <a:rPr lang="en-US" dirty="0">
                <a:solidFill>
                  <a:schemeClr val="tx1"/>
                </a:solidFill>
              </a:rPr>
              <a:t>Also reads from files and Strings (among other sources).</a:t>
            </a:r>
          </a:p>
          <a:p>
            <a:r>
              <a:rPr lang="en-US" dirty="0">
                <a:solidFill>
                  <a:schemeClr val="tx1"/>
                </a:solidFill>
              </a:rPr>
              <a:t>Used for powerful pattern matching.</a:t>
            </a:r>
          </a:p>
          <a:p>
            <a:r>
              <a:rPr lang="en-US" dirty="0">
                <a:solidFill>
                  <a:schemeClr val="tx1"/>
                </a:solidFill>
              </a:rPr>
              <a:t> Scanner is in the </a:t>
            </a:r>
            <a:r>
              <a:rPr lang="en-US" dirty="0" err="1">
                <a:solidFill>
                  <a:schemeClr val="tx1"/>
                </a:solidFill>
              </a:rPr>
              <a:t>Java.util</a:t>
            </a:r>
            <a:r>
              <a:rPr lang="en-US" dirty="0">
                <a:solidFill>
                  <a:schemeClr val="tx1"/>
                </a:solidFill>
              </a:rPr>
              <a:t> package; therefore needs to be imported</a:t>
            </a:r>
          </a:p>
          <a:p>
            <a:pPr>
              <a:buFont typeface="Arial" pitchFamily="34" charset="0"/>
              <a:buNone/>
            </a:pPr>
            <a:r>
              <a:rPr lang="en-US" dirty="0">
                <a:solidFill>
                  <a:schemeClr val="tx1"/>
                </a:solidFill>
              </a:rPr>
              <a:t>	</a:t>
            </a:r>
            <a:r>
              <a:rPr lang="en-US" sz="1800" dirty="0">
                <a:solidFill>
                  <a:schemeClr val="tx1"/>
                </a:solidFill>
              </a:rPr>
              <a:t> 	</a:t>
            </a:r>
          </a:p>
        </p:txBody>
      </p:sp>
      <p:sp>
        <p:nvSpPr>
          <p:cNvPr id="406533" name="AutoShape 5"/>
          <p:cNvSpPr>
            <a:spLocks noChangeArrowheads="1"/>
          </p:cNvSpPr>
          <p:nvPr/>
        </p:nvSpPr>
        <p:spPr bwMode="auto">
          <a:xfrm>
            <a:off x="1794655" y="4067795"/>
            <a:ext cx="3545115" cy="533400"/>
          </a:xfrm>
          <a:prstGeom prst="roundRect">
            <a:avLst>
              <a:gd name="adj" fmla="val 16667"/>
            </a:avLst>
          </a:prstGeom>
          <a:noFill/>
          <a:ln w="19050" algn="ctr">
            <a:solidFill>
              <a:schemeClr val="tx1"/>
            </a:solidFill>
            <a:round/>
            <a:headEnd/>
            <a:tailEnd/>
          </a:ln>
          <a:effectLst/>
        </p:spPr>
        <p:txBody>
          <a:bodyPr anchor="ctr"/>
          <a:lstStyle/>
          <a:p>
            <a:pPr>
              <a:lnSpc>
                <a:spcPct val="135000"/>
              </a:lnSpc>
              <a:buClrTx/>
              <a:buFontTx/>
              <a:buNone/>
            </a:pPr>
            <a:r>
              <a:rPr lang="en-US" dirty="0" smtClean="0">
                <a:latin typeface="+mj-lt"/>
                <a:cs typeface="Arial" pitchFamily="34" charset="0"/>
              </a:rPr>
              <a:t>   </a:t>
            </a:r>
            <a:r>
              <a:rPr lang="en-US" sz="1800" dirty="0" smtClean="0">
                <a:latin typeface="+mj-lt"/>
                <a:cs typeface="Arial" pitchFamily="34" charset="0"/>
              </a:rPr>
              <a:t>import </a:t>
            </a:r>
            <a:r>
              <a:rPr lang="en-US" sz="1800" dirty="0" err="1">
                <a:latin typeface="+mj-lt"/>
                <a:cs typeface="Arial" pitchFamily="34" charset="0"/>
              </a:rPr>
              <a:t>java.util.Scanner</a:t>
            </a:r>
            <a:r>
              <a:rPr lang="en-US" sz="1800" dirty="0">
                <a:latin typeface="+mj-lt"/>
                <a:cs typeface="Arial" pitchFamily="34" charset="0"/>
              </a:rPr>
              <a:t>;</a:t>
            </a:r>
          </a:p>
        </p:txBody>
      </p:sp>
      <p:pic>
        <p:nvPicPr>
          <p:cNvPr id="406532" name="Picture 4" descr="light bulb2"/>
          <p:cNvPicPr>
            <a:picLocks noChangeAspect="1" noChangeArrowheads="1"/>
          </p:cNvPicPr>
          <p:nvPr/>
        </p:nvPicPr>
        <p:blipFill>
          <a:blip r:embed="rId3" cstate="print"/>
          <a:srcRect/>
          <a:stretch>
            <a:fillRect/>
          </a:stretch>
        </p:blipFill>
        <p:spPr bwMode="auto">
          <a:xfrm>
            <a:off x="846446" y="3566063"/>
            <a:ext cx="609600" cy="685800"/>
          </a:xfrm>
          <a:prstGeom prst="rect">
            <a:avLst/>
          </a:prstGeom>
          <a:noFill/>
        </p:spPr>
      </p:pic>
    </p:spTree>
    <p:extLst>
      <p:ext uri="{BB962C8B-B14F-4D97-AF65-F5344CB8AC3E}">
        <p14:creationId xmlns:p14="http://schemas.microsoft.com/office/powerpoint/2010/main" val="2984314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p:cNvSpPr>
          <p:nvPr>
            <p:ph type="title"/>
          </p:nvPr>
        </p:nvSpPr>
        <p:spPr/>
        <p:txBody>
          <a:bodyPr/>
          <a:lstStyle/>
          <a:p>
            <a:r>
              <a:rPr lang="en-US" sz="1200" b="1" dirty="0" smtClean="0"/>
              <a:t>5.4</a:t>
            </a:r>
            <a:r>
              <a:rPr lang="en-US" sz="1200" b="1" dirty="0"/>
              <a:t>: Using Scanner Class</a:t>
            </a:r>
            <a:br>
              <a:rPr lang="en-US" sz="1200" b="1" dirty="0"/>
            </a:br>
            <a:r>
              <a:rPr lang="en-US" dirty="0"/>
              <a:t>Creating Scanner Objects</a:t>
            </a:r>
          </a:p>
        </p:txBody>
      </p:sp>
      <p:sp>
        <p:nvSpPr>
          <p:cNvPr id="409603" name="Rectangle 3"/>
          <p:cNvSpPr>
            <a:spLocks noGrp="1"/>
          </p:cNvSpPr>
          <p:nvPr>
            <p:ph idx="1"/>
          </p:nvPr>
        </p:nvSpPr>
        <p:spPr/>
        <p:txBody>
          <a:bodyPr>
            <a:normAutofit/>
          </a:bodyPr>
          <a:lstStyle/>
          <a:p>
            <a:pPr lvl="1"/>
            <a:r>
              <a:rPr lang="en-US" dirty="0">
                <a:solidFill>
                  <a:schemeClr val="tx1"/>
                </a:solidFill>
              </a:rPr>
              <a:t>Scanner(File source): Constructs a new Scanner that produces values scanned from the specified file.</a:t>
            </a:r>
          </a:p>
          <a:p>
            <a:pPr lvl="1"/>
            <a:r>
              <a:rPr lang="en-US" dirty="0">
                <a:solidFill>
                  <a:schemeClr val="tx1"/>
                </a:solidFill>
              </a:rPr>
              <a:t>Scanner(</a:t>
            </a:r>
            <a:r>
              <a:rPr lang="en-US" dirty="0" err="1">
                <a:solidFill>
                  <a:schemeClr val="tx1"/>
                </a:solidFill>
              </a:rPr>
              <a:t>InputStream</a:t>
            </a:r>
            <a:r>
              <a:rPr lang="en-US" dirty="0">
                <a:solidFill>
                  <a:schemeClr val="tx1"/>
                </a:solidFill>
              </a:rPr>
              <a:t> source): Constructs a new Scanner that produces values scanned from the specified input stream.</a:t>
            </a:r>
          </a:p>
          <a:p>
            <a:pPr lvl="1"/>
            <a:r>
              <a:rPr lang="en-US" dirty="0">
                <a:solidFill>
                  <a:schemeClr val="tx1"/>
                </a:solidFill>
              </a:rPr>
              <a:t>Scanner(Readable source): Constructs a new Scanner that produces values scanned from the specified source.</a:t>
            </a:r>
          </a:p>
          <a:p>
            <a:pPr lvl="1"/>
            <a:r>
              <a:rPr lang="en-US" dirty="0">
                <a:solidFill>
                  <a:schemeClr val="tx1"/>
                </a:solidFill>
              </a:rPr>
              <a:t>Scanner(String source):  Constructs a new Scanner that produces values scanned from the specified string.</a:t>
            </a:r>
          </a:p>
        </p:txBody>
      </p:sp>
    </p:spTree>
    <p:extLst>
      <p:ext uri="{BB962C8B-B14F-4D97-AF65-F5344CB8AC3E}">
        <p14:creationId xmlns:p14="http://schemas.microsoft.com/office/powerpoint/2010/main" val="763029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p:cNvSpPr>
          <p:nvPr>
            <p:ph type="title"/>
          </p:nvPr>
        </p:nvSpPr>
        <p:spPr/>
        <p:txBody>
          <a:bodyPr/>
          <a:lstStyle/>
          <a:p>
            <a:r>
              <a:rPr lang="en-US" sz="1200" b="1" dirty="0" smtClean="0"/>
              <a:t>5.4</a:t>
            </a:r>
            <a:r>
              <a:rPr lang="en-US" sz="1200" b="1" dirty="0"/>
              <a:t>: Using Scanner Class </a:t>
            </a:r>
            <a:r>
              <a:rPr lang="en-US" sz="1200" b="1" dirty="0" smtClean="0"/>
              <a:t/>
            </a:r>
            <a:br>
              <a:rPr lang="en-US" sz="1200" b="1" dirty="0" smtClean="0"/>
            </a:br>
            <a:r>
              <a:rPr lang="en-US" dirty="0"/>
              <a:t>How to use Scanner class?</a:t>
            </a:r>
          </a:p>
        </p:txBody>
      </p:sp>
      <p:sp>
        <p:nvSpPr>
          <p:cNvPr id="412675" name="Rectangle 3"/>
          <p:cNvSpPr>
            <a:spLocks noGrp="1"/>
          </p:cNvSpPr>
          <p:nvPr>
            <p:ph idx="1"/>
          </p:nvPr>
        </p:nvSpPr>
        <p:spPr>
          <a:ln>
            <a:solidFill>
              <a:schemeClr val="bg1"/>
            </a:solidFill>
          </a:ln>
        </p:spPr>
        <p:txBody>
          <a:bodyPr/>
          <a:lstStyle/>
          <a:p>
            <a:r>
              <a:rPr lang="en-US" dirty="0">
                <a:solidFill>
                  <a:schemeClr val="tx1"/>
                </a:solidFill>
              </a:rPr>
              <a:t>Scanner class basically parses input from the source into tokens by using delimiters to identify the token boundaries.</a:t>
            </a:r>
          </a:p>
          <a:p>
            <a:r>
              <a:rPr lang="en-US" dirty="0">
                <a:solidFill>
                  <a:schemeClr val="tx1"/>
                </a:solidFill>
              </a:rPr>
              <a:t>The default delimiter is whitespace.</a:t>
            </a:r>
          </a:p>
          <a:p>
            <a:r>
              <a:rPr lang="en-US" dirty="0">
                <a:solidFill>
                  <a:schemeClr val="tx1"/>
                </a:solidFill>
              </a:rPr>
              <a:t>Example:</a:t>
            </a:r>
          </a:p>
          <a:p>
            <a:pPr lvl="1">
              <a:buFont typeface="Arial" pitchFamily="34" charset="0"/>
              <a:buNone/>
            </a:pPr>
            <a:endParaRPr lang="en-US" dirty="0" smtClean="0">
              <a:solidFill>
                <a:schemeClr val="tx1"/>
              </a:solidFill>
            </a:endParaRPr>
          </a:p>
          <a:p>
            <a:pPr lvl="1">
              <a:buFont typeface="Arial" pitchFamily="34" charset="0"/>
              <a:buNone/>
            </a:pPr>
            <a:endParaRPr lang="en-US" dirty="0"/>
          </a:p>
          <a:p>
            <a:pPr lvl="1">
              <a:buFont typeface="Arial" pitchFamily="34" charset="0"/>
              <a:buNone/>
            </a:pPr>
            <a:endParaRPr lang="en-US" dirty="0" smtClean="0">
              <a:solidFill>
                <a:schemeClr val="tx1"/>
              </a:solidFill>
            </a:endParaRPr>
          </a:p>
          <a:p>
            <a:pPr lvl="1">
              <a:buFont typeface="Arial" pitchFamily="34" charset="0"/>
              <a:buNone/>
            </a:pPr>
            <a:endParaRPr lang="en-US" dirty="0">
              <a:solidFill>
                <a:schemeClr val="tx1"/>
              </a:solidFill>
            </a:endParaRPr>
          </a:p>
          <a:p>
            <a:pPr lvl="1">
              <a:buFont typeface="Arial" pitchFamily="34" charset="0"/>
              <a:buNone/>
            </a:pPr>
            <a:r>
              <a:rPr lang="en-US" dirty="0" smtClean="0">
                <a:solidFill>
                  <a:schemeClr val="tx1"/>
                </a:solidFill>
              </a:rPr>
              <a:t>		Scanner </a:t>
            </a:r>
            <a:r>
              <a:rPr lang="en-US" dirty="0">
                <a:solidFill>
                  <a:schemeClr val="tx1"/>
                </a:solidFill>
              </a:rPr>
              <a:t>sc = new Scanner (System.in);</a:t>
            </a:r>
          </a:p>
          <a:p>
            <a:pPr lvl="1">
              <a:buFont typeface="Arial" pitchFamily="34" charset="0"/>
              <a:buNone/>
            </a:pPr>
            <a:r>
              <a:rPr lang="en-US" dirty="0" smtClean="0">
                <a:solidFill>
                  <a:schemeClr val="tx1"/>
                </a:solidFill>
              </a:rPr>
              <a:t>		int </a:t>
            </a:r>
            <a:r>
              <a:rPr lang="en-US" dirty="0">
                <a:solidFill>
                  <a:schemeClr val="tx1"/>
                </a:solidFill>
              </a:rPr>
              <a:t>i = </a:t>
            </a:r>
            <a:r>
              <a:rPr lang="en-US" dirty="0" err="1">
                <a:solidFill>
                  <a:schemeClr val="tx1"/>
                </a:solidFill>
              </a:rPr>
              <a:t>sc.nextInt</a:t>
            </a:r>
            <a:r>
              <a:rPr lang="en-US" dirty="0">
                <a:solidFill>
                  <a:schemeClr val="tx1"/>
                </a:solidFill>
              </a:rPr>
              <a:t>();</a:t>
            </a:r>
          </a:p>
          <a:p>
            <a:pPr lvl="1">
              <a:buFont typeface="Arial" pitchFamily="34" charset="0"/>
              <a:buNone/>
            </a:pPr>
            <a:r>
              <a:rPr lang="en-US" dirty="0" smtClean="0">
                <a:solidFill>
                  <a:schemeClr val="tx1"/>
                </a:solidFill>
              </a:rPr>
              <a:t>		System.out.println</a:t>
            </a:r>
            <a:r>
              <a:rPr lang="en-US" dirty="0">
                <a:solidFill>
                  <a:schemeClr val="tx1"/>
                </a:solidFill>
              </a:rPr>
              <a:t>("You entered" + </a:t>
            </a:r>
            <a:r>
              <a:rPr lang="en-US" dirty="0" err="1">
                <a:solidFill>
                  <a:schemeClr val="tx1"/>
                </a:solidFill>
              </a:rPr>
              <a:t>i</a:t>
            </a:r>
            <a:r>
              <a:rPr lang="en-US" dirty="0">
                <a:solidFill>
                  <a:schemeClr val="tx1"/>
                </a:solidFill>
              </a:rPr>
              <a:t>);</a:t>
            </a:r>
          </a:p>
          <a:p>
            <a:pPr lvl="1">
              <a:lnSpc>
                <a:spcPts val="2500"/>
              </a:lnSpc>
              <a:buFont typeface="Arial" pitchFamily="34" charset="0"/>
              <a:buNone/>
            </a:pPr>
            <a:endParaRPr lang="en-US" dirty="0">
              <a:solidFill>
                <a:schemeClr val="tx1"/>
              </a:solidFill>
            </a:endParaRPr>
          </a:p>
        </p:txBody>
      </p:sp>
      <p:sp>
        <p:nvSpPr>
          <p:cNvPr id="412677" name="AutoShape 5"/>
          <p:cNvSpPr>
            <a:spLocks noChangeArrowheads="1"/>
          </p:cNvSpPr>
          <p:nvPr/>
        </p:nvSpPr>
        <p:spPr bwMode="auto">
          <a:xfrm>
            <a:off x="395288" y="3187782"/>
            <a:ext cx="5638800" cy="1234440"/>
          </a:xfrm>
          <a:prstGeom prst="roundRect">
            <a:avLst>
              <a:gd name="adj" fmla="val 16667"/>
            </a:avLst>
          </a:prstGeom>
          <a:noFill/>
          <a:ln w="19050" algn="ctr">
            <a:solidFill>
              <a:schemeClr val="tx1"/>
            </a:solidFill>
            <a:round/>
            <a:headEnd/>
            <a:tailEnd/>
          </a:ln>
          <a:effectLst/>
        </p:spPr>
        <p:txBody>
          <a:bodyPr anchor="ctr"/>
          <a:lstStyle/>
          <a:p>
            <a:pPr lvl="1">
              <a:lnSpc>
                <a:spcPct val="135000"/>
              </a:lnSpc>
              <a:buClrTx/>
              <a:buFontTx/>
              <a:buNone/>
            </a:pPr>
            <a:endParaRPr lang="en-US" sz="1800" dirty="0">
              <a:latin typeface="Candara" pitchFamily="34" charset="0"/>
              <a:cs typeface="Arial" pitchFamily="34" charset="0"/>
            </a:endParaRPr>
          </a:p>
        </p:txBody>
      </p:sp>
    </p:spTree>
    <p:extLst>
      <p:ext uri="{BB962C8B-B14F-4D97-AF65-F5344CB8AC3E}">
        <p14:creationId xmlns:p14="http://schemas.microsoft.com/office/powerpoint/2010/main" val="1280782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p:cNvSpPr>
          <p:nvPr>
            <p:ph type="title"/>
          </p:nvPr>
        </p:nvSpPr>
        <p:spPr/>
        <p:txBody>
          <a:bodyPr/>
          <a:lstStyle/>
          <a:p>
            <a:r>
              <a:rPr lang="en-US" sz="1200" b="1" dirty="0" smtClean="0"/>
              <a:t>5.4</a:t>
            </a:r>
            <a:r>
              <a:rPr lang="en-US" sz="1200" b="1" dirty="0"/>
              <a:t>: Using Scanner Class</a:t>
            </a:r>
            <a:br>
              <a:rPr lang="en-US" sz="1200" b="1" dirty="0"/>
            </a:br>
            <a:r>
              <a:rPr lang="en-US" dirty="0"/>
              <a:t>Scanner class : </a:t>
            </a:r>
            <a:r>
              <a:rPr lang="en-US" dirty="0" err="1"/>
              <a:t>nextXXX</a:t>
            </a:r>
            <a:r>
              <a:rPr lang="en-US" dirty="0"/>
              <a:t>() Methods</a:t>
            </a:r>
          </a:p>
        </p:txBody>
      </p:sp>
      <p:sp>
        <p:nvSpPr>
          <p:cNvPr id="415747" name="Rectangle 3"/>
          <p:cNvSpPr>
            <a:spLocks noGrp="1"/>
          </p:cNvSpPr>
          <p:nvPr>
            <p:ph idx="1"/>
          </p:nvPr>
        </p:nvSpPr>
        <p:spPr/>
        <p:txBody>
          <a:bodyPr/>
          <a:lstStyle/>
          <a:p>
            <a:r>
              <a:rPr lang="en-US" dirty="0">
                <a:solidFill>
                  <a:schemeClr val="tx1"/>
                </a:solidFill>
              </a:rPr>
              <a:t>String next() </a:t>
            </a:r>
          </a:p>
          <a:p>
            <a:r>
              <a:rPr lang="en-US" dirty="0">
                <a:solidFill>
                  <a:schemeClr val="tx1"/>
                </a:solidFill>
              </a:rPr>
              <a:t>boolean </a:t>
            </a:r>
            <a:r>
              <a:rPr lang="en-US" dirty="0" err="1">
                <a:solidFill>
                  <a:schemeClr val="tx1"/>
                </a:solidFill>
              </a:rPr>
              <a:t>nextBoolean</a:t>
            </a:r>
            <a:r>
              <a:rPr lang="en-US" dirty="0">
                <a:solidFill>
                  <a:schemeClr val="tx1"/>
                </a:solidFill>
              </a:rPr>
              <a:t>() </a:t>
            </a:r>
          </a:p>
          <a:p>
            <a:r>
              <a:rPr lang="en-US" dirty="0">
                <a:solidFill>
                  <a:schemeClr val="tx1"/>
                </a:solidFill>
              </a:rPr>
              <a:t>byte </a:t>
            </a:r>
            <a:r>
              <a:rPr lang="en-US" dirty="0" err="1">
                <a:solidFill>
                  <a:schemeClr val="tx1"/>
                </a:solidFill>
              </a:rPr>
              <a:t>nextByte</a:t>
            </a:r>
            <a:r>
              <a:rPr lang="en-US" dirty="0">
                <a:solidFill>
                  <a:schemeClr val="tx1"/>
                </a:solidFill>
              </a:rPr>
              <a:t>() </a:t>
            </a:r>
          </a:p>
          <a:p>
            <a:r>
              <a:rPr lang="en-US" dirty="0">
                <a:solidFill>
                  <a:schemeClr val="tx1"/>
                </a:solidFill>
              </a:rPr>
              <a:t>double </a:t>
            </a:r>
            <a:r>
              <a:rPr lang="en-US" dirty="0" err="1">
                <a:solidFill>
                  <a:schemeClr val="tx1"/>
                </a:solidFill>
              </a:rPr>
              <a:t>nextDouble</a:t>
            </a:r>
            <a:r>
              <a:rPr lang="en-US" dirty="0">
                <a:solidFill>
                  <a:schemeClr val="tx1"/>
                </a:solidFill>
              </a:rPr>
              <a:t>() </a:t>
            </a:r>
          </a:p>
          <a:p>
            <a:r>
              <a:rPr lang="en-US" dirty="0">
                <a:solidFill>
                  <a:schemeClr val="tx1"/>
                </a:solidFill>
              </a:rPr>
              <a:t>float </a:t>
            </a:r>
            <a:r>
              <a:rPr lang="en-US" dirty="0" err="1">
                <a:solidFill>
                  <a:schemeClr val="tx1"/>
                </a:solidFill>
              </a:rPr>
              <a:t>nextFloat</a:t>
            </a:r>
            <a:r>
              <a:rPr lang="en-US" dirty="0">
                <a:solidFill>
                  <a:schemeClr val="tx1"/>
                </a:solidFill>
              </a:rPr>
              <a:t>()</a:t>
            </a:r>
          </a:p>
          <a:p>
            <a:r>
              <a:rPr lang="en-US" dirty="0">
                <a:solidFill>
                  <a:schemeClr val="tx1"/>
                </a:solidFill>
              </a:rPr>
              <a:t>int </a:t>
            </a:r>
            <a:r>
              <a:rPr lang="en-US" dirty="0" err="1">
                <a:solidFill>
                  <a:schemeClr val="tx1"/>
                </a:solidFill>
              </a:rPr>
              <a:t>nextInt</a:t>
            </a:r>
            <a:r>
              <a:rPr lang="en-US" dirty="0">
                <a:solidFill>
                  <a:schemeClr val="tx1"/>
                </a:solidFill>
              </a:rPr>
              <a:t>() </a:t>
            </a:r>
          </a:p>
          <a:p>
            <a:r>
              <a:rPr lang="en-US" dirty="0">
                <a:solidFill>
                  <a:schemeClr val="tx1"/>
                </a:solidFill>
              </a:rPr>
              <a:t>String </a:t>
            </a:r>
            <a:r>
              <a:rPr lang="en-US" dirty="0" err="1">
                <a:solidFill>
                  <a:schemeClr val="tx1"/>
                </a:solidFill>
              </a:rPr>
              <a:t>nextLine</a:t>
            </a:r>
            <a:r>
              <a:rPr lang="en-US" dirty="0">
                <a:solidFill>
                  <a:schemeClr val="tx1"/>
                </a:solidFill>
              </a:rPr>
              <a:t>() </a:t>
            </a:r>
          </a:p>
          <a:p>
            <a:r>
              <a:rPr lang="en-US" dirty="0">
                <a:solidFill>
                  <a:schemeClr val="tx1"/>
                </a:solidFill>
              </a:rPr>
              <a:t>long </a:t>
            </a:r>
            <a:r>
              <a:rPr lang="en-US" dirty="0" err="1">
                <a:solidFill>
                  <a:schemeClr val="tx1"/>
                </a:solidFill>
              </a:rPr>
              <a:t>nextLong</a:t>
            </a:r>
            <a:r>
              <a:rPr lang="en-US" dirty="0">
                <a:solidFill>
                  <a:schemeClr val="tx1"/>
                </a:solidFill>
              </a:rPr>
              <a:t>() </a:t>
            </a:r>
          </a:p>
          <a:p>
            <a:r>
              <a:rPr lang="en-US" dirty="0">
                <a:solidFill>
                  <a:schemeClr val="tx1"/>
                </a:solidFill>
              </a:rPr>
              <a:t>short </a:t>
            </a:r>
            <a:r>
              <a:rPr lang="en-US" dirty="0" err="1">
                <a:solidFill>
                  <a:schemeClr val="tx1"/>
                </a:solidFill>
              </a:rPr>
              <a:t>nextShort</a:t>
            </a:r>
            <a:r>
              <a:rPr lang="en-US" dirty="0">
                <a:solidFill>
                  <a:schemeClr val="tx1"/>
                </a:solidFill>
              </a:rPr>
              <a:t>() </a:t>
            </a:r>
          </a:p>
        </p:txBody>
      </p:sp>
    </p:spTree>
    <p:extLst>
      <p:ext uri="{BB962C8B-B14F-4D97-AF65-F5344CB8AC3E}">
        <p14:creationId xmlns:p14="http://schemas.microsoft.com/office/powerpoint/2010/main" val="2293772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5.4</a:t>
            </a:r>
            <a:r>
              <a:rPr lang="en-US" sz="1200" b="1" dirty="0"/>
              <a:t>: Using Scanner Class</a:t>
            </a:r>
            <a:br>
              <a:rPr lang="en-US" sz="1200" b="1" dirty="0"/>
            </a:br>
            <a:r>
              <a:rPr lang="en-US" dirty="0"/>
              <a:t>Demo : How to use Scanner class?</a:t>
            </a:r>
          </a:p>
        </p:txBody>
      </p:sp>
      <p:sp>
        <p:nvSpPr>
          <p:cNvPr id="464970" name="Rectangle 74"/>
          <p:cNvSpPr>
            <a:spLocks noGrp="1" noChangeArrowheads="1"/>
          </p:cNvSpPr>
          <p:nvPr>
            <p:ph idx="1"/>
          </p:nvPr>
        </p:nvSpPr>
        <p:spPr>
          <a:noFill/>
          <a:ln/>
        </p:spPr>
        <p:txBody>
          <a:bodyPr lIns="90488" tIns="44450" rIns="90488" bIns="44450"/>
          <a:lstStyle/>
          <a:p>
            <a:r>
              <a:rPr lang="en-US" dirty="0">
                <a:solidFill>
                  <a:schemeClr val="tx1"/>
                </a:solidFill>
              </a:rPr>
              <a:t>Execute </a:t>
            </a:r>
            <a:endParaRPr lang="en-US" dirty="0" smtClean="0">
              <a:solidFill>
                <a:schemeClr val="tx1"/>
              </a:solidFill>
            </a:endParaRPr>
          </a:p>
          <a:p>
            <a:pPr lvl="1"/>
            <a:r>
              <a:rPr lang="en-US" dirty="0" smtClean="0">
                <a:solidFill>
                  <a:schemeClr val="tx1"/>
                </a:solidFill>
              </a:rPr>
              <a:t>ScannerDemo.java program</a:t>
            </a:r>
            <a:endParaRPr lang="en-US" dirty="0">
              <a:solidFill>
                <a:schemeClr val="tx1"/>
              </a:solidFill>
            </a:endParaRPr>
          </a:p>
          <a:p>
            <a:pPr lvl="1"/>
            <a:r>
              <a:rPr lang="en-US" dirty="0" smtClean="0">
                <a:solidFill>
                  <a:schemeClr val="tx1"/>
                </a:solidFill>
              </a:rPr>
              <a:t>ParseString.java </a:t>
            </a:r>
            <a:r>
              <a:rPr lang="en-US" dirty="0">
                <a:solidFill>
                  <a:schemeClr val="tx1"/>
                </a:solidFill>
              </a:rPr>
              <a:t>program</a:t>
            </a:r>
          </a:p>
          <a:p>
            <a:pPr>
              <a:buFont typeface="Arial" pitchFamily="34" charset="0"/>
              <a:buNone/>
            </a:pPr>
            <a:endParaRPr lang="en-US" dirty="0">
              <a:solidFill>
                <a:schemeClr val="tx1"/>
              </a:solidFill>
            </a:endParaRPr>
          </a:p>
        </p:txBody>
      </p:sp>
    </p:spTree>
    <p:extLst>
      <p:ext uri="{BB962C8B-B14F-4D97-AF65-F5344CB8AC3E}">
        <p14:creationId xmlns:p14="http://schemas.microsoft.com/office/powerpoint/2010/main" val="1957618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5.5</a:t>
            </a:r>
            <a:r>
              <a:rPr lang="en-US" sz="1200" b="1" dirty="0"/>
              <a:t>: The System Class</a:t>
            </a:r>
            <a:r>
              <a:rPr lang="en-US" b="1" dirty="0"/>
              <a:t/>
            </a:r>
            <a:br>
              <a:rPr lang="en-US" b="1" dirty="0"/>
            </a:br>
            <a:r>
              <a:rPr lang="en-US" dirty="0"/>
              <a:t>The System Class</a:t>
            </a:r>
          </a:p>
        </p:txBody>
      </p:sp>
      <p:sp>
        <p:nvSpPr>
          <p:cNvPr id="496643" name="Rectangle 3"/>
          <p:cNvSpPr>
            <a:spLocks noGrp="1"/>
          </p:cNvSpPr>
          <p:nvPr>
            <p:ph idx="1"/>
          </p:nvPr>
        </p:nvSpPr>
        <p:spPr/>
        <p:txBody>
          <a:bodyPr/>
          <a:lstStyle/>
          <a:p>
            <a:r>
              <a:rPr lang="en-US" dirty="0">
                <a:solidFill>
                  <a:schemeClr val="tx1"/>
                </a:solidFill>
              </a:rPr>
              <a:t>Used to interact with any of the system resources</a:t>
            </a:r>
          </a:p>
          <a:p>
            <a:r>
              <a:rPr lang="en-US" dirty="0">
                <a:solidFill>
                  <a:schemeClr val="tx1"/>
                </a:solidFill>
              </a:rPr>
              <a:t>Cannot be instantiated</a:t>
            </a:r>
          </a:p>
          <a:p>
            <a:r>
              <a:rPr lang="en-US" dirty="0">
                <a:solidFill>
                  <a:schemeClr val="tx1"/>
                </a:solidFill>
              </a:rPr>
              <a:t>Contains a methods and variables to handle system  I/O</a:t>
            </a:r>
          </a:p>
          <a:p>
            <a:r>
              <a:rPr lang="en-US" dirty="0">
                <a:solidFill>
                  <a:schemeClr val="tx1"/>
                </a:solidFill>
              </a:rPr>
              <a:t>System class provides facilities like Standard input, Standard output and Error output streams</a:t>
            </a:r>
          </a:p>
          <a:p>
            <a:endParaRPr lang="en-US" dirty="0">
              <a:solidFill>
                <a:schemeClr val="tx1"/>
              </a:solidFill>
            </a:endParaRPr>
          </a:p>
        </p:txBody>
      </p:sp>
      <p:pic>
        <p:nvPicPr>
          <p:cNvPr id="496646" name="Picture 6"/>
          <p:cNvPicPr>
            <a:picLocks noChangeAspect="1" noChangeArrowheads="1"/>
          </p:cNvPicPr>
          <p:nvPr/>
        </p:nvPicPr>
        <p:blipFill>
          <a:blip r:embed="rId3" cstate="print"/>
          <a:srcRect/>
          <a:stretch>
            <a:fillRect/>
          </a:stretch>
        </p:blipFill>
        <p:spPr bwMode="auto">
          <a:xfrm>
            <a:off x="395288" y="3482515"/>
            <a:ext cx="8305800" cy="2057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1200" b="1" dirty="0" smtClean="0"/>
              <a:t>5.5</a:t>
            </a:r>
            <a:r>
              <a:rPr lang="en-US" sz="1200" b="1" dirty="0"/>
              <a:t>: The System Class</a:t>
            </a:r>
            <a:r>
              <a:rPr lang="en-US" b="1" dirty="0"/>
              <a:t/>
            </a:r>
            <a:br>
              <a:rPr lang="en-US" b="1" dirty="0"/>
            </a:br>
            <a:r>
              <a:rPr lang="en-US" dirty="0"/>
              <a:t>Demo</a:t>
            </a:r>
          </a:p>
        </p:txBody>
      </p:sp>
      <p:sp>
        <p:nvSpPr>
          <p:cNvPr id="617475" name="Rectangle 3"/>
          <p:cNvSpPr>
            <a:spLocks noGrp="1"/>
          </p:cNvSpPr>
          <p:nvPr>
            <p:ph idx="1"/>
          </p:nvPr>
        </p:nvSpPr>
        <p:spPr/>
        <p:txBody>
          <a:bodyPr>
            <a:normAutofit/>
          </a:bodyPr>
          <a:lstStyle/>
          <a:p>
            <a:pPr>
              <a:lnSpc>
                <a:spcPts val="3500"/>
              </a:lnSpc>
            </a:pPr>
            <a:r>
              <a:rPr lang="en-US" dirty="0">
                <a:solidFill>
                  <a:schemeClr val="tx1"/>
                </a:solidFill>
              </a:rPr>
              <a:t>Execute the Elapsed.java program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b="1" dirty="0" smtClean="0"/>
              <a:t>5.6</a:t>
            </a:r>
            <a:r>
              <a:rPr lang="en-US" sz="1200" b="1" dirty="0"/>
              <a:t>: String Handling</a:t>
            </a:r>
            <a:r>
              <a:rPr lang="en-US" dirty="0"/>
              <a:t/>
            </a:r>
            <a:br>
              <a:rPr lang="en-US" dirty="0"/>
            </a:br>
            <a:r>
              <a:rPr lang="en-US" dirty="0"/>
              <a:t>String Handling</a:t>
            </a:r>
          </a:p>
        </p:txBody>
      </p:sp>
      <p:sp>
        <p:nvSpPr>
          <p:cNvPr id="499715" name="Rectangle 3"/>
          <p:cNvSpPr>
            <a:spLocks noGrp="1"/>
          </p:cNvSpPr>
          <p:nvPr>
            <p:ph idx="1"/>
          </p:nvPr>
        </p:nvSpPr>
        <p:spPr/>
        <p:txBody>
          <a:bodyPr/>
          <a:lstStyle/>
          <a:p>
            <a:r>
              <a:rPr lang="en-US" dirty="0">
                <a:solidFill>
                  <a:schemeClr val="tx1"/>
                </a:solidFill>
              </a:rPr>
              <a:t>String is handled as an object of class String and not as an array of characters</a:t>
            </a:r>
          </a:p>
        </p:txBody>
      </p:sp>
      <p:grpSp>
        <p:nvGrpSpPr>
          <p:cNvPr id="26" name="Group 25"/>
          <p:cNvGrpSpPr/>
          <p:nvPr/>
        </p:nvGrpSpPr>
        <p:grpSpPr>
          <a:xfrm>
            <a:off x="401636" y="1940627"/>
            <a:ext cx="8263391" cy="3443515"/>
            <a:chOff x="293268" y="2093685"/>
            <a:chExt cx="8850732" cy="3443515"/>
          </a:xfrm>
        </p:grpSpPr>
        <p:grpSp>
          <p:nvGrpSpPr>
            <p:cNvPr id="2" name="Group 6"/>
            <p:cNvGrpSpPr>
              <a:grpSpLocks/>
            </p:cNvGrpSpPr>
            <p:nvPr/>
          </p:nvGrpSpPr>
          <p:grpSpPr bwMode="auto">
            <a:xfrm>
              <a:off x="4191000" y="2093685"/>
              <a:ext cx="4953000" cy="3392829"/>
              <a:chOff x="496" y="880"/>
              <a:chExt cx="2528" cy="1759"/>
            </a:xfrm>
          </p:grpSpPr>
          <p:sp>
            <p:nvSpPr>
              <p:cNvPr id="499719" name="Text Box 7"/>
              <p:cNvSpPr txBox="1">
                <a:spLocks noChangeArrowheads="1"/>
              </p:cNvSpPr>
              <p:nvPr/>
            </p:nvSpPr>
            <p:spPr bwMode="auto">
              <a:xfrm>
                <a:off x="2448" y="2448"/>
                <a:ext cx="332"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str1</a:t>
                </a:r>
              </a:p>
            </p:txBody>
          </p:sp>
          <p:sp>
            <p:nvSpPr>
              <p:cNvPr id="499720" name="Line 8"/>
              <p:cNvSpPr>
                <a:spLocks noChangeShapeType="1"/>
              </p:cNvSpPr>
              <p:nvPr/>
            </p:nvSpPr>
            <p:spPr bwMode="auto">
              <a:xfrm>
                <a:off x="624" y="1920"/>
                <a:ext cx="2400" cy="0"/>
              </a:xfrm>
              <a:prstGeom prst="line">
                <a:avLst/>
              </a:prstGeom>
              <a:noFill/>
              <a:ln w="12700">
                <a:solidFill>
                  <a:schemeClr val="tx2"/>
                </a:solidFill>
                <a:round/>
                <a:headEnd type="none" w="sm" len="sm"/>
                <a:tailEnd type="none" w="sm" len="sm"/>
              </a:ln>
              <a:effectLst/>
            </p:spPr>
            <p:txBody>
              <a:bodyPr wrap="none" anchor="ctr"/>
              <a:lstStyle/>
              <a:p>
                <a:endParaRPr lang="en-IN">
                  <a:latin typeface="+mj-lt"/>
                  <a:cs typeface="Arial" pitchFamily="34" charset="0"/>
                </a:endParaRPr>
              </a:p>
            </p:txBody>
          </p:sp>
          <p:sp>
            <p:nvSpPr>
              <p:cNvPr id="499721" name="Text Box 9"/>
              <p:cNvSpPr txBox="1">
                <a:spLocks noChangeArrowheads="1"/>
              </p:cNvSpPr>
              <p:nvPr/>
            </p:nvSpPr>
            <p:spPr bwMode="auto">
              <a:xfrm>
                <a:off x="496" y="880"/>
                <a:ext cx="1684" cy="303"/>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sz="1600" dirty="0">
                    <a:latin typeface="+mj-lt"/>
                    <a:cs typeface="Arial" pitchFamily="34" charset="0"/>
                  </a:rPr>
                  <a:t>String </a:t>
                </a:r>
                <a:r>
                  <a:rPr lang="en-US" sz="1600" dirty="0" err="1">
                    <a:latin typeface="+mj-lt"/>
                    <a:cs typeface="Arial" pitchFamily="34" charset="0"/>
                  </a:rPr>
                  <a:t>str</a:t>
                </a:r>
                <a:r>
                  <a:rPr lang="en-US" sz="1600" dirty="0">
                    <a:latin typeface="+mj-lt"/>
                    <a:cs typeface="Arial" pitchFamily="34" charset="0"/>
                  </a:rPr>
                  <a:t> = new String(“Pooja”);</a:t>
                </a:r>
              </a:p>
              <a:p>
                <a:pPr eaLnBrk="0" hangingPunct="0"/>
                <a:r>
                  <a:rPr lang="en-US" sz="1600" dirty="0">
                    <a:latin typeface="+mj-lt"/>
                    <a:cs typeface="Arial" pitchFamily="34" charset="0"/>
                  </a:rPr>
                  <a:t>String str1 = new String(“Sam”);</a:t>
                </a:r>
              </a:p>
            </p:txBody>
          </p:sp>
          <p:sp>
            <p:nvSpPr>
              <p:cNvPr id="499722" name="Rectangle 10"/>
              <p:cNvSpPr>
                <a:spLocks noChangeArrowheads="1"/>
              </p:cNvSpPr>
              <p:nvPr/>
            </p:nvSpPr>
            <p:spPr bwMode="auto">
              <a:xfrm>
                <a:off x="1584" y="1344"/>
                <a:ext cx="768" cy="528"/>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23" name="Rectangle 11"/>
              <p:cNvSpPr>
                <a:spLocks noChangeArrowheads="1"/>
              </p:cNvSpPr>
              <p:nvPr/>
            </p:nvSpPr>
            <p:spPr bwMode="auto">
              <a:xfrm>
                <a:off x="1632" y="1392"/>
                <a:ext cx="528" cy="216"/>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24" name="Rectangle 12"/>
              <p:cNvSpPr>
                <a:spLocks noChangeArrowheads="1"/>
              </p:cNvSpPr>
              <p:nvPr/>
            </p:nvSpPr>
            <p:spPr bwMode="auto">
              <a:xfrm>
                <a:off x="1632" y="1632"/>
                <a:ext cx="528" cy="216"/>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25" name="Text Box 13"/>
              <p:cNvSpPr txBox="1">
                <a:spLocks noChangeArrowheads="1"/>
              </p:cNvSpPr>
              <p:nvPr/>
            </p:nvSpPr>
            <p:spPr bwMode="auto">
              <a:xfrm>
                <a:off x="1632" y="1392"/>
                <a:ext cx="444"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Pooja</a:t>
                </a:r>
              </a:p>
            </p:txBody>
          </p:sp>
          <p:sp>
            <p:nvSpPr>
              <p:cNvPr id="499726" name="Text Box 14"/>
              <p:cNvSpPr txBox="1">
                <a:spLocks noChangeArrowheads="1"/>
              </p:cNvSpPr>
              <p:nvPr/>
            </p:nvSpPr>
            <p:spPr bwMode="auto">
              <a:xfrm>
                <a:off x="1680" y="1632"/>
                <a:ext cx="367"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Sam</a:t>
                </a:r>
              </a:p>
            </p:txBody>
          </p:sp>
          <p:sp>
            <p:nvSpPr>
              <p:cNvPr id="499727" name="Text Box 15"/>
              <p:cNvSpPr txBox="1">
                <a:spLocks noChangeArrowheads="1"/>
              </p:cNvSpPr>
              <p:nvPr/>
            </p:nvSpPr>
            <p:spPr bwMode="auto">
              <a:xfrm>
                <a:off x="2496" y="1392"/>
                <a:ext cx="262"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str</a:t>
                </a:r>
              </a:p>
            </p:txBody>
          </p:sp>
          <p:sp>
            <p:nvSpPr>
              <p:cNvPr id="499728" name="Text Box 16"/>
              <p:cNvSpPr txBox="1">
                <a:spLocks noChangeArrowheads="1"/>
              </p:cNvSpPr>
              <p:nvPr/>
            </p:nvSpPr>
            <p:spPr bwMode="auto">
              <a:xfrm>
                <a:off x="2448" y="1680"/>
                <a:ext cx="332"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str1</a:t>
                </a:r>
              </a:p>
            </p:txBody>
          </p:sp>
          <p:sp>
            <p:nvSpPr>
              <p:cNvPr id="499729" name="Line 17"/>
              <p:cNvSpPr>
                <a:spLocks noChangeShapeType="1"/>
              </p:cNvSpPr>
              <p:nvPr/>
            </p:nvSpPr>
            <p:spPr bwMode="auto">
              <a:xfrm flipH="1" flipV="1">
                <a:off x="2160" y="1488"/>
                <a:ext cx="336" cy="48"/>
              </a:xfrm>
              <a:prstGeom prst="line">
                <a:avLst/>
              </a:prstGeom>
              <a:noFill/>
              <a:ln w="12700">
                <a:solidFill>
                  <a:schemeClr val="tx2"/>
                </a:solidFill>
                <a:round/>
                <a:headEnd/>
                <a:tailEnd type="triangle" w="med" len="med"/>
              </a:ln>
              <a:effectLst/>
            </p:spPr>
            <p:txBody>
              <a:bodyPr wrap="none" anchor="ctr"/>
              <a:lstStyle/>
              <a:p>
                <a:endParaRPr lang="en-IN">
                  <a:latin typeface="+mj-lt"/>
                  <a:cs typeface="Arial" pitchFamily="34" charset="0"/>
                </a:endParaRPr>
              </a:p>
            </p:txBody>
          </p:sp>
          <p:sp>
            <p:nvSpPr>
              <p:cNvPr id="499730" name="Line 18"/>
              <p:cNvSpPr>
                <a:spLocks noChangeShapeType="1"/>
              </p:cNvSpPr>
              <p:nvPr/>
            </p:nvSpPr>
            <p:spPr bwMode="auto">
              <a:xfrm flipH="1" flipV="1">
                <a:off x="2160" y="1728"/>
                <a:ext cx="336" cy="48"/>
              </a:xfrm>
              <a:prstGeom prst="line">
                <a:avLst/>
              </a:prstGeom>
              <a:noFill/>
              <a:ln w="12700">
                <a:solidFill>
                  <a:schemeClr val="tx2"/>
                </a:solidFill>
                <a:round/>
                <a:headEnd/>
                <a:tailEnd type="triangle" w="med" len="med"/>
              </a:ln>
              <a:effectLst/>
            </p:spPr>
            <p:txBody>
              <a:bodyPr wrap="none" anchor="ctr"/>
              <a:lstStyle/>
              <a:p>
                <a:endParaRPr lang="en-IN">
                  <a:latin typeface="+mj-lt"/>
                  <a:cs typeface="Arial" pitchFamily="34" charset="0"/>
                </a:endParaRPr>
              </a:p>
            </p:txBody>
          </p:sp>
          <p:sp>
            <p:nvSpPr>
              <p:cNvPr id="499731" name="Text Box 19"/>
              <p:cNvSpPr txBox="1">
                <a:spLocks noChangeArrowheads="1"/>
              </p:cNvSpPr>
              <p:nvPr/>
            </p:nvSpPr>
            <p:spPr bwMode="auto">
              <a:xfrm>
                <a:off x="528" y="1968"/>
                <a:ext cx="1871" cy="335"/>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a:latin typeface="+mj-lt"/>
                    <a:cs typeface="Arial" pitchFamily="34" charset="0"/>
                  </a:rPr>
                  <a:t>String str = new String(“Pooja”);</a:t>
                </a:r>
              </a:p>
              <a:p>
                <a:pPr eaLnBrk="0" hangingPunct="0"/>
                <a:r>
                  <a:rPr lang="en-US">
                    <a:latin typeface="+mj-lt"/>
                    <a:cs typeface="Arial" pitchFamily="34" charset="0"/>
                  </a:rPr>
                  <a:t>String str1 = str;</a:t>
                </a:r>
              </a:p>
            </p:txBody>
          </p:sp>
          <p:sp>
            <p:nvSpPr>
              <p:cNvPr id="499732" name="Rectangle 20"/>
              <p:cNvSpPr>
                <a:spLocks noChangeArrowheads="1"/>
              </p:cNvSpPr>
              <p:nvPr/>
            </p:nvSpPr>
            <p:spPr bwMode="auto">
              <a:xfrm>
                <a:off x="1680" y="2256"/>
                <a:ext cx="576" cy="336"/>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33" name="Rectangle 21"/>
              <p:cNvSpPr>
                <a:spLocks noChangeArrowheads="1"/>
              </p:cNvSpPr>
              <p:nvPr/>
            </p:nvSpPr>
            <p:spPr bwMode="auto">
              <a:xfrm>
                <a:off x="1728" y="2304"/>
                <a:ext cx="480" cy="240"/>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34" name="Text Box 22"/>
              <p:cNvSpPr txBox="1">
                <a:spLocks noChangeArrowheads="1"/>
              </p:cNvSpPr>
              <p:nvPr/>
            </p:nvSpPr>
            <p:spPr bwMode="auto">
              <a:xfrm>
                <a:off x="1728" y="2304"/>
                <a:ext cx="444"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Pooja</a:t>
                </a:r>
              </a:p>
            </p:txBody>
          </p:sp>
          <p:sp>
            <p:nvSpPr>
              <p:cNvPr id="499735" name="Text Box 23"/>
              <p:cNvSpPr txBox="1">
                <a:spLocks noChangeArrowheads="1"/>
              </p:cNvSpPr>
              <p:nvPr/>
            </p:nvSpPr>
            <p:spPr bwMode="auto">
              <a:xfrm>
                <a:off x="2496" y="2208"/>
                <a:ext cx="262"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str</a:t>
                </a:r>
              </a:p>
            </p:txBody>
          </p:sp>
          <p:sp>
            <p:nvSpPr>
              <p:cNvPr id="499736" name="Line 24"/>
              <p:cNvSpPr>
                <a:spLocks noChangeShapeType="1"/>
              </p:cNvSpPr>
              <p:nvPr/>
            </p:nvSpPr>
            <p:spPr bwMode="auto">
              <a:xfrm flipH="1">
                <a:off x="2160" y="2304"/>
                <a:ext cx="336" cy="48"/>
              </a:xfrm>
              <a:prstGeom prst="line">
                <a:avLst/>
              </a:prstGeom>
              <a:noFill/>
              <a:ln w="12700">
                <a:solidFill>
                  <a:schemeClr val="tx2"/>
                </a:solidFill>
                <a:round/>
                <a:headEnd type="none" w="sm" len="sm"/>
                <a:tailEnd type="triangle" w="med" len="med"/>
              </a:ln>
              <a:effectLst/>
            </p:spPr>
            <p:txBody>
              <a:bodyPr wrap="none" anchor="ctr"/>
              <a:lstStyle/>
              <a:p>
                <a:endParaRPr lang="en-IN">
                  <a:latin typeface="+mj-lt"/>
                  <a:cs typeface="Arial" pitchFamily="34" charset="0"/>
                </a:endParaRPr>
              </a:p>
            </p:txBody>
          </p:sp>
          <p:sp>
            <p:nvSpPr>
              <p:cNvPr id="499737" name="Line 25"/>
              <p:cNvSpPr>
                <a:spLocks noChangeShapeType="1"/>
              </p:cNvSpPr>
              <p:nvPr/>
            </p:nvSpPr>
            <p:spPr bwMode="auto">
              <a:xfrm flipH="1" flipV="1">
                <a:off x="2160" y="2400"/>
                <a:ext cx="288" cy="96"/>
              </a:xfrm>
              <a:prstGeom prst="line">
                <a:avLst/>
              </a:prstGeom>
              <a:noFill/>
              <a:ln w="12700">
                <a:solidFill>
                  <a:schemeClr val="tx2"/>
                </a:solidFill>
                <a:round/>
                <a:headEnd type="none" w="sm" len="sm"/>
                <a:tailEnd type="triangle" w="med" len="med"/>
              </a:ln>
              <a:effectLst/>
            </p:spPr>
            <p:txBody>
              <a:bodyPr wrap="none" anchor="ctr"/>
              <a:lstStyle/>
              <a:p>
                <a:endParaRPr lang="en-IN">
                  <a:latin typeface="+mj-lt"/>
                  <a:cs typeface="Arial" pitchFamily="34" charset="0"/>
                </a:endParaRPr>
              </a:p>
            </p:txBody>
          </p:sp>
          <p:sp>
            <p:nvSpPr>
              <p:cNvPr id="499738" name="Text Box 26"/>
              <p:cNvSpPr txBox="1">
                <a:spLocks noChangeArrowheads="1"/>
              </p:cNvSpPr>
              <p:nvPr/>
            </p:nvSpPr>
            <p:spPr bwMode="auto">
              <a:xfrm>
                <a:off x="672" y="1295"/>
                <a:ext cx="857" cy="207"/>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sz="2000" b="1">
                    <a:latin typeface="+mj-lt"/>
                    <a:cs typeface="Arial" pitchFamily="34" charset="0"/>
                  </a:rPr>
                  <a:t>Heap Stack</a:t>
                </a:r>
              </a:p>
            </p:txBody>
          </p:sp>
        </p:grpSp>
        <p:sp>
          <p:nvSpPr>
            <p:cNvPr id="499739" name="Rectangle 27"/>
            <p:cNvSpPr>
              <a:spLocks noChangeArrowheads="1"/>
            </p:cNvSpPr>
            <p:nvPr/>
          </p:nvSpPr>
          <p:spPr bwMode="auto">
            <a:xfrm>
              <a:off x="293268" y="2413000"/>
              <a:ext cx="4038600" cy="3124200"/>
            </a:xfrm>
            <a:prstGeom prst="rect">
              <a:avLst/>
            </a:prstGeom>
            <a:noFill/>
            <a:ln w="12700">
              <a:noFill/>
              <a:miter lim="800000"/>
              <a:headEnd/>
              <a:tailEnd/>
            </a:ln>
            <a:effectLst/>
          </p:spPr>
          <p:txBody>
            <a:bodyPr lIns="90488" tIns="44450" rIns="90488" bIns="44450"/>
            <a:lstStyle/>
            <a:p>
              <a:pPr marL="166189" indent="-166189" defTabSz="914342">
                <a:lnSpc>
                  <a:spcPct val="90000"/>
                </a:lnSpc>
                <a:spcAft>
                  <a:spcPts val="600"/>
                </a:spcAft>
                <a:buClr>
                  <a:schemeClr val="accent5"/>
                </a:buClr>
                <a:buFont typeface="Wingdings" pitchFamily="2" charset="2"/>
                <a:buChar char="§"/>
              </a:pPr>
              <a:r>
                <a:rPr lang="en-US" sz="2200" dirty="0">
                  <a:solidFill>
                    <a:schemeClr val="bg2">
                      <a:lumMod val="50000"/>
                    </a:schemeClr>
                  </a:solidFill>
                </a:rPr>
                <a:t>String class is a better &amp;  convenient way to handle any operation</a:t>
              </a:r>
            </a:p>
            <a:p>
              <a:pPr marL="166189" indent="-166189" defTabSz="914342">
                <a:lnSpc>
                  <a:spcPct val="90000"/>
                </a:lnSpc>
                <a:spcAft>
                  <a:spcPts val="600"/>
                </a:spcAft>
                <a:buClr>
                  <a:schemeClr val="accent5"/>
                </a:buClr>
                <a:buFont typeface="Wingdings" pitchFamily="2" charset="2"/>
                <a:buChar char="§"/>
              </a:pPr>
              <a:r>
                <a:rPr lang="en-US" sz="2200" dirty="0">
                  <a:solidFill>
                    <a:schemeClr val="bg2">
                      <a:lumMod val="50000"/>
                    </a:schemeClr>
                  </a:solidFill>
                </a:rPr>
                <a:t>String objects are immutable</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p:cNvSpPr>
          <p:nvPr>
            <p:ph type="title"/>
          </p:nvPr>
        </p:nvSpPr>
        <p:spPr/>
        <p:txBody>
          <a:bodyPr/>
          <a:lstStyle/>
          <a:p>
            <a:r>
              <a:rPr lang="en-US" sz="1200" b="1" dirty="0" smtClean="0"/>
              <a:t>5.6: </a:t>
            </a:r>
            <a:r>
              <a:rPr lang="en-US" sz="1200" b="1" dirty="0"/>
              <a:t>String Handling</a:t>
            </a:r>
            <a:br>
              <a:rPr lang="en-US" sz="1200" b="1" dirty="0"/>
            </a:br>
            <a:r>
              <a:rPr lang="en-US" dirty="0"/>
              <a:t>Important Methods</a:t>
            </a:r>
          </a:p>
        </p:txBody>
      </p:sp>
      <p:sp>
        <p:nvSpPr>
          <p:cNvPr id="501763" name="Rectangle 3"/>
          <p:cNvSpPr>
            <a:spLocks noGrp="1"/>
          </p:cNvSpPr>
          <p:nvPr>
            <p:ph idx="1"/>
          </p:nvPr>
        </p:nvSpPr>
        <p:spPr/>
        <p:txBody>
          <a:bodyPr/>
          <a:lstStyle/>
          <a:p>
            <a:r>
              <a:rPr lang="en-US" dirty="0">
                <a:solidFill>
                  <a:schemeClr val="tx1"/>
                </a:solidFill>
              </a:rPr>
              <a:t>length(): length of string</a:t>
            </a:r>
          </a:p>
          <a:p>
            <a:r>
              <a:rPr lang="en-US" dirty="0" err="1">
                <a:solidFill>
                  <a:schemeClr val="tx1"/>
                </a:solidFill>
              </a:rPr>
              <a:t>indexOf</a:t>
            </a:r>
            <a:r>
              <a:rPr lang="en-US" dirty="0">
                <a:solidFill>
                  <a:schemeClr val="tx1"/>
                </a:solidFill>
              </a:rPr>
              <a:t>(): searches an occurrence of a char, or string within other string</a:t>
            </a:r>
          </a:p>
          <a:p>
            <a:r>
              <a:rPr lang="en-US" dirty="0">
                <a:solidFill>
                  <a:schemeClr val="tx1"/>
                </a:solidFill>
              </a:rPr>
              <a:t>substring(): Retrieves substring from the object</a:t>
            </a:r>
          </a:p>
          <a:p>
            <a:r>
              <a:rPr lang="en-US" dirty="0">
                <a:solidFill>
                  <a:schemeClr val="tx1"/>
                </a:solidFill>
              </a:rPr>
              <a:t>trim(): Removes spaces</a:t>
            </a:r>
          </a:p>
          <a:p>
            <a:r>
              <a:rPr lang="en-US" dirty="0" err="1">
                <a:solidFill>
                  <a:schemeClr val="tx1"/>
                </a:solidFill>
              </a:rPr>
              <a:t>valueOf</a:t>
            </a:r>
            <a:r>
              <a:rPr lang="en-US" dirty="0">
                <a:solidFill>
                  <a:schemeClr val="tx1"/>
                </a:solidFill>
              </a:rPr>
              <a:t>(): Converts data to </a:t>
            </a:r>
            <a:r>
              <a:rPr lang="en-US" dirty="0" smtClean="0">
                <a:solidFill>
                  <a:schemeClr val="tx1"/>
                </a:solidFill>
              </a:rPr>
              <a:t>string</a:t>
            </a:r>
          </a:p>
          <a:p>
            <a:r>
              <a:rPr lang="en-US" dirty="0" err="1" smtClean="0">
                <a:solidFill>
                  <a:schemeClr val="tx1"/>
                </a:solidFill>
              </a:rPr>
              <a:t>isEmpty</a:t>
            </a:r>
            <a:r>
              <a:rPr lang="en-US" dirty="0" smtClean="0">
                <a:solidFill>
                  <a:schemeClr val="tx1"/>
                </a:solidFill>
              </a:rPr>
              <a:t>(): Added in Java 6 to check whether string is empty or not </a:t>
            </a:r>
            <a:endParaRPr lang="en-US" dirty="0">
              <a:solidFill>
                <a:schemeClr val="tx1"/>
              </a:solidFill>
            </a:endParaRPr>
          </a:p>
          <a:p>
            <a:r>
              <a:rPr lang="en-IN" dirty="0" err="1">
                <a:solidFill>
                  <a:schemeClr val="tx1"/>
                </a:solidFill>
              </a:rPr>
              <a:t>concat</a:t>
            </a:r>
            <a:r>
              <a:rPr lang="en-IN" dirty="0">
                <a:solidFill>
                  <a:schemeClr val="tx1"/>
                </a:solidFill>
              </a:rPr>
              <a:t>(String s) : </a:t>
            </a:r>
            <a:r>
              <a:rPr lang="en-US" dirty="0">
                <a:solidFill>
                  <a:schemeClr val="tx1"/>
                </a:solidFill>
              </a:rPr>
              <a:t>Used to concatenate a string to an existing string. </a:t>
            </a:r>
            <a:r>
              <a:rPr lang="en-US" dirty="0" err="1">
                <a:solidFill>
                  <a:schemeClr val="tx1"/>
                </a:solidFill>
              </a:rPr>
              <a:t>Eg</a:t>
            </a:r>
            <a:endParaRPr lang="en-US" dirty="0">
              <a:solidFill>
                <a:schemeClr val="tx1"/>
              </a:solidFill>
            </a:endParaRPr>
          </a:p>
        </p:txBody>
      </p:sp>
      <p:sp>
        <p:nvSpPr>
          <p:cNvPr id="501764" name="AutoShape 4"/>
          <p:cNvSpPr>
            <a:spLocks noChangeArrowheads="1"/>
          </p:cNvSpPr>
          <p:nvPr/>
        </p:nvSpPr>
        <p:spPr bwMode="auto">
          <a:xfrm>
            <a:off x="1161901" y="4580972"/>
            <a:ext cx="6263467" cy="1066800"/>
          </a:xfrm>
          <a:prstGeom prst="roundRect">
            <a:avLst>
              <a:gd name="adj" fmla="val 16667"/>
            </a:avLst>
          </a:prstGeom>
          <a:noFill/>
          <a:ln w="9525">
            <a:solidFill>
              <a:schemeClr val="tx1"/>
            </a:solidFill>
            <a:round/>
            <a:headEnd/>
            <a:tailEnd/>
          </a:ln>
          <a:effectLst/>
        </p:spPr>
        <p:txBody>
          <a:bodyPr wrap="none" anchor="ctr"/>
          <a:lstStyle/>
          <a:p>
            <a:pPr>
              <a:lnSpc>
                <a:spcPct val="115000"/>
              </a:lnSpc>
            </a:pPr>
            <a:r>
              <a:rPr lang="en-IN" dirty="0">
                <a:latin typeface="+mj-lt"/>
                <a:cs typeface="Arial" pitchFamily="34" charset="0"/>
              </a:rPr>
              <a:t>String </a:t>
            </a:r>
            <a:r>
              <a:rPr lang="en-IN" dirty="0" err="1">
                <a:latin typeface="+mj-lt"/>
                <a:cs typeface="Arial" pitchFamily="34" charset="0"/>
              </a:rPr>
              <a:t>string</a:t>
            </a:r>
            <a:r>
              <a:rPr lang="en-IN" dirty="0">
                <a:latin typeface="+mj-lt"/>
                <a:cs typeface="Arial" pitchFamily="34" charset="0"/>
              </a:rPr>
              <a:t> = "Core ";</a:t>
            </a:r>
          </a:p>
          <a:p>
            <a:pPr>
              <a:lnSpc>
                <a:spcPct val="115000"/>
              </a:lnSpc>
            </a:pPr>
            <a:r>
              <a:rPr lang="en-IN" dirty="0" err="1">
                <a:latin typeface="+mj-lt"/>
                <a:cs typeface="Arial" pitchFamily="34" charset="0"/>
              </a:rPr>
              <a:t>System.out.println</a:t>
            </a:r>
            <a:r>
              <a:rPr lang="en-IN" dirty="0">
                <a:latin typeface="+mj-lt"/>
                <a:cs typeface="Arial" pitchFamily="34" charset="0"/>
              </a:rPr>
              <a:t>( string=</a:t>
            </a:r>
            <a:r>
              <a:rPr lang="en-IN" dirty="0" err="1">
                <a:latin typeface="+mj-lt"/>
                <a:cs typeface="Arial" pitchFamily="34" charset="0"/>
              </a:rPr>
              <a:t>string.concat</a:t>
            </a:r>
            <a:r>
              <a:rPr lang="en-IN" dirty="0">
                <a:latin typeface="+mj-lt"/>
                <a:cs typeface="Arial" pitchFamily="34" charset="0"/>
              </a:rPr>
              <a:t>(" Java") ); </a:t>
            </a:r>
          </a:p>
          <a:p>
            <a:pPr>
              <a:lnSpc>
                <a:spcPct val="115000"/>
              </a:lnSpc>
            </a:pPr>
            <a:r>
              <a:rPr lang="en-IN" dirty="0">
                <a:latin typeface="+mj-lt"/>
                <a:cs typeface="Arial" pitchFamily="34" charset="0"/>
              </a:rPr>
              <a:t>Output -&gt; "Core Java”</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p:txBody>
          <a:bodyPr>
            <a:normAutofit/>
          </a:bodyPr>
          <a:lstStyle/>
          <a:p>
            <a:r>
              <a:rPr lang="en-US" dirty="0"/>
              <a:t>Lesson Objectives</a:t>
            </a:r>
          </a:p>
        </p:txBody>
      </p:sp>
      <p:sp>
        <p:nvSpPr>
          <p:cNvPr id="182275" name="Rectangle 3"/>
          <p:cNvSpPr>
            <a:spLocks noGrp="1"/>
          </p:cNvSpPr>
          <p:nvPr>
            <p:ph idx="1"/>
          </p:nvPr>
        </p:nvSpPr>
        <p:spPr/>
        <p:txBody>
          <a:bodyPr/>
          <a:lstStyle/>
          <a:p>
            <a:r>
              <a:rPr lang="en-US" dirty="0" smtClean="0">
                <a:solidFill>
                  <a:schemeClr val="tx1"/>
                </a:solidFill>
              </a:rPr>
              <a:t>After completing this lesson, participants will be able to:</a:t>
            </a:r>
          </a:p>
          <a:p>
            <a:pPr lvl="1"/>
            <a:r>
              <a:rPr lang="en-US" dirty="0" smtClean="0">
                <a:solidFill>
                  <a:schemeClr val="tx1"/>
                </a:solidFill>
              </a:rPr>
              <a:t>Understand The </a:t>
            </a:r>
            <a:r>
              <a:rPr lang="en-US" dirty="0">
                <a:solidFill>
                  <a:schemeClr val="tx1"/>
                </a:solidFill>
              </a:rPr>
              <a:t>Object Class </a:t>
            </a:r>
            <a:r>
              <a:rPr lang="en-US" dirty="0" smtClean="0">
                <a:solidFill>
                  <a:schemeClr val="tx1"/>
                </a:solidFill>
              </a:rPr>
              <a:t>and different Wrapper </a:t>
            </a:r>
            <a:r>
              <a:rPr lang="en-US" dirty="0">
                <a:solidFill>
                  <a:schemeClr val="tx1"/>
                </a:solidFill>
              </a:rPr>
              <a:t>Classes </a:t>
            </a:r>
          </a:p>
          <a:p>
            <a:pPr lvl="1"/>
            <a:r>
              <a:rPr lang="en-US" dirty="0" smtClean="0">
                <a:solidFill>
                  <a:schemeClr val="tx1"/>
                </a:solidFill>
              </a:rPr>
              <a:t>Use Type </a:t>
            </a:r>
            <a:r>
              <a:rPr lang="en-US" dirty="0">
                <a:solidFill>
                  <a:schemeClr val="tx1"/>
                </a:solidFill>
              </a:rPr>
              <a:t>casting </a:t>
            </a:r>
          </a:p>
          <a:p>
            <a:pPr lvl="1"/>
            <a:r>
              <a:rPr lang="en-US" dirty="0" smtClean="0">
                <a:solidFill>
                  <a:schemeClr val="tx1"/>
                </a:solidFill>
              </a:rPr>
              <a:t>Work with Scanner, System Class and String </a:t>
            </a:r>
            <a:r>
              <a:rPr lang="en-US" dirty="0">
                <a:solidFill>
                  <a:schemeClr val="tx1"/>
                </a:solidFill>
              </a:rPr>
              <a:t>Handling </a:t>
            </a:r>
          </a:p>
          <a:p>
            <a:pPr lvl="1"/>
            <a:r>
              <a:rPr lang="en-US" dirty="0" smtClean="0">
                <a:solidFill>
                  <a:schemeClr val="tx1"/>
                </a:solidFill>
              </a:rPr>
              <a:t>Understand new Date </a:t>
            </a:r>
            <a:r>
              <a:rPr lang="en-US" dirty="0">
                <a:solidFill>
                  <a:schemeClr val="tx1"/>
                </a:solidFill>
              </a:rPr>
              <a:t>and Time </a:t>
            </a:r>
            <a:r>
              <a:rPr lang="en-US" dirty="0" smtClean="0">
                <a:solidFill>
                  <a:schemeClr val="tx1"/>
                </a:solidFill>
              </a:rPr>
              <a:t>API</a:t>
            </a:r>
          </a:p>
          <a:p>
            <a:pPr lvl="1"/>
            <a:r>
              <a:rPr lang="en-US" dirty="0" smtClean="0">
                <a:solidFill>
                  <a:schemeClr val="tx1"/>
                </a:solidFill>
              </a:rPr>
              <a:t>Best Practices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5.6</a:t>
            </a:r>
            <a:r>
              <a:rPr lang="en-US" sz="1200" b="1" dirty="0"/>
              <a:t>: String Handling</a:t>
            </a:r>
            <a:r>
              <a:rPr lang="en-US" dirty="0"/>
              <a:t/>
            </a:r>
            <a:br>
              <a:rPr lang="en-US" dirty="0"/>
            </a:br>
            <a:r>
              <a:rPr lang="en-US" dirty="0"/>
              <a:t>String Concatenation</a:t>
            </a:r>
          </a:p>
        </p:txBody>
      </p:sp>
      <p:sp>
        <p:nvSpPr>
          <p:cNvPr id="503811" name="Rectangle 3"/>
          <p:cNvSpPr>
            <a:spLocks noGrp="1"/>
          </p:cNvSpPr>
          <p:nvPr>
            <p:ph idx="1"/>
          </p:nvPr>
        </p:nvSpPr>
        <p:spPr/>
        <p:txBody>
          <a:bodyPr/>
          <a:lstStyle/>
          <a:p>
            <a:r>
              <a:rPr lang="en-IN" dirty="0">
                <a:solidFill>
                  <a:schemeClr val="tx1"/>
                </a:solidFill>
              </a:rPr>
              <a:t>Use a “+” sign to concatenate two strings Examples:</a:t>
            </a:r>
          </a:p>
          <a:p>
            <a:pPr lvl="1"/>
            <a:endParaRPr lang="en-IN" dirty="0">
              <a:solidFill>
                <a:schemeClr val="tx1"/>
              </a:solidFill>
            </a:endParaRPr>
          </a:p>
          <a:p>
            <a:pPr lvl="1"/>
            <a:endParaRPr lang="en-IN" dirty="0">
              <a:solidFill>
                <a:schemeClr val="tx1"/>
              </a:solidFill>
            </a:endParaRPr>
          </a:p>
          <a:p>
            <a:pPr lvl="1"/>
            <a:r>
              <a:rPr lang="en-IN" dirty="0" smtClean="0">
                <a:solidFill>
                  <a:schemeClr val="tx1"/>
                </a:solidFill>
              </a:rPr>
              <a:t>String </a:t>
            </a:r>
            <a:r>
              <a:rPr lang="en-IN" dirty="0">
                <a:solidFill>
                  <a:schemeClr val="tx1"/>
                </a:solidFill>
              </a:rPr>
              <a:t>concatenation operator if one operand is a string:</a:t>
            </a:r>
          </a:p>
          <a:p>
            <a:pPr lvl="1"/>
            <a:endParaRPr lang="en-IN" dirty="0">
              <a:solidFill>
                <a:schemeClr val="tx1"/>
              </a:solidFill>
            </a:endParaRPr>
          </a:p>
          <a:p>
            <a:pPr lvl="1"/>
            <a:endParaRPr lang="en-IN" dirty="0">
              <a:solidFill>
                <a:schemeClr val="tx1"/>
              </a:solidFill>
            </a:endParaRPr>
          </a:p>
          <a:p>
            <a:pPr lvl="1"/>
            <a:endParaRPr lang="en-IN" dirty="0">
              <a:solidFill>
                <a:schemeClr val="tx1"/>
              </a:solidFill>
            </a:endParaRPr>
          </a:p>
          <a:p>
            <a:pPr lvl="1"/>
            <a:r>
              <a:rPr lang="en-IN" dirty="0" smtClean="0">
                <a:solidFill>
                  <a:schemeClr val="tx1"/>
                </a:solidFill>
              </a:rPr>
              <a:t>Addition </a:t>
            </a:r>
            <a:r>
              <a:rPr lang="en-IN" dirty="0">
                <a:solidFill>
                  <a:schemeClr val="tx1"/>
                </a:solidFill>
              </a:rPr>
              <a:t>operator if both operands are numbers:</a:t>
            </a:r>
          </a:p>
        </p:txBody>
      </p:sp>
      <p:sp>
        <p:nvSpPr>
          <p:cNvPr id="503814" name="AutoShape 6"/>
          <p:cNvSpPr>
            <a:spLocks noChangeArrowheads="1"/>
          </p:cNvSpPr>
          <p:nvPr/>
        </p:nvSpPr>
        <p:spPr bwMode="auto">
          <a:xfrm>
            <a:off x="395288" y="1977893"/>
            <a:ext cx="6705600" cy="464457"/>
          </a:xfrm>
          <a:prstGeom prst="roundRect">
            <a:avLst>
              <a:gd name="adj" fmla="val 16667"/>
            </a:avLst>
          </a:prstGeom>
          <a:solidFill>
            <a:schemeClr val="bg1"/>
          </a:solidFill>
          <a:ln w="9525">
            <a:solidFill>
              <a:schemeClr val="tx1"/>
            </a:solidFill>
            <a:round/>
            <a:headEnd/>
            <a:tailEnd/>
          </a:ln>
          <a:effectLst/>
        </p:spPr>
        <p:txBody>
          <a:bodyPr wrap="none" anchor="ctr"/>
          <a:lstStyle/>
          <a:p>
            <a:pPr>
              <a:lnSpc>
                <a:spcPct val="115000"/>
              </a:lnSpc>
              <a:buClr>
                <a:srgbClr val="A11133"/>
              </a:buClr>
              <a:buFont typeface="Wingdings" pitchFamily="2" charset="2"/>
              <a:buNone/>
            </a:pPr>
            <a:r>
              <a:rPr lang="en-IN" dirty="0">
                <a:latin typeface="+mj-lt"/>
                <a:cs typeface="Arial" pitchFamily="34" charset="0"/>
              </a:rPr>
              <a:t>Example: String </a:t>
            </a:r>
            <a:r>
              <a:rPr lang="en-IN" dirty="0" err="1">
                <a:latin typeface="+mj-lt"/>
                <a:cs typeface="Arial" pitchFamily="34" charset="0"/>
              </a:rPr>
              <a:t>string</a:t>
            </a:r>
            <a:r>
              <a:rPr lang="en-IN" dirty="0">
                <a:latin typeface="+mj-lt"/>
                <a:cs typeface="Arial" pitchFamily="34" charset="0"/>
              </a:rPr>
              <a:t> = "Core " + "Java";    -&gt; Core Java</a:t>
            </a:r>
            <a:endParaRPr lang="en-US" dirty="0">
              <a:latin typeface="+mj-lt"/>
              <a:cs typeface="Arial" pitchFamily="34" charset="0"/>
            </a:endParaRPr>
          </a:p>
        </p:txBody>
      </p:sp>
      <p:sp>
        <p:nvSpPr>
          <p:cNvPr id="503815" name="AutoShape 7"/>
          <p:cNvSpPr>
            <a:spLocks noChangeArrowheads="1"/>
          </p:cNvSpPr>
          <p:nvPr/>
        </p:nvSpPr>
        <p:spPr bwMode="auto">
          <a:xfrm>
            <a:off x="395288" y="2892957"/>
            <a:ext cx="6705600" cy="849085"/>
          </a:xfrm>
          <a:prstGeom prst="roundRect">
            <a:avLst>
              <a:gd name="adj" fmla="val 16667"/>
            </a:avLst>
          </a:prstGeom>
          <a:solidFill>
            <a:schemeClr val="bg1"/>
          </a:solidFill>
          <a:ln w="9525">
            <a:solidFill>
              <a:schemeClr val="tx1"/>
            </a:solidFill>
            <a:round/>
            <a:headEnd/>
            <a:tailEnd/>
          </a:ln>
          <a:effectLst/>
        </p:spPr>
        <p:txBody>
          <a:bodyPr wrap="none" anchor="ctr"/>
          <a:lstStyle/>
          <a:p>
            <a:pPr>
              <a:lnSpc>
                <a:spcPct val="115000"/>
              </a:lnSpc>
            </a:pPr>
            <a:r>
              <a:rPr lang="en-IN" dirty="0">
                <a:latin typeface="+mj-lt"/>
                <a:cs typeface="Arial" pitchFamily="34" charset="0"/>
              </a:rPr>
              <a:t>String a = "String"; </a:t>
            </a:r>
            <a:r>
              <a:rPr lang="en-IN" dirty="0" err="1">
                <a:latin typeface="+mj-lt"/>
                <a:cs typeface="Arial" pitchFamily="34" charset="0"/>
              </a:rPr>
              <a:t>int</a:t>
            </a:r>
            <a:r>
              <a:rPr lang="en-IN" dirty="0">
                <a:latin typeface="+mj-lt"/>
                <a:cs typeface="Arial" pitchFamily="34" charset="0"/>
              </a:rPr>
              <a:t> b = 3; </a:t>
            </a:r>
            <a:r>
              <a:rPr lang="en-IN" dirty="0" err="1">
                <a:latin typeface="+mj-lt"/>
                <a:cs typeface="Arial" pitchFamily="34" charset="0"/>
              </a:rPr>
              <a:t>int</a:t>
            </a:r>
            <a:r>
              <a:rPr lang="en-IN" dirty="0">
                <a:latin typeface="+mj-lt"/>
                <a:cs typeface="Arial" pitchFamily="34" charset="0"/>
              </a:rPr>
              <a:t> c=7</a:t>
            </a:r>
          </a:p>
          <a:p>
            <a:pPr>
              <a:lnSpc>
                <a:spcPct val="115000"/>
              </a:lnSpc>
            </a:pPr>
            <a:r>
              <a:rPr lang="en-IN" dirty="0" err="1">
                <a:latin typeface="+mj-lt"/>
                <a:cs typeface="Arial" pitchFamily="34" charset="0"/>
              </a:rPr>
              <a:t>System.out.println</a:t>
            </a:r>
            <a:r>
              <a:rPr lang="en-IN" dirty="0">
                <a:latin typeface="+mj-lt"/>
                <a:cs typeface="Arial" pitchFamily="34" charset="0"/>
              </a:rPr>
              <a:t>(a + b + c);  -&gt; String37</a:t>
            </a:r>
            <a:endParaRPr lang="en-US" dirty="0">
              <a:latin typeface="+mj-lt"/>
              <a:cs typeface="Arial" pitchFamily="34" charset="0"/>
            </a:endParaRPr>
          </a:p>
        </p:txBody>
      </p:sp>
      <p:sp>
        <p:nvSpPr>
          <p:cNvPr id="503817" name="AutoShape 9"/>
          <p:cNvSpPr>
            <a:spLocks noChangeArrowheads="1"/>
          </p:cNvSpPr>
          <p:nvPr/>
        </p:nvSpPr>
        <p:spPr bwMode="auto">
          <a:xfrm>
            <a:off x="395288" y="4270828"/>
            <a:ext cx="6705600" cy="457200"/>
          </a:xfrm>
          <a:prstGeom prst="roundRect">
            <a:avLst>
              <a:gd name="adj" fmla="val 16667"/>
            </a:avLst>
          </a:prstGeom>
          <a:solidFill>
            <a:schemeClr val="bg1"/>
          </a:solidFill>
          <a:ln w="9525">
            <a:solidFill>
              <a:schemeClr val="tx1"/>
            </a:solidFill>
            <a:round/>
            <a:headEnd/>
            <a:tailEnd/>
          </a:ln>
          <a:effectLst/>
        </p:spPr>
        <p:txBody>
          <a:bodyPr wrap="none" anchor="ctr"/>
          <a:lstStyle/>
          <a:p>
            <a:pPr>
              <a:lnSpc>
                <a:spcPct val="115000"/>
              </a:lnSpc>
              <a:buClr>
                <a:srgbClr val="A11133"/>
              </a:buClr>
              <a:buFont typeface="Wingdings" pitchFamily="2" charset="2"/>
              <a:buNone/>
            </a:pPr>
            <a:r>
              <a:rPr lang="en-IN" dirty="0" err="1">
                <a:latin typeface="+mj-lt"/>
                <a:cs typeface="Arial" pitchFamily="34" charset="0"/>
              </a:rPr>
              <a:t>System.out.println</a:t>
            </a:r>
            <a:r>
              <a:rPr lang="en-IN" dirty="0">
                <a:latin typeface="+mj-lt"/>
                <a:cs typeface="Arial" pitchFamily="34" charset="0"/>
              </a:rPr>
              <a:t>(a + (b + c)); -&gt; String10</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5.6</a:t>
            </a:r>
            <a:r>
              <a:rPr lang="en-US" sz="1200" b="1" dirty="0"/>
              <a:t>: String Handling</a:t>
            </a:r>
            <a:r>
              <a:rPr lang="en-US" dirty="0"/>
              <a:t/>
            </a:r>
            <a:br>
              <a:rPr lang="en-US" dirty="0"/>
            </a:br>
            <a:r>
              <a:rPr lang="en-US" dirty="0"/>
              <a:t>String Comparison</a:t>
            </a:r>
          </a:p>
        </p:txBody>
      </p:sp>
      <p:sp>
        <p:nvSpPr>
          <p:cNvPr id="508931" name="Rectangle 3"/>
          <p:cNvSpPr>
            <a:spLocks noGrp="1"/>
          </p:cNvSpPr>
          <p:nvPr>
            <p:ph idx="1"/>
          </p:nvPr>
        </p:nvSpPr>
        <p:spPr/>
        <p:txBody>
          <a:bodyPr/>
          <a:lstStyle/>
          <a:p>
            <a:pPr lvl="2">
              <a:buFont typeface="Arial" pitchFamily="34" charset="0"/>
              <a:buNone/>
            </a:pPr>
            <a:r>
              <a:rPr lang="en-US" sz="1800" dirty="0">
                <a:solidFill>
                  <a:schemeClr val="tx1"/>
                </a:solidFill>
              </a:rPr>
              <a:t>Output :  Hello equals Hello -&gt; true</a:t>
            </a:r>
          </a:p>
          <a:p>
            <a:pPr lvl="2">
              <a:buFont typeface="Arial" pitchFamily="34" charset="0"/>
              <a:buNone/>
            </a:pPr>
            <a:r>
              <a:rPr lang="en-US" sz="1800" dirty="0">
                <a:solidFill>
                  <a:schemeClr val="tx1"/>
                </a:solidFill>
              </a:rPr>
              <a:t>		Hello == Hello -&gt; false	 </a:t>
            </a:r>
          </a:p>
        </p:txBody>
      </p:sp>
      <p:sp>
        <p:nvSpPr>
          <p:cNvPr id="508934" name="AutoShape 6"/>
          <p:cNvSpPr>
            <a:spLocks noChangeArrowheads="1"/>
          </p:cNvSpPr>
          <p:nvPr/>
        </p:nvSpPr>
        <p:spPr bwMode="auto">
          <a:xfrm>
            <a:off x="395288" y="2215050"/>
            <a:ext cx="8382000" cy="3352800"/>
          </a:xfrm>
          <a:prstGeom prst="roundRect">
            <a:avLst>
              <a:gd name="adj" fmla="val 16667"/>
            </a:avLst>
          </a:prstGeom>
          <a:noFill/>
          <a:ln w="9525">
            <a:solidFill>
              <a:schemeClr val="tx1"/>
            </a:solidFill>
            <a:round/>
            <a:headEnd/>
            <a:tailEnd/>
          </a:ln>
          <a:effectLst/>
        </p:spPr>
        <p:txBody>
          <a:bodyPr wrap="none" anchor="ctr"/>
          <a:lstStyle/>
          <a:p>
            <a:pPr marL="0" lvl="1">
              <a:lnSpc>
                <a:spcPct val="115000"/>
              </a:lnSpc>
            </a:pPr>
            <a:r>
              <a:rPr lang="en-US" dirty="0">
                <a:latin typeface="+mj-lt"/>
                <a:cs typeface="Arial" pitchFamily="34" charset="0"/>
              </a:rPr>
              <a:t>class </a:t>
            </a:r>
            <a:r>
              <a:rPr lang="en-US" dirty="0" err="1">
                <a:latin typeface="+mj-lt"/>
                <a:cs typeface="Arial" pitchFamily="34" charset="0"/>
              </a:rPr>
              <a:t>EqualsNotEqualTo</a:t>
            </a:r>
            <a:r>
              <a:rPr lang="en-US" dirty="0">
                <a:latin typeface="+mj-lt"/>
                <a:cs typeface="Arial" pitchFamily="34" charset="0"/>
              </a:rPr>
              <a:t> {</a:t>
            </a:r>
          </a:p>
          <a:p>
            <a:pPr marL="0" lvl="1">
              <a:lnSpc>
                <a:spcPct val="115000"/>
              </a:lnSpc>
            </a:pPr>
            <a:r>
              <a:rPr lang="en-US" dirty="0">
                <a:latin typeface="+mj-lt"/>
                <a:cs typeface="Arial" pitchFamily="34" charset="0"/>
              </a:rPr>
              <a:t>   public static void main(String </a:t>
            </a:r>
            <a:r>
              <a:rPr lang="en-US" dirty="0" err="1">
                <a:latin typeface="+mj-lt"/>
                <a:cs typeface="Arial" pitchFamily="34" charset="0"/>
              </a:rPr>
              <a:t>args</a:t>
            </a:r>
            <a:r>
              <a:rPr lang="en-US" dirty="0">
                <a:latin typeface="+mj-lt"/>
                <a:cs typeface="Arial" pitchFamily="34" charset="0"/>
              </a:rPr>
              <a:t>[]) {</a:t>
            </a:r>
          </a:p>
          <a:p>
            <a:pPr marL="0" lvl="1">
              <a:lnSpc>
                <a:spcPct val="115000"/>
              </a:lnSpc>
            </a:pPr>
            <a:r>
              <a:rPr lang="en-US" dirty="0">
                <a:latin typeface="+mj-lt"/>
                <a:cs typeface="Arial" pitchFamily="34" charset="0"/>
              </a:rPr>
              <a:t>         String str1 = "Hello";</a:t>
            </a:r>
          </a:p>
          <a:p>
            <a:pPr marL="0" lvl="1">
              <a:lnSpc>
                <a:spcPct val="115000"/>
              </a:lnSpc>
            </a:pPr>
            <a:r>
              <a:rPr lang="en-US" dirty="0">
                <a:latin typeface="+mj-lt"/>
                <a:cs typeface="Arial" pitchFamily="34" charset="0"/>
              </a:rPr>
              <a:t>         String str2 = new String(str1);</a:t>
            </a:r>
          </a:p>
          <a:p>
            <a:pPr marL="0" lvl="1">
              <a:lnSpc>
                <a:spcPct val="115000"/>
              </a:lnSpc>
            </a:pPr>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(str1 + " equals " + str2 + " -&gt; " +  </a:t>
            </a:r>
          </a:p>
          <a:p>
            <a:pPr marL="0" lvl="1">
              <a:lnSpc>
                <a:spcPct val="115000"/>
              </a:lnSpc>
            </a:pPr>
            <a:r>
              <a:rPr lang="en-US" dirty="0">
                <a:latin typeface="+mj-lt"/>
                <a:cs typeface="Arial" pitchFamily="34" charset="0"/>
              </a:rPr>
              <a:t>                       str1.equals(str2));</a:t>
            </a:r>
          </a:p>
          <a:p>
            <a:pPr marL="0" lvl="1">
              <a:lnSpc>
                <a:spcPct val="115000"/>
              </a:lnSpc>
            </a:pPr>
            <a:r>
              <a:rPr lang="en-US" dirty="0">
                <a:latin typeface="+mj-lt"/>
                <a:cs typeface="Arial" pitchFamily="34" charset="0"/>
              </a:rPr>
              <a:t>         </a:t>
            </a:r>
            <a:r>
              <a:rPr lang="de-DE" dirty="0">
                <a:latin typeface="+mj-lt"/>
                <a:cs typeface="Arial" pitchFamily="34" charset="0"/>
              </a:rPr>
              <a:t>System.out.println(str1 + " == " + str2 + " -&gt; " + (str1 ==str2));</a:t>
            </a:r>
          </a:p>
          <a:p>
            <a:pPr marL="0" lvl="1">
              <a:lnSpc>
                <a:spcPct val="115000"/>
              </a:lnSpc>
            </a:pPr>
            <a:r>
              <a:rPr lang="de-DE" dirty="0">
                <a:latin typeface="+mj-lt"/>
                <a:cs typeface="Arial" pitchFamily="34" charset="0"/>
              </a:rPr>
              <a:t>   </a:t>
            </a:r>
            <a:r>
              <a:rPr lang="en-US" dirty="0">
                <a:latin typeface="+mj-lt"/>
                <a:cs typeface="Arial" pitchFamily="34" charset="0"/>
              </a:rPr>
              <a:t>}</a:t>
            </a:r>
          </a:p>
          <a:p>
            <a:pPr marL="0" lvl="1">
              <a:lnSpc>
                <a:spcPct val="115000"/>
              </a:lnSpc>
            </a:pPr>
            <a:r>
              <a:rPr lang="en-US" dirty="0">
                <a:latin typeface="+mj-lt"/>
                <a:cs typeface="Arial" pitchFamily="34"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3" name="Rectangle 7"/>
          <p:cNvSpPr>
            <a:spLocks noGrp="1"/>
          </p:cNvSpPr>
          <p:nvPr>
            <p:ph type="title"/>
          </p:nvPr>
        </p:nvSpPr>
        <p:spPr/>
        <p:txBody>
          <a:bodyPr/>
          <a:lstStyle/>
          <a:p>
            <a:r>
              <a:rPr lang="en-US" sz="1200" b="1" dirty="0" smtClean="0"/>
              <a:t>5.6: </a:t>
            </a:r>
            <a:r>
              <a:rPr lang="en-US" sz="1200" b="1" dirty="0"/>
              <a:t>String Handling</a:t>
            </a:r>
            <a:r>
              <a:rPr lang="en-US" dirty="0"/>
              <a:t/>
            </a:r>
            <a:br>
              <a:rPr lang="en-US" dirty="0"/>
            </a:br>
            <a:r>
              <a:rPr lang="en-US" dirty="0" err="1"/>
              <a:t>StringBuffer</a:t>
            </a:r>
            <a:r>
              <a:rPr lang="en-US" dirty="0"/>
              <a:t> Class</a:t>
            </a:r>
          </a:p>
        </p:txBody>
      </p:sp>
      <p:sp>
        <p:nvSpPr>
          <p:cNvPr id="510984" name="Rectangle 8"/>
          <p:cNvSpPr>
            <a:spLocks noGrp="1"/>
          </p:cNvSpPr>
          <p:nvPr>
            <p:ph idx="1"/>
          </p:nvPr>
        </p:nvSpPr>
        <p:spPr/>
        <p:txBody>
          <a:bodyPr/>
          <a:lstStyle/>
          <a:p>
            <a:r>
              <a:rPr lang="en-IN" dirty="0">
                <a:solidFill>
                  <a:schemeClr val="tx1"/>
                </a:solidFill>
              </a:rPr>
              <a:t>Following classes allow modifications to strings:</a:t>
            </a:r>
          </a:p>
          <a:p>
            <a:pPr lvl="1"/>
            <a:r>
              <a:rPr lang="en-IN" dirty="0" err="1">
                <a:solidFill>
                  <a:schemeClr val="tx1"/>
                </a:solidFill>
              </a:rPr>
              <a:t>java.lang.StringBuffer</a:t>
            </a:r>
            <a:endParaRPr lang="en-IN" dirty="0">
              <a:solidFill>
                <a:schemeClr val="tx1"/>
              </a:solidFill>
            </a:endParaRPr>
          </a:p>
          <a:p>
            <a:pPr lvl="1"/>
            <a:r>
              <a:rPr lang="en-IN" dirty="0" err="1">
                <a:solidFill>
                  <a:schemeClr val="tx1"/>
                </a:solidFill>
              </a:rPr>
              <a:t>java.lang.StringBuilder</a:t>
            </a:r>
            <a:r>
              <a:rPr lang="en-IN" dirty="0">
                <a:solidFill>
                  <a:schemeClr val="tx1"/>
                </a:solidFill>
              </a:rPr>
              <a:t> </a:t>
            </a:r>
          </a:p>
          <a:p>
            <a:r>
              <a:rPr lang="en-IN" dirty="0">
                <a:solidFill>
                  <a:schemeClr val="tx1"/>
                </a:solidFill>
              </a:rPr>
              <a:t>Many string object manipulations end up with a many abandoned string objects in the String pool, since String objects are immutable</a:t>
            </a:r>
          </a:p>
          <a:p>
            <a:endParaRPr lang="en-US" dirty="0">
              <a:solidFill>
                <a:schemeClr val="tx1"/>
              </a:solidFill>
            </a:endParaRPr>
          </a:p>
        </p:txBody>
      </p:sp>
      <p:sp>
        <p:nvSpPr>
          <p:cNvPr id="510982" name="AutoShape 6"/>
          <p:cNvSpPr>
            <a:spLocks noChangeArrowheads="1"/>
          </p:cNvSpPr>
          <p:nvPr/>
        </p:nvSpPr>
        <p:spPr bwMode="auto">
          <a:xfrm>
            <a:off x="395287" y="3394691"/>
            <a:ext cx="7999566" cy="1233714"/>
          </a:xfrm>
          <a:prstGeom prst="roundRect">
            <a:avLst>
              <a:gd name="adj" fmla="val 16667"/>
            </a:avLst>
          </a:prstGeom>
          <a:noFill/>
          <a:ln w="9525">
            <a:solidFill>
              <a:schemeClr val="tx1"/>
            </a:solidFill>
            <a:round/>
            <a:headEnd/>
            <a:tailEnd/>
          </a:ln>
          <a:effectLst/>
        </p:spPr>
        <p:txBody>
          <a:bodyPr wrap="none" anchor="ctr"/>
          <a:lstStyle/>
          <a:p>
            <a:pPr lvl="2">
              <a:lnSpc>
                <a:spcPct val="115000"/>
              </a:lnSpc>
            </a:pPr>
            <a:r>
              <a:rPr lang="en-IN" dirty="0" err="1">
                <a:latin typeface="+mj-lt"/>
                <a:cs typeface="Arial" pitchFamily="34" charset="0"/>
              </a:rPr>
              <a:t>StringBuffer</a:t>
            </a:r>
            <a:r>
              <a:rPr lang="en-IN" dirty="0">
                <a:latin typeface="+mj-lt"/>
                <a:cs typeface="Arial" pitchFamily="34" charset="0"/>
              </a:rPr>
              <a:t> </a:t>
            </a:r>
            <a:r>
              <a:rPr lang="en-IN" dirty="0" err="1">
                <a:latin typeface="+mj-lt"/>
                <a:cs typeface="Arial" pitchFamily="34" charset="0"/>
              </a:rPr>
              <a:t>sb</a:t>
            </a:r>
            <a:r>
              <a:rPr lang="en-IN" dirty="0">
                <a:latin typeface="+mj-lt"/>
                <a:cs typeface="Arial" pitchFamily="34" charset="0"/>
              </a:rPr>
              <a:t> = new </a:t>
            </a:r>
            <a:r>
              <a:rPr lang="en-IN" dirty="0" err="1">
                <a:latin typeface="+mj-lt"/>
                <a:cs typeface="Arial" pitchFamily="34" charset="0"/>
              </a:rPr>
              <a:t>StringBuffer</a:t>
            </a:r>
            <a:r>
              <a:rPr lang="en-IN" dirty="0">
                <a:latin typeface="+mj-lt"/>
                <a:cs typeface="Arial" pitchFamily="34" charset="0"/>
              </a:rPr>
              <a:t>("</a:t>
            </a:r>
            <a:r>
              <a:rPr lang="en-IN" dirty="0" err="1">
                <a:latin typeface="+mj-lt"/>
                <a:cs typeface="Arial" pitchFamily="34" charset="0"/>
              </a:rPr>
              <a:t>abc</a:t>
            </a:r>
            <a:r>
              <a:rPr lang="en-IN" dirty="0">
                <a:latin typeface="+mj-lt"/>
                <a:cs typeface="Arial" pitchFamily="34" charset="0"/>
              </a:rPr>
              <a:t>");</a:t>
            </a:r>
          </a:p>
          <a:p>
            <a:pPr lvl="2">
              <a:lnSpc>
                <a:spcPct val="115000"/>
              </a:lnSpc>
            </a:pPr>
            <a:r>
              <a:rPr lang="en-IN" dirty="0" err="1">
                <a:latin typeface="+mj-lt"/>
                <a:cs typeface="Arial" pitchFamily="34" charset="0"/>
              </a:rPr>
              <a:t>sb.append</a:t>
            </a:r>
            <a:r>
              <a:rPr lang="en-IN" dirty="0">
                <a:latin typeface="+mj-lt"/>
                <a:cs typeface="Arial" pitchFamily="34" charset="0"/>
              </a:rPr>
              <a:t>("def");</a:t>
            </a:r>
          </a:p>
          <a:p>
            <a:pPr lvl="2">
              <a:lnSpc>
                <a:spcPct val="115000"/>
              </a:lnSpc>
            </a:pPr>
            <a:r>
              <a:rPr lang="en-IN" dirty="0" err="1">
                <a:latin typeface="+mj-lt"/>
                <a:cs typeface="Arial" pitchFamily="34" charset="0"/>
              </a:rPr>
              <a:t>System.out.println</a:t>
            </a:r>
            <a:r>
              <a:rPr lang="en-IN" dirty="0">
                <a:latin typeface="+mj-lt"/>
                <a:cs typeface="Arial" pitchFamily="34" charset="0"/>
              </a:rPr>
              <a:t>("</a:t>
            </a:r>
            <a:r>
              <a:rPr lang="en-IN" dirty="0" err="1">
                <a:latin typeface="+mj-lt"/>
                <a:cs typeface="Arial" pitchFamily="34" charset="0"/>
              </a:rPr>
              <a:t>sb</a:t>
            </a:r>
            <a:r>
              <a:rPr lang="en-IN" dirty="0">
                <a:latin typeface="+mj-lt"/>
                <a:cs typeface="Arial" pitchFamily="34" charset="0"/>
              </a:rPr>
              <a:t> = " + </a:t>
            </a:r>
            <a:r>
              <a:rPr lang="en-IN" dirty="0" err="1">
                <a:latin typeface="+mj-lt"/>
                <a:cs typeface="Arial" pitchFamily="34" charset="0"/>
              </a:rPr>
              <a:t>sb</a:t>
            </a:r>
            <a:r>
              <a:rPr lang="en-IN" dirty="0">
                <a:latin typeface="+mj-lt"/>
                <a:cs typeface="Arial" pitchFamily="34" charset="0"/>
              </a:rPr>
              <a:t>); // output is "</a:t>
            </a:r>
            <a:r>
              <a:rPr lang="en-IN" dirty="0" err="1">
                <a:latin typeface="+mj-lt"/>
                <a:cs typeface="Arial" pitchFamily="34" charset="0"/>
              </a:rPr>
              <a:t>sb</a:t>
            </a:r>
            <a:r>
              <a:rPr lang="en-IN" dirty="0">
                <a:latin typeface="+mj-lt"/>
                <a:cs typeface="Arial" pitchFamily="34" charset="0"/>
              </a:rPr>
              <a:t> = </a:t>
            </a:r>
            <a:r>
              <a:rPr lang="en-IN" dirty="0" err="1">
                <a:latin typeface="+mj-lt"/>
                <a:cs typeface="Arial" pitchFamily="34" charset="0"/>
              </a:rPr>
              <a:t>abcdef</a:t>
            </a:r>
            <a:r>
              <a:rPr lang="en-IN" dirty="0">
                <a:latin typeface="+mj-lt"/>
                <a:cs typeface="Arial" pitchFamily="34" charset="0"/>
              </a:rPr>
              <a:t>"</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5.6</a:t>
            </a:r>
            <a:r>
              <a:rPr lang="en-US" sz="1200" b="1" dirty="0"/>
              <a:t>: String Handling</a:t>
            </a:r>
            <a:r>
              <a:rPr lang="en-US" dirty="0"/>
              <a:t/>
            </a:r>
            <a:br>
              <a:rPr lang="en-US" dirty="0"/>
            </a:br>
            <a:r>
              <a:rPr lang="en-US" dirty="0" err="1"/>
              <a:t>StringBuilder</a:t>
            </a:r>
            <a:r>
              <a:rPr lang="en-US" dirty="0"/>
              <a:t> Class</a:t>
            </a:r>
          </a:p>
        </p:txBody>
      </p:sp>
      <p:sp>
        <p:nvSpPr>
          <p:cNvPr id="513027" name="Rectangle 3"/>
          <p:cNvSpPr>
            <a:spLocks noGrp="1"/>
          </p:cNvSpPr>
          <p:nvPr>
            <p:ph idx="1"/>
          </p:nvPr>
        </p:nvSpPr>
        <p:spPr/>
        <p:txBody>
          <a:bodyPr/>
          <a:lstStyle/>
          <a:p>
            <a:r>
              <a:rPr lang="en-IN" dirty="0">
                <a:solidFill>
                  <a:schemeClr val="tx1"/>
                </a:solidFill>
              </a:rPr>
              <a:t>Added in Java 5</a:t>
            </a:r>
          </a:p>
          <a:p>
            <a:r>
              <a:rPr lang="en-IN" dirty="0">
                <a:solidFill>
                  <a:schemeClr val="tx1"/>
                </a:solidFill>
              </a:rPr>
              <a:t>Exactly the same API as the </a:t>
            </a:r>
            <a:r>
              <a:rPr lang="en-IN" i="1" dirty="0" err="1">
                <a:solidFill>
                  <a:schemeClr val="tx1"/>
                </a:solidFill>
              </a:rPr>
              <a:t>StringBuffer</a:t>
            </a:r>
            <a:r>
              <a:rPr lang="en-IN" i="1" dirty="0">
                <a:solidFill>
                  <a:schemeClr val="tx1"/>
                </a:solidFill>
              </a:rPr>
              <a:t> </a:t>
            </a:r>
            <a:r>
              <a:rPr lang="en-IN" dirty="0">
                <a:solidFill>
                  <a:schemeClr val="tx1"/>
                </a:solidFill>
              </a:rPr>
              <a:t>class, except: </a:t>
            </a:r>
          </a:p>
          <a:p>
            <a:pPr lvl="1"/>
            <a:r>
              <a:rPr lang="en-IN" dirty="0">
                <a:solidFill>
                  <a:schemeClr val="tx1"/>
                </a:solidFill>
              </a:rPr>
              <a:t>It is not thread safe</a:t>
            </a:r>
          </a:p>
          <a:p>
            <a:pPr lvl="1"/>
            <a:r>
              <a:rPr lang="en-IN" dirty="0">
                <a:solidFill>
                  <a:schemeClr val="tx1"/>
                </a:solidFill>
              </a:rPr>
              <a:t>It runs faster than </a:t>
            </a:r>
            <a:r>
              <a:rPr lang="en-IN" dirty="0" err="1">
                <a:solidFill>
                  <a:schemeClr val="tx1"/>
                </a:solidFill>
              </a:rPr>
              <a:t>StringBuffer</a:t>
            </a:r>
            <a:endParaRPr lang="en-IN" dirty="0">
              <a:solidFill>
                <a:schemeClr val="tx1"/>
              </a:solidFill>
            </a:endParaRPr>
          </a:p>
          <a:p>
            <a:pPr lvl="1">
              <a:buFont typeface="Arial" pitchFamily="34" charset="0"/>
              <a:buNone/>
            </a:pPr>
            <a:endParaRPr lang="en-IN" dirty="0" smtClean="0">
              <a:solidFill>
                <a:schemeClr val="tx1"/>
              </a:solidFill>
            </a:endParaRPr>
          </a:p>
          <a:p>
            <a:pPr lvl="1">
              <a:buFont typeface="Arial" pitchFamily="34" charset="0"/>
              <a:buNone/>
            </a:pPr>
            <a:endParaRPr lang="en-IN" dirty="0"/>
          </a:p>
          <a:p>
            <a:pPr lvl="1">
              <a:buFont typeface="Arial" pitchFamily="34" charset="0"/>
              <a:buNone/>
            </a:pPr>
            <a:endParaRPr lang="en-IN" dirty="0" smtClean="0">
              <a:solidFill>
                <a:schemeClr val="tx1"/>
              </a:solidFill>
            </a:endParaRPr>
          </a:p>
          <a:p>
            <a:pPr lvl="1">
              <a:buFont typeface="Arial" pitchFamily="34" charset="0"/>
              <a:buNone/>
            </a:pPr>
            <a:r>
              <a:rPr lang="en-IN" dirty="0" smtClean="0">
                <a:solidFill>
                  <a:schemeClr val="tx1"/>
                </a:solidFill>
              </a:rPr>
              <a:t>		</a:t>
            </a:r>
            <a:r>
              <a:rPr lang="en-IN" dirty="0" err="1" smtClean="0">
                <a:solidFill>
                  <a:schemeClr val="tx1"/>
                </a:solidFill>
              </a:rPr>
              <a:t>StringBuilder</a:t>
            </a:r>
            <a:r>
              <a:rPr lang="en-IN" dirty="0" smtClean="0">
                <a:solidFill>
                  <a:schemeClr val="tx1"/>
                </a:solidFill>
              </a:rPr>
              <a:t> </a:t>
            </a:r>
            <a:r>
              <a:rPr lang="en-IN" dirty="0" err="1">
                <a:solidFill>
                  <a:schemeClr val="tx1"/>
                </a:solidFill>
              </a:rPr>
              <a:t>sb</a:t>
            </a:r>
            <a:r>
              <a:rPr lang="en-IN" dirty="0">
                <a:solidFill>
                  <a:schemeClr val="tx1"/>
                </a:solidFill>
              </a:rPr>
              <a:t> = new </a:t>
            </a:r>
            <a:r>
              <a:rPr lang="en-IN" dirty="0" err="1">
                <a:solidFill>
                  <a:schemeClr val="tx1"/>
                </a:solidFill>
              </a:rPr>
              <a:t>StringBuilder</a:t>
            </a:r>
            <a:r>
              <a:rPr lang="en-IN" dirty="0">
                <a:solidFill>
                  <a:schemeClr val="tx1"/>
                </a:solidFill>
              </a:rPr>
              <a:t>("</a:t>
            </a:r>
            <a:r>
              <a:rPr lang="en-IN" dirty="0" err="1">
                <a:solidFill>
                  <a:schemeClr val="tx1"/>
                </a:solidFill>
              </a:rPr>
              <a:t>abc</a:t>
            </a:r>
            <a:r>
              <a:rPr lang="en-IN" dirty="0">
                <a:solidFill>
                  <a:schemeClr val="tx1"/>
                </a:solidFill>
              </a:rPr>
              <a:t>");</a:t>
            </a:r>
          </a:p>
          <a:p>
            <a:pPr lvl="1">
              <a:buFont typeface="Arial" pitchFamily="34" charset="0"/>
              <a:buNone/>
            </a:pPr>
            <a:r>
              <a:rPr lang="en-IN" dirty="0" smtClean="0">
                <a:solidFill>
                  <a:schemeClr val="tx1"/>
                </a:solidFill>
              </a:rPr>
              <a:t>		</a:t>
            </a:r>
            <a:r>
              <a:rPr lang="en-IN" dirty="0" err="1" smtClean="0">
                <a:solidFill>
                  <a:schemeClr val="tx1"/>
                </a:solidFill>
              </a:rPr>
              <a:t>sb.append</a:t>
            </a:r>
            <a:r>
              <a:rPr lang="en-IN" dirty="0">
                <a:solidFill>
                  <a:schemeClr val="tx1"/>
                </a:solidFill>
              </a:rPr>
              <a:t>("def").reverse().insert(3, "---");</a:t>
            </a:r>
          </a:p>
          <a:p>
            <a:pPr lvl="1">
              <a:buFont typeface="Arial" pitchFamily="34" charset="0"/>
              <a:buNone/>
            </a:pPr>
            <a:r>
              <a:rPr lang="en-IN" dirty="0" smtClean="0">
                <a:solidFill>
                  <a:schemeClr val="tx1"/>
                </a:solidFill>
              </a:rPr>
              <a:t>		System.out.println</a:t>
            </a:r>
            <a:r>
              <a:rPr lang="en-IN" dirty="0">
                <a:solidFill>
                  <a:schemeClr val="tx1"/>
                </a:solidFill>
              </a:rPr>
              <a:t>( </a:t>
            </a:r>
            <a:r>
              <a:rPr lang="en-IN" dirty="0" err="1">
                <a:solidFill>
                  <a:schemeClr val="tx1"/>
                </a:solidFill>
              </a:rPr>
              <a:t>sb</a:t>
            </a:r>
            <a:r>
              <a:rPr lang="en-IN" dirty="0">
                <a:solidFill>
                  <a:schemeClr val="tx1"/>
                </a:solidFill>
              </a:rPr>
              <a:t> ); // output is "fed---</a:t>
            </a:r>
            <a:r>
              <a:rPr lang="en-IN" dirty="0" err="1">
                <a:solidFill>
                  <a:schemeClr val="tx1"/>
                </a:solidFill>
              </a:rPr>
              <a:t>cba</a:t>
            </a:r>
            <a:r>
              <a:rPr lang="en-IN" dirty="0">
                <a:solidFill>
                  <a:schemeClr val="tx1"/>
                </a:solidFill>
              </a:rPr>
              <a:t>"</a:t>
            </a:r>
          </a:p>
          <a:p>
            <a:endParaRPr lang="en-US" sz="1800" dirty="0">
              <a:solidFill>
                <a:schemeClr val="tx1"/>
              </a:solidFill>
            </a:endParaRPr>
          </a:p>
        </p:txBody>
      </p:sp>
      <p:sp>
        <p:nvSpPr>
          <p:cNvPr id="513031" name="AutoShape 7"/>
          <p:cNvSpPr>
            <a:spLocks noChangeArrowheads="1"/>
          </p:cNvSpPr>
          <p:nvPr/>
        </p:nvSpPr>
        <p:spPr bwMode="auto">
          <a:xfrm>
            <a:off x="388260" y="3081564"/>
            <a:ext cx="7391400" cy="1312306"/>
          </a:xfrm>
          <a:prstGeom prst="roundRect">
            <a:avLst>
              <a:gd name="adj" fmla="val 16667"/>
            </a:avLst>
          </a:prstGeom>
          <a:noFill/>
          <a:ln w="9525">
            <a:solidFill>
              <a:schemeClr val="tx1"/>
            </a:solidFill>
            <a:round/>
            <a:headEnd/>
            <a:tailEnd/>
          </a:ln>
          <a:effectLst/>
        </p:spPr>
        <p:txBody>
          <a:bodyPr wrap="none" anchor="ctr"/>
          <a:lstStyle/>
          <a:p>
            <a:endParaRPr lang="en-IN" dirty="0">
              <a:latin typeface="Candar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623" name="Rectangle 79"/>
          <p:cNvSpPr>
            <a:spLocks noGrp="1"/>
          </p:cNvSpPr>
          <p:nvPr>
            <p:ph type="title"/>
          </p:nvPr>
        </p:nvSpPr>
        <p:spPr/>
        <p:txBody>
          <a:bodyPr>
            <a:normAutofit/>
          </a:bodyPr>
          <a:lstStyle/>
          <a:p>
            <a:r>
              <a:rPr lang="en-US" sz="1200" b="1" dirty="0" smtClean="0"/>
              <a:t>5.6</a:t>
            </a:r>
            <a:r>
              <a:rPr lang="en-US" sz="1200" b="1" dirty="0"/>
              <a:t>: String Handling</a:t>
            </a:r>
            <a:r>
              <a:rPr lang="en-US" dirty="0"/>
              <a:t/>
            </a:r>
            <a:br>
              <a:rPr lang="en-US" dirty="0"/>
            </a:br>
            <a:r>
              <a:rPr lang="en-US" dirty="0" smtClean="0"/>
              <a:t>Demo</a:t>
            </a:r>
            <a:endParaRPr lang="en-US" dirty="0"/>
          </a:p>
        </p:txBody>
      </p:sp>
      <p:sp>
        <p:nvSpPr>
          <p:cNvPr id="620624" name="Rectangle 80"/>
          <p:cNvSpPr>
            <a:spLocks noGrp="1"/>
          </p:cNvSpPr>
          <p:nvPr>
            <p:ph idx="1"/>
          </p:nvPr>
        </p:nvSpPr>
        <p:spPr/>
        <p:txBody>
          <a:bodyPr/>
          <a:lstStyle/>
          <a:p>
            <a:r>
              <a:rPr lang="en-US" dirty="0">
                <a:solidFill>
                  <a:schemeClr val="tx1"/>
                </a:solidFill>
              </a:rPr>
              <a:t>Execute the following programs: </a:t>
            </a:r>
          </a:p>
          <a:p>
            <a:pPr lvl="1"/>
            <a:r>
              <a:rPr lang="en-US" dirty="0">
                <a:solidFill>
                  <a:schemeClr val="tx1"/>
                </a:solidFill>
              </a:rPr>
              <a:t>SimpleString.java</a:t>
            </a:r>
          </a:p>
          <a:p>
            <a:pPr lvl="1"/>
            <a:r>
              <a:rPr lang="en-US" dirty="0">
                <a:solidFill>
                  <a:schemeClr val="tx1"/>
                </a:solidFill>
              </a:rPr>
              <a:t>ToStringDemo.java</a:t>
            </a:r>
          </a:p>
          <a:p>
            <a:pPr lvl="1"/>
            <a:r>
              <a:rPr lang="en-US" dirty="0">
                <a:solidFill>
                  <a:schemeClr val="tx1"/>
                </a:solidFill>
              </a:rPr>
              <a:t>StringBufferDemo.java</a:t>
            </a:r>
          </a:p>
          <a:p>
            <a:pPr lvl="1"/>
            <a:r>
              <a:rPr lang="en-US" dirty="0" smtClean="0">
                <a:solidFill>
                  <a:schemeClr val="tx1"/>
                </a:solidFill>
              </a:rPr>
              <a:t>CharDemo.java</a:t>
            </a:r>
          </a:p>
        </p:txBody>
      </p:sp>
    </p:spTree>
    <p:extLst>
      <p:ext uri="{BB962C8B-B14F-4D97-AF65-F5344CB8AC3E}">
        <p14:creationId xmlns:p14="http://schemas.microsoft.com/office/powerpoint/2010/main" val="3066971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5.7</a:t>
            </a:r>
            <a:r>
              <a:rPr lang="en-US" sz="1200" b="1" dirty="0"/>
              <a:t>: Date and Time API</a:t>
            </a:r>
            <a:r>
              <a:rPr lang="en-US" dirty="0"/>
              <a:t/>
            </a:r>
            <a:br>
              <a:rPr lang="en-US" dirty="0"/>
            </a:br>
            <a:r>
              <a:rPr lang="en-US" dirty="0"/>
              <a:t>Date and Time API</a:t>
            </a:r>
          </a:p>
        </p:txBody>
      </p:sp>
      <p:sp>
        <p:nvSpPr>
          <p:cNvPr id="513027" name="Rectangle 3"/>
          <p:cNvSpPr>
            <a:spLocks noGrp="1"/>
          </p:cNvSpPr>
          <p:nvPr>
            <p:ph idx="1"/>
          </p:nvPr>
        </p:nvSpPr>
        <p:spPr/>
        <p:txBody>
          <a:bodyPr/>
          <a:lstStyle/>
          <a:p>
            <a:r>
              <a:rPr lang="en-IN" dirty="0">
                <a:solidFill>
                  <a:schemeClr val="tx1"/>
                </a:solidFill>
              </a:rPr>
              <a:t>Added in Java </a:t>
            </a:r>
            <a:r>
              <a:rPr lang="en-IN" dirty="0" smtClean="0">
                <a:solidFill>
                  <a:schemeClr val="tx1"/>
                </a:solidFill>
              </a:rPr>
              <a:t>SE 8 under </a:t>
            </a:r>
            <a:r>
              <a:rPr lang="en-IN" dirty="0" err="1" smtClean="0">
                <a:solidFill>
                  <a:schemeClr val="tx1"/>
                </a:solidFill>
              </a:rPr>
              <a:t>java.time</a:t>
            </a:r>
            <a:r>
              <a:rPr lang="en-IN" dirty="0" smtClean="0">
                <a:solidFill>
                  <a:schemeClr val="tx1"/>
                </a:solidFill>
              </a:rPr>
              <a:t> package. </a:t>
            </a:r>
          </a:p>
          <a:p>
            <a:r>
              <a:rPr lang="en-IN" dirty="0" smtClean="0">
                <a:solidFill>
                  <a:schemeClr val="tx1"/>
                </a:solidFill>
              </a:rPr>
              <a:t>Enhanced API to make extremely easy to work with Date and Time.</a:t>
            </a:r>
          </a:p>
          <a:p>
            <a:r>
              <a:rPr lang="en-IN" dirty="0" smtClean="0">
                <a:solidFill>
                  <a:schemeClr val="tx1"/>
                </a:solidFill>
              </a:rPr>
              <a:t>Immutable API to store date and time separately. </a:t>
            </a:r>
          </a:p>
          <a:p>
            <a:pPr lvl="1"/>
            <a:r>
              <a:rPr lang="en-IN" dirty="0" smtClean="0">
                <a:solidFill>
                  <a:schemeClr val="tx1"/>
                </a:solidFill>
              </a:rPr>
              <a:t>Instant</a:t>
            </a:r>
          </a:p>
          <a:p>
            <a:pPr lvl="1"/>
            <a:r>
              <a:rPr lang="en-IN" dirty="0" err="1" smtClean="0">
                <a:solidFill>
                  <a:schemeClr val="tx1"/>
                </a:solidFill>
              </a:rPr>
              <a:t>LocalDate</a:t>
            </a:r>
            <a:endParaRPr lang="en-IN" dirty="0" smtClean="0">
              <a:solidFill>
                <a:schemeClr val="tx1"/>
              </a:solidFill>
            </a:endParaRPr>
          </a:p>
          <a:p>
            <a:pPr lvl="1"/>
            <a:r>
              <a:rPr lang="en-IN" dirty="0" smtClean="0">
                <a:solidFill>
                  <a:schemeClr val="tx1"/>
                </a:solidFill>
              </a:rPr>
              <a:t>LocalTime</a:t>
            </a:r>
          </a:p>
          <a:p>
            <a:pPr lvl="1"/>
            <a:r>
              <a:rPr lang="en-IN" dirty="0">
                <a:solidFill>
                  <a:schemeClr val="tx1"/>
                </a:solidFill>
              </a:rPr>
              <a:t>LocalDateTime</a:t>
            </a:r>
          </a:p>
          <a:p>
            <a:pPr lvl="1"/>
            <a:r>
              <a:rPr lang="en-IN" dirty="0" smtClean="0">
                <a:solidFill>
                  <a:schemeClr val="tx1"/>
                </a:solidFill>
              </a:rPr>
              <a:t>ZonedDateTime</a:t>
            </a:r>
          </a:p>
          <a:p>
            <a:r>
              <a:rPr lang="en-IN" dirty="0" smtClean="0">
                <a:solidFill>
                  <a:schemeClr val="tx1"/>
                </a:solidFill>
              </a:rPr>
              <a:t>It has also added classes to measure date and time amount.</a:t>
            </a:r>
          </a:p>
          <a:p>
            <a:pPr lvl="1"/>
            <a:r>
              <a:rPr lang="en-IN" dirty="0" smtClean="0">
                <a:solidFill>
                  <a:schemeClr val="tx1"/>
                </a:solidFill>
              </a:rPr>
              <a:t>Duration</a:t>
            </a:r>
          </a:p>
          <a:p>
            <a:pPr lvl="1"/>
            <a:r>
              <a:rPr lang="en-IN" dirty="0" smtClean="0">
                <a:solidFill>
                  <a:schemeClr val="tx1"/>
                </a:solidFill>
              </a:rPr>
              <a:t>Period</a:t>
            </a:r>
            <a:endParaRPr lang="en-IN" dirty="0">
              <a:solidFill>
                <a:schemeClr val="tx1"/>
              </a:solidFill>
            </a:endParaRPr>
          </a:p>
          <a:p>
            <a:r>
              <a:rPr lang="en-IN" dirty="0" smtClean="0">
                <a:solidFill>
                  <a:schemeClr val="tx1"/>
                </a:solidFill>
              </a:rPr>
              <a:t>Improved way to represent units like day and months.</a:t>
            </a:r>
          </a:p>
          <a:p>
            <a:r>
              <a:rPr lang="en-IN" dirty="0" smtClean="0">
                <a:solidFill>
                  <a:schemeClr val="tx1"/>
                </a:solidFill>
              </a:rPr>
              <a:t>Generalised parsing and formatting across all classes.</a:t>
            </a:r>
          </a:p>
          <a:p>
            <a:endParaRPr lang="en-IN" dirty="0">
              <a:solidFill>
                <a:schemeClr val="tx1"/>
              </a:solidFill>
            </a:endParaRPr>
          </a:p>
        </p:txBody>
      </p:sp>
    </p:spTree>
    <p:extLst>
      <p:ext uri="{BB962C8B-B14F-4D97-AF65-F5344CB8AC3E}">
        <p14:creationId xmlns:p14="http://schemas.microsoft.com/office/powerpoint/2010/main" val="536923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5.7</a:t>
            </a:r>
            <a:r>
              <a:rPr lang="en-US" sz="1200" b="1" dirty="0"/>
              <a:t>: Date and Time API</a:t>
            </a:r>
            <a:r>
              <a:rPr lang="en-US" dirty="0"/>
              <a:t/>
            </a:r>
            <a:br>
              <a:rPr lang="en-US" dirty="0"/>
            </a:br>
            <a:r>
              <a:rPr lang="en-US" dirty="0"/>
              <a:t>The Instant Class</a:t>
            </a:r>
          </a:p>
        </p:txBody>
      </p:sp>
      <p:sp>
        <p:nvSpPr>
          <p:cNvPr id="513027" name="Rectangle 3"/>
          <p:cNvSpPr>
            <a:spLocks noGrp="1"/>
          </p:cNvSpPr>
          <p:nvPr>
            <p:ph idx="1"/>
          </p:nvPr>
        </p:nvSpPr>
        <p:spPr>
          <a:xfrm>
            <a:off x="298516" y="1494766"/>
            <a:ext cx="8845484" cy="4858533"/>
          </a:xfrm>
        </p:spPr>
        <p:txBody>
          <a:bodyPr/>
          <a:lstStyle/>
          <a:p>
            <a:r>
              <a:rPr lang="en-IN" dirty="0" smtClean="0">
                <a:solidFill>
                  <a:schemeClr val="tx1"/>
                </a:solidFill>
              </a:rPr>
              <a:t>An object of instant represent point on the time line. </a:t>
            </a:r>
          </a:p>
          <a:p>
            <a:r>
              <a:rPr lang="en-IN" dirty="0" smtClean="0">
                <a:solidFill>
                  <a:schemeClr val="tx1"/>
                </a:solidFill>
              </a:rPr>
              <a:t>The reference point is the standard java epoch. </a:t>
            </a:r>
          </a:p>
          <a:p>
            <a:r>
              <a:rPr lang="en-IN" dirty="0" smtClean="0">
                <a:solidFill>
                  <a:schemeClr val="tx1"/>
                </a:solidFill>
              </a:rPr>
              <a:t>This class is useful to represent machine timestamp. </a:t>
            </a: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p>
          <a:p>
            <a:endParaRPr lang="en-IN" dirty="0" smtClean="0">
              <a:solidFill>
                <a:schemeClr val="tx1"/>
              </a:solidFill>
            </a:endParaRPr>
          </a:p>
          <a:p>
            <a:endParaRPr lang="en-IN" dirty="0"/>
          </a:p>
          <a:p>
            <a:endParaRPr lang="en-IN" dirty="0" smtClean="0">
              <a:solidFill>
                <a:schemeClr val="tx1"/>
              </a:solidFill>
            </a:endParaRPr>
          </a:p>
          <a:p>
            <a:endParaRPr lang="en-IN" dirty="0">
              <a:solidFill>
                <a:schemeClr val="tx1"/>
              </a:solidFill>
            </a:endParaRPr>
          </a:p>
          <a:p>
            <a:r>
              <a:rPr lang="en-IN" dirty="0" smtClean="0">
                <a:solidFill>
                  <a:schemeClr val="tx1"/>
                </a:solidFill>
              </a:rPr>
              <a:t>The static method “now” of Instant class is used to represent current time. </a:t>
            </a:r>
          </a:p>
          <a:p>
            <a:endParaRPr lang="en-IN" dirty="0">
              <a:solidFill>
                <a:schemeClr val="tx1"/>
              </a:solidFill>
            </a:endParaRPr>
          </a:p>
        </p:txBody>
      </p:sp>
      <p:grpSp>
        <p:nvGrpSpPr>
          <p:cNvPr id="513028" name="Group 513027"/>
          <p:cNvGrpSpPr/>
          <p:nvPr/>
        </p:nvGrpSpPr>
        <p:grpSpPr>
          <a:xfrm>
            <a:off x="2433614" y="2643411"/>
            <a:ext cx="3680567" cy="2409036"/>
            <a:chOff x="4325257" y="1793297"/>
            <a:chExt cx="3680567" cy="2409036"/>
          </a:xfrm>
        </p:grpSpPr>
        <p:cxnSp>
          <p:nvCxnSpPr>
            <p:cNvPr id="5" name="Straight Arrow Connector 4"/>
            <p:cNvCxnSpPr/>
            <p:nvPr/>
          </p:nvCxnSpPr>
          <p:spPr>
            <a:xfrm>
              <a:off x="4325257" y="2699657"/>
              <a:ext cx="3367314"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4702628"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4963885"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5196114"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5413829"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5646056"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5907313"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6139542"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6357257"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6574970"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6836227"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a:off x="7068456"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a:off x="7286171" y="2540000"/>
              <a:ext cx="0" cy="319314"/>
            </a:xfrm>
            <a:prstGeom prst="line">
              <a:avLst/>
            </a:prstGeom>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479238" y="2801258"/>
              <a:ext cx="3052439" cy="369332"/>
            </a:xfrm>
            <a:prstGeom prst="rect">
              <a:avLst/>
            </a:prstGeom>
            <a:noFill/>
          </p:spPr>
          <p:txBody>
            <a:bodyPr wrap="none" rtlCol="0">
              <a:spAutoFit/>
            </a:bodyPr>
            <a:lstStyle/>
            <a:p>
              <a:r>
                <a:rPr lang="en-US" dirty="0" smtClean="0"/>
                <a:t>-5 -4 -3 -2 -1   0  1  2  3  4   5  6 </a:t>
              </a:r>
              <a:endParaRPr lang="en-US" dirty="0"/>
            </a:p>
          </p:txBody>
        </p:sp>
        <p:cxnSp>
          <p:nvCxnSpPr>
            <p:cNvPr id="29" name="Straight Arrow Connector 28"/>
            <p:cNvCxnSpPr/>
            <p:nvPr/>
          </p:nvCxnSpPr>
          <p:spPr>
            <a:xfrm flipV="1">
              <a:off x="5936341" y="3156076"/>
              <a:ext cx="1" cy="4434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4821809" y="3556002"/>
              <a:ext cx="2316147" cy="646331"/>
            </a:xfrm>
            <a:prstGeom prst="rect">
              <a:avLst/>
            </a:prstGeom>
            <a:noFill/>
          </p:spPr>
          <p:txBody>
            <a:bodyPr wrap="none" rtlCol="0">
              <a:spAutoFit/>
            </a:bodyPr>
            <a:lstStyle/>
            <a:p>
              <a:pPr algn="ctr"/>
              <a:r>
                <a:rPr lang="en-US" dirty="0" smtClean="0"/>
                <a:t>EPOCH</a:t>
              </a:r>
            </a:p>
            <a:p>
              <a:pPr algn="ctr"/>
              <a:r>
                <a:rPr lang="en-US" dirty="0" smtClean="0"/>
                <a:t>(01/01/1970 midnight)</a:t>
              </a:r>
              <a:endParaRPr lang="en-US" dirty="0"/>
            </a:p>
          </p:txBody>
        </p:sp>
        <p:cxnSp>
          <p:nvCxnSpPr>
            <p:cNvPr id="36" name="Straight Arrow Connector 35"/>
            <p:cNvCxnSpPr/>
            <p:nvPr/>
          </p:nvCxnSpPr>
          <p:spPr>
            <a:xfrm flipH="1">
              <a:off x="6560456" y="2108589"/>
              <a:ext cx="562985" cy="6055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6865255" y="1793297"/>
              <a:ext cx="1140569" cy="369332"/>
            </a:xfrm>
            <a:prstGeom prst="rect">
              <a:avLst/>
            </a:prstGeom>
            <a:noFill/>
          </p:spPr>
          <p:txBody>
            <a:bodyPr wrap="none" rtlCol="0">
              <a:spAutoFit/>
            </a:bodyPr>
            <a:lstStyle/>
            <a:p>
              <a:pPr algn="ctr"/>
              <a:r>
                <a:rPr lang="en-US" dirty="0" smtClean="0"/>
                <a:t>An Instant</a:t>
              </a:r>
              <a:endParaRPr lang="en-US" dirty="0"/>
            </a:p>
          </p:txBody>
        </p:sp>
      </p:grpSp>
      <p:sp>
        <p:nvSpPr>
          <p:cNvPr id="41" name="TextBox 40"/>
          <p:cNvSpPr txBox="1"/>
          <p:nvPr/>
        </p:nvSpPr>
        <p:spPr>
          <a:xfrm>
            <a:off x="2222896" y="5128734"/>
            <a:ext cx="3578032" cy="369332"/>
          </a:xfrm>
          <a:prstGeom prst="rect">
            <a:avLst/>
          </a:prstGeom>
          <a:noFill/>
        </p:spPr>
        <p:txBody>
          <a:bodyPr wrap="none" rtlCol="0">
            <a:spAutoFit/>
          </a:bodyPr>
          <a:lstStyle/>
          <a:p>
            <a:pPr algn="ctr"/>
            <a:r>
              <a:rPr lang="en-US" dirty="0" smtClean="0"/>
              <a:t>Instant </a:t>
            </a:r>
            <a:r>
              <a:rPr lang="en-US" dirty="0" err="1" smtClean="0"/>
              <a:t>currentTime</a:t>
            </a:r>
            <a:r>
              <a:rPr lang="en-US" dirty="0" smtClean="0"/>
              <a:t> = </a:t>
            </a:r>
            <a:r>
              <a:rPr lang="en-US" dirty="0" err="1" smtClean="0"/>
              <a:t>Instant.now</a:t>
            </a:r>
            <a:r>
              <a:rPr lang="en-US" dirty="0" smtClean="0"/>
              <a:t>();</a:t>
            </a:r>
            <a:endParaRPr lang="en-US" dirty="0"/>
          </a:p>
        </p:txBody>
      </p:sp>
      <p:sp>
        <p:nvSpPr>
          <p:cNvPr id="513030" name="Rounded Rectangle 513029"/>
          <p:cNvSpPr/>
          <p:nvPr/>
        </p:nvSpPr>
        <p:spPr>
          <a:xfrm>
            <a:off x="1745672" y="5128734"/>
            <a:ext cx="4701309" cy="47604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06576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b="1" dirty="0" smtClean="0"/>
              <a:t>5.7</a:t>
            </a:r>
            <a:r>
              <a:rPr lang="en-US" sz="1200" b="1" dirty="0"/>
              <a:t>: Date and Time API</a:t>
            </a:r>
            <a:r>
              <a:rPr lang="en-US" dirty="0"/>
              <a:t/>
            </a:r>
            <a:br>
              <a:rPr lang="en-US" dirty="0"/>
            </a:br>
            <a:r>
              <a:rPr lang="en-US" dirty="0"/>
              <a:t>The </a:t>
            </a:r>
            <a:r>
              <a:rPr lang="en-US" dirty="0" err="1"/>
              <a:t>LocalDate</a:t>
            </a:r>
            <a:r>
              <a:rPr lang="en-US" dirty="0"/>
              <a:t> Class</a:t>
            </a:r>
          </a:p>
        </p:txBody>
      </p:sp>
      <p:sp>
        <p:nvSpPr>
          <p:cNvPr id="513027" name="Rectangle 3"/>
          <p:cNvSpPr>
            <a:spLocks noGrp="1"/>
          </p:cNvSpPr>
          <p:nvPr>
            <p:ph idx="1"/>
          </p:nvPr>
        </p:nvSpPr>
        <p:spPr/>
        <p:txBody>
          <a:bodyPr/>
          <a:lstStyle/>
          <a:p>
            <a:r>
              <a:rPr lang="en-IN" dirty="0" smtClean="0">
                <a:solidFill>
                  <a:schemeClr val="tx1"/>
                </a:solidFill>
              </a:rPr>
              <a:t>It represent date without time and zone. </a:t>
            </a:r>
          </a:p>
          <a:p>
            <a:r>
              <a:rPr lang="en-IN" dirty="0" smtClean="0">
                <a:solidFill>
                  <a:schemeClr val="tx1"/>
                </a:solidFill>
              </a:rPr>
              <a:t>Useful to represent date events like birthdate .</a:t>
            </a:r>
          </a:p>
          <a:p>
            <a:r>
              <a:rPr lang="en-IN" dirty="0" smtClean="0">
                <a:solidFill>
                  <a:schemeClr val="tx1"/>
                </a:solidFill>
              </a:rPr>
              <a:t>Following table shows important methods of LocalDate:   </a:t>
            </a:r>
          </a:p>
        </p:txBody>
      </p:sp>
      <p:graphicFrame>
        <p:nvGraphicFramePr>
          <p:cNvPr id="2" name="Table 1"/>
          <p:cNvGraphicFramePr>
            <a:graphicFrameLocks noGrp="1"/>
          </p:cNvGraphicFramePr>
          <p:nvPr>
            <p:extLst>
              <p:ext uri="{D42A27DB-BD31-4B8C-83A1-F6EECF244321}">
                <p14:modId xmlns:p14="http://schemas.microsoft.com/office/powerpoint/2010/main" val="108123854"/>
              </p:ext>
            </p:extLst>
          </p:nvPr>
        </p:nvGraphicFramePr>
        <p:xfrm>
          <a:off x="559707" y="2770414"/>
          <a:ext cx="7620000" cy="3404754"/>
        </p:xfrm>
        <a:graphic>
          <a:graphicData uri="http://schemas.openxmlformats.org/drawingml/2006/table">
            <a:tbl>
              <a:tblPr firstRow="1" bandRow="1">
                <a:tableStyleId>{5A111915-BE36-4E01-A7E5-04B1672EAD32}</a:tableStyleId>
              </a:tblPr>
              <a:tblGrid>
                <a:gridCol w="1277257"/>
                <a:gridCol w="6342743"/>
              </a:tblGrid>
              <a:tr h="360213">
                <a:tc>
                  <a:txBody>
                    <a:bodyPr/>
                    <a:lstStyle/>
                    <a:p>
                      <a:r>
                        <a:rPr lang="en-US" dirty="0" smtClean="0"/>
                        <a:t>Method</a:t>
                      </a:r>
                      <a:endParaRPr lang="en-US" dirty="0"/>
                    </a:p>
                  </a:txBody>
                  <a:tcPr/>
                </a:tc>
                <a:tc>
                  <a:txBody>
                    <a:bodyPr/>
                    <a:lstStyle/>
                    <a:p>
                      <a:r>
                        <a:rPr lang="en-US" dirty="0" smtClean="0"/>
                        <a:t>Uses</a:t>
                      </a:r>
                      <a:endParaRPr lang="en-US" dirty="0"/>
                    </a:p>
                  </a:txBody>
                  <a:tcPr/>
                </a:tc>
              </a:tr>
              <a:tr h="360213">
                <a:tc>
                  <a:txBody>
                    <a:bodyPr/>
                    <a:lstStyle/>
                    <a:p>
                      <a:r>
                        <a:rPr lang="en-US" dirty="0" smtClean="0"/>
                        <a:t>now</a:t>
                      </a:r>
                      <a:endParaRPr lang="en-US" dirty="0"/>
                    </a:p>
                  </a:txBody>
                  <a:tcPr/>
                </a:tc>
                <a:tc>
                  <a:txBody>
                    <a:bodyPr/>
                    <a:lstStyle/>
                    <a:p>
                      <a:r>
                        <a:rPr lang="en-US" dirty="0" smtClean="0"/>
                        <a:t>A static method to return today’s date.</a:t>
                      </a:r>
                      <a:endParaRPr lang="en-US" dirty="0"/>
                    </a:p>
                  </a:txBody>
                  <a:tcPr/>
                </a:tc>
              </a:tr>
              <a:tr h="360213">
                <a:tc>
                  <a:txBody>
                    <a:bodyPr/>
                    <a:lstStyle/>
                    <a:p>
                      <a:r>
                        <a:rPr lang="en-US" dirty="0" smtClean="0"/>
                        <a:t>of</a:t>
                      </a:r>
                      <a:endParaRPr lang="en-US" dirty="0"/>
                    </a:p>
                  </a:txBody>
                  <a:tcPr/>
                </a:tc>
                <a:tc>
                  <a:txBody>
                    <a:bodyPr/>
                    <a:lstStyle/>
                    <a:p>
                      <a:r>
                        <a:rPr lang="en-US" dirty="0" smtClean="0"/>
                        <a:t>Creates local date</a:t>
                      </a:r>
                      <a:r>
                        <a:rPr lang="en-US" baseline="0" dirty="0" smtClean="0"/>
                        <a:t> from year, month and date.</a:t>
                      </a:r>
                      <a:endParaRPr lang="en-US" dirty="0"/>
                    </a:p>
                  </a:txBody>
                  <a:tcPr/>
                </a:tc>
              </a:tr>
              <a:tr h="360213">
                <a:tc>
                  <a:txBody>
                    <a:bodyPr/>
                    <a:lstStyle/>
                    <a:p>
                      <a:r>
                        <a:rPr lang="en-US" dirty="0" err="1" smtClean="0"/>
                        <a:t>getXXX</a:t>
                      </a:r>
                      <a:r>
                        <a:rPr lang="en-US" dirty="0" smtClean="0"/>
                        <a:t> ()</a:t>
                      </a:r>
                      <a:endParaRPr lang="en-US" dirty="0"/>
                    </a:p>
                  </a:txBody>
                  <a:tcPr/>
                </a:tc>
                <a:tc>
                  <a:txBody>
                    <a:bodyPr/>
                    <a:lstStyle/>
                    <a:p>
                      <a:r>
                        <a:rPr lang="en-US" dirty="0" smtClean="0"/>
                        <a:t>Used</a:t>
                      </a:r>
                      <a:r>
                        <a:rPr lang="en-US" baseline="0" dirty="0" smtClean="0"/>
                        <a:t> to return various part of date. </a:t>
                      </a:r>
                      <a:endParaRPr lang="en-US" dirty="0"/>
                    </a:p>
                  </a:txBody>
                  <a:tcPr/>
                </a:tc>
              </a:tr>
              <a:tr h="360213">
                <a:tc>
                  <a:txBody>
                    <a:bodyPr/>
                    <a:lstStyle/>
                    <a:p>
                      <a:r>
                        <a:rPr lang="en-US" dirty="0" err="1" smtClean="0"/>
                        <a:t>plusXXX</a:t>
                      </a:r>
                      <a:r>
                        <a:rPr lang="en-US" dirty="0" smtClean="0"/>
                        <a:t>()</a:t>
                      </a:r>
                      <a:endParaRPr lang="en-US" dirty="0"/>
                    </a:p>
                  </a:txBody>
                  <a:tcPr/>
                </a:tc>
                <a:tc>
                  <a:txBody>
                    <a:bodyPr/>
                    <a:lstStyle/>
                    <a:p>
                      <a:r>
                        <a:rPr lang="en-US" dirty="0" smtClean="0"/>
                        <a:t>Add the</a:t>
                      </a:r>
                      <a:r>
                        <a:rPr lang="en-US" baseline="0" dirty="0" smtClean="0"/>
                        <a:t> specified factor and return a LocalDate. </a:t>
                      </a:r>
                      <a:endParaRPr lang="en-US" dirty="0"/>
                    </a:p>
                  </a:txBody>
                  <a:tcPr/>
                </a:tc>
              </a:tr>
              <a:tr h="621738">
                <a:tc>
                  <a:txBody>
                    <a:bodyPr/>
                    <a:lstStyle/>
                    <a:p>
                      <a:r>
                        <a:rPr lang="en-US" dirty="0" err="1" smtClean="0"/>
                        <a:t>minusXXX</a:t>
                      </a:r>
                      <a:r>
                        <a:rPr lang="en-US" dirty="0" smtClean="0"/>
                        <a:t>()</a:t>
                      </a:r>
                      <a:endParaRPr lang="en-US" dirty="0"/>
                    </a:p>
                  </a:txBody>
                  <a:tcPr/>
                </a:tc>
                <a:tc>
                  <a:txBody>
                    <a:bodyPr/>
                    <a:lstStyle/>
                    <a:p>
                      <a:r>
                        <a:rPr lang="en-US" dirty="0" smtClean="0"/>
                        <a:t>Subtracts the</a:t>
                      </a:r>
                      <a:r>
                        <a:rPr lang="en-US" baseline="0" dirty="0" smtClean="0"/>
                        <a:t> specified factor and return a LocalDate.</a:t>
                      </a:r>
                      <a:endParaRPr lang="en-US" dirty="0"/>
                    </a:p>
                  </a:txBody>
                  <a:tcPr/>
                </a:tc>
              </a:tr>
              <a:tr h="360213">
                <a:tc>
                  <a:txBody>
                    <a:bodyPr/>
                    <a:lstStyle/>
                    <a:p>
                      <a:r>
                        <a:rPr lang="en-US" dirty="0" err="1" smtClean="0"/>
                        <a:t>isXXX</a:t>
                      </a:r>
                      <a:r>
                        <a:rPr lang="en-US" dirty="0" smtClean="0"/>
                        <a:t>()</a:t>
                      </a:r>
                      <a:endParaRPr lang="en-US" dirty="0"/>
                    </a:p>
                  </a:txBody>
                  <a:tcPr/>
                </a:tc>
                <a:tc>
                  <a:txBody>
                    <a:bodyPr/>
                    <a:lstStyle/>
                    <a:p>
                      <a:r>
                        <a:rPr lang="en-US" dirty="0" smtClean="0"/>
                        <a:t>Performs</a:t>
                      </a:r>
                      <a:r>
                        <a:rPr lang="en-US" baseline="0" dirty="0" smtClean="0"/>
                        <a:t> checks on LocalDate and returns Boolean value. </a:t>
                      </a:r>
                      <a:endParaRPr lang="en-US" dirty="0"/>
                    </a:p>
                  </a:txBody>
                  <a:tcPr/>
                </a:tc>
              </a:tr>
              <a:tr h="621738">
                <a:tc>
                  <a:txBody>
                    <a:bodyPr/>
                    <a:lstStyle/>
                    <a:p>
                      <a:r>
                        <a:rPr lang="en-US" dirty="0" err="1" smtClean="0"/>
                        <a:t>withXXX</a:t>
                      </a:r>
                      <a:r>
                        <a:rPr lang="en-US" dirty="0" smtClean="0"/>
                        <a:t>()</a:t>
                      </a:r>
                      <a:endParaRPr lang="en-US" dirty="0"/>
                    </a:p>
                  </a:txBody>
                  <a:tcPr/>
                </a:tc>
                <a:tc>
                  <a:txBody>
                    <a:bodyPr/>
                    <a:lstStyle/>
                    <a:p>
                      <a:r>
                        <a:rPr lang="en-US" dirty="0" smtClean="0"/>
                        <a:t>Returns</a:t>
                      </a:r>
                      <a:r>
                        <a:rPr lang="en-US" baseline="0" dirty="0" smtClean="0"/>
                        <a:t> a copy of LocalDate with the factor set to the given value. </a:t>
                      </a:r>
                      <a:endParaRPr lang="en-US" dirty="0"/>
                    </a:p>
                  </a:txBody>
                  <a:tcPr/>
                </a:tc>
              </a:tr>
            </a:tbl>
          </a:graphicData>
        </a:graphic>
      </p:graphicFrame>
    </p:spTree>
    <p:extLst>
      <p:ext uri="{BB962C8B-B14F-4D97-AF65-F5344CB8AC3E}">
        <p14:creationId xmlns:p14="http://schemas.microsoft.com/office/powerpoint/2010/main" val="20812856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b="1" dirty="0" smtClean="0"/>
              <a:t>5.7</a:t>
            </a:r>
            <a:r>
              <a:rPr lang="en-US" sz="1200" b="1" dirty="0"/>
              <a:t>: Date and Time API</a:t>
            </a:r>
            <a:r>
              <a:rPr lang="en-US" dirty="0"/>
              <a:t/>
            </a:r>
            <a:br>
              <a:rPr lang="en-US" dirty="0"/>
            </a:br>
            <a:r>
              <a:rPr lang="en-US" dirty="0"/>
              <a:t>The </a:t>
            </a:r>
            <a:r>
              <a:rPr lang="en-US" dirty="0" err="1"/>
              <a:t>ZonedDateTime</a:t>
            </a:r>
            <a:r>
              <a:rPr lang="en-US" dirty="0"/>
              <a:t> Class</a:t>
            </a:r>
          </a:p>
        </p:txBody>
      </p:sp>
      <p:sp>
        <p:nvSpPr>
          <p:cNvPr id="513027" name="Rectangle 3"/>
          <p:cNvSpPr>
            <a:spLocks noGrp="1"/>
          </p:cNvSpPr>
          <p:nvPr>
            <p:ph idx="1"/>
          </p:nvPr>
        </p:nvSpPr>
        <p:spPr/>
        <p:txBody>
          <a:bodyPr/>
          <a:lstStyle/>
          <a:p>
            <a:r>
              <a:rPr lang="en-US" dirty="0" smtClean="0">
                <a:solidFill>
                  <a:schemeClr val="tx1"/>
                </a:solidFill>
              </a:rPr>
              <a:t>It stores </a:t>
            </a:r>
            <a:r>
              <a:rPr lang="en-US" dirty="0">
                <a:solidFill>
                  <a:schemeClr val="tx1"/>
                </a:solidFill>
              </a:rPr>
              <a:t>all date and time fields, to a precision of nanoseconds, as well as a time-zone and zone offset</a:t>
            </a:r>
            <a:r>
              <a:rPr lang="en-US" dirty="0" smtClean="0">
                <a:solidFill>
                  <a:schemeClr val="tx1"/>
                </a:solidFill>
              </a:rPr>
              <a:t>.</a:t>
            </a:r>
          </a:p>
          <a:p>
            <a:r>
              <a:rPr lang="en-IN" dirty="0" smtClean="0">
                <a:solidFill>
                  <a:schemeClr val="tx1"/>
                </a:solidFill>
              </a:rPr>
              <a:t>Useful to represent arrival and departure time in airline applications.</a:t>
            </a:r>
          </a:p>
          <a:p>
            <a:r>
              <a:rPr lang="en-IN" dirty="0" smtClean="0">
                <a:solidFill>
                  <a:schemeClr val="tx1"/>
                </a:solidFill>
              </a:rPr>
              <a:t>Following table shows important methods of ZonedDateTime:   </a:t>
            </a:r>
          </a:p>
        </p:txBody>
      </p:sp>
      <p:graphicFrame>
        <p:nvGraphicFramePr>
          <p:cNvPr id="2" name="Table 1"/>
          <p:cNvGraphicFramePr>
            <a:graphicFrameLocks noGrp="1"/>
          </p:cNvGraphicFramePr>
          <p:nvPr>
            <p:extLst>
              <p:ext uri="{D42A27DB-BD31-4B8C-83A1-F6EECF244321}">
                <p14:modId xmlns:p14="http://schemas.microsoft.com/office/powerpoint/2010/main" val="2042285685"/>
              </p:ext>
            </p:extLst>
          </p:nvPr>
        </p:nvGraphicFramePr>
        <p:xfrm>
          <a:off x="503461" y="3020618"/>
          <a:ext cx="7692575" cy="3591560"/>
        </p:xfrm>
        <a:graphic>
          <a:graphicData uri="http://schemas.openxmlformats.org/drawingml/2006/table">
            <a:tbl>
              <a:tblPr firstRow="1" bandRow="1">
                <a:tableStyleId>{5A111915-BE36-4E01-A7E5-04B1672EAD32}</a:tableStyleId>
              </a:tblPr>
              <a:tblGrid>
                <a:gridCol w="1262746"/>
                <a:gridCol w="6429829"/>
              </a:tblGrid>
              <a:tr h="370840">
                <a:tc>
                  <a:txBody>
                    <a:bodyPr/>
                    <a:lstStyle/>
                    <a:p>
                      <a:r>
                        <a:rPr lang="en-US" sz="1600" dirty="0" smtClean="0">
                          <a:latin typeface="+mj-lt"/>
                        </a:rPr>
                        <a:t>Method</a:t>
                      </a:r>
                      <a:endParaRPr lang="en-US" sz="1600" dirty="0">
                        <a:latin typeface="+mj-lt"/>
                      </a:endParaRPr>
                    </a:p>
                  </a:txBody>
                  <a:tcPr/>
                </a:tc>
                <a:tc>
                  <a:txBody>
                    <a:bodyPr/>
                    <a:lstStyle/>
                    <a:p>
                      <a:r>
                        <a:rPr lang="en-US" sz="1600" dirty="0" smtClean="0">
                          <a:latin typeface="+mj-lt"/>
                        </a:rPr>
                        <a:t>Uses</a:t>
                      </a:r>
                      <a:endParaRPr lang="en-US" sz="1600" dirty="0">
                        <a:latin typeface="+mj-lt"/>
                      </a:endParaRPr>
                    </a:p>
                  </a:txBody>
                  <a:tcPr/>
                </a:tc>
              </a:tr>
              <a:tr h="370840">
                <a:tc>
                  <a:txBody>
                    <a:bodyPr/>
                    <a:lstStyle/>
                    <a:p>
                      <a:r>
                        <a:rPr lang="en-US" sz="1600" dirty="0" smtClean="0">
                          <a:latin typeface="+mj-lt"/>
                        </a:rPr>
                        <a:t>now</a:t>
                      </a:r>
                      <a:endParaRPr lang="en-US" sz="1600" dirty="0">
                        <a:latin typeface="+mj-lt"/>
                      </a:endParaRPr>
                    </a:p>
                  </a:txBody>
                  <a:tcPr/>
                </a:tc>
                <a:tc>
                  <a:txBody>
                    <a:bodyPr/>
                    <a:lstStyle/>
                    <a:p>
                      <a:r>
                        <a:rPr lang="en-US" sz="1600" dirty="0" smtClean="0">
                          <a:latin typeface="+mj-lt"/>
                        </a:rPr>
                        <a:t>A static method to return today’s date.</a:t>
                      </a:r>
                      <a:endParaRPr lang="en-US" sz="1600" dirty="0">
                        <a:latin typeface="+mj-lt"/>
                      </a:endParaRPr>
                    </a:p>
                  </a:txBody>
                  <a:tcPr/>
                </a:tc>
              </a:tr>
              <a:tr h="370840">
                <a:tc>
                  <a:txBody>
                    <a:bodyPr/>
                    <a:lstStyle/>
                    <a:p>
                      <a:r>
                        <a:rPr lang="en-US" sz="1600" dirty="0" smtClean="0">
                          <a:latin typeface="+mj-lt"/>
                        </a:rPr>
                        <a:t>of</a:t>
                      </a:r>
                      <a:endParaRPr lang="en-US" sz="1600" dirty="0">
                        <a:latin typeface="+mj-lt"/>
                      </a:endParaRPr>
                    </a:p>
                  </a:txBody>
                  <a:tcPr/>
                </a:tc>
                <a:tc>
                  <a:txBody>
                    <a:bodyPr/>
                    <a:lstStyle/>
                    <a:p>
                      <a:r>
                        <a:rPr lang="en-US" sz="1600" baseline="0" dirty="0" smtClean="0">
                          <a:latin typeface="+mj-lt"/>
                        </a:rPr>
                        <a:t>Overloaded static method to create zoned date time object.</a:t>
                      </a:r>
                      <a:endParaRPr lang="en-US" sz="1600" dirty="0">
                        <a:latin typeface="+mj-lt"/>
                      </a:endParaRPr>
                    </a:p>
                  </a:txBody>
                  <a:tcPr/>
                </a:tc>
              </a:tr>
              <a:tr h="370840">
                <a:tc>
                  <a:txBody>
                    <a:bodyPr/>
                    <a:lstStyle/>
                    <a:p>
                      <a:r>
                        <a:rPr lang="en-US" sz="1600" dirty="0" err="1" smtClean="0">
                          <a:latin typeface="+mj-lt"/>
                        </a:rPr>
                        <a:t>getXXX</a:t>
                      </a:r>
                      <a:r>
                        <a:rPr lang="en-US" sz="1600" dirty="0" smtClean="0">
                          <a:latin typeface="+mj-lt"/>
                        </a:rPr>
                        <a:t> ()</a:t>
                      </a:r>
                      <a:endParaRPr lang="en-US" sz="1600" dirty="0">
                        <a:latin typeface="+mj-lt"/>
                      </a:endParaRPr>
                    </a:p>
                  </a:txBody>
                  <a:tcPr/>
                </a:tc>
                <a:tc>
                  <a:txBody>
                    <a:bodyPr/>
                    <a:lstStyle/>
                    <a:p>
                      <a:r>
                        <a:rPr lang="en-US" sz="1600" dirty="0" smtClean="0">
                          <a:latin typeface="+mj-lt"/>
                        </a:rPr>
                        <a:t>Used</a:t>
                      </a:r>
                      <a:r>
                        <a:rPr lang="en-US" sz="1600" baseline="0" dirty="0" smtClean="0">
                          <a:latin typeface="+mj-lt"/>
                        </a:rPr>
                        <a:t> to return various part of ZonedDateTime. </a:t>
                      </a:r>
                      <a:endParaRPr lang="en-US" sz="1600" dirty="0">
                        <a:latin typeface="+mj-lt"/>
                      </a:endParaRPr>
                    </a:p>
                  </a:txBody>
                  <a:tcPr/>
                </a:tc>
              </a:tr>
              <a:tr h="370840">
                <a:tc>
                  <a:txBody>
                    <a:bodyPr/>
                    <a:lstStyle/>
                    <a:p>
                      <a:r>
                        <a:rPr lang="en-US" sz="1600" dirty="0" err="1" smtClean="0">
                          <a:latin typeface="+mj-lt"/>
                        </a:rPr>
                        <a:t>plusXXX</a:t>
                      </a:r>
                      <a:r>
                        <a:rPr lang="en-US" sz="1600" dirty="0" smtClean="0">
                          <a:latin typeface="+mj-lt"/>
                        </a:rPr>
                        <a:t>()</a:t>
                      </a:r>
                      <a:endParaRPr lang="en-US" sz="1600" dirty="0">
                        <a:latin typeface="+mj-lt"/>
                      </a:endParaRPr>
                    </a:p>
                  </a:txBody>
                  <a:tcPr/>
                </a:tc>
                <a:tc>
                  <a:txBody>
                    <a:bodyPr/>
                    <a:lstStyle/>
                    <a:p>
                      <a:r>
                        <a:rPr lang="en-US" sz="1600" dirty="0" smtClean="0">
                          <a:latin typeface="+mj-lt"/>
                        </a:rPr>
                        <a:t>Add the</a:t>
                      </a:r>
                      <a:r>
                        <a:rPr lang="en-US" sz="1600" baseline="0" dirty="0" smtClean="0">
                          <a:latin typeface="+mj-lt"/>
                        </a:rPr>
                        <a:t> specified factor and return a ZonedDateTime. </a:t>
                      </a:r>
                      <a:endParaRPr lang="en-US" sz="1600" dirty="0">
                        <a:latin typeface="+mj-lt"/>
                      </a:endParaRPr>
                    </a:p>
                  </a:txBody>
                  <a:tcPr/>
                </a:tc>
              </a:tr>
              <a:tr h="370840">
                <a:tc>
                  <a:txBody>
                    <a:bodyPr/>
                    <a:lstStyle/>
                    <a:p>
                      <a:r>
                        <a:rPr lang="en-US" sz="1600" dirty="0" err="1" smtClean="0">
                          <a:latin typeface="+mj-lt"/>
                        </a:rPr>
                        <a:t>minusXXX</a:t>
                      </a:r>
                      <a:r>
                        <a:rPr lang="en-US" sz="1600" dirty="0" smtClean="0">
                          <a:latin typeface="+mj-lt"/>
                        </a:rPr>
                        <a:t>()</a:t>
                      </a:r>
                      <a:endParaRPr lang="en-US" sz="1600" dirty="0">
                        <a:latin typeface="+mj-lt"/>
                      </a:endParaRPr>
                    </a:p>
                  </a:txBody>
                  <a:tcPr/>
                </a:tc>
                <a:tc>
                  <a:txBody>
                    <a:bodyPr/>
                    <a:lstStyle/>
                    <a:p>
                      <a:r>
                        <a:rPr lang="en-US" sz="1600" dirty="0" smtClean="0">
                          <a:latin typeface="+mj-lt"/>
                        </a:rPr>
                        <a:t>Subtracts the</a:t>
                      </a:r>
                      <a:r>
                        <a:rPr lang="en-US" sz="1600" baseline="0" dirty="0" smtClean="0">
                          <a:latin typeface="+mj-lt"/>
                        </a:rPr>
                        <a:t> specified factor and return a ZonedDateTime.</a:t>
                      </a:r>
                      <a:endParaRPr lang="en-US" sz="1600" dirty="0">
                        <a:latin typeface="+mj-lt"/>
                      </a:endParaRPr>
                    </a:p>
                  </a:txBody>
                  <a:tcPr/>
                </a:tc>
              </a:tr>
              <a:tr h="370840">
                <a:tc>
                  <a:txBody>
                    <a:bodyPr/>
                    <a:lstStyle/>
                    <a:p>
                      <a:r>
                        <a:rPr lang="en-US" sz="1600" dirty="0" err="1" smtClean="0">
                          <a:latin typeface="+mj-lt"/>
                        </a:rPr>
                        <a:t>isXXX</a:t>
                      </a:r>
                      <a:r>
                        <a:rPr lang="en-US" sz="1600" dirty="0" smtClean="0">
                          <a:latin typeface="+mj-lt"/>
                        </a:rPr>
                        <a:t>()</a:t>
                      </a:r>
                      <a:endParaRPr lang="en-US" sz="1600" dirty="0">
                        <a:latin typeface="+mj-lt"/>
                      </a:endParaRPr>
                    </a:p>
                  </a:txBody>
                  <a:tcPr/>
                </a:tc>
                <a:tc>
                  <a:txBody>
                    <a:bodyPr/>
                    <a:lstStyle/>
                    <a:p>
                      <a:r>
                        <a:rPr lang="en-US" sz="1600" dirty="0" smtClean="0">
                          <a:latin typeface="+mj-lt"/>
                        </a:rPr>
                        <a:t>Performs</a:t>
                      </a:r>
                      <a:r>
                        <a:rPr lang="en-US" sz="1600" baseline="0" dirty="0" smtClean="0">
                          <a:latin typeface="+mj-lt"/>
                        </a:rPr>
                        <a:t> checks on ZonedDateTime and returns Boolean value. </a:t>
                      </a:r>
                      <a:endParaRPr lang="en-US" sz="1600" dirty="0">
                        <a:latin typeface="+mj-lt"/>
                      </a:endParaRPr>
                    </a:p>
                  </a:txBody>
                  <a:tcPr/>
                </a:tc>
              </a:tr>
              <a:tr h="370840">
                <a:tc>
                  <a:txBody>
                    <a:bodyPr/>
                    <a:lstStyle/>
                    <a:p>
                      <a:r>
                        <a:rPr lang="en-US" sz="1600" dirty="0" err="1" smtClean="0">
                          <a:latin typeface="+mj-lt"/>
                        </a:rPr>
                        <a:t>withXXX</a:t>
                      </a:r>
                      <a:r>
                        <a:rPr lang="en-US" sz="1600" dirty="0" smtClean="0">
                          <a:latin typeface="+mj-lt"/>
                        </a:rPr>
                        <a:t>()</a:t>
                      </a:r>
                      <a:endParaRPr lang="en-US" sz="1600" dirty="0">
                        <a:latin typeface="+mj-lt"/>
                      </a:endParaRPr>
                    </a:p>
                  </a:txBody>
                  <a:tcPr/>
                </a:tc>
                <a:tc>
                  <a:txBody>
                    <a:bodyPr/>
                    <a:lstStyle/>
                    <a:p>
                      <a:r>
                        <a:rPr lang="en-US" sz="1600" dirty="0" smtClean="0">
                          <a:latin typeface="+mj-lt"/>
                        </a:rPr>
                        <a:t>Returns</a:t>
                      </a:r>
                      <a:r>
                        <a:rPr lang="en-US" sz="1600" baseline="0" dirty="0" smtClean="0">
                          <a:latin typeface="+mj-lt"/>
                        </a:rPr>
                        <a:t> ZonedDateTime with the factor set to the given value. </a:t>
                      </a:r>
                      <a:endParaRPr lang="en-US" sz="1600" dirty="0">
                        <a:latin typeface="+mj-lt"/>
                      </a:endParaRPr>
                    </a:p>
                  </a:txBody>
                  <a:tcPr/>
                </a:tc>
              </a:tr>
            </a:tbl>
          </a:graphicData>
        </a:graphic>
      </p:graphicFrame>
    </p:spTree>
    <p:extLst>
      <p:ext uri="{BB962C8B-B14F-4D97-AF65-F5344CB8AC3E}">
        <p14:creationId xmlns:p14="http://schemas.microsoft.com/office/powerpoint/2010/main" val="4080591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9" name="Rectangle 5"/>
          <p:cNvSpPr>
            <a:spLocks noGrp="1" noChangeArrowheads="1"/>
          </p:cNvSpPr>
          <p:nvPr>
            <p:ph type="title"/>
          </p:nvPr>
        </p:nvSpPr>
        <p:spPr>
          <a:noFill/>
          <a:ln/>
        </p:spPr>
        <p:txBody>
          <a:bodyPr lIns="90488" tIns="44450" rIns="90488" bIns="44450"/>
          <a:lstStyle/>
          <a:p>
            <a:r>
              <a:rPr lang="en-US" sz="1200" b="1" dirty="0" smtClean="0"/>
              <a:t>5.7: </a:t>
            </a:r>
            <a:r>
              <a:rPr lang="en-US" sz="1200" b="1" dirty="0"/>
              <a:t>Date and Time API</a:t>
            </a:r>
            <a:r>
              <a:rPr lang="en-US" sz="1200" b="1" dirty="0" smtClean="0"/>
              <a:t/>
            </a:r>
            <a:br>
              <a:rPr lang="en-US" sz="1200" b="1" dirty="0" smtClean="0"/>
            </a:br>
            <a:r>
              <a:rPr lang="en-US" dirty="0"/>
              <a:t>Period and Duration</a:t>
            </a:r>
          </a:p>
        </p:txBody>
      </p:sp>
      <p:sp>
        <p:nvSpPr>
          <p:cNvPr id="513027" name="Rectangle 3"/>
          <p:cNvSpPr>
            <a:spLocks noGrp="1"/>
          </p:cNvSpPr>
          <p:nvPr>
            <p:ph idx="1"/>
          </p:nvPr>
        </p:nvSpPr>
        <p:spPr/>
        <p:txBody>
          <a:bodyPr/>
          <a:lstStyle/>
          <a:p>
            <a:r>
              <a:rPr lang="en-US" dirty="0">
                <a:solidFill>
                  <a:schemeClr val="tx1"/>
                </a:solidFill>
              </a:rPr>
              <a:t>The Period class models a date-based amount of time, such as five days, a week or three years.</a:t>
            </a:r>
          </a:p>
          <a:p>
            <a:r>
              <a:rPr lang="en-US" dirty="0" smtClean="0">
                <a:solidFill>
                  <a:schemeClr val="tx1"/>
                </a:solidFill>
              </a:rPr>
              <a:t>Duration </a:t>
            </a:r>
            <a:r>
              <a:rPr lang="en-US" dirty="0">
                <a:solidFill>
                  <a:schemeClr val="tx1"/>
                </a:solidFill>
              </a:rPr>
              <a:t>class models a quantity or amount of time in terms of seconds and nanoseconds. It is used represent amount of time between two instants.</a:t>
            </a:r>
          </a:p>
          <a:p>
            <a:r>
              <a:rPr lang="en-IN" dirty="0" smtClean="0">
                <a:solidFill>
                  <a:schemeClr val="tx1"/>
                </a:solidFill>
              </a:rPr>
              <a:t>Following </a:t>
            </a:r>
            <a:r>
              <a:rPr lang="en-IN" dirty="0">
                <a:solidFill>
                  <a:schemeClr val="tx1"/>
                </a:solidFill>
              </a:rPr>
              <a:t>table shows important </a:t>
            </a:r>
            <a:r>
              <a:rPr lang="en-IN" dirty="0" smtClean="0">
                <a:solidFill>
                  <a:schemeClr val="tx1"/>
                </a:solidFill>
              </a:rPr>
              <a:t>and common methods </a:t>
            </a:r>
            <a:r>
              <a:rPr lang="en-IN" dirty="0">
                <a:solidFill>
                  <a:schemeClr val="tx1"/>
                </a:solidFill>
              </a:rPr>
              <a:t>of </a:t>
            </a:r>
            <a:r>
              <a:rPr lang="en-IN" dirty="0" smtClean="0">
                <a:solidFill>
                  <a:schemeClr val="tx1"/>
                </a:solidFill>
              </a:rPr>
              <a:t>both:</a:t>
            </a:r>
          </a:p>
        </p:txBody>
      </p:sp>
      <p:graphicFrame>
        <p:nvGraphicFramePr>
          <p:cNvPr id="5" name="Table 4"/>
          <p:cNvGraphicFramePr>
            <a:graphicFrameLocks noGrp="1"/>
          </p:cNvGraphicFramePr>
          <p:nvPr>
            <p:extLst>
              <p:ext uri="{D42A27DB-BD31-4B8C-83A1-F6EECF244321}">
                <p14:modId xmlns:p14="http://schemas.microsoft.com/office/powerpoint/2010/main" val="13439915"/>
              </p:ext>
            </p:extLst>
          </p:nvPr>
        </p:nvGraphicFramePr>
        <p:xfrm>
          <a:off x="365575" y="3656714"/>
          <a:ext cx="8030279" cy="2577119"/>
        </p:xfrm>
        <a:graphic>
          <a:graphicData uri="http://schemas.openxmlformats.org/drawingml/2006/table">
            <a:tbl>
              <a:tblPr firstRow="1" bandRow="1">
                <a:tableStyleId>{5A111915-BE36-4E01-A7E5-04B1672EAD32}</a:tableStyleId>
              </a:tblPr>
              <a:tblGrid>
                <a:gridCol w="1641355"/>
                <a:gridCol w="6388924"/>
              </a:tblGrid>
              <a:tr h="245794">
                <a:tc>
                  <a:txBody>
                    <a:bodyPr/>
                    <a:lstStyle/>
                    <a:p>
                      <a:r>
                        <a:rPr lang="en-US" sz="1200" dirty="0" smtClean="0">
                          <a:latin typeface="+mj-lt"/>
                        </a:rPr>
                        <a:t>Method</a:t>
                      </a:r>
                      <a:endParaRPr lang="en-US" sz="1200" dirty="0">
                        <a:latin typeface="+mj-lt"/>
                      </a:endParaRPr>
                    </a:p>
                  </a:txBody>
                  <a:tcPr/>
                </a:tc>
                <a:tc>
                  <a:txBody>
                    <a:bodyPr/>
                    <a:lstStyle/>
                    <a:p>
                      <a:r>
                        <a:rPr lang="en-US" sz="1200" dirty="0" smtClean="0">
                          <a:latin typeface="+mj-lt"/>
                        </a:rPr>
                        <a:t>Uses</a:t>
                      </a:r>
                      <a:endParaRPr lang="en-US" sz="1200" dirty="0">
                        <a:latin typeface="+mj-lt"/>
                      </a:endParaRPr>
                    </a:p>
                  </a:txBody>
                  <a:tcPr/>
                </a:tc>
              </a:tr>
              <a:tr h="245794">
                <a:tc>
                  <a:txBody>
                    <a:bodyPr/>
                    <a:lstStyle/>
                    <a:p>
                      <a:r>
                        <a:rPr lang="en-US" sz="1200" dirty="0" smtClean="0">
                          <a:latin typeface="+mj-lt"/>
                        </a:rPr>
                        <a:t>between</a:t>
                      </a:r>
                      <a:endParaRPr lang="en-US" sz="1200" dirty="0">
                        <a:latin typeface="+mj-lt"/>
                      </a:endParaRPr>
                    </a:p>
                  </a:txBody>
                  <a:tcPr/>
                </a:tc>
                <a:tc>
                  <a:txBody>
                    <a:bodyPr/>
                    <a:lstStyle/>
                    <a:p>
                      <a:r>
                        <a:rPr lang="en-US" sz="1200" dirty="0" smtClean="0">
                          <a:latin typeface="+mj-lt"/>
                        </a:rPr>
                        <a:t>Use to create</a:t>
                      </a:r>
                      <a:r>
                        <a:rPr lang="en-US" sz="1200" baseline="0" dirty="0" smtClean="0">
                          <a:latin typeface="+mj-lt"/>
                        </a:rPr>
                        <a:t> either Period or Duration between LocalDates. </a:t>
                      </a:r>
                      <a:endParaRPr lang="en-US" sz="1200" dirty="0">
                        <a:latin typeface="+mj-lt"/>
                      </a:endParaRPr>
                    </a:p>
                  </a:txBody>
                  <a:tcPr/>
                </a:tc>
              </a:tr>
              <a:tr h="245794">
                <a:tc>
                  <a:txBody>
                    <a:bodyPr/>
                    <a:lstStyle/>
                    <a:p>
                      <a:r>
                        <a:rPr lang="en-US" sz="1200" dirty="0" smtClean="0">
                          <a:latin typeface="+mj-lt"/>
                        </a:rPr>
                        <a:t>of</a:t>
                      </a:r>
                      <a:endParaRPr lang="en-US" sz="1200" dirty="0">
                        <a:latin typeface="+mj-lt"/>
                      </a:endParaRPr>
                    </a:p>
                  </a:txBody>
                  <a:tcPr/>
                </a:tc>
                <a:tc>
                  <a:txBody>
                    <a:bodyPr/>
                    <a:lstStyle/>
                    <a:p>
                      <a:r>
                        <a:rPr lang="en-US" sz="1200" dirty="0" smtClean="0">
                          <a:latin typeface="+mj-lt"/>
                        </a:rPr>
                        <a:t>Creates</a:t>
                      </a:r>
                      <a:r>
                        <a:rPr lang="en-US" sz="1200" baseline="0" dirty="0" smtClean="0">
                          <a:latin typeface="+mj-lt"/>
                        </a:rPr>
                        <a:t> Period/Duration based on given year, months &amp; days. </a:t>
                      </a:r>
                      <a:endParaRPr lang="en-US" sz="1200" dirty="0">
                        <a:latin typeface="+mj-lt"/>
                      </a:endParaRPr>
                    </a:p>
                  </a:txBody>
                  <a:tcPr/>
                </a:tc>
              </a:tr>
              <a:tr h="245794">
                <a:tc>
                  <a:txBody>
                    <a:bodyPr/>
                    <a:lstStyle/>
                    <a:p>
                      <a:r>
                        <a:rPr lang="en-US" sz="1200" dirty="0" err="1" smtClean="0">
                          <a:latin typeface="+mj-lt"/>
                        </a:rPr>
                        <a:t>ofXXX</a:t>
                      </a:r>
                      <a:r>
                        <a:rPr lang="en-US" sz="1200" dirty="0" smtClean="0">
                          <a:latin typeface="+mj-lt"/>
                        </a:rPr>
                        <a:t>()</a:t>
                      </a:r>
                      <a:endParaRPr lang="en-US" sz="1200" dirty="0">
                        <a:latin typeface="+mj-lt"/>
                      </a:endParaRPr>
                    </a:p>
                  </a:txBody>
                  <a:tcPr/>
                </a:tc>
                <a:tc>
                  <a:txBody>
                    <a:bodyPr/>
                    <a:lstStyle/>
                    <a:p>
                      <a:r>
                        <a:rPr lang="en-US" sz="1200" baseline="0" dirty="0" smtClean="0">
                          <a:latin typeface="+mj-lt"/>
                        </a:rPr>
                        <a:t>Creates Period/Duration based on specified factors. </a:t>
                      </a:r>
                      <a:endParaRPr lang="en-US" sz="1200" dirty="0">
                        <a:latin typeface="+mj-lt"/>
                      </a:endParaRPr>
                    </a:p>
                  </a:txBody>
                  <a:tcPr/>
                </a:tc>
              </a:tr>
              <a:tr h="245794">
                <a:tc>
                  <a:txBody>
                    <a:bodyPr/>
                    <a:lstStyle/>
                    <a:p>
                      <a:r>
                        <a:rPr lang="en-US" sz="1200" dirty="0" err="1" smtClean="0">
                          <a:latin typeface="+mj-lt"/>
                        </a:rPr>
                        <a:t>getXXX</a:t>
                      </a:r>
                      <a:r>
                        <a:rPr lang="en-US" sz="1200" dirty="0" smtClean="0">
                          <a:latin typeface="+mj-lt"/>
                        </a:rPr>
                        <a:t> ()</a:t>
                      </a:r>
                      <a:endParaRPr lang="en-US" sz="1200" dirty="0">
                        <a:latin typeface="+mj-lt"/>
                      </a:endParaRPr>
                    </a:p>
                  </a:txBody>
                  <a:tcPr/>
                </a:tc>
                <a:tc>
                  <a:txBody>
                    <a:bodyPr/>
                    <a:lstStyle/>
                    <a:p>
                      <a:r>
                        <a:rPr lang="en-US" sz="1200" dirty="0" smtClean="0">
                          <a:latin typeface="+mj-lt"/>
                        </a:rPr>
                        <a:t>Used</a:t>
                      </a:r>
                      <a:r>
                        <a:rPr lang="en-US" sz="1200" baseline="0" dirty="0" smtClean="0">
                          <a:latin typeface="+mj-lt"/>
                        </a:rPr>
                        <a:t> to return various part of Period/Duration. </a:t>
                      </a:r>
                      <a:endParaRPr lang="en-US" sz="1200" dirty="0">
                        <a:latin typeface="+mj-lt"/>
                      </a:endParaRPr>
                    </a:p>
                  </a:txBody>
                  <a:tcPr/>
                </a:tc>
              </a:tr>
              <a:tr h="245794">
                <a:tc>
                  <a:txBody>
                    <a:bodyPr/>
                    <a:lstStyle/>
                    <a:p>
                      <a:r>
                        <a:rPr lang="en-US" sz="1200" dirty="0" err="1" smtClean="0">
                          <a:latin typeface="+mj-lt"/>
                        </a:rPr>
                        <a:t>plusXXX</a:t>
                      </a:r>
                      <a:r>
                        <a:rPr lang="en-US" sz="1200" dirty="0" smtClean="0">
                          <a:latin typeface="+mj-lt"/>
                        </a:rPr>
                        <a:t>()</a:t>
                      </a:r>
                      <a:endParaRPr lang="en-US" sz="1200" dirty="0">
                        <a:latin typeface="+mj-lt"/>
                      </a:endParaRPr>
                    </a:p>
                  </a:txBody>
                  <a:tcPr/>
                </a:tc>
                <a:tc>
                  <a:txBody>
                    <a:bodyPr/>
                    <a:lstStyle/>
                    <a:p>
                      <a:r>
                        <a:rPr lang="en-US" sz="1200" dirty="0" smtClean="0">
                          <a:latin typeface="+mj-lt"/>
                        </a:rPr>
                        <a:t>Add the</a:t>
                      </a:r>
                      <a:r>
                        <a:rPr lang="en-US" sz="1200" baseline="0" dirty="0" smtClean="0">
                          <a:latin typeface="+mj-lt"/>
                        </a:rPr>
                        <a:t> specified factor and return a LocalDate. </a:t>
                      </a:r>
                      <a:endParaRPr lang="en-US" sz="1200" dirty="0">
                        <a:latin typeface="+mj-lt"/>
                      </a:endParaRPr>
                    </a:p>
                  </a:txBody>
                  <a:tcPr/>
                </a:tc>
              </a:tr>
              <a:tr h="381207">
                <a:tc>
                  <a:txBody>
                    <a:bodyPr/>
                    <a:lstStyle/>
                    <a:p>
                      <a:r>
                        <a:rPr lang="en-US" sz="1200" dirty="0" err="1" smtClean="0">
                          <a:latin typeface="+mj-lt"/>
                        </a:rPr>
                        <a:t>minusXXX</a:t>
                      </a:r>
                      <a:r>
                        <a:rPr lang="en-US" sz="1200" dirty="0" smtClean="0">
                          <a:latin typeface="+mj-lt"/>
                        </a:rPr>
                        <a:t>(</a:t>
                      </a:r>
                      <a:endParaRPr lang="en-US" sz="1200" dirty="0">
                        <a:latin typeface="+mj-lt"/>
                      </a:endParaRPr>
                    </a:p>
                  </a:txBody>
                  <a:tcPr/>
                </a:tc>
                <a:tc>
                  <a:txBody>
                    <a:bodyPr/>
                    <a:lstStyle/>
                    <a:p>
                      <a:r>
                        <a:rPr lang="en-US" sz="1200" dirty="0" smtClean="0">
                          <a:latin typeface="+mj-lt"/>
                        </a:rPr>
                        <a:t>Subtracts the</a:t>
                      </a:r>
                      <a:r>
                        <a:rPr lang="en-US" sz="1200" baseline="0" dirty="0" smtClean="0">
                          <a:latin typeface="+mj-lt"/>
                        </a:rPr>
                        <a:t> specified factor and return a LocalDate.</a:t>
                      </a:r>
                      <a:endParaRPr lang="en-US" sz="1200" dirty="0">
                        <a:latin typeface="+mj-lt"/>
                      </a:endParaRPr>
                    </a:p>
                  </a:txBody>
                  <a:tcPr/>
                </a:tc>
              </a:tr>
              <a:tr h="245794">
                <a:tc>
                  <a:txBody>
                    <a:bodyPr/>
                    <a:lstStyle/>
                    <a:p>
                      <a:r>
                        <a:rPr lang="en-US" sz="1200" dirty="0" err="1" smtClean="0">
                          <a:latin typeface="+mj-lt"/>
                        </a:rPr>
                        <a:t>isXXX</a:t>
                      </a:r>
                      <a:r>
                        <a:rPr lang="en-US" sz="1200" dirty="0" smtClean="0">
                          <a:latin typeface="+mj-lt"/>
                        </a:rPr>
                        <a:t>()</a:t>
                      </a:r>
                      <a:endParaRPr lang="en-US" sz="1200" dirty="0">
                        <a:latin typeface="+mj-lt"/>
                      </a:endParaRPr>
                    </a:p>
                  </a:txBody>
                  <a:tcPr/>
                </a:tc>
                <a:tc>
                  <a:txBody>
                    <a:bodyPr/>
                    <a:lstStyle/>
                    <a:p>
                      <a:r>
                        <a:rPr lang="en-US" sz="1200" dirty="0" smtClean="0">
                          <a:latin typeface="+mj-lt"/>
                        </a:rPr>
                        <a:t>Performs</a:t>
                      </a:r>
                      <a:r>
                        <a:rPr lang="en-US" sz="1200" baseline="0" dirty="0" smtClean="0">
                          <a:latin typeface="+mj-lt"/>
                        </a:rPr>
                        <a:t> checks on LocalDate and returns Boolean value. </a:t>
                      </a:r>
                      <a:endParaRPr lang="en-US" sz="1200" dirty="0">
                        <a:latin typeface="+mj-lt"/>
                      </a:endParaRPr>
                    </a:p>
                  </a:txBody>
                  <a:tcPr/>
                </a:tc>
              </a:tr>
              <a:tr h="275672">
                <a:tc>
                  <a:txBody>
                    <a:bodyPr/>
                    <a:lstStyle/>
                    <a:p>
                      <a:r>
                        <a:rPr lang="en-US" sz="1200" dirty="0" err="1" smtClean="0">
                          <a:latin typeface="+mj-lt"/>
                        </a:rPr>
                        <a:t>withXXX</a:t>
                      </a:r>
                      <a:r>
                        <a:rPr lang="en-US" sz="1200" dirty="0" smtClean="0">
                          <a:latin typeface="+mj-lt"/>
                        </a:rPr>
                        <a:t>()</a:t>
                      </a:r>
                      <a:endParaRPr lang="en-US" sz="1200" dirty="0">
                        <a:latin typeface="+mj-lt"/>
                      </a:endParaRPr>
                    </a:p>
                  </a:txBody>
                  <a:tcPr/>
                </a:tc>
                <a:tc>
                  <a:txBody>
                    <a:bodyPr/>
                    <a:lstStyle/>
                    <a:p>
                      <a:r>
                        <a:rPr lang="en-US" sz="1200" dirty="0" smtClean="0">
                          <a:latin typeface="+mj-lt"/>
                        </a:rPr>
                        <a:t>Returns</a:t>
                      </a:r>
                      <a:r>
                        <a:rPr lang="en-US" sz="1200" baseline="0" dirty="0" smtClean="0">
                          <a:latin typeface="+mj-lt"/>
                        </a:rPr>
                        <a:t> a copy of LocalDate with the factor set to the given value. </a:t>
                      </a:r>
                      <a:endParaRPr lang="en-US" sz="1200" dirty="0">
                        <a:latin typeface="+mj-lt"/>
                      </a:endParaRPr>
                    </a:p>
                  </a:txBody>
                  <a:tcPr/>
                </a:tc>
              </a:tr>
            </a:tbl>
          </a:graphicData>
        </a:graphic>
      </p:graphicFrame>
    </p:spTree>
    <p:extLst>
      <p:ext uri="{BB962C8B-B14F-4D97-AF65-F5344CB8AC3E}">
        <p14:creationId xmlns:p14="http://schemas.microsoft.com/office/powerpoint/2010/main" val="410083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51" name="Rectangle 7"/>
          <p:cNvSpPr>
            <a:spLocks noGrp="1"/>
          </p:cNvSpPr>
          <p:nvPr>
            <p:ph type="title"/>
          </p:nvPr>
        </p:nvSpPr>
        <p:spPr/>
        <p:txBody>
          <a:bodyPr/>
          <a:lstStyle/>
          <a:p>
            <a:r>
              <a:rPr lang="en-US" sz="1200" b="1" dirty="0" smtClean="0"/>
              <a:t>5.1</a:t>
            </a:r>
            <a:r>
              <a:rPr lang="en-US" sz="1200" b="1" dirty="0"/>
              <a:t>: The Object Class</a:t>
            </a:r>
            <a:br>
              <a:rPr lang="en-US" sz="1200" b="1" dirty="0"/>
            </a:br>
            <a:r>
              <a:rPr lang="en-US" dirty="0"/>
              <a:t>The Object Class</a:t>
            </a:r>
          </a:p>
        </p:txBody>
      </p:sp>
      <p:sp>
        <p:nvSpPr>
          <p:cNvPr id="492552" name="Rectangle 8"/>
          <p:cNvSpPr>
            <a:spLocks noGrp="1"/>
          </p:cNvSpPr>
          <p:nvPr>
            <p:ph idx="1"/>
          </p:nvPr>
        </p:nvSpPr>
        <p:spPr/>
        <p:txBody>
          <a:bodyPr/>
          <a:lstStyle/>
          <a:p>
            <a:r>
              <a:rPr lang="en-US" dirty="0">
                <a:solidFill>
                  <a:schemeClr val="tx1"/>
                </a:solidFill>
              </a:rPr>
              <a:t>Cosmic super class</a:t>
            </a:r>
          </a:p>
          <a:p>
            <a:r>
              <a:rPr lang="en-US" dirty="0">
                <a:solidFill>
                  <a:schemeClr val="tx1"/>
                </a:solidFill>
              </a:rPr>
              <a:t>Ultimate ancestor</a:t>
            </a:r>
          </a:p>
          <a:p>
            <a:pPr lvl="1"/>
            <a:r>
              <a:rPr lang="en-US" dirty="0">
                <a:solidFill>
                  <a:schemeClr val="tx1"/>
                </a:solidFill>
              </a:rPr>
              <a:t>Every class in Java implicitly extends Object </a:t>
            </a:r>
          </a:p>
          <a:p>
            <a:r>
              <a:rPr lang="en-US" dirty="0">
                <a:solidFill>
                  <a:schemeClr val="tx1"/>
                </a:solidFill>
              </a:rPr>
              <a:t>Object type variables can refer to objects of any type:</a:t>
            </a:r>
          </a:p>
          <a:p>
            <a:pPr lvl="1">
              <a:buFont typeface="Arial" pitchFamily="34" charset="0"/>
              <a:buNone/>
            </a:pPr>
            <a:r>
              <a:rPr lang="en-US" dirty="0">
                <a:solidFill>
                  <a:schemeClr val="tx1"/>
                </a:solidFill>
              </a:rPr>
              <a:t>Example: </a:t>
            </a:r>
          </a:p>
          <a:p>
            <a:pPr lvl="1">
              <a:buFont typeface="Arial" pitchFamily="34" charset="0"/>
              <a:buNone/>
            </a:pPr>
            <a:r>
              <a:rPr lang="en-US" dirty="0">
                <a:solidFill>
                  <a:schemeClr val="tx1"/>
                </a:solidFill>
              </a:rPr>
              <a:t>		</a:t>
            </a:r>
          </a:p>
        </p:txBody>
      </p:sp>
      <p:sp>
        <p:nvSpPr>
          <p:cNvPr id="492550" name="AutoShape 6"/>
          <p:cNvSpPr>
            <a:spLocks noChangeArrowheads="1"/>
          </p:cNvSpPr>
          <p:nvPr/>
        </p:nvSpPr>
        <p:spPr bwMode="auto">
          <a:xfrm>
            <a:off x="620486" y="3452993"/>
            <a:ext cx="3886200" cy="457200"/>
          </a:xfrm>
          <a:prstGeom prst="roundRect">
            <a:avLst>
              <a:gd name="adj" fmla="val 16667"/>
            </a:avLst>
          </a:prstGeom>
          <a:noFill/>
          <a:ln w="9525">
            <a:solidFill>
              <a:schemeClr val="tx1"/>
            </a:solidFill>
            <a:round/>
            <a:headEnd/>
            <a:tailEnd/>
          </a:ln>
          <a:effectLst/>
        </p:spPr>
        <p:txBody>
          <a:bodyPr wrap="none" anchor="ctr"/>
          <a:lstStyle/>
          <a:p>
            <a:pPr lvl="1"/>
            <a:r>
              <a:rPr lang="en-US" dirty="0" smtClean="0">
                <a:latin typeface="+mj-lt"/>
                <a:cs typeface="Arial" pitchFamily="34" charset="0"/>
              </a:rPr>
              <a:t>Object </a:t>
            </a:r>
            <a:r>
              <a:rPr lang="en-US" dirty="0" err="1" smtClean="0">
                <a:latin typeface="+mj-lt"/>
                <a:cs typeface="Arial" pitchFamily="34" charset="0"/>
              </a:rPr>
              <a:t>obj</a:t>
            </a:r>
            <a:r>
              <a:rPr lang="en-US" dirty="0" smtClean="0">
                <a:latin typeface="+mj-lt"/>
                <a:cs typeface="Arial" pitchFamily="34" charset="0"/>
              </a:rPr>
              <a:t> = new </a:t>
            </a:r>
            <a:r>
              <a:rPr lang="en-US" dirty="0" err="1" smtClean="0">
                <a:latin typeface="+mj-lt"/>
                <a:cs typeface="Arial" pitchFamily="34" charset="0"/>
              </a:rPr>
              <a:t>Emp</a:t>
            </a:r>
            <a:r>
              <a:rPr lang="en-US" dirty="0" smtClean="0">
                <a:latin typeface="+mj-lt"/>
                <a:cs typeface="Arial" pitchFamily="34"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5.7</a:t>
            </a:r>
            <a:r>
              <a:rPr lang="en-US" sz="1200" b="1" dirty="0"/>
              <a:t>: Date and Time API</a:t>
            </a:r>
            <a:br>
              <a:rPr lang="en-US" sz="1200" b="1" dirty="0"/>
            </a:br>
            <a:r>
              <a:rPr lang="en-US" dirty="0"/>
              <a:t>Formatting and Parsing Date and Time</a:t>
            </a:r>
          </a:p>
        </p:txBody>
      </p:sp>
      <p:sp>
        <p:nvSpPr>
          <p:cNvPr id="513027" name="Rectangle 3"/>
          <p:cNvSpPr>
            <a:spLocks noGrp="1"/>
          </p:cNvSpPr>
          <p:nvPr>
            <p:ph idx="1"/>
          </p:nvPr>
        </p:nvSpPr>
        <p:spPr/>
        <p:txBody>
          <a:bodyPr>
            <a:normAutofit/>
          </a:bodyPr>
          <a:lstStyle/>
          <a:p>
            <a:r>
              <a:rPr lang="en-IN" dirty="0" smtClean="0">
                <a:solidFill>
                  <a:schemeClr val="tx1"/>
                </a:solidFill>
              </a:rPr>
              <a:t>Java SE 8 adds DateTimeFormatter  class which can be used to format and parse the date and time.</a:t>
            </a:r>
          </a:p>
          <a:p>
            <a:r>
              <a:rPr lang="en-IN" dirty="0" smtClean="0">
                <a:solidFill>
                  <a:schemeClr val="tx1"/>
                </a:solidFill>
              </a:rPr>
              <a:t> To either format or parse, the first step is to create instance of DateTimeFormatter. </a:t>
            </a:r>
          </a:p>
          <a:p>
            <a:r>
              <a:rPr lang="en-IN" dirty="0" smtClean="0">
                <a:solidFill>
                  <a:schemeClr val="tx1"/>
                </a:solidFill>
              </a:rPr>
              <a:t>Following are few important methods available on this to create DateTimeFormatter. </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smtClean="0">
              <a:solidFill>
                <a:schemeClr val="tx1"/>
              </a:solidFill>
            </a:endParaRPr>
          </a:p>
          <a:p>
            <a:r>
              <a:rPr lang="en-IN" dirty="0" smtClean="0">
                <a:solidFill>
                  <a:schemeClr val="tx1"/>
                </a:solidFill>
              </a:rPr>
              <a:t>Once formatter object created, parsing/formatting is done by using parse() and format() methods respectively. These methods are available on all major date and time classes .</a:t>
            </a:r>
          </a:p>
        </p:txBody>
      </p:sp>
      <p:graphicFrame>
        <p:nvGraphicFramePr>
          <p:cNvPr id="6" name="Table 5"/>
          <p:cNvGraphicFramePr>
            <a:graphicFrameLocks noGrp="1"/>
          </p:cNvGraphicFramePr>
          <p:nvPr>
            <p:extLst>
              <p:ext uri="{D42A27DB-BD31-4B8C-83A1-F6EECF244321}">
                <p14:modId xmlns:p14="http://schemas.microsoft.com/office/powerpoint/2010/main" val="2107700776"/>
              </p:ext>
            </p:extLst>
          </p:nvPr>
        </p:nvGraphicFramePr>
        <p:xfrm>
          <a:off x="532488" y="3239954"/>
          <a:ext cx="8287661" cy="1656988"/>
        </p:xfrm>
        <a:graphic>
          <a:graphicData uri="http://schemas.openxmlformats.org/drawingml/2006/table">
            <a:tbl>
              <a:tblPr firstRow="1" bandRow="1">
                <a:tableStyleId>{5A111915-BE36-4E01-A7E5-04B1672EAD32}</a:tableStyleId>
              </a:tblPr>
              <a:tblGrid>
                <a:gridCol w="3842884"/>
                <a:gridCol w="4444777"/>
              </a:tblGrid>
              <a:tr h="371294">
                <a:tc>
                  <a:txBody>
                    <a:bodyPr/>
                    <a:lstStyle/>
                    <a:p>
                      <a:r>
                        <a:rPr lang="en-US" sz="1400" dirty="0" smtClean="0">
                          <a:latin typeface="+mj-lt"/>
                        </a:rPr>
                        <a:t>Method</a:t>
                      </a:r>
                      <a:endParaRPr lang="en-US" sz="1400" dirty="0">
                        <a:latin typeface="+mj-lt"/>
                      </a:endParaRPr>
                    </a:p>
                  </a:txBody>
                  <a:tcPr/>
                </a:tc>
                <a:tc>
                  <a:txBody>
                    <a:bodyPr/>
                    <a:lstStyle/>
                    <a:p>
                      <a:r>
                        <a:rPr lang="en-US" sz="1400" dirty="0" smtClean="0">
                          <a:latin typeface="+mj-lt"/>
                        </a:rPr>
                        <a:t>Uses</a:t>
                      </a:r>
                      <a:endParaRPr lang="en-US" sz="1400" dirty="0">
                        <a:latin typeface="+mj-lt"/>
                      </a:endParaRPr>
                    </a:p>
                  </a:txBody>
                  <a:tcPr/>
                </a:tc>
              </a:tr>
              <a:tr h="371294">
                <a:tc>
                  <a:txBody>
                    <a:bodyPr/>
                    <a:lstStyle/>
                    <a:p>
                      <a:r>
                        <a:rPr lang="en-US" sz="1400" dirty="0" err="1" smtClean="0">
                          <a:latin typeface="+mj-lt"/>
                        </a:rPr>
                        <a:t>ofLocalizedDate</a:t>
                      </a:r>
                      <a:r>
                        <a:rPr lang="en-US" sz="1400" dirty="0" smtClean="0">
                          <a:latin typeface="+mj-lt"/>
                        </a:rPr>
                        <a:t>(</a:t>
                      </a:r>
                      <a:r>
                        <a:rPr lang="en-US" sz="1400" dirty="0" err="1" smtClean="0">
                          <a:latin typeface="+mj-lt"/>
                        </a:rPr>
                        <a:t>dateStyle</a:t>
                      </a:r>
                      <a:r>
                        <a:rPr lang="en-US" sz="1400" dirty="0" smtClean="0">
                          <a:latin typeface="+mj-lt"/>
                        </a:rPr>
                        <a:t>)</a:t>
                      </a:r>
                      <a:endParaRPr lang="en-US" sz="1400" dirty="0">
                        <a:latin typeface="+mj-lt"/>
                      </a:endParaRPr>
                    </a:p>
                  </a:txBody>
                  <a:tcPr/>
                </a:tc>
                <a:tc>
                  <a:txBody>
                    <a:bodyPr/>
                    <a:lstStyle/>
                    <a:p>
                      <a:r>
                        <a:rPr lang="en-US" sz="1400" dirty="0" smtClean="0">
                          <a:latin typeface="+mj-lt"/>
                        </a:rPr>
                        <a:t>Date style formatter</a:t>
                      </a:r>
                      <a:r>
                        <a:rPr lang="en-US" sz="1400" baseline="0" dirty="0" smtClean="0">
                          <a:latin typeface="+mj-lt"/>
                        </a:rPr>
                        <a:t>  from locale</a:t>
                      </a:r>
                      <a:endParaRPr lang="en-US" sz="1400" dirty="0">
                        <a:latin typeface="+mj-lt"/>
                      </a:endParaRPr>
                    </a:p>
                  </a:txBody>
                  <a:tcPr/>
                </a:tc>
              </a:tr>
              <a:tr h="0">
                <a:tc>
                  <a:txBody>
                    <a:bodyPr/>
                    <a:lstStyle/>
                    <a:p>
                      <a:r>
                        <a:rPr lang="en-US" sz="1400" dirty="0" err="1" smtClean="0">
                          <a:latin typeface="+mj-lt"/>
                        </a:rPr>
                        <a:t>ofLocalizedTime</a:t>
                      </a:r>
                      <a:r>
                        <a:rPr lang="en-US" sz="1400" dirty="0" smtClean="0">
                          <a:latin typeface="+mj-lt"/>
                        </a:rPr>
                        <a:t>(</a:t>
                      </a:r>
                      <a:r>
                        <a:rPr lang="en-US" sz="1400" dirty="0" err="1" smtClean="0">
                          <a:latin typeface="+mj-lt"/>
                        </a:rPr>
                        <a:t>timeStyle</a:t>
                      </a:r>
                      <a:r>
                        <a:rPr lang="en-US" sz="1400" dirty="0" smtClean="0">
                          <a:latin typeface="+mj-lt"/>
                        </a:rPr>
                        <a:t>)</a:t>
                      </a:r>
                      <a:endParaRPr lang="en-US" sz="1400" dirty="0">
                        <a:latin typeface="+mj-lt"/>
                      </a:endParaRPr>
                    </a:p>
                  </a:txBody>
                  <a:tcPr/>
                </a:tc>
                <a:tc>
                  <a:txBody>
                    <a:bodyPr/>
                    <a:lstStyle/>
                    <a:p>
                      <a:r>
                        <a:rPr lang="en-US" sz="1400" dirty="0" smtClean="0">
                          <a:latin typeface="+mj-lt"/>
                        </a:rPr>
                        <a:t>Time style formatter from locale</a:t>
                      </a:r>
                      <a:endParaRPr lang="en-US" sz="1400" dirty="0">
                        <a:latin typeface="+mj-lt"/>
                      </a:endParaRPr>
                    </a:p>
                  </a:txBody>
                  <a:tcPr/>
                </a:tc>
              </a:tr>
              <a:tr h="0">
                <a:tc>
                  <a:txBody>
                    <a:bodyPr/>
                    <a:lstStyle/>
                    <a:p>
                      <a:r>
                        <a:rPr lang="en-US" sz="1400" dirty="0" err="1" smtClean="0">
                          <a:latin typeface="+mj-lt"/>
                        </a:rPr>
                        <a:t>ofLocalizedDateTime</a:t>
                      </a:r>
                      <a:r>
                        <a:rPr lang="en-US" sz="1400" dirty="0" smtClean="0">
                          <a:latin typeface="+mj-lt"/>
                        </a:rPr>
                        <a:t>(</a:t>
                      </a:r>
                      <a:r>
                        <a:rPr lang="en-US" sz="1400" dirty="0" err="1" smtClean="0">
                          <a:latin typeface="+mj-lt"/>
                        </a:rPr>
                        <a:t>dateTimeStyle</a:t>
                      </a:r>
                      <a:r>
                        <a:rPr lang="en-US" sz="1400" dirty="0" smtClean="0">
                          <a:latin typeface="+mj-lt"/>
                        </a:rPr>
                        <a:t>)</a:t>
                      </a:r>
                      <a:endParaRPr lang="en-US" sz="1400" dirty="0">
                        <a:latin typeface="+mj-lt"/>
                      </a:endParaRPr>
                    </a:p>
                  </a:txBody>
                  <a:tcPr/>
                </a:tc>
                <a:tc>
                  <a:txBody>
                    <a:bodyPr/>
                    <a:lstStyle/>
                    <a:p>
                      <a:r>
                        <a:rPr lang="en-US" sz="1400" dirty="0" smtClean="0">
                          <a:latin typeface="+mj-lt"/>
                        </a:rPr>
                        <a:t>Date and time style formatter from</a:t>
                      </a:r>
                      <a:r>
                        <a:rPr lang="en-US" sz="1400" baseline="0" dirty="0" smtClean="0">
                          <a:latin typeface="+mj-lt"/>
                        </a:rPr>
                        <a:t> locale</a:t>
                      </a:r>
                      <a:r>
                        <a:rPr lang="en-US" sz="1400" dirty="0" smtClean="0">
                          <a:latin typeface="+mj-lt"/>
                        </a:rPr>
                        <a:t> </a:t>
                      </a:r>
                      <a:endParaRPr lang="en-US" sz="1400" dirty="0">
                        <a:latin typeface="+mj-lt"/>
                      </a:endParaRPr>
                    </a:p>
                  </a:txBody>
                  <a:tcPr/>
                </a:tc>
              </a:tr>
              <a:tr h="0">
                <a:tc>
                  <a:txBody>
                    <a:bodyPr/>
                    <a:lstStyle/>
                    <a:p>
                      <a:r>
                        <a:rPr lang="en-US" sz="1400" dirty="0" err="1" smtClean="0">
                          <a:latin typeface="+mj-lt"/>
                        </a:rPr>
                        <a:t>ofPattern</a:t>
                      </a:r>
                      <a:r>
                        <a:rPr lang="en-US" sz="1400" dirty="0" smtClean="0">
                          <a:latin typeface="+mj-lt"/>
                        </a:rPr>
                        <a:t>(</a:t>
                      </a:r>
                      <a:r>
                        <a:rPr lang="en-US" sz="1400" dirty="0" err="1" smtClean="0">
                          <a:latin typeface="+mj-lt"/>
                        </a:rPr>
                        <a:t>StringPattern</a:t>
                      </a:r>
                      <a:r>
                        <a:rPr lang="en-US" sz="1400" dirty="0" smtClean="0">
                          <a:latin typeface="+mj-lt"/>
                        </a:rPr>
                        <a:t>)</a:t>
                      </a:r>
                      <a:endParaRPr lang="en-US" sz="1400" dirty="0">
                        <a:latin typeface="+mj-lt"/>
                      </a:endParaRPr>
                    </a:p>
                  </a:txBody>
                  <a:tcPr/>
                </a:tc>
                <a:tc>
                  <a:txBody>
                    <a:bodyPr/>
                    <a:lstStyle/>
                    <a:p>
                      <a:r>
                        <a:rPr lang="en-US" sz="1400" dirty="0" smtClean="0">
                          <a:latin typeface="+mj-lt"/>
                        </a:rPr>
                        <a:t>Custom</a:t>
                      </a:r>
                      <a:r>
                        <a:rPr lang="en-US" sz="1400" baseline="0" dirty="0" smtClean="0">
                          <a:latin typeface="+mj-lt"/>
                        </a:rPr>
                        <a:t> style formatter from string</a:t>
                      </a:r>
                      <a:endParaRPr lang="en-US" sz="1400" dirty="0">
                        <a:latin typeface="+mj-lt"/>
                      </a:endParaRPr>
                    </a:p>
                  </a:txBody>
                  <a:tcPr/>
                </a:tc>
              </a:tr>
            </a:tbl>
          </a:graphicData>
        </a:graphic>
      </p:graphicFrame>
    </p:spTree>
    <p:extLst>
      <p:ext uri="{BB962C8B-B14F-4D97-AF65-F5344CB8AC3E}">
        <p14:creationId xmlns:p14="http://schemas.microsoft.com/office/powerpoint/2010/main" val="4797419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623" name="Rectangle 79"/>
          <p:cNvSpPr>
            <a:spLocks noGrp="1"/>
          </p:cNvSpPr>
          <p:nvPr>
            <p:ph type="title"/>
          </p:nvPr>
        </p:nvSpPr>
        <p:spPr/>
        <p:txBody>
          <a:bodyPr>
            <a:normAutofit/>
          </a:bodyPr>
          <a:lstStyle/>
          <a:p>
            <a:r>
              <a:rPr lang="en-US" sz="1200" dirty="0" smtClean="0"/>
              <a:t>5.7</a:t>
            </a:r>
            <a:r>
              <a:rPr lang="en-US" sz="1200" dirty="0"/>
              <a:t>: Date and Time API</a:t>
            </a:r>
            <a:r>
              <a:rPr lang="en-US" dirty="0"/>
              <a:t/>
            </a:r>
            <a:br>
              <a:rPr lang="en-US" dirty="0"/>
            </a:br>
            <a:r>
              <a:rPr lang="en-US" dirty="0" smtClean="0"/>
              <a:t>Demo</a:t>
            </a:r>
            <a:endParaRPr lang="en-US" dirty="0"/>
          </a:p>
        </p:txBody>
      </p:sp>
      <p:sp>
        <p:nvSpPr>
          <p:cNvPr id="620624" name="Rectangle 80"/>
          <p:cNvSpPr>
            <a:spLocks noGrp="1"/>
          </p:cNvSpPr>
          <p:nvPr>
            <p:ph idx="1"/>
          </p:nvPr>
        </p:nvSpPr>
        <p:spPr/>
        <p:txBody>
          <a:bodyPr/>
          <a:lstStyle/>
          <a:p>
            <a:r>
              <a:rPr lang="en-US" dirty="0">
                <a:solidFill>
                  <a:schemeClr val="tx1"/>
                </a:solidFill>
              </a:rPr>
              <a:t>Execute the following programs: </a:t>
            </a:r>
          </a:p>
          <a:p>
            <a:pPr lvl="1"/>
            <a:r>
              <a:rPr lang="en-US" dirty="0" smtClean="0">
                <a:solidFill>
                  <a:schemeClr val="tx1"/>
                </a:solidFill>
              </a:rPr>
              <a:t>LocalDateDemo.java</a:t>
            </a:r>
            <a:endParaRPr lang="en-US" dirty="0">
              <a:solidFill>
                <a:schemeClr val="tx1"/>
              </a:solidFill>
            </a:endParaRPr>
          </a:p>
          <a:p>
            <a:pPr lvl="1"/>
            <a:r>
              <a:rPr lang="en-US" dirty="0" smtClean="0">
                <a:solidFill>
                  <a:schemeClr val="tx1"/>
                </a:solidFill>
              </a:rPr>
              <a:t>ZonedDateTimeDemo.java</a:t>
            </a:r>
            <a:endParaRPr lang="en-US" dirty="0">
              <a:solidFill>
                <a:schemeClr val="tx1"/>
              </a:solidFill>
            </a:endParaRPr>
          </a:p>
          <a:p>
            <a:pPr lvl="1"/>
            <a:r>
              <a:rPr lang="en-US" dirty="0" smtClean="0">
                <a:solidFill>
                  <a:schemeClr val="tx1"/>
                </a:solidFill>
              </a:rPr>
              <a:t>CalculatingPeriod.java</a:t>
            </a:r>
            <a:endParaRPr lang="en-US" dirty="0">
              <a:solidFill>
                <a:schemeClr val="tx1"/>
              </a:solidFill>
            </a:endParaRPr>
          </a:p>
          <a:p>
            <a:pPr lvl="1"/>
            <a:r>
              <a:rPr lang="en-US" dirty="0" smtClean="0">
                <a:solidFill>
                  <a:schemeClr val="tx1"/>
                </a:solidFill>
              </a:rPr>
              <a:t>FormattingDate.java</a:t>
            </a:r>
          </a:p>
          <a:p>
            <a:pPr lvl="1"/>
            <a:r>
              <a:rPr lang="en-US" dirty="0" smtClean="0">
                <a:solidFill>
                  <a:schemeClr val="tx1"/>
                </a:solidFill>
              </a:rPr>
              <a:t>ParsingDate.java</a:t>
            </a:r>
            <a:endParaRPr lang="en-US" dirty="0">
              <a:solidFill>
                <a:schemeClr val="tx1"/>
              </a:solidFill>
            </a:endParaRPr>
          </a:p>
        </p:txBody>
      </p:sp>
    </p:spTree>
    <p:extLst>
      <p:ext uri="{BB962C8B-B14F-4D97-AF65-F5344CB8AC3E}">
        <p14:creationId xmlns:p14="http://schemas.microsoft.com/office/powerpoint/2010/main" val="2383697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p:cNvSpPr>
          <p:nvPr>
            <p:ph type="title"/>
          </p:nvPr>
        </p:nvSpPr>
        <p:spPr/>
        <p:txBody>
          <a:bodyPr/>
          <a:lstStyle/>
          <a:p>
            <a:r>
              <a:rPr lang="en-US" sz="1200" b="1" dirty="0" smtClean="0"/>
              <a:t>5.8: </a:t>
            </a:r>
            <a:r>
              <a:rPr lang="en-US" sz="1200" b="1" dirty="0"/>
              <a:t>Best Practices</a:t>
            </a:r>
            <a:r>
              <a:rPr lang="en-US" sz="1200" b="1" dirty="0" smtClean="0"/>
              <a:t/>
            </a:r>
            <a:br>
              <a:rPr lang="en-US" sz="1200" b="1" dirty="0" smtClean="0"/>
            </a:br>
            <a:r>
              <a:rPr lang="en-US" dirty="0"/>
              <a:t>Best Practices - String Handling</a:t>
            </a:r>
          </a:p>
        </p:txBody>
      </p:sp>
      <p:sp>
        <p:nvSpPr>
          <p:cNvPr id="535555" name="Rectangle 3"/>
          <p:cNvSpPr>
            <a:spLocks noGrp="1"/>
          </p:cNvSpPr>
          <p:nvPr>
            <p:ph idx="1"/>
          </p:nvPr>
        </p:nvSpPr>
        <p:spPr/>
        <p:txBody>
          <a:bodyPr/>
          <a:lstStyle/>
          <a:p>
            <a:r>
              <a:rPr lang="en-US" dirty="0">
                <a:solidFill>
                  <a:schemeClr val="tx1"/>
                </a:solidFill>
              </a:rPr>
              <a:t>Use </a:t>
            </a:r>
            <a:r>
              <a:rPr lang="en-US" dirty="0" err="1">
                <a:solidFill>
                  <a:schemeClr val="tx1"/>
                </a:solidFill>
              </a:rPr>
              <a:t>StringBuffer</a:t>
            </a:r>
            <a:r>
              <a:rPr lang="en-US" dirty="0">
                <a:solidFill>
                  <a:schemeClr val="tx1"/>
                </a:solidFill>
              </a:rPr>
              <a:t> for appending</a:t>
            </a:r>
          </a:p>
          <a:p>
            <a:r>
              <a:rPr lang="en-US" dirty="0" err="1">
                <a:solidFill>
                  <a:schemeClr val="tx1"/>
                </a:solidFill>
              </a:rPr>
              <a:t>String.charAt</a:t>
            </a:r>
            <a:r>
              <a:rPr lang="en-US" dirty="0">
                <a:solidFill>
                  <a:schemeClr val="tx1"/>
                </a:solidFill>
              </a:rPr>
              <a:t>() is slow</a:t>
            </a:r>
          </a:p>
          <a:p>
            <a:pPr fontAlgn="t"/>
            <a:r>
              <a:rPr lang="en-US" dirty="0">
                <a:solidFill>
                  <a:schemeClr val="tx1"/>
                </a:solidFill>
              </a:rPr>
              <a:t>Use </a:t>
            </a:r>
            <a:r>
              <a:rPr lang="en-US" dirty="0" err="1">
                <a:solidFill>
                  <a:schemeClr val="tx1"/>
                </a:solidFill>
              </a:rPr>
              <a:t>String.intern</a:t>
            </a:r>
            <a:r>
              <a:rPr lang="en-US" dirty="0">
                <a:solidFill>
                  <a:schemeClr val="tx1"/>
                </a:solidFill>
              </a:rPr>
              <a:t> method  to improve </a:t>
            </a:r>
            <a:r>
              <a:rPr lang="en-US" dirty="0" smtClean="0">
                <a:solidFill>
                  <a:schemeClr val="tx1"/>
                </a:solidFill>
              </a:rPr>
              <a:t>performance</a:t>
            </a:r>
          </a:p>
          <a:p>
            <a:pPr fontAlgn="t"/>
            <a:r>
              <a:rPr lang="en-US" dirty="0" smtClean="0">
                <a:solidFill>
                  <a:schemeClr val="tx1"/>
                </a:solidFill>
              </a:rPr>
              <a:t>Use </a:t>
            </a:r>
            <a:r>
              <a:rPr lang="en-US" dirty="0" err="1" smtClean="0">
                <a:solidFill>
                  <a:schemeClr val="tx1"/>
                </a:solidFill>
              </a:rPr>
              <a:t>isEmpty</a:t>
            </a:r>
            <a:r>
              <a:rPr lang="en-US" dirty="0" smtClean="0">
                <a:solidFill>
                  <a:schemeClr val="tx1"/>
                </a:solidFill>
              </a:rPr>
              <a:t>() method to check empty string in faster way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37603" name="Rectangle 3"/>
          <p:cNvSpPr>
            <a:spLocks noGrp="1"/>
          </p:cNvSpPr>
          <p:nvPr>
            <p:ph idx="1"/>
          </p:nvPr>
        </p:nvSpPr>
        <p:spPr/>
        <p:txBody>
          <a:bodyPr/>
          <a:lstStyle/>
          <a:p>
            <a:r>
              <a:rPr lang="en-US" dirty="0">
                <a:solidFill>
                  <a:schemeClr val="tx1"/>
                </a:solidFill>
              </a:rPr>
              <a:t>Notes Page</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p:cNvSpPr>
          <p:nvPr>
            <p:ph type="title"/>
          </p:nvPr>
        </p:nvSpPr>
        <p:spPr/>
        <p:txBody>
          <a:bodyPr/>
          <a:lstStyle/>
          <a:p>
            <a:r>
              <a:rPr lang="en-US" sz="1200" b="1" dirty="0" smtClean="0"/>
              <a:t>5.8: </a:t>
            </a:r>
            <a:r>
              <a:rPr lang="en-US" sz="1200" b="1" dirty="0"/>
              <a:t>Best Practices</a:t>
            </a:r>
            <a:br>
              <a:rPr lang="en-US" sz="1200" b="1" dirty="0"/>
            </a:br>
            <a:r>
              <a:rPr lang="en-US" dirty="0"/>
              <a:t>Common Best Practices (contd..)</a:t>
            </a:r>
          </a:p>
        </p:txBody>
      </p:sp>
      <p:sp>
        <p:nvSpPr>
          <p:cNvPr id="558083" name="Rectangle 3"/>
          <p:cNvSpPr>
            <a:spLocks noGrp="1"/>
          </p:cNvSpPr>
          <p:nvPr>
            <p:ph idx="1"/>
          </p:nvPr>
        </p:nvSpPr>
        <p:spPr/>
        <p:txBody>
          <a:bodyPr/>
          <a:lstStyle/>
          <a:p>
            <a:r>
              <a:rPr lang="en-US" dirty="0">
                <a:solidFill>
                  <a:schemeClr val="tx1"/>
                </a:solidFill>
              </a:rPr>
              <a:t>Assert is for private arguments only </a:t>
            </a:r>
          </a:p>
          <a:p>
            <a:r>
              <a:rPr lang="en-US" dirty="0">
                <a:solidFill>
                  <a:schemeClr val="tx1"/>
                </a:solidFill>
              </a:rPr>
              <a:t>Validate method arguments</a:t>
            </a:r>
          </a:p>
          <a:p>
            <a:r>
              <a:rPr lang="en-US" dirty="0">
                <a:solidFill>
                  <a:schemeClr val="tx1"/>
                </a:solidFill>
              </a:rPr>
              <a:t>Fields should usually be private</a:t>
            </a:r>
          </a:p>
          <a:p>
            <a:r>
              <a:rPr lang="en-US" dirty="0">
                <a:solidFill>
                  <a:schemeClr val="tx1"/>
                </a:solidFill>
              </a:rPr>
              <a:t>Instance variable should not be used directly  in a method</a:t>
            </a:r>
          </a:p>
          <a:p>
            <a:r>
              <a:rPr lang="en-US" dirty="0">
                <a:solidFill>
                  <a:schemeClr val="tx1"/>
                </a:solidFill>
              </a:rPr>
              <a:t>Do not use </a:t>
            </a:r>
            <a:r>
              <a:rPr lang="en-US" i="1" dirty="0" err="1">
                <a:solidFill>
                  <a:schemeClr val="tx1"/>
                </a:solidFill>
              </a:rPr>
              <a:t>valueOf</a:t>
            </a:r>
            <a:r>
              <a:rPr lang="en-US" i="1" dirty="0">
                <a:solidFill>
                  <a:schemeClr val="tx1"/>
                </a:solidFill>
              </a:rPr>
              <a:t> </a:t>
            </a:r>
            <a:r>
              <a:rPr lang="en-US" dirty="0">
                <a:solidFill>
                  <a:schemeClr val="tx1"/>
                </a:solidFill>
              </a:rPr>
              <a:t>to convert to primitive type</a:t>
            </a:r>
          </a:p>
          <a:p>
            <a:r>
              <a:rPr lang="en-US" dirty="0">
                <a:solidFill>
                  <a:schemeClr val="tx1"/>
                </a:solidFill>
              </a:rPr>
              <a:t>Downward cast is costly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60131" name="Rectangle 3"/>
          <p:cNvSpPr>
            <a:spLocks noGrp="1"/>
          </p:cNvSpPr>
          <p:nvPr>
            <p:ph idx="1"/>
          </p:nvPr>
        </p:nvSpPr>
        <p:spPr/>
        <p:txBody>
          <a:bodyPr/>
          <a:lstStyle/>
          <a:p>
            <a:r>
              <a:rPr lang="en-US" dirty="0">
                <a:solidFill>
                  <a:schemeClr val="tx1"/>
                </a:solidFill>
              </a:rPr>
              <a:t>Notes Page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a:t>Lab</a:t>
            </a:r>
          </a:p>
        </p:txBody>
      </p:sp>
      <p:sp>
        <p:nvSpPr>
          <p:cNvPr id="9" name="Content Placeholder 8"/>
          <p:cNvSpPr>
            <a:spLocks noGrp="1"/>
          </p:cNvSpPr>
          <p:nvPr>
            <p:ph idx="1"/>
          </p:nvPr>
        </p:nvSpPr>
        <p:spPr/>
        <p:txBody>
          <a:bodyPr/>
          <a:lstStyle/>
          <a:p>
            <a:endParaRPr lang="en-US" dirty="0" smtClean="0">
              <a:solidFill>
                <a:schemeClr val="tx1"/>
              </a:solidFill>
            </a:endParaRPr>
          </a:p>
          <a:p>
            <a:r>
              <a:rPr lang="en-US" dirty="0" smtClean="0">
                <a:solidFill>
                  <a:schemeClr val="tx1"/>
                </a:solidFill>
              </a:rPr>
              <a:t>Lab </a:t>
            </a:r>
            <a:r>
              <a:rPr lang="en-US" dirty="0" smtClean="0">
                <a:solidFill>
                  <a:schemeClr val="tx1"/>
                </a:solidFill>
              </a:rPr>
              <a:t>3: </a:t>
            </a:r>
            <a:r>
              <a:rPr lang="en-US" dirty="0">
                <a:solidFill>
                  <a:schemeClr val="tx1"/>
                </a:solidFill>
              </a:rPr>
              <a:t>Exploring Basic Java Class Libraries</a:t>
            </a:r>
          </a:p>
        </p:txBody>
      </p:sp>
    </p:spTree>
    <p:extLst>
      <p:ext uri="{BB962C8B-B14F-4D97-AF65-F5344CB8AC3E}">
        <p14:creationId xmlns:p14="http://schemas.microsoft.com/office/powerpoint/2010/main" val="14556772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r>
              <a:rPr lang="en-US" dirty="0">
                <a:solidFill>
                  <a:schemeClr val="tx1"/>
                </a:solidFill>
              </a:rPr>
              <a:t>In this lesson you have learnt:</a:t>
            </a:r>
          </a:p>
          <a:p>
            <a:pPr lvl="1"/>
            <a:r>
              <a:rPr lang="en-US" dirty="0">
                <a:solidFill>
                  <a:schemeClr val="tx1"/>
                </a:solidFill>
              </a:rPr>
              <a:t>The Object Class </a:t>
            </a:r>
          </a:p>
          <a:p>
            <a:pPr lvl="1"/>
            <a:r>
              <a:rPr lang="en-US" dirty="0">
                <a:solidFill>
                  <a:schemeClr val="tx1"/>
                </a:solidFill>
              </a:rPr>
              <a:t>Wrapper Classes </a:t>
            </a:r>
          </a:p>
          <a:p>
            <a:pPr lvl="1"/>
            <a:r>
              <a:rPr lang="en-US" dirty="0">
                <a:solidFill>
                  <a:schemeClr val="tx1"/>
                </a:solidFill>
              </a:rPr>
              <a:t>Type casting </a:t>
            </a:r>
          </a:p>
          <a:p>
            <a:pPr lvl="1"/>
            <a:r>
              <a:rPr lang="en-US" dirty="0">
                <a:solidFill>
                  <a:schemeClr val="tx1"/>
                </a:solidFill>
              </a:rPr>
              <a:t>Using Scanner Class                               </a:t>
            </a:r>
          </a:p>
          <a:p>
            <a:pPr lvl="1"/>
            <a:r>
              <a:rPr lang="en-US" dirty="0">
                <a:solidFill>
                  <a:schemeClr val="tx1"/>
                </a:solidFill>
              </a:rPr>
              <a:t>The System Class</a:t>
            </a:r>
          </a:p>
          <a:p>
            <a:pPr lvl="1"/>
            <a:r>
              <a:rPr lang="en-US" dirty="0">
                <a:solidFill>
                  <a:schemeClr val="tx1"/>
                </a:solidFill>
              </a:rPr>
              <a:t>String Handling </a:t>
            </a:r>
          </a:p>
          <a:p>
            <a:pPr lvl="1"/>
            <a:r>
              <a:rPr lang="en-US" dirty="0">
                <a:solidFill>
                  <a:schemeClr val="tx1"/>
                </a:solidFill>
              </a:rPr>
              <a:t>Date and Time API</a:t>
            </a:r>
          </a:p>
          <a:p>
            <a:pPr lvl="1"/>
            <a:r>
              <a:rPr lang="en-US" dirty="0">
                <a:solidFill>
                  <a:schemeClr val="tx1"/>
                </a:solidFill>
              </a:rPr>
              <a:t>Best Practices</a:t>
            </a:r>
          </a:p>
          <a:p>
            <a:pPr lvl="1"/>
            <a:endParaRPr lang="en-US" dirty="0">
              <a:solidFill>
                <a:schemeClr val="tx1"/>
              </a:solidFill>
            </a:endParaRPr>
          </a:p>
          <a:p>
            <a:pPr lvl="2"/>
            <a:endParaRPr lang="en-US" dirty="0">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p:cNvSpPr>
          <p:nvPr>
            <p:ph type="title"/>
          </p:nvPr>
        </p:nvSpPr>
        <p:spPr/>
        <p:txBody>
          <a:bodyPr>
            <a:normAutofit/>
          </a:bodyPr>
          <a:lstStyle/>
          <a:p>
            <a:r>
              <a:rPr lang="en-US" dirty="0"/>
              <a:t>Review Questions</a:t>
            </a:r>
          </a:p>
        </p:txBody>
      </p:sp>
      <p:sp>
        <p:nvSpPr>
          <p:cNvPr id="563203" name="Rectangle 3"/>
          <p:cNvSpPr>
            <a:spLocks noGrp="1"/>
          </p:cNvSpPr>
          <p:nvPr>
            <p:ph idx="1"/>
          </p:nvPr>
        </p:nvSpPr>
        <p:spPr/>
        <p:txBody>
          <a:bodyPr/>
          <a:lstStyle/>
          <a:p>
            <a:r>
              <a:rPr lang="en-US" dirty="0">
                <a:solidFill>
                  <a:schemeClr val="tx1"/>
                </a:solidFill>
              </a:rPr>
              <a:t>Question 1: String objects are </a:t>
            </a:r>
            <a:r>
              <a:rPr lang="en-US" dirty="0" smtClean="0">
                <a:solidFill>
                  <a:schemeClr val="tx1"/>
                </a:solidFill>
              </a:rPr>
              <a:t>mutable and thus suitable </a:t>
            </a:r>
            <a:r>
              <a:rPr lang="en-US" dirty="0">
                <a:solidFill>
                  <a:schemeClr val="tx1"/>
                </a:solidFill>
              </a:rPr>
              <a:t>to use if you need to append or insert characters into </a:t>
            </a:r>
            <a:r>
              <a:rPr lang="en-US" dirty="0" smtClean="0">
                <a:solidFill>
                  <a:schemeClr val="tx1"/>
                </a:solidFill>
              </a:rPr>
              <a:t>them.</a:t>
            </a:r>
          </a:p>
          <a:p>
            <a:pPr lvl="1"/>
            <a:r>
              <a:rPr lang="en-US" dirty="0" smtClean="0">
                <a:solidFill>
                  <a:schemeClr val="tx1"/>
                </a:solidFill>
              </a:rPr>
              <a:t>True/False</a:t>
            </a:r>
          </a:p>
          <a:p>
            <a:r>
              <a:rPr lang="en-US" dirty="0" smtClean="0">
                <a:solidFill>
                  <a:schemeClr val="tx1"/>
                </a:solidFill>
              </a:rPr>
              <a:t>Question 2: Which of the following static fields on wrapper class indicates range of values for its class:</a:t>
            </a:r>
          </a:p>
          <a:p>
            <a:pPr lvl="1"/>
            <a:r>
              <a:rPr lang="en-US" dirty="0" smtClean="0">
                <a:solidFill>
                  <a:schemeClr val="tx1"/>
                </a:solidFill>
              </a:rPr>
              <a:t>Option 1:MIN_VALUE</a:t>
            </a:r>
          </a:p>
          <a:p>
            <a:pPr lvl="1"/>
            <a:r>
              <a:rPr lang="en-US" dirty="0" smtClean="0">
                <a:solidFill>
                  <a:schemeClr val="tx1"/>
                </a:solidFill>
              </a:rPr>
              <a:t>Option 2: MAX_VALUE</a:t>
            </a:r>
          </a:p>
          <a:p>
            <a:pPr lvl="1"/>
            <a:r>
              <a:rPr lang="en-US" dirty="0" smtClean="0">
                <a:solidFill>
                  <a:schemeClr val="tx1"/>
                </a:solidFill>
              </a:rPr>
              <a:t>Option 3: SMALL_VALUE</a:t>
            </a:r>
          </a:p>
          <a:p>
            <a:pPr lvl="1"/>
            <a:r>
              <a:rPr lang="en-US" smtClean="0">
                <a:solidFill>
                  <a:schemeClr val="tx1"/>
                </a:solidFill>
              </a:rPr>
              <a:t>Option 4: LARGE_VALUE</a:t>
            </a:r>
            <a:endParaRPr lang="en-US" dirty="0">
              <a:solidFill>
                <a:schemeClr val="tx1"/>
              </a:solidFill>
            </a:endParaRPr>
          </a:p>
          <a:p>
            <a:endParaRPr lang="en-US" dirty="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p:cNvSpPr>
          <p:nvPr>
            <p:ph type="title"/>
          </p:nvPr>
        </p:nvSpPr>
        <p:spPr/>
        <p:txBody>
          <a:bodyPr/>
          <a:lstStyle/>
          <a:p>
            <a:r>
              <a:rPr lang="en-US" sz="1200" b="1" dirty="0" smtClean="0"/>
              <a:t>5.1</a:t>
            </a:r>
            <a:r>
              <a:rPr lang="en-US" sz="1200" b="1" dirty="0"/>
              <a:t>: The Object Class</a:t>
            </a:r>
            <a:br>
              <a:rPr lang="en-US" sz="1200" b="1" dirty="0"/>
            </a:br>
            <a:r>
              <a:rPr lang="en-US" dirty="0"/>
              <a:t>Object Class Methods</a:t>
            </a:r>
          </a:p>
        </p:txBody>
      </p:sp>
      <p:sp>
        <p:nvSpPr>
          <p:cNvPr id="2" name="Content Placeholder 1"/>
          <p:cNvSpPr>
            <a:spLocks noGrp="1"/>
          </p:cNvSpPr>
          <p:nvPr>
            <p:ph idx="1"/>
          </p:nvPr>
        </p:nvSpPr>
        <p:spPr/>
        <p:txBody>
          <a:bodyPr/>
          <a:lstStyle/>
          <a:p>
            <a:endParaRPr lang="en-US"/>
          </a:p>
        </p:txBody>
      </p:sp>
      <p:pic>
        <p:nvPicPr>
          <p:cNvPr id="494596" name="Picture 4"/>
          <p:cNvPicPr>
            <a:picLocks noChangeAspect="1" noChangeArrowheads="1"/>
          </p:cNvPicPr>
          <p:nvPr/>
        </p:nvPicPr>
        <p:blipFill>
          <a:blip r:embed="rId3" cstate="print"/>
          <a:srcRect/>
          <a:stretch>
            <a:fillRect/>
          </a:stretch>
        </p:blipFill>
        <p:spPr bwMode="auto">
          <a:xfrm>
            <a:off x="333828" y="1540338"/>
            <a:ext cx="8157029" cy="2971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8" name="Rectangle 6"/>
          <p:cNvSpPr>
            <a:spLocks noGrp="1" noChangeArrowheads="1"/>
          </p:cNvSpPr>
          <p:nvPr>
            <p:ph type="title"/>
          </p:nvPr>
        </p:nvSpPr>
        <p:spPr>
          <a:noFill/>
          <a:ln/>
        </p:spPr>
        <p:txBody>
          <a:bodyPr lIns="90488" tIns="44450" rIns="90488" bIns="44450"/>
          <a:lstStyle/>
          <a:p>
            <a:r>
              <a:rPr lang="en-US" sz="1200" b="1" dirty="0" smtClean="0"/>
              <a:t>5.2: </a:t>
            </a:r>
            <a:r>
              <a:rPr lang="en-US" sz="1200" b="1" dirty="0"/>
              <a:t>Wrapper Classes</a:t>
            </a:r>
            <a:br>
              <a:rPr lang="en-US" sz="1200" b="1" dirty="0"/>
            </a:br>
            <a:r>
              <a:rPr lang="en-US" dirty="0"/>
              <a:t>Wrapper Classes</a:t>
            </a:r>
          </a:p>
        </p:txBody>
      </p:sp>
      <p:sp>
        <p:nvSpPr>
          <p:cNvPr id="453635" name="Rectangle 3"/>
          <p:cNvSpPr>
            <a:spLocks noGrp="1"/>
          </p:cNvSpPr>
          <p:nvPr>
            <p:ph idx="1"/>
          </p:nvPr>
        </p:nvSpPr>
        <p:spPr/>
        <p:txBody>
          <a:bodyPr/>
          <a:lstStyle/>
          <a:p>
            <a:r>
              <a:rPr lang="en-US" dirty="0">
                <a:solidFill>
                  <a:schemeClr val="tx1"/>
                </a:solidFill>
              </a:rPr>
              <a:t>Correspond to primitive data types in Java</a:t>
            </a:r>
          </a:p>
          <a:p>
            <a:r>
              <a:rPr lang="en-US" dirty="0">
                <a:solidFill>
                  <a:schemeClr val="tx1"/>
                </a:solidFill>
              </a:rPr>
              <a:t>Represent primitive values as objects</a:t>
            </a:r>
          </a:p>
          <a:p>
            <a:r>
              <a:rPr lang="en-US" dirty="0">
                <a:solidFill>
                  <a:schemeClr val="tx1"/>
                </a:solidFill>
              </a:rPr>
              <a:t>Wrapper objects are immutable </a:t>
            </a:r>
          </a:p>
        </p:txBody>
      </p:sp>
      <p:pic>
        <p:nvPicPr>
          <p:cNvPr id="453636" name="Picture 4"/>
          <p:cNvPicPr>
            <a:picLocks noChangeAspect="1" noChangeArrowheads="1"/>
          </p:cNvPicPr>
          <p:nvPr/>
        </p:nvPicPr>
        <p:blipFill>
          <a:blip r:embed="rId3" cstate="print"/>
          <a:srcRect/>
          <a:stretch>
            <a:fillRect/>
          </a:stretch>
        </p:blipFill>
        <p:spPr bwMode="auto">
          <a:xfrm>
            <a:off x="395288" y="2754085"/>
            <a:ext cx="5791200" cy="3276600"/>
          </a:xfrm>
          <a:prstGeom prst="rect">
            <a:avLst/>
          </a:prstGeom>
          <a:noFill/>
        </p:spPr>
      </p:pic>
    </p:spTree>
    <p:extLst>
      <p:ext uri="{BB962C8B-B14F-4D97-AF65-F5344CB8AC3E}">
        <p14:creationId xmlns:p14="http://schemas.microsoft.com/office/powerpoint/2010/main" val="3589453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5.2</a:t>
            </a:r>
            <a:r>
              <a:rPr lang="en-US" sz="1200" b="1" dirty="0"/>
              <a:t>: Wrapper Classes</a:t>
            </a:r>
            <a:r>
              <a:rPr lang="en-US" b="1" dirty="0"/>
              <a:t/>
            </a:r>
            <a:br>
              <a:rPr lang="en-US" b="1" dirty="0"/>
            </a:br>
            <a:r>
              <a:rPr lang="en-US" dirty="0"/>
              <a:t>Integer Wrapper Class</a:t>
            </a:r>
          </a:p>
        </p:txBody>
      </p:sp>
      <p:sp>
        <p:nvSpPr>
          <p:cNvPr id="453635" name="Rectangle 3"/>
          <p:cNvSpPr>
            <a:spLocks noGrp="1"/>
          </p:cNvSpPr>
          <p:nvPr>
            <p:ph idx="1"/>
          </p:nvPr>
        </p:nvSpPr>
        <p:spPr>
          <a:xfrm>
            <a:off x="298516" y="1494766"/>
            <a:ext cx="8845484" cy="4894159"/>
          </a:xfrm>
        </p:spPr>
        <p:txBody>
          <a:bodyPr/>
          <a:lstStyle/>
          <a:p>
            <a:r>
              <a:rPr lang="en-US" dirty="0" smtClean="0">
                <a:solidFill>
                  <a:schemeClr val="tx1"/>
                </a:solidFill>
              </a:rPr>
              <a:t>Integer class wraps a value of primitive type “int” into an object</a:t>
            </a:r>
            <a:endParaRPr lang="en-US" dirty="0">
              <a:solidFill>
                <a:schemeClr val="tx1"/>
              </a:solidFill>
            </a:endParaRPr>
          </a:p>
          <a:p>
            <a:r>
              <a:rPr lang="en-US" dirty="0" smtClean="0">
                <a:solidFill>
                  <a:schemeClr val="tx1"/>
                </a:solidFill>
              </a:rPr>
              <a:t>This class also provides several methods to convert int to String and vice versa</a:t>
            </a:r>
          </a:p>
          <a:p>
            <a:r>
              <a:rPr lang="en-US" dirty="0" smtClean="0">
                <a:solidFill>
                  <a:schemeClr val="tx1"/>
                </a:solidFill>
              </a:rPr>
              <a:t>Important methods of Integer class:</a:t>
            </a:r>
          </a:p>
          <a:p>
            <a:pPr lvl="1"/>
            <a:r>
              <a:rPr lang="en-US" dirty="0" err="1" smtClean="0">
                <a:solidFill>
                  <a:schemeClr val="tx1"/>
                </a:solidFill>
              </a:rPr>
              <a:t>intValue</a:t>
            </a:r>
            <a:r>
              <a:rPr lang="en-US" dirty="0" smtClean="0">
                <a:solidFill>
                  <a:schemeClr val="tx1"/>
                </a:solidFill>
              </a:rPr>
              <a:t>() : retrieves primitive int value of the Integer object</a:t>
            </a:r>
          </a:p>
          <a:p>
            <a:pPr lvl="1"/>
            <a:r>
              <a:rPr lang="en-US" dirty="0" err="1" smtClean="0">
                <a:solidFill>
                  <a:schemeClr val="tx1"/>
                </a:solidFill>
              </a:rPr>
              <a:t>compareTo</a:t>
            </a:r>
            <a:r>
              <a:rPr lang="en-US" dirty="0" smtClean="0">
                <a:solidFill>
                  <a:schemeClr val="tx1"/>
                </a:solidFill>
              </a:rPr>
              <a:t>(): compares two Integer Objects</a:t>
            </a:r>
          </a:p>
          <a:p>
            <a:pPr lvl="1"/>
            <a:r>
              <a:rPr lang="en-US" dirty="0" err="1" smtClean="0">
                <a:solidFill>
                  <a:schemeClr val="tx1"/>
                </a:solidFill>
              </a:rPr>
              <a:t>parseInt</a:t>
            </a:r>
            <a:r>
              <a:rPr lang="en-US" dirty="0" smtClean="0">
                <a:solidFill>
                  <a:schemeClr val="tx1"/>
                </a:solidFill>
              </a:rPr>
              <a:t>(): static method used to convert String value to int  </a:t>
            </a:r>
          </a:p>
          <a:p>
            <a:pPr lvl="1"/>
            <a:r>
              <a:rPr lang="en-US" dirty="0" err="1" smtClean="0">
                <a:solidFill>
                  <a:schemeClr val="tx1"/>
                </a:solidFill>
              </a:rPr>
              <a:t>toString</a:t>
            </a:r>
            <a:r>
              <a:rPr lang="en-US" dirty="0" smtClean="0">
                <a:solidFill>
                  <a:schemeClr val="tx1"/>
                </a:solidFill>
              </a:rPr>
              <a:t>(): </a:t>
            </a:r>
            <a:r>
              <a:rPr lang="en-US" dirty="0" err="1" smtClean="0">
                <a:solidFill>
                  <a:schemeClr val="tx1"/>
                </a:solidFill>
              </a:rPr>
              <a:t>retrives</a:t>
            </a:r>
            <a:r>
              <a:rPr lang="en-US" dirty="0" smtClean="0">
                <a:solidFill>
                  <a:schemeClr val="tx1"/>
                </a:solidFill>
              </a:rPr>
              <a:t> as String value from Integer object</a:t>
            </a:r>
          </a:p>
          <a:p>
            <a:pPr lvl="1"/>
            <a:r>
              <a:rPr lang="en-US" dirty="0" err="1" smtClean="0">
                <a:solidFill>
                  <a:schemeClr val="tx1"/>
                </a:solidFill>
              </a:rPr>
              <a:t>isNaN</a:t>
            </a:r>
            <a:r>
              <a:rPr lang="en-US" dirty="0" smtClean="0">
                <a:solidFill>
                  <a:schemeClr val="tx1"/>
                </a:solidFill>
              </a:rPr>
              <a:t>(): check whether the given values is number or not</a:t>
            </a:r>
            <a:endParaRPr lang="en-US" dirty="0">
              <a:solidFill>
                <a:schemeClr val="tx1"/>
              </a:solidFill>
            </a:endParaRPr>
          </a:p>
          <a:p>
            <a:r>
              <a:rPr lang="en-US" dirty="0" smtClean="0">
                <a:solidFill>
                  <a:schemeClr val="tx1"/>
                </a:solidFill>
              </a:rPr>
              <a:t>Important Constants of Integer class:</a:t>
            </a:r>
          </a:p>
          <a:p>
            <a:pPr lvl="1"/>
            <a:r>
              <a:rPr lang="en-US" dirty="0" smtClean="0">
                <a:solidFill>
                  <a:schemeClr val="tx1"/>
                </a:solidFill>
              </a:rPr>
              <a:t>MAX_VALUE:  represents largest value of Integer class</a:t>
            </a:r>
            <a:r>
              <a:rPr lang="en-US" dirty="0">
                <a:solidFill>
                  <a:schemeClr val="tx1"/>
                </a:solidFill>
              </a:rPr>
              <a:t> range</a:t>
            </a:r>
            <a:endParaRPr lang="en-US" dirty="0" smtClean="0">
              <a:solidFill>
                <a:schemeClr val="tx1"/>
              </a:solidFill>
            </a:endParaRPr>
          </a:p>
          <a:p>
            <a:pPr lvl="1"/>
            <a:r>
              <a:rPr lang="en-US" dirty="0" smtClean="0">
                <a:solidFill>
                  <a:schemeClr val="tx1"/>
                </a:solidFill>
              </a:rPr>
              <a:t>MIN_VALUE:  represent lowest value of Integer class range</a:t>
            </a:r>
            <a:endParaRPr lang="en-US" dirty="0">
              <a:solidFill>
                <a:schemeClr val="tx1"/>
              </a:solidFill>
            </a:endParaRPr>
          </a:p>
        </p:txBody>
      </p:sp>
      <p:sp>
        <p:nvSpPr>
          <p:cNvPr id="5" name="AutoShape 6"/>
          <p:cNvSpPr>
            <a:spLocks noChangeArrowheads="1"/>
          </p:cNvSpPr>
          <p:nvPr/>
        </p:nvSpPr>
        <p:spPr bwMode="auto">
          <a:xfrm>
            <a:off x="1237117" y="5680667"/>
            <a:ext cx="3857398" cy="553878"/>
          </a:xfrm>
          <a:prstGeom prst="roundRect">
            <a:avLst>
              <a:gd name="adj" fmla="val 16667"/>
            </a:avLst>
          </a:prstGeom>
          <a:noFill/>
          <a:ln w="9525">
            <a:solidFill>
              <a:schemeClr val="tx1"/>
            </a:solidFill>
            <a:round/>
            <a:headEnd/>
            <a:tailEnd/>
          </a:ln>
          <a:effectLst/>
        </p:spPr>
        <p:txBody>
          <a:bodyPr wrap="none" anchor="ctr"/>
          <a:lstStyle/>
          <a:p>
            <a:r>
              <a:rPr lang="en-IN" sz="1200" dirty="0" smtClean="0"/>
              <a:t>String </a:t>
            </a:r>
            <a:r>
              <a:rPr lang="en-IN" sz="1200" dirty="0" err="1" smtClean="0"/>
              <a:t>strValue</a:t>
            </a:r>
            <a:r>
              <a:rPr lang="en-IN" sz="1200" dirty="0" smtClean="0"/>
              <a:t> = “1234”;</a:t>
            </a:r>
          </a:p>
          <a:p>
            <a:r>
              <a:rPr lang="en-IN" sz="1200" dirty="0" smtClean="0"/>
              <a:t>int </a:t>
            </a:r>
            <a:r>
              <a:rPr lang="en-IN" sz="1200" dirty="0" err="1" smtClean="0"/>
              <a:t>num</a:t>
            </a:r>
            <a:r>
              <a:rPr lang="en-IN" sz="1200" dirty="0" smtClean="0"/>
              <a:t> = </a:t>
            </a:r>
            <a:r>
              <a:rPr lang="en-IN" sz="1200" dirty="0" err="1" smtClean="0"/>
              <a:t>Integer.parseInt</a:t>
            </a:r>
            <a:r>
              <a:rPr lang="en-IN" sz="1200" dirty="0" smtClean="0"/>
              <a:t>(</a:t>
            </a:r>
            <a:r>
              <a:rPr lang="en-IN" sz="1200" dirty="0" err="1" smtClean="0"/>
              <a:t>strValue</a:t>
            </a:r>
            <a:r>
              <a:rPr lang="en-IN" sz="1200" dirty="0" smtClean="0"/>
              <a:t>);</a:t>
            </a:r>
            <a:endParaRPr lang="en-IN" sz="1200" dirty="0"/>
          </a:p>
        </p:txBody>
      </p:sp>
    </p:spTree>
    <p:extLst>
      <p:ext uri="{BB962C8B-B14F-4D97-AF65-F5344CB8AC3E}">
        <p14:creationId xmlns:p14="http://schemas.microsoft.com/office/powerpoint/2010/main" val="2184202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5.3</a:t>
            </a:r>
            <a:r>
              <a:rPr lang="en-US" sz="1200" b="1" dirty="0"/>
              <a:t>: Type casting</a:t>
            </a:r>
            <a:br>
              <a:rPr lang="en-US" sz="1200" b="1" dirty="0"/>
            </a:br>
            <a:r>
              <a:rPr lang="en-US" dirty="0" err="1"/>
              <a:t>Casting</a:t>
            </a:r>
            <a:r>
              <a:rPr lang="en-US" dirty="0"/>
              <a:t> for Conversion of Data type</a:t>
            </a:r>
          </a:p>
        </p:txBody>
      </p:sp>
      <p:sp>
        <p:nvSpPr>
          <p:cNvPr id="457731" name="Rectangle 3"/>
          <p:cNvSpPr>
            <a:spLocks noGrp="1"/>
          </p:cNvSpPr>
          <p:nvPr>
            <p:ph idx="1"/>
          </p:nvPr>
        </p:nvSpPr>
        <p:spPr/>
        <p:txBody>
          <a:bodyPr/>
          <a:lstStyle/>
          <a:p>
            <a:r>
              <a:rPr lang="en-US" dirty="0">
                <a:solidFill>
                  <a:schemeClr val="tx1"/>
                </a:solidFill>
              </a:rPr>
              <a:t>Casting operator converts one variable value to another where two variables correspond to two different data types</a:t>
            </a:r>
          </a:p>
          <a:p>
            <a:endParaRPr lang="en-US" dirty="0">
              <a:solidFill>
                <a:schemeClr val="tx1"/>
              </a:solidFill>
            </a:endParaRPr>
          </a:p>
          <a:p>
            <a:pPr lvl="1">
              <a:buFont typeface="Arial" pitchFamily="34" charset="0"/>
              <a:buNone/>
            </a:pPr>
            <a:endParaRPr lang="en-US" dirty="0"/>
          </a:p>
          <a:p>
            <a:pPr lvl="1">
              <a:buFont typeface="Arial" pitchFamily="34" charset="0"/>
              <a:buNone/>
            </a:pPr>
            <a:endParaRPr lang="en-US" dirty="0">
              <a:solidFill>
                <a:schemeClr val="tx1"/>
              </a:solidFill>
            </a:endParaRPr>
          </a:p>
          <a:p>
            <a:r>
              <a:rPr lang="en-US" dirty="0" smtClean="0"/>
              <a:t>	variable1 </a:t>
            </a:r>
            <a:r>
              <a:rPr lang="en-US" dirty="0"/>
              <a:t>= (variable1) variable2 </a:t>
            </a:r>
          </a:p>
          <a:p>
            <a:endParaRPr lang="en-US" sz="1800" dirty="0" smtClean="0">
              <a:solidFill>
                <a:schemeClr val="tx1"/>
              </a:solidFill>
            </a:endParaRPr>
          </a:p>
          <a:p>
            <a:endParaRPr lang="en-US" sz="1800" dirty="0">
              <a:solidFill>
                <a:schemeClr val="tx1"/>
              </a:solidFill>
            </a:endParaRPr>
          </a:p>
          <a:p>
            <a:r>
              <a:rPr lang="en-US" dirty="0">
                <a:solidFill>
                  <a:schemeClr val="tx1"/>
                </a:solidFill>
              </a:rPr>
              <a:t>Here, variable2 is typecast to variable1 </a:t>
            </a:r>
          </a:p>
          <a:p>
            <a:r>
              <a:rPr lang="en-US" dirty="0">
                <a:solidFill>
                  <a:schemeClr val="tx1"/>
                </a:solidFill>
              </a:rPr>
              <a:t>Data type can either be a reference type or a primitive one</a:t>
            </a:r>
          </a:p>
        </p:txBody>
      </p:sp>
      <p:sp>
        <p:nvSpPr>
          <p:cNvPr id="457734" name="AutoShape 6"/>
          <p:cNvSpPr>
            <a:spLocks noChangeArrowheads="1"/>
          </p:cNvSpPr>
          <p:nvPr/>
        </p:nvSpPr>
        <p:spPr bwMode="auto">
          <a:xfrm>
            <a:off x="453354" y="2466109"/>
            <a:ext cx="4737481" cy="543287"/>
          </a:xfrm>
          <a:prstGeom prst="roundRect">
            <a:avLst>
              <a:gd name="adj" fmla="val 16667"/>
            </a:avLst>
          </a:prstGeom>
          <a:noFill/>
          <a:ln w="9525">
            <a:solidFill>
              <a:schemeClr val="tx1"/>
            </a:solidFill>
            <a:round/>
            <a:headEnd/>
            <a:tailEnd/>
          </a:ln>
          <a:effectLst/>
        </p:spPr>
        <p:txBody>
          <a:bodyPr wrap="none" anchor="ctr"/>
          <a:lstStyle/>
          <a:p>
            <a:endParaRPr lang="en-IN" dirty="0"/>
          </a:p>
        </p:txBody>
      </p:sp>
    </p:spTree>
    <p:extLst>
      <p:ext uri="{BB962C8B-B14F-4D97-AF65-F5344CB8AC3E}">
        <p14:creationId xmlns:p14="http://schemas.microsoft.com/office/powerpoint/2010/main" val="2756897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5.3</a:t>
            </a:r>
            <a:r>
              <a:rPr lang="en-US" sz="1200" b="1" dirty="0"/>
              <a:t>: Type casting</a:t>
            </a:r>
            <a:br>
              <a:rPr lang="en-US" sz="1200" b="1" dirty="0"/>
            </a:br>
            <a:r>
              <a:rPr lang="en-US" dirty="0" err="1"/>
              <a:t>Casting</a:t>
            </a:r>
            <a:r>
              <a:rPr lang="en-US" dirty="0"/>
              <a:t> Between Primitive Types</a:t>
            </a:r>
          </a:p>
        </p:txBody>
      </p:sp>
      <p:sp>
        <p:nvSpPr>
          <p:cNvPr id="458755" name="Rectangle 3"/>
          <p:cNvSpPr>
            <a:spLocks noGrp="1"/>
          </p:cNvSpPr>
          <p:nvPr>
            <p:ph idx="1"/>
          </p:nvPr>
        </p:nvSpPr>
        <p:spPr/>
        <p:txBody>
          <a:bodyPr/>
          <a:lstStyle/>
          <a:p>
            <a:r>
              <a:rPr lang="en-US" dirty="0">
                <a:solidFill>
                  <a:schemeClr val="tx1"/>
                </a:solidFill>
              </a:rPr>
              <a:t>When one type of data is assigned to another type of variable, </a:t>
            </a:r>
            <a:r>
              <a:rPr lang="en-US" i="1" dirty="0">
                <a:solidFill>
                  <a:schemeClr val="tx1"/>
                </a:solidFill>
              </a:rPr>
              <a:t>automatic type conversion </a:t>
            </a:r>
            <a:r>
              <a:rPr lang="en-US" dirty="0">
                <a:solidFill>
                  <a:schemeClr val="tx1"/>
                </a:solidFill>
              </a:rPr>
              <a:t>takes place if:</a:t>
            </a:r>
          </a:p>
          <a:p>
            <a:pPr lvl="1"/>
            <a:r>
              <a:rPr lang="en-US" dirty="0">
                <a:solidFill>
                  <a:schemeClr val="tx1"/>
                </a:solidFill>
              </a:rPr>
              <a:t>Both types are compatible</a:t>
            </a:r>
          </a:p>
          <a:p>
            <a:pPr lvl="1"/>
            <a:r>
              <a:rPr lang="en-US" dirty="0">
                <a:solidFill>
                  <a:schemeClr val="tx1"/>
                </a:solidFill>
              </a:rPr>
              <a:t>Destination type is larger than the source type</a:t>
            </a:r>
          </a:p>
          <a:p>
            <a:pPr lvl="1"/>
            <a:r>
              <a:rPr lang="en-US" dirty="0">
                <a:solidFill>
                  <a:schemeClr val="tx1"/>
                </a:solidFill>
              </a:rPr>
              <a:t>No explicit casting is needed (widening conversion)</a:t>
            </a:r>
          </a:p>
          <a:p>
            <a:pPr lvl="1">
              <a:buFont typeface="Arial" pitchFamily="34" charset="0"/>
              <a:buNone/>
            </a:pPr>
            <a:endParaRPr lang="en-US" dirty="0">
              <a:solidFill>
                <a:schemeClr val="tx1"/>
              </a:solidFill>
            </a:endParaRPr>
          </a:p>
          <a:p>
            <a:pPr lvl="1">
              <a:buFont typeface="Arial" pitchFamily="34" charset="0"/>
              <a:buNone/>
            </a:pPr>
            <a:r>
              <a:rPr lang="en-US" dirty="0">
                <a:solidFill>
                  <a:schemeClr val="tx1"/>
                </a:solidFill>
              </a:rPr>
              <a:t>    </a:t>
            </a:r>
            <a:endParaRPr lang="en-US" dirty="0" smtClean="0">
              <a:solidFill>
                <a:schemeClr val="tx1"/>
              </a:solidFill>
            </a:endParaRPr>
          </a:p>
          <a:p>
            <a:pPr lvl="1">
              <a:buFont typeface="Arial" pitchFamily="34" charset="0"/>
              <a:buNone/>
            </a:pPr>
            <a:endParaRPr lang="en-US" dirty="0"/>
          </a:p>
          <a:p>
            <a:pPr lvl="1">
              <a:buFont typeface="Arial" pitchFamily="34" charset="0"/>
              <a:buNone/>
            </a:pPr>
            <a:r>
              <a:rPr lang="en-US" dirty="0" smtClean="0">
                <a:solidFill>
                  <a:schemeClr val="tx1"/>
                </a:solidFill>
              </a:rPr>
              <a:t>		   </a:t>
            </a:r>
            <a:r>
              <a:rPr lang="en-US" dirty="0">
                <a:solidFill>
                  <a:schemeClr val="tx1"/>
                </a:solidFill>
              </a:rPr>
              <a:t>int </a:t>
            </a:r>
            <a:r>
              <a:rPr lang="en-US" dirty="0" smtClean="0">
                <a:solidFill>
                  <a:schemeClr val="tx1"/>
                </a:solidFill>
              </a:rPr>
              <a:t>a=9; </a:t>
            </a:r>
            <a:r>
              <a:rPr lang="en-US" dirty="0">
                <a:solidFill>
                  <a:schemeClr val="tx1"/>
                </a:solidFill>
              </a:rPr>
              <a:t>float b; b=a;</a:t>
            </a:r>
          </a:p>
          <a:p>
            <a:endParaRPr lang="en-US" dirty="0"/>
          </a:p>
          <a:p>
            <a:endParaRPr lang="en-US" dirty="0" smtClean="0">
              <a:solidFill>
                <a:schemeClr val="tx1"/>
              </a:solidFill>
            </a:endParaRPr>
          </a:p>
          <a:p>
            <a:endParaRPr lang="en-US" dirty="0">
              <a:solidFill>
                <a:schemeClr val="tx1"/>
              </a:solidFill>
            </a:endParaRPr>
          </a:p>
          <a:p>
            <a:r>
              <a:rPr lang="en-US" dirty="0">
                <a:solidFill>
                  <a:schemeClr val="tx1"/>
                </a:solidFill>
              </a:rPr>
              <a:t>If there is a possibility of data loss, explicit cast is needed:</a:t>
            </a:r>
          </a:p>
          <a:p>
            <a:pPr lvl="1">
              <a:buFont typeface="Arial" pitchFamily="34" charset="0"/>
              <a:buNone/>
            </a:pPr>
            <a:endParaRPr lang="en-US" dirty="0">
              <a:solidFill>
                <a:schemeClr val="tx1"/>
              </a:solidFill>
            </a:endParaRPr>
          </a:p>
          <a:p>
            <a:pPr lvl="1">
              <a:buFont typeface="Arial" pitchFamily="34" charset="0"/>
              <a:buNone/>
            </a:pPr>
            <a:r>
              <a:rPr lang="en-US" dirty="0">
                <a:solidFill>
                  <a:schemeClr val="tx1"/>
                </a:solidFill>
              </a:rPr>
              <a:t>       int i = (int) (5.6/2/7);</a:t>
            </a:r>
          </a:p>
          <a:p>
            <a:pPr>
              <a:buFont typeface="Wingdings" pitchFamily="2" charset="2"/>
              <a:buNone/>
            </a:pPr>
            <a:endParaRPr lang="en-US" sz="1800" dirty="0">
              <a:solidFill>
                <a:schemeClr val="tx1"/>
              </a:solidFill>
            </a:endParaRPr>
          </a:p>
        </p:txBody>
      </p:sp>
      <p:sp>
        <p:nvSpPr>
          <p:cNvPr id="458757" name="AutoShape 5"/>
          <p:cNvSpPr>
            <a:spLocks noChangeArrowheads="1"/>
          </p:cNvSpPr>
          <p:nvPr/>
        </p:nvSpPr>
        <p:spPr bwMode="auto">
          <a:xfrm>
            <a:off x="561940" y="4753429"/>
            <a:ext cx="3352800" cy="609600"/>
          </a:xfrm>
          <a:prstGeom prst="roundRect">
            <a:avLst>
              <a:gd name="adj" fmla="val 16667"/>
            </a:avLst>
          </a:prstGeom>
          <a:noFill/>
          <a:ln w="9525">
            <a:solidFill>
              <a:schemeClr val="tx1"/>
            </a:solidFill>
            <a:round/>
            <a:headEnd/>
            <a:tailEnd/>
          </a:ln>
          <a:effectLst/>
        </p:spPr>
        <p:txBody>
          <a:bodyPr wrap="none" anchor="ctr"/>
          <a:lstStyle/>
          <a:p>
            <a:endParaRPr lang="en-IN"/>
          </a:p>
        </p:txBody>
      </p:sp>
      <p:sp>
        <p:nvSpPr>
          <p:cNvPr id="458756" name="AutoShape 4"/>
          <p:cNvSpPr>
            <a:spLocks noChangeArrowheads="1"/>
          </p:cNvSpPr>
          <p:nvPr/>
        </p:nvSpPr>
        <p:spPr bwMode="auto">
          <a:xfrm>
            <a:off x="697515" y="3251200"/>
            <a:ext cx="3276600" cy="673265"/>
          </a:xfrm>
          <a:prstGeom prst="roundRect">
            <a:avLst>
              <a:gd name="adj" fmla="val 16667"/>
            </a:avLst>
          </a:prstGeom>
          <a:noFill/>
          <a:ln w="9525">
            <a:solidFill>
              <a:schemeClr val="tx1"/>
            </a:solidFill>
            <a:round/>
            <a:headEnd/>
            <a:tailEnd/>
          </a:ln>
          <a:effectLst/>
        </p:spPr>
        <p:txBody>
          <a:bodyPr wrap="none" anchor="ctr"/>
          <a:lstStyle/>
          <a:p>
            <a:endParaRPr lang="en-IN"/>
          </a:p>
        </p:txBody>
      </p:sp>
    </p:spTree>
    <p:extLst>
      <p:ext uri="{BB962C8B-B14F-4D97-AF65-F5344CB8AC3E}">
        <p14:creationId xmlns:p14="http://schemas.microsoft.com/office/powerpoint/2010/main" val="1376442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5.3</a:t>
            </a:r>
            <a:r>
              <a:rPr lang="en-US" sz="1200" b="1" dirty="0"/>
              <a:t>: Type casting</a:t>
            </a:r>
            <a:br>
              <a:rPr lang="en-US" sz="1200" b="1" dirty="0"/>
            </a:br>
            <a:r>
              <a:rPr lang="en-US" dirty="0" err="1"/>
              <a:t>Casting</a:t>
            </a:r>
            <a:r>
              <a:rPr lang="en-US" dirty="0"/>
              <a:t> Between Reference Types</a:t>
            </a:r>
          </a:p>
        </p:txBody>
      </p:sp>
      <p:sp>
        <p:nvSpPr>
          <p:cNvPr id="462851" name="Rectangle 3"/>
          <p:cNvSpPr>
            <a:spLocks noGrp="1"/>
          </p:cNvSpPr>
          <p:nvPr>
            <p:ph idx="1"/>
          </p:nvPr>
        </p:nvSpPr>
        <p:spPr/>
        <p:txBody>
          <a:bodyPr/>
          <a:lstStyle/>
          <a:p>
            <a:pPr lvl="1"/>
            <a:r>
              <a:rPr lang="en-US" dirty="0">
                <a:solidFill>
                  <a:schemeClr val="tx1"/>
                </a:solidFill>
              </a:rPr>
              <a:t>One class types involved must be the same class or a subclass of the other class type</a:t>
            </a:r>
          </a:p>
          <a:p>
            <a:pPr lvl="1"/>
            <a:r>
              <a:rPr lang="en-US" dirty="0">
                <a:solidFill>
                  <a:schemeClr val="tx1"/>
                </a:solidFill>
              </a:rPr>
              <a:t>Assignment to different class types is allowed only if a value of the class type is assigned to a variable of its </a:t>
            </a:r>
            <a:r>
              <a:rPr lang="en-US" dirty="0" err="1">
                <a:solidFill>
                  <a:schemeClr val="tx1"/>
                </a:solidFill>
              </a:rPr>
              <a:t>superclass</a:t>
            </a:r>
            <a:r>
              <a:rPr lang="en-US" dirty="0">
                <a:solidFill>
                  <a:schemeClr val="tx1"/>
                </a:solidFill>
              </a:rPr>
              <a:t> type</a:t>
            </a:r>
          </a:p>
          <a:p>
            <a:pPr lvl="1"/>
            <a:r>
              <a:rPr lang="en-US" dirty="0">
                <a:solidFill>
                  <a:schemeClr val="tx1"/>
                </a:solidFill>
              </a:rPr>
              <a:t>Assignment to a variable of the subclass type needs explicit casting:</a:t>
            </a:r>
          </a:p>
          <a:p>
            <a:pPr lvl="1"/>
            <a:endParaRPr lang="en-US" dirty="0">
              <a:solidFill>
                <a:schemeClr val="tx1"/>
              </a:solidFill>
            </a:endParaRPr>
          </a:p>
          <a:p>
            <a:pPr lvl="1">
              <a:buNone/>
            </a:pPr>
            <a:endParaRPr lang="en-US" dirty="0">
              <a:solidFill>
                <a:schemeClr val="tx1"/>
              </a:solidFill>
            </a:endParaRPr>
          </a:p>
          <a:p>
            <a:pPr lvl="1"/>
            <a:endParaRPr lang="en-US" dirty="0" smtClean="0">
              <a:solidFill>
                <a:schemeClr val="tx1"/>
              </a:solidFill>
            </a:endParaRPr>
          </a:p>
          <a:p>
            <a:pPr lvl="1"/>
            <a:endParaRPr lang="en-US" dirty="0"/>
          </a:p>
          <a:p>
            <a:pPr lvl="1"/>
            <a:endParaRPr lang="en-US" dirty="0" smtClean="0">
              <a:solidFill>
                <a:schemeClr val="tx1"/>
              </a:solidFill>
            </a:endParaRPr>
          </a:p>
          <a:p>
            <a:pPr lvl="1"/>
            <a:r>
              <a:rPr lang="en-US" dirty="0" smtClean="0">
                <a:solidFill>
                  <a:schemeClr val="tx1"/>
                </a:solidFill>
              </a:rPr>
              <a:t>Explicit </a:t>
            </a:r>
            <a:r>
              <a:rPr lang="en-US" dirty="0">
                <a:solidFill>
                  <a:schemeClr val="tx1"/>
                </a:solidFill>
              </a:rPr>
              <a:t>casting is not needed for the following:</a:t>
            </a:r>
          </a:p>
        </p:txBody>
      </p:sp>
      <p:sp>
        <p:nvSpPr>
          <p:cNvPr id="462857" name="AutoShape 9"/>
          <p:cNvSpPr>
            <a:spLocks noChangeArrowheads="1"/>
          </p:cNvSpPr>
          <p:nvPr/>
        </p:nvSpPr>
        <p:spPr bwMode="auto">
          <a:xfrm>
            <a:off x="692171" y="3024588"/>
            <a:ext cx="4724400" cy="457200"/>
          </a:xfrm>
          <a:prstGeom prst="roundRect">
            <a:avLst>
              <a:gd name="adj" fmla="val 16667"/>
            </a:avLst>
          </a:prstGeom>
          <a:noFill/>
          <a:ln w="9525">
            <a:solidFill>
              <a:schemeClr val="tx1"/>
            </a:solidFill>
            <a:round/>
            <a:headEnd/>
            <a:tailEnd/>
          </a:ln>
          <a:effectLst/>
        </p:spPr>
        <p:txBody>
          <a:bodyPr wrap="none" anchor="ctr"/>
          <a:lstStyle/>
          <a:p>
            <a:pPr marL="739775" lvl="1" indent="-292100">
              <a:spcBef>
                <a:spcPct val="20000"/>
              </a:spcBef>
              <a:buClr>
                <a:srgbClr val="FF9900"/>
              </a:buClr>
            </a:pPr>
            <a:r>
              <a:rPr lang="en-US" dirty="0">
                <a:latin typeface="+mj-lt"/>
              </a:rPr>
              <a:t>    </a:t>
            </a:r>
            <a:r>
              <a:rPr lang="en-US" dirty="0" smtClean="0">
                <a:latin typeface="+mj-lt"/>
                <a:cs typeface="Arial" pitchFamily="34" charset="0"/>
              </a:rPr>
              <a:t>String </a:t>
            </a:r>
            <a:r>
              <a:rPr lang="en-US" dirty="0" err="1" smtClean="0">
                <a:latin typeface="+mj-lt"/>
                <a:cs typeface="Arial" pitchFamily="34" charset="0"/>
              </a:rPr>
              <a:t>StrObj</a:t>
            </a:r>
            <a:r>
              <a:rPr lang="en-US" dirty="0" smtClean="0">
                <a:latin typeface="+mj-lt"/>
                <a:cs typeface="Arial" pitchFamily="34" charset="0"/>
              </a:rPr>
              <a:t> = </a:t>
            </a:r>
            <a:r>
              <a:rPr lang="en-US" dirty="0" err="1" smtClean="0">
                <a:latin typeface="+mj-lt"/>
                <a:cs typeface="Arial" pitchFamily="34" charset="0"/>
              </a:rPr>
              <a:t>Obj</a:t>
            </a:r>
            <a:r>
              <a:rPr lang="en-US" dirty="0" smtClean="0">
                <a:latin typeface="+mj-lt"/>
                <a:cs typeface="Arial" pitchFamily="34" charset="0"/>
              </a:rPr>
              <a:t>;</a:t>
            </a:r>
          </a:p>
        </p:txBody>
      </p:sp>
      <p:sp>
        <p:nvSpPr>
          <p:cNvPr id="462858" name="AutoShape 10"/>
          <p:cNvSpPr>
            <a:spLocks noChangeArrowheads="1"/>
          </p:cNvSpPr>
          <p:nvPr/>
        </p:nvSpPr>
        <p:spPr bwMode="auto">
          <a:xfrm>
            <a:off x="597162" y="4112186"/>
            <a:ext cx="5037019" cy="899423"/>
          </a:xfrm>
          <a:prstGeom prst="roundRect">
            <a:avLst>
              <a:gd name="adj" fmla="val 16667"/>
            </a:avLst>
          </a:prstGeom>
          <a:noFill/>
          <a:ln w="9525">
            <a:solidFill>
              <a:schemeClr val="tx1"/>
            </a:solidFill>
            <a:round/>
            <a:headEnd/>
            <a:tailEnd/>
          </a:ln>
          <a:effectLst/>
        </p:spPr>
        <p:txBody>
          <a:bodyPr wrap="none" anchor="ctr"/>
          <a:lstStyle/>
          <a:p>
            <a:pPr marL="739775" lvl="1" indent="-292100">
              <a:spcBef>
                <a:spcPct val="20000"/>
              </a:spcBef>
              <a:buClr>
                <a:srgbClr val="FF9900"/>
              </a:buClr>
            </a:pPr>
            <a:r>
              <a:rPr lang="en-US" dirty="0" smtClean="0">
                <a:latin typeface="+mj-lt"/>
                <a:cs typeface="Arial" pitchFamily="34" charset="0"/>
              </a:rPr>
              <a:t>String </a:t>
            </a:r>
            <a:r>
              <a:rPr lang="en-US" dirty="0" err="1" smtClean="0">
                <a:latin typeface="+mj-lt"/>
                <a:cs typeface="Arial" pitchFamily="34" charset="0"/>
              </a:rPr>
              <a:t>StrObj</a:t>
            </a:r>
            <a:r>
              <a:rPr lang="en-US" dirty="0" smtClean="0">
                <a:latin typeface="+mj-lt"/>
                <a:cs typeface="Arial" pitchFamily="34" charset="0"/>
              </a:rPr>
              <a:t> = new String(“Hello”);</a:t>
            </a:r>
          </a:p>
          <a:p>
            <a:pPr marL="739775" lvl="1" indent="-292100">
              <a:spcBef>
                <a:spcPct val="20000"/>
              </a:spcBef>
              <a:buClr>
                <a:srgbClr val="FF9900"/>
              </a:buClr>
            </a:pPr>
            <a:r>
              <a:rPr lang="en-US" dirty="0" smtClean="0">
                <a:latin typeface="+mj-lt"/>
                <a:cs typeface="Arial" pitchFamily="34" charset="0"/>
              </a:rPr>
              <a:t>Object  </a:t>
            </a:r>
            <a:r>
              <a:rPr lang="en-US" dirty="0" err="1" smtClean="0">
                <a:latin typeface="+mj-lt"/>
                <a:cs typeface="Arial" pitchFamily="34" charset="0"/>
              </a:rPr>
              <a:t>Obj</a:t>
            </a:r>
            <a:r>
              <a:rPr lang="en-US" dirty="0" smtClean="0">
                <a:latin typeface="+mj-lt"/>
                <a:cs typeface="Arial" pitchFamily="34" charset="0"/>
              </a:rPr>
              <a:t> = </a:t>
            </a:r>
            <a:r>
              <a:rPr lang="en-US" dirty="0" err="1" smtClean="0">
                <a:latin typeface="+mj-lt"/>
                <a:cs typeface="Arial" pitchFamily="34" charset="0"/>
              </a:rPr>
              <a:t>StrObj</a:t>
            </a:r>
            <a:r>
              <a:rPr lang="en-US" dirty="0" smtClean="0">
                <a:latin typeface="+mj-lt"/>
                <a:cs typeface="Arial" pitchFamily="34" charset="0"/>
              </a:rPr>
              <a:t>;</a:t>
            </a:r>
          </a:p>
        </p:txBody>
      </p:sp>
    </p:spTree>
    <p:extLst>
      <p:ext uri="{BB962C8B-B14F-4D97-AF65-F5344CB8AC3E}">
        <p14:creationId xmlns:p14="http://schemas.microsoft.com/office/powerpoint/2010/main" val="42382731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1D2517-546D-487B-9BD8-453C6C7E21DB}"/>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3987</TotalTime>
  <Words>4822</Words>
  <Application>Microsoft Office PowerPoint</Application>
  <PresentationFormat>On-screen Show (4:3)</PresentationFormat>
  <Paragraphs>700</Paragraphs>
  <Slides>38</Slides>
  <Notes>38</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ＭＳ Ｐゴシック</vt:lpstr>
      <vt:lpstr>Arial</vt:lpstr>
      <vt:lpstr>Calibri</vt:lpstr>
      <vt:lpstr>Candara</vt:lpstr>
      <vt:lpstr>Verdana</vt:lpstr>
      <vt:lpstr>Wingdings</vt:lpstr>
      <vt:lpstr>Section slides</vt:lpstr>
      <vt:lpstr>think-cell Slide</vt:lpstr>
      <vt:lpstr>Core Java 8 </vt:lpstr>
      <vt:lpstr>Lesson Objectives</vt:lpstr>
      <vt:lpstr>5.1: The Object Class The Object Class</vt:lpstr>
      <vt:lpstr>5.1: The Object Class Object Class Methods</vt:lpstr>
      <vt:lpstr>5.2: Wrapper Classes Wrapper Classes</vt:lpstr>
      <vt:lpstr>5.2: Wrapper Classes Integer Wrapper Class</vt:lpstr>
      <vt:lpstr>5.3: Type casting Casting for Conversion of Data type</vt:lpstr>
      <vt:lpstr>5.3: Type casting Casting Between Primitive Types</vt:lpstr>
      <vt:lpstr>5.3: Type casting Casting Between Reference Types</vt:lpstr>
      <vt:lpstr>5.3: Type casting Casting Between Reference Types (contd..)</vt:lpstr>
      <vt:lpstr>5.4: Using Scanner Class Scanner Class</vt:lpstr>
      <vt:lpstr>5.4: Using Scanner Class Creating Scanner Objects</vt:lpstr>
      <vt:lpstr>5.4: Using Scanner Class  How to use Scanner class?</vt:lpstr>
      <vt:lpstr>5.4: Using Scanner Class Scanner class : nextXXX() Methods</vt:lpstr>
      <vt:lpstr>5.4: Using Scanner Class Demo : How to use Scanner class?</vt:lpstr>
      <vt:lpstr>5.5: The System Class The System Class</vt:lpstr>
      <vt:lpstr>5.5: The System Class Demo</vt:lpstr>
      <vt:lpstr>5.6: String Handling String Handling</vt:lpstr>
      <vt:lpstr>5.6: String Handling Important Methods</vt:lpstr>
      <vt:lpstr>5.6: String Handling String Concatenation</vt:lpstr>
      <vt:lpstr>5.6: String Handling String Comparison</vt:lpstr>
      <vt:lpstr>5.6: String Handling StringBuffer Class</vt:lpstr>
      <vt:lpstr>5.6: String Handling StringBuilder Class</vt:lpstr>
      <vt:lpstr>5.6: String Handling Demo</vt:lpstr>
      <vt:lpstr>5.7: Date and Time API Date and Time API</vt:lpstr>
      <vt:lpstr>5.7: Date and Time API The Instant Class</vt:lpstr>
      <vt:lpstr>5.7: Date and Time API The LocalDate Class</vt:lpstr>
      <vt:lpstr>5.7: Date and Time API The ZonedDateTime Class</vt:lpstr>
      <vt:lpstr>5.7: Date and Time API Period and Duration</vt:lpstr>
      <vt:lpstr>5.7: Date and Time API Formatting and Parsing Date and Time</vt:lpstr>
      <vt:lpstr>5.7: Date and Time API Demo</vt:lpstr>
      <vt:lpstr>5.8: Best Practices Best Practices - String Handling</vt:lpstr>
      <vt:lpstr>PowerPoint Presentation</vt:lpstr>
      <vt:lpstr>5.8: Best Practices Common Best Practices (contd..)</vt:lpstr>
      <vt:lpstr>PowerPoint Presentation</vt:lpstr>
      <vt:lpstr> Lab</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296</cp:revision>
  <cp:lastPrinted>2016-07-12T10:30:43Z</cp:lastPrinted>
  <dcterms:created xsi:type="dcterms:W3CDTF">2012-05-18T02:59:15Z</dcterms:created>
  <dcterms:modified xsi:type="dcterms:W3CDTF">2018-04-11T13:57:25Z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