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28"/>
  </p:notesMasterIdLst>
  <p:handoutMasterIdLst>
    <p:handoutMasterId r:id="rId29"/>
  </p:handoutMasterIdLst>
  <p:sldIdLst>
    <p:sldId id="329" r:id="rId5"/>
    <p:sldId id="259" r:id="rId6"/>
    <p:sldId id="320" r:id="rId7"/>
    <p:sldId id="321" r:id="rId8"/>
    <p:sldId id="325" r:id="rId9"/>
    <p:sldId id="281" r:id="rId10"/>
    <p:sldId id="285" r:id="rId11"/>
    <p:sldId id="286" r:id="rId12"/>
    <p:sldId id="319" r:id="rId13"/>
    <p:sldId id="298" r:id="rId14"/>
    <p:sldId id="299" r:id="rId15"/>
    <p:sldId id="326" r:id="rId16"/>
    <p:sldId id="301" r:id="rId17"/>
    <p:sldId id="302" r:id="rId18"/>
    <p:sldId id="331" r:id="rId19"/>
    <p:sldId id="333" r:id="rId20"/>
    <p:sldId id="332" r:id="rId21"/>
    <p:sldId id="303" r:id="rId22"/>
    <p:sldId id="327" r:id="rId23"/>
    <p:sldId id="328" r:id="rId24"/>
    <p:sldId id="293" r:id="rId25"/>
    <p:sldId id="294" r:id="rId26"/>
    <p:sldId id="295"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4">
          <p15:clr>
            <a:srgbClr val="A4A3A4"/>
          </p15:clr>
        </p15:guide>
        <p15:guide id="2" pos="136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5501" autoAdjust="0"/>
  </p:normalViewPr>
  <p:slideViewPr>
    <p:cSldViewPr snapToGrid="0" showGuides="1">
      <p:cViewPr varScale="1">
        <p:scale>
          <a:sx n="88" d="100"/>
          <a:sy n="88" d="100"/>
        </p:scale>
        <p:origin x="1428" y="8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717" y="-898"/>
      </p:cViewPr>
      <p:guideLst>
        <p:guide orient="horz" pos="2804"/>
        <p:guide pos="136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4/13/2018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64081" y="4463891"/>
            <a:ext cx="4904113" cy="4304266"/>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67333"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53353"/>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Abstract Classes and Interfaces</a:t>
            </a:r>
            <a:endParaRPr lang="en-US" dirty="0">
              <a:latin typeface="Arial" pitchFamily="34" charset="0"/>
              <a:cs typeface="Arial" pitchFamily="34" charset="0"/>
            </a:endParaRPr>
          </a:p>
        </p:txBody>
      </p:sp>
      <p:sp>
        <p:nvSpPr>
          <p:cNvPr id="12" name="Rectangle 14"/>
          <p:cNvSpPr>
            <a:spLocks noChangeArrowheads="1"/>
          </p:cNvSpPr>
          <p:nvPr/>
        </p:nvSpPr>
        <p:spPr bwMode="auto">
          <a:xfrm>
            <a:off x="4125646" y="8783704"/>
            <a:ext cx="2946699" cy="331202"/>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07-</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43645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To enhance Java API with lambda expressions, many existing interfaces needs to be modified. Adding new methods to interface leads to break the existing implementation. </a:t>
            </a:r>
          </a:p>
          <a:p>
            <a:endParaRPr lang="en-US" dirty="0"/>
          </a:p>
          <a:p>
            <a:r>
              <a:rPr lang="en-US" dirty="0" smtClean="0"/>
              <a:t>To avoid this, Java has added default methods to interfaces. When you add default method to existing interface, it doesn’t break the classes which implements the interface. </a:t>
            </a:r>
          </a:p>
          <a:p>
            <a:r>
              <a:rPr lang="en-US" dirty="0" smtClean="0"/>
              <a:t> </a:t>
            </a:r>
          </a:p>
          <a:p>
            <a:r>
              <a:rPr lang="en-US" b="1" dirty="0" smtClean="0"/>
              <a:t>Note</a:t>
            </a:r>
            <a:r>
              <a:rPr lang="en-US" dirty="0" smtClean="0"/>
              <a:t>: Default interfaces concept is strictly meant for backward compatibility. It doesn’t mean you create java application only with interfaces with default methods and not classes. </a:t>
            </a:r>
          </a:p>
          <a:p>
            <a:endParaRPr lang="en-US" dirty="0"/>
          </a:p>
          <a:p>
            <a:r>
              <a:rPr lang="en-US" b="1" dirty="0" smtClean="0"/>
              <a:t>Rules for default methods in Interface inheritance</a:t>
            </a:r>
            <a:r>
              <a:rPr lang="en-US" dirty="0" smtClean="0"/>
              <a:t>:</a:t>
            </a:r>
          </a:p>
          <a:p>
            <a:endParaRPr lang="en-US" dirty="0" smtClean="0"/>
          </a:p>
          <a:p>
            <a:r>
              <a:rPr lang="en-US" dirty="0" smtClean="0"/>
              <a:t>While extending an  Interface having default methods, there are few points to ponder:</a:t>
            </a:r>
          </a:p>
          <a:p>
            <a:endParaRPr lang="en-US" dirty="0" smtClean="0"/>
          </a:p>
          <a:p>
            <a:pPr marL="241653" indent="-241653">
              <a:buFont typeface="+mj-lt"/>
              <a:buAutoNum type="arabicPeriod"/>
            </a:pPr>
            <a:r>
              <a:rPr lang="en-US" dirty="0" smtClean="0"/>
              <a:t>Child Interface can use the default method of parent interface. </a:t>
            </a:r>
          </a:p>
          <a:p>
            <a:pPr marL="241653" indent="-241653">
              <a:buFont typeface="+mj-lt"/>
              <a:buAutoNum type="arabicPeriod"/>
            </a:pPr>
            <a:r>
              <a:rPr lang="en-US" dirty="0" smtClean="0"/>
              <a:t>Child Interface can re-declare the default method without default keyword to make it abstract. </a:t>
            </a:r>
          </a:p>
          <a:p>
            <a:pPr marL="241653" indent="-241653">
              <a:buFont typeface="+mj-lt"/>
              <a:buAutoNum type="arabicPeriod"/>
            </a:pPr>
            <a:r>
              <a:rPr lang="en-US" dirty="0" smtClean="0"/>
              <a:t>Child Interface can override the default method by keeping the same signature as of parent interface. </a:t>
            </a:r>
            <a:endParaRPr lang="en-US" dirty="0"/>
          </a:p>
        </p:txBody>
      </p:sp>
    </p:spTree>
    <p:extLst>
      <p:ext uri="{BB962C8B-B14F-4D97-AF65-F5344CB8AC3E}">
        <p14:creationId xmlns:p14="http://schemas.microsoft.com/office/powerpoint/2010/main" val="1193010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Both default and static interface method now allows developer to extend the functionality of existing system without breaking the code. </a:t>
            </a:r>
          </a:p>
          <a:p>
            <a:pPr defTabSz="966612">
              <a:defRPr/>
            </a:pPr>
            <a:endParaRPr lang="en-US" dirty="0"/>
          </a:p>
          <a:p>
            <a:pPr defTabSz="966612">
              <a:defRPr/>
            </a:pPr>
            <a:r>
              <a:rPr lang="en-US" dirty="0" smtClean="0"/>
              <a:t>If you are designing the system from scratch, it is recommended not to use these features. However, these features can be handy to modify existing application to add new functionality with ease.</a:t>
            </a:r>
          </a:p>
          <a:p>
            <a:pPr defTabSz="966612">
              <a:defRPr/>
            </a:pPr>
            <a:endParaRPr lang="en-US" dirty="0"/>
          </a:p>
          <a:p>
            <a:pPr defTabSz="966612">
              <a:defRPr/>
            </a:pPr>
            <a:r>
              <a:rPr lang="en-US" dirty="0" smtClean="0"/>
              <a:t>The default and static methods are extensively used by Java SE 8 language developers to add new methods to existing API. For example, the </a:t>
            </a:r>
            <a:r>
              <a:rPr lang="en-US" b="1" dirty="0" err="1" smtClean="0"/>
              <a:t>forEach</a:t>
            </a:r>
            <a:r>
              <a:rPr lang="en-US" b="1" dirty="0" smtClean="0"/>
              <a:t>()</a:t>
            </a:r>
            <a:r>
              <a:rPr lang="en-US" dirty="0" smtClean="0"/>
              <a:t> default method added to Collection API for iterating elements in collection. </a:t>
            </a:r>
          </a:p>
          <a:p>
            <a:endParaRPr lang="en-US" dirty="0"/>
          </a:p>
        </p:txBody>
      </p:sp>
    </p:spTree>
    <p:extLst>
      <p:ext uri="{BB962C8B-B14F-4D97-AF65-F5344CB8AC3E}">
        <p14:creationId xmlns:p14="http://schemas.microsoft.com/office/powerpoint/2010/main" val="2783190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 example shows how to declare and use an interface with default and static methods. </a:t>
            </a:r>
            <a:endParaRPr lang="en-US" dirty="0"/>
          </a:p>
        </p:txBody>
      </p:sp>
    </p:spTree>
    <p:extLst>
      <p:ext uri="{BB962C8B-B14F-4D97-AF65-F5344CB8AC3E}">
        <p14:creationId xmlns:p14="http://schemas.microsoft.com/office/powerpoint/2010/main" val="2117203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Tree>
    <p:extLst>
      <p:ext uri="{BB962C8B-B14F-4D97-AF65-F5344CB8AC3E}">
        <p14:creationId xmlns:p14="http://schemas.microsoft.com/office/powerpoint/2010/main" val="672446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99860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64708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72640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05656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In</a:t>
            </a:r>
            <a:r>
              <a:rPr lang="en-US" baseline="0" dirty="0" smtClean="0"/>
              <a:t> Java, it is legal to up cast the reference of child object to parent class reference. Also in case of interfaces, you can assign reference of implementer class to an interface object.  </a:t>
            </a:r>
          </a:p>
          <a:p>
            <a:endParaRPr lang="en-US" dirty="0"/>
          </a:p>
          <a:p>
            <a:r>
              <a:rPr lang="en-US" baseline="0" dirty="0" smtClean="0"/>
              <a:t>          Parent</a:t>
            </a:r>
            <a:r>
              <a:rPr lang="en-US" dirty="0" smtClean="0"/>
              <a:t> Class reference = Child Class Object;</a:t>
            </a:r>
          </a:p>
          <a:p>
            <a:r>
              <a:rPr lang="en-US" dirty="0" smtClean="0"/>
              <a:t>          Interface reference  = </a:t>
            </a:r>
            <a:r>
              <a:rPr lang="en-US" baseline="0" dirty="0" smtClean="0"/>
              <a:t> Interface</a:t>
            </a:r>
            <a:r>
              <a:rPr lang="en-US" dirty="0" smtClean="0"/>
              <a:t> Implementer class object;</a:t>
            </a:r>
          </a:p>
          <a:p>
            <a:endParaRPr lang="en-US" dirty="0" smtClean="0"/>
          </a:p>
          <a:p>
            <a:r>
              <a:rPr lang="en-US" dirty="0" smtClean="0"/>
              <a:t>In above cases, parent class reference can be used to call methods in child class which are overridden. It cannot be used to access methods owned by child class. </a:t>
            </a:r>
            <a:endParaRPr lang="en-US" dirty="0"/>
          </a:p>
          <a:p>
            <a:endParaRPr lang="en-US" dirty="0" smtClean="0"/>
          </a:p>
          <a:p>
            <a:r>
              <a:rPr lang="en-US" dirty="0" smtClean="0"/>
              <a:t>The code snippet shown in the slide has two classes, where child class overrides the </a:t>
            </a:r>
            <a:r>
              <a:rPr lang="en-US" dirty="0" err="1" smtClean="0"/>
              <a:t>sayHello</a:t>
            </a:r>
            <a:r>
              <a:rPr lang="en-US" dirty="0" smtClean="0"/>
              <a:t>() method of parent. Therefore parent class reference is able to access the overridden method of child class. </a:t>
            </a:r>
          </a:p>
          <a:p>
            <a:endParaRPr lang="en-US" dirty="0"/>
          </a:p>
          <a:p>
            <a:r>
              <a:rPr lang="en-US" b="1" dirty="0" smtClean="0"/>
              <a:t>Note</a:t>
            </a:r>
            <a:r>
              <a:rPr lang="en-US" dirty="0" smtClean="0"/>
              <a:t>: </a:t>
            </a:r>
            <a:r>
              <a:rPr lang="en-US" dirty="0"/>
              <a:t>Polymorphism does not work with static methods because they are early-bound.</a:t>
            </a:r>
          </a:p>
        </p:txBody>
      </p:sp>
    </p:spTree>
    <p:extLst>
      <p:ext uri="{BB962C8B-B14F-4D97-AF65-F5344CB8AC3E}">
        <p14:creationId xmlns:p14="http://schemas.microsoft.com/office/powerpoint/2010/main" val="4177593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a:xfrm>
            <a:off x="2149475" y="631825"/>
            <a:ext cx="4906963" cy="3679825"/>
          </a:xfrm>
          <a:ln/>
        </p:spPr>
      </p:sp>
      <p:sp>
        <p:nvSpPr>
          <p:cNvPr id="278531" name="Rectangle 3"/>
          <p:cNvSpPr>
            <a:spLocks noGrp="1" noChangeArrowheads="1"/>
          </p:cNvSpPr>
          <p:nvPr>
            <p:ph type="body" idx="1"/>
          </p:nvPr>
        </p:nvSpPr>
        <p:spPr>
          <a:xfrm>
            <a:off x="2148232" y="4452220"/>
            <a:ext cx="4943449" cy="4189779"/>
          </a:xfrm>
        </p:spPr>
        <p:txBody>
          <a:bodyPr/>
          <a:lstStyle/>
          <a:p>
            <a:r>
              <a:rPr lang="en-US" b="1" u="sng" dirty="0"/>
              <a:t>Accessing Implementations through Interface Reference: </a:t>
            </a:r>
          </a:p>
          <a:p>
            <a:endParaRPr lang="en-US" dirty="0"/>
          </a:p>
          <a:p>
            <a:r>
              <a:rPr lang="en-US" dirty="0" smtClean="0"/>
              <a:t>Object </a:t>
            </a:r>
            <a:r>
              <a:rPr lang="en-US" dirty="0"/>
              <a:t>references </a:t>
            </a:r>
            <a:r>
              <a:rPr lang="en-US" dirty="0" smtClean="0"/>
              <a:t>can be declared which uses </a:t>
            </a:r>
            <a:r>
              <a:rPr lang="en-US" dirty="0"/>
              <a:t>an interface rather than a </a:t>
            </a:r>
            <a:r>
              <a:rPr lang="en-US" dirty="0" err="1"/>
              <a:t>classtype</a:t>
            </a:r>
            <a:r>
              <a:rPr lang="en-US" dirty="0"/>
              <a:t>. Any instance of any class that implements the declared interface can be referred to by such a variable. When you call a method through one of these references, the correct version will be called based on the actual instance of the interface being referred to. This is one of the key features of interfaces. The method to be executed is looked up dynamically at run time, allowing classes to be created later than the code which calls methods on them. The calling code can dispatch through an interface without having to know anything about the “</a:t>
            </a:r>
            <a:r>
              <a:rPr lang="en-US" dirty="0" err="1"/>
              <a:t>callee</a:t>
            </a:r>
            <a:r>
              <a:rPr lang="en-US" dirty="0"/>
              <a:t>.”</a:t>
            </a:r>
          </a:p>
          <a:p>
            <a:r>
              <a:rPr lang="en-US" dirty="0"/>
              <a:t>The variable </a:t>
            </a:r>
            <a:r>
              <a:rPr lang="en-US" b="1" dirty="0"/>
              <a:t>t </a:t>
            </a:r>
            <a:r>
              <a:rPr lang="en-US" dirty="0"/>
              <a:t>is declared to be of the interface type </a:t>
            </a:r>
            <a:r>
              <a:rPr lang="en-US" b="1" dirty="0" err="1"/>
              <a:t>TestInterface</a:t>
            </a:r>
            <a:r>
              <a:rPr lang="en-US" dirty="0"/>
              <a:t>, yet it was assigned an instance of sample. Although, </a:t>
            </a:r>
            <a:r>
              <a:rPr lang="en-US" b="1" dirty="0"/>
              <a:t>t </a:t>
            </a:r>
            <a:r>
              <a:rPr lang="en-US" dirty="0"/>
              <a:t>can be used to access the </a:t>
            </a:r>
            <a:r>
              <a:rPr lang="en-US" b="1" dirty="0" err="1"/>
              <a:t>interfacemethod</a:t>
            </a:r>
            <a:r>
              <a:rPr lang="en-US" b="1" dirty="0"/>
              <a:t>()</a:t>
            </a:r>
            <a:r>
              <a:rPr lang="en-US" dirty="0"/>
              <a:t> method, it cannot access any other members of the sample</a:t>
            </a:r>
            <a:r>
              <a:rPr lang="en-US" b="1" dirty="0"/>
              <a:t> </a:t>
            </a:r>
            <a:r>
              <a:rPr lang="en-US" dirty="0"/>
              <a:t>class. An interface reference variable only has knowledge of the methods declared by its interface</a:t>
            </a:r>
            <a:r>
              <a:rPr lang="en-US" b="1" dirty="0"/>
              <a:t> </a:t>
            </a:r>
            <a:r>
              <a:rPr lang="en-US" dirty="0"/>
              <a:t>declaration. Thus, </a:t>
            </a:r>
            <a:r>
              <a:rPr lang="en-US" b="1" dirty="0"/>
              <a:t>t </a:t>
            </a:r>
            <a:r>
              <a:rPr lang="en-US" dirty="0"/>
              <a:t>could not be used to access </a:t>
            </a:r>
            <a:r>
              <a:rPr lang="en-US" b="1" dirty="0" err="1"/>
              <a:t>noninterfacemethod</a:t>
            </a:r>
            <a:r>
              <a:rPr lang="en-US" b="1" dirty="0"/>
              <a:t>( ) </a:t>
            </a:r>
            <a:r>
              <a:rPr lang="en-US" dirty="0"/>
              <a:t>since it is defined by sample</a:t>
            </a:r>
            <a:r>
              <a:rPr lang="en-US" b="1" dirty="0"/>
              <a:t> </a:t>
            </a:r>
            <a:r>
              <a:rPr lang="en-US" dirty="0"/>
              <a:t>but not the </a:t>
            </a:r>
            <a:r>
              <a:rPr lang="en-US" b="1" dirty="0" err="1"/>
              <a:t>TestInterface</a:t>
            </a:r>
            <a:r>
              <a:rPr lang="en-US" dirty="0"/>
              <a:t>.</a:t>
            </a:r>
          </a:p>
        </p:txBody>
      </p:sp>
    </p:spTree>
    <p:extLst>
      <p:ext uri="{BB962C8B-B14F-4D97-AF65-F5344CB8AC3E}">
        <p14:creationId xmlns:p14="http://schemas.microsoft.com/office/powerpoint/2010/main" val="2730592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Lesson Outline: </a:t>
            </a:r>
          </a:p>
          <a:p>
            <a:endParaRPr lang="en-US" dirty="0"/>
          </a:p>
          <a:p>
            <a:pPr lvl="1"/>
            <a:r>
              <a:rPr lang="en-US" dirty="0" smtClean="0"/>
              <a:t>11.1: </a:t>
            </a:r>
            <a:r>
              <a:rPr lang="en-US" dirty="0"/>
              <a:t>Abstract class</a:t>
            </a:r>
          </a:p>
          <a:p>
            <a:pPr lvl="1"/>
            <a:r>
              <a:rPr lang="en-US" dirty="0" smtClean="0"/>
              <a:t>11.2</a:t>
            </a:r>
            <a:r>
              <a:rPr lang="en-US" dirty="0"/>
              <a:t>: Interfaces</a:t>
            </a:r>
          </a:p>
          <a:p>
            <a:pPr lvl="1"/>
            <a:r>
              <a:rPr lang="en-US" dirty="0" smtClean="0"/>
              <a:t>11.3</a:t>
            </a:r>
            <a:r>
              <a:rPr lang="en-US" dirty="0"/>
              <a:t>: default methods </a:t>
            </a:r>
          </a:p>
          <a:p>
            <a:pPr lvl="1"/>
            <a:r>
              <a:rPr lang="en-US" dirty="0" smtClean="0"/>
              <a:t>11.4</a:t>
            </a:r>
            <a:r>
              <a:rPr lang="en-US" dirty="0"/>
              <a:t>: static methods on Interface </a:t>
            </a:r>
            <a:endParaRPr lang="en-US" dirty="0" smtClean="0"/>
          </a:p>
          <a:p>
            <a:pPr lvl="1"/>
            <a:r>
              <a:rPr lang="en-US" dirty="0" smtClean="0"/>
              <a:t>11.5: Abstract class Vs Interface</a:t>
            </a:r>
          </a:p>
          <a:p>
            <a:pPr lvl="1"/>
            <a:r>
              <a:rPr lang="en-US" dirty="0" smtClean="0"/>
              <a:t>11.6: Anonymous Classes</a:t>
            </a:r>
            <a:endParaRPr lang="en-US" dirty="0"/>
          </a:p>
          <a:p>
            <a:pPr lvl="1"/>
            <a:r>
              <a:rPr lang="en-US" dirty="0" smtClean="0"/>
              <a:t>11.7: </a:t>
            </a:r>
            <a:r>
              <a:rPr lang="en-US" dirty="0"/>
              <a:t>Runtime </a:t>
            </a:r>
            <a:r>
              <a:rPr lang="en-US" dirty="0" smtClean="0"/>
              <a:t>Polymorphism</a:t>
            </a:r>
            <a:endParaRPr lang="en-US" dirty="0"/>
          </a:p>
          <a:p>
            <a:pPr lvl="1"/>
            <a:r>
              <a:rPr lang="en-US" dirty="0" smtClean="0"/>
              <a:t>11.8: </a:t>
            </a:r>
            <a:r>
              <a:rPr lang="en-US" dirty="0"/>
              <a:t>Best Practices</a:t>
            </a:r>
          </a:p>
          <a:p>
            <a:endParaRPr lang="en-US" dirty="0"/>
          </a:p>
        </p:txBody>
      </p:sp>
    </p:spTree>
    <p:extLst>
      <p:ext uri="{BB962C8B-B14F-4D97-AF65-F5344CB8AC3E}">
        <p14:creationId xmlns:p14="http://schemas.microsoft.com/office/powerpoint/2010/main" val="4123502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 example shows how to declare and use an interface with default and static methods. </a:t>
            </a:r>
            <a:endParaRPr lang="en-US" dirty="0"/>
          </a:p>
        </p:txBody>
      </p:sp>
    </p:spTree>
    <p:extLst>
      <p:ext uri="{BB962C8B-B14F-4D97-AF65-F5344CB8AC3E}">
        <p14:creationId xmlns:p14="http://schemas.microsoft.com/office/powerpoint/2010/main" val="339618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Tree>
    <p:extLst>
      <p:ext uri="{BB962C8B-B14F-4D97-AF65-F5344CB8AC3E}">
        <p14:creationId xmlns:p14="http://schemas.microsoft.com/office/powerpoint/2010/main" val="53062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49829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83948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dirty="0"/>
              <a:t>Example of Abstract class – Shape Hierarchy –</a:t>
            </a:r>
          </a:p>
          <a:p>
            <a:pPr marL="218133" indent="-218133"/>
            <a:r>
              <a:rPr lang="en-US" dirty="0"/>
              <a:t>You have two hierarchies :  Point-Circle-Cylinder and Line-Square-Cube</a:t>
            </a:r>
          </a:p>
          <a:p>
            <a:pPr marL="218133" indent="-218133"/>
            <a:r>
              <a:rPr lang="en-US" dirty="0"/>
              <a:t>Here common method is area() – if I create an array that contains the objects of all these classes. How can I do it generically ? </a:t>
            </a:r>
          </a:p>
          <a:p>
            <a:pPr marL="218133" indent="-218133"/>
            <a:r>
              <a:rPr lang="en-US" dirty="0"/>
              <a:t>Can Point p = new Line() be valid ? of course not, no inheritance !!!!</a:t>
            </a:r>
          </a:p>
          <a:p>
            <a:pPr marL="218133" indent="-218133"/>
            <a:r>
              <a:rPr lang="en-US" dirty="0"/>
              <a:t>So, I force a super class Shape which would contain the method area(). Now what implementation I am going to write in that method. I do not know, at runtime whose area() is going to be called. So, the information that I do not know I put it as “abstract”.</a:t>
            </a:r>
          </a:p>
          <a:p>
            <a:pPr marL="218133" indent="-218133"/>
            <a:r>
              <a:rPr lang="en-US" dirty="0"/>
              <a:t> </a:t>
            </a:r>
          </a:p>
          <a:p>
            <a:pPr marL="218133" indent="-218133"/>
            <a:r>
              <a:rPr lang="en-US" dirty="0"/>
              <a:t>Important points about abstract class :</a:t>
            </a:r>
          </a:p>
          <a:p>
            <a:pPr marL="218133" indent="-218133">
              <a:buFontTx/>
              <a:buChar char="•"/>
            </a:pPr>
            <a:r>
              <a:rPr lang="en-US" dirty="0"/>
              <a:t>You cannot create object of abstract class : why ?</a:t>
            </a:r>
            <a:br>
              <a:rPr lang="en-US" dirty="0"/>
            </a:br>
            <a:r>
              <a:rPr lang="en-US" dirty="0"/>
              <a:t>For example, if a surgeon know how to perform an operation but he does not know how to stitch back the cut stomach will I allow him to touch me? </a:t>
            </a:r>
          </a:p>
          <a:p>
            <a:pPr marL="218133" indent="-218133">
              <a:buFontTx/>
              <a:buChar char="•"/>
            </a:pPr>
            <a:r>
              <a:rPr lang="en-US" dirty="0"/>
              <a:t>An abstract class can contain concrete methods.</a:t>
            </a:r>
          </a:p>
          <a:p>
            <a:pPr marL="218133" indent="-218133">
              <a:buFontTx/>
              <a:buChar char="•"/>
            </a:pPr>
            <a:r>
              <a:rPr lang="en-US" dirty="0"/>
              <a:t>An abstract class may not contain any abstract methods.</a:t>
            </a:r>
          </a:p>
          <a:p>
            <a:pPr marL="218133" indent="-218133">
              <a:buFontTx/>
              <a:buChar char="•"/>
            </a:pPr>
            <a:r>
              <a:rPr lang="en-US" dirty="0"/>
              <a:t>In Java a pure virtual method is called as abstract method.</a:t>
            </a:r>
          </a:p>
          <a:p>
            <a:endParaRPr lang="en-US" dirty="0"/>
          </a:p>
        </p:txBody>
      </p:sp>
      <p:sp>
        <p:nvSpPr>
          <p:cNvPr id="6" name="AutoShape 5"/>
          <p:cNvSpPr>
            <a:spLocks noChangeArrowheads="1"/>
          </p:cNvSpPr>
          <p:nvPr/>
        </p:nvSpPr>
        <p:spPr bwMode="auto">
          <a:xfrm>
            <a:off x="2492586" y="7452346"/>
            <a:ext cx="3928534" cy="805976"/>
          </a:xfrm>
          <a:prstGeom prst="roundRect">
            <a:avLst>
              <a:gd name="adj" fmla="val 16667"/>
            </a:avLst>
          </a:prstGeom>
          <a:noFill/>
          <a:ln w="9525">
            <a:solidFill>
              <a:schemeClr val="tx1"/>
            </a:solidFill>
            <a:round/>
            <a:headEnd/>
            <a:tailEnd/>
          </a:ln>
          <a:effectLst/>
        </p:spPr>
        <p:txBody>
          <a:bodyPr wrap="none" lIns="104704" tIns="52352" rIns="104704" bIns="52352" anchor="ctr"/>
          <a:lstStyle/>
          <a:p>
            <a:pPr lvl="2"/>
            <a:r>
              <a:rPr lang="en-US" sz="1200" dirty="0">
                <a:latin typeface="Arial" pitchFamily="34" charset="0"/>
                <a:cs typeface="Arial" pitchFamily="34" charset="0"/>
              </a:rPr>
              <a:t>abstract class Shape{</a:t>
            </a:r>
          </a:p>
          <a:p>
            <a:pPr lvl="2"/>
            <a:r>
              <a:rPr lang="en-US" sz="1200" dirty="0">
                <a:latin typeface="Arial" pitchFamily="34" charset="0"/>
                <a:cs typeface="Arial" pitchFamily="34" charset="0"/>
              </a:rPr>
              <a:t>     public abstract float area(); </a:t>
            </a:r>
          </a:p>
          <a:p>
            <a:pPr lvl="2"/>
            <a:r>
              <a:rPr lang="en-US" sz="1200" dirty="0">
                <a:latin typeface="Arial" pitchFamily="34" charset="0"/>
                <a:cs typeface="Arial" pitchFamily="34" charset="0"/>
              </a:rPr>
              <a:t>}</a:t>
            </a:r>
          </a:p>
        </p:txBody>
      </p:sp>
    </p:spTree>
    <p:extLst>
      <p:ext uri="{BB962C8B-B14F-4D97-AF65-F5344CB8AC3E}">
        <p14:creationId xmlns:p14="http://schemas.microsoft.com/office/powerpoint/2010/main" val="2134313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Example of Abstract modifier:</a:t>
            </a:r>
          </a:p>
          <a:p>
            <a:endParaRPr lang="en-US" dirty="0"/>
          </a:p>
        </p:txBody>
      </p:sp>
      <p:sp>
        <p:nvSpPr>
          <p:cNvPr id="6" name="AutoShape 4"/>
          <p:cNvSpPr>
            <a:spLocks noChangeArrowheads="1"/>
          </p:cNvSpPr>
          <p:nvPr/>
        </p:nvSpPr>
        <p:spPr bwMode="auto">
          <a:xfrm>
            <a:off x="2218029" y="4843928"/>
            <a:ext cx="4711831" cy="2507480"/>
          </a:xfrm>
          <a:prstGeom prst="roundRect">
            <a:avLst>
              <a:gd name="adj" fmla="val 16667"/>
            </a:avLst>
          </a:prstGeom>
          <a:noFill/>
          <a:ln w="9525">
            <a:solidFill>
              <a:schemeClr val="tx1"/>
            </a:solidFill>
            <a:round/>
            <a:headEnd/>
            <a:tailEnd/>
          </a:ln>
          <a:effectLst/>
        </p:spPr>
        <p:txBody>
          <a:bodyPr wrap="none" lIns="104704" tIns="52352" rIns="104704" bIns="52352" anchor="ctr"/>
          <a:lstStyle/>
          <a:p>
            <a:r>
              <a:rPr lang="en-US" sz="1100" b="1" dirty="0">
                <a:latin typeface="Arial" pitchFamily="34" charset="0"/>
                <a:cs typeface="Arial" pitchFamily="34" charset="0"/>
              </a:rPr>
              <a:t>abstract</a:t>
            </a:r>
            <a:r>
              <a:rPr lang="en-US" sz="1100" dirty="0">
                <a:latin typeface="Arial" pitchFamily="34" charset="0"/>
                <a:cs typeface="Arial" pitchFamily="34" charset="0"/>
              </a:rPr>
              <a:t> class Shape{</a:t>
            </a:r>
          </a:p>
          <a:p>
            <a:r>
              <a:rPr lang="en-US" sz="1100" dirty="0">
                <a:latin typeface="Arial" pitchFamily="34" charset="0"/>
                <a:cs typeface="Arial" pitchFamily="34" charset="0"/>
              </a:rPr>
              <a:t>      </a:t>
            </a:r>
            <a:r>
              <a:rPr lang="en-US" sz="1100" b="1" dirty="0">
                <a:latin typeface="Arial" pitchFamily="34" charset="0"/>
                <a:cs typeface="Arial" pitchFamily="34" charset="0"/>
              </a:rPr>
              <a:t>abstract</a:t>
            </a:r>
            <a:r>
              <a:rPr lang="en-US" sz="1100" dirty="0">
                <a:latin typeface="Arial" pitchFamily="34" charset="0"/>
                <a:cs typeface="Arial" pitchFamily="34" charset="0"/>
              </a:rPr>
              <a:t> void draw();         // observe : no implementation</a:t>
            </a:r>
          </a:p>
          <a:p>
            <a:r>
              <a:rPr lang="en-US" sz="1100" dirty="0">
                <a:latin typeface="Arial" pitchFamily="34" charset="0"/>
                <a:cs typeface="Arial" pitchFamily="34" charset="0"/>
              </a:rPr>
              <a:t>}</a:t>
            </a:r>
          </a:p>
          <a:p>
            <a:endParaRPr lang="en-US" sz="1100" dirty="0">
              <a:latin typeface="Arial" pitchFamily="34" charset="0"/>
              <a:cs typeface="Arial" pitchFamily="34" charset="0"/>
            </a:endParaRPr>
          </a:p>
          <a:p>
            <a:r>
              <a:rPr lang="en-US" sz="1100" dirty="0">
                <a:latin typeface="Arial" pitchFamily="34" charset="0"/>
                <a:cs typeface="Arial" pitchFamily="34" charset="0"/>
              </a:rPr>
              <a:t>class </a:t>
            </a:r>
            <a:r>
              <a:rPr lang="en-US" sz="1100" dirty="0" err="1">
                <a:latin typeface="Arial" pitchFamily="34" charset="0"/>
                <a:cs typeface="Arial" pitchFamily="34" charset="0"/>
              </a:rPr>
              <a:t>Rect</a:t>
            </a:r>
            <a:r>
              <a:rPr lang="en-US" sz="1100" dirty="0">
                <a:latin typeface="Arial" pitchFamily="34" charset="0"/>
                <a:cs typeface="Arial" pitchFamily="34" charset="0"/>
              </a:rPr>
              <a:t> </a:t>
            </a:r>
            <a:r>
              <a:rPr lang="en-US" sz="1100" b="1" dirty="0">
                <a:latin typeface="Arial" pitchFamily="34" charset="0"/>
                <a:cs typeface="Arial" pitchFamily="34" charset="0"/>
              </a:rPr>
              <a:t>extends</a:t>
            </a:r>
            <a:r>
              <a:rPr lang="en-US" sz="1100" dirty="0">
                <a:latin typeface="Arial" pitchFamily="34" charset="0"/>
                <a:cs typeface="Arial" pitchFamily="34" charset="0"/>
              </a:rPr>
              <a:t> Shape{</a:t>
            </a:r>
          </a:p>
          <a:p>
            <a:r>
              <a:rPr lang="en-US" sz="1100" dirty="0">
                <a:latin typeface="Arial" pitchFamily="34" charset="0"/>
                <a:cs typeface="Arial" pitchFamily="34" charset="0"/>
              </a:rPr>
              <a:t>       void draw(){       // draw() implemented in subclass </a:t>
            </a:r>
            <a:r>
              <a:rPr lang="en-US" sz="1100" dirty="0" err="1">
                <a:latin typeface="Arial" pitchFamily="34" charset="0"/>
                <a:cs typeface="Arial" pitchFamily="34" charset="0"/>
              </a:rPr>
              <a:t>Rect</a:t>
            </a:r>
            <a:endParaRPr lang="en-US" sz="1100" dirty="0">
              <a:latin typeface="Arial" pitchFamily="34" charset="0"/>
              <a:cs typeface="Arial" pitchFamily="34" charset="0"/>
            </a:endParaRPr>
          </a:p>
          <a:p>
            <a:r>
              <a:rPr lang="en-US" sz="1100" dirty="0">
                <a:latin typeface="Arial" pitchFamily="34" charset="0"/>
                <a:cs typeface="Arial" pitchFamily="34" charset="0"/>
              </a:rPr>
              <a:t>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("Drawing a rectangle");</a:t>
            </a:r>
          </a:p>
          <a:p>
            <a:r>
              <a:rPr lang="en-US" sz="1100" dirty="0">
                <a:latin typeface="Arial" pitchFamily="34" charset="0"/>
                <a:cs typeface="Arial" pitchFamily="34" charset="0"/>
              </a:rPr>
              <a:t>        }</a:t>
            </a:r>
          </a:p>
          <a:p>
            <a:r>
              <a:rPr lang="en-US" sz="1100" dirty="0">
                <a:latin typeface="Arial" pitchFamily="34" charset="0"/>
                <a:cs typeface="Arial" pitchFamily="34" charset="0"/>
              </a:rPr>
              <a:t>       public static void main(String </a:t>
            </a:r>
            <a:r>
              <a:rPr lang="en-US" sz="1100" dirty="0" err="1">
                <a:latin typeface="Arial" pitchFamily="34" charset="0"/>
                <a:cs typeface="Arial" pitchFamily="34" charset="0"/>
              </a:rPr>
              <a:t>args</a:t>
            </a:r>
            <a:r>
              <a:rPr lang="en-US" sz="1100" dirty="0">
                <a:latin typeface="Arial" pitchFamily="34" charset="0"/>
                <a:cs typeface="Arial" pitchFamily="34" charset="0"/>
              </a:rPr>
              <a:t>[]){</a:t>
            </a:r>
          </a:p>
          <a:p>
            <a:r>
              <a:rPr lang="en-US" sz="1100" dirty="0">
                <a:latin typeface="Arial" pitchFamily="34" charset="0"/>
                <a:cs typeface="Arial" pitchFamily="34" charset="0"/>
              </a:rPr>
              <a:t>              Shape r1 = new </a:t>
            </a:r>
            <a:r>
              <a:rPr lang="en-US" sz="1100" dirty="0" err="1">
                <a:latin typeface="Arial" pitchFamily="34" charset="0"/>
                <a:cs typeface="Arial" pitchFamily="34" charset="0"/>
              </a:rPr>
              <a:t>Rect</a:t>
            </a:r>
            <a:r>
              <a:rPr lang="en-US" sz="1100" dirty="0">
                <a:latin typeface="Arial" pitchFamily="34" charset="0"/>
                <a:cs typeface="Arial" pitchFamily="34" charset="0"/>
              </a:rPr>
              <a:t>();</a:t>
            </a:r>
          </a:p>
          <a:p>
            <a:r>
              <a:rPr lang="en-US" sz="1100" dirty="0">
                <a:latin typeface="Arial" pitchFamily="34" charset="0"/>
                <a:cs typeface="Arial" pitchFamily="34" charset="0"/>
              </a:rPr>
              <a:t>              r1.draw();</a:t>
            </a:r>
          </a:p>
          <a:p>
            <a:r>
              <a:rPr lang="en-US" sz="1100" dirty="0">
                <a:latin typeface="Arial" pitchFamily="34" charset="0"/>
                <a:cs typeface="Arial" pitchFamily="34" charset="0"/>
              </a:rPr>
              <a:t>      }</a:t>
            </a:r>
          </a:p>
          <a:p>
            <a:r>
              <a:rPr lang="en-US" sz="1100" dirty="0">
                <a:latin typeface="Arial" pitchFamily="34" charset="0"/>
                <a:cs typeface="Arial" pitchFamily="34" charset="0"/>
              </a:rPr>
              <a:t>}</a:t>
            </a:r>
          </a:p>
        </p:txBody>
      </p:sp>
      <p:sp>
        <p:nvSpPr>
          <p:cNvPr id="7" name="AutoShape 5"/>
          <p:cNvSpPr>
            <a:spLocks noChangeArrowheads="1"/>
          </p:cNvSpPr>
          <p:nvPr/>
        </p:nvSpPr>
        <p:spPr bwMode="auto">
          <a:xfrm>
            <a:off x="2218029" y="7481564"/>
            <a:ext cx="4711831" cy="447764"/>
          </a:xfrm>
          <a:prstGeom prst="roundRect">
            <a:avLst>
              <a:gd name="adj" fmla="val 16667"/>
            </a:avLst>
          </a:prstGeom>
          <a:noFill/>
          <a:ln w="9525">
            <a:solidFill>
              <a:schemeClr val="tx1"/>
            </a:solidFill>
            <a:round/>
            <a:headEnd/>
            <a:tailEnd/>
          </a:ln>
          <a:effectLst/>
        </p:spPr>
        <p:txBody>
          <a:bodyPr wrap="none" lIns="104704" tIns="52352" rIns="104704" bIns="52352" anchor="ctr"/>
          <a:lstStyle/>
          <a:p>
            <a:r>
              <a:rPr lang="en-US" sz="1100" dirty="0">
                <a:latin typeface="Arial" pitchFamily="34" charset="0"/>
                <a:cs typeface="Arial" pitchFamily="34" charset="0"/>
              </a:rPr>
              <a:t>Output : </a:t>
            </a:r>
          </a:p>
          <a:p>
            <a:r>
              <a:rPr lang="en-US" sz="1100" dirty="0">
                <a:latin typeface="Arial" pitchFamily="34" charset="0"/>
                <a:cs typeface="Arial" pitchFamily="34" charset="0"/>
              </a:rPr>
              <a:t>Drawing a rectangle</a:t>
            </a:r>
          </a:p>
        </p:txBody>
      </p:sp>
    </p:spTree>
    <p:extLst>
      <p:ext uri="{BB962C8B-B14F-4D97-AF65-F5344CB8AC3E}">
        <p14:creationId xmlns:p14="http://schemas.microsoft.com/office/powerpoint/2010/main" val="2458033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 example shows how to declare and use an interface</a:t>
            </a:r>
            <a:endParaRPr lang="en-US" dirty="0"/>
          </a:p>
        </p:txBody>
      </p:sp>
    </p:spTree>
    <p:extLst>
      <p:ext uri="{BB962C8B-B14F-4D97-AF65-F5344CB8AC3E}">
        <p14:creationId xmlns:p14="http://schemas.microsoft.com/office/powerpoint/2010/main" val="4292571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Interface: </a:t>
            </a:r>
          </a:p>
          <a:p>
            <a:r>
              <a:rPr lang="en-US" dirty="0"/>
              <a:t>You may come across a situation, in which you want to have different implementations of a method in different classes and delay the decision on which implementation of a method to execute until runtime. In java, the class where the method is defined must be present at compile time so that the compiler can check the signature of the method to ensure that the method call is legitimate. All the classes that could possibly be called for the aforementioned method need to share a common super class, so that the method can be defined in the super class and overridden by the individual subclasses. If you want to force every subclass to have its own implementation of the method, the method can be defined as an abstract one. Chances are you will want to move the method definition higher and higher up the inheritance hierarchy, so that more and more classes can override the same method.</a:t>
            </a:r>
          </a:p>
          <a:p>
            <a:r>
              <a:rPr lang="en-US" dirty="0"/>
              <a:t>Because of single inheritance, any Java class has only a single super class.  It inherits variables and methods from all </a:t>
            </a:r>
            <a:r>
              <a:rPr lang="en-US" dirty="0" err="1"/>
              <a:t>superclasses</a:t>
            </a:r>
            <a:r>
              <a:rPr lang="en-US" dirty="0"/>
              <a:t> above it in the hierarchy.  This makes sub-classing easier to implement and design, but it also can be restricting when you have similar behavior that must be duplicated across different branches of class hierarchy. Java solves the problem of shared behavior by using interfaces.</a:t>
            </a:r>
          </a:p>
          <a:p>
            <a:r>
              <a:rPr lang="en-US" dirty="0"/>
              <a:t>An interface is a collection of method signatures (without implementations) and constant values. Interfaces are used to define a protocol behavior that can be implemented by any class hierarchy. Interfaces are abstract classes that are left completely unimplemented</a:t>
            </a:r>
            <a:r>
              <a:rPr lang="en-US" b="1" dirty="0"/>
              <a:t>. </a:t>
            </a:r>
            <a:r>
              <a:rPr lang="en-US" dirty="0"/>
              <a:t>That means, no methods in the class has been implemented. Using an interface, you can specify what a class must do, but not how it does.  </a:t>
            </a:r>
          </a:p>
          <a:p>
            <a:endParaRPr lang="en-US" dirty="0"/>
          </a:p>
        </p:txBody>
      </p:sp>
    </p:spTree>
    <p:extLst>
      <p:ext uri="{BB962C8B-B14F-4D97-AF65-F5344CB8AC3E}">
        <p14:creationId xmlns:p14="http://schemas.microsoft.com/office/powerpoint/2010/main" val="3164701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Interface (contd.): </a:t>
            </a:r>
          </a:p>
          <a:p>
            <a:endParaRPr lang="en-US" dirty="0"/>
          </a:p>
          <a:p>
            <a:r>
              <a:rPr lang="en-US" dirty="0"/>
              <a:t>Interfaces are syntactically similar to classes, but they lack instance variables, and their methods are declared without any body. Additionally, interface data members are limited to </a:t>
            </a:r>
            <a:r>
              <a:rPr lang="en-US" b="1" dirty="0"/>
              <a:t>static final variables</a:t>
            </a:r>
            <a:r>
              <a:rPr lang="en-US" dirty="0"/>
              <a:t>, which means that they are constant. An object variable can be declared as an interface type, and all the constants and methods declared in the interface can be accessed from this variable. All objects, whose class types implement the interface, can then be assigned to this variable. Therefore, to solve the problem of how to decide implementation which method is to be executed at runtime, you can define an interface with the method be shared among classes. Reference to this commonly implemented method from the interface object variable will then be resolved at runtime.</a:t>
            </a:r>
          </a:p>
          <a:p>
            <a:endParaRPr lang="en-US" dirty="0"/>
          </a:p>
          <a:p>
            <a:r>
              <a:rPr lang="en-US" dirty="0"/>
              <a:t>An interface definition consists of both interface declaration and interface body.</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The </a:t>
            </a:r>
            <a:r>
              <a:rPr lang="en-US" dirty="0"/>
              <a:t>interface declaration informs about various attributes of the interface such as its name and whether it extends to another interface. </a:t>
            </a:r>
          </a:p>
          <a:p>
            <a:endParaRPr lang="en-US" dirty="0"/>
          </a:p>
        </p:txBody>
      </p:sp>
      <p:sp>
        <p:nvSpPr>
          <p:cNvPr id="6" name="AutoShape 4"/>
          <p:cNvSpPr>
            <a:spLocks noChangeArrowheads="1"/>
          </p:cNvSpPr>
          <p:nvPr/>
        </p:nvSpPr>
        <p:spPr bwMode="auto">
          <a:xfrm>
            <a:off x="2477346" y="6762850"/>
            <a:ext cx="4323081" cy="124171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96661" tIns="48331" rIns="96661" bIns="48331" anchor="ctr"/>
          <a:lstStyle/>
          <a:p>
            <a:pPr lvl="1">
              <a:lnSpc>
                <a:spcPct val="135000"/>
              </a:lnSpc>
            </a:pPr>
            <a:r>
              <a:rPr lang="en-US" sz="1100" dirty="0">
                <a:latin typeface="Arial" pitchFamily="34" charset="0"/>
                <a:cs typeface="Arial" pitchFamily="34" charset="0"/>
              </a:rPr>
              <a:t>// Interface Declaration:</a:t>
            </a:r>
          </a:p>
          <a:p>
            <a:pPr lvl="1">
              <a:lnSpc>
                <a:spcPct val="135000"/>
              </a:lnSpc>
            </a:pPr>
            <a:r>
              <a:rPr lang="en-US" sz="1100" dirty="0">
                <a:latin typeface="Arial" pitchFamily="34" charset="0"/>
                <a:cs typeface="Arial" pitchFamily="34" charset="0"/>
              </a:rPr>
              <a:t>&lt;access&gt; interface &lt;name&gt;  {</a:t>
            </a:r>
          </a:p>
          <a:p>
            <a:pPr lvl="1">
              <a:lnSpc>
                <a:spcPct val="135000"/>
              </a:lnSpc>
            </a:pPr>
            <a:r>
              <a:rPr lang="en-US" sz="1100" dirty="0">
                <a:latin typeface="Arial" pitchFamily="34" charset="0"/>
                <a:cs typeface="Arial" pitchFamily="34" charset="0"/>
              </a:rPr>
              <a:t>	return type &lt;</a:t>
            </a:r>
            <a:r>
              <a:rPr lang="en-US" sz="1100" dirty="0" err="1">
                <a:latin typeface="Arial" pitchFamily="34" charset="0"/>
                <a:cs typeface="Arial" pitchFamily="34" charset="0"/>
              </a:rPr>
              <a:t>method_name</a:t>
            </a:r>
            <a:r>
              <a:rPr lang="en-US" sz="1100" dirty="0">
                <a:latin typeface="Arial" pitchFamily="34" charset="0"/>
                <a:cs typeface="Arial" pitchFamily="34" charset="0"/>
              </a:rPr>
              <a:t>&gt; ( &lt;</a:t>
            </a:r>
            <a:r>
              <a:rPr lang="en-US" sz="1100" dirty="0" err="1">
                <a:latin typeface="Arial" pitchFamily="34" charset="0"/>
                <a:cs typeface="Arial" pitchFamily="34" charset="0"/>
              </a:rPr>
              <a:t>parameter_list</a:t>
            </a:r>
            <a:r>
              <a:rPr lang="en-US" sz="1100" dirty="0">
                <a:latin typeface="Arial" pitchFamily="34" charset="0"/>
                <a:cs typeface="Arial" pitchFamily="34" charset="0"/>
              </a:rPr>
              <a:t>&gt; ) ;</a:t>
            </a:r>
          </a:p>
          <a:p>
            <a:pPr lvl="1">
              <a:lnSpc>
                <a:spcPct val="135000"/>
              </a:lnSpc>
            </a:pPr>
            <a:r>
              <a:rPr lang="en-US" sz="1100" dirty="0">
                <a:latin typeface="Arial" pitchFamily="34" charset="0"/>
                <a:cs typeface="Arial" pitchFamily="34" charset="0"/>
              </a:rPr>
              <a:t>	&lt;type&gt; &lt;variable name&gt; = &lt;value&gt;;</a:t>
            </a:r>
          </a:p>
          <a:p>
            <a:pPr lvl="1">
              <a:lnSpc>
                <a:spcPct val="135000"/>
              </a:lnSpc>
            </a:pPr>
            <a:r>
              <a:rPr lang="en-US" sz="1100" dirty="0">
                <a:latin typeface="Arial" pitchFamily="34" charset="0"/>
                <a:cs typeface="Arial" pitchFamily="34" charset="0"/>
              </a:rPr>
              <a:t>}</a:t>
            </a:r>
            <a:endParaRPr lang="en-US" sz="1100" dirty="0">
              <a:solidFill>
                <a:srgbClr val="990000"/>
              </a:solidFill>
              <a:latin typeface="Arial" pitchFamily="34" charset="0"/>
              <a:cs typeface="Arial" pitchFamily="34" charset="0"/>
            </a:endParaRPr>
          </a:p>
        </p:txBody>
      </p:sp>
    </p:spTree>
    <p:extLst>
      <p:ext uri="{BB962C8B-B14F-4D97-AF65-F5344CB8AC3E}">
        <p14:creationId xmlns:p14="http://schemas.microsoft.com/office/powerpoint/2010/main" val="3740948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An interface declaration can have two other components: </a:t>
            </a:r>
          </a:p>
          <a:p>
            <a:r>
              <a:rPr lang="en-US" dirty="0"/>
              <a:t>   The public access specifier </a:t>
            </a:r>
          </a:p>
          <a:p>
            <a:r>
              <a:rPr lang="en-US" dirty="0"/>
              <a:t>   The list of super interfaces  </a:t>
            </a:r>
          </a:p>
          <a:p>
            <a:endParaRPr lang="en-US" dirty="0"/>
          </a:p>
          <a:p>
            <a:r>
              <a:rPr lang="en-US" dirty="0"/>
              <a:t>While a class can only extend one other class, an interface can extend any number of interfaces, and an interface cannot extend classes.  An interface inherits all constants and methods from its super interface. </a:t>
            </a:r>
          </a:p>
          <a:p>
            <a:r>
              <a:rPr lang="en-US" dirty="0"/>
              <a:t>The interface body contains method declarations for the methods defined within the interface and constant declarations. All constant values defined in an interface are implicitly public, static and final. Similarly, all methods declared in an interface are implicitly public and abstract. One class can implement more than one interface at a time by separating them using commas. </a:t>
            </a:r>
          </a:p>
          <a:p>
            <a:endParaRPr lang="en-US" b="1" u="sng" dirty="0"/>
          </a:p>
          <a:p>
            <a:r>
              <a:rPr lang="en-US" b="1" u="sng" dirty="0"/>
              <a:t>Note:</a:t>
            </a:r>
            <a:r>
              <a:rPr lang="en-US" dirty="0"/>
              <a:t> Once, a class implements an interface it has to override all the methods in that interface; otherwise, a class has to be declared as an abstract class.</a:t>
            </a:r>
          </a:p>
          <a:p>
            <a:endParaRPr lang="en-US" b="1" u="sng" dirty="0"/>
          </a:p>
          <a:p>
            <a:endParaRPr lang="en-US" dirty="0"/>
          </a:p>
        </p:txBody>
      </p:sp>
    </p:spTree>
    <p:extLst>
      <p:ext uri="{BB962C8B-B14F-4D97-AF65-F5344CB8AC3E}">
        <p14:creationId xmlns:p14="http://schemas.microsoft.com/office/powerpoint/2010/main" val="2721753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 example shows how to declare and use an interface</a:t>
            </a:r>
            <a:endParaRPr lang="en-US" dirty="0"/>
          </a:p>
        </p:txBody>
      </p:sp>
    </p:spTree>
    <p:extLst>
      <p:ext uri="{BB962C8B-B14F-4D97-AF65-F5344CB8AC3E}">
        <p14:creationId xmlns:p14="http://schemas.microsoft.com/office/powerpoint/2010/main" val="22549617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55454572"/>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349919462"/>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909309808"/>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7952548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3866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4221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56193562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763096628"/>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639158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76414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063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9247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29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55266549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6">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64375104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6056709" cy="690239"/>
          </a:xfrm>
        </p:spPr>
        <p:txBody>
          <a:bodyPr>
            <a:normAutofit/>
          </a:bodyPr>
          <a:lstStyle/>
          <a:p>
            <a:r>
              <a:rPr lang="en-US" sz="3200" dirty="0"/>
              <a:t>Core Java 8 </a:t>
            </a:r>
          </a:p>
        </p:txBody>
      </p:sp>
      <p:sp>
        <p:nvSpPr>
          <p:cNvPr id="12" name="Subtitle 11"/>
          <p:cNvSpPr>
            <a:spLocks noGrp="1"/>
          </p:cNvSpPr>
          <p:nvPr>
            <p:ph type="subTitle" idx="1"/>
          </p:nvPr>
        </p:nvSpPr>
        <p:spPr>
          <a:xfrm>
            <a:off x="305991" y="4148460"/>
            <a:ext cx="6056709" cy="1223963"/>
          </a:xfrm>
        </p:spPr>
        <p:txBody>
          <a:bodyPr>
            <a:normAutofit/>
          </a:bodyPr>
          <a:lstStyle/>
          <a:p>
            <a:pPr algn="l"/>
            <a:endParaRPr lang="en-US" sz="2000" dirty="0" smtClean="0">
              <a:solidFill>
                <a:srgbClr val="0070C0"/>
              </a:solidFill>
            </a:endParaRPr>
          </a:p>
          <a:p>
            <a:pPr algn="l"/>
            <a:r>
              <a:rPr lang="en-US" sz="2000" dirty="0" smtClean="0">
                <a:solidFill>
                  <a:srgbClr val="0070C0"/>
                </a:solidFill>
              </a:rPr>
              <a:t>Lesson 07 : Abstract </a:t>
            </a:r>
            <a:r>
              <a:rPr lang="en-US" sz="2000" dirty="0">
                <a:solidFill>
                  <a:srgbClr val="0070C0"/>
                </a:solidFill>
              </a:rPr>
              <a:t>Classes and Interfaces</a:t>
            </a:r>
          </a:p>
        </p:txBody>
      </p:sp>
    </p:spTree>
    <p:extLst>
      <p:ext uri="{BB962C8B-B14F-4D97-AF65-F5344CB8AC3E}">
        <p14:creationId xmlns:p14="http://schemas.microsoft.com/office/powerpoint/2010/main" val="2493632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7.3: Default method in Interface</a:t>
            </a:r>
            <a:r>
              <a:rPr lang="en-US" dirty="0" smtClean="0"/>
              <a:t/>
            </a:r>
            <a:br>
              <a:rPr lang="en-US" dirty="0" smtClean="0"/>
            </a:br>
            <a:r>
              <a:rPr lang="en-US" dirty="0" smtClean="0"/>
              <a:t>Default Methods</a:t>
            </a:r>
            <a:endParaRPr lang="en-US" sz="2400" dirty="0"/>
          </a:p>
        </p:txBody>
      </p:sp>
      <p:sp>
        <p:nvSpPr>
          <p:cNvPr id="6" name="Content Placeholder 5"/>
          <p:cNvSpPr>
            <a:spLocks noGrp="1"/>
          </p:cNvSpPr>
          <p:nvPr>
            <p:ph idx="1"/>
          </p:nvPr>
        </p:nvSpPr>
        <p:spPr/>
        <p:txBody>
          <a:bodyPr>
            <a:normAutofit/>
          </a:bodyPr>
          <a:lstStyle/>
          <a:p>
            <a:r>
              <a:rPr lang="en-US" dirty="0" smtClean="0">
                <a:solidFill>
                  <a:schemeClr val="tx1"/>
                </a:solidFill>
              </a:rPr>
              <a:t>Starting from Java </a:t>
            </a:r>
            <a:r>
              <a:rPr lang="en-US" dirty="0">
                <a:solidFill>
                  <a:schemeClr val="tx1"/>
                </a:solidFill>
              </a:rPr>
              <a:t>SE </a:t>
            </a:r>
            <a:r>
              <a:rPr lang="en-US" dirty="0" smtClean="0">
                <a:solidFill>
                  <a:schemeClr val="tx1"/>
                </a:solidFill>
              </a:rPr>
              <a:t>8, interfaces can define default methods</a:t>
            </a:r>
          </a:p>
          <a:p>
            <a:r>
              <a:rPr lang="en-US" dirty="0" smtClean="0">
                <a:solidFill>
                  <a:schemeClr val="tx1"/>
                </a:solidFill>
              </a:rPr>
              <a:t>A default method in an interface is a method with implementation</a:t>
            </a:r>
          </a:p>
          <a:p>
            <a:r>
              <a:rPr lang="en-US" dirty="0" smtClean="0">
                <a:solidFill>
                  <a:schemeClr val="tx1"/>
                </a:solidFill>
              </a:rPr>
              <a:t>Use  “default “ keyword in method signature to make it default. </a:t>
            </a:r>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A class which implements the interface doesn’t need to implement default methods </a:t>
            </a:r>
          </a:p>
          <a:p>
            <a:endParaRPr lang="en-US" dirty="0">
              <a:solidFill>
                <a:schemeClr val="tx1"/>
              </a:solidFill>
            </a:endParaRPr>
          </a:p>
          <a:p>
            <a:pPr>
              <a:buFont typeface="Wingdings" pitchFamily="2" charset="2"/>
              <a:buChar char="Ø"/>
            </a:pPr>
            <a:endParaRPr lang="en-US" dirty="0" smtClean="0">
              <a:solidFill>
                <a:schemeClr val="tx1"/>
              </a:solidFill>
            </a:endParaRPr>
          </a:p>
        </p:txBody>
      </p:sp>
      <p:sp>
        <p:nvSpPr>
          <p:cNvPr id="5" name="AutoShape 4"/>
          <p:cNvSpPr>
            <a:spLocks noChangeArrowheads="1"/>
          </p:cNvSpPr>
          <p:nvPr/>
        </p:nvSpPr>
        <p:spPr bwMode="auto">
          <a:xfrm>
            <a:off x="845683" y="2604697"/>
            <a:ext cx="6788831" cy="242388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solidFill>
                  <a:schemeClr val="tx1"/>
                </a:solidFill>
                <a:latin typeface="+mj-lt"/>
                <a:cs typeface="Arial" pitchFamily="34" charset="0"/>
              </a:rPr>
              <a:t>interface xyz {</a:t>
            </a:r>
          </a:p>
          <a:p>
            <a:pPr lvl="1">
              <a:lnSpc>
                <a:spcPct val="135000"/>
              </a:lnSpc>
            </a:pPr>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default return-type </a:t>
            </a:r>
            <a:r>
              <a:rPr lang="en-US" dirty="0">
                <a:solidFill>
                  <a:schemeClr val="tx1"/>
                </a:solidFill>
                <a:latin typeface="+mj-lt"/>
                <a:cs typeface="Arial" pitchFamily="34" charset="0"/>
              </a:rPr>
              <a:t>method-name(argument-list) {</a:t>
            </a:r>
          </a:p>
          <a:p>
            <a:pPr lvl="1">
              <a:lnSpc>
                <a:spcPct val="135000"/>
              </a:lnSpc>
            </a:pPr>
            <a:r>
              <a:rPr lang="en-US" dirty="0">
                <a:solidFill>
                  <a:schemeClr val="tx1"/>
                </a:solidFill>
                <a:latin typeface="+mj-lt"/>
                <a:cs typeface="Arial" pitchFamily="34" charset="0"/>
              </a:rPr>
              <a:t>           ------------------</a:t>
            </a:r>
          </a:p>
          <a:p>
            <a:pPr lvl="1">
              <a:lnSpc>
                <a:spcPct val="135000"/>
              </a:lnSpc>
            </a:pPr>
            <a:r>
              <a:rPr lang="en-US" dirty="0">
                <a:solidFill>
                  <a:schemeClr val="tx1"/>
                </a:solidFill>
                <a:latin typeface="+mj-lt"/>
                <a:cs typeface="Arial" pitchFamily="34" charset="0"/>
              </a:rPr>
              <a:t>           ------------------</a:t>
            </a:r>
          </a:p>
          <a:p>
            <a:pPr lvl="1">
              <a:lnSpc>
                <a:spcPct val="135000"/>
              </a:lnSpc>
            </a:pPr>
            <a:r>
              <a:rPr lang="en-US" dirty="0">
                <a:solidFill>
                  <a:schemeClr val="tx1"/>
                </a:solidFill>
                <a:latin typeface="+mj-lt"/>
                <a:cs typeface="Arial" pitchFamily="34" charset="0"/>
              </a:rPr>
              <a:t>    }</a:t>
            </a:r>
          </a:p>
          <a:p>
            <a:pPr lvl="1">
              <a:lnSpc>
                <a:spcPct val="135000"/>
              </a:lnSpc>
            </a:pPr>
            <a:r>
              <a:rPr lang="en-US" dirty="0">
                <a:solidFill>
                  <a:schemeClr val="tx1"/>
                </a:solidFill>
                <a:latin typeface="+mj-lt"/>
                <a:cs typeface="Arial" pitchFamily="34" charset="0"/>
              </a:rPr>
              <a:t>}</a:t>
            </a:r>
          </a:p>
        </p:txBody>
      </p:sp>
    </p:spTree>
    <p:extLst>
      <p:ext uri="{BB962C8B-B14F-4D97-AF65-F5344CB8AC3E}">
        <p14:creationId xmlns:p14="http://schemas.microsoft.com/office/powerpoint/2010/main" val="2142593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7.4: static </a:t>
            </a:r>
            <a:r>
              <a:rPr lang="en-US" sz="1200" dirty="0"/>
              <a:t>method in Interface</a:t>
            </a:r>
            <a:r>
              <a:rPr lang="en-US" sz="1200" dirty="0" smtClean="0"/>
              <a:t/>
            </a:r>
            <a:br>
              <a:rPr lang="en-US" sz="1200" dirty="0" smtClean="0"/>
            </a:br>
            <a:r>
              <a:rPr lang="en-US" dirty="0" smtClean="0"/>
              <a:t>Static Methods</a:t>
            </a:r>
            <a:endParaRPr lang="en-US" sz="2400" dirty="0"/>
          </a:p>
        </p:txBody>
      </p:sp>
      <p:sp>
        <p:nvSpPr>
          <p:cNvPr id="2" name="Content Placeholder 1"/>
          <p:cNvSpPr>
            <a:spLocks noGrp="1"/>
          </p:cNvSpPr>
          <p:nvPr>
            <p:ph idx="1"/>
          </p:nvPr>
        </p:nvSpPr>
        <p:spPr/>
        <p:txBody>
          <a:bodyPr/>
          <a:lstStyle/>
          <a:p>
            <a:r>
              <a:rPr lang="en-US" dirty="0"/>
              <a:t>Along with the default methods an Interface can also have static methods</a:t>
            </a:r>
          </a:p>
          <a:p>
            <a:r>
              <a:rPr lang="en-US" dirty="0"/>
              <a:t>The syntax of static method is similar to default method, where static keyword will replace </a:t>
            </a:r>
            <a:r>
              <a:rPr lang="en-US" dirty="0" smtClean="0"/>
              <a:t>default</a:t>
            </a:r>
            <a:endParaRPr lang="en-US" dirty="0"/>
          </a:p>
        </p:txBody>
      </p:sp>
      <p:sp>
        <p:nvSpPr>
          <p:cNvPr id="4" name="AutoShape 4"/>
          <p:cNvSpPr>
            <a:spLocks noChangeArrowheads="1"/>
          </p:cNvSpPr>
          <p:nvPr/>
        </p:nvSpPr>
        <p:spPr bwMode="auto">
          <a:xfrm>
            <a:off x="1048881" y="3058213"/>
            <a:ext cx="6788831" cy="252548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solidFill>
                  <a:schemeClr val="tx1"/>
                </a:solidFill>
                <a:latin typeface="+mj-lt"/>
                <a:cs typeface="Arial" pitchFamily="34" charset="0"/>
              </a:rPr>
              <a:t>interface xyz {</a:t>
            </a:r>
            <a:endParaRPr lang="en-US" dirty="0">
              <a:solidFill>
                <a:schemeClr val="tx1"/>
              </a:solidFill>
              <a:latin typeface="+mj-lt"/>
              <a:cs typeface="Arial" pitchFamily="34" charset="0"/>
            </a:endParaRPr>
          </a:p>
          <a:p>
            <a:pPr lvl="1">
              <a:lnSpc>
                <a:spcPct val="135000"/>
              </a:lnSpc>
            </a:pPr>
            <a:r>
              <a:rPr lang="en-US" dirty="0" smtClean="0">
                <a:solidFill>
                  <a:schemeClr val="tx1"/>
                </a:solidFill>
                <a:latin typeface="+mj-lt"/>
                <a:cs typeface="Arial" pitchFamily="34" charset="0"/>
              </a:rPr>
              <a:t>    static return-type method-name(argument-list) {</a:t>
            </a:r>
          </a:p>
          <a:p>
            <a:pPr lvl="1">
              <a:lnSpc>
                <a:spcPct val="135000"/>
              </a:lnSpc>
            </a:pPr>
            <a:r>
              <a:rPr lang="en-US" dirty="0" smtClean="0">
                <a:solidFill>
                  <a:schemeClr val="tx1"/>
                </a:solidFill>
                <a:latin typeface="+mj-lt"/>
                <a:cs typeface="Arial" pitchFamily="34" charset="0"/>
              </a:rPr>
              <a:t>           ------------------</a:t>
            </a:r>
          </a:p>
          <a:p>
            <a:pPr lvl="1">
              <a:lnSpc>
                <a:spcPct val="135000"/>
              </a:lnSpc>
            </a:pPr>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          ------------------</a:t>
            </a:r>
          </a:p>
          <a:p>
            <a:pPr lvl="1">
              <a:lnSpc>
                <a:spcPct val="135000"/>
              </a:lnSpc>
            </a:pPr>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   }</a:t>
            </a:r>
            <a:endParaRPr lang="en-US" dirty="0">
              <a:solidFill>
                <a:schemeClr val="tx1"/>
              </a:solidFill>
              <a:latin typeface="+mj-lt"/>
              <a:cs typeface="Arial" pitchFamily="34" charset="0"/>
            </a:endParaRPr>
          </a:p>
          <a:p>
            <a:pPr lvl="1">
              <a:lnSpc>
                <a:spcPct val="135000"/>
              </a:lnSpc>
            </a:pP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Tree>
    <p:extLst>
      <p:ext uri="{BB962C8B-B14F-4D97-AF65-F5344CB8AC3E}">
        <p14:creationId xmlns:p14="http://schemas.microsoft.com/office/powerpoint/2010/main" val="4135180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7.4: Default and static</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Interface with default and static methods</a:t>
            </a:r>
            <a:endParaRPr lang="en-US" dirty="0">
              <a:solidFill>
                <a:schemeClr val="tx1"/>
              </a:solidFill>
            </a:endParaRPr>
          </a:p>
        </p:txBody>
      </p:sp>
    </p:spTree>
    <p:extLst>
      <p:ext uri="{BB962C8B-B14F-4D97-AF65-F5344CB8AC3E}">
        <p14:creationId xmlns:p14="http://schemas.microsoft.com/office/powerpoint/2010/main" val="3215447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r>
            <a:br>
              <a:rPr lang="en-US" dirty="0" smtClean="0"/>
            </a:br>
            <a:r>
              <a:rPr lang="en-US" dirty="0">
                <a:ea typeface="ヒラギノ角ゴ Pro W3"/>
                <a:cs typeface="Arial" pitchFamily="34" charset="0"/>
              </a:rPr>
              <a:t>Interface - Rules</a:t>
            </a:r>
            <a:endParaRPr lang="en-US" sz="2400" dirty="0"/>
          </a:p>
        </p:txBody>
      </p:sp>
      <p:sp>
        <p:nvSpPr>
          <p:cNvPr id="6" name="Content Placeholder 5"/>
          <p:cNvSpPr>
            <a:spLocks noGrp="1"/>
          </p:cNvSpPr>
          <p:nvPr>
            <p:ph idx="1"/>
          </p:nvPr>
        </p:nvSpPr>
        <p:spPr/>
        <p:txBody>
          <a:bodyPr/>
          <a:lstStyle/>
          <a:p>
            <a:r>
              <a:rPr lang="en-US" dirty="0">
                <a:solidFill>
                  <a:schemeClr val="tx1"/>
                </a:solidFill>
              </a:rPr>
              <a:t>Methods other than default and static in an interface are always public and abstract.</a:t>
            </a:r>
          </a:p>
          <a:p>
            <a:r>
              <a:rPr lang="en-US" dirty="0">
                <a:solidFill>
                  <a:schemeClr val="tx1"/>
                </a:solidFill>
              </a:rPr>
              <a:t>Static methods in interface are always public . </a:t>
            </a:r>
          </a:p>
          <a:p>
            <a:r>
              <a:rPr lang="en-US" dirty="0">
                <a:solidFill>
                  <a:schemeClr val="tx1"/>
                </a:solidFill>
              </a:rPr>
              <a:t>Data members in a interface are always public, static and final.</a:t>
            </a:r>
          </a:p>
          <a:p>
            <a:r>
              <a:rPr lang="en-US" dirty="0">
                <a:solidFill>
                  <a:schemeClr val="tx1"/>
                </a:solidFill>
              </a:rPr>
              <a:t>Interfaces can extend other interfaces.</a:t>
            </a:r>
          </a:p>
          <a:p>
            <a:r>
              <a:rPr lang="en-US" dirty="0">
                <a:solidFill>
                  <a:schemeClr val="tx1"/>
                </a:solidFill>
              </a:rPr>
              <a:t>A class can inherit from a single base class, but can implement multiple interfaces.</a:t>
            </a:r>
          </a:p>
        </p:txBody>
      </p:sp>
    </p:spTree>
    <p:extLst>
      <p:ext uri="{BB962C8B-B14F-4D97-AF65-F5344CB8AC3E}">
        <p14:creationId xmlns:p14="http://schemas.microsoft.com/office/powerpoint/2010/main" val="2142593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7.5: Abstract Class vs Interface</a:t>
            </a:r>
            <a:br>
              <a:rPr lang="en-US" sz="1200" dirty="0" smtClean="0"/>
            </a:br>
            <a:r>
              <a:rPr lang="en-US" dirty="0"/>
              <a:t>Abstract Classes and Interfaces</a:t>
            </a:r>
            <a:endParaRPr lang="en-US" sz="2400" dirty="0"/>
          </a:p>
        </p:txBody>
      </p:sp>
      <p:graphicFrame>
        <p:nvGraphicFramePr>
          <p:cNvPr id="4" name="Group 69"/>
          <p:cNvGraphicFramePr>
            <a:graphicFrameLocks noGrp="1"/>
          </p:cNvGraphicFramePr>
          <p:nvPr>
            <p:ph idx="1"/>
            <p:extLst>
              <p:ext uri="{D42A27DB-BD31-4B8C-83A1-F6EECF244321}">
                <p14:modId xmlns:p14="http://schemas.microsoft.com/office/powerpoint/2010/main" val="2019445643"/>
              </p:ext>
            </p:extLst>
          </p:nvPr>
        </p:nvGraphicFramePr>
        <p:xfrm>
          <a:off x="489522" y="1754737"/>
          <a:ext cx="7972094" cy="4514228"/>
        </p:xfrm>
        <a:graphic>
          <a:graphicData uri="http://schemas.openxmlformats.org/drawingml/2006/table">
            <a:tbl>
              <a:tblPr/>
              <a:tblGrid>
                <a:gridCol w="3986047"/>
                <a:gridCol w="3986047"/>
              </a:tblGrid>
              <a:tr h="46123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Abstract classes </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j-lt"/>
                          <a:cs typeface="Arial" pitchFamily="34" charset="0"/>
                        </a:rPr>
                        <a:t>Interfaces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42344">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Abstract classes are used only when there is a “is-a” type of relationship between the classes.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Interfaces can be implemented by classes that are not related to one another.</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8196">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You cannot extend more than one abstract class.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You can extend more than one interface.</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5332">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Abstract class can contain abstract as well as implemented methods.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Interfaces contain only abstract, default and static methods.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649">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With abstract classes, you grab away each class’s individuality. </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With Interfaces, you merely extend each class’s functionality. </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3518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7.6: Anonymous Classes</a:t>
            </a:r>
            <a:br>
              <a:rPr lang="en-US" sz="1200" dirty="0" smtClean="0"/>
            </a:br>
            <a:r>
              <a:rPr lang="en-US" dirty="0" smtClean="0"/>
              <a:t>Anonymous Classes </a:t>
            </a:r>
            <a:endParaRPr lang="en-US" sz="2400" dirty="0"/>
          </a:p>
        </p:txBody>
      </p:sp>
      <p:sp>
        <p:nvSpPr>
          <p:cNvPr id="2" name="Content Placeholder 1"/>
          <p:cNvSpPr>
            <a:spLocks noGrp="1"/>
          </p:cNvSpPr>
          <p:nvPr>
            <p:ph idx="1"/>
          </p:nvPr>
        </p:nvSpPr>
        <p:spPr/>
        <p:txBody>
          <a:bodyPr/>
          <a:lstStyle/>
          <a:p>
            <a:pPr>
              <a:lnSpc>
                <a:spcPct val="100000"/>
              </a:lnSpc>
            </a:pPr>
            <a:r>
              <a:rPr lang="en-US" dirty="0"/>
              <a:t>A class that have no name is known as anonymous inner class in java. It should be used if you have to override method of class or interface. Java Anonymous inner class can be created by two ways</a:t>
            </a:r>
            <a:r>
              <a:rPr lang="en-US" dirty="0" smtClean="0"/>
              <a:t>:</a:t>
            </a:r>
          </a:p>
          <a:p>
            <a:pPr lvl="1">
              <a:lnSpc>
                <a:spcPct val="100000"/>
              </a:lnSpc>
            </a:pPr>
            <a:r>
              <a:rPr lang="en-US" dirty="0"/>
              <a:t>Class (may be abstract or concrete).</a:t>
            </a:r>
          </a:p>
          <a:p>
            <a:pPr lvl="1">
              <a:lnSpc>
                <a:spcPct val="100000"/>
              </a:lnSpc>
            </a:pPr>
            <a:r>
              <a:rPr lang="en-US" dirty="0"/>
              <a:t>Interface</a:t>
            </a:r>
          </a:p>
          <a:p>
            <a:pPr marL="174625" lvl="1" indent="0">
              <a:lnSpc>
                <a:spcPct val="100000"/>
              </a:lnSpc>
              <a:buNone/>
            </a:pPr>
            <a:endParaRPr lang="en-US" dirty="0"/>
          </a:p>
          <a:p>
            <a:pPr>
              <a:lnSpc>
                <a:spcPct val="100000"/>
              </a:lnSpc>
            </a:pPr>
            <a:r>
              <a:rPr lang="en-US" dirty="0"/>
              <a:t> </a:t>
            </a:r>
            <a:r>
              <a:rPr lang="en-US" dirty="0" smtClean="0"/>
              <a:t>It is an inner </a:t>
            </a:r>
            <a:r>
              <a:rPr lang="en-US" b="1" dirty="0" smtClean="0"/>
              <a:t>class</a:t>
            </a:r>
            <a:r>
              <a:rPr lang="en-US" dirty="0" smtClean="0"/>
              <a:t> without a name and for which only a single object is created. An</a:t>
            </a:r>
            <a:r>
              <a:rPr lang="en-US" dirty="0"/>
              <a:t> </a:t>
            </a:r>
            <a:r>
              <a:rPr lang="en-US" b="1" dirty="0"/>
              <a:t>anonymous</a:t>
            </a:r>
            <a:r>
              <a:rPr lang="en-US" dirty="0"/>
              <a:t> inner </a:t>
            </a:r>
            <a:r>
              <a:rPr lang="en-US" b="1" dirty="0"/>
              <a:t>class</a:t>
            </a:r>
            <a:r>
              <a:rPr lang="en-US" dirty="0"/>
              <a:t> can be useful when making an instance of an object with certain “extras” such as overloading methods of a </a:t>
            </a:r>
            <a:r>
              <a:rPr lang="en-US" b="1" dirty="0"/>
              <a:t>class</a:t>
            </a:r>
            <a:r>
              <a:rPr lang="en-US" dirty="0"/>
              <a:t> or interface, without having to actually subclass a </a:t>
            </a:r>
            <a:r>
              <a:rPr lang="en-US" b="1" dirty="0"/>
              <a:t>class</a:t>
            </a:r>
            <a:r>
              <a:rPr lang="en-US" dirty="0"/>
              <a:t>.</a:t>
            </a:r>
          </a:p>
          <a:p>
            <a:pPr>
              <a:lnSpc>
                <a:spcPct val="100000"/>
              </a:lnSpc>
            </a:pPr>
            <a:endParaRPr lang="en-US" dirty="0"/>
          </a:p>
        </p:txBody>
      </p:sp>
    </p:spTree>
    <p:extLst>
      <p:ext uri="{BB962C8B-B14F-4D97-AF65-F5344CB8AC3E}">
        <p14:creationId xmlns:p14="http://schemas.microsoft.com/office/powerpoint/2010/main" val="805370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7.6: Anonymous Classes</a:t>
            </a:r>
            <a:br>
              <a:rPr lang="en-US" sz="1200" dirty="0" smtClean="0"/>
            </a:br>
            <a:r>
              <a:rPr lang="en-US" dirty="0" smtClean="0"/>
              <a:t>Anonymous Classes </a:t>
            </a:r>
            <a:endParaRPr lang="en-US" sz="2400" dirty="0"/>
          </a:p>
        </p:txBody>
      </p:sp>
      <p:sp>
        <p:nvSpPr>
          <p:cNvPr id="2" name="Content Placeholder 1"/>
          <p:cNvSpPr>
            <a:spLocks noGrp="1"/>
          </p:cNvSpPr>
          <p:nvPr>
            <p:ph idx="1"/>
          </p:nvPr>
        </p:nvSpPr>
        <p:spPr>
          <a:xfrm>
            <a:off x="609600" y="1168400"/>
            <a:ext cx="7124700" cy="3839817"/>
          </a:xfrm>
        </p:spPr>
        <p:txBody>
          <a:bodyPr/>
          <a:lstStyle/>
          <a:p>
            <a:pPr marL="0" indent="0">
              <a:buNone/>
            </a:pPr>
            <a:r>
              <a:rPr lang="en-US" dirty="0" err="1"/>
              <a:t>AnonymousInner</a:t>
            </a:r>
            <a:r>
              <a:rPr lang="en-US" dirty="0"/>
              <a:t> </a:t>
            </a:r>
            <a:r>
              <a:rPr lang="en-US" dirty="0" err="1"/>
              <a:t>an_inner</a:t>
            </a:r>
            <a:r>
              <a:rPr lang="en-US" dirty="0"/>
              <a:t> = new </a:t>
            </a:r>
            <a:r>
              <a:rPr lang="en-US" dirty="0" err="1"/>
              <a:t>AnonymousInner</a:t>
            </a:r>
            <a:r>
              <a:rPr lang="en-US" dirty="0"/>
              <a:t>() {</a:t>
            </a:r>
          </a:p>
          <a:p>
            <a:pPr marL="0" indent="0">
              <a:buNone/>
            </a:pPr>
            <a:r>
              <a:rPr lang="en-US" dirty="0"/>
              <a:t>   public void </a:t>
            </a:r>
            <a:r>
              <a:rPr lang="en-US" dirty="0" err="1"/>
              <a:t>my_method</a:t>
            </a:r>
            <a:r>
              <a:rPr lang="en-US" dirty="0"/>
              <a:t>() {</a:t>
            </a:r>
          </a:p>
          <a:p>
            <a:pPr marL="0" indent="0">
              <a:buNone/>
            </a:pPr>
            <a:r>
              <a:rPr lang="en-US" dirty="0"/>
              <a:t>      ........</a:t>
            </a:r>
          </a:p>
          <a:p>
            <a:pPr marL="0" indent="0">
              <a:buNone/>
            </a:pPr>
            <a:r>
              <a:rPr lang="en-US" dirty="0"/>
              <a:t>      ........</a:t>
            </a:r>
          </a:p>
          <a:p>
            <a:pPr marL="0" indent="0">
              <a:buNone/>
            </a:pPr>
            <a:r>
              <a:rPr lang="en-US" dirty="0"/>
              <a:t>   }   </a:t>
            </a:r>
          </a:p>
          <a:p>
            <a:pPr marL="0" indent="0">
              <a:buNone/>
            </a:pPr>
            <a:r>
              <a:rPr lang="en-US" dirty="0"/>
              <a:t>};</a:t>
            </a:r>
          </a:p>
        </p:txBody>
      </p:sp>
    </p:spTree>
    <p:extLst>
      <p:ext uri="{BB962C8B-B14F-4D97-AF65-F5344CB8AC3E}">
        <p14:creationId xmlns:p14="http://schemas.microsoft.com/office/powerpoint/2010/main" val="269763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7.6: Anonymous Classes</a:t>
            </a:r>
            <a:br>
              <a:rPr lang="en-US" sz="1200" dirty="0" smtClean="0"/>
            </a:br>
            <a:r>
              <a:rPr lang="en-US" dirty="0" smtClean="0"/>
              <a:t>Anonymous Classes </a:t>
            </a:r>
            <a:endParaRPr lang="en-US" sz="2400" dirty="0"/>
          </a:p>
        </p:txBody>
      </p:sp>
      <p:sp>
        <p:nvSpPr>
          <p:cNvPr id="2" name="Content Placeholder 1"/>
          <p:cNvSpPr>
            <a:spLocks noGrp="1"/>
          </p:cNvSpPr>
          <p:nvPr>
            <p:ph idx="1"/>
          </p:nvPr>
        </p:nvSpPr>
        <p:spPr>
          <a:xfrm>
            <a:off x="609600" y="1168400"/>
            <a:ext cx="7124700" cy="3839817"/>
          </a:xfrm>
        </p:spPr>
        <p:txBody>
          <a:bodyPr/>
          <a:lstStyle/>
          <a:p>
            <a:pPr marL="0" indent="0">
              <a:buNone/>
            </a:pPr>
            <a:r>
              <a:rPr lang="en-US" dirty="0"/>
              <a:t>abstract class </a:t>
            </a:r>
            <a:r>
              <a:rPr lang="en-US" dirty="0" err="1"/>
              <a:t>AnonymousInner</a:t>
            </a:r>
            <a:r>
              <a:rPr lang="en-US" dirty="0"/>
              <a:t> {</a:t>
            </a:r>
          </a:p>
          <a:p>
            <a:pPr marL="0" indent="0">
              <a:buNone/>
            </a:pPr>
            <a:r>
              <a:rPr lang="en-US" dirty="0"/>
              <a:t>   public abstract void </a:t>
            </a:r>
            <a:r>
              <a:rPr lang="en-US" dirty="0" err="1"/>
              <a:t>mymethod</a:t>
            </a:r>
            <a:r>
              <a:rPr lang="en-US" dirty="0"/>
              <a:t>();</a:t>
            </a:r>
          </a:p>
          <a:p>
            <a:pPr marL="0" indent="0">
              <a:buNone/>
            </a:pPr>
            <a:r>
              <a:rPr lang="en-US" dirty="0" smtClean="0"/>
              <a:t>}</a:t>
            </a:r>
            <a:endParaRPr lang="en-US" dirty="0"/>
          </a:p>
          <a:p>
            <a:pPr marL="0" indent="0">
              <a:buNone/>
            </a:pPr>
            <a:r>
              <a:rPr lang="en-US" dirty="0"/>
              <a:t>public class </a:t>
            </a:r>
            <a:r>
              <a:rPr lang="en-US" dirty="0" err="1"/>
              <a:t>Outer_class</a:t>
            </a:r>
            <a:r>
              <a:rPr lang="en-US" dirty="0"/>
              <a:t> {</a:t>
            </a:r>
          </a:p>
          <a:p>
            <a:endParaRPr lang="en-US" dirty="0"/>
          </a:p>
          <a:p>
            <a:pPr marL="0" indent="0">
              <a:buNone/>
            </a:pPr>
            <a:r>
              <a:rPr lang="en-US" dirty="0"/>
              <a:t>   public static void main(String </a:t>
            </a:r>
            <a:r>
              <a:rPr lang="en-US" dirty="0" err="1"/>
              <a:t>args</a:t>
            </a:r>
            <a:r>
              <a:rPr lang="en-US" dirty="0"/>
              <a:t>[]) {</a:t>
            </a:r>
          </a:p>
          <a:p>
            <a:pPr marL="0" indent="0">
              <a:buNone/>
            </a:pPr>
            <a:r>
              <a:rPr lang="en-US" dirty="0"/>
              <a:t>      </a:t>
            </a:r>
            <a:r>
              <a:rPr lang="en-US" dirty="0" err="1"/>
              <a:t>AnonymousInner</a:t>
            </a:r>
            <a:r>
              <a:rPr lang="en-US" dirty="0"/>
              <a:t> inner = new </a:t>
            </a:r>
            <a:r>
              <a:rPr lang="en-US" dirty="0" err="1"/>
              <a:t>AnonymousInner</a:t>
            </a:r>
            <a:r>
              <a:rPr lang="en-US" dirty="0"/>
              <a:t>() {</a:t>
            </a:r>
          </a:p>
          <a:p>
            <a:pPr marL="0" indent="0">
              <a:buNone/>
            </a:pPr>
            <a:r>
              <a:rPr lang="en-US" dirty="0"/>
              <a:t>         public void </a:t>
            </a:r>
            <a:r>
              <a:rPr lang="en-US" dirty="0" err="1"/>
              <a:t>mymethod</a:t>
            </a:r>
            <a:r>
              <a:rPr lang="en-US" dirty="0"/>
              <a:t>() {</a:t>
            </a:r>
          </a:p>
          <a:p>
            <a:pPr marL="0" indent="0">
              <a:buNone/>
            </a:pPr>
            <a:r>
              <a:rPr lang="en-US" dirty="0"/>
              <a:t>            System.out.println("This is an example of anonymous inner class");</a:t>
            </a:r>
          </a:p>
          <a:p>
            <a:pPr marL="0" indent="0">
              <a:buNone/>
            </a:pPr>
            <a:r>
              <a:rPr lang="en-US" dirty="0"/>
              <a:t>         </a:t>
            </a:r>
            <a:r>
              <a:rPr lang="en-US" dirty="0" smtClean="0"/>
              <a:t>}};</a:t>
            </a:r>
            <a:endParaRPr lang="en-US" dirty="0"/>
          </a:p>
          <a:p>
            <a:pPr marL="0" indent="0">
              <a:buNone/>
            </a:pPr>
            <a:r>
              <a:rPr lang="en-US" dirty="0"/>
              <a:t>      </a:t>
            </a:r>
            <a:r>
              <a:rPr lang="en-US" dirty="0" err="1"/>
              <a:t>inner.mymethod</a:t>
            </a:r>
            <a:r>
              <a:rPr lang="en-US" dirty="0"/>
              <a:t>();	</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16986750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7.7: Runtime Polymorphism</a:t>
            </a:r>
            <a:r>
              <a:rPr lang="en-US" dirty="0" smtClean="0"/>
              <a:t/>
            </a:r>
            <a:br>
              <a:rPr lang="en-US" dirty="0" smtClean="0"/>
            </a:br>
            <a:r>
              <a:rPr lang="en-US" dirty="0" smtClean="0"/>
              <a:t>Runtime Polymorphis</a:t>
            </a:r>
            <a:r>
              <a:rPr lang="en-US" dirty="0"/>
              <a:t>m</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Runtime polymorphism enables a method can do different things based on the object used for invoking method at runtime</a:t>
            </a:r>
          </a:p>
          <a:p>
            <a:r>
              <a:rPr lang="en-US" dirty="0" smtClean="0">
                <a:solidFill>
                  <a:schemeClr val="tx1"/>
                </a:solidFill>
              </a:rPr>
              <a:t>Runtime polymorphism is implemented by doing method overriding</a:t>
            </a:r>
          </a:p>
          <a:p>
            <a:endParaRPr lang="en-US" dirty="0" smtClean="0">
              <a:solidFill>
                <a:schemeClr val="tx1"/>
              </a:solidFill>
            </a:endParaRPr>
          </a:p>
        </p:txBody>
      </p:sp>
      <p:sp>
        <p:nvSpPr>
          <p:cNvPr id="5" name="AutoShape 4"/>
          <p:cNvSpPr>
            <a:spLocks noChangeArrowheads="1"/>
          </p:cNvSpPr>
          <p:nvPr/>
        </p:nvSpPr>
        <p:spPr bwMode="auto">
          <a:xfrm>
            <a:off x="957943" y="2449286"/>
            <a:ext cx="4064434" cy="3840839"/>
          </a:xfrm>
          <a:prstGeom prst="roundRect">
            <a:avLst>
              <a:gd name="adj" fmla="val 778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smtClean="0">
                <a:solidFill>
                  <a:schemeClr val="tx1"/>
                </a:solidFill>
                <a:latin typeface="+mj-lt"/>
                <a:cs typeface="Arial" pitchFamily="34" charset="0"/>
              </a:rPr>
              <a:t>class Parent {</a:t>
            </a:r>
            <a:br>
              <a:rPr lang="en-US" sz="1600" dirty="0" smtClean="0">
                <a:solidFill>
                  <a:schemeClr val="tx1"/>
                </a:solidFill>
                <a:latin typeface="+mj-lt"/>
                <a:cs typeface="Arial" pitchFamily="34" charset="0"/>
              </a:rPr>
            </a:br>
            <a:r>
              <a:rPr lang="en-US" sz="1600" dirty="0" smtClean="0">
                <a:solidFill>
                  <a:schemeClr val="tx1"/>
                </a:solidFill>
                <a:latin typeface="+mj-lt"/>
                <a:cs typeface="Arial" pitchFamily="34" charset="0"/>
              </a:rPr>
              <a:t>       public String </a:t>
            </a:r>
            <a:r>
              <a:rPr lang="en-US" sz="1600" dirty="0" err="1" smtClean="0">
                <a:solidFill>
                  <a:schemeClr val="tx1"/>
                </a:solidFill>
                <a:latin typeface="+mj-lt"/>
                <a:cs typeface="Arial" pitchFamily="34" charset="0"/>
              </a:rPr>
              <a:t>sayHello</a:t>
            </a:r>
            <a:r>
              <a:rPr lang="en-US" sz="1600" dirty="0" smtClean="0">
                <a:solidFill>
                  <a:schemeClr val="tx1"/>
                </a:solidFill>
                <a:latin typeface="+mj-lt"/>
                <a:cs typeface="Arial" pitchFamily="34" charset="0"/>
              </a:rPr>
              <a:t>() {</a:t>
            </a:r>
            <a:br>
              <a:rPr lang="en-US" sz="1600" dirty="0" smtClean="0">
                <a:solidFill>
                  <a:schemeClr val="tx1"/>
                </a:solidFill>
                <a:latin typeface="+mj-lt"/>
                <a:cs typeface="Arial" pitchFamily="34" charset="0"/>
              </a:rPr>
            </a:br>
            <a:r>
              <a:rPr lang="en-US" sz="1600" dirty="0" smtClean="0">
                <a:solidFill>
                  <a:schemeClr val="tx1"/>
                </a:solidFill>
                <a:latin typeface="+mj-lt"/>
                <a:cs typeface="Arial" pitchFamily="34" charset="0"/>
              </a:rPr>
              <a:t>	    return “Hello from Parent”;	</a:t>
            </a:r>
          </a:p>
          <a:p>
            <a:pPr lvl="1">
              <a:lnSpc>
                <a:spcPct val="135000"/>
              </a:lnSpc>
            </a:pPr>
            <a:r>
              <a:rPr lang="en-US" sz="1600" dirty="0" smtClean="0">
                <a:solidFill>
                  <a:schemeClr val="tx1"/>
                </a:solidFill>
                <a:latin typeface="+mj-lt"/>
                <a:cs typeface="Arial" pitchFamily="34" charset="0"/>
              </a:rPr>
              <a:t>       }</a:t>
            </a:r>
          </a:p>
          <a:p>
            <a:pPr lvl="1">
              <a:lnSpc>
                <a:spcPct val="135000"/>
              </a:lnSpc>
            </a:pPr>
            <a:r>
              <a:rPr lang="en-US" sz="1600" dirty="0">
                <a:solidFill>
                  <a:schemeClr val="tx1"/>
                </a:solidFill>
                <a:latin typeface="+mj-lt"/>
                <a:cs typeface="Arial" pitchFamily="34" charset="0"/>
              </a:rPr>
              <a:t>} </a:t>
            </a:r>
            <a:endParaRPr lang="en-US" sz="1600" dirty="0" smtClean="0">
              <a:solidFill>
                <a:schemeClr val="tx1"/>
              </a:solidFill>
              <a:latin typeface="+mj-lt"/>
              <a:cs typeface="Arial" pitchFamily="34" charset="0"/>
            </a:endParaRPr>
          </a:p>
          <a:p>
            <a:pPr lvl="1">
              <a:lnSpc>
                <a:spcPct val="135000"/>
              </a:lnSpc>
            </a:pPr>
            <a:r>
              <a:rPr lang="en-US" sz="1600" dirty="0" smtClean="0">
                <a:solidFill>
                  <a:schemeClr val="tx1"/>
                </a:solidFill>
                <a:latin typeface="+mj-lt"/>
                <a:cs typeface="Arial" pitchFamily="34" charset="0"/>
              </a:rPr>
              <a:t>class Child extends Parent {</a:t>
            </a:r>
            <a:r>
              <a:rPr lang="en-US" sz="1600" dirty="0">
                <a:solidFill>
                  <a:schemeClr val="tx1"/>
                </a:solidFill>
                <a:latin typeface="+mj-lt"/>
                <a:cs typeface="Arial" pitchFamily="34" charset="0"/>
              </a:rPr>
              <a:t/>
            </a:r>
            <a:br>
              <a:rPr lang="en-US" sz="1600" dirty="0">
                <a:solidFill>
                  <a:schemeClr val="tx1"/>
                </a:solidFill>
                <a:latin typeface="+mj-lt"/>
                <a:cs typeface="Arial" pitchFamily="34" charset="0"/>
              </a:rPr>
            </a:br>
            <a:r>
              <a:rPr lang="en-US" sz="1600" dirty="0">
                <a:solidFill>
                  <a:schemeClr val="tx1"/>
                </a:solidFill>
                <a:latin typeface="+mj-lt"/>
                <a:cs typeface="Arial" pitchFamily="34" charset="0"/>
              </a:rPr>
              <a:t>       public String </a:t>
            </a:r>
            <a:r>
              <a:rPr lang="en-US" sz="1600" dirty="0" err="1">
                <a:solidFill>
                  <a:schemeClr val="tx1"/>
                </a:solidFill>
                <a:latin typeface="+mj-lt"/>
                <a:cs typeface="Arial" pitchFamily="34" charset="0"/>
              </a:rPr>
              <a:t>sayHello</a:t>
            </a:r>
            <a:r>
              <a:rPr lang="en-US" sz="1600" dirty="0">
                <a:solidFill>
                  <a:schemeClr val="tx1"/>
                </a:solidFill>
                <a:latin typeface="+mj-lt"/>
                <a:cs typeface="Arial" pitchFamily="34" charset="0"/>
              </a:rPr>
              <a:t>() {</a:t>
            </a:r>
            <a:br>
              <a:rPr lang="en-US" sz="1600" dirty="0">
                <a:solidFill>
                  <a:schemeClr val="tx1"/>
                </a:solidFill>
                <a:latin typeface="+mj-lt"/>
                <a:cs typeface="Arial" pitchFamily="34" charset="0"/>
              </a:rPr>
            </a:br>
            <a:r>
              <a:rPr lang="en-US" sz="1600" dirty="0">
                <a:solidFill>
                  <a:schemeClr val="tx1"/>
                </a:solidFill>
                <a:latin typeface="+mj-lt"/>
                <a:cs typeface="Arial" pitchFamily="34" charset="0"/>
              </a:rPr>
              <a:t>	    return “Hello from </a:t>
            </a:r>
            <a:r>
              <a:rPr lang="en-US" sz="1600" dirty="0" smtClean="0">
                <a:solidFill>
                  <a:schemeClr val="tx1"/>
                </a:solidFill>
                <a:latin typeface="+mj-lt"/>
                <a:cs typeface="Arial" pitchFamily="34" charset="0"/>
              </a:rPr>
              <a:t>Child”;</a:t>
            </a:r>
            <a:r>
              <a:rPr lang="en-US" sz="1600" dirty="0">
                <a:solidFill>
                  <a:schemeClr val="tx1"/>
                </a:solidFill>
                <a:latin typeface="+mj-lt"/>
                <a:cs typeface="Arial" pitchFamily="34" charset="0"/>
              </a:rPr>
              <a:t>	</a:t>
            </a:r>
          </a:p>
          <a:p>
            <a:pPr lvl="1">
              <a:lnSpc>
                <a:spcPct val="135000"/>
              </a:lnSpc>
            </a:pPr>
            <a:r>
              <a:rPr lang="en-US" sz="1600" dirty="0">
                <a:solidFill>
                  <a:schemeClr val="tx1"/>
                </a:solidFill>
                <a:latin typeface="+mj-lt"/>
                <a:cs typeface="Arial" pitchFamily="34" charset="0"/>
              </a:rPr>
              <a:t>       }</a:t>
            </a:r>
          </a:p>
          <a:p>
            <a:pPr lvl="1">
              <a:lnSpc>
                <a:spcPct val="135000"/>
              </a:lnSpc>
            </a:pPr>
            <a:r>
              <a:rPr lang="en-US" sz="1600" dirty="0" smtClean="0">
                <a:solidFill>
                  <a:schemeClr val="tx1"/>
                </a:solidFill>
                <a:latin typeface="+mj-lt"/>
                <a:cs typeface="Arial" pitchFamily="34" charset="0"/>
              </a:rPr>
              <a:t>}</a:t>
            </a:r>
          </a:p>
        </p:txBody>
      </p:sp>
      <p:sp>
        <p:nvSpPr>
          <p:cNvPr id="8" name="AutoShape 4"/>
          <p:cNvSpPr>
            <a:spLocks noChangeArrowheads="1"/>
          </p:cNvSpPr>
          <p:nvPr/>
        </p:nvSpPr>
        <p:spPr bwMode="auto">
          <a:xfrm>
            <a:off x="5341260" y="2763157"/>
            <a:ext cx="3454398" cy="88537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smtClean="0">
                <a:solidFill>
                  <a:schemeClr val="tx1"/>
                </a:solidFill>
                <a:latin typeface="+mj-lt"/>
                <a:cs typeface="Arial" pitchFamily="34" charset="0"/>
              </a:rPr>
              <a:t>Parent object = new Child();</a:t>
            </a:r>
          </a:p>
          <a:p>
            <a:pPr lvl="1">
              <a:lnSpc>
                <a:spcPct val="135000"/>
              </a:lnSpc>
            </a:pPr>
            <a:r>
              <a:rPr lang="en-US" sz="1600" dirty="0" err="1" smtClean="0">
                <a:solidFill>
                  <a:schemeClr val="tx1"/>
                </a:solidFill>
                <a:latin typeface="+mj-lt"/>
                <a:cs typeface="Arial" pitchFamily="34" charset="0"/>
              </a:rPr>
              <a:t>object.sayHello</a:t>
            </a:r>
            <a:r>
              <a:rPr lang="en-US" sz="1600" dirty="0" smtClean="0">
                <a:solidFill>
                  <a:schemeClr val="tx1"/>
                </a:solidFill>
                <a:latin typeface="+mj-lt"/>
                <a:cs typeface="Arial" pitchFamily="34" charset="0"/>
              </a:rPr>
              <a:t>();</a:t>
            </a:r>
          </a:p>
        </p:txBody>
      </p:sp>
      <p:sp>
        <p:nvSpPr>
          <p:cNvPr id="3" name="Explosion 2 2"/>
          <p:cNvSpPr/>
          <p:nvPr/>
        </p:nvSpPr>
        <p:spPr>
          <a:xfrm>
            <a:off x="5544460" y="4352470"/>
            <a:ext cx="3251198" cy="1785260"/>
          </a:xfrm>
          <a:prstGeom prst="irregularSeal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latin typeface="+mj-lt"/>
              </a:rPr>
              <a:t>Hello from Child</a:t>
            </a:r>
            <a:endParaRPr lang="en-US" sz="1400" dirty="0">
              <a:solidFill>
                <a:schemeClr val="tx1"/>
              </a:solidFill>
              <a:latin typeface="+mj-lt"/>
            </a:endParaRPr>
          </a:p>
        </p:txBody>
      </p:sp>
    </p:spTree>
    <p:extLst>
      <p:ext uri="{BB962C8B-B14F-4D97-AF65-F5344CB8AC3E}">
        <p14:creationId xmlns:p14="http://schemas.microsoft.com/office/powerpoint/2010/main" val="6437523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7.7</a:t>
            </a:r>
            <a:r>
              <a:rPr lang="en-US" sz="1200" dirty="0"/>
              <a:t>: Runtime Polymorphism</a:t>
            </a:r>
            <a:br>
              <a:rPr lang="en-US" sz="1200" dirty="0"/>
            </a:br>
            <a:r>
              <a:rPr lang="en-US" dirty="0"/>
              <a:t>Accessing Implementations through Interface </a:t>
            </a:r>
            <a:r>
              <a:rPr lang="en-US" dirty="0" smtClean="0"/>
              <a:t>Reference</a:t>
            </a:r>
            <a:endParaRPr lang="en-US" dirty="0"/>
          </a:p>
        </p:txBody>
      </p:sp>
      <p:sp>
        <p:nvSpPr>
          <p:cNvPr id="3" name="Content Placeholder 2"/>
          <p:cNvSpPr>
            <a:spLocks noGrp="1"/>
          </p:cNvSpPr>
          <p:nvPr>
            <p:ph idx="1"/>
          </p:nvPr>
        </p:nvSpPr>
        <p:spPr/>
        <p:txBody>
          <a:bodyPr/>
          <a:lstStyle/>
          <a:p>
            <a:endParaRPr lang="en-US" dirty="0"/>
          </a:p>
        </p:txBody>
      </p:sp>
      <p:sp>
        <p:nvSpPr>
          <p:cNvPr id="263174" name="AutoShape 6"/>
          <p:cNvSpPr>
            <a:spLocks noChangeArrowheads="1"/>
          </p:cNvSpPr>
          <p:nvPr/>
        </p:nvSpPr>
        <p:spPr bwMode="auto">
          <a:xfrm>
            <a:off x="375558" y="1501254"/>
            <a:ext cx="8215313" cy="2363399"/>
          </a:xfrm>
          <a:prstGeom prst="flowChartAlternateProcess">
            <a:avLst/>
          </a:prstGeom>
          <a:noFill/>
          <a:ln w="9525">
            <a:solidFill>
              <a:schemeClr val="tx1"/>
            </a:solidFill>
            <a:miter lim="800000"/>
            <a:headEnd/>
            <a:tailEnd/>
          </a:ln>
          <a:effectLst/>
        </p:spPr>
        <p:txBody>
          <a:bodyPr wrap="none" anchor="ctr"/>
          <a:lstStyle/>
          <a:p>
            <a:pPr algn="l">
              <a:lnSpc>
                <a:spcPct val="115000"/>
              </a:lnSpc>
            </a:pPr>
            <a:r>
              <a:rPr lang="en-US" sz="1600" dirty="0">
                <a:latin typeface="+mj-lt"/>
                <a:cs typeface="Arial" pitchFamily="34" charset="0"/>
              </a:rPr>
              <a:t>class sample implements </a:t>
            </a:r>
            <a:r>
              <a:rPr lang="en-US" sz="1600" b="1" dirty="0" err="1">
                <a:latin typeface="+mj-lt"/>
                <a:cs typeface="Arial" pitchFamily="34" charset="0"/>
              </a:rPr>
              <a:t>TestInterface</a:t>
            </a:r>
            <a:r>
              <a:rPr lang="en-US" sz="1600" dirty="0">
                <a:latin typeface="+mj-lt"/>
                <a:cs typeface="Arial" pitchFamily="34" charset="0"/>
              </a:rPr>
              <a:t> {</a:t>
            </a:r>
          </a:p>
          <a:p>
            <a:pPr algn="l">
              <a:lnSpc>
                <a:spcPct val="115000"/>
              </a:lnSpc>
            </a:pPr>
            <a:r>
              <a:rPr lang="en-US" sz="1600" dirty="0">
                <a:latin typeface="+mj-lt"/>
                <a:cs typeface="Arial" pitchFamily="34" charset="0"/>
              </a:rPr>
              <a:t>// Implement Callback's interface</a:t>
            </a:r>
          </a:p>
          <a:p>
            <a:pPr algn="l">
              <a:lnSpc>
                <a:spcPct val="115000"/>
              </a:lnSpc>
            </a:pPr>
            <a:r>
              <a:rPr lang="en-US" sz="1600" dirty="0">
                <a:latin typeface="+mj-lt"/>
                <a:cs typeface="Arial" pitchFamily="34" charset="0"/>
              </a:rPr>
              <a:t>public void </a:t>
            </a:r>
            <a:r>
              <a:rPr lang="en-US" sz="1600" b="1" dirty="0" err="1">
                <a:latin typeface="+mj-lt"/>
                <a:cs typeface="Arial" pitchFamily="34" charset="0"/>
              </a:rPr>
              <a:t>interfacemthod</a:t>
            </a:r>
            <a:r>
              <a:rPr lang="en-US" sz="1600" b="1" dirty="0">
                <a:latin typeface="+mj-lt"/>
                <a:cs typeface="Arial" pitchFamily="34" charset="0"/>
              </a:rPr>
              <a:t>()</a:t>
            </a:r>
            <a:r>
              <a:rPr lang="en-US" sz="1600" dirty="0">
                <a:latin typeface="+mj-lt"/>
                <a:cs typeface="Arial" pitchFamily="34" charset="0"/>
              </a:rPr>
              <a:t> { </a:t>
            </a:r>
          </a:p>
          <a:p>
            <a:pPr algn="l">
              <a:lnSpc>
                <a:spcPct val="115000"/>
              </a:lnSpc>
            </a:pPr>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(“From interface method”); }</a:t>
            </a:r>
          </a:p>
          <a:p>
            <a:pPr algn="l">
              <a:lnSpc>
                <a:spcPct val="115000"/>
              </a:lnSpc>
            </a:pPr>
            <a:r>
              <a:rPr lang="en-US" sz="1600" dirty="0">
                <a:latin typeface="+mj-lt"/>
                <a:cs typeface="Arial" pitchFamily="34" charset="0"/>
              </a:rPr>
              <a:t>public void </a:t>
            </a:r>
            <a:r>
              <a:rPr lang="en-US" sz="1600" b="1" dirty="0" err="1">
                <a:latin typeface="+mj-lt"/>
                <a:cs typeface="Arial" pitchFamily="34" charset="0"/>
              </a:rPr>
              <a:t>noninterfacemthod</a:t>
            </a:r>
            <a:r>
              <a:rPr lang="en-US" sz="1600" b="1" dirty="0">
                <a:latin typeface="+mj-lt"/>
                <a:cs typeface="Arial" pitchFamily="34" charset="0"/>
              </a:rPr>
              <a:t>()</a:t>
            </a:r>
            <a:r>
              <a:rPr lang="en-US" sz="1600" dirty="0">
                <a:latin typeface="+mj-lt"/>
                <a:cs typeface="Arial" pitchFamily="34" charset="0"/>
              </a:rPr>
              <a:t> { </a:t>
            </a:r>
          </a:p>
          <a:p>
            <a:pPr algn="l">
              <a:lnSpc>
                <a:spcPct val="115000"/>
              </a:lnSpc>
            </a:pPr>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(“From interface method”); }</a:t>
            </a:r>
          </a:p>
          <a:p>
            <a:pPr algn="l">
              <a:lnSpc>
                <a:spcPct val="115000"/>
              </a:lnSpc>
            </a:pPr>
            <a:r>
              <a:rPr lang="en-US" sz="1600" dirty="0">
                <a:latin typeface="+mj-lt"/>
                <a:cs typeface="Arial" pitchFamily="34" charset="0"/>
              </a:rPr>
              <a:t> }</a:t>
            </a:r>
          </a:p>
        </p:txBody>
      </p:sp>
      <p:sp>
        <p:nvSpPr>
          <p:cNvPr id="263175" name="AutoShape 7"/>
          <p:cNvSpPr>
            <a:spLocks noChangeArrowheads="1"/>
          </p:cNvSpPr>
          <p:nvPr/>
        </p:nvSpPr>
        <p:spPr bwMode="auto">
          <a:xfrm>
            <a:off x="371928" y="3955140"/>
            <a:ext cx="8305800" cy="2097317"/>
          </a:xfrm>
          <a:prstGeom prst="roundRect">
            <a:avLst>
              <a:gd name="adj" fmla="val 16667"/>
            </a:avLst>
          </a:prstGeom>
          <a:noFill/>
          <a:ln w="9525">
            <a:solidFill>
              <a:schemeClr val="tx1"/>
            </a:solidFill>
            <a:round/>
            <a:headEnd/>
            <a:tailEnd/>
          </a:ln>
          <a:effectLst/>
        </p:spPr>
        <p:txBody>
          <a:bodyPr wrap="none" anchor="ctr"/>
          <a:lstStyle/>
          <a:p>
            <a:pPr algn="l">
              <a:lnSpc>
                <a:spcPct val="115000"/>
              </a:lnSpc>
            </a:pPr>
            <a:r>
              <a:rPr lang="en-US" dirty="0">
                <a:latin typeface="+mj-lt"/>
                <a:cs typeface="Arial" pitchFamily="34" charset="0"/>
              </a:rPr>
              <a:t>class Test {</a:t>
            </a:r>
          </a:p>
          <a:p>
            <a:pPr algn="l">
              <a:lnSpc>
                <a:spcPct val="115000"/>
              </a:lnSpc>
            </a:pPr>
            <a:r>
              <a:rPr lang="en-US" dirty="0">
                <a:latin typeface="+mj-lt"/>
                <a:cs typeface="Arial" pitchFamily="34" charset="0"/>
              </a:rPr>
              <a:t>   public static void main(String </a:t>
            </a:r>
            <a:r>
              <a:rPr lang="en-US" dirty="0" err="1">
                <a:latin typeface="+mj-lt"/>
                <a:cs typeface="Arial" pitchFamily="34" charset="0"/>
              </a:rPr>
              <a:t>args</a:t>
            </a:r>
            <a:r>
              <a:rPr lang="en-US" dirty="0">
                <a:latin typeface="+mj-lt"/>
                <a:cs typeface="Arial" pitchFamily="34" charset="0"/>
              </a:rPr>
              <a:t>[]) {</a:t>
            </a:r>
          </a:p>
          <a:p>
            <a:pPr algn="l">
              <a:lnSpc>
                <a:spcPct val="115000"/>
              </a:lnSpc>
            </a:pPr>
            <a:r>
              <a:rPr lang="en-US" dirty="0">
                <a:latin typeface="+mj-lt"/>
                <a:cs typeface="Arial" pitchFamily="34" charset="0"/>
              </a:rPr>
              <a:t>        </a:t>
            </a:r>
            <a:r>
              <a:rPr lang="en-US" dirty="0" err="1">
                <a:latin typeface="+mj-lt"/>
                <a:cs typeface="Arial" pitchFamily="34" charset="0"/>
              </a:rPr>
              <a:t>TestInterface</a:t>
            </a:r>
            <a:r>
              <a:rPr lang="en-US" dirty="0">
                <a:latin typeface="+mj-lt"/>
                <a:cs typeface="Arial" pitchFamily="34" charset="0"/>
              </a:rPr>
              <a:t> t = new sample();</a:t>
            </a:r>
          </a:p>
          <a:p>
            <a:pPr algn="l">
              <a:lnSpc>
                <a:spcPct val="115000"/>
              </a:lnSpc>
            </a:pPr>
            <a:r>
              <a:rPr lang="en-US" dirty="0">
                <a:latin typeface="+mj-lt"/>
                <a:cs typeface="Arial" pitchFamily="34" charset="0"/>
              </a:rPr>
              <a:t>         </a:t>
            </a:r>
            <a:r>
              <a:rPr lang="en-US" dirty="0" err="1">
                <a:latin typeface="+mj-lt"/>
                <a:cs typeface="Arial" pitchFamily="34" charset="0"/>
              </a:rPr>
              <a:t>t.interfacemethod</a:t>
            </a:r>
            <a:r>
              <a:rPr lang="en-US" dirty="0">
                <a:latin typeface="+mj-lt"/>
                <a:cs typeface="Arial" pitchFamily="34" charset="0"/>
              </a:rPr>
              <a:t>()      //valid</a:t>
            </a:r>
          </a:p>
          <a:p>
            <a:pPr algn="l">
              <a:lnSpc>
                <a:spcPct val="115000"/>
              </a:lnSpc>
            </a:pPr>
            <a:r>
              <a:rPr lang="en-US" dirty="0">
                <a:latin typeface="+mj-lt"/>
                <a:cs typeface="Arial" pitchFamily="34" charset="0"/>
              </a:rPr>
              <a:t>         </a:t>
            </a:r>
            <a:r>
              <a:rPr lang="en-US" dirty="0" err="1">
                <a:latin typeface="+mj-lt"/>
                <a:cs typeface="Arial" pitchFamily="34" charset="0"/>
              </a:rPr>
              <a:t>t.noninterfacemethod</a:t>
            </a:r>
            <a:r>
              <a:rPr lang="en-US" dirty="0">
                <a:latin typeface="+mj-lt"/>
                <a:cs typeface="Arial" pitchFamily="34" charset="0"/>
              </a:rPr>
              <a:t>()       //invalid } </a:t>
            </a:r>
          </a:p>
        </p:txBody>
      </p:sp>
    </p:spTree>
    <p:extLst>
      <p:ext uri="{BB962C8B-B14F-4D97-AF65-F5344CB8AC3E}">
        <p14:creationId xmlns:p14="http://schemas.microsoft.com/office/powerpoint/2010/main" val="4292146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concept of Abstract classes and Interfaces</a:t>
            </a:r>
          </a:p>
          <a:p>
            <a:pPr lvl="1"/>
            <a:r>
              <a:rPr lang="en-US" dirty="0"/>
              <a:t>Default and static methods in interface</a:t>
            </a:r>
          </a:p>
          <a:p>
            <a:pPr lvl="1"/>
            <a:r>
              <a:rPr lang="en-US" dirty="0"/>
              <a:t>Differentiate between abstract classes and </a:t>
            </a:r>
            <a:r>
              <a:rPr lang="en-US" dirty="0" smtClean="0"/>
              <a:t>interfaces</a:t>
            </a:r>
          </a:p>
          <a:p>
            <a:pPr lvl="1"/>
            <a:r>
              <a:rPr lang="en-US" dirty="0" smtClean="0"/>
              <a:t>Anonymous classes</a:t>
            </a:r>
            <a:endParaRPr lang="en-US" dirty="0"/>
          </a:p>
          <a:p>
            <a:pPr lvl="1"/>
            <a:r>
              <a:rPr lang="en-US" dirty="0"/>
              <a:t>Implement Runtime polymorphism</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7.7: Runtime Polymorphism</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Runtime polymorphism</a:t>
            </a:r>
            <a:endParaRPr lang="en-US" dirty="0">
              <a:solidFill>
                <a:schemeClr val="tx1"/>
              </a:solidFill>
            </a:endParaRPr>
          </a:p>
        </p:txBody>
      </p:sp>
    </p:spTree>
    <p:extLst>
      <p:ext uri="{BB962C8B-B14F-4D97-AF65-F5344CB8AC3E}">
        <p14:creationId xmlns:p14="http://schemas.microsoft.com/office/powerpoint/2010/main" val="4235704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7.8: Abstract Classes and Interfaces </a:t>
            </a:r>
            <a:r>
              <a:rPr lang="en-US" dirty="0" smtClean="0"/>
              <a:t/>
            </a:r>
            <a:br>
              <a:rPr lang="en-US" dirty="0" smtClean="0"/>
            </a:br>
            <a:r>
              <a:rPr lang="en-US" dirty="0" smtClean="0"/>
              <a:t>Lab</a:t>
            </a:r>
            <a:endParaRPr lang="en-US" sz="2400" dirty="0"/>
          </a:p>
        </p:txBody>
      </p:sp>
      <p:sp>
        <p:nvSpPr>
          <p:cNvPr id="9" name="Content Placeholder 8"/>
          <p:cNvSpPr>
            <a:spLocks noGrp="1"/>
          </p:cNvSpPr>
          <p:nvPr>
            <p:ph idx="1"/>
          </p:nvPr>
        </p:nvSpPr>
        <p:spPr/>
        <p:txBody>
          <a:bodyPr/>
          <a:lstStyle/>
          <a:p>
            <a:r>
              <a:rPr lang="en-US" dirty="0">
                <a:solidFill>
                  <a:schemeClr val="tx1"/>
                </a:solidFill>
              </a:rPr>
              <a:t>Lab 5: Abstract classes and Interfaces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In this lesson, you have learnt about: </a:t>
            </a:r>
          </a:p>
          <a:p>
            <a:pPr lvl="1"/>
            <a:r>
              <a:rPr lang="en-US" dirty="0">
                <a:solidFill>
                  <a:schemeClr val="tx1"/>
                </a:solidFill>
              </a:rPr>
              <a:t>Abstract class</a:t>
            </a:r>
          </a:p>
          <a:p>
            <a:pPr lvl="1"/>
            <a:r>
              <a:rPr lang="en-US" dirty="0" smtClean="0">
                <a:solidFill>
                  <a:schemeClr val="tx1"/>
                </a:solidFill>
              </a:rPr>
              <a:t>Interfaces</a:t>
            </a:r>
            <a:endParaRPr lang="en-US" dirty="0">
              <a:solidFill>
                <a:schemeClr val="tx1"/>
              </a:solidFill>
            </a:endParaRPr>
          </a:p>
          <a:p>
            <a:pPr lvl="1"/>
            <a:r>
              <a:rPr lang="en-US" dirty="0" smtClean="0">
                <a:solidFill>
                  <a:schemeClr val="tx1"/>
                </a:solidFill>
              </a:rPr>
              <a:t>default </a:t>
            </a:r>
            <a:r>
              <a:rPr lang="en-US" dirty="0">
                <a:solidFill>
                  <a:schemeClr val="tx1"/>
                </a:solidFill>
              </a:rPr>
              <a:t>methods </a:t>
            </a:r>
          </a:p>
          <a:p>
            <a:pPr lvl="1"/>
            <a:r>
              <a:rPr lang="en-US" dirty="0" smtClean="0">
                <a:solidFill>
                  <a:schemeClr val="tx1"/>
                </a:solidFill>
              </a:rPr>
              <a:t>static </a:t>
            </a:r>
            <a:r>
              <a:rPr lang="en-US" dirty="0">
                <a:solidFill>
                  <a:schemeClr val="tx1"/>
                </a:solidFill>
              </a:rPr>
              <a:t>methods on Interface </a:t>
            </a:r>
          </a:p>
          <a:p>
            <a:pPr lvl="1"/>
            <a:r>
              <a:rPr lang="en-US" dirty="0" smtClean="0">
                <a:solidFill>
                  <a:schemeClr val="tx1"/>
                </a:solidFill>
              </a:rPr>
              <a:t>Runtime </a:t>
            </a:r>
            <a:r>
              <a:rPr lang="en-US" dirty="0">
                <a:solidFill>
                  <a:schemeClr val="tx1"/>
                </a:solidFill>
              </a:rPr>
              <a:t>Polymorphism</a:t>
            </a:r>
          </a:p>
          <a:p>
            <a:pPr marL="457200" lvl="1" indent="0">
              <a:buNone/>
            </a:pPr>
            <a:endParaRPr lang="en-US"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a:xfrm>
            <a:off x="298516" y="973016"/>
            <a:ext cx="6887389" cy="5165502"/>
          </a:xfrm>
        </p:spPr>
        <p:txBody>
          <a:bodyPr/>
          <a:lstStyle/>
          <a:p>
            <a:pPr>
              <a:lnSpc>
                <a:spcPct val="100000"/>
              </a:lnSpc>
            </a:pPr>
            <a:endParaRPr lang="en-US" dirty="0" smtClean="0">
              <a:solidFill>
                <a:schemeClr val="tx1"/>
              </a:solidFill>
            </a:endParaRPr>
          </a:p>
          <a:p>
            <a:pPr>
              <a:lnSpc>
                <a:spcPct val="100000"/>
              </a:lnSpc>
            </a:pPr>
            <a:r>
              <a:rPr lang="en-US" dirty="0" smtClean="0">
                <a:solidFill>
                  <a:schemeClr val="tx1"/>
                </a:solidFill>
              </a:rPr>
              <a:t>Question </a:t>
            </a:r>
            <a:r>
              <a:rPr lang="en-US" dirty="0">
                <a:solidFill>
                  <a:schemeClr val="tx1"/>
                </a:solidFill>
              </a:rPr>
              <a:t>1: All variables in an interface are :</a:t>
            </a:r>
          </a:p>
          <a:p>
            <a:pPr lvl="1">
              <a:lnSpc>
                <a:spcPct val="100000"/>
              </a:lnSpc>
            </a:pPr>
            <a:r>
              <a:rPr lang="en-US" b="1" dirty="0">
                <a:solidFill>
                  <a:schemeClr val="tx1"/>
                </a:solidFill>
              </a:rPr>
              <a:t>Option 1: </a:t>
            </a:r>
            <a:r>
              <a:rPr lang="en-US" dirty="0">
                <a:solidFill>
                  <a:schemeClr val="tx1"/>
                </a:solidFill>
              </a:rPr>
              <a:t>Constant instance variables</a:t>
            </a:r>
          </a:p>
          <a:p>
            <a:pPr lvl="1">
              <a:lnSpc>
                <a:spcPct val="100000"/>
              </a:lnSpc>
            </a:pPr>
            <a:r>
              <a:rPr lang="en-US" b="1" dirty="0">
                <a:solidFill>
                  <a:schemeClr val="tx1"/>
                </a:solidFill>
              </a:rPr>
              <a:t>Option 2: </a:t>
            </a:r>
            <a:r>
              <a:rPr lang="en-US" dirty="0">
                <a:solidFill>
                  <a:schemeClr val="tx1"/>
                </a:solidFill>
              </a:rPr>
              <a:t>Static and final</a:t>
            </a:r>
          </a:p>
          <a:p>
            <a:pPr lvl="1">
              <a:lnSpc>
                <a:spcPct val="100000"/>
              </a:lnSpc>
            </a:pPr>
            <a:r>
              <a:rPr lang="en-US" b="1" dirty="0">
                <a:solidFill>
                  <a:schemeClr val="tx1"/>
                </a:solidFill>
              </a:rPr>
              <a:t>Option 3: </a:t>
            </a:r>
            <a:r>
              <a:rPr lang="en-US" dirty="0">
                <a:solidFill>
                  <a:schemeClr val="tx1"/>
                </a:solidFill>
              </a:rPr>
              <a:t>Constant instance variables</a:t>
            </a:r>
          </a:p>
          <a:p>
            <a:pPr>
              <a:lnSpc>
                <a:spcPct val="100000"/>
              </a:lnSpc>
            </a:pPr>
            <a:r>
              <a:rPr lang="en-US" dirty="0">
                <a:solidFill>
                  <a:schemeClr val="tx1"/>
                </a:solidFill>
              </a:rPr>
              <a:t>Question 2:  Will this code throw a compilation error?</a:t>
            </a:r>
          </a:p>
          <a:p>
            <a:pPr>
              <a:lnSpc>
                <a:spcPct val="100000"/>
              </a:lnSpc>
            </a:pP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a:solidFill>
                <a:schemeClr val="tx1"/>
              </a:solidFill>
            </a:endParaRPr>
          </a:p>
          <a:p>
            <a:pPr lvl="1">
              <a:lnSpc>
                <a:spcPct val="100000"/>
              </a:lnSpc>
            </a:pPr>
            <a:endParaRPr lang="en-US" dirty="0">
              <a:solidFill>
                <a:schemeClr val="tx1"/>
              </a:solidFill>
            </a:endParaRPr>
          </a:p>
          <a:p>
            <a:pPr lvl="1">
              <a:lnSpc>
                <a:spcPct val="100000"/>
              </a:lnSpc>
            </a:pPr>
            <a:endParaRPr lang="en-US" dirty="0">
              <a:solidFill>
                <a:schemeClr val="tx1"/>
              </a:solidFill>
            </a:endParaRPr>
          </a:p>
          <a:p>
            <a:pPr lvl="1">
              <a:lnSpc>
                <a:spcPct val="100000"/>
              </a:lnSpc>
            </a:pPr>
            <a:r>
              <a:rPr lang="en-US" b="1" dirty="0">
                <a:solidFill>
                  <a:schemeClr val="tx1"/>
                </a:solidFill>
              </a:rPr>
              <a:t>Option 1: </a:t>
            </a:r>
            <a:r>
              <a:rPr lang="en-US" dirty="0">
                <a:solidFill>
                  <a:schemeClr val="tx1"/>
                </a:solidFill>
              </a:rPr>
              <a:t>True</a:t>
            </a:r>
          </a:p>
          <a:p>
            <a:pPr lvl="1">
              <a:lnSpc>
                <a:spcPct val="100000"/>
              </a:lnSpc>
            </a:pPr>
            <a:r>
              <a:rPr lang="en-US" b="1" dirty="0">
                <a:solidFill>
                  <a:schemeClr val="tx1"/>
                </a:solidFill>
              </a:rPr>
              <a:t>Option 2: </a:t>
            </a:r>
            <a:r>
              <a:rPr lang="en-US" dirty="0">
                <a:solidFill>
                  <a:schemeClr val="tx1"/>
                </a:solidFill>
              </a:rPr>
              <a:t>False</a:t>
            </a:r>
          </a:p>
          <a:p>
            <a:pPr>
              <a:lnSpc>
                <a:spcPct val="100000"/>
              </a:lnSpc>
            </a:pPr>
            <a:endParaRPr lang="en-US" dirty="0" smtClean="0">
              <a:solidFill>
                <a:schemeClr val="tx1"/>
              </a:solidFill>
            </a:endParaRPr>
          </a:p>
        </p:txBody>
      </p:sp>
      <p:sp>
        <p:nvSpPr>
          <p:cNvPr id="10" name="AutoShape 13"/>
          <p:cNvSpPr>
            <a:spLocks noChangeArrowheads="1"/>
          </p:cNvSpPr>
          <p:nvPr/>
        </p:nvSpPr>
        <p:spPr bwMode="auto">
          <a:xfrm>
            <a:off x="1190730" y="2763937"/>
            <a:ext cx="3454399" cy="1295400"/>
          </a:xfrm>
          <a:prstGeom prst="roundRect">
            <a:avLst>
              <a:gd name="adj" fmla="val 16667"/>
            </a:avLst>
          </a:prstGeom>
          <a:noFill/>
          <a:ln w="9525">
            <a:noFill/>
            <a:round/>
            <a:headEnd/>
            <a:tailEnd/>
          </a:ln>
          <a:effectLst/>
        </p:spPr>
        <p:txBody>
          <a:bodyPr wrap="none" anchor="ctr"/>
          <a:lstStyle/>
          <a:p>
            <a:pPr lvl="2" algn="l"/>
            <a:r>
              <a:rPr lang="en-US" dirty="0" smtClean="0">
                <a:latin typeface="+mj-lt"/>
                <a:cs typeface="Arial" pitchFamily="34" charset="0"/>
              </a:rPr>
              <a:t>interface sample</a:t>
            </a:r>
          </a:p>
          <a:p>
            <a:pPr lvl="2" algn="l"/>
            <a:r>
              <a:rPr lang="en-US" dirty="0" smtClean="0">
                <a:latin typeface="+mj-lt"/>
                <a:cs typeface="Arial" pitchFamily="34" charset="0"/>
              </a:rPr>
              <a:t>{</a:t>
            </a:r>
          </a:p>
          <a:p>
            <a:pPr lvl="2" algn="l"/>
            <a:r>
              <a:rPr lang="en-US" dirty="0" smtClean="0">
                <a:latin typeface="+mj-lt"/>
                <a:cs typeface="Arial" pitchFamily="34" charset="0"/>
              </a:rPr>
              <a:t>  </a:t>
            </a:r>
            <a:r>
              <a:rPr lang="en-US" dirty="0" err="1" smtClean="0">
                <a:latin typeface="+mj-lt"/>
                <a:cs typeface="Arial" pitchFamily="34" charset="0"/>
              </a:rPr>
              <a:t>int</a:t>
            </a:r>
            <a:r>
              <a:rPr lang="en-US" dirty="0" smtClean="0">
                <a:latin typeface="+mj-lt"/>
                <a:cs typeface="Arial" pitchFamily="34" charset="0"/>
              </a:rPr>
              <a:t> x;</a:t>
            </a:r>
          </a:p>
          <a:p>
            <a:pPr lvl="2" algn="l"/>
            <a:r>
              <a:rPr lang="en-US" dirty="0" smtClean="0">
                <a:latin typeface="+mj-lt"/>
                <a:cs typeface="Arial" pitchFamily="34" charset="0"/>
              </a:rPr>
              <a:t>}</a:t>
            </a:r>
            <a:endParaRPr lang="en-US" dirty="0">
              <a:latin typeface="+mj-lt"/>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7.1: Abstract Classes</a:t>
            </a:r>
            <a:r>
              <a:rPr lang="en-US" dirty="0" smtClean="0"/>
              <a:t/>
            </a:r>
            <a:br>
              <a:rPr lang="en-US" dirty="0" smtClean="0"/>
            </a:br>
            <a:r>
              <a:rPr lang="en-US" dirty="0"/>
              <a:t>Abstract Class</a:t>
            </a:r>
            <a:endParaRPr lang="en-US" sz="2400" dirty="0"/>
          </a:p>
        </p:txBody>
      </p:sp>
      <p:sp>
        <p:nvSpPr>
          <p:cNvPr id="6" name="Content Placeholder 5"/>
          <p:cNvSpPr>
            <a:spLocks noGrp="1"/>
          </p:cNvSpPr>
          <p:nvPr>
            <p:ph idx="1"/>
          </p:nvPr>
        </p:nvSpPr>
        <p:spPr/>
        <p:txBody>
          <a:bodyPr/>
          <a:lstStyle/>
          <a:p>
            <a:r>
              <a:rPr lang="en-US" dirty="0">
                <a:solidFill>
                  <a:schemeClr val="tx1"/>
                </a:solidFill>
              </a:rPr>
              <a:t>Provides common behavior across a set of subclasses</a:t>
            </a:r>
          </a:p>
          <a:p>
            <a:r>
              <a:rPr lang="en-US" dirty="0">
                <a:solidFill>
                  <a:schemeClr val="tx1"/>
                </a:solidFill>
              </a:rPr>
              <a:t>Not designed to have instances that work</a:t>
            </a:r>
          </a:p>
          <a:p>
            <a:r>
              <a:rPr lang="en-US" dirty="0">
                <a:solidFill>
                  <a:schemeClr val="tx1"/>
                </a:solidFill>
              </a:rPr>
              <a:t>One or more methods are declared but may not be </a:t>
            </a:r>
            <a:r>
              <a:rPr lang="en-US" dirty="0" smtClean="0">
                <a:solidFill>
                  <a:schemeClr val="tx1"/>
                </a:solidFill>
              </a:rPr>
              <a:t>defined, these methods are abstract methods. </a:t>
            </a:r>
          </a:p>
          <a:p>
            <a:r>
              <a:rPr lang="en-US" dirty="0" smtClean="0">
                <a:solidFill>
                  <a:schemeClr val="tx1"/>
                </a:solidFill>
              </a:rPr>
              <a:t>Abstract method  </a:t>
            </a:r>
            <a:r>
              <a:rPr lang="en-US" dirty="0">
                <a:solidFill>
                  <a:schemeClr val="tx1"/>
                </a:solidFill>
              </a:rPr>
              <a:t>do not have implementation</a:t>
            </a:r>
          </a:p>
          <a:p>
            <a:r>
              <a:rPr lang="en-US" dirty="0">
                <a:solidFill>
                  <a:schemeClr val="tx1"/>
                </a:solidFill>
              </a:rPr>
              <a:t>Advantages:</a:t>
            </a:r>
          </a:p>
          <a:p>
            <a:pPr lvl="1"/>
            <a:r>
              <a:rPr lang="en-US" dirty="0">
                <a:solidFill>
                  <a:schemeClr val="tx1"/>
                </a:solidFill>
              </a:rPr>
              <a:t>Code reusability</a:t>
            </a:r>
          </a:p>
          <a:p>
            <a:pPr lvl="1"/>
            <a:r>
              <a:rPr lang="en-US" dirty="0">
                <a:solidFill>
                  <a:schemeClr val="tx1"/>
                </a:solidFill>
              </a:rPr>
              <a:t>Help at places where implementation is not available</a:t>
            </a:r>
          </a:p>
        </p:txBody>
      </p:sp>
    </p:spTree>
    <p:extLst>
      <p:ext uri="{BB962C8B-B14F-4D97-AF65-F5344CB8AC3E}">
        <p14:creationId xmlns:p14="http://schemas.microsoft.com/office/powerpoint/2010/main" val="2621151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7.1</a:t>
            </a:r>
            <a:r>
              <a:rPr lang="en-US" sz="1300" dirty="0"/>
              <a:t>: Abstract Classes</a:t>
            </a:r>
            <a:br>
              <a:rPr lang="en-US" sz="1300" dirty="0"/>
            </a:br>
            <a:r>
              <a:rPr lang="en-US" dirty="0" smtClean="0"/>
              <a:t>Abstract </a:t>
            </a:r>
            <a:r>
              <a:rPr lang="en-US" dirty="0"/>
              <a:t>Class (cont..)</a:t>
            </a:r>
            <a:endParaRPr lang="en-US" sz="2400" dirty="0"/>
          </a:p>
        </p:txBody>
      </p:sp>
      <p:sp>
        <p:nvSpPr>
          <p:cNvPr id="6" name="Content Placeholder 5"/>
          <p:cNvSpPr>
            <a:spLocks noGrp="1"/>
          </p:cNvSpPr>
          <p:nvPr>
            <p:ph idx="1"/>
          </p:nvPr>
        </p:nvSpPr>
        <p:spPr/>
        <p:txBody>
          <a:bodyPr/>
          <a:lstStyle/>
          <a:p>
            <a:r>
              <a:rPr lang="en-US" dirty="0">
                <a:solidFill>
                  <a:schemeClr val="tx1"/>
                </a:solidFill>
              </a:rPr>
              <a:t>Declare any class with even one method as abstract as </a:t>
            </a:r>
            <a:r>
              <a:rPr lang="en-US" i="1" dirty="0">
                <a:solidFill>
                  <a:schemeClr val="tx1"/>
                </a:solidFill>
              </a:rPr>
              <a:t>abstract</a:t>
            </a:r>
            <a:r>
              <a:rPr lang="en-US" dirty="0">
                <a:solidFill>
                  <a:schemeClr val="tx1"/>
                </a:solidFill>
              </a:rPr>
              <a:t> </a:t>
            </a:r>
          </a:p>
          <a:p>
            <a:r>
              <a:rPr lang="en-US" dirty="0">
                <a:solidFill>
                  <a:schemeClr val="tx1"/>
                </a:solidFill>
              </a:rPr>
              <a:t>Cannot be instantiated</a:t>
            </a:r>
          </a:p>
          <a:p>
            <a:r>
              <a:rPr lang="en-US" dirty="0" smtClean="0">
                <a:solidFill>
                  <a:schemeClr val="tx1"/>
                </a:solidFill>
              </a:rPr>
              <a:t>Cannot use </a:t>
            </a:r>
            <a:r>
              <a:rPr lang="en-US" i="1" dirty="0" smtClean="0">
                <a:solidFill>
                  <a:schemeClr val="tx1"/>
                </a:solidFill>
              </a:rPr>
              <a:t>Abstract </a:t>
            </a:r>
            <a:r>
              <a:rPr lang="en-US" dirty="0">
                <a:solidFill>
                  <a:schemeClr val="tx1"/>
                </a:solidFill>
              </a:rPr>
              <a:t>modifier for:</a:t>
            </a:r>
          </a:p>
          <a:p>
            <a:pPr lvl="1"/>
            <a:r>
              <a:rPr lang="en-US" dirty="0">
                <a:solidFill>
                  <a:schemeClr val="tx1"/>
                </a:solidFill>
              </a:rPr>
              <a:t>Constructors</a:t>
            </a:r>
          </a:p>
          <a:p>
            <a:pPr lvl="1"/>
            <a:r>
              <a:rPr lang="en-US" dirty="0">
                <a:solidFill>
                  <a:schemeClr val="tx1"/>
                </a:solidFill>
              </a:rPr>
              <a:t>Static methods</a:t>
            </a:r>
          </a:p>
          <a:p>
            <a:r>
              <a:rPr lang="en-US" dirty="0">
                <a:solidFill>
                  <a:schemeClr val="tx1"/>
                </a:solidFill>
              </a:rPr>
              <a:t>Abstract class’ subclasses should implement all methods or declare themselves as </a:t>
            </a:r>
            <a:r>
              <a:rPr lang="en-US" i="1" dirty="0">
                <a:solidFill>
                  <a:schemeClr val="tx1"/>
                </a:solidFill>
              </a:rPr>
              <a:t>abstract</a:t>
            </a:r>
            <a:endParaRPr lang="en-US" dirty="0">
              <a:solidFill>
                <a:schemeClr val="tx1"/>
              </a:solidFill>
            </a:endParaRPr>
          </a:p>
          <a:p>
            <a:r>
              <a:rPr lang="en-US" dirty="0">
                <a:solidFill>
                  <a:schemeClr val="tx1"/>
                </a:solidFill>
              </a:rPr>
              <a:t>Can have concrete methods also</a:t>
            </a:r>
          </a:p>
        </p:txBody>
      </p:sp>
    </p:spTree>
    <p:extLst>
      <p:ext uri="{BB962C8B-B14F-4D97-AF65-F5344CB8AC3E}">
        <p14:creationId xmlns:p14="http://schemas.microsoft.com/office/powerpoint/2010/main" val="2882043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7.1: Abstract Classes</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Execute the </a:t>
            </a:r>
            <a:r>
              <a:rPr lang="en-US" dirty="0" smtClean="0">
                <a:solidFill>
                  <a:schemeClr val="tx1"/>
                </a:solidFill>
              </a:rPr>
              <a:t>Executor.java program</a:t>
            </a:r>
            <a:endParaRPr lang="en-US" dirty="0">
              <a:solidFill>
                <a:schemeClr val="tx1"/>
              </a:solidFill>
            </a:endParaRPr>
          </a:p>
        </p:txBody>
      </p:sp>
    </p:spTree>
    <p:extLst>
      <p:ext uri="{BB962C8B-B14F-4D97-AF65-F5344CB8AC3E}">
        <p14:creationId xmlns:p14="http://schemas.microsoft.com/office/powerpoint/2010/main" val="188836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7.2</a:t>
            </a:r>
            <a:r>
              <a:rPr lang="en-US" sz="1200" dirty="0"/>
              <a:t>: Interfaces</a:t>
            </a:r>
            <a:r>
              <a:rPr lang="en-US" dirty="0" smtClean="0"/>
              <a:t/>
            </a:r>
            <a:br>
              <a:rPr lang="en-US" dirty="0" smtClean="0"/>
            </a:br>
            <a:r>
              <a:rPr lang="en-US" dirty="0"/>
              <a:t>Interface</a:t>
            </a:r>
            <a:endParaRPr lang="en-US" sz="2400" dirty="0"/>
          </a:p>
        </p:txBody>
      </p:sp>
      <p:sp>
        <p:nvSpPr>
          <p:cNvPr id="6" name="Content Placeholder 5"/>
          <p:cNvSpPr>
            <a:spLocks noGrp="1"/>
          </p:cNvSpPr>
          <p:nvPr>
            <p:ph idx="1"/>
          </p:nvPr>
        </p:nvSpPr>
        <p:spPr/>
        <p:txBody>
          <a:bodyPr/>
          <a:lstStyle/>
          <a:p>
            <a:pPr lvl="1"/>
            <a:r>
              <a:rPr lang="en-US" dirty="0">
                <a:solidFill>
                  <a:schemeClr val="tx1"/>
                </a:solidFill>
              </a:rPr>
              <a:t>Special kind of class which consist of only the constants and the method signatures.</a:t>
            </a:r>
          </a:p>
          <a:p>
            <a:pPr lvl="1"/>
            <a:r>
              <a:rPr lang="en-US" dirty="0">
                <a:solidFill>
                  <a:schemeClr val="tx1"/>
                </a:solidFill>
              </a:rPr>
              <a:t>Approach also known as “programming by contract”.</a:t>
            </a:r>
          </a:p>
          <a:p>
            <a:pPr lvl="1"/>
            <a:r>
              <a:rPr lang="en-US" dirty="0">
                <a:solidFill>
                  <a:schemeClr val="tx1"/>
                </a:solidFill>
              </a:rPr>
              <a:t>It’s essentially a collection of constants and abstract methods.</a:t>
            </a:r>
          </a:p>
          <a:p>
            <a:pPr lvl="1"/>
            <a:r>
              <a:rPr lang="en-US" dirty="0">
                <a:solidFill>
                  <a:schemeClr val="tx1"/>
                </a:solidFill>
              </a:rPr>
              <a:t>It is used via the keyword “implements”. Thus, a class can be declared as follows: </a:t>
            </a:r>
          </a:p>
        </p:txBody>
      </p:sp>
      <p:sp>
        <p:nvSpPr>
          <p:cNvPr id="5" name="AutoShape 5"/>
          <p:cNvSpPr>
            <a:spLocks noChangeArrowheads="1"/>
          </p:cNvSpPr>
          <p:nvPr/>
        </p:nvSpPr>
        <p:spPr bwMode="auto">
          <a:xfrm>
            <a:off x="1290878" y="3268120"/>
            <a:ext cx="6019800" cy="1317528"/>
          </a:xfrm>
          <a:prstGeom prst="roundRect">
            <a:avLst>
              <a:gd name="adj" fmla="val 16667"/>
            </a:avLst>
          </a:prstGeom>
          <a:noFill/>
          <a:ln w="19050">
            <a:solidFill>
              <a:schemeClr val="tx1"/>
            </a:solidFill>
            <a:round/>
            <a:headEnd/>
            <a:tailEnd/>
          </a:ln>
          <a:effectLst/>
        </p:spPr>
        <p:txBody>
          <a:bodyPr lIns="90488" tIns="44450" rIns="90488" bIns="44450"/>
          <a:lstStyle/>
          <a:p>
            <a:pPr marL="342900" indent="-342900" algn="l" eaLnBrk="0" hangingPunct="0">
              <a:spcBef>
                <a:spcPct val="20000"/>
              </a:spcBef>
              <a:buFont typeface="Arial" pitchFamily="34" charset="0"/>
              <a:buNone/>
            </a:pPr>
            <a:r>
              <a:rPr lang="en-US" dirty="0">
                <a:latin typeface="+mj-lt"/>
                <a:cs typeface="Arial" pitchFamily="34" charset="0"/>
              </a:rPr>
              <a:t>class </a:t>
            </a:r>
            <a:r>
              <a:rPr lang="en-US" dirty="0" err="1">
                <a:latin typeface="+mj-lt"/>
                <a:cs typeface="Arial" pitchFamily="34" charset="0"/>
              </a:rPr>
              <a:t>MyClass</a:t>
            </a:r>
            <a:r>
              <a:rPr lang="en-US" dirty="0">
                <a:latin typeface="+mj-lt"/>
                <a:cs typeface="Arial" pitchFamily="34" charset="0"/>
              </a:rPr>
              <a:t> implements </a:t>
            </a:r>
            <a:r>
              <a:rPr lang="en-US" dirty="0" err="1">
                <a:latin typeface="+mj-lt"/>
                <a:cs typeface="Arial" pitchFamily="34" charset="0"/>
              </a:rPr>
              <a:t>MyInterface</a:t>
            </a:r>
            <a:r>
              <a:rPr lang="en-US" dirty="0">
                <a:latin typeface="+mj-lt"/>
                <a:cs typeface="Arial" pitchFamily="34" charset="0"/>
              </a:rPr>
              <a:t>{</a:t>
            </a:r>
          </a:p>
          <a:p>
            <a:pPr marL="342900" indent="-342900" algn="l" eaLnBrk="0" hangingPunct="0">
              <a:spcBef>
                <a:spcPct val="20000"/>
              </a:spcBef>
              <a:buFont typeface="Arial" pitchFamily="34" charset="0"/>
              <a:buNone/>
            </a:pPr>
            <a:r>
              <a:rPr lang="en-US" dirty="0">
                <a:latin typeface="+mj-lt"/>
                <a:cs typeface="Arial" pitchFamily="34" charset="0"/>
              </a:rPr>
              <a:t>   ...   </a:t>
            </a:r>
            <a:endParaRPr lang="en-US" dirty="0" smtClean="0">
              <a:latin typeface="+mj-lt"/>
              <a:cs typeface="Arial" pitchFamily="34" charset="0"/>
            </a:endParaRPr>
          </a:p>
          <a:p>
            <a:pPr marL="342900" indent="-342900" algn="l" eaLnBrk="0" hangingPunct="0">
              <a:spcBef>
                <a:spcPct val="20000"/>
              </a:spcBef>
              <a:buFont typeface="Arial" pitchFamily="34" charset="0"/>
              <a:buNone/>
            </a:pPr>
            <a:r>
              <a:rPr lang="en-US" dirty="0" smtClean="0">
                <a:latin typeface="+mj-lt"/>
                <a:cs typeface="Arial" pitchFamily="34" charset="0"/>
              </a:rPr>
              <a:t>}</a:t>
            </a:r>
            <a:endParaRPr lang="en-US" dirty="0">
              <a:latin typeface="+mj-lt"/>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7.2</a:t>
            </a:r>
            <a:r>
              <a:rPr lang="en-US" sz="1300" dirty="0"/>
              <a:t>: Interfaces</a:t>
            </a:r>
            <a:r>
              <a:rPr lang="en-US" dirty="0"/>
              <a:t/>
            </a:r>
            <a:br>
              <a:rPr lang="en-US" dirty="0"/>
            </a:br>
            <a:r>
              <a:rPr lang="en-US" dirty="0"/>
              <a:t>What </a:t>
            </a:r>
            <a:r>
              <a:rPr lang="en-US" dirty="0" smtClean="0"/>
              <a:t>is Interface?</a:t>
            </a:r>
            <a:endParaRPr lang="en-US" sz="2400" dirty="0"/>
          </a:p>
        </p:txBody>
      </p:sp>
      <p:sp>
        <p:nvSpPr>
          <p:cNvPr id="6" name="Content Placeholder 5"/>
          <p:cNvSpPr>
            <a:spLocks noGrp="1"/>
          </p:cNvSpPr>
          <p:nvPr>
            <p:ph idx="1"/>
          </p:nvPr>
        </p:nvSpPr>
        <p:spPr>
          <a:xfrm>
            <a:off x="298516" y="1277988"/>
            <a:ext cx="8649541" cy="4860529"/>
          </a:xfrm>
        </p:spPr>
        <p:txBody>
          <a:bodyPr/>
          <a:lstStyle/>
          <a:p>
            <a:pPr>
              <a:lnSpc>
                <a:spcPct val="100000"/>
              </a:lnSpc>
            </a:pPr>
            <a:r>
              <a:rPr lang="en-US" dirty="0">
                <a:solidFill>
                  <a:schemeClr val="tx1"/>
                </a:solidFill>
              </a:rPr>
              <a:t>A Java interface definition looks like a class definition that has only abstract methods, although the abstract keyword need not appear in the definition</a:t>
            </a:r>
          </a:p>
        </p:txBody>
      </p:sp>
      <p:sp>
        <p:nvSpPr>
          <p:cNvPr id="5" name="AutoShape 4"/>
          <p:cNvSpPr>
            <a:spLocks noChangeArrowheads="1"/>
          </p:cNvSpPr>
          <p:nvPr/>
        </p:nvSpPr>
        <p:spPr bwMode="auto">
          <a:xfrm>
            <a:off x="1446217" y="2649477"/>
            <a:ext cx="4423001" cy="207554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a:latin typeface="+mj-lt"/>
                <a:cs typeface="Arial" pitchFamily="34" charset="0"/>
              </a:rPr>
              <a:t>public interface Testable {</a:t>
            </a:r>
          </a:p>
          <a:p>
            <a:pPr lvl="1">
              <a:lnSpc>
                <a:spcPct val="135000"/>
              </a:lnSpc>
            </a:pPr>
            <a:r>
              <a:rPr lang="en-US" sz="1600" dirty="0">
                <a:latin typeface="+mj-lt"/>
                <a:cs typeface="Arial" pitchFamily="34" charset="0"/>
              </a:rPr>
              <a:t>void method1();</a:t>
            </a:r>
          </a:p>
          <a:p>
            <a:pPr lvl="1">
              <a:lnSpc>
                <a:spcPct val="135000"/>
              </a:lnSpc>
            </a:pPr>
            <a:r>
              <a:rPr lang="en-US" sz="1600" dirty="0">
                <a:latin typeface="+mj-lt"/>
                <a:cs typeface="Arial" pitchFamily="34" charset="0"/>
              </a:rPr>
              <a:t>void method2(</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i</a:t>
            </a:r>
            <a:r>
              <a:rPr lang="en-US" sz="1600" dirty="0">
                <a:latin typeface="+mj-lt"/>
                <a:cs typeface="Arial" pitchFamily="34" charset="0"/>
              </a:rPr>
              <a:t>, String s);</a:t>
            </a:r>
          </a:p>
          <a:p>
            <a:pPr lvl="1">
              <a:lnSpc>
                <a:spcPct val="135000"/>
              </a:lnSpc>
            </a:pPr>
            <a:r>
              <a:rPr lang="en-US" sz="1600" dirty="0" err="1">
                <a:latin typeface="+mj-lt"/>
                <a:cs typeface="Arial" pitchFamily="34" charset="0"/>
              </a:rPr>
              <a:t>int</a:t>
            </a:r>
            <a:r>
              <a:rPr lang="en-US" sz="1600" dirty="0">
                <a:latin typeface="+mj-lt"/>
                <a:cs typeface="Arial" pitchFamily="34" charset="0"/>
              </a:rPr>
              <a:t> x=10;</a:t>
            </a:r>
          </a:p>
          <a:p>
            <a:pPr lvl="1">
              <a:lnSpc>
                <a:spcPct val="135000"/>
              </a:lnSpc>
            </a:pPr>
            <a:r>
              <a:rPr lang="en-US" sz="1600" dirty="0" smtClean="0">
                <a:latin typeface="+mj-lt"/>
                <a:cs typeface="Arial" pitchFamily="34" charset="0"/>
              </a:rPr>
              <a:t>}</a:t>
            </a:r>
            <a:endParaRPr lang="en-US" sz="2000" dirty="0">
              <a:solidFill>
                <a:srgbClr val="990000"/>
              </a:solidFill>
              <a:latin typeface="+mj-lt"/>
              <a:cs typeface="Arial" pitchFamily="34" charset="0"/>
            </a:endParaRPr>
          </a:p>
        </p:txBody>
      </p:sp>
      <p:sp>
        <p:nvSpPr>
          <p:cNvPr id="8" name="Text Box 7"/>
          <p:cNvSpPr txBox="1">
            <a:spLocks noChangeArrowheads="1"/>
          </p:cNvSpPr>
          <p:nvPr/>
        </p:nvSpPr>
        <p:spPr bwMode="auto">
          <a:xfrm>
            <a:off x="6163412" y="2674877"/>
            <a:ext cx="2459038" cy="825500"/>
          </a:xfrm>
          <a:prstGeom prst="rect">
            <a:avLst/>
          </a:prstGeom>
          <a:solidFill>
            <a:srgbClr val="FFFF66"/>
          </a:solidFill>
          <a:ln w="38100">
            <a:noFill/>
            <a:miter lim="800000"/>
            <a:headEnd/>
            <a:tailEnd/>
          </a:ln>
          <a:effectLst>
            <a:outerShdw dist="35921" dir="2700000" algn="ctr" rotWithShape="0">
              <a:schemeClr val="bg2"/>
            </a:outerShdw>
          </a:effectLst>
        </p:spPr>
        <p:txBody>
          <a:bodyPr>
            <a:spAutoFit/>
          </a:bodyPr>
          <a:lstStyle/>
          <a:p>
            <a:pPr algn="l" eaLnBrk="0" hangingPunct="0"/>
            <a:r>
              <a:rPr lang="en-GB" sz="1600" dirty="0">
                <a:latin typeface="+mj-lt"/>
                <a:cs typeface="Arial" pitchFamily="34" charset="0"/>
              </a:rPr>
              <a:t>note no implementation for the methods, public by default</a:t>
            </a:r>
            <a:endParaRPr lang="en-IE" sz="1600" dirty="0">
              <a:latin typeface="+mj-lt"/>
              <a:cs typeface="Arial" pitchFamily="34" charset="0"/>
            </a:endParaRPr>
          </a:p>
        </p:txBody>
      </p:sp>
      <p:sp>
        <p:nvSpPr>
          <p:cNvPr id="9" name="Line 8"/>
          <p:cNvSpPr>
            <a:spLocks noChangeShapeType="1"/>
          </p:cNvSpPr>
          <p:nvPr/>
        </p:nvSpPr>
        <p:spPr bwMode="auto">
          <a:xfrm flipH="1" flipV="1">
            <a:off x="3695818" y="3411023"/>
            <a:ext cx="2133600" cy="0"/>
          </a:xfrm>
          <a:prstGeom prst="line">
            <a:avLst/>
          </a:prstGeom>
          <a:noFill/>
          <a:ln w="38100">
            <a:solidFill>
              <a:schemeClr val="tx1"/>
            </a:solidFill>
            <a:round/>
            <a:headEnd/>
            <a:tailEnd type="triangle" w="med" len="med"/>
          </a:ln>
          <a:effectLst/>
        </p:spPr>
        <p:txBody>
          <a:bodyPr/>
          <a:lstStyle/>
          <a:p>
            <a:endParaRPr lang="en-IN">
              <a:latin typeface="+mj-lt"/>
            </a:endParaRPr>
          </a:p>
        </p:txBody>
      </p:sp>
      <p:grpSp>
        <p:nvGrpSpPr>
          <p:cNvPr id="10" name="Group 19"/>
          <p:cNvGrpSpPr>
            <a:grpSpLocks/>
          </p:cNvGrpSpPr>
          <p:nvPr/>
        </p:nvGrpSpPr>
        <p:grpSpPr bwMode="auto">
          <a:xfrm>
            <a:off x="2857618" y="3944423"/>
            <a:ext cx="3733800" cy="336550"/>
            <a:chOff x="4024" y="2292"/>
            <a:chExt cx="1672" cy="3330"/>
          </a:xfrm>
        </p:grpSpPr>
        <p:sp>
          <p:nvSpPr>
            <p:cNvPr id="11" name="Text Box 20"/>
            <p:cNvSpPr txBox="1">
              <a:spLocks noChangeArrowheads="1"/>
            </p:cNvSpPr>
            <p:nvPr/>
          </p:nvSpPr>
          <p:spPr bwMode="auto">
            <a:xfrm>
              <a:off x="4522" y="2292"/>
              <a:ext cx="1174" cy="3330"/>
            </a:xfrm>
            <a:prstGeom prst="rect">
              <a:avLst/>
            </a:prstGeom>
            <a:solidFill>
              <a:srgbClr val="FFFF66"/>
            </a:solidFill>
            <a:ln w="38100">
              <a:noFill/>
              <a:miter lim="800000"/>
              <a:headEnd/>
              <a:tailEnd/>
            </a:ln>
            <a:effectLst>
              <a:outerShdw dist="35921" dir="2700000" algn="ctr" rotWithShape="0">
                <a:schemeClr val="bg2"/>
              </a:outerShdw>
            </a:effectLst>
          </p:spPr>
          <p:txBody>
            <a:bodyPr>
              <a:spAutoFit/>
            </a:bodyPr>
            <a:lstStyle/>
            <a:p>
              <a:pPr algn="l" eaLnBrk="0" hangingPunct="0"/>
              <a:r>
                <a:rPr lang="en-GB" sz="1600" dirty="0">
                  <a:latin typeface="+mj-lt"/>
                  <a:cs typeface="Arial" pitchFamily="34" charset="0"/>
                </a:rPr>
                <a:t>Static final variable</a:t>
              </a:r>
              <a:endParaRPr lang="en-IE" sz="1600" dirty="0">
                <a:latin typeface="+mj-lt"/>
                <a:cs typeface="Arial" pitchFamily="34" charset="0"/>
              </a:endParaRPr>
            </a:p>
          </p:txBody>
        </p:sp>
        <p:sp>
          <p:nvSpPr>
            <p:cNvPr id="12" name="Line 21"/>
            <p:cNvSpPr>
              <a:spLocks noChangeShapeType="1"/>
            </p:cNvSpPr>
            <p:nvPr/>
          </p:nvSpPr>
          <p:spPr bwMode="auto">
            <a:xfrm flipH="1">
              <a:off x="4024" y="2603"/>
              <a:ext cx="499" cy="221"/>
            </a:xfrm>
            <a:prstGeom prst="line">
              <a:avLst/>
            </a:prstGeom>
            <a:noFill/>
            <a:ln w="38100">
              <a:solidFill>
                <a:schemeClr val="tx1"/>
              </a:solidFill>
              <a:round/>
              <a:headEnd/>
              <a:tailEnd type="triangle" w="med" len="med"/>
            </a:ln>
            <a:effectLst/>
          </p:spPr>
          <p:txBody>
            <a:bodyPr/>
            <a:lstStyle/>
            <a:p>
              <a:endParaRPr lang="en-IN">
                <a:latin typeface="+mj-lt"/>
                <a:cs typeface="Arial" pitchFamily="34"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t>7.2</a:t>
            </a:r>
            <a:r>
              <a:rPr lang="en-US" sz="1200" dirty="0"/>
              <a:t>: Interfaces</a:t>
            </a:r>
            <a:r>
              <a:rPr lang="en-US" dirty="0"/>
              <a:t/>
            </a:r>
            <a:br>
              <a:rPr lang="en-US" dirty="0"/>
            </a:br>
            <a:r>
              <a:rPr lang="en-US" dirty="0"/>
              <a:t>Declaring and Using Interfaces</a:t>
            </a:r>
            <a:endParaRPr lang="en-US" sz="2400" dirty="0"/>
          </a:p>
        </p:txBody>
      </p:sp>
      <p:sp>
        <p:nvSpPr>
          <p:cNvPr id="2" name="Content Placeholder 1"/>
          <p:cNvSpPr>
            <a:spLocks noGrp="1"/>
          </p:cNvSpPr>
          <p:nvPr>
            <p:ph idx="1"/>
          </p:nvPr>
        </p:nvSpPr>
        <p:spPr/>
        <p:txBody>
          <a:bodyPr/>
          <a:lstStyle/>
          <a:p>
            <a:endParaRPr lang="en-US"/>
          </a:p>
        </p:txBody>
      </p:sp>
      <p:sp>
        <p:nvSpPr>
          <p:cNvPr id="5" name="AutoShape 6"/>
          <p:cNvSpPr>
            <a:spLocks noChangeArrowheads="1"/>
          </p:cNvSpPr>
          <p:nvPr/>
        </p:nvSpPr>
        <p:spPr bwMode="auto">
          <a:xfrm>
            <a:off x="395288" y="1508983"/>
            <a:ext cx="8095570" cy="4481740"/>
          </a:xfrm>
          <a:prstGeom prst="roundRect">
            <a:avLst>
              <a:gd name="adj" fmla="val 16667"/>
            </a:avLst>
          </a:prstGeom>
          <a:noFill/>
          <a:ln w="19050">
            <a:solidFill>
              <a:schemeClr val="tx1"/>
            </a:solidFill>
            <a:round/>
            <a:headEnd/>
            <a:tailEnd/>
          </a:ln>
          <a:effectLst/>
        </p:spPr>
        <p:txBody>
          <a:bodyPr lIns="90488" tIns="44450" rIns="90488" bIns="44450"/>
          <a:lstStyle/>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public interface </a:t>
            </a:r>
            <a:r>
              <a:rPr lang="en-US" sz="1600" dirty="0" err="1">
                <a:latin typeface="+mj-lt"/>
                <a:cs typeface="Arial" panose="020B0604020202020204" pitchFamily="34" charset="0"/>
              </a:rPr>
              <a:t>SimpleCalc</a:t>
            </a:r>
            <a:r>
              <a:rPr lang="en-US" sz="1600" dirty="0">
                <a:latin typeface="+mj-lt"/>
                <a:cs typeface="Arial" panose="020B0604020202020204" pitchFamily="34" charset="0"/>
              </a:rPr>
              <a:t> {</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r>
              <a:rPr lang="en-US" sz="1600" dirty="0" err="1">
                <a:latin typeface="+mj-lt"/>
                <a:cs typeface="Arial" panose="020B0604020202020204" pitchFamily="34" charset="0"/>
              </a:rPr>
              <a:t>int</a:t>
            </a:r>
            <a:r>
              <a:rPr lang="en-US" sz="1600" dirty="0">
                <a:latin typeface="+mj-lt"/>
                <a:cs typeface="Arial" panose="020B0604020202020204" pitchFamily="34" charset="0"/>
              </a:rPr>
              <a:t> add(</a:t>
            </a:r>
            <a:r>
              <a:rPr lang="en-US" sz="1600" dirty="0" err="1">
                <a:latin typeface="+mj-lt"/>
                <a:cs typeface="Arial" panose="020B0604020202020204" pitchFamily="34" charset="0"/>
              </a:rPr>
              <a:t>int</a:t>
            </a:r>
            <a:r>
              <a:rPr lang="en-US" sz="1600" dirty="0">
                <a:latin typeface="+mj-lt"/>
                <a:cs typeface="Arial" panose="020B0604020202020204" pitchFamily="34" charset="0"/>
              </a:rPr>
              <a:t> a, </a:t>
            </a:r>
            <a:r>
              <a:rPr lang="en-US" sz="1600" dirty="0" err="1">
                <a:latin typeface="+mj-lt"/>
                <a:cs typeface="Arial" panose="020B0604020202020204" pitchFamily="34" charset="0"/>
              </a:rPr>
              <a:t>int</a:t>
            </a:r>
            <a:r>
              <a:rPr lang="en-US" sz="1600" dirty="0">
                <a:latin typeface="+mj-lt"/>
                <a:cs typeface="Arial" panose="020B0604020202020204" pitchFamily="34" charset="0"/>
              </a:rPr>
              <a:t> b);</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r>
              <a:rPr lang="en-US" sz="1600" dirty="0" err="1">
                <a:latin typeface="+mj-lt"/>
                <a:cs typeface="Arial" panose="020B0604020202020204" pitchFamily="34" charset="0"/>
              </a:rPr>
              <a:t>int</a:t>
            </a:r>
            <a:r>
              <a:rPr lang="en-US" sz="1600" dirty="0">
                <a:latin typeface="+mj-lt"/>
                <a:cs typeface="Arial" panose="020B0604020202020204" pitchFamily="34" charset="0"/>
              </a:rPr>
              <a:t> </a:t>
            </a:r>
            <a:r>
              <a:rPr lang="en-US" sz="1600" dirty="0" err="1">
                <a:latin typeface="+mj-lt"/>
                <a:cs typeface="Arial" panose="020B0604020202020204" pitchFamily="34" charset="0"/>
              </a:rPr>
              <a:t>i</a:t>
            </a:r>
            <a:r>
              <a:rPr lang="en-US" sz="1600" dirty="0">
                <a:latin typeface="+mj-lt"/>
                <a:cs typeface="Arial" panose="020B0604020202020204" pitchFamily="34" charset="0"/>
              </a:rPr>
              <a:t> = 10;</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//Interfaces are to be implemented.</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class Calc implements </a:t>
            </a:r>
            <a:r>
              <a:rPr lang="en-US" sz="1600" dirty="0" err="1">
                <a:latin typeface="+mj-lt"/>
                <a:cs typeface="Arial" panose="020B0604020202020204" pitchFamily="34" charset="0"/>
              </a:rPr>
              <a:t>SimpleCalc</a:t>
            </a:r>
            <a:r>
              <a:rPr lang="en-US" sz="1600" dirty="0">
                <a:latin typeface="+mj-lt"/>
                <a:cs typeface="Arial" panose="020B0604020202020204" pitchFamily="34" charset="0"/>
              </a:rPr>
              <a:t> {</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r>
              <a:rPr lang="en-US" sz="1600" dirty="0" err="1">
                <a:latin typeface="+mj-lt"/>
                <a:cs typeface="Arial" panose="020B0604020202020204" pitchFamily="34" charset="0"/>
              </a:rPr>
              <a:t>int</a:t>
            </a:r>
            <a:r>
              <a:rPr lang="en-US" sz="1600" dirty="0">
                <a:latin typeface="+mj-lt"/>
                <a:cs typeface="Arial" panose="020B0604020202020204" pitchFamily="34" charset="0"/>
              </a:rPr>
              <a:t> add(</a:t>
            </a:r>
            <a:r>
              <a:rPr lang="en-US" sz="1600" dirty="0" err="1">
                <a:latin typeface="+mj-lt"/>
                <a:cs typeface="Arial" panose="020B0604020202020204" pitchFamily="34" charset="0"/>
              </a:rPr>
              <a:t>int</a:t>
            </a:r>
            <a:r>
              <a:rPr lang="en-US" sz="1600" dirty="0">
                <a:latin typeface="+mj-lt"/>
                <a:cs typeface="Arial" panose="020B0604020202020204" pitchFamily="34" charset="0"/>
              </a:rPr>
              <a:t> a, </a:t>
            </a:r>
            <a:r>
              <a:rPr lang="en-US" sz="1600" dirty="0" err="1">
                <a:latin typeface="+mj-lt"/>
                <a:cs typeface="Arial" panose="020B0604020202020204" pitchFamily="34" charset="0"/>
              </a:rPr>
              <a:t>int</a:t>
            </a:r>
            <a:r>
              <a:rPr lang="en-US" sz="1600" dirty="0">
                <a:latin typeface="+mj-lt"/>
                <a:cs typeface="Arial" panose="020B0604020202020204" pitchFamily="34" charset="0"/>
              </a:rPr>
              <a:t> b){</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return a + b;</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r>
              <a:rPr lang="en-US" sz="1600" dirty="0" smtClean="0">
                <a:latin typeface="+mj-lt"/>
                <a:cs typeface="Arial" panose="020B0604020202020204" pitchFamily="34" charset="0"/>
              </a:rPr>
              <a:t>}</a:t>
            </a:r>
          </a:p>
          <a:p>
            <a:pPr marL="742950" lvl="1" indent="-285750" algn="l" eaLnBrk="0" hangingPunct="0">
              <a:lnSpc>
                <a:spcPct val="150000"/>
              </a:lnSpc>
              <a:spcBef>
                <a:spcPct val="20000"/>
              </a:spcBef>
              <a:buFont typeface="Arial" pitchFamily="34" charset="0"/>
              <a:buNone/>
            </a:pPr>
            <a:r>
              <a:rPr lang="en-US" sz="1600" dirty="0" smtClean="0">
                <a:latin typeface="+mj-lt"/>
                <a:cs typeface="Arial" panose="020B0604020202020204" pitchFamily="34" charset="0"/>
              </a:rPr>
              <a:t>}</a:t>
            </a:r>
            <a:endParaRPr lang="en-US" sz="1600" dirty="0">
              <a:latin typeface="+mj-lt"/>
              <a:cs typeface="Arial" panose="020B0604020202020204" pitchFamily="34" charset="0"/>
            </a:endParaRPr>
          </a:p>
        </p:txBody>
      </p:sp>
      <p:sp>
        <p:nvSpPr>
          <p:cNvPr id="8" name="AutoShape 7"/>
          <p:cNvSpPr>
            <a:spLocks noChangeArrowheads="1"/>
          </p:cNvSpPr>
          <p:nvPr/>
        </p:nvSpPr>
        <p:spPr bwMode="auto">
          <a:xfrm>
            <a:off x="4812450" y="2883445"/>
            <a:ext cx="3810000" cy="457200"/>
          </a:xfrm>
          <a:prstGeom prst="wedgeRectCallout">
            <a:avLst>
              <a:gd name="adj1" fmla="val -104904"/>
              <a:gd name="adj2" fmla="val -45783"/>
            </a:avLst>
          </a:prstGeom>
          <a:solidFill>
            <a:srgbClr val="DDDDDD"/>
          </a:solidFill>
          <a:ln w="9525" algn="ctr">
            <a:solidFill>
              <a:schemeClr val="tx1"/>
            </a:solidFill>
            <a:miter lim="800000"/>
            <a:headEnd/>
            <a:tailEnd/>
          </a:ln>
          <a:effectLst/>
        </p:spPr>
        <p:txBody>
          <a:bodyPr anchor="ctr"/>
          <a:lstStyle/>
          <a:p>
            <a:r>
              <a:rPr lang="en-US" dirty="0">
                <a:latin typeface="+mj-lt"/>
                <a:cs typeface="Arial" pitchFamily="34" charset="0"/>
              </a:rPr>
              <a:t>By default is public, static and final</a:t>
            </a:r>
          </a:p>
        </p:txBody>
      </p:sp>
      <p:sp>
        <p:nvSpPr>
          <p:cNvPr id="9" name="AutoShape 8"/>
          <p:cNvSpPr>
            <a:spLocks noChangeArrowheads="1"/>
          </p:cNvSpPr>
          <p:nvPr/>
        </p:nvSpPr>
        <p:spPr bwMode="auto">
          <a:xfrm>
            <a:off x="5388429" y="2196214"/>
            <a:ext cx="2286000" cy="457200"/>
          </a:xfrm>
          <a:prstGeom prst="wedgeRectCallout">
            <a:avLst>
              <a:gd name="adj1" fmla="val -123085"/>
              <a:gd name="adj2" fmla="val 943"/>
            </a:avLst>
          </a:prstGeom>
          <a:solidFill>
            <a:srgbClr val="DDDDDD"/>
          </a:solidFill>
          <a:ln w="9525" algn="ctr">
            <a:solidFill>
              <a:schemeClr val="tx1"/>
            </a:solidFill>
            <a:miter lim="800000"/>
            <a:headEnd/>
            <a:tailEnd/>
          </a:ln>
          <a:effectLst/>
        </p:spPr>
        <p:txBody>
          <a:bodyPr anchor="ctr"/>
          <a:lstStyle/>
          <a:p>
            <a:r>
              <a:rPr lang="en-US" dirty="0">
                <a:latin typeface="+mj-lt"/>
                <a:cs typeface="Arial" pitchFamily="34" charset="0"/>
              </a:rPr>
              <a:t>abstract method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7.2</a:t>
            </a:r>
            <a:r>
              <a:rPr lang="en-US" sz="1200" dirty="0"/>
              <a:t>: Interfaces</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Execute the Interface Implementation.java program</a:t>
            </a:r>
          </a:p>
        </p:txBody>
      </p:sp>
    </p:spTree>
    <p:extLst>
      <p:ext uri="{BB962C8B-B14F-4D97-AF65-F5344CB8AC3E}">
        <p14:creationId xmlns:p14="http://schemas.microsoft.com/office/powerpoint/2010/main" val="339911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B09DFB-B5CD-4ED8-8DF0-EEDDAD33B6AB}"/>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3300</TotalTime>
  <Words>2496</Words>
  <Application>Microsoft Office PowerPoint</Application>
  <PresentationFormat>On-screen Show (4:3)</PresentationFormat>
  <Paragraphs>301</Paragraphs>
  <Slides>23</Slides>
  <Notes>23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Arial</vt:lpstr>
      <vt:lpstr>Calibri</vt:lpstr>
      <vt:lpstr>Verdana</vt:lpstr>
      <vt:lpstr>Wingdings</vt:lpstr>
      <vt:lpstr>ヒラギノ角ゴ Pro W3</vt:lpstr>
      <vt:lpstr>Section slides</vt:lpstr>
      <vt:lpstr>think-cell Slide</vt:lpstr>
      <vt:lpstr>Core Java 8 </vt:lpstr>
      <vt:lpstr>Lesson Objectives</vt:lpstr>
      <vt:lpstr>7.1: Abstract Classes Abstract Class</vt:lpstr>
      <vt:lpstr>7.1: Abstract Classes Abstract Class (cont..)</vt:lpstr>
      <vt:lpstr>7.1: Abstract Classes Demo</vt:lpstr>
      <vt:lpstr>7.2: Interfaces Interface</vt:lpstr>
      <vt:lpstr>7.2: Interfaces What is Interface?</vt:lpstr>
      <vt:lpstr>7.2: Interfaces Declaring and Using Interfaces</vt:lpstr>
      <vt:lpstr>7.2: Interfaces Demo</vt:lpstr>
      <vt:lpstr>7.3: Default method in Interface Default Methods</vt:lpstr>
      <vt:lpstr>7.4: static method in Interface Static Methods</vt:lpstr>
      <vt:lpstr>7.4: Default and static Demo</vt:lpstr>
      <vt:lpstr> Interface - Rules</vt:lpstr>
      <vt:lpstr>7.5: Abstract Class vs Interface Abstract Classes and Interfaces</vt:lpstr>
      <vt:lpstr>7.6: Anonymous Classes Anonymous Classes </vt:lpstr>
      <vt:lpstr>7.6: Anonymous Classes Anonymous Classes </vt:lpstr>
      <vt:lpstr>7.6: Anonymous Classes Anonymous Classes </vt:lpstr>
      <vt:lpstr>7.7: Runtime Polymorphism Runtime Polymorphism</vt:lpstr>
      <vt:lpstr>7.7: Runtime Polymorphism Accessing Implementations through Interface Reference</vt:lpstr>
      <vt:lpstr>7.7: Runtime Polymorphism Demo</vt:lpstr>
      <vt:lpstr>7.8: Abstract Classes and Interfaces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243</cp:revision>
  <cp:lastPrinted>2016-07-13T03:20:49Z</cp:lastPrinted>
  <dcterms:created xsi:type="dcterms:W3CDTF">2012-05-18T02:59:15Z</dcterms:created>
  <dcterms:modified xsi:type="dcterms:W3CDTF">2018-04-13T11:06:23Z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