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2"/>
  </p:notesMasterIdLst>
  <p:handoutMasterIdLst>
    <p:handoutMasterId r:id="rId23"/>
  </p:handoutMasterIdLst>
  <p:sldIdLst>
    <p:sldId id="361" r:id="rId5"/>
    <p:sldId id="259" r:id="rId6"/>
    <p:sldId id="347" r:id="rId7"/>
    <p:sldId id="357" r:id="rId8"/>
    <p:sldId id="358" r:id="rId9"/>
    <p:sldId id="359" r:id="rId10"/>
    <p:sldId id="360" r:id="rId11"/>
    <p:sldId id="348" r:id="rId12"/>
    <p:sldId id="349" r:id="rId13"/>
    <p:sldId id="350" r:id="rId14"/>
    <p:sldId id="351" r:id="rId15"/>
    <p:sldId id="352" r:id="rId16"/>
    <p:sldId id="353" r:id="rId17"/>
    <p:sldId id="354" r:id="rId18"/>
    <p:sldId id="355" r:id="rId19"/>
    <p:sldId id="343" r:id="rId20"/>
    <p:sldId id="34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7">
          <p15:clr>
            <a:srgbClr val="A4A3A4"/>
          </p15:clr>
        </p15:guide>
        <p15:guide id="2" pos="1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238" autoAdjust="0"/>
  </p:normalViewPr>
  <p:slideViewPr>
    <p:cSldViewPr snapToGrid="0" showGuides="1">
      <p:cViewPr varScale="1">
        <p:scale>
          <a:sx n="88" d="100"/>
          <a:sy n="88" d="100"/>
        </p:scale>
        <p:origin x="142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7"/>
        <p:guide pos="1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91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707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9499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Generics</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04754" y="8778098"/>
            <a:ext cx="2946699" cy="35402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12-</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82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lstStyle/>
          <a:p>
            <a:r>
              <a:rPr lang="en-US" dirty="0" smtClean="0"/>
              <a:t>Usage of Generics:</a:t>
            </a:r>
          </a:p>
          <a:p>
            <a:r>
              <a:rPr lang="en-US" dirty="0" smtClean="0"/>
              <a:t>Usage of Generic classes is pertaining to the type that is required. </a:t>
            </a:r>
          </a:p>
          <a:p>
            <a:r>
              <a:rPr lang="en-US" dirty="0" smtClean="0"/>
              <a:t>Once the Generic class is used for specific type, compile-time and runtime errors can be avoided.</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99249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smtClean="0"/>
              <a:t>Usage of Generics:</a:t>
            </a:r>
          </a:p>
          <a:p>
            <a:r>
              <a:rPr lang="en-US" dirty="0" smtClean="0"/>
              <a:t>Generic classes in use can have multiple arguments. Arguments can be standard as well as custom types.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937658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lstStyle/>
          <a:p>
            <a:r>
              <a:rPr lang="en-US" dirty="0" smtClean="0"/>
              <a:t>Note: Generic classes cannot be assigned according to the super or subclass hierarchy of them.</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884810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body" idx="1"/>
          </p:nvPr>
        </p:nvSpPr>
        <p:spPr/>
        <p:txBody>
          <a:bodyPr/>
          <a:lstStyle/>
          <a:p>
            <a:r>
              <a:rPr lang="en-US" dirty="0" smtClean="0"/>
              <a:t>Note: Generic classes do not support inheritance relationship between type arguments.</a:t>
            </a:r>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872394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body" idx="1"/>
          </p:nvPr>
        </p:nvSpPr>
        <p:spPr/>
        <p:txBody>
          <a:bodyPr/>
          <a:lstStyle/>
          <a:p>
            <a:r>
              <a:rPr lang="en-US" dirty="0" smtClean="0"/>
              <a:t>Note: Although the inheritance relationship between the type arguments of the generic classes does not exist, Inheritance relationship between Generic classes themselves still exist.</a:t>
            </a:r>
          </a:p>
          <a:p>
            <a:endParaRPr lang="en-US" dirty="0"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39024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701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5606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p:cNvSpPr txBox="1">
            <a:spLocks noChangeArrowheads="1"/>
          </p:cNvSpPr>
          <p:nvPr/>
        </p:nvSpPr>
        <p:spPr bwMode="auto">
          <a:xfrm>
            <a:off x="244685" y="1439526"/>
            <a:ext cx="194972" cy="632853"/>
          </a:xfrm>
          <a:prstGeom prst="rect">
            <a:avLst/>
          </a:prstGeom>
          <a:noFill/>
          <a:ln w="12700" algn="ctr">
            <a:noFill/>
            <a:miter lim="800000"/>
            <a:headEnd/>
            <a:tailEnd/>
          </a:ln>
          <a:effectLst/>
        </p:spPr>
        <p:txBody>
          <a:bodyPr wrap="none" lIns="95643" tIns="46982" rIns="95643" bIns="46982">
            <a:spAutoFit/>
          </a:bodyPr>
          <a:lstStyle/>
          <a:p>
            <a:pPr marL="313683" indent="-313683" defTabSz="965941">
              <a:lnSpc>
                <a:spcPts val="4234"/>
              </a:lnSpc>
            </a:pPr>
            <a:endParaRPr lang="en-US" dirty="0">
              <a:latin typeface="Trebuchet MS" pitchFamily="34" charset="0"/>
            </a:endParaRPr>
          </a:p>
        </p:txBody>
      </p:sp>
      <p:sp>
        <p:nvSpPr>
          <p:cNvPr id="4" name="Slide Image Placeholder 3"/>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4190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generics feature in Java.</a:t>
            </a:r>
          </a:p>
          <a:p>
            <a:endParaRPr lang="en-US" dirty="0" smtClean="0"/>
          </a:p>
          <a:p>
            <a:r>
              <a:rPr lang="en-US" dirty="0" smtClean="0"/>
              <a:t>Lesson outline: </a:t>
            </a:r>
          </a:p>
          <a:p>
            <a:endParaRPr lang="en-US" dirty="0" smtClean="0"/>
          </a:p>
          <a:p>
            <a:pPr lvl="1"/>
            <a:r>
              <a:rPr lang="en-US" dirty="0" smtClean="0"/>
              <a:t>15.1: Generics</a:t>
            </a:r>
          </a:p>
          <a:p>
            <a:pPr lvl="1"/>
            <a:r>
              <a:rPr lang="en-US" dirty="0" smtClean="0"/>
              <a:t>15.2: Writing Generic Classes</a:t>
            </a:r>
          </a:p>
          <a:p>
            <a:pPr lvl="1"/>
            <a:r>
              <a:rPr lang="en-US" dirty="0" smtClean="0"/>
              <a:t>15.3: Using Generics with Collections</a:t>
            </a:r>
          </a:p>
          <a:p>
            <a:pPr lvl="1"/>
            <a:r>
              <a:rPr lang="en-US" dirty="0" smtClean="0"/>
              <a:t>15.4: Best Practices</a:t>
            </a:r>
          </a:p>
          <a:p>
            <a:endParaRPr lang="en-US" dirty="0"/>
          </a:p>
        </p:txBody>
      </p:sp>
      <p:sp>
        <p:nvSpPr>
          <p:cNvPr id="6" name="Slide Image Placeholder 5"/>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77785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p:txBody>
          <a:bodyPr/>
          <a:lstStyle/>
          <a:p>
            <a:r>
              <a:rPr lang="en-US" dirty="0" smtClean="0"/>
              <a:t>What and Why of Generics:</a:t>
            </a:r>
          </a:p>
          <a:p>
            <a:r>
              <a:rPr lang="en-US" dirty="0" smtClean="0"/>
              <a:t>JDK 1.5 introduces several extensions to the Java programming language. One of these is generics. Generics allow you to abstract over types. The most common examples are container types, such as those in the Collection hierarchy. </a:t>
            </a:r>
          </a:p>
          <a:p>
            <a:r>
              <a:rPr lang="en-US" dirty="0" smtClean="0"/>
              <a:t>Here is a typical usage of that sort: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cast on line 3 is slightly annoying. Typically, the programmer knows what kind of data has been placed into a particular list. However, the cast is essential. The compiler can only guarantee that an Object will be returned by the iterator. To ensure the assignment to a variable of type Integer is type safe, the cast is required. Of course, the cast not only introduces clutter, it also introduces the possibility of a run time error, since the programmer might be mistaken. What if programmers could actually express their intent, and mark a list as being restricted to contain a particular data type? This is the core idea behind generics. </a:t>
            </a:r>
          </a:p>
        </p:txBody>
      </p:sp>
      <p:sp>
        <p:nvSpPr>
          <p:cNvPr id="159748" name="AutoShape 4"/>
          <p:cNvSpPr>
            <a:spLocks noChangeArrowheads="1"/>
          </p:cNvSpPr>
          <p:nvPr/>
        </p:nvSpPr>
        <p:spPr bwMode="auto">
          <a:xfrm>
            <a:off x="2379495" y="5343560"/>
            <a:ext cx="4277746" cy="800100"/>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List </a:t>
            </a:r>
            <a:r>
              <a:rPr lang="en-US" sz="1000" dirty="0" err="1">
                <a:latin typeface="Arial" pitchFamily="34" charset="0"/>
                <a:cs typeface="Arial" pitchFamily="34" charset="0"/>
              </a:rPr>
              <a:t>myIntegerList</a:t>
            </a:r>
            <a:r>
              <a:rPr lang="en-US" sz="1000" dirty="0">
                <a:latin typeface="Arial" pitchFamily="34" charset="0"/>
                <a:cs typeface="Arial" pitchFamily="34" charset="0"/>
              </a:rPr>
              <a:t> = new </a:t>
            </a:r>
            <a:r>
              <a:rPr lang="en-US" sz="1000" dirty="0" err="1">
                <a:latin typeface="Arial" pitchFamily="34" charset="0"/>
                <a:cs typeface="Arial" pitchFamily="34" charset="0"/>
              </a:rPr>
              <a:t>LinkedList</a:t>
            </a:r>
            <a:r>
              <a:rPr lang="en-US" sz="1000" dirty="0">
                <a:latin typeface="Arial" pitchFamily="34" charset="0"/>
                <a:cs typeface="Arial" pitchFamily="34" charset="0"/>
              </a:rPr>
              <a:t>(); // 1</a:t>
            </a:r>
          </a:p>
          <a:p>
            <a:pPr marL="242316" lvl="1" defTabSz="965941"/>
            <a:r>
              <a:rPr lang="en-US" sz="1000" dirty="0" err="1">
                <a:latin typeface="Arial" pitchFamily="34" charset="0"/>
                <a:cs typeface="Arial" pitchFamily="34" charset="0"/>
              </a:rPr>
              <a:t>myIntegerList.add</a:t>
            </a:r>
            <a:r>
              <a:rPr lang="en-US" sz="1000" dirty="0">
                <a:latin typeface="Arial" pitchFamily="34" charset="0"/>
                <a:cs typeface="Arial" pitchFamily="34" charset="0"/>
              </a:rPr>
              <a:t>(new Integer(0)); // 2</a:t>
            </a:r>
          </a:p>
          <a:p>
            <a:pPr marL="242316" lvl="1" defTabSz="965941"/>
            <a:r>
              <a:rPr lang="en-US" sz="1000" dirty="0">
                <a:latin typeface="Arial" pitchFamily="34" charset="0"/>
                <a:cs typeface="Arial" pitchFamily="34" charset="0"/>
              </a:rPr>
              <a:t>Integer </a:t>
            </a:r>
            <a:r>
              <a:rPr lang="en-US" sz="1000" dirty="0" err="1">
                <a:latin typeface="Arial" pitchFamily="34" charset="0"/>
                <a:cs typeface="Arial" pitchFamily="34" charset="0"/>
              </a:rPr>
              <a:t>intObj</a:t>
            </a:r>
            <a:r>
              <a:rPr lang="en-US" sz="1000" dirty="0">
                <a:latin typeface="Arial" pitchFamily="34" charset="0"/>
                <a:cs typeface="Arial" pitchFamily="34" charset="0"/>
              </a:rPr>
              <a:t> = (Integer) </a:t>
            </a:r>
            <a:r>
              <a:rPr lang="en-US" sz="1000" dirty="0" err="1">
                <a:latin typeface="Arial" pitchFamily="34" charset="0"/>
                <a:cs typeface="Arial" pitchFamily="34" charset="0"/>
              </a:rPr>
              <a:t>myIntegerList.iterator</a:t>
            </a:r>
            <a:r>
              <a:rPr lang="en-US" sz="1000" dirty="0">
                <a:latin typeface="Arial" pitchFamily="34" charset="0"/>
                <a:cs typeface="Arial" pitchFamily="34" charset="0"/>
              </a:rPr>
              <a:t>().next(); // 3</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27568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p:txBody>
          <a:bodyPr/>
          <a:lstStyle/>
          <a:p>
            <a:r>
              <a:rPr lang="en-US" dirty="0" smtClean="0"/>
              <a:t>What is Generics?:</a:t>
            </a:r>
          </a:p>
          <a:p>
            <a:endParaRPr lang="en-US" dirty="0" smtClean="0"/>
          </a:p>
          <a:p>
            <a:r>
              <a:rPr lang="en-US" dirty="0" smtClean="0"/>
              <a:t>Generics allows to write Parameterized type like List&lt;T&gt; and allows us to pass references to create instance of that type. Like when we pass the reference of String to List&lt;T&gt; as a reference type it creates List of strings.</a:t>
            </a:r>
          </a:p>
          <a:p>
            <a:endParaRPr lang="en-US" dirty="0" smtClean="0"/>
          </a:p>
          <a:p>
            <a:r>
              <a:rPr lang="en-US" dirty="0" smtClean="0"/>
              <a:t>Why generics?</a:t>
            </a:r>
          </a:p>
          <a:p>
            <a:r>
              <a:rPr lang="en-US" dirty="0" smtClean="0"/>
              <a:t> </a:t>
            </a:r>
          </a:p>
          <a:p>
            <a:r>
              <a:rPr lang="en-US" dirty="0" smtClean="0"/>
              <a:t>Use of generics enables stricter compiler check. It means when List is created of type string, compiler only allows to add string elements to the list. </a:t>
            </a:r>
          </a:p>
          <a:p>
            <a:endParaRPr lang="en-US" dirty="0" smtClean="0"/>
          </a:p>
          <a:p>
            <a:r>
              <a:rPr lang="en-US" dirty="0" smtClean="0"/>
              <a:t>No need to perform casting. In case of generics enabled collections, no need to perform explicit casting. </a:t>
            </a:r>
          </a:p>
          <a:p>
            <a:endParaRPr lang="en-US" dirty="0" smtClean="0"/>
          </a:p>
          <a:p>
            <a:endParaRPr lang="en-US" dirty="0" smtClean="0"/>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51444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r>
              <a:rPr lang="en-US" smtClean="0"/>
              <a:t>Generics Fundamentals:</a:t>
            </a:r>
          </a:p>
          <a:p>
            <a:endParaRPr lang="en-US" smtClean="0"/>
          </a:p>
          <a:p>
            <a:r>
              <a:rPr lang="en-US" smtClean="0"/>
              <a:t>Consider the example given in the slide, if you want to reuse the same class to send employee object as a message, then we need to create one more additional class as shown below: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Is it possible to create a class with generic type of message? Yes. Generics enables us to create a parameterized class and later we can instantiate it as per our required reference type. </a:t>
            </a:r>
            <a:endParaRPr lang="en-US" dirty="0" smtClean="0"/>
          </a:p>
        </p:txBody>
      </p:sp>
      <p:sp>
        <p:nvSpPr>
          <p:cNvPr id="4" name="AutoShape 4"/>
          <p:cNvSpPr>
            <a:spLocks noChangeArrowheads="1"/>
          </p:cNvSpPr>
          <p:nvPr/>
        </p:nvSpPr>
        <p:spPr bwMode="auto">
          <a:xfrm>
            <a:off x="2421467" y="5336564"/>
            <a:ext cx="4070773" cy="1621328"/>
          </a:xfrm>
          <a:prstGeom prst="roundRect">
            <a:avLst>
              <a:gd name="adj" fmla="val 16667"/>
            </a:avLst>
          </a:prstGeom>
          <a:noFill/>
          <a:ln w="19050">
            <a:solidFill>
              <a:schemeClr val="tx1"/>
            </a:solidFill>
            <a:round/>
            <a:headEnd/>
            <a:tailEnd/>
          </a:ln>
          <a:effectLst/>
        </p:spPr>
        <p:txBody>
          <a:bodyPr wrap="none" lIns="96661" tIns="48331" rIns="96661" bIns="48331" anchor="ctr"/>
          <a:lstStyle/>
          <a:p>
            <a:pPr lvl="1"/>
            <a:r>
              <a:rPr lang="en-US" sz="1100" dirty="0">
                <a:latin typeface="Candara" panose="020E0502030303020204" pitchFamily="34" charset="0"/>
                <a:cs typeface="Arial" pitchFamily="34" charset="0"/>
              </a:rPr>
              <a:t>public class Sender{</a:t>
            </a:r>
          </a:p>
          <a:p>
            <a:pPr lvl="1"/>
            <a:r>
              <a:rPr lang="en-US" sz="1100" dirty="0">
                <a:latin typeface="Candara" panose="020E0502030303020204" pitchFamily="34" charset="0"/>
                <a:cs typeface="Arial" pitchFamily="34" charset="0"/>
              </a:rPr>
              <a:t>    private Employee message;</a:t>
            </a:r>
          </a:p>
          <a:p>
            <a:pPr lvl="1"/>
            <a:r>
              <a:rPr lang="en-US" sz="1100" dirty="0">
                <a:latin typeface="Candara" panose="020E0502030303020204" pitchFamily="34" charset="0"/>
                <a:cs typeface="Arial" pitchFamily="34" charset="0"/>
              </a:rPr>
              <a:t>    public </a:t>
            </a:r>
            <a:r>
              <a:rPr lang="en-US" sz="1100" dirty="0" err="1">
                <a:latin typeface="Candara" panose="020E0502030303020204" pitchFamily="34" charset="0"/>
                <a:cs typeface="Arial" pitchFamily="34" charset="0"/>
              </a:rPr>
              <a:t>setMessage</a:t>
            </a:r>
            <a:r>
              <a:rPr lang="en-US" sz="1100" dirty="0">
                <a:latin typeface="Candara" panose="020E0502030303020204" pitchFamily="34" charset="0"/>
                <a:cs typeface="Arial" pitchFamily="34" charset="0"/>
              </a:rPr>
              <a:t>(Employee message) {</a:t>
            </a:r>
            <a:br>
              <a:rPr lang="en-US" sz="1100" dirty="0">
                <a:latin typeface="Candara" panose="020E0502030303020204" pitchFamily="34" charset="0"/>
                <a:cs typeface="Arial" pitchFamily="34" charset="0"/>
              </a:rPr>
            </a:br>
            <a:r>
              <a:rPr lang="en-US" sz="1100" dirty="0">
                <a:latin typeface="Candara" panose="020E0502030303020204" pitchFamily="34" charset="0"/>
                <a:cs typeface="Arial" pitchFamily="34" charset="0"/>
              </a:rPr>
              <a:t>           </a:t>
            </a:r>
            <a:r>
              <a:rPr lang="en-US" sz="1100" dirty="0" err="1">
                <a:latin typeface="Candara" panose="020E0502030303020204" pitchFamily="34" charset="0"/>
                <a:cs typeface="Arial" pitchFamily="34" charset="0"/>
              </a:rPr>
              <a:t>this.message</a:t>
            </a:r>
            <a:r>
              <a:rPr lang="en-US" sz="1100" dirty="0">
                <a:latin typeface="Candara" panose="020E0502030303020204" pitchFamily="34" charset="0"/>
                <a:cs typeface="Arial" pitchFamily="34" charset="0"/>
              </a:rPr>
              <a:t> = message;</a:t>
            </a:r>
          </a:p>
          <a:p>
            <a:pPr lvl="1"/>
            <a:r>
              <a:rPr lang="en-US" sz="1100" dirty="0">
                <a:latin typeface="Candara" panose="020E0502030303020204" pitchFamily="34" charset="0"/>
                <a:cs typeface="Arial" pitchFamily="34" charset="0"/>
              </a:rPr>
              <a:t>    } </a:t>
            </a:r>
          </a:p>
          <a:p>
            <a:pPr lvl="1"/>
            <a:r>
              <a:rPr lang="en-US" sz="1100" dirty="0">
                <a:latin typeface="Candara" panose="020E0502030303020204" pitchFamily="34" charset="0"/>
                <a:cs typeface="Arial" pitchFamily="34" charset="0"/>
              </a:rPr>
              <a:t>    public </a:t>
            </a:r>
            <a:r>
              <a:rPr lang="en-US" sz="1100" dirty="0" err="1">
                <a:latin typeface="Candara" panose="020E0502030303020204" pitchFamily="34" charset="0"/>
                <a:cs typeface="Arial" pitchFamily="34" charset="0"/>
              </a:rPr>
              <a:t>sendMessage</a:t>
            </a:r>
            <a:r>
              <a:rPr lang="en-US" sz="1100" dirty="0">
                <a:latin typeface="Candara" panose="020E0502030303020204" pitchFamily="34" charset="0"/>
                <a:cs typeface="Arial" pitchFamily="34" charset="0"/>
              </a:rPr>
              <a:t>() {</a:t>
            </a:r>
            <a:br>
              <a:rPr lang="en-US" sz="1100" dirty="0">
                <a:latin typeface="Candara" panose="020E0502030303020204" pitchFamily="34" charset="0"/>
                <a:cs typeface="Arial" pitchFamily="34" charset="0"/>
              </a:rPr>
            </a:br>
            <a:r>
              <a:rPr lang="en-US" sz="1100" dirty="0">
                <a:latin typeface="Candara" panose="020E0502030303020204" pitchFamily="34" charset="0"/>
                <a:cs typeface="Arial" pitchFamily="34" charset="0"/>
              </a:rPr>
              <a:t>	  //logic to send message</a:t>
            </a:r>
          </a:p>
          <a:p>
            <a:pPr lvl="1"/>
            <a:r>
              <a:rPr lang="en-US" sz="1100" dirty="0">
                <a:latin typeface="Candara" panose="020E0502030303020204" pitchFamily="34" charset="0"/>
                <a:cs typeface="Arial" pitchFamily="34" charset="0"/>
              </a:rPr>
              <a:t>     }</a:t>
            </a:r>
          </a:p>
          <a:p>
            <a:pPr lvl="1"/>
            <a:r>
              <a:rPr lang="en-US" sz="1100" dirty="0">
                <a:latin typeface="Candara" panose="020E0502030303020204" pitchFamily="34" charset="0"/>
                <a:cs typeface="Arial" pitchFamily="34" charset="0"/>
              </a:rPr>
              <a:t>}</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60237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u="sng" dirty="0" smtClean="0"/>
              <a:t>Generics Fundamentals:</a:t>
            </a:r>
          </a:p>
          <a:p>
            <a:endParaRPr lang="en-US" dirty="0" smtClean="0"/>
          </a:p>
          <a:p>
            <a:r>
              <a:rPr lang="en-US" dirty="0" smtClean="0"/>
              <a:t>As shown in the slide example, The sender class is declared as parameterized generic type of one parameter as “T”. The “T” in diamond operator refers as generic type of message.</a:t>
            </a:r>
          </a:p>
          <a:p>
            <a:endParaRPr lang="en-US" dirty="0" smtClean="0"/>
          </a:p>
          <a:p>
            <a:r>
              <a:rPr lang="en-US" dirty="0" smtClean="0"/>
              <a:t>In case of String message sender, the class instance would be initialized as:</a:t>
            </a:r>
          </a:p>
          <a:p>
            <a:endParaRPr lang="en-US" dirty="0" smtClean="0"/>
          </a:p>
          <a:p>
            <a:endParaRPr lang="en-US" dirty="0" smtClean="0"/>
          </a:p>
          <a:p>
            <a:endParaRPr lang="en-US" dirty="0" smtClean="0"/>
          </a:p>
          <a:p>
            <a:endParaRPr lang="en-US" dirty="0" smtClean="0"/>
          </a:p>
          <a:p>
            <a:r>
              <a:rPr lang="en-US" dirty="0" smtClean="0"/>
              <a:t>In the above instance creation, the type T is replaced by String reference type. </a:t>
            </a:r>
          </a:p>
          <a:p>
            <a:r>
              <a:rPr lang="en-US" dirty="0" smtClean="0"/>
              <a:t>The same generic sender can be used to send message of type employee as shown below: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79202" name="Rectangle 2"/>
          <p:cNvSpPr>
            <a:spLocks noGrp="1" noRot="1" noChangeAspect="1" noChangeArrowheads="1" noTextEdit="1"/>
          </p:cNvSpPr>
          <p:nvPr>
            <p:ph type="sldImg"/>
          </p:nvPr>
        </p:nvSpPr>
        <p:spPr>
          <a:xfrm>
            <a:off x="1890713" y="679450"/>
            <a:ext cx="4800600" cy="3600450"/>
          </a:xfrm>
          <a:prstGeom prst="rect">
            <a:avLst/>
          </a:prstGeom>
          <a:solidFill>
            <a:schemeClr val="accent2"/>
          </a:solidFill>
          <a:ln>
            <a:solidFill>
              <a:schemeClr val="tx1"/>
            </a:solidFill>
          </a:ln>
        </p:spPr>
      </p:sp>
      <p:sp>
        <p:nvSpPr>
          <p:cNvPr id="2" name="Notes Placeholder 1"/>
          <p:cNvSpPr>
            <a:spLocks noGrp="1"/>
          </p:cNvSpPr>
          <p:nvPr>
            <p:ph type="body" sz="quarter" idx="10"/>
          </p:nvPr>
        </p:nvSpPr>
        <p:spPr/>
        <p:txBody>
          <a:bodyPr/>
          <a:lstStyle/>
          <a:p>
            <a:r>
              <a:rPr lang="en-US" b="1" u="sng" dirty="0" smtClean="0"/>
              <a:t>Generics Fundamentals:</a:t>
            </a:r>
          </a:p>
          <a:p>
            <a:endParaRPr lang="en-US" dirty="0" smtClean="0"/>
          </a:p>
          <a:p>
            <a:r>
              <a:rPr lang="en-US" dirty="0" smtClean="0"/>
              <a:t>As shown in the slide example, The sender class is declared as parameterized generic type of one parameter as “T”. </a:t>
            </a:r>
            <a:r>
              <a:rPr lang="en-US" dirty="0"/>
              <a:t>The “T” in diamond operator refers as generic type of message</a:t>
            </a:r>
            <a:r>
              <a:rPr lang="en-US" dirty="0" smtClean="0"/>
              <a:t>.</a:t>
            </a:r>
          </a:p>
          <a:p>
            <a:endParaRPr lang="en-US" dirty="0"/>
          </a:p>
          <a:p>
            <a:r>
              <a:rPr lang="en-US" dirty="0" smtClean="0"/>
              <a:t>In case of String message sender, the class instance would be initialized as:</a:t>
            </a:r>
          </a:p>
          <a:p>
            <a:endParaRPr lang="en-US" dirty="0"/>
          </a:p>
          <a:p>
            <a:endParaRPr lang="en-US" dirty="0"/>
          </a:p>
          <a:p>
            <a:endParaRPr lang="en-US" dirty="0" smtClean="0"/>
          </a:p>
          <a:p>
            <a:endParaRPr lang="en-US" dirty="0"/>
          </a:p>
          <a:p>
            <a:r>
              <a:rPr lang="en-US" dirty="0" smtClean="0"/>
              <a:t>In the above instance creation, the type T is replaced by String reference type. </a:t>
            </a:r>
          </a:p>
          <a:p>
            <a:r>
              <a:rPr lang="en-US" dirty="0" smtClean="0"/>
              <a:t>The same generic sender can be used to send message of type employee as shown below: </a:t>
            </a:r>
          </a:p>
          <a:p>
            <a:endParaRPr lang="en-US" dirty="0"/>
          </a:p>
          <a:p>
            <a:r>
              <a:rPr lang="en-US" dirty="0" smtClean="0"/>
              <a:t> </a:t>
            </a:r>
          </a:p>
          <a:p>
            <a:endParaRPr lang="en-US" dirty="0"/>
          </a:p>
          <a:p>
            <a:endParaRPr lang="en-US" dirty="0" smtClean="0"/>
          </a:p>
          <a:p>
            <a:endParaRPr lang="en-US" dirty="0" smtClean="0"/>
          </a:p>
          <a:p>
            <a:endParaRPr lang="en-US" dirty="0"/>
          </a:p>
          <a:p>
            <a:endParaRPr lang="en-US" dirty="0"/>
          </a:p>
          <a:p>
            <a:endParaRPr lang="en-US" dirty="0"/>
          </a:p>
        </p:txBody>
      </p:sp>
      <p:sp>
        <p:nvSpPr>
          <p:cNvPr id="6" name="AutoShape 4"/>
          <p:cNvSpPr>
            <a:spLocks noChangeArrowheads="1"/>
          </p:cNvSpPr>
          <p:nvPr/>
        </p:nvSpPr>
        <p:spPr bwMode="auto">
          <a:xfrm>
            <a:off x="2692400" y="5770721"/>
            <a:ext cx="3515360" cy="340043"/>
          </a:xfrm>
          <a:prstGeom prst="roundRect">
            <a:avLst>
              <a:gd name="adj" fmla="val 16667"/>
            </a:avLst>
          </a:prstGeom>
          <a:noFill/>
          <a:ln w="19050">
            <a:solidFill>
              <a:schemeClr val="tx1"/>
            </a:solidFill>
            <a:round/>
            <a:headEnd/>
            <a:tailEnd/>
          </a:ln>
          <a:effectLst/>
        </p:spPr>
        <p:txBody>
          <a:bodyPr wrap="none" lIns="96661" tIns="48331" rIns="96661" bIns="48331" anchor="ctr"/>
          <a:lstStyle/>
          <a:p>
            <a:r>
              <a:rPr lang="en-US" sz="1000" dirty="0">
                <a:latin typeface="Arial" pitchFamily="34" charset="0"/>
                <a:cs typeface="Arial" pitchFamily="34" charset="0"/>
              </a:rPr>
              <a:t>Sender&lt;String&gt; </a:t>
            </a:r>
            <a:r>
              <a:rPr lang="en-US" sz="1000" dirty="0" err="1">
                <a:latin typeface="Arial" pitchFamily="34" charset="0"/>
                <a:cs typeface="Arial" pitchFamily="34" charset="0"/>
              </a:rPr>
              <a:t>stringSender</a:t>
            </a:r>
            <a:r>
              <a:rPr lang="en-US" sz="1000" dirty="0">
                <a:latin typeface="Arial" pitchFamily="34" charset="0"/>
                <a:cs typeface="Arial" pitchFamily="34" charset="0"/>
              </a:rPr>
              <a:t> = new Sender&lt;String&gt;() ;</a:t>
            </a:r>
          </a:p>
        </p:txBody>
      </p:sp>
      <p:sp>
        <p:nvSpPr>
          <p:cNvPr id="7" name="AutoShape 4"/>
          <p:cNvSpPr>
            <a:spLocks noChangeArrowheads="1"/>
          </p:cNvSpPr>
          <p:nvPr/>
        </p:nvSpPr>
        <p:spPr bwMode="auto">
          <a:xfrm>
            <a:off x="2550159" y="6810851"/>
            <a:ext cx="3992880" cy="340043"/>
          </a:xfrm>
          <a:prstGeom prst="roundRect">
            <a:avLst>
              <a:gd name="adj" fmla="val 16667"/>
            </a:avLst>
          </a:prstGeom>
          <a:noFill/>
          <a:ln w="19050">
            <a:solidFill>
              <a:schemeClr val="tx1"/>
            </a:solidFill>
            <a:round/>
            <a:headEnd/>
            <a:tailEnd/>
          </a:ln>
          <a:effectLst/>
        </p:spPr>
        <p:txBody>
          <a:bodyPr wrap="none" lIns="96661" tIns="48331" rIns="96661" bIns="48331" anchor="ctr"/>
          <a:lstStyle/>
          <a:p>
            <a:r>
              <a:rPr lang="en-US" sz="1000" dirty="0">
                <a:latin typeface="Arial" pitchFamily="34" charset="0"/>
                <a:cs typeface="Arial" pitchFamily="34" charset="0"/>
              </a:rPr>
              <a:t>Sender&lt;Employee&gt; </a:t>
            </a:r>
            <a:r>
              <a:rPr lang="en-US" sz="1000" dirty="0" err="1">
                <a:latin typeface="Arial" pitchFamily="34" charset="0"/>
                <a:cs typeface="Arial" pitchFamily="34" charset="0"/>
              </a:rPr>
              <a:t>stringSender</a:t>
            </a:r>
            <a:r>
              <a:rPr lang="en-US" sz="1000" dirty="0">
                <a:latin typeface="Arial" pitchFamily="34" charset="0"/>
                <a:cs typeface="Arial" pitchFamily="34" charset="0"/>
              </a:rPr>
              <a:t> = new Sender&lt;Employee&gt;() ;</a:t>
            </a:r>
          </a:p>
        </p:txBody>
      </p:sp>
    </p:spTree>
    <p:extLst>
      <p:ext uri="{BB962C8B-B14F-4D97-AF65-F5344CB8AC3E}">
        <p14:creationId xmlns:p14="http://schemas.microsoft.com/office/powerpoint/2010/main" val="268411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lstStyle/>
          <a:p>
            <a:r>
              <a:rPr lang="en-US" dirty="0" smtClean="0"/>
              <a:t>Generics Terminology:</a:t>
            </a:r>
          </a:p>
          <a:p>
            <a:endParaRPr lang="en-US" dirty="0" smtClean="0"/>
          </a:p>
          <a:p>
            <a:r>
              <a:rPr lang="en-US" dirty="0" smtClean="0"/>
              <a:t>In generics, different conventions are used to indicate the applicable reference type. For example, class Sender&lt;T&gt; indicates, the allowed reference type to create instance of Sender are: </a:t>
            </a:r>
          </a:p>
          <a:p>
            <a:r>
              <a:rPr lang="en-US" dirty="0" smtClean="0"/>
              <a:t>Any reference type T </a:t>
            </a:r>
          </a:p>
          <a:p>
            <a:r>
              <a:rPr lang="en-US" dirty="0" smtClean="0"/>
              <a:t>Subclass of T</a:t>
            </a:r>
          </a:p>
          <a:p>
            <a:endParaRPr lang="en-US" dirty="0" smtClean="0"/>
          </a:p>
          <a:p>
            <a:r>
              <a:rPr lang="en-US" dirty="0" smtClean="0"/>
              <a:t>The wildcard ? is used to indicate any type. There are two variations in using wildcard. </a:t>
            </a:r>
          </a:p>
          <a:p>
            <a:r>
              <a:rPr lang="en-US" dirty="0" smtClean="0"/>
              <a:t>? super T: indicates lower bound meaning, any reference types which are superclass of T are allowed.  </a:t>
            </a:r>
          </a:p>
          <a:p>
            <a:r>
              <a:rPr lang="en-US" dirty="0" smtClean="0"/>
              <a:t>? extends T: indicated upper bound meaning, any reference types which are subclass of T are allowed.</a:t>
            </a:r>
          </a:p>
          <a:p>
            <a:endParaRPr lang="en-US" dirty="0" smtClean="0"/>
          </a:p>
          <a:p>
            <a:r>
              <a:rPr lang="en-US" dirty="0" smtClean="0"/>
              <a:t>Consider the given example for inheritance relationship.</a:t>
            </a:r>
          </a:p>
          <a:p>
            <a:endParaRPr lang="en-US" dirty="0" smtClean="0"/>
          </a:p>
          <a:p>
            <a:r>
              <a:rPr lang="en-US" dirty="0" smtClean="0"/>
              <a:t>List&lt;? super Manager&gt; means, list can be</a:t>
            </a:r>
          </a:p>
          <a:p>
            <a:r>
              <a:rPr lang="en-US" dirty="0" smtClean="0"/>
              <a:t>created of Manager, Employee etc. That is all </a:t>
            </a:r>
          </a:p>
          <a:p>
            <a:r>
              <a:rPr lang="en-US" dirty="0" smtClean="0"/>
              <a:t>superclass's of Manager. </a:t>
            </a:r>
          </a:p>
          <a:p>
            <a:endParaRPr lang="en-US" dirty="0" smtClean="0"/>
          </a:p>
          <a:p>
            <a:r>
              <a:rPr lang="en-US" dirty="0" smtClean="0"/>
              <a:t>List&lt;? extends Manager&gt; means, list can be created </a:t>
            </a:r>
          </a:p>
          <a:p>
            <a:r>
              <a:rPr lang="en-US" dirty="0" smtClean="0"/>
              <a:t>of Manager, Director etc. That is all subclasses of </a:t>
            </a:r>
          </a:p>
          <a:p>
            <a:r>
              <a:rPr lang="en-US" dirty="0" smtClean="0"/>
              <a:t>Manager. </a:t>
            </a:r>
            <a:endParaRPr lang="en-US" dirty="0"/>
          </a:p>
        </p:txBody>
      </p:sp>
      <p:grpSp>
        <p:nvGrpSpPr>
          <p:cNvPr id="16" name="Group 15"/>
          <p:cNvGrpSpPr/>
          <p:nvPr/>
        </p:nvGrpSpPr>
        <p:grpSpPr>
          <a:xfrm>
            <a:off x="5389694" y="6758410"/>
            <a:ext cx="965200" cy="1410176"/>
            <a:chOff x="3600450" y="6591300"/>
            <a:chExt cx="1104900" cy="1438275"/>
          </a:xfrm>
        </p:grpSpPr>
        <p:sp>
          <p:nvSpPr>
            <p:cNvPr id="12" name="Rectangle 11"/>
            <p:cNvSpPr/>
            <p:nvPr/>
          </p:nvSpPr>
          <p:spPr>
            <a:xfrm>
              <a:off x="3600450" y="6591300"/>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Employee</a:t>
              </a:r>
            </a:p>
          </p:txBody>
        </p:sp>
        <p:sp>
          <p:nvSpPr>
            <p:cNvPr id="14" name="Rectangle 13"/>
            <p:cNvSpPr/>
            <p:nvPr/>
          </p:nvSpPr>
          <p:spPr>
            <a:xfrm>
              <a:off x="3600450" y="7153275"/>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Manager</a:t>
              </a:r>
            </a:p>
          </p:txBody>
        </p:sp>
        <p:sp>
          <p:nvSpPr>
            <p:cNvPr id="13" name="Up Arrow 12"/>
            <p:cNvSpPr/>
            <p:nvPr/>
          </p:nvSpPr>
          <p:spPr>
            <a:xfrm>
              <a:off x="4057650" y="6934200"/>
              <a:ext cx="140969" cy="219075"/>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7" name="Up Arrow 16"/>
            <p:cNvSpPr/>
            <p:nvPr/>
          </p:nvSpPr>
          <p:spPr>
            <a:xfrm>
              <a:off x="4057649" y="7496175"/>
              <a:ext cx="140969" cy="219075"/>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5" name="Rectangle 14"/>
            <p:cNvSpPr/>
            <p:nvPr/>
          </p:nvSpPr>
          <p:spPr>
            <a:xfrm>
              <a:off x="3600450" y="7686675"/>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Director</a:t>
              </a:r>
            </a:p>
          </p:txBody>
        </p:sp>
      </p:gr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16628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r>
              <a:rPr lang="en-US" dirty="0" smtClean="0"/>
              <a:t>What and Why of Generics:</a:t>
            </a:r>
          </a:p>
          <a:p>
            <a:r>
              <a:rPr lang="en-US" dirty="0" smtClean="0"/>
              <a:t>Observe the program fragment given above (in box #2) using generics:</a:t>
            </a:r>
          </a:p>
          <a:p>
            <a:r>
              <a:rPr lang="en-US" dirty="0" smtClean="0"/>
              <a:t>Notice the type declaration for the variable </a:t>
            </a:r>
            <a:r>
              <a:rPr lang="en-US" dirty="0" err="1" smtClean="0"/>
              <a:t>myIntegerList</a:t>
            </a:r>
            <a:r>
              <a:rPr lang="en-US" dirty="0" smtClean="0"/>
              <a:t>. It specifies that this is not just an arbitrary List, but a List of Integer, written as List&lt;Integer&gt;. We say that List is a generic interface that takes a type parameter - in this case, Integer. We also specify a type parameter while creating the list object. Notice that the cast is gone from line 3. It may seem that all that’s accomplished is just moving the clutter around. Instead of a cast to Integer on line 3, we have Integer as a type parameter on line 1. </a:t>
            </a:r>
          </a:p>
          <a:p>
            <a:r>
              <a:rPr lang="en-US" dirty="0" smtClean="0"/>
              <a:t>However, there is a very big difference here. The compiler can now check the type correctness of the program at compile-time. When we say that </a:t>
            </a:r>
            <a:r>
              <a:rPr lang="en-US" dirty="0" err="1" smtClean="0"/>
              <a:t>myIntegerList</a:t>
            </a:r>
            <a:r>
              <a:rPr lang="en-US" dirty="0" smtClean="0"/>
              <a:t> is declared with type List&lt;Integer&gt;, this tells us something about the variable </a:t>
            </a:r>
            <a:r>
              <a:rPr lang="en-US" dirty="0" err="1" smtClean="0"/>
              <a:t>myIntegerList</a:t>
            </a:r>
            <a:r>
              <a:rPr lang="en-US" dirty="0" smtClean="0"/>
              <a:t>, which holds true wherever and whenever it is used, and the compiler will guarantee it. In contrast, the cast tells us something the programmer thinks is true at a single point in the code. The net effect, especially in large programs, is improved readability and robustness.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887423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smtClean="0"/>
              <a:t>What and Why of Generics:</a:t>
            </a:r>
          </a:p>
          <a:p>
            <a:r>
              <a:rPr lang="en-US" dirty="0" smtClean="0"/>
              <a:t>What problems does Generics solve?</a:t>
            </a:r>
          </a:p>
          <a:p>
            <a:r>
              <a:rPr lang="en-US" dirty="0" smtClean="0"/>
              <a:t>Type cast not being checked at compile-time leads to a major problem occurring at application’s runtime.</a:t>
            </a:r>
          </a:p>
          <a:p>
            <a:r>
              <a:rPr lang="en-US" dirty="0" smtClean="0"/>
              <a:t>Biggest achievement of the Generics is to avoid the runtime exceptions.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630057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19663805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95987402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29250158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823253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65714462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7759826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8555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96878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43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65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48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1732714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412231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2"/>
            <a:ext cx="5745185" cy="624498"/>
          </a:xfrm>
        </p:spPr>
        <p:txBody>
          <a:bodyPr>
            <a:normAutofit/>
          </a:bodyPr>
          <a:lstStyle/>
          <a:p>
            <a:r>
              <a:rPr lang="en-US" sz="2400" dirty="0"/>
              <a:t>Core Java 8 </a:t>
            </a:r>
          </a:p>
        </p:txBody>
      </p:sp>
      <p:sp>
        <p:nvSpPr>
          <p:cNvPr id="12" name="Subtitle 11"/>
          <p:cNvSpPr>
            <a:spLocks noGrp="1"/>
          </p:cNvSpPr>
          <p:nvPr>
            <p:ph type="subTitle" idx="1"/>
          </p:nvPr>
        </p:nvSpPr>
        <p:spPr>
          <a:xfrm>
            <a:off x="305991" y="3693460"/>
            <a:ext cx="3725949" cy="1463063"/>
          </a:xfrm>
        </p:spPr>
        <p:txBody>
          <a:bodyPr>
            <a:normAutofit/>
          </a:bodyPr>
          <a:lstStyle/>
          <a:p>
            <a:pPr algn="l"/>
            <a:r>
              <a:rPr lang="en-US" sz="2000" dirty="0" smtClean="0">
                <a:solidFill>
                  <a:srgbClr val="0070C0"/>
                </a:solidFill>
              </a:rPr>
              <a:t>  </a:t>
            </a:r>
          </a:p>
          <a:p>
            <a:pPr algn="l"/>
            <a:r>
              <a:rPr lang="en-US" sz="2000" dirty="0" smtClean="0">
                <a:solidFill>
                  <a:srgbClr val="0070C0"/>
                </a:solidFill>
              </a:rPr>
              <a:t>Lesson 12 : Generics</a:t>
            </a:r>
            <a:endParaRPr lang="en-US" sz="2000" dirty="0">
              <a:solidFill>
                <a:srgbClr val="0070C0"/>
              </a:solidFill>
            </a:endParaRPr>
          </a:p>
        </p:txBody>
      </p:sp>
    </p:spTree>
    <p:extLst>
      <p:ext uri="{BB962C8B-B14F-4D97-AF65-F5344CB8AC3E}">
        <p14:creationId xmlns:p14="http://schemas.microsoft.com/office/powerpoint/2010/main" val="2112044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12.3</a:t>
            </a:r>
            <a:r>
              <a:rPr lang="en-US" sz="1200" dirty="0"/>
              <a:t>: Using Generics with Collections </a:t>
            </a:r>
            <a:r>
              <a:rPr lang="en-US" dirty="0"/>
              <a:t/>
            </a:r>
            <a:br>
              <a:rPr lang="en-US" dirty="0"/>
            </a:br>
            <a:r>
              <a:rPr lang="en-US" dirty="0"/>
              <a:t>Using Generic Classes: 1</a:t>
            </a:r>
          </a:p>
        </p:txBody>
      </p:sp>
      <p:sp>
        <p:nvSpPr>
          <p:cNvPr id="2" name="Content Placeholder 1"/>
          <p:cNvSpPr>
            <a:spLocks noGrp="1"/>
          </p:cNvSpPr>
          <p:nvPr>
            <p:ph idx="1"/>
          </p:nvPr>
        </p:nvSpPr>
        <p:spPr/>
        <p:txBody>
          <a:bodyPr/>
          <a:lstStyle/>
          <a:p>
            <a:r>
              <a:rPr lang="en-US" dirty="0"/>
              <a:t>You can instantiate a generic class to create type specific object.</a:t>
            </a:r>
          </a:p>
          <a:p>
            <a:r>
              <a:rPr lang="en-US" dirty="0"/>
              <a:t>In J2SE 5.0, all collection classes are rewritten to be generic classes.</a:t>
            </a:r>
          </a:p>
          <a:p>
            <a:pPr lvl="1"/>
            <a:r>
              <a:rPr lang="en-US" dirty="0"/>
              <a:t>Example:</a:t>
            </a:r>
          </a:p>
          <a:p>
            <a:endParaRPr lang="en-US" dirty="0"/>
          </a:p>
        </p:txBody>
      </p:sp>
      <p:sp>
        <p:nvSpPr>
          <p:cNvPr id="32770"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1BD6D102-5BC1-4940-97B4-D2CB21FEC24B}" type="slidenum">
              <a:rPr lang="en-US" sz="1000">
                <a:solidFill>
                  <a:schemeClr val="tx1"/>
                </a:solidFill>
                <a:latin typeface="Trebuchet MS" pitchFamily="34" charset="0"/>
              </a:rPr>
              <a:pPr algn="r">
                <a:lnSpc>
                  <a:spcPct val="100000"/>
                </a:lnSpc>
                <a:buClrTx/>
                <a:buFontTx/>
                <a:buNone/>
              </a:pPr>
              <a:t>10</a:t>
            </a:fld>
            <a:endParaRPr lang="en-US" sz="1000">
              <a:solidFill>
                <a:schemeClr val="tx1"/>
              </a:solidFill>
              <a:latin typeface="Trebuchet MS" pitchFamily="34" charset="0"/>
            </a:endParaRPr>
          </a:p>
        </p:txBody>
      </p:sp>
      <p:sp>
        <p:nvSpPr>
          <p:cNvPr id="32774" name="AutoShape 6"/>
          <p:cNvSpPr>
            <a:spLocks noChangeArrowheads="1"/>
          </p:cNvSpPr>
          <p:nvPr/>
        </p:nvSpPr>
        <p:spPr bwMode="auto">
          <a:xfrm>
            <a:off x="425450" y="3069104"/>
            <a:ext cx="7848600" cy="1563914"/>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Vector&lt;String&gt; vector = new Vector&lt;String&gt;();</a:t>
            </a:r>
          </a:p>
          <a:p>
            <a:pPr lvl="1"/>
            <a:r>
              <a:rPr lang="en-US" dirty="0" err="1">
                <a:latin typeface="+mj-lt"/>
                <a:cs typeface="Arial" pitchFamily="34" charset="0"/>
              </a:rPr>
              <a:t>vector.add</a:t>
            </a:r>
            <a:r>
              <a:rPr lang="en-US" dirty="0">
                <a:latin typeface="+mj-lt"/>
                <a:cs typeface="Arial" pitchFamily="34" charset="0"/>
              </a:rPr>
              <a:t>(new Integer(5)); // Compile error!</a:t>
            </a:r>
          </a:p>
          <a:p>
            <a:pPr lvl="1"/>
            <a:r>
              <a:rPr lang="en-US" dirty="0" err="1">
                <a:latin typeface="+mj-lt"/>
                <a:cs typeface="Arial" pitchFamily="34" charset="0"/>
              </a:rPr>
              <a:t>vector.add</a:t>
            </a:r>
            <a:r>
              <a:rPr lang="en-US" dirty="0">
                <a:latin typeface="+mj-lt"/>
                <a:cs typeface="Arial" pitchFamily="34" charset="0"/>
              </a:rPr>
              <a:t>(new String(“hello”));</a:t>
            </a:r>
          </a:p>
          <a:p>
            <a:pPr lvl="1"/>
            <a:r>
              <a:rPr lang="en-US" dirty="0">
                <a:latin typeface="+mj-lt"/>
                <a:cs typeface="Arial" pitchFamily="34" charset="0"/>
              </a:rPr>
              <a:t>String </a:t>
            </a:r>
            <a:r>
              <a:rPr lang="en-US" dirty="0" err="1">
                <a:latin typeface="+mj-lt"/>
                <a:cs typeface="Arial" pitchFamily="34" charset="0"/>
              </a:rPr>
              <a:t>string</a:t>
            </a:r>
            <a:r>
              <a:rPr lang="en-US" dirty="0">
                <a:latin typeface="+mj-lt"/>
                <a:cs typeface="Arial" pitchFamily="34" charset="0"/>
              </a:rPr>
              <a:t> = </a:t>
            </a:r>
            <a:r>
              <a:rPr lang="en-US" dirty="0" err="1">
                <a:latin typeface="+mj-lt"/>
                <a:cs typeface="Arial" pitchFamily="34" charset="0"/>
              </a:rPr>
              <a:t>vector.get</a:t>
            </a:r>
            <a:r>
              <a:rPr lang="en-US" dirty="0">
                <a:latin typeface="+mj-lt"/>
                <a:cs typeface="Arial" pitchFamily="34" charset="0"/>
              </a:rPr>
              <a:t>(0); // No casting needed</a:t>
            </a:r>
          </a:p>
        </p:txBody>
      </p:sp>
    </p:spTree>
    <p:extLst>
      <p:ext uri="{BB962C8B-B14F-4D97-AF65-F5344CB8AC3E}">
        <p14:creationId xmlns:p14="http://schemas.microsoft.com/office/powerpoint/2010/main" val="744144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3" name="Rectangle 11"/>
          <p:cNvSpPr>
            <a:spLocks noGrp="1"/>
          </p:cNvSpPr>
          <p:nvPr>
            <p:ph type="title"/>
          </p:nvPr>
        </p:nvSpPr>
        <p:spPr/>
        <p:txBody>
          <a:bodyPr/>
          <a:lstStyle/>
          <a:p>
            <a:r>
              <a:rPr lang="en-US" sz="1200" dirty="0" smtClean="0"/>
              <a:t>12.3</a:t>
            </a:r>
            <a:r>
              <a:rPr lang="en-US" sz="1200" dirty="0"/>
              <a:t>: Using Generics with Collections</a:t>
            </a:r>
            <a:r>
              <a:rPr lang="en-US" sz="1200" b="1" dirty="0"/>
              <a:t/>
            </a:r>
            <a:br>
              <a:rPr lang="en-US" sz="1200" b="1" dirty="0"/>
            </a:br>
            <a:r>
              <a:rPr lang="en-US" dirty="0"/>
              <a:t>Using Generic Classes: 2</a:t>
            </a:r>
          </a:p>
        </p:txBody>
      </p:sp>
      <p:sp>
        <p:nvSpPr>
          <p:cNvPr id="33804" name="Rectangle 12"/>
          <p:cNvSpPr>
            <a:spLocks noGrp="1"/>
          </p:cNvSpPr>
          <p:nvPr>
            <p:ph idx="1"/>
          </p:nvPr>
        </p:nvSpPr>
        <p:spPr/>
        <p:txBody>
          <a:bodyPr/>
          <a:lstStyle/>
          <a:p>
            <a:r>
              <a:rPr lang="en-US" dirty="0">
                <a:solidFill>
                  <a:schemeClr val="tx1"/>
                </a:solidFill>
              </a:rPr>
              <a:t>Generic class can have multiple type parameters.</a:t>
            </a:r>
          </a:p>
          <a:p>
            <a:r>
              <a:rPr lang="en-US" dirty="0">
                <a:solidFill>
                  <a:schemeClr val="tx1"/>
                </a:solidFill>
              </a:rPr>
              <a:t>Type argument can be a custom type.</a:t>
            </a:r>
          </a:p>
          <a:p>
            <a:pPr lvl="1"/>
            <a:r>
              <a:rPr lang="en-US" dirty="0">
                <a:solidFill>
                  <a:schemeClr val="tx1"/>
                </a:solidFill>
              </a:rPr>
              <a:t>Example:</a:t>
            </a:r>
          </a:p>
        </p:txBody>
      </p:sp>
      <p:sp>
        <p:nvSpPr>
          <p:cNvPr id="33794"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863422A6-757E-4624-BC86-E25AF8A53CA5}" type="slidenum">
              <a:rPr lang="en-US" sz="1000">
                <a:solidFill>
                  <a:schemeClr val="tx1"/>
                </a:solidFill>
                <a:latin typeface="Trebuchet MS" pitchFamily="34" charset="0"/>
              </a:rPr>
              <a:pPr algn="r">
                <a:lnSpc>
                  <a:spcPct val="100000"/>
                </a:lnSpc>
                <a:buClrTx/>
                <a:buFontTx/>
                <a:buNone/>
              </a:pPr>
              <a:t>11</a:t>
            </a:fld>
            <a:endParaRPr lang="en-US" sz="1000">
              <a:solidFill>
                <a:schemeClr val="tx1"/>
              </a:solidFill>
              <a:latin typeface="Trebuchet MS" pitchFamily="34" charset="0"/>
            </a:endParaRPr>
          </a:p>
        </p:txBody>
      </p:sp>
      <p:sp>
        <p:nvSpPr>
          <p:cNvPr id="33800" name="AutoShape 8"/>
          <p:cNvSpPr>
            <a:spLocks noChangeArrowheads="1"/>
          </p:cNvSpPr>
          <p:nvPr/>
        </p:nvSpPr>
        <p:spPr bwMode="auto">
          <a:xfrm>
            <a:off x="424542" y="2692402"/>
            <a:ext cx="7848600" cy="1803400"/>
          </a:xfrm>
          <a:prstGeom prst="roundRect">
            <a:avLst>
              <a:gd name="adj" fmla="val 16667"/>
            </a:avLst>
          </a:prstGeom>
          <a:noFill/>
          <a:ln w="19050">
            <a:solidFill>
              <a:schemeClr val="tx1"/>
            </a:solidFill>
            <a:round/>
            <a:headEnd/>
            <a:tailEnd/>
          </a:ln>
          <a:effectLst/>
        </p:spPr>
        <p:txBody>
          <a:bodyPr wrap="none" anchor="ctr"/>
          <a:lstStyle/>
          <a:p>
            <a:pPr lvl="1"/>
            <a:r>
              <a:rPr lang="en-US" sz="2000" dirty="0">
                <a:latin typeface="+mj-lt"/>
              </a:rPr>
              <a:t> </a:t>
            </a:r>
            <a:r>
              <a:rPr lang="en-US" dirty="0" err="1">
                <a:latin typeface="+mj-lt"/>
                <a:cs typeface="Arial" pitchFamily="34" charset="0"/>
              </a:rPr>
              <a:t>HashMap</a:t>
            </a:r>
            <a:r>
              <a:rPr lang="en-US" dirty="0">
                <a:latin typeface="+mj-lt"/>
                <a:cs typeface="Arial" pitchFamily="34" charset="0"/>
              </a:rPr>
              <a:t>&lt;String, Mammal&gt; map =</a:t>
            </a:r>
          </a:p>
          <a:p>
            <a:pPr lvl="1"/>
            <a:r>
              <a:rPr lang="en-US" dirty="0">
                <a:latin typeface="+mj-lt"/>
                <a:cs typeface="Arial" pitchFamily="34" charset="0"/>
              </a:rPr>
              <a:t>                                          new </a:t>
            </a:r>
            <a:r>
              <a:rPr lang="en-US" dirty="0" err="1">
                <a:latin typeface="+mj-lt"/>
                <a:cs typeface="Arial" pitchFamily="34" charset="0"/>
              </a:rPr>
              <a:t>HashMap</a:t>
            </a:r>
            <a:r>
              <a:rPr lang="en-US" dirty="0">
                <a:latin typeface="+mj-lt"/>
                <a:cs typeface="Arial" pitchFamily="34" charset="0"/>
              </a:rPr>
              <a:t>&lt;String, Mammal&gt;();</a:t>
            </a:r>
          </a:p>
          <a:p>
            <a:pPr lvl="1"/>
            <a:r>
              <a:rPr lang="en-US" dirty="0">
                <a:latin typeface="+mj-lt"/>
                <a:cs typeface="Arial" pitchFamily="34" charset="0"/>
              </a:rPr>
              <a:t> </a:t>
            </a:r>
            <a:r>
              <a:rPr lang="en-US" dirty="0" err="1">
                <a:latin typeface="+mj-lt"/>
                <a:cs typeface="Arial" pitchFamily="34" charset="0"/>
              </a:rPr>
              <a:t>map.put</a:t>
            </a:r>
            <a:r>
              <a:rPr lang="en-US" dirty="0">
                <a:latin typeface="+mj-lt"/>
                <a:cs typeface="Arial" pitchFamily="34" charset="0"/>
              </a:rPr>
              <a:t>(“wombat”, new Mammal("wombat"));</a:t>
            </a:r>
          </a:p>
          <a:p>
            <a:pPr lvl="1"/>
            <a:r>
              <a:rPr lang="en-US" dirty="0">
                <a:latin typeface="+mj-lt"/>
                <a:cs typeface="Arial" pitchFamily="34" charset="0"/>
              </a:rPr>
              <a:t> Mammal </a:t>
            </a:r>
            <a:r>
              <a:rPr lang="en-US" dirty="0" err="1">
                <a:latin typeface="+mj-lt"/>
                <a:cs typeface="Arial" pitchFamily="34" charset="0"/>
              </a:rPr>
              <a:t>mammal</a:t>
            </a:r>
            <a:r>
              <a:rPr lang="en-US" dirty="0">
                <a:latin typeface="+mj-lt"/>
                <a:cs typeface="Arial" pitchFamily="34" charset="0"/>
              </a:rPr>
              <a:t> = </a:t>
            </a:r>
            <a:r>
              <a:rPr lang="en-US" dirty="0" err="1">
                <a:latin typeface="+mj-lt"/>
                <a:cs typeface="Arial" pitchFamily="34" charset="0"/>
              </a:rPr>
              <a:t>map.get</a:t>
            </a:r>
            <a:r>
              <a:rPr lang="en-US" dirty="0">
                <a:latin typeface="+mj-lt"/>
                <a:cs typeface="Arial" pitchFamily="34" charset="0"/>
              </a:rPr>
              <a:t>(“wombat”);</a:t>
            </a:r>
          </a:p>
        </p:txBody>
      </p:sp>
    </p:spTree>
    <p:extLst>
      <p:ext uri="{BB962C8B-B14F-4D97-AF65-F5344CB8AC3E}">
        <p14:creationId xmlns:p14="http://schemas.microsoft.com/office/powerpoint/2010/main" val="422341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12.3</a:t>
            </a:r>
            <a:r>
              <a:rPr lang="en-US" sz="1200" dirty="0"/>
              <a:t>: Using Generics with Collections </a:t>
            </a:r>
            <a:r>
              <a:rPr lang="en-US" dirty="0"/>
              <a:t/>
            </a:r>
            <a:br>
              <a:rPr lang="en-US" dirty="0"/>
            </a:br>
            <a:r>
              <a:rPr lang="en-US" dirty="0"/>
              <a:t>Generics</a:t>
            </a:r>
          </a:p>
        </p:txBody>
      </p:sp>
      <p:sp>
        <p:nvSpPr>
          <p:cNvPr id="2" name="Content Placeholder 1"/>
          <p:cNvSpPr>
            <a:spLocks noGrp="1"/>
          </p:cNvSpPr>
          <p:nvPr>
            <p:ph idx="1"/>
          </p:nvPr>
        </p:nvSpPr>
        <p:spPr/>
        <p:txBody>
          <a:bodyPr/>
          <a:lstStyle/>
          <a:p>
            <a:r>
              <a:rPr lang="en-US" dirty="0"/>
              <a:t>Using generics, you can do this:</a:t>
            </a:r>
          </a:p>
          <a:p>
            <a:r>
              <a:rPr lang="en-US" dirty="0"/>
              <a:t>Object </a:t>
            </a:r>
            <a:r>
              <a:rPr lang="en-US" dirty="0" err="1"/>
              <a:t>object</a:t>
            </a:r>
            <a:r>
              <a:rPr lang="en-US" dirty="0"/>
              <a:t> = new Integer(5);</a:t>
            </a:r>
          </a:p>
          <a:p>
            <a:r>
              <a:rPr lang="en-US" dirty="0"/>
              <a:t>You can even do this:</a:t>
            </a:r>
          </a:p>
          <a:p>
            <a:r>
              <a:rPr lang="en-US" dirty="0"/>
              <a:t>Object[] </a:t>
            </a:r>
            <a:r>
              <a:rPr lang="en-US" dirty="0" err="1"/>
              <a:t>objArr</a:t>
            </a:r>
            <a:r>
              <a:rPr lang="en-US" dirty="0"/>
              <a:t> = new Integer[5];</a:t>
            </a:r>
          </a:p>
          <a:p>
            <a:r>
              <a:rPr lang="en-US" dirty="0"/>
              <a:t>So you would expect to be able to do this: </a:t>
            </a:r>
            <a:r>
              <a:rPr lang="en-US" dirty="0" err="1"/>
              <a:t>ArrayList</a:t>
            </a:r>
            <a:r>
              <a:rPr lang="en-US" dirty="0"/>
              <a:t>&lt;Object&gt; </a:t>
            </a:r>
            <a:r>
              <a:rPr lang="en-US" dirty="0" err="1"/>
              <a:t>arraylist</a:t>
            </a:r>
            <a:r>
              <a:rPr lang="en-US" dirty="0"/>
              <a:t> = new </a:t>
            </a:r>
            <a:r>
              <a:rPr lang="en-US" dirty="0" err="1"/>
              <a:t>ArrayList</a:t>
            </a:r>
            <a:r>
              <a:rPr lang="en-US" dirty="0"/>
              <a:t>&lt;Integer&gt;();</a:t>
            </a:r>
          </a:p>
          <a:p>
            <a:pPr marL="0" indent="0">
              <a:buNone/>
            </a:pPr>
            <a:r>
              <a:rPr lang="en-US" dirty="0" smtClean="0"/>
              <a:t>  But </a:t>
            </a:r>
            <a:r>
              <a:rPr lang="en-US" dirty="0"/>
              <a:t>you can’t do it!!</a:t>
            </a:r>
          </a:p>
          <a:p>
            <a:pPr lvl="1"/>
            <a:r>
              <a:rPr lang="en-US" dirty="0"/>
              <a:t>This is counter-intuitive at the first glance.</a:t>
            </a:r>
          </a:p>
          <a:p>
            <a:endParaRPr lang="en-US" dirty="0"/>
          </a:p>
        </p:txBody>
      </p:sp>
      <p:sp>
        <p:nvSpPr>
          <p:cNvPr id="34818"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D82C469C-EDE7-475D-B1AC-CE9D46386CFB}" type="slidenum">
              <a:rPr lang="en-US" sz="1000">
                <a:solidFill>
                  <a:schemeClr val="tx1"/>
                </a:solidFill>
                <a:latin typeface="Trebuchet MS" pitchFamily="34" charset="0"/>
              </a:rPr>
              <a:pPr algn="r">
                <a:lnSpc>
                  <a:spcPct val="100000"/>
                </a:lnSpc>
                <a:buClrTx/>
                <a:buFontTx/>
                <a:buNone/>
              </a:pPr>
              <a:t>12</a:t>
            </a:fld>
            <a:endParaRPr lang="en-US" sz="1000">
              <a:solidFill>
                <a:schemeClr val="tx1"/>
              </a:solidFill>
              <a:latin typeface="Trebuchet MS" pitchFamily="34" charset="0"/>
            </a:endParaRPr>
          </a:p>
        </p:txBody>
      </p:sp>
    </p:spTree>
    <p:extLst>
      <p:ext uri="{BB962C8B-B14F-4D97-AF65-F5344CB8AC3E}">
        <p14:creationId xmlns:p14="http://schemas.microsoft.com/office/powerpoint/2010/main" val="3661309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12.3</a:t>
            </a:r>
            <a:r>
              <a:rPr lang="en-US" sz="1200" dirty="0"/>
              <a:t>: Using Generics with Collections </a:t>
            </a:r>
            <a:r>
              <a:rPr lang="en-US" dirty="0"/>
              <a:t/>
            </a:r>
            <a:br>
              <a:rPr lang="en-US" dirty="0"/>
            </a:br>
            <a:r>
              <a:rPr lang="en-US" dirty="0" smtClean="0"/>
              <a:t>Generics</a:t>
            </a:r>
            <a:endParaRPr lang="en-US" dirty="0"/>
          </a:p>
        </p:txBody>
      </p:sp>
      <p:sp>
        <p:nvSpPr>
          <p:cNvPr id="35850" name="Rectangle 10"/>
          <p:cNvSpPr>
            <a:spLocks noGrp="1"/>
          </p:cNvSpPr>
          <p:nvPr>
            <p:ph idx="1"/>
          </p:nvPr>
        </p:nvSpPr>
        <p:spPr/>
        <p:txBody>
          <a:bodyPr/>
          <a:lstStyle/>
          <a:p>
            <a:r>
              <a:rPr lang="en-US" dirty="0">
                <a:solidFill>
                  <a:schemeClr val="tx1"/>
                </a:solidFill>
              </a:rPr>
              <a:t>Why does this compile error occur? </a:t>
            </a:r>
          </a:p>
          <a:p>
            <a:pPr lvl="1"/>
            <a:r>
              <a:rPr lang="en-US" dirty="0">
                <a:solidFill>
                  <a:schemeClr val="tx1"/>
                </a:solidFill>
              </a:rPr>
              <a:t>It is because if it is allowed, </a:t>
            </a:r>
            <a:r>
              <a:rPr lang="en-US" dirty="0" err="1">
                <a:solidFill>
                  <a:schemeClr val="tx1"/>
                </a:solidFill>
              </a:rPr>
              <a:t>ClassCastException</a:t>
            </a:r>
            <a:r>
              <a:rPr lang="en-US" dirty="0">
                <a:solidFill>
                  <a:schemeClr val="tx1"/>
                </a:solidFill>
              </a:rPr>
              <a:t> can occur during runtime – this is not type-safe.</a:t>
            </a: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r>
              <a:rPr lang="en-US" dirty="0" smtClean="0">
                <a:solidFill>
                  <a:schemeClr val="tx1"/>
                </a:solidFill>
              </a:rPr>
              <a:t>There </a:t>
            </a:r>
            <a:r>
              <a:rPr lang="en-US" dirty="0">
                <a:solidFill>
                  <a:schemeClr val="tx1"/>
                </a:solidFill>
              </a:rPr>
              <a:t>is no inheritance relationship between type arguments of a generic class.</a:t>
            </a:r>
          </a:p>
        </p:txBody>
      </p:sp>
      <p:sp>
        <p:nvSpPr>
          <p:cNvPr id="35842"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FA4CC7C8-7587-4253-B8C8-DB770E07FC09}" type="slidenum">
              <a:rPr lang="en-US" sz="1000">
                <a:solidFill>
                  <a:schemeClr val="tx1"/>
                </a:solidFill>
                <a:latin typeface="Trebuchet MS" pitchFamily="34" charset="0"/>
              </a:rPr>
              <a:pPr algn="r">
                <a:lnSpc>
                  <a:spcPct val="100000"/>
                </a:lnSpc>
                <a:buClrTx/>
                <a:buFontTx/>
                <a:buNone/>
              </a:pPr>
              <a:t>13</a:t>
            </a:fld>
            <a:endParaRPr lang="en-US" sz="1000">
              <a:solidFill>
                <a:schemeClr val="tx1"/>
              </a:solidFill>
              <a:latin typeface="Trebuchet MS" pitchFamily="34" charset="0"/>
            </a:endParaRPr>
          </a:p>
        </p:txBody>
      </p:sp>
      <p:sp>
        <p:nvSpPr>
          <p:cNvPr id="35846" name="AutoShape 6"/>
          <p:cNvSpPr>
            <a:spLocks noChangeArrowheads="1"/>
          </p:cNvSpPr>
          <p:nvPr/>
        </p:nvSpPr>
        <p:spPr bwMode="auto">
          <a:xfrm>
            <a:off x="555168" y="2535468"/>
            <a:ext cx="8229600" cy="1676400"/>
          </a:xfrm>
          <a:prstGeom prst="roundRect">
            <a:avLst>
              <a:gd name="adj" fmla="val 16667"/>
            </a:avLst>
          </a:prstGeom>
          <a:noFill/>
          <a:ln w="19050">
            <a:solidFill>
              <a:schemeClr val="tx1"/>
            </a:solidFill>
            <a:round/>
            <a:headEnd/>
            <a:tailEnd/>
          </a:ln>
          <a:effectLst/>
        </p:spPr>
        <p:txBody>
          <a:bodyPr wrap="none" anchor="ctr"/>
          <a:lstStyle/>
          <a:p>
            <a:pPr lvl="1"/>
            <a:r>
              <a:rPr lang="en-US" dirty="0" err="1">
                <a:latin typeface="+mj-lt"/>
                <a:cs typeface="Arial" pitchFamily="34" charset="0"/>
              </a:rPr>
              <a:t>ArrayList</a:t>
            </a:r>
            <a:r>
              <a:rPr lang="en-US" dirty="0">
                <a:latin typeface="+mj-lt"/>
                <a:cs typeface="Arial" pitchFamily="34" charset="0"/>
              </a:rPr>
              <a:t>&lt;Integer&gt; </a:t>
            </a:r>
            <a:r>
              <a:rPr lang="en-US" dirty="0" err="1">
                <a:latin typeface="+mj-lt"/>
                <a:cs typeface="Arial" pitchFamily="34" charset="0"/>
              </a:rPr>
              <a:t>ai</a:t>
            </a:r>
            <a:r>
              <a:rPr lang="en-US" dirty="0">
                <a:latin typeface="+mj-lt"/>
                <a:cs typeface="Arial" pitchFamily="34" charset="0"/>
              </a:rPr>
              <a:t> = new </a:t>
            </a:r>
            <a:r>
              <a:rPr lang="en-US" dirty="0" err="1">
                <a:latin typeface="+mj-lt"/>
                <a:cs typeface="Arial" pitchFamily="34" charset="0"/>
              </a:rPr>
              <a:t>ArrayList</a:t>
            </a:r>
            <a:r>
              <a:rPr lang="en-US" dirty="0">
                <a:latin typeface="+mj-lt"/>
                <a:cs typeface="Arial" pitchFamily="34" charset="0"/>
              </a:rPr>
              <a:t>&lt;Integer&gt;();</a:t>
            </a:r>
          </a:p>
          <a:p>
            <a:pPr lvl="1"/>
            <a:r>
              <a:rPr lang="en-US" dirty="0" err="1">
                <a:latin typeface="+mj-lt"/>
                <a:cs typeface="Arial" pitchFamily="34" charset="0"/>
              </a:rPr>
              <a:t>ArrayList</a:t>
            </a:r>
            <a:r>
              <a:rPr lang="en-US" dirty="0">
                <a:latin typeface="+mj-lt"/>
                <a:cs typeface="Arial" pitchFamily="34" charset="0"/>
              </a:rPr>
              <a:t>&lt;Object&gt; </a:t>
            </a:r>
            <a:r>
              <a:rPr lang="en-US" dirty="0" err="1">
                <a:latin typeface="+mj-lt"/>
                <a:cs typeface="Arial" pitchFamily="34" charset="0"/>
              </a:rPr>
              <a:t>ao</a:t>
            </a:r>
            <a:r>
              <a:rPr lang="en-US" dirty="0">
                <a:latin typeface="+mj-lt"/>
                <a:cs typeface="Arial" pitchFamily="34" charset="0"/>
              </a:rPr>
              <a:t> = </a:t>
            </a:r>
            <a:r>
              <a:rPr lang="en-US" dirty="0" err="1">
                <a:latin typeface="+mj-lt"/>
                <a:cs typeface="Arial" pitchFamily="34" charset="0"/>
              </a:rPr>
              <a:t>ai</a:t>
            </a:r>
            <a:r>
              <a:rPr lang="en-US" dirty="0">
                <a:latin typeface="+mj-lt"/>
                <a:cs typeface="Arial" pitchFamily="34" charset="0"/>
              </a:rPr>
              <a:t>;   // If it is allowed at compile time,</a:t>
            </a:r>
          </a:p>
          <a:p>
            <a:pPr lvl="1"/>
            <a:r>
              <a:rPr lang="en-US" dirty="0" err="1">
                <a:latin typeface="+mj-lt"/>
                <a:cs typeface="Arial" pitchFamily="34" charset="0"/>
              </a:rPr>
              <a:t>ao.add</a:t>
            </a:r>
            <a:r>
              <a:rPr lang="en-US" dirty="0">
                <a:latin typeface="+mj-lt"/>
                <a:cs typeface="Arial" pitchFamily="34" charset="0"/>
              </a:rPr>
              <a:t>(new Object());Integer </a:t>
            </a:r>
            <a:r>
              <a:rPr lang="en-US" dirty="0" err="1">
                <a:latin typeface="+mj-lt"/>
                <a:cs typeface="Arial" pitchFamily="34" charset="0"/>
              </a:rPr>
              <a:t>i</a:t>
            </a:r>
            <a:r>
              <a:rPr lang="en-US" dirty="0">
                <a:latin typeface="+mj-lt"/>
                <a:cs typeface="Arial" pitchFamily="34" charset="0"/>
              </a:rPr>
              <a:t> = </a:t>
            </a:r>
            <a:r>
              <a:rPr lang="en-US" dirty="0" err="1">
                <a:latin typeface="+mj-lt"/>
                <a:cs typeface="Arial" pitchFamily="34" charset="0"/>
              </a:rPr>
              <a:t>ao.get</a:t>
            </a:r>
            <a:r>
              <a:rPr lang="en-US" dirty="0">
                <a:latin typeface="+mj-lt"/>
                <a:cs typeface="Arial" pitchFamily="34" charset="0"/>
              </a:rPr>
              <a:t>(0);   // will result in runtime</a:t>
            </a:r>
          </a:p>
          <a:p>
            <a:pPr lvl="1"/>
            <a:r>
              <a:rPr lang="en-US" dirty="0">
                <a:latin typeface="+mj-lt"/>
                <a:cs typeface="Arial" pitchFamily="34" charset="0"/>
              </a:rPr>
              <a:t> </a:t>
            </a:r>
            <a:r>
              <a:rPr lang="en-US" dirty="0" err="1">
                <a:latin typeface="+mj-lt"/>
                <a:cs typeface="Arial" pitchFamily="34" charset="0"/>
              </a:rPr>
              <a:t>ClassCastException</a:t>
            </a:r>
            <a:endParaRPr lang="en-US" dirty="0">
              <a:latin typeface="+mj-lt"/>
              <a:cs typeface="Arial" pitchFamily="34" charset="0"/>
            </a:endParaRPr>
          </a:p>
        </p:txBody>
      </p:sp>
    </p:spTree>
    <p:extLst>
      <p:ext uri="{BB962C8B-B14F-4D97-AF65-F5344CB8AC3E}">
        <p14:creationId xmlns:p14="http://schemas.microsoft.com/office/powerpoint/2010/main" val="406049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12.3</a:t>
            </a:r>
            <a:r>
              <a:rPr lang="en-US" sz="1200" dirty="0"/>
              <a:t>: Using Generics with Collections </a:t>
            </a:r>
            <a:r>
              <a:rPr lang="en-US" dirty="0"/>
              <a:t/>
            </a:r>
            <a:br>
              <a:rPr lang="en-US" dirty="0"/>
            </a:br>
            <a:r>
              <a:rPr lang="en-US" dirty="0"/>
              <a:t>Generics</a:t>
            </a:r>
          </a:p>
        </p:txBody>
      </p:sp>
      <p:sp>
        <p:nvSpPr>
          <p:cNvPr id="36874" name="Rectangle 10"/>
          <p:cNvSpPr>
            <a:spLocks noGrp="1"/>
          </p:cNvSpPr>
          <p:nvPr>
            <p:ph idx="1"/>
          </p:nvPr>
        </p:nvSpPr>
        <p:spPr/>
        <p:txBody>
          <a:bodyPr/>
          <a:lstStyle/>
          <a:p>
            <a:r>
              <a:rPr lang="en-US" dirty="0">
                <a:solidFill>
                  <a:schemeClr val="tx1"/>
                </a:solidFill>
              </a:rPr>
              <a:t>The following code works:</a:t>
            </a: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p>
          <a:p>
            <a:r>
              <a:rPr lang="en-US" dirty="0" smtClean="0">
                <a:solidFill>
                  <a:schemeClr val="tx1"/>
                </a:solidFill>
              </a:rPr>
              <a:t>Inheritance </a:t>
            </a:r>
            <a:r>
              <a:rPr lang="en-US" dirty="0">
                <a:solidFill>
                  <a:schemeClr val="tx1"/>
                </a:solidFill>
              </a:rPr>
              <a:t>relationship between Generic classes themselves still exists.</a:t>
            </a:r>
          </a:p>
        </p:txBody>
      </p:sp>
      <p:sp>
        <p:nvSpPr>
          <p:cNvPr id="36866"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0E1B6DCD-48CA-4456-AE73-7777AD0999F2}" type="slidenum">
              <a:rPr lang="en-US" sz="1000">
                <a:solidFill>
                  <a:schemeClr val="tx1"/>
                </a:solidFill>
                <a:latin typeface="Trebuchet MS" pitchFamily="34" charset="0"/>
              </a:rPr>
              <a:pPr algn="r">
                <a:lnSpc>
                  <a:spcPct val="100000"/>
                </a:lnSpc>
                <a:buClrTx/>
                <a:buFontTx/>
                <a:buNone/>
              </a:pPr>
              <a:t>14</a:t>
            </a:fld>
            <a:endParaRPr lang="en-US" sz="1000">
              <a:solidFill>
                <a:schemeClr val="tx1"/>
              </a:solidFill>
              <a:latin typeface="Trebuchet MS" pitchFamily="34" charset="0"/>
            </a:endParaRPr>
          </a:p>
        </p:txBody>
      </p:sp>
      <p:sp>
        <p:nvSpPr>
          <p:cNvPr id="36870" name="AutoShape 6"/>
          <p:cNvSpPr>
            <a:spLocks noChangeArrowheads="1"/>
          </p:cNvSpPr>
          <p:nvPr/>
        </p:nvSpPr>
        <p:spPr bwMode="auto">
          <a:xfrm>
            <a:off x="762000" y="2136330"/>
            <a:ext cx="7848600" cy="1905000"/>
          </a:xfrm>
          <a:prstGeom prst="roundRect">
            <a:avLst>
              <a:gd name="adj" fmla="val 16667"/>
            </a:avLst>
          </a:prstGeom>
          <a:noFill/>
          <a:ln w="19050">
            <a:solidFill>
              <a:schemeClr val="tx1"/>
            </a:solidFill>
            <a:round/>
            <a:headEnd/>
            <a:tailEnd/>
          </a:ln>
          <a:effectLst/>
        </p:spPr>
        <p:txBody>
          <a:bodyPr wrap="none" anchor="ctr"/>
          <a:lstStyle/>
          <a:p>
            <a:pPr lvl="1"/>
            <a:r>
              <a:rPr lang="en-US" dirty="0" err="1">
                <a:latin typeface="+mj-lt"/>
                <a:cs typeface="Arial" pitchFamily="34" charset="0"/>
              </a:rPr>
              <a:t>ArrayList</a:t>
            </a:r>
            <a:r>
              <a:rPr lang="en-US" dirty="0">
                <a:latin typeface="+mj-lt"/>
                <a:cs typeface="Arial" pitchFamily="34" charset="0"/>
              </a:rPr>
              <a:t>&lt;Integer&gt; </a:t>
            </a:r>
            <a:r>
              <a:rPr lang="en-US" dirty="0" err="1">
                <a:latin typeface="+mj-lt"/>
                <a:cs typeface="Arial" pitchFamily="34" charset="0"/>
              </a:rPr>
              <a:t>ai</a:t>
            </a:r>
            <a:r>
              <a:rPr lang="en-US" dirty="0">
                <a:latin typeface="+mj-lt"/>
                <a:cs typeface="Arial" pitchFamily="34" charset="0"/>
              </a:rPr>
              <a:t> = new </a:t>
            </a:r>
            <a:r>
              <a:rPr lang="en-US" dirty="0" err="1">
                <a:latin typeface="+mj-lt"/>
                <a:cs typeface="Arial" pitchFamily="34" charset="0"/>
              </a:rPr>
              <a:t>ArrayList</a:t>
            </a:r>
            <a:r>
              <a:rPr lang="en-US" dirty="0">
                <a:latin typeface="+mj-lt"/>
                <a:cs typeface="Arial" pitchFamily="34" charset="0"/>
              </a:rPr>
              <a:t>&lt;Integer&gt;();</a:t>
            </a:r>
          </a:p>
          <a:p>
            <a:pPr lvl="1"/>
            <a:r>
              <a:rPr lang="en-US" dirty="0">
                <a:latin typeface="+mj-lt"/>
                <a:cs typeface="Arial" pitchFamily="34" charset="0"/>
              </a:rPr>
              <a:t>List&lt;Integer&gt; </a:t>
            </a:r>
            <a:r>
              <a:rPr lang="en-US" dirty="0" err="1">
                <a:latin typeface="+mj-lt"/>
                <a:cs typeface="Arial" pitchFamily="34" charset="0"/>
              </a:rPr>
              <a:t>li</a:t>
            </a:r>
            <a:r>
              <a:rPr lang="en-US" dirty="0">
                <a:latin typeface="+mj-lt"/>
                <a:cs typeface="Arial" pitchFamily="34" charset="0"/>
              </a:rPr>
              <a:t> = new </a:t>
            </a:r>
            <a:r>
              <a:rPr lang="en-US" dirty="0" err="1">
                <a:latin typeface="+mj-lt"/>
                <a:cs typeface="Arial" pitchFamily="34" charset="0"/>
              </a:rPr>
              <a:t>ArrayList</a:t>
            </a:r>
            <a:r>
              <a:rPr lang="en-US" dirty="0">
                <a:latin typeface="+mj-lt"/>
                <a:cs typeface="Arial" pitchFamily="34" charset="0"/>
              </a:rPr>
              <a:t>&lt;Integer&gt;();</a:t>
            </a:r>
          </a:p>
          <a:p>
            <a:pPr lvl="1"/>
            <a:r>
              <a:rPr lang="en-US" dirty="0">
                <a:latin typeface="+mj-lt"/>
                <a:cs typeface="Arial" pitchFamily="34" charset="0"/>
              </a:rPr>
              <a:t>Collection&lt;Integer&gt; </a:t>
            </a:r>
            <a:r>
              <a:rPr lang="en-US" dirty="0" err="1">
                <a:latin typeface="+mj-lt"/>
                <a:cs typeface="Arial" pitchFamily="34" charset="0"/>
              </a:rPr>
              <a:t>ci</a:t>
            </a:r>
            <a:r>
              <a:rPr lang="en-US" dirty="0">
                <a:latin typeface="+mj-lt"/>
                <a:cs typeface="Arial" pitchFamily="34" charset="0"/>
              </a:rPr>
              <a:t> = new </a:t>
            </a:r>
            <a:r>
              <a:rPr lang="en-US" dirty="0" err="1">
                <a:latin typeface="+mj-lt"/>
                <a:cs typeface="Arial" pitchFamily="34" charset="0"/>
              </a:rPr>
              <a:t>ArrayList</a:t>
            </a:r>
            <a:r>
              <a:rPr lang="en-US" dirty="0">
                <a:latin typeface="+mj-lt"/>
                <a:cs typeface="Arial" pitchFamily="34" charset="0"/>
              </a:rPr>
              <a:t>&lt;Integer&gt;();</a:t>
            </a:r>
          </a:p>
          <a:p>
            <a:pPr lvl="1"/>
            <a:r>
              <a:rPr lang="en-US" dirty="0">
                <a:latin typeface="+mj-lt"/>
                <a:cs typeface="Arial" pitchFamily="34" charset="0"/>
              </a:rPr>
              <a:t>Collection&lt;String&gt; </a:t>
            </a:r>
            <a:r>
              <a:rPr lang="en-US" dirty="0" err="1">
                <a:latin typeface="+mj-lt"/>
                <a:cs typeface="Arial" pitchFamily="34" charset="0"/>
              </a:rPr>
              <a:t>cs</a:t>
            </a:r>
            <a:r>
              <a:rPr lang="en-US" dirty="0">
                <a:latin typeface="+mj-lt"/>
                <a:cs typeface="Arial" pitchFamily="34" charset="0"/>
              </a:rPr>
              <a:t> = new Vector&lt;String&gt;(4);</a:t>
            </a:r>
          </a:p>
        </p:txBody>
      </p:sp>
    </p:spTree>
    <p:extLst>
      <p:ext uri="{BB962C8B-B14F-4D97-AF65-F5344CB8AC3E}">
        <p14:creationId xmlns:p14="http://schemas.microsoft.com/office/powerpoint/2010/main" val="138981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12.3</a:t>
            </a:r>
            <a:r>
              <a:rPr lang="en-US" sz="1200" dirty="0"/>
              <a:t>: Using Generics with Collections </a:t>
            </a:r>
            <a:r>
              <a:rPr lang="en-US" dirty="0"/>
              <a:t/>
            </a:r>
            <a:br>
              <a:rPr lang="en-US" dirty="0"/>
            </a:br>
            <a:r>
              <a:rPr lang="en-US" dirty="0"/>
              <a:t>Generics</a:t>
            </a:r>
          </a:p>
        </p:txBody>
      </p:sp>
      <p:sp>
        <p:nvSpPr>
          <p:cNvPr id="37900" name="Rectangle 12"/>
          <p:cNvSpPr>
            <a:spLocks noGrp="1"/>
          </p:cNvSpPr>
          <p:nvPr>
            <p:ph idx="1"/>
          </p:nvPr>
        </p:nvSpPr>
        <p:spPr/>
        <p:txBody>
          <a:bodyPr/>
          <a:lstStyle/>
          <a:p>
            <a:r>
              <a:rPr lang="en-US" dirty="0">
                <a:solidFill>
                  <a:schemeClr val="tx1"/>
                </a:solidFill>
              </a:rPr>
              <a:t>The following code works</a:t>
            </a:r>
            <a:r>
              <a:rPr lang="en-US" dirty="0" smtClean="0">
                <a:solidFill>
                  <a:schemeClr val="tx1"/>
                </a:solidFill>
              </a:rPr>
              <a:t>:</a:t>
            </a:r>
          </a:p>
          <a:p>
            <a:endParaRPr lang="en-US" dirty="0">
              <a:solidFill>
                <a:schemeClr val="tx1"/>
              </a:solidFill>
            </a:endParaRPr>
          </a:p>
          <a:p>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endParaRPr lang="en-US" dirty="0" smtClean="0">
              <a:solidFill>
                <a:schemeClr val="tx1"/>
              </a:solidFill>
            </a:endParaRPr>
          </a:p>
          <a:p>
            <a:endParaRPr lang="en-US" dirty="0"/>
          </a:p>
          <a:p>
            <a:r>
              <a:rPr lang="en-US" dirty="0" smtClean="0">
                <a:solidFill>
                  <a:schemeClr val="tx1"/>
                </a:solidFill>
              </a:rPr>
              <a:t>The </a:t>
            </a:r>
            <a:r>
              <a:rPr lang="en-US" dirty="0">
                <a:solidFill>
                  <a:schemeClr val="tx1"/>
                </a:solidFill>
              </a:rPr>
              <a:t>entries maintain inheritance relationship.</a:t>
            </a:r>
          </a:p>
        </p:txBody>
      </p:sp>
      <p:sp>
        <p:nvSpPr>
          <p:cNvPr id="37890"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0FA011C9-30B7-450D-BB61-66E8DFD650F3}" type="slidenum">
              <a:rPr lang="en-US" sz="1000">
                <a:solidFill>
                  <a:schemeClr val="tx1"/>
                </a:solidFill>
                <a:latin typeface="Trebuchet MS" pitchFamily="34" charset="0"/>
              </a:rPr>
              <a:pPr algn="r">
                <a:lnSpc>
                  <a:spcPct val="100000"/>
                </a:lnSpc>
                <a:buClrTx/>
                <a:buFontTx/>
                <a:buNone/>
              </a:pPr>
              <a:t>15</a:t>
            </a:fld>
            <a:endParaRPr lang="en-US" sz="1000">
              <a:solidFill>
                <a:schemeClr val="tx1"/>
              </a:solidFill>
              <a:latin typeface="Trebuchet MS" pitchFamily="34" charset="0"/>
            </a:endParaRPr>
          </a:p>
        </p:txBody>
      </p:sp>
      <p:sp>
        <p:nvSpPr>
          <p:cNvPr id="37894" name="AutoShape 6"/>
          <p:cNvSpPr>
            <a:spLocks noChangeArrowheads="1"/>
          </p:cNvSpPr>
          <p:nvPr/>
        </p:nvSpPr>
        <p:spPr bwMode="auto">
          <a:xfrm>
            <a:off x="762000" y="2115461"/>
            <a:ext cx="7206343" cy="1455050"/>
          </a:xfrm>
          <a:prstGeom prst="roundRect">
            <a:avLst>
              <a:gd name="adj" fmla="val 16667"/>
            </a:avLst>
          </a:prstGeom>
          <a:noFill/>
          <a:ln w="19050">
            <a:solidFill>
              <a:schemeClr val="tx1"/>
            </a:solidFill>
            <a:round/>
            <a:headEnd/>
            <a:tailEnd/>
          </a:ln>
          <a:effectLst/>
        </p:spPr>
        <p:txBody>
          <a:bodyPr wrap="none" anchor="ctr"/>
          <a:lstStyle/>
          <a:p>
            <a:pPr lvl="1"/>
            <a:r>
              <a:rPr lang="en-US" dirty="0" err="1">
                <a:latin typeface="+mj-lt"/>
                <a:cs typeface="Arial" pitchFamily="34" charset="0"/>
              </a:rPr>
              <a:t>ArrayList</a:t>
            </a:r>
            <a:r>
              <a:rPr lang="en-US" dirty="0">
                <a:latin typeface="+mj-lt"/>
                <a:cs typeface="Arial" pitchFamily="34" charset="0"/>
              </a:rPr>
              <a:t>&lt;Number&gt; an = new </a:t>
            </a:r>
            <a:r>
              <a:rPr lang="en-US" dirty="0" err="1">
                <a:latin typeface="+mj-lt"/>
                <a:cs typeface="Arial" pitchFamily="34" charset="0"/>
              </a:rPr>
              <a:t>ArrayList</a:t>
            </a:r>
            <a:r>
              <a:rPr lang="en-US" dirty="0">
                <a:latin typeface="+mj-lt"/>
                <a:cs typeface="Arial" pitchFamily="34" charset="0"/>
              </a:rPr>
              <a:t>&lt;Number&gt;();</a:t>
            </a:r>
          </a:p>
          <a:p>
            <a:pPr lvl="1"/>
            <a:r>
              <a:rPr lang="en-US" dirty="0" err="1">
                <a:latin typeface="+mj-lt"/>
                <a:cs typeface="Arial" pitchFamily="34" charset="0"/>
              </a:rPr>
              <a:t>an.add</a:t>
            </a:r>
            <a:r>
              <a:rPr lang="en-US" dirty="0">
                <a:latin typeface="+mj-lt"/>
                <a:cs typeface="Arial" pitchFamily="34" charset="0"/>
              </a:rPr>
              <a:t>(new Integer(5));</a:t>
            </a:r>
          </a:p>
          <a:p>
            <a:pPr lvl="1"/>
            <a:r>
              <a:rPr lang="en-US" dirty="0" err="1">
                <a:latin typeface="+mj-lt"/>
                <a:cs typeface="Arial" pitchFamily="34" charset="0"/>
              </a:rPr>
              <a:t>an.add</a:t>
            </a:r>
            <a:r>
              <a:rPr lang="en-US" dirty="0">
                <a:latin typeface="+mj-lt"/>
                <a:cs typeface="Arial" pitchFamily="34" charset="0"/>
              </a:rPr>
              <a:t>(new Long(1000L));</a:t>
            </a:r>
          </a:p>
          <a:p>
            <a:pPr lvl="1"/>
            <a:r>
              <a:rPr lang="en-US" dirty="0" err="1">
                <a:latin typeface="+mj-lt"/>
                <a:cs typeface="Arial" pitchFamily="34" charset="0"/>
              </a:rPr>
              <a:t>an.add</a:t>
            </a:r>
            <a:r>
              <a:rPr lang="en-US" dirty="0">
                <a:latin typeface="+mj-lt"/>
                <a:cs typeface="Arial" pitchFamily="34" charset="0"/>
              </a:rPr>
              <a:t>(new String(“hello”)); // compile error</a:t>
            </a:r>
          </a:p>
        </p:txBody>
      </p:sp>
    </p:spTree>
    <p:extLst>
      <p:ext uri="{BB962C8B-B14F-4D97-AF65-F5344CB8AC3E}">
        <p14:creationId xmlns:p14="http://schemas.microsoft.com/office/powerpoint/2010/main" val="54873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Grp="1"/>
          </p:cNvSpPr>
          <p:nvPr>
            <p:ph type="title"/>
          </p:nvPr>
        </p:nvSpPr>
        <p:spPr/>
        <p:txBody>
          <a:bodyPr/>
          <a:lstStyle/>
          <a:p>
            <a:r>
              <a:rPr lang="en-US" dirty="0" smtClean="0"/>
              <a:t>Summary</a:t>
            </a:r>
            <a:endParaRPr lang="en-US" dirty="0"/>
          </a:p>
        </p:txBody>
      </p:sp>
      <p:sp>
        <p:nvSpPr>
          <p:cNvPr id="143368" name="Rectangle 8"/>
          <p:cNvSpPr>
            <a:spLocks noGrp="1"/>
          </p:cNvSpPr>
          <p:nvPr>
            <p:ph idx="1"/>
          </p:nvPr>
        </p:nvSpPr>
        <p:spPr>
          <a:noFill/>
        </p:spPr>
        <p:txBody>
          <a:bodyPr/>
          <a:lstStyle/>
          <a:p>
            <a:r>
              <a:rPr lang="en-US" dirty="0" smtClean="0">
                <a:solidFill>
                  <a:schemeClr val="tx1"/>
                </a:solidFill>
              </a:rPr>
              <a:t>Generics</a:t>
            </a:r>
            <a:endParaRPr lang="en-US" dirty="0">
              <a:solidFill>
                <a:schemeClr val="tx1"/>
              </a:solidFill>
            </a:endParaRPr>
          </a:p>
          <a:p>
            <a:r>
              <a:rPr lang="en-US" dirty="0">
                <a:solidFill>
                  <a:schemeClr val="tx1"/>
                </a:solidFill>
              </a:rPr>
              <a:t>Best practices in </a:t>
            </a:r>
            <a:r>
              <a:rPr lang="en-US" dirty="0" smtClean="0">
                <a:solidFill>
                  <a:schemeClr val="tx1"/>
                </a:solidFill>
              </a:rPr>
              <a:t>Generics</a:t>
            </a:r>
            <a:endParaRPr lang="en-US" dirty="0">
              <a:solidFill>
                <a:schemeClr val="tx1"/>
              </a:solidFill>
            </a:endParaRPr>
          </a:p>
        </p:txBody>
      </p:sp>
    </p:spTree>
    <p:extLst>
      <p:ext uri="{BB962C8B-B14F-4D97-AF65-F5344CB8AC3E}">
        <p14:creationId xmlns:p14="http://schemas.microsoft.com/office/powerpoint/2010/main" val="2152162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1" name="Rectangle 7"/>
          <p:cNvSpPr>
            <a:spLocks noGrp="1"/>
          </p:cNvSpPr>
          <p:nvPr>
            <p:ph type="title"/>
          </p:nvPr>
        </p:nvSpPr>
        <p:spPr/>
        <p:txBody>
          <a:bodyPr/>
          <a:lstStyle/>
          <a:p>
            <a:r>
              <a:rPr lang="en-US" dirty="0" smtClean="0"/>
              <a:t>Review </a:t>
            </a:r>
            <a:r>
              <a:rPr lang="en-US" dirty="0"/>
              <a:t>Questions</a:t>
            </a:r>
          </a:p>
        </p:txBody>
      </p:sp>
      <p:sp>
        <p:nvSpPr>
          <p:cNvPr id="144392" name="Rectangle 8"/>
          <p:cNvSpPr>
            <a:spLocks noGrp="1"/>
          </p:cNvSpPr>
          <p:nvPr>
            <p:ph idx="1"/>
          </p:nvPr>
        </p:nvSpPr>
        <p:spPr>
          <a:noFill/>
        </p:spPr>
        <p:txBody>
          <a:bodyPr/>
          <a:lstStyle/>
          <a:p>
            <a:pPr>
              <a:lnSpc>
                <a:spcPts val="3100"/>
              </a:lnSpc>
            </a:pPr>
            <a:r>
              <a:rPr lang="en-US" dirty="0">
                <a:solidFill>
                  <a:schemeClr val="tx1"/>
                </a:solidFill>
              </a:rPr>
              <a:t>Question 1</a:t>
            </a:r>
            <a:r>
              <a:rPr lang="en-US" dirty="0" smtClean="0">
                <a:solidFill>
                  <a:schemeClr val="tx1"/>
                </a:solidFill>
              </a:rPr>
              <a:t>: If a method created to accept argument of List&lt;Object&gt;, then which of the following are valid options to pass? Ex:  void </a:t>
            </a:r>
            <a:r>
              <a:rPr lang="en-US" dirty="0" err="1" smtClean="0">
                <a:solidFill>
                  <a:schemeClr val="tx1"/>
                </a:solidFill>
              </a:rPr>
              <a:t>printList</a:t>
            </a:r>
            <a:r>
              <a:rPr lang="en-US" dirty="0" smtClean="0">
                <a:solidFill>
                  <a:schemeClr val="tx1"/>
                </a:solidFill>
              </a:rPr>
              <a:t>(List&lt;Object&gt;  list)</a:t>
            </a:r>
          </a:p>
          <a:p>
            <a:pPr lvl="1">
              <a:lnSpc>
                <a:spcPts val="3100"/>
              </a:lnSpc>
            </a:pPr>
            <a:r>
              <a:rPr lang="en-US" dirty="0" smtClean="0">
                <a:solidFill>
                  <a:schemeClr val="tx1"/>
                </a:solidFill>
              </a:rPr>
              <a:t>Option1: List&lt;Object&gt;</a:t>
            </a:r>
          </a:p>
          <a:p>
            <a:pPr lvl="1">
              <a:lnSpc>
                <a:spcPts val="3100"/>
              </a:lnSpc>
            </a:pPr>
            <a:r>
              <a:rPr lang="en-US" dirty="0" smtClean="0">
                <a:solidFill>
                  <a:schemeClr val="tx1"/>
                </a:solidFill>
              </a:rPr>
              <a:t>Option2: List&lt;Integer&gt;</a:t>
            </a:r>
          </a:p>
          <a:p>
            <a:pPr lvl="1">
              <a:lnSpc>
                <a:spcPts val="3100"/>
              </a:lnSpc>
            </a:pPr>
            <a:r>
              <a:rPr lang="en-US" dirty="0" smtClean="0">
                <a:solidFill>
                  <a:schemeClr val="tx1"/>
                </a:solidFill>
              </a:rPr>
              <a:t>Option3: List&lt;Float&gt;</a:t>
            </a:r>
          </a:p>
          <a:p>
            <a:pPr lvl="1">
              <a:lnSpc>
                <a:spcPts val="3100"/>
              </a:lnSpc>
            </a:pPr>
            <a:r>
              <a:rPr lang="en-US" dirty="0" smtClean="0">
                <a:solidFill>
                  <a:schemeClr val="tx1"/>
                </a:solidFill>
              </a:rPr>
              <a:t>Option 4: All of the above</a:t>
            </a: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1">
              <a:lnSpc>
                <a:spcPts val="3100"/>
              </a:lnSpc>
            </a:pPr>
            <a:endParaRPr lang="en-US" b="1" dirty="0">
              <a:solidFill>
                <a:schemeClr val="tx1"/>
              </a:solidFill>
            </a:endParaRPr>
          </a:p>
          <a:p>
            <a:pPr lvl="1">
              <a:lnSpc>
                <a:spcPct val="135000"/>
              </a:lnSpc>
              <a:spcBef>
                <a:spcPct val="0"/>
              </a:spcBef>
              <a:buNone/>
            </a:pPr>
            <a:endParaRPr lang="en-US" dirty="0">
              <a:solidFill>
                <a:schemeClr val="tx1"/>
              </a:solidFill>
            </a:endParaRPr>
          </a:p>
        </p:txBody>
      </p:sp>
    </p:spTree>
    <p:extLst>
      <p:ext uri="{BB962C8B-B14F-4D97-AF65-F5344CB8AC3E}">
        <p14:creationId xmlns:p14="http://schemas.microsoft.com/office/powerpoint/2010/main" val="2475803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Generics</a:t>
            </a:r>
          </a:p>
          <a:p>
            <a:pPr lvl="1"/>
            <a:r>
              <a:rPr lang="en-US" dirty="0"/>
              <a:t>Implement generic based collections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7" name="Rectangle 17"/>
          <p:cNvSpPr>
            <a:spLocks noGrp="1"/>
          </p:cNvSpPr>
          <p:nvPr>
            <p:ph type="title"/>
          </p:nvPr>
        </p:nvSpPr>
        <p:spPr/>
        <p:txBody>
          <a:bodyPr>
            <a:normAutofit/>
          </a:bodyPr>
          <a:lstStyle/>
          <a:p>
            <a:r>
              <a:rPr lang="en-US" sz="1200" dirty="0" smtClean="0">
                <a:solidFill>
                  <a:srgbClr val="0070C0"/>
                </a:solidFill>
              </a:rPr>
              <a:t>12.1</a:t>
            </a:r>
            <a:r>
              <a:rPr lang="en-US" sz="1200" dirty="0">
                <a:solidFill>
                  <a:srgbClr val="0070C0"/>
                </a:solidFill>
              </a:rPr>
              <a:t>: Introduction to Generics </a:t>
            </a:r>
            <a:r>
              <a:rPr lang="en-US" sz="1200" b="1" dirty="0" smtClean="0">
                <a:solidFill>
                  <a:srgbClr val="0070C0"/>
                </a:solidFill>
              </a:rPr>
              <a:t/>
            </a:r>
            <a:br>
              <a:rPr lang="en-US" sz="1200" b="1" dirty="0" smtClean="0">
                <a:solidFill>
                  <a:srgbClr val="0070C0"/>
                </a:solidFill>
              </a:rPr>
            </a:br>
            <a:r>
              <a:rPr lang="en-US" dirty="0" err="1">
                <a:solidFill>
                  <a:srgbClr val="0070C0"/>
                </a:solidFill>
              </a:rPr>
              <a:t>Generics</a:t>
            </a:r>
            <a:r>
              <a:rPr lang="en-US" dirty="0">
                <a:solidFill>
                  <a:srgbClr val="0070C0"/>
                </a:solidFill>
              </a:rPr>
              <a:t> </a:t>
            </a:r>
          </a:p>
        </p:txBody>
      </p:sp>
      <p:sp>
        <p:nvSpPr>
          <p:cNvPr id="158738" name="Rectangle 18"/>
          <p:cNvSpPr>
            <a:spLocks noGrp="1"/>
          </p:cNvSpPr>
          <p:nvPr>
            <p:ph idx="1"/>
          </p:nvPr>
        </p:nvSpPr>
        <p:spPr/>
        <p:txBody>
          <a:bodyPr/>
          <a:lstStyle/>
          <a:p>
            <a:pPr>
              <a:lnSpc>
                <a:spcPts val="3500"/>
              </a:lnSpc>
            </a:pPr>
            <a:r>
              <a:rPr lang="en-US" dirty="0" smtClean="0">
                <a:solidFill>
                  <a:schemeClr val="tx1"/>
                </a:solidFill>
              </a:rPr>
              <a:t>Generics is </a:t>
            </a:r>
            <a:r>
              <a:rPr lang="en-US" dirty="0">
                <a:solidFill>
                  <a:schemeClr val="tx1"/>
                </a:solidFill>
              </a:rPr>
              <a:t>a mechanism by which a single piece of code can manipulate </a:t>
            </a:r>
            <a:r>
              <a:rPr lang="en-US" dirty="0" smtClean="0">
                <a:solidFill>
                  <a:schemeClr val="tx1"/>
                </a:solidFill>
              </a:rPr>
              <a:t>many different </a:t>
            </a:r>
            <a:r>
              <a:rPr lang="en-US" dirty="0">
                <a:solidFill>
                  <a:schemeClr val="tx1"/>
                </a:solidFill>
              </a:rPr>
              <a:t>data types without explicitly having a separate entity for each data type</a:t>
            </a:r>
            <a:r>
              <a:rPr lang="en-US" dirty="0" smtClean="0">
                <a:solidFill>
                  <a:schemeClr val="tx1"/>
                </a:solidFill>
              </a:rPr>
              <a:t>.</a:t>
            </a:r>
          </a:p>
          <a:p>
            <a:pPr>
              <a:lnSpc>
                <a:spcPts val="3500"/>
              </a:lnSpc>
            </a:pPr>
            <a:endParaRPr lang="en-US" dirty="0">
              <a:solidFill>
                <a:schemeClr val="tx1"/>
              </a:solidFill>
            </a:endParaRPr>
          </a:p>
        </p:txBody>
      </p:sp>
    </p:spTree>
    <p:extLst>
      <p:ext uri="{BB962C8B-B14F-4D97-AF65-F5344CB8AC3E}">
        <p14:creationId xmlns:p14="http://schemas.microsoft.com/office/powerpoint/2010/main" val="410634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7" name="Rectangle 17"/>
          <p:cNvSpPr>
            <a:spLocks noGrp="1"/>
          </p:cNvSpPr>
          <p:nvPr>
            <p:ph type="title"/>
          </p:nvPr>
        </p:nvSpPr>
        <p:spPr/>
        <p:txBody>
          <a:bodyPr>
            <a:normAutofit/>
          </a:bodyPr>
          <a:lstStyle/>
          <a:p>
            <a:r>
              <a:rPr lang="en-US" sz="1200" dirty="0" smtClean="0">
                <a:solidFill>
                  <a:srgbClr val="0070C0"/>
                </a:solidFill>
              </a:rPr>
              <a:t>12.1: Introduction to Generics</a:t>
            </a:r>
            <a:r>
              <a:rPr lang="en-US" sz="1200" b="1" dirty="0" smtClean="0">
                <a:solidFill>
                  <a:srgbClr val="0070C0"/>
                </a:solidFill>
              </a:rPr>
              <a:t/>
            </a:r>
            <a:br>
              <a:rPr lang="en-US" sz="1200" b="1" dirty="0" smtClean="0">
                <a:solidFill>
                  <a:srgbClr val="0070C0"/>
                </a:solidFill>
              </a:rPr>
            </a:br>
            <a:r>
              <a:rPr lang="en-US" dirty="0" err="1">
                <a:solidFill>
                  <a:srgbClr val="0070C0"/>
                </a:solidFill>
              </a:rPr>
              <a:t>Generics</a:t>
            </a:r>
            <a:r>
              <a:rPr lang="en-US" dirty="0">
                <a:solidFill>
                  <a:srgbClr val="0070C0"/>
                </a:solidFill>
              </a:rPr>
              <a:t> </a:t>
            </a:r>
          </a:p>
        </p:txBody>
      </p:sp>
      <p:sp>
        <p:nvSpPr>
          <p:cNvPr id="158738" name="Rectangle 18"/>
          <p:cNvSpPr>
            <a:spLocks noGrp="1"/>
          </p:cNvSpPr>
          <p:nvPr>
            <p:ph idx="1"/>
          </p:nvPr>
        </p:nvSpPr>
        <p:spPr/>
        <p:txBody>
          <a:bodyPr/>
          <a:lstStyle/>
          <a:p>
            <a:pPr>
              <a:lnSpc>
                <a:spcPts val="3500"/>
              </a:lnSpc>
            </a:pPr>
            <a:r>
              <a:rPr lang="en-US" dirty="0" smtClean="0">
                <a:solidFill>
                  <a:schemeClr val="tx1"/>
                </a:solidFill>
              </a:rPr>
              <a:t>Generics allows programmer to create parameterized types</a:t>
            </a:r>
          </a:p>
          <a:p>
            <a:pPr>
              <a:lnSpc>
                <a:spcPts val="3500"/>
              </a:lnSpc>
            </a:pPr>
            <a:r>
              <a:rPr lang="en-US" dirty="0" smtClean="0">
                <a:solidFill>
                  <a:schemeClr val="tx1"/>
                </a:solidFill>
              </a:rPr>
              <a:t>Instances of such types can be created by passing reference types</a:t>
            </a:r>
          </a:p>
          <a:p>
            <a:pPr>
              <a:lnSpc>
                <a:spcPts val="3500"/>
              </a:lnSpc>
            </a:pPr>
            <a:endParaRPr lang="en-US" dirty="0">
              <a:solidFill>
                <a:schemeClr val="tx1"/>
              </a:solidFill>
            </a:endParaRPr>
          </a:p>
        </p:txBody>
      </p:sp>
      <p:grpSp>
        <p:nvGrpSpPr>
          <p:cNvPr id="32" name="Group 31"/>
          <p:cNvGrpSpPr/>
          <p:nvPr/>
        </p:nvGrpSpPr>
        <p:grpSpPr>
          <a:xfrm>
            <a:off x="4652757" y="4364525"/>
            <a:ext cx="1965758" cy="2021761"/>
            <a:chOff x="1632887" y="4573739"/>
            <a:chExt cx="2518349" cy="2518348"/>
          </a:xfrm>
        </p:grpSpPr>
        <p:pic>
          <p:nvPicPr>
            <p:cNvPr id="33"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887" y="4573739"/>
              <a:ext cx="2518349" cy="251834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703387" y="5681186"/>
              <a:ext cx="1845567" cy="467402"/>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cap="none" spc="150" dirty="0" smtClean="0">
                  <a:ln w="11430"/>
                  <a:solidFill>
                    <a:srgbClr val="F8F8F8"/>
                  </a:solidFill>
                  <a:effectLst>
                    <a:outerShdw blurRad="25400" algn="tl" rotWithShape="0">
                      <a:srgbClr val="000000">
                        <a:alpha val="43000"/>
                      </a:srgbClr>
                    </a:outerShdw>
                  </a:effectLst>
                </a:rPr>
                <a:t>List&lt;Point&gt;</a:t>
              </a:r>
              <a:endParaRPr lang="en-US" sz="2000" b="1" cap="none" spc="150" dirty="0">
                <a:ln w="11430"/>
                <a:solidFill>
                  <a:srgbClr val="F8F8F8"/>
                </a:solidFill>
                <a:effectLst>
                  <a:outerShdw blurRad="25400" algn="tl" rotWithShape="0">
                    <a:srgbClr val="000000">
                      <a:alpha val="43000"/>
                    </a:srgbClr>
                  </a:outerShdw>
                </a:effectLst>
              </a:endParaRPr>
            </a:p>
          </p:txBody>
        </p:sp>
      </p:grpSp>
      <p:grpSp>
        <p:nvGrpSpPr>
          <p:cNvPr id="35" name="Group 34"/>
          <p:cNvGrpSpPr/>
          <p:nvPr/>
        </p:nvGrpSpPr>
        <p:grpSpPr>
          <a:xfrm>
            <a:off x="1561314" y="3207982"/>
            <a:ext cx="1747944" cy="1961259"/>
            <a:chOff x="1519918" y="3848098"/>
            <a:chExt cx="2143125" cy="2143125"/>
          </a:xfrm>
        </p:grpSpPr>
        <p:pic>
          <p:nvPicPr>
            <p:cNvPr id="36"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918" y="38480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529229" y="4767106"/>
              <a:ext cx="1615198" cy="534703"/>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400" b="1" cap="none" spc="150" dirty="0" smtClean="0">
                  <a:ln w="11430"/>
                  <a:solidFill>
                    <a:srgbClr val="F8F8F8"/>
                  </a:solidFill>
                  <a:effectLst>
                    <a:outerShdw blurRad="25400" algn="tl" rotWithShape="0">
                      <a:srgbClr val="000000">
                        <a:alpha val="43000"/>
                      </a:srgbClr>
                    </a:outerShdw>
                  </a:effectLst>
                </a:rPr>
                <a:t>List&lt;T&gt;</a:t>
              </a:r>
              <a:endParaRPr lang="en-US" sz="2400" b="1" cap="none" spc="150" dirty="0">
                <a:ln w="11430"/>
                <a:solidFill>
                  <a:srgbClr val="F8F8F8"/>
                </a:solidFill>
                <a:effectLst>
                  <a:outerShdw blurRad="25400" algn="tl" rotWithShape="0">
                    <a:srgbClr val="000000">
                      <a:alpha val="43000"/>
                    </a:srgbClr>
                  </a:outerShdw>
                </a:effectLst>
              </a:endParaRPr>
            </a:p>
          </p:txBody>
        </p:sp>
      </p:grpSp>
      <p:grpSp>
        <p:nvGrpSpPr>
          <p:cNvPr id="38" name="Group 37"/>
          <p:cNvGrpSpPr/>
          <p:nvPr/>
        </p:nvGrpSpPr>
        <p:grpSpPr>
          <a:xfrm>
            <a:off x="4652756" y="2369175"/>
            <a:ext cx="1965759" cy="2166799"/>
            <a:chOff x="1519918" y="3848098"/>
            <a:chExt cx="2143125" cy="2143125"/>
          </a:xfrm>
        </p:grpSpPr>
        <p:pic>
          <p:nvPicPr>
            <p:cNvPr id="39"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918" y="38480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582685" y="4767106"/>
              <a:ext cx="1624360" cy="400103"/>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cap="none" spc="150" dirty="0" smtClean="0">
                  <a:ln w="11430"/>
                  <a:solidFill>
                    <a:srgbClr val="F8F8F8"/>
                  </a:solidFill>
                  <a:effectLst>
                    <a:outerShdw blurRad="25400" algn="tl" rotWithShape="0">
                      <a:srgbClr val="000000">
                        <a:alpha val="43000"/>
                      </a:srgbClr>
                    </a:outerShdw>
                  </a:effectLst>
                </a:rPr>
                <a:t>List&lt;String&gt;</a:t>
              </a:r>
              <a:endParaRPr lang="en-US" sz="2000" b="1" cap="none" spc="150" dirty="0">
                <a:ln w="11430"/>
                <a:solidFill>
                  <a:srgbClr val="F8F8F8"/>
                </a:solidFill>
                <a:effectLst>
                  <a:outerShdw blurRad="25400" algn="tl" rotWithShape="0">
                    <a:srgbClr val="000000">
                      <a:alpha val="43000"/>
                    </a:srgbClr>
                  </a:outerShdw>
                </a:effectLst>
              </a:endParaRPr>
            </a:p>
          </p:txBody>
        </p:sp>
      </p:grpSp>
      <p:sp>
        <p:nvSpPr>
          <p:cNvPr id="41" name="Right Arrow 40"/>
          <p:cNvSpPr/>
          <p:nvPr/>
        </p:nvSpPr>
        <p:spPr>
          <a:xfrm rot="20530978">
            <a:off x="3720393" y="3471717"/>
            <a:ext cx="845550" cy="442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972487">
            <a:off x="3656880" y="4494415"/>
            <a:ext cx="805797" cy="425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616612" y="3077613"/>
            <a:ext cx="731290" cy="369332"/>
          </a:xfrm>
          <a:prstGeom prst="rect">
            <a:avLst/>
          </a:prstGeom>
          <a:noFill/>
        </p:spPr>
        <p:txBody>
          <a:bodyPr wrap="none" rtlCol="0">
            <a:spAutoFit/>
          </a:bodyPr>
          <a:lstStyle/>
          <a:p>
            <a:r>
              <a:rPr lang="en-US" dirty="0" smtClean="0"/>
              <a:t>String</a:t>
            </a:r>
            <a:endParaRPr lang="en-US" dirty="0"/>
          </a:p>
        </p:txBody>
      </p:sp>
      <p:sp>
        <p:nvSpPr>
          <p:cNvPr id="44" name="TextBox 43"/>
          <p:cNvSpPr txBox="1"/>
          <p:nvPr/>
        </p:nvSpPr>
        <p:spPr>
          <a:xfrm>
            <a:off x="3613569" y="4934660"/>
            <a:ext cx="670055" cy="369332"/>
          </a:xfrm>
          <a:prstGeom prst="rect">
            <a:avLst/>
          </a:prstGeom>
          <a:noFill/>
        </p:spPr>
        <p:txBody>
          <a:bodyPr wrap="none" rtlCol="0">
            <a:spAutoFit/>
          </a:bodyPr>
          <a:lstStyle/>
          <a:p>
            <a:r>
              <a:rPr lang="en-US" dirty="0" smtClean="0"/>
              <a:t>Point</a:t>
            </a:r>
            <a:endParaRPr lang="en-US" dirty="0"/>
          </a:p>
        </p:txBody>
      </p:sp>
      <p:sp>
        <p:nvSpPr>
          <p:cNvPr id="45" name="TextBox 44"/>
          <p:cNvSpPr txBox="1"/>
          <p:nvPr/>
        </p:nvSpPr>
        <p:spPr>
          <a:xfrm>
            <a:off x="1725689" y="5029776"/>
            <a:ext cx="1003801" cy="369332"/>
          </a:xfrm>
          <a:prstGeom prst="rect">
            <a:avLst/>
          </a:prstGeom>
          <a:noFill/>
        </p:spPr>
        <p:txBody>
          <a:bodyPr wrap="none" rtlCol="0">
            <a:spAutoFit/>
          </a:bodyPr>
          <a:lstStyle/>
          <a:p>
            <a:r>
              <a:rPr lang="en-US" dirty="0" smtClean="0"/>
              <a:t>Generics</a:t>
            </a:r>
            <a:endParaRPr lang="en-US" dirty="0"/>
          </a:p>
        </p:txBody>
      </p:sp>
    </p:spTree>
    <p:extLst>
      <p:ext uri="{BB962C8B-B14F-4D97-AF65-F5344CB8AC3E}">
        <p14:creationId xmlns:p14="http://schemas.microsoft.com/office/powerpoint/2010/main" val="630510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r>
              <a:rPr lang="en-US" sz="1200" dirty="0" smtClean="0"/>
              <a:t>12.2: Writing Generic Classes</a:t>
            </a:r>
            <a:r>
              <a:rPr lang="en-US" sz="900" b="1" dirty="0"/>
              <a:t/>
            </a:r>
            <a:br>
              <a:rPr lang="en-US" sz="900" b="1" dirty="0"/>
            </a:br>
            <a:r>
              <a:rPr lang="en-US" dirty="0"/>
              <a:t>Generics Fundamentals</a:t>
            </a:r>
          </a:p>
        </p:txBody>
      </p:sp>
      <p:sp>
        <p:nvSpPr>
          <p:cNvPr id="178179" name="Rectangle 3"/>
          <p:cNvSpPr>
            <a:spLocks noGrp="1"/>
          </p:cNvSpPr>
          <p:nvPr>
            <p:ph idx="1"/>
          </p:nvPr>
        </p:nvSpPr>
        <p:spPr/>
        <p:txBody>
          <a:bodyPr>
            <a:normAutofit/>
          </a:bodyPr>
          <a:lstStyle/>
          <a:p>
            <a:r>
              <a:rPr lang="en-US" dirty="0" smtClean="0">
                <a:solidFill>
                  <a:schemeClr val="tx1"/>
                </a:solidFill>
              </a:rPr>
              <a:t>Consider the class given to send the message of type String</a:t>
            </a:r>
          </a:p>
          <a:p>
            <a:r>
              <a:rPr lang="en-US" dirty="0" smtClean="0">
                <a:solidFill>
                  <a:schemeClr val="tx1"/>
                </a:solidFill>
              </a:rPr>
              <a:t>Can we reuse the same class to send message of type Employee?</a:t>
            </a:r>
          </a:p>
          <a:p>
            <a:endParaRPr lang="en-US" dirty="0">
              <a:solidFill>
                <a:schemeClr val="tx1"/>
              </a:solidFill>
            </a:endParaRPr>
          </a:p>
        </p:txBody>
      </p:sp>
      <p:sp>
        <p:nvSpPr>
          <p:cNvPr id="8" name="AutoShape 4"/>
          <p:cNvSpPr>
            <a:spLocks noChangeArrowheads="1"/>
          </p:cNvSpPr>
          <p:nvPr/>
        </p:nvSpPr>
        <p:spPr bwMode="auto">
          <a:xfrm>
            <a:off x="660400" y="2772729"/>
            <a:ext cx="7848600" cy="3088243"/>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public class Sender{</a:t>
            </a:r>
          </a:p>
          <a:p>
            <a:pPr lvl="1"/>
            <a:r>
              <a:rPr lang="en-US" dirty="0" smtClean="0">
                <a:latin typeface="+mj-lt"/>
                <a:cs typeface="Arial" pitchFamily="34" charset="0"/>
              </a:rPr>
              <a:t>    private String message;</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setMessage</a:t>
            </a:r>
            <a:r>
              <a:rPr lang="en-US" dirty="0" smtClean="0">
                <a:latin typeface="+mj-lt"/>
                <a:cs typeface="Arial" pitchFamily="34" charset="0"/>
              </a:rPr>
              <a:t>(String message) {</a:t>
            </a:r>
            <a:br>
              <a:rPr lang="en-US" dirty="0" smtClean="0">
                <a:latin typeface="+mj-lt"/>
                <a:cs typeface="Arial" pitchFamily="34" charset="0"/>
              </a:rPr>
            </a:br>
            <a:r>
              <a:rPr lang="en-US" dirty="0" smtClean="0">
                <a:latin typeface="+mj-lt"/>
                <a:cs typeface="Arial" pitchFamily="34" charset="0"/>
              </a:rPr>
              <a:t>           </a:t>
            </a:r>
            <a:r>
              <a:rPr lang="en-US" dirty="0" err="1" smtClean="0">
                <a:latin typeface="+mj-lt"/>
                <a:cs typeface="Arial" pitchFamily="34" charset="0"/>
              </a:rPr>
              <a:t>this.message</a:t>
            </a:r>
            <a:r>
              <a:rPr lang="en-US" dirty="0" smtClean="0">
                <a:latin typeface="+mj-lt"/>
                <a:cs typeface="Arial" pitchFamily="34" charset="0"/>
              </a:rPr>
              <a:t> = message;</a:t>
            </a:r>
          </a:p>
          <a:p>
            <a:pPr lvl="1"/>
            <a:r>
              <a:rPr lang="en-US" dirty="0">
                <a:latin typeface="+mj-lt"/>
                <a:cs typeface="Arial" pitchFamily="34" charset="0"/>
              </a:rPr>
              <a:t> </a:t>
            </a:r>
            <a:r>
              <a:rPr lang="en-US" dirty="0" smtClean="0">
                <a:latin typeface="+mj-lt"/>
                <a:cs typeface="Arial" pitchFamily="34" charset="0"/>
              </a:rPr>
              <a:t>   } </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sendMessage</a:t>
            </a:r>
            <a:r>
              <a:rPr lang="en-US" dirty="0" smtClean="0">
                <a:latin typeface="+mj-lt"/>
                <a:cs typeface="Arial" pitchFamily="34" charset="0"/>
              </a:rPr>
              <a:t>() {</a:t>
            </a:r>
            <a:br>
              <a:rPr lang="en-US" dirty="0" smtClean="0">
                <a:latin typeface="+mj-lt"/>
                <a:cs typeface="Arial" pitchFamily="34" charset="0"/>
              </a:rPr>
            </a:br>
            <a:r>
              <a:rPr lang="en-US" dirty="0" smtClean="0">
                <a:latin typeface="+mj-lt"/>
                <a:cs typeface="Arial" pitchFamily="34" charset="0"/>
              </a:rPr>
              <a:t>	  //logic to send message</a:t>
            </a:r>
          </a:p>
          <a:p>
            <a:pPr lvl="1"/>
            <a:r>
              <a:rPr lang="en-US" dirty="0">
                <a:latin typeface="+mj-lt"/>
                <a:cs typeface="Arial" pitchFamily="34" charset="0"/>
              </a:rPr>
              <a:t> </a:t>
            </a:r>
            <a:r>
              <a:rPr lang="en-US" dirty="0" smtClean="0">
                <a:latin typeface="+mj-lt"/>
                <a:cs typeface="Arial" pitchFamily="34" charset="0"/>
              </a:rPr>
              <a:t>    }</a:t>
            </a:r>
          </a:p>
          <a:p>
            <a:pPr lvl="1"/>
            <a:r>
              <a:rPr lang="en-US" dirty="0" smtClean="0">
                <a:latin typeface="+mj-lt"/>
                <a:cs typeface="Arial" pitchFamily="34" charset="0"/>
              </a:rPr>
              <a:t>}</a:t>
            </a:r>
            <a:endParaRPr lang="en-US" dirty="0">
              <a:latin typeface="+mj-lt"/>
              <a:cs typeface="Arial" pitchFamily="34" charset="0"/>
            </a:endParaRPr>
          </a:p>
        </p:txBody>
      </p:sp>
      <p:pic>
        <p:nvPicPr>
          <p:cNvPr id="9" name="Picture 6" descr="light bulb2"/>
          <p:cNvPicPr>
            <a:picLocks noChangeAspect="1" noChangeArrowheads="1"/>
          </p:cNvPicPr>
          <p:nvPr/>
        </p:nvPicPr>
        <p:blipFill>
          <a:blip r:embed="rId3"/>
          <a:srcRect/>
          <a:stretch>
            <a:fillRect/>
          </a:stretch>
        </p:blipFill>
        <p:spPr bwMode="auto">
          <a:xfrm>
            <a:off x="7792919" y="2425854"/>
            <a:ext cx="914400" cy="914400"/>
          </a:xfrm>
          <a:prstGeom prst="rect">
            <a:avLst/>
          </a:prstGeom>
          <a:noFill/>
        </p:spPr>
      </p:pic>
    </p:spTree>
    <p:extLst>
      <p:ext uri="{BB962C8B-B14F-4D97-AF65-F5344CB8AC3E}">
        <p14:creationId xmlns:p14="http://schemas.microsoft.com/office/powerpoint/2010/main" val="3070580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r>
              <a:rPr lang="en-US" sz="1200" dirty="0" smtClean="0"/>
              <a:t>12.2: Writing Generic Classes</a:t>
            </a:r>
            <a:r>
              <a:rPr lang="en-US" sz="900" b="1" dirty="0"/>
              <a:t/>
            </a:r>
            <a:br>
              <a:rPr lang="en-US" sz="900" b="1" dirty="0"/>
            </a:br>
            <a:r>
              <a:rPr lang="en-US" dirty="0"/>
              <a:t>Writing Generic Types</a:t>
            </a:r>
          </a:p>
        </p:txBody>
      </p:sp>
      <p:sp>
        <p:nvSpPr>
          <p:cNvPr id="178179" name="Rectangle 3"/>
          <p:cNvSpPr>
            <a:spLocks noGrp="1"/>
          </p:cNvSpPr>
          <p:nvPr>
            <p:ph idx="1"/>
          </p:nvPr>
        </p:nvSpPr>
        <p:spPr/>
        <p:txBody>
          <a:bodyPr>
            <a:normAutofit/>
          </a:bodyPr>
          <a:lstStyle/>
          <a:p>
            <a:r>
              <a:rPr lang="en-US" dirty="0" smtClean="0">
                <a:solidFill>
                  <a:schemeClr val="tx1"/>
                </a:solidFill>
              </a:rPr>
              <a:t>How to create a sender class to send generic type of message?</a:t>
            </a:r>
          </a:p>
          <a:p>
            <a:endParaRPr lang="en-US" dirty="0" smtClean="0">
              <a:solidFill>
                <a:schemeClr val="tx1"/>
              </a:solidFill>
            </a:endParaRPr>
          </a:p>
          <a:p>
            <a:endParaRPr lang="en-US" dirty="0">
              <a:solidFill>
                <a:schemeClr val="tx1"/>
              </a:solidFill>
            </a:endParaRPr>
          </a:p>
        </p:txBody>
      </p:sp>
      <p:sp>
        <p:nvSpPr>
          <p:cNvPr id="8" name="AutoShape 4"/>
          <p:cNvSpPr>
            <a:spLocks noChangeArrowheads="1"/>
          </p:cNvSpPr>
          <p:nvPr/>
        </p:nvSpPr>
        <p:spPr bwMode="auto">
          <a:xfrm>
            <a:off x="660400" y="1930897"/>
            <a:ext cx="7848600" cy="3088243"/>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public class Sender&lt;</a:t>
            </a:r>
            <a:r>
              <a:rPr lang="en-US" b="1" dirty="0" smtClean="0">
                <a:latin typeface="+mj-lt"/>
                <a:cs typeface="Arial" pitchFamily="34" charset="0"/>
              </a:rPr>
              <a:t>T</a:t>
            </a:r>
            <a:r>
              <a:rPr lang="en-US" dirty="0" smtClean="0">
                <a:latin typeface="+mj-lt"/>
                <a:cs typeface="Arial" pitchFamily="34" charset="0"/>
              </a:rPr>
              <a:t>&gt;{</a:t>
            </a:r>
          </a:p>
          <a:p>
            <a:pPr lvl="1"/>
            <a:r>
              <a:rPr lang="en-US" dirty="0" smtClean="0">
                <a:latin typeface="+mj-lt"/>
                <a:cs typeface="Arial" pitchFamily="34" charset="0"/>
              </a:rPr>
              <a:t>    private </a:t>
            </a:r>
            <a:r>
              <a:rPr lang="en-US" b="1" dirty="0" smtClean="0">
                <a:latin typeface="+mj-lt"/>
                <a:cs typeface="Arial" pitchFamily="34" charset="0"/>
              </a:rPr>
              <a:t>T</a:t>
            </a:r>
            <a:r>
              <a:rPr lang="en-US" dirty="0" smtClean="0">
                <a:latin typeface="+mj-lt"/>
                <a:cs typeface="Arial" pitchFamily="34" charset="0"/>
              </a:rPr>
              <a:t> message;</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setMessage</a:t>
            </a:r>
            <a:r>
              <a:rPr lang="en-US" dirty="0" smtClean="0">
                <a:latin typeface="+mj-lt"/>
                <a:cs typeface="Arial" pitchFamily="34" charset="0"/>
              </a:rPr>
              <a:t>(</a:t>
            </a:r>
            <a:r>
              <a:rPr lang="en-US" b="1" dirty="0" smtClean="0">
                <a:latin typeface="+mj-lt"/>
                <a:cs typeface="Arial" pitchFamily="34" charset="0"/>
              </a:rPr>
              <a:t>T</a:t>
            </a:r>
            <a:r>
              <a:rPr lang="en-US" dirty="0" smtClean="0">
                <a:latin typeface="+mj-lt"/>
                <a:cs typeface="Arial" pitchFamily="34" charset="0"/>
              </a:rPr>
              <a:t> message) {</a:t>
            </a:r>
            <a:br>
              <a:rPr lang="en-US" dirty="0" smtClean="0">
                <a:latin typeface="+mj-lt"/>
                <a:cs typeface="Arial" pitchFamily="34" charset="0"/>
              </a:rPr>
            </a:br>
            <a:r>
              <a:rPr lang="en-US" dirty="0" smtClean="0">
                <a:latin typeface="+mj-lt"/>
                <a:cs typeface="Arial" pitchFamily="34" charset="0"/>
              </a:rPr>
              <a:t>           </a:t>
            </a:r>
            <a:r>
              <a:rPr lang="en-US" dirty="0" err="1" smtClean="0">
                <a:latin typeface="+mj-lt"/>
                <a:cs typeface="Arial" pitchFamily="34" charset="0"/>
              </a:rPr>
              <a:t>this.message</a:t>
            </a:r>
            <a:r>
              <a:rPr lang="en-US" dirty="0" smtClean="0">
                <a:latin typeface="+mj-lt"/>
                <a:cs typeface="Arial" pitchFamily="34" charset="0"/>
              </a:rPr>
              <a:t> = message;</a:t>
            </a:r>
          </a:p>
          <a:p>
            <a:pPr lvl="1"/>
            <a:r>
              <a:rPr lang="en-US" dirty="0">
                <a:latin typeface="+mj-lt"/>
                <a:cs typeface="Arial" pitchFamily="34" charset="0"/>
              </a:rPr>
              <a:t> </a:t>
            </a:r>
            <a:r>
              <a:rPr lang="en-US" dirty="0" smtClean="0">
                <a:latin typeface="+mj-lt"/>
                <a:cs typeface="Arial" pitchFamily="34" charset="0"/>
              </a:rPr>
              <a:t>   } </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sendMessage</a:t>
            </a:r>
            <a:r>
              <a:rPr lang="en-US" dirty="0" smtClean="0">
                <a:latin typeface="+mj-lt"/>
                <a:cs typeface="Arial" pitchFamily="34" charset="0"/>
              </a:rPr>
              <a:t>() {</a:t>
            </a:r>
            <a:br>
              <a:rPr lang="en-US" dirty="0" smtClean="0">
                <a:latin typeface="+mj-lt"/>
                <a:cs typeface="Arial" pitchFamily="34" charset="0"/>
              </a:rPr>
            </a:br>
            <a:r>
              <a:rPr lang="en-US" dirty="0" smtClean="0">
                <a:latin typeface="+mj-lt"/>
                <a:cs typeface="Arial" pitchFamily="34" charset="0"/>
              </a:rPr>
              <a:t>	  //logic to send message</a:t>
            </a:r>
          </a:p>
          <a:p>
            <a:pPr lvl="1"/>
            <a:r>
              <a:rPr lang="en-US" dirty="0">
                <a:latin typeface="+mj-lt"/>
                <a:cs typeface="Arial" pitchFamily="34" charset="0"/>
              </a:rPr>
              <a:t> </a:t>
            </a:r>
            <a:r>
              <a:rPr lang="en-US" dirty="0" smtClean="0">
                <a:latin typeface="+mj-lt"/>
                <a:cs typeface="Arial" pitchFamily="34" charset="0"/>
              </a:rPr>
              <a:t>    }</a:t>
            </a:r>
          </a:p>
          <a:p>
            <a:pPr lvl="1"/>
            <a:r>
              <a:rPr lang="en-US" dirty="0" smtClean="0">
                <a:latin typeface="+mj-lt"/>
                <a:cs typeface="Arial" pitchFamily="34" charset="0"/>
              </a:rPr>
              <a:t>}</a:t>
            </a:r>
            <a:endParaRPr lang="en-US" dirty="0">
              <a:latin typeface="+mj-lt"/>
              <a:cs typeface="Arial" pitchFamily="34" charset="0"/>
            </a:endParaRPr>
          </a:p>
        </p:txBody>
      </p:sp>
      <p:sp>
        <p:nvSpPr>
          <p:cNvPr id="6" name="AutoShape 4"/>
          <p:cNvSpPr>
            <a:spLocks noChangeArrowheads="1"/>
          </p:cNvSpPr>
          <p:nvPr/>
        </p:nvSpPr>
        <p:spPr bwMode="auto">
          <a:xfrm>
            <a:off x="660400" y="5109936"/>
            <a:ext cx="7848600" cy="914400"/>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Sender&lt;String&gt; </a:t>
            </a:r>
            <a:r>
              <a:rPr lang="en-US" dirty="0" err="1" smtClean="0">
                <a:latin typeface="+mj-lt"/>
                <a:cs typeface="Arial" pitchFamily="34" charset="0"/>
              </a:rPr>
              <a:t>stringSender</a:t>
            </a:r>
            <a:r>
              <a:rPr lang="en-US" dirty="0" smtClean="0">
                <a:latin typeface="+mj-lt"/>
                <a:cs typeface="Arial" pitchFamily="34" charset="0"/>
              </a:rPr>
              <a:t> = new Sender&lt;String&gt;();</a:t>
            </a:r>
          </a:p>
          <a:p>
            <a:pPr lvl="1"/>
            <a:r>
              <a:rPr lang="en-US" dirty="0" smtClean="0">
                <a:latin typeface="+mj-lt"/>
                <a:cs typeface="Arial" pitchFamily="34" charset="0"/>
              </a:rPr>
              <a:t>Sender&lt;Employee&gt; </a:t>
            </a:r>
            <a:r>
              <a:rPr lang="en-US" dirty="0" err="1" smtClean="0">
                <a:latin typeface="+mj-lt"/>
                <a:cs typeface="Arial" pitchFamily="34" charset="0"/>
              </a:rPr>
              <a:t>empSender</a:t>
            </a:r>
            <a:r>
              <a:rPr lang="en-US" dirty="0" smtClean="0">
                <a:latin typeface="+mj-lt"/>
                <a:cs typeface="Arial" pitchFamily="34" charset="0"/>
              </a:rPr>
              <a:t> = new Sender&lt;Employee&gt;();</a:t>
            </a:r>
            <a:endParaRPr lang="en-US" dirty="0">
              <a:latin typeface="+mj-lt"/>
              <a:cs typeface="Arial" pitchFamily="34" charset="0"/>
            </a:endParaRPr>
          </a:p>
        </p:txBody>
      </p:sp>
    </p:spTree>
    <p:extLst>
      <p:ext uri="{BB962C8B-B14F-4D97-AF65-F5344CB8AC3E}">
        <p14:creationId xmlns:p14="http://schemas.microsoft.com/office/powerpoint/2010/main" val="1513327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r>
              <a:rPr lang="en-US" sz="1200" dirty="0" smtClean="0"/>
              <a:t>12.2: Writing Generic Classes</a:t>
            </a:r>
            <a:r>
              <a:rPr lang="en-US" sz="900" b="1" dirty="0"/>
              <a:t/>
            </a:r>
            <a:br>
              <a:rPr lang="en-US" sz="900" b="1" dirty="0"/>
            </a:br>
            <a:r>
              <a:rPr lang="en-US" dirty="0"/>
              <a:t>Generics Terminology </a:t>
            </a:r>
          </a:p>
        </p:txBody>
      </p:sp>
      <p:sp>
        <p:nvSpPr>
          <p:cNvPr id="4" name="Content Placeholder 3"/>
          <p:cNvSpPr>
            <a:spLocks noGrp="1"/>
          </p:cNvSpPr>
          <p:nvPr>
            <p:ph idx="1"/>
          </p:nvPr>
        </p:nvSpPr>
        <p:spPr/>
        <p:txBody>
          <a:bodyPr>
            <a:normAutofit/>
          </a:bodyPr>
          <a:lstStyle/>
          <a:p>
            <a:r>
              <a:rPr lang="en-US" dirty="0">
                <a:solidFill>
                  <a:schemeClr val="tx1"/>
                </a:solidFill>
              </a:rPr>
              <a:t>Below listed are different conventions used in generics</a:t>
            </a:r>
          </a:p>
        </p:txBody>
      </p:sp>
      <p:graphicFrame>
        <p:nvGraphicFramePr>
          <p:cNvPr id="2" name="Table 1"/>
          <p:cNvGraphicFramePr>
            <a:graphicFrameLocks noGrp="1"/>
          </p:cNvGraphicFramePr>
          <p:nvPr>
            <p:extLst>
              <p:ext uri="{D42A27DB-BD31-4B8C-83A1-F6EECF244321}">
                <p14:modId xmlns:p14="http://schemas.microsoft.com/office/powerpoint/2010/main" val="3578761783"/>
              </p:ext>
            </p:extLst>
          </p:nvPr>
        </p:nvGraphicFramePr>
        <p:xfrm>
          <a:off x="711201" y="2180772"/>
          <a:ext cx="7619999" cy="2077720"/>
        </p:xfrm>
        <a:graphic>
          <a:graphicData uri="http://schemas.openxmlformats.org/drawingml/2006/table">
            <a:tbl>
              <a:tblPr firstRow="1" bandRow="1">
                <a:tableStyleId>{5C22544A-7EE6-4342-B048-85BDC9FD1C3A}</a:tableStyleId>
              </a:tblPr>
              <a:tblGrid>
                <a:gridCol w="2249713"/>
                <a:gridCol w="5370286"/>
              </a:tblGrid>
              <a:tr h="0">
                <a:tc>
                  <a:txBody>
                    <a:bodyPr/>
                    <a:lstStyle/>
                    <a:p>
                      <a:r>
                        <a:rPr lang="en-US" dirty="0" smtClean="0">
                          <a:latin typeface="+mj-lt"/>
                        </a:rPr>
                        <a:t>Syntax</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Meaning</a:t>
                      </a:r>
                      <a:endParaRPr lang="en-US" dirty="0">
                        <a:latin typeface="+mj-lt"/>
                      </a:endParaRPr>
                    </a:p>
                  </a:txBody>
                  <a:tcPr/>
                </a:tc>
              </a:tr>
              <a:tr h="0">
                <a:tc>
                  <a:txBody>
                    <a:bodyPr/>
                    <a:lstStyle/>
                    <a:p>
                      <a:r>
                        <a:rPr lang="en-US" dirty="0" smtClean="0">
                          <a:latin typeface="+mj-lt"/>
                        </a:rPr>
                        <a:t>&lt;T&gt;</a:t>
                      </a:r>
                      <a:endParaRPr lang="en-US" dirty="0">
                        <a:latin typeface="+mj-lt"/>
                      </a:endParaRPr>
                    </a:p>
                  </a:txBody>
                  <a:tcPr/>
                </a:tc>
                <a:tc>
                  <a:txBody>
                    <a:bodyPr/>
                    <a:lstStyle/>
                    <a:p>
                      <a:r>
                        <a:rPr lang="en-US" dirty="0" smtClean="0">
                          <a:latin typeface="+mj-lt"/>
                        </a:rPr>
                        <a:t>T denotes instance</a:t>
                      </a:r>
                      <a:r>
                        <a:rPr lang="en-US" baseline="0" dirty="0" smtClean="0">
                          <a:latin typeface="+mj-lt"/>
                        </a:rPr>
                        <a:t> of any reference type</a:t>
                      </a:r>
                      <a:endParaRPr lang="en-US" dirty="0">
                        <a:latin typeface="+mj-lt"/>
                      </a:endParaRPr>
                    </a:p>
                  </a:txBody>
                  <a:tcPr/>
                </a:tc>
              </a:tr>
              <a:tr h="370840">
                <a:tc>
                  <a:txBody>
                    <a:bodyPr/>
                    <a:lstStyle/>
                    <a:p>
                      <a:r>
                        <a:rPr lang="en-US" dirty="0" smtClean="0">
                          <a:latin typeface="+mj-lt"/>
                        </a:rPr>
                        <a:t>&lt;?&gt;</a:t>
                      </a:r>
                      <a:endParaRPr lang="en-US" dirty="0">
                        <a:latin typeface="+mj-lt"/>
                      </a:endParaRPr>
                    </a:p>
                  </a:txBody>
                  <a:tcPr/>
                </a:tc>
                <a:tc>
                  <a:txBody>
                    <a:bodyPr/>
                    <a:lstStyle/>
                    <a:p>
                      <a:r>
                        <a:rPr lang="en-US" dirty="0" smtClean="0">
                          <a:latin typeface="+mj-lt"/>
                        </a:rPr>
                        <a:t>? denotes</a:t>
                      </a:r>
                      <a:r>
                        <a:rPr lang="en-US" baseline="0" dirty="0" smtClean="0">
                          <a:latin typeface="+mj-lt"/>
                        </a:rPr>
                        <a:t> object of any type</a:t>
                      </a:r>
                      <a:endParaRPr lang="en-US" dirty="0">
                        <a:latin typeface="+mj-lt"/>
                      </a:endParaRPr>
                    </a:p>
                  </a:txBody>
                  <a:tcPr/>
                </a:tc>
              </a:tr>
              <a:tr h="370840">
                <a:tc>
                  <a:txBody>
                    <a:bodyPr/>
                    <a:lstStyle/>
                    <a:p>
                      <a:r>
                        <a:rPr lang="en-US" dirty="0" smtClean="0">
                          <a:latin typeface="+mj-lt"/>
                        </a:rPr>
                        <a:t>&lt;?</a:t>
                      </a:r>
                      <a:r>
                        <a:rPr lang="en-US" baseline="0" dirty="0" smtClean="0">
                          <a:latin typeface="+mj-lt"/>
                        </a:rPr>
                        <a:t> super T&gt;</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 denotes</a:t>
                      </a:r>
                      <a:r>
                        <a:rPr lang="en-US" baseline="0" dirty="0" smtClean="0">
                          <a:latin typeface="+mj-lt"/>
                        </a:rPr>
                        <a:t> lower bound object of type T</a:t>
                      </a:r>
                      <a:endParaRPr lang="en-US" dirty="0" smtClean="0">
                        <a:latin typeface="+mj-lt"/>
                      </a:endParaRPr>
                    </a:p>
                  </a:txBody>
                  <a:tcPr/>
                </a:tc>
              </a:tr>
              <a:tr h="370840">
                <a:tc>
                  <a:txBody>
                    <a:bodyPr/>
                    <a:lstStyle/>
                    <a:p>
                      <a:r>
                        <a:rPr lang="en-US" dirty="0" smtClean="0">
                          <a:latin typeface="+mj-lt"/>
                        </a:rPr>
                        <a:t>&lt;?</a:t>
                      </a:r>
                      <a:r>
                        <a:rPr lang="en-US" baseline="0" dirty="0" smtClean="0">
                          <a:latin typeface="+mj-lt"/>
                        </a:rPr>
                        <a:t> extends T&gt;</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 denotes</a:t>
                      </a:r>
                      <a:r>
                        <a:rPr lang="en-US" baseline="0" dirty="0" smtClean="0">
                          <a:latin typeface="+mj-lt"/>
                        </a:rPr>
                        <a:t> upper bound object of type T (class)</a:t>
                      </a:r>
                      <a:endParaRPr lang="en-US" dirty="0" smtClean="0">
                        <a:latin typeface="+mj-lt"/>
                      </a:endParaRPr>
                    </a:p>
                  </a:txBody>
                  <a:tcPr/>
                </a:tc>
              </a:tr>
              <a:tr h="370840">
                <a:tc>
                  <a:txBody>
                    <a:bodyPr/>
                    <a:lstStyle/>
                    <a:p>
                      <a:r>
                        <a:rPr lang="en-US" dirty="0" smtClean="0">
                          <a:latin typeface="+mj-lt"/>
                        </a:rPr>
                        <a:t>&lt;K, V&gt;</a:t>
                      </a:r>
                      <a:endParaRPr lang="en-US" dirty="0">
                        <a:latin typeface="+mj-lt"/>
                      </a:endParaRPr>
                    </a:p>
                  </a:txBody>
                  <a:tcPr/>
                </a:tc>
                <a:tc>
                  <a:txBody>
                    <a:bodyPr/>
                    <a:lstStyle/>
                    <a:p>
                      <a:r>
                        <a:rPr lang="en-US" dirty="0" smtClean="0">
                          <a:latin typeface="+mj-lt"/>
                        </a:rPr>
                        <a:t>K and V denotes</a:t>
                      </a:r>
                      <a:r>
                        <a:rPr lang="en-US" baseline="0" dirty="0" smtClean="0">
                          <a:latin typeface="+mj-lt"/>
                        </a:rPr>
                        <a:t> instance of any type (same as T) </a:t>
                      </a:r>
                      <a:endParaRPr lang="en-US" dirty="0">
                        <a:latin typeface="+mj-lt"/>
                      </a:endParaRPr>
                    </a:p>
                  </a:txBody>
                  <a:tcPr/>
                </a:tc>
              </a:tr>
            </a:tbl>
          </a:graphicData>
        </a:graphic>
      </p:graphicFrame>
    </p:spTree>
    <p:extLst>
      <p:ext uri="{BB962C8B-B14F-4D97-AF65-F5344CB8AC3E}">
        <p14:creationId xmlns:p14="http://schemas.microsoft.com/office/powerpoint/2010/main" val="2114979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r>
              <a:rPr lang="en-US" sz="1200" dirty="0" smtClean="0"/>
              <a:t>12.3</a:t>
            </a:r>
            <a:r>
              <a:rPr lang="en-US" sz="1200" dirty="0"/>
              <a:t>: </a:t>
            </a:r>
            <a:r>
              <a:rPr lang="en-US" sz="1200" dirty="0" smtClean="0"/>
              <a:t>Using Generics With Collections</a:t>
            </a:r>
            <a:r>
              <a:rPr lang="en-US" sz="900" b="1" dirty="0"/>
              <a:t/>
            </a:r>
            <a:br>
              <a:rPr lang="en-US" sz="900" b="1" dirty="0"/>
            </a:br>
            <a:r>
              <a:rPr lang="en-US" dirty="0"/>
              <a:t>Using Generics with Collections</a:t>
            </a:r>
          </a:p>
        </p:txBody>
      </p:sp>
      <p:sp>
        <p:nvSpPr>
          <p:cNvPr id="178179" name="Rectangle 3"/>
          <p:cNvSpPr>
            <a:spLocks noGrp="1"/>
          </p:cNvSpPr>
          <p:nvPr>
            <p:ph idx="1"/>
          </p:nvPr>
        </p:nvSpPr>
        <p:spPr/>
        <p:txBody>
          <a:bodyPr>
            <a:normAutofit/>
          </a:bodyPr>
          <a:lstStyle/>
          <a:p>
            <a:pPr lvl="1"/>
            <a:r>
              <a:rPr lang="en-US" dirty="0">
                <a:solidFill>
                  <a:schemeClr val="tx1"/>
                </a:solidFill>
              </a:rPr>
              <a:t>Before Generics: </a:t>
            </a:r>
          </a:p>
          <a:p>
            <a:pPr lvl="2"/>
            <a:endParaRPr lang="en-US" sz="1600" dirty="0">
              <a:solidFill>
                <a:schemeClr val="tx1"/>
              </a:solidFill>
            </a:endParaRPr>
          </a:p>
          <a:p>
            <a:pPr lvl="2"/>
            <a:endParaRPr lang="en-US" sz="1600" dirty="0">
              <a:solidFill>
                <a:schemeClr val="tx1"/>
              </a:solidFill>
            </a:endParaRPr>
          </a:p>
          <a:p>
            <a:pPr lvl="2"/>
            <a:endParaRPr lang="en-US" sz="1600" dirty="0">
              <a:solidFill>
                <a:schemeClr val="tx1"/>
              </a:solidFill>
            </a:endParaRPr>
          </a:p>
          <a:p>
            <a:pPr>
              <a:buFont typeface="Arial" pitchFamily="34" charset="0"/>
              <a:buNone/>
            </a:pPr>
            <a:r>
              <a:rPr lang="en-US" sz="1600" b="0" i="1" dirty="0">
                <a:solidFill>
                  <a:schemeClr val="tx1"/>
                </a:solidFill>
              </a:rPr>
              <a:t>      </a:t>
            </a:r>
            <a:endParaRPr lang="en-US" sz="1600" i="1" dirty="0">
              <a:solidFill>
                <a:schemeClr val="tx1"/>
              </a:solidFill>
            </a:endParaRPr>
          </a:p>
          <a:p>
            <a:pPr lvl="1"/>
            <a:endParaRPr lang="en-US" dirty="0" smtClean="0">
              <a:solidFill>
                <a:schemeClr val="tx1"/>
              </a:solidFill>
            </a:endParaRPr>
          </a:p>
          <a:p>
            <a:pPr lvl="1"/>
            <a:endParaRPr lang="en-US" dirty="0"/>
          </a:p>
          <a:p>
            <a:pPr lvl="1"/>
            <a:r>
              <a:rPr lang="en-US" dirty="0" smtClean="0">
                <a:solidFill>
                  <a:schemeClr val="tx1"/>
                </a:solidFill>
              </a:rPr>
              <a:t>After </a:t>
            </a:r>
            <a:r>
              <a:rPr lang="en-US" dirty="0">
                <a:solidFill>
                  <a:schemeClr val="tx1"/>
                </a:solidFill>
              </a:rPr>
              <a:t>Generics:</a:t>
            </a:r>
          </a:p>
        </p:txBody>
      </p:sp>
      <p:sp>
        <p:nvSpPr>
          <p:cNvPr id="178180" name="AutoShape 4"/>
          <p:cNvSpPr>
            <a:spLocks noChangeArrowheads="1"/>
          </p:cNvSpPr>
          <p:nvPr/>
        </p:nvSpPr>
        <p:spPr bwMode="auto">
          <a:xfrm>
            <a:off x="762000" y="1904006"/>
            <a:ext cx="7848600" cy="1109663"/>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List </a:t>
            </a:r>
            <a:r>
              <a:rPr lang="en-US" dirty="0" err="1">
                <a:latin typeface="+mj-lt"/>
                <a:cs typeface="Arial" pitchFamily="34" charset="0"/>
              </a:rPr>
              <a:t>myIntegerList</a:t>
            </a:r>
            <a:r>
              <a:rPr lang="en-US" dirty="0">
                <a:latin typeface="+mj-lt"/>
                <a:cs typeface="Arial" pitchFamily="34" charset="0"/>
              </a:rPr>
              <a:t> = new </a:t>
            </a:r>
            <a:r>
              <a:rPr lang="en-US" dirty="0" err="1">
                <a:latin typeface="+mj-lt"/>
                <a:cs typeface="Arial" pitchFamily="34" charset="0"/>
              </a:rPr>
              <a:t>LinkedList</a:t>
            </a:r>
            <a:r>
              <a:rPr lang="en-US" dirty="0">
                <a:latin typeface="+mj-lt"/>
                <a:cs typeface="Arial" pitchFamily="34" charset="0"/>
              </a:rPr>
              <a:t>(); // 1</a:t>
            </a:r>
          </a:p>
          <a:p>
            <a:pPr lvl="1"/>
            <a:r>
              <a:rPr lang="en-US" dirty="0" err="1">
                <a:latin typeface="+mj-lt"/>
                <a:cs typeface="Arial" pitchFamily="34" charset="0"/>
              </a:rPr>
              <a:t>myIntegerList.add</a:t>
            </a:r>
            <a:r>
              <a:rPr lang="en-US" dirty="0">
                <a:latin typeface="+mj-lt"/>
                <a:cs typeface="Arial" pitchFamily="34" charset="0"/>
              </a:rPr>
              <a:t>(new Integer(0)); // 2</a:t>
            </a:r>
          </a:p>
          <a:p>
            <a:pPr lvl="1"/>
            <a:r>
              <a:rPr lang="en-US" dirty="0">
                <a:latin typeface="+mj-lt"/>
                <a:cs typeface="Arial" pitchFamily="34" charset="0"/>
              </a:rPr>
              <a:t>Integer </a:t>
            </a:r>
            <a:r>
              <a:rPr lang="en-US" dirty="0" err="1">
                <a:latin typeface="+mj-lt"/>
                <a:cs typeface="Arial" pitchFamily="34" charset="0"/>
              </a:rPr>
              <a:t>intObj</a:t>
            </a:r>
            <a:r>
              <a:rPr lang="en-US" dirty="0">
                <a:latin typeface="+mj-lt"/>
                <a:cs typeface="Arial" pitchFamily="34" charset="0"/>
              </a:rPr>
              <a:t> = (Integer) </a:t>
            </a:r>
            <a:r>
              <a:rPr lang="en-US" dirty="0" err="1">
                <a:latin typeface="+mj-lt"/>
                <a:cs typeface="Arial" pitchFamily="34" charset="0"/>
              </a:rPr>
              <a:t>myIntegerList.iterator</a:t>
            </a:r>
            <a:r>
              <a:rPr lang="en-US" dirty="0">
                <a:latin typeface="+mj-lt"/>
                <a:cs typeface="Arial" pitchFamily="34" charset="0"/>
              </a:rPr>
              <a:t>().next(); // 3</a:t>
            </a:r>
          </a:p>
        </p:txBody>
      </p:sp>
      <p:sp>
        <p:nvSpPr>
          <p:cNvPr id="178181" name="AutoShape 5"/>
          <p:cNvSpPr>
            <a:spLocks noChangeArrowheads="1"/>
          </p:cNvSpPr>
          <p:nvPr/>
        </p:nvSpPr>
        <p:spPr bwMode="auto">
          <a:xfrm>
            <a:off x="762000" y="4205195"/>
            <a:ext cx="7848600" cy="1135063"/>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List&lt;Integer&gt; </a:t>
            </a:r>
            <a:r>
              <a:rPr lang="en-US" dirty="0" err="1">
                <a:latin typeface="+mj-lt"/>
                <a:cs typeface="Arial" pitchFamily="34" charset="0"/>
              </a:rPr>
              <a:t>myIntegerList</a:t>
            </a:r>
            <a:r>
              <a:rPr lang="en-US" dirty="0">
                <a:latin typeface="+mj-lt"/>
                <a:cs typeface="Arial" pitchFamily="34" charset="0"/>
              </a:rPr>
              <a:t> = new </a:t>
            </a:r>
            <a:r>
              <a:rPr lang="en-US" dirty="0" err="1">
                <a:latin typeface="+mj-lt"/>
                <a:cs typeface="Arial" pitchFamily="34" charset="0"/>
              </a:rPr>
              <a:t>LinkedList</a:t>
            </a:r>
            <a:r>
              <a:rPr lang="en-US" dirty="0">
                <a:latin typeface="+mj-lt"/>
                <a:cs typeface="Arial" pitchFamily="34" charset="0"/>
              </a:rPr>
              <a:t>&lt;Integer&gt;(); // 1</a:t>
            </a:r>
          </a:p>
          <a:p>
            <a:pPr lvl="1"/>
            <a:r>
              <a:rPr lang="en-US" dirty="0" err="1">
                <a:latin typeface="+mj-lt"/>
                <a:cs typeface="Arial" pitchFamily="34" charset="0"/>
              </a:rPr>
              <a:t>myIntegerList.add</a:t>
            </a:r>
            <a:r>
              <a:rPr lang="en-US" dirty="0">
                <a:latin typeface="+mj-lt"/>
                <a:cs typeface="Arial" pitchFamily="34" charset="0"/>
              </a:rPr>
              <a:t>(new Integer(0)); //2</a:t>
            </a:r>
          </a:p>
          <a:p>
            <a:pPr lvl="1"/>
            <a:r>
              <a:rPr lang="en-US" dirty="0">
                <a:latin typeface="+mj-lt"/>
                <a:cs typeface="Arial" pitchFamily="34" charset="0"/>
              </a:rPr>
              <a:t>Integer </a:t>
            </a:r>
            <a:r>
              <a:rPr lang="en-US" dirty="0" err="1">
                <a:latin typeface="+mj-lt"/>
                <a:cs typeface="Arial" pitchFamily="34" charset="0"/>
              </a:rPr>
              <a:t>intObj</a:t>
            </a:r>
            <a:r>
              <a:rPr lang="en-US" dirty="0">
                <a:latin typeface="+mj-lt"/>
                <a:cs typeface="Arial" pitchFamily="34" charset="0"/>
              </a:rPr>
              <a:t> = </a:t>
            </a:r>
            <a:r>
              <a:rPr lang="en-US" dirty="0" err="1">
                <a:latin typeface="+mj-lt"/>
                <a:cs typeface="Arial" pitchFamily="34" charset="0"/>
              </a:rPr>
              <a:t>myIntegerList.iterator</a:t>
            </a:r>
            <a:r>
              <a:rPr lang="en-US" dirty="0">
                <a:latin typeface="+mj-lt"/>
                <a:cs typeface="Arial" pitchFamily="34" charset="0"/>
              </a:rPr>
              <a:t>().next(); // 3</a:t>
            </a:r>
          </a:p>
        </p:txBody>
      </p:sp>
      <p:pic>
        <p:nvPicPr>
          <p:cNvPr id="178182" name="Picture 6" descr="light bulb2"/>
          <p:cNvPicPr>
            <a:picLocks noChangeAspect="1" noChangeArrowheads="1"/>
          </p:cNvPicPr>
          <p:nvPr/>
        </p:nvPicPr>
        <p:blipFill>
          <a:blip r:embed="rId3" cstate="print"/>
          <a:srcRect/>
          <a:stretch>
            <a:fillRect/>
          </a:stretch>
        </p:blipFill>
        <p:spPr bwMode="auto">
          <a:xfrm>
            <a:off x="304800" y="3429653"/>
            <a:ext cx="533400" cy="533400"/>
          </a:xfrm>
          <a:prstGeom prst="rect">
            <a:avLst/>
          </a:prstGeom>
          <a:noFill/>
        </p:spPr>
      </p:pic>
      <p:sp>
        <p:nvSpPr>
          <p:cNvPr id="178184" name="AutoShape 8"/>
          <p:cNvSpPr>
            <a:spLocks noChangeArrowheads="1"/>
          </p:cNvSpPr>
          <p:nvPr/>
        </p:nvSpPr>
        <p:spPr bwMode="auto">
          <a:xfrm>
            <a:off x="762000" y="3439553"/>
            <a:ext cx="7848600" cy="533400"/>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Note: Line no 3 if not properly </a:t>
            </a:r>
            <a:r>
              <a:rPr lang="en-US" dirty="0" err="1">
                <a:latin typeface="+mj-lt"/>
                <a:cs typeface="Arial" pitchFamily="34" charset="0"/>
              </a:rPr>
              <a:t>typecasted</a:t>
            </a:r>
            <a:r>
              <a:rPr lang="en-US" dirty="0">
                <a:latin typeface="+mj-lt"/>
                <a:cs typeface="Arial" pitchFamily="34" charset="0"/>
              </a:rPr>
              <a:t> will throw runtime exception</a:t>
            </a:r>
          </a:p>
        </p:txBody>
      </p:sp>
    </p:spTree>
    <p:extLst>
      <p:ext uri="{BB962C8B-B14F-4D97-AF65-F5344CB8AC3E}">
        <p14:creationId xmlns:p14="http://schemas.microsoft.com/office/powerpoint/2010/main" val="1094534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Grp="1"/>
          </p:cNvSpPr>
          <p:nvPr>
            <p:ph type="title"/>
          </p:nvPr>
        </p:nvSpPr>
        <p:spPr/>
        <p:txBody>
          <a:bodyPr/>
          <a:lstStyle/>
          <a:p>
            <a:r>
              <a:rPr lang="en-US" sz="1200" dirty="0" smtClean="0"/>
              <a:t>12.3</a:t>
            </a:r>
            <a:r>
              <a:rPr lang="en-US" sz="1200" dirty="0"/>
              <a:t>: Using Generics with Collections</a:t>
            </a:r>
            <a:r>
              <a:rPr lang="en-US" sz="1200" b="1" dirty="0"/>
              <a:t/>
            </a:r>
            <a:br>
              <a:rPr lang="en-US" sz="1200" b="1" dirty="0"/>
            </a:br>
            <a:r>
              <a:rPr lang="en-US" dirty="0"/>
              <a:t>What problems does Generics solve?</a:t>
            </a:r>
          </a:p>
        </p:txBody>
      </p:sp>
      <p:sp>
        <p:nvSpPr>
          <p:cNvPr id="31753" name="Rectangle 9"/>
          <p:cNvSpPr>
            <a:spLocks noGrp="1"/>
          </p:cNvSpPr>
          <p:nvPr>
            <p:ph idx="1"/>
          </p:nvPr>
        </p:nvSpPr>
        <p:spPr/>
        <p:txBody>
          <a:bodyPr/>
          <a:lstStyle/>
          <a:p>
            <a:r>
              <a:rPr lang="en-US" dirty="0">
                <a:solidFill>
                  <a:schemeClr val="tx1"/>
                </a:solidFill>
              </a:rPr>
              <a:t>Problem: Collection element types:</a:t>
            </a:r>
          </a:p>
          <a:p>
            <a:pPr lvl="1"/>
            <a:r>
              <a:rPr lang="en-US" dirty="0">
                <a:solidFill>
                  <a:schemeClr val="tx1"/>
                </a:solidFill>
              </a:rPr>
              <a:t>Compiler is unable to verify types.</a:t>
            </a:r>
          </a:p>
          <a:p>
            <a:pPr lvl="1"/>
            <a:r>
              <a:rPr lang="en-US" dirty="0">
                <a:solidFill>
                  <a:schemeClr val="tx1"/>
                </a:solidFill>
              </a:rPr>
              <a:t>Assignment must have type casting.</a:t>
            </a:r>
          </a:p>
          <a:p>
            <a:pPr lvl="1"/>
            <a:r>
              <a:rPr lang="en-US" dirty="0" err="1">
                <a:solidFill>
                  <a:schemeClr val="tx1"/>
                </a:solidFill>
              </a:rPr>
              <a:t>ClassCastException</a:t>
            </a:r>
            <a:r>
              <a:rPr lang="en-US" dirty="0">
                <a:solidFill>
                  <a:schemeClr val="tx1"/>
                </a:solidFill>
              </a:rPr>
              <a:t> can occur during runtime.</a:t>
            </a:r>
          </a:p>
          <a:p>
            <a:r>
              <a:rPr lang="en-US" dirty="0">
                <a:solidFill>
                  <a:schemeClr val="tx1"/>
                </a:solidFill>
              </a:rPr>
              <a:t>Solution: Generics</a:t>
            </a:r>
          </a:p>
          <a:p>
            <a:pPr lvl="1"/>
            <a:r>
              <a:rPr lang="en-US" dirty="0">
                <a:solidFill>
                  <a:schemeClr val="tx1"/>
                </a:solidFill>
              </a:rPr>
              <a:t>Tell the compiler type of the collection.</a:t>
            </a:r>
          </a:p>
          <a:p>
            <a:pPr lvl="1"/>
            <a:r>
              <a:rPr lang="en-US" dirty="0">
                <a:solidFill>
                  <a:schemeClr val="tx1"/>
                </a:solidFill>
              </a:rPr>
              <a:t>Let the compiler fill in the cast.</a:t>
            </a:r>
          </a:p>
          <a:p>
            <a:pPr lvl="2"/>
            <a:r>
              <a:rPr lang="en-US" b="1" dirty="0">
                <a:solidFill>
                  <a:schemeClr val="tx1"/>
                </a:solidFill>
              </a:rPr>
              <a:t>Example: </a:t>
            </a:r>
            <a:r>
              <a:rPr lang="en-US" dirty="0">
                <a:solidFill>
                  <a:schemeClr val="tx1"/>
                </a:solidFill>
              </a:rPr>
              <a:t>Compiler will check if you are adding Integer type entry to a String type collection (compile time detection of type mismatch).</a:t>
            </a:r>
          </a:p>
        </p:txBody>
      </p:sp>
      <p:sp>
        <p:nvSpPr>
          <p:cNvPr id="31746"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29C491A8-AD83-4A2D-BC8A-A4F651CFB61C}" type="slidenum">
              <a:rPr lang="en-US" sz="1000">
                <a:solidFill>
                  <a:schemeClr val="tx1"/>
                </a:solidFill>
                <a:latin typeface="Trebuchet MS" pitchFamily="34" charset="0"/>
              </a:rPr>
              <a:pPr algn="r">
                <a:lnSpc>
                  <a:spcPct val="100000"/>
                </a:lnSpc>
                <a:buClrTx/>
                <a:buFontTx/>
                <a:buNone/>
              </a:pPr>
              <a:t>9</a:t>
            </a:fld>
            <a:endParaRPr lang="en-US" sz="1000">
              <a:solidFill>
                <a:schemeClr val="tx1"/>
              </a:solidFill>
              <a:latin typeface="Trebuchet MS" pitchFamily="34" charset="0"/>
            </a:endParaRPr>
          </a:p>
        </p:txBody>
      </p:sp>
    </p:spTree>
    <p:extLst>
      <p:ext uri="{BB962C8B-B14F-4D97-AF65-F5344CB8AC3E}">
        <p14:creationId xmlns:p14="http://schemas.microsoft.com/office/powerpoint/2010/main" val="36256710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B7381F10-0C2B-4FCF-9D43-1923CF4702B3}"/>
</file>

<file path=docProps/app.xml><?xml version="1.0" encoding="utf-8"?>
<Properties xmlns="http://schemas.openxmlformats.org/officeDocument/2006/extended-properties" xmlns:vt="http://schemas.openxmlformats.org/officeDocument/2006/docPropsVTypes">
  <Template/>
  <TotalTime>3442</TotalTime>
  <Words>1991</Words>
  <Application>Microsoft Office PowerPoint</Application>
  <PresentationFormat>On-screen Show (4:3)</PresentationFormat>
  <Paragraphs>299</Paragraphs>
  <Slides>17</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Candara</vt:lpstr>
      <vt:lpstr>Trebuchet MS</vt:lpstr>
      <vt:lpstr>Verdana</vt:lpstr>
      <vt:lpstr>Wingdings</vt:lpstr>
      <vt:lpstr>Section slides</vt:lpstr>
      <vt:lpstr>think-cell Slide</vt:lpstr>
      <vt:lpstr>Core Java 8 </vt:lpstr>
      <vt:lpstr>Lesson Objectives</vt:lpstr>
      <vt:lpstr>12.1: Introduction to Generics  Generics </vt:lpstr>
      <vt:lpstr>12.1: Introduction to Generics Generics </vt:lpstr>
      <vt:lpstr>12.2: Writing Generic Classes Generics Fundamentals</vt:lpstr>
      <vt:lpstr>12.2: Writing Generic Classes Writing Generic Types</vt:lpstr>
      <vt:lpstr>12.2: Writing Generic Classes Generics Terminology </vt:lpstr>
      <vt:lpstr>12.3: Using Generics With Collections Using Generics with Collections</vt:lpstr>
      <vt:lpstr>12.3: Using Generics with Collections What problems does Generics solve?</vt:lpstr>
      <vt:lpstr>12.3: Using Generics with Collections  Using Generic Classes: 1</vt:lpstr>
      <vt:lpstr>12.3: Using Generics with Collections Using Generic Classes: 2</vt:lpstr>
      <vt:lpstr>12.3: Using Generics with Collections  Generics</vt:lpstr>
      <vt:lpstr>12.3: Using Generics with Collections  Generics</vt:lpstr>
      <vt:lpstr>12.3: Using Generics with Collections  Generics</vt:lpstr>
      <vt:lpstr>12.3: Using Generics with Collections  Generics</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222</cp:revision>
  <cp:lastPrinted>2016-07-13T09:26:04Z</cp:lastPrinted>
  <dcterms:created xsi:type="dcterms:W3CDTF">2012-05-18T02:59:15Z</dcterms:created>
  <dcterms:modified xsi:type="dcterms:W3CDTF">2018-04-11T12:51:18Z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