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5.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 id="2147483697" r:id="rId5"/>
    <p:sldMasterId id="2147483699" r:id="rId6"/>
    <p:sldMasterId id="2147483702" r:id="rId7"/>
    <p:sldMasterId id="2147483703" r:id="rId8"/>
  </p:sldMasterIdLst>
  <p:notesMasterIdLst>
    <p:notesMasterId r:id="rId22"/>
  </p:notesMasterIdLst>
  <p:handoutMasterIdLst>
    <p:handoutMasterId r:id="rId23"/>
  </p:handoutMasterIdLst>
  <p:sldIdLst>
    <p:sldId id="322" r:id="rId9"/>
    <p:sldId id="259" r:id="rId10"/>
    <p:sldId id="317" r:id="rId11"/>
    <p:sldId id="318" r:id="rId12"/>
    <p:sldId id="319" r:id="rId13"/>
    <p:sldId id="320" r:id="rId14"/>
    <p:sldId id="321" r:id="rId15"/>
    <p:sldId id="310" r:id="rId16"/>
    <p:sldId id="311" r:id="rId17"/>
    <p:sldId id="312" r:id="rId18"/>
    <p:sldId id="313" r:id="rId19"/>
    <p:sldId id="298" r:id="rId20"/>
    <p:sldId id="299" r:id="rId2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00">
          <p15:clr>
            <a:srgbClr val="A4A3A4"/>
          </p15:clr>
        </p15:guide>
        <p15:guide id="2" pos="117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nod V Satpute" initials="VV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7" autoAdjust="0"/>
    <p:restoredTop sz="88099" autoAdjust="0"/>
  </p:normalViewPr>
  <p:slideViewPr>
    <p:cSldViewPr snapToGrid="0" showGuides="1">
      <p:cViewPr varScale="1">
        <p:scale>
          <a:sx n="81" d="100"/>
          <a:sy n="81" d="100"/>
        </p:scale>
        <p:origin x="1656" y="9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088" y="-276"/>
      </p:cViewPr>
      <p:guideLst>
        <p:guide orient="horz" pos="2800"/>
        <p:guide pos="117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4/11/2018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49438"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850401" y="4447617"/>
            <a:ext cx="4796059"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584960" y="540068"/>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Core Java 8 and Development Tools                                   </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Advanced</a:t>
            </a:r>
            <a:r>
              <a:rPr lang="en-US" sz="1200" baseline="0" dirty="0" smtClean="0">
                <a:latin typeface="Arial" pitchFamily="34" charset="0"/>
                <a:cs typeface="Arial" pitchFamily="34" charset="0"/>
              </a:rPr>
              <a:t> Testing Concepts</a:t>
            </a:r>
            <a:endParaRPr lang="en-US" sz="1200" dirty="0">
              <a:latin typeface="Arial" pitchFamily="34" charset="0"/>
              <a:cs typeface="Arial" pitchFamily="34" charset="0"/>
            </a:endParaRPr>
          </a:p>
        </p:txBody>
      </p:sp>
      <p:sp>
        <p:nvSpPr>
          <p:cNvPr id="12" name="Rectangle 14"/>
          <p:cNvSpPr>
            <a:spLocks noChangeArrowheads="1"/>
          </p:cNvSpPr>
          <p:nvPr/>
        </p:nvSpPr>
        <p:spPr bwMode="auto">
          <a:xfrm>
            <a:off x="3817539" y="8788595"/>
            <a:ext cx="2946699" cy="341758"/>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18-</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849438" y="720725"/>
            <a:ext cx="48006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936532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1" name="Rectangle 3"/>
          <p:cNvSpPr>
            <a:spLocks noGrp="1" noChangeArrowheads="1"/>
          </p:cNvSpPr>
          <p:nvPr>
            <p:ph type="body" idx="1"/>
          </p:nvPr>
        </p:nvSpPr>
        <p:spPr/>
        <p:txBody>
          <a:bodyPr/>
          <a:lstStyle/>
          <a:p>
            <a:r>
              <a:rPr lang="en-US" dirty="0" smtClean="0"/>
              <a:t>Testing with </a:t>
            </a:r>
            <a:r>
              <a:rPr lang="en-US" dirty="0" err="1" smtClean="0"/>
              <a:t>JUnit</a:t>
            </a:r>
            <a:r>
              <a:rPr lang="en-US" dirty="0" smtClean="0"/>
              <a:t> – Isolated Testing:</a:t>
            </a:r>
          </a:p>
          <a:p>
            <a:r>
              <a:rPr lang="en-US" dirty="0" smtClean="0"/>
              <a:t>Mock Objects in </a:t>
            </a:r>
            <a:r>
              <a:rPr lang="en-US" dirty="0" err="1" smtClean="0"/>
              <a:t>JUnit</a:t>
            </a:r>
            <a:r>
              <a:rPr lang="en-US" dirty="0" smtClean="0"/>
              <a:t>:</a:t>
            </a:r>
          </a:p>
          <a:p>
            <a:r>
              <a:rPr lang="en-US" dirty="0" smtClean="0"/>
              <a:t>Other mock frameworks available are </a:t>
            </a:r>
            <a:r>
              <a:rPr lang="en-US" dirty="0" err="1" smtClean="0"/>
              <a:t>DynaMock</a:t>
            </a:r>
            <a:r>
              <a:rPr lang="en-US" dirty="0" smtClean="0"/>
              <a:t> and </a:t>
            </a:r>
            <a:r>
              <a:rPr lang="en-US" dirty="0" err="1" smtClean="0"/>
              <a:t>JMock</a:t>
            </a:r>
            <a:r>
              <a:rPr lang="en-US" dirty="0" smtClean="0"/>
              <a:t>.</a:t>
            </a:r>
          </a:p>
          <a:p>
            <a:r>
              <a:rPr lang="en-US" dirty="0" smtClean="0"/>
              <a:t>In this course, we have a simple demo to understand representation of mock objects using </a:t>
            </a:r>
            <a:r>
              <a:rPr lang="en-US" dirty="0" err="1" smtClean="0"/>
              <a:t>EasyMock</a:t>
            </a:r>
            <a:r>
              <a:rPr lang="en-US" dirty="0" smtClean="0"/>
              <a:t>. Here we do not go into much details of </a:t>
            </a:r>
            <a:r>
              <a:rPr lang="en-US" dirty="0" err="1" smtClean="0"/>
              <a:t>EasyMock</a:t>
            </a:r>
            <a:r>
              <a:rPr lang="en-US" dirty="0" smtClean="0"/>
              <a:t>. However, you need easymock.jar in your </a:t>
            </a:r>
            <a:r>
              <a:rPr lang="en-US" dirty="0" err="1" smtClean="0"/>
              <a:t>classpath</a:t>
            </a:r>
            <a:r>
              <a:rPr lang="en-US" dirty="0" smtClean="0"/>
              <a:t>.</a:t>
            </a:r>
            <a:endParaRPr lang="en-US" dirty="0"/>
          </a:p>
        </p:txBody>
      </p:sp>
      <p:sp>
        <p:nvSpPr>
          <p:cNvPr id="3" name="Slide Image Placeholder 2"/>
          <p:cNvSpPr>
            <a:spLocks noGrp="1" noRot="1" noChangeAspect="1"/>
          </p:cNvSpPr>
          <p:nvPr>
            <p:ph type="sldImg"/>
          </p:nvPr>
        </p:nvSpPr>
        <p:spPr>
          <a:xfrm>
            <a:off x="1849438" y="720725"/>
            <a:ext cx="4800600" cy="3600450"/>
          </a:xfrm>
        </p:spPr>
      </p:sp>
    </p:spTree>
    <p:extLst>
      <p:ext uri="{BB962C8B-B14F-4D97-AF65-F5344CB8AC3E}">
        <p14:creationId xmlns:p14="http://schemas.microsoft.com/office/powerpoint/2010/main" val="1429914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7" name="Rectangle 3"/>
          <p:cNvSpPr>
            <a:spLocks noGrp="1" noChangeArrowheads="1"/>
          </p:cNvSpPr>
          <p:nvPr>
            <p:ph type="body" idx="1"/>
          </p:nvPr>
        </p:nvSpPr>
        <p:spPr/>
        <p:txBody>
          <a:bodyPr/>
          <a:lstStyle/>
          <a:p>
            <a:r>
              <a:rPr lang="en-US" dirty="0" smtClean="0"/>
              <a:t>Note:</a:t>
            </a:r>
          </a:p>
          <a:p>
            <a:r>
              <a:rPr lang="en-US" dirty="0" smtClean="0"/>
              <a:t>Refer to </a:t>
            </a:r>
            <a:r>
              <a:rPr lang="en-US" dirty="0" err="1" smtClean="0"/>
              <a:t>demo.mock</a:t>
            </a:r>
            <a:r>
              <a:rPr lang="en-US" dirty="0" smtClean="0"/>
              <a:t> package for this demo</a:t>
            </a:r>
          </a:p>
          <a:p>
            <a:r>
              <a:rPr lang="en-US" dirty="0" smtClean="0"/>
              <a:t>The </a:t>
            </a:r>
            <a:r>
              <a:rPr lang="en-US" dirty="0" err="1" smtClean="0"/>
              <a:t>UserDAO</a:t>
            </a:r>
            <a:r>
              <a:rPr lang="en-US" dirty="0" smtClean="0"/>
              <a:t> functionality has to be tested. No concrete implementation of this interface exist. We use a mock object to check the functionality of the method in </a:t>
            </a:r>
            <a:r>
              <a:rPr lang="en-US" dirty="0" err="1" smtClean="0"/>
              <a:t>UserDAO</a:t>
            </a:r>
            <a:endParaRPr lang="en-US" dirty="0" smtClean="0"/>
          </a:p>
          <a:p>
            <a:r>
              <a:rPr lang="en-US" dirty="0" smtClean="0"/>
              <a:t>The test depends on the provided methods.</a:t>
            </a:r>
          </a:p>
          <a:p>
            <a:pPr lvl="1"/>
            <a:r>
              <a:rPr lang="en-US" dirty="0" smtClean="0"/>
              <a:t>The expect method tells </a:t>
            </a:r>
            <a:r>
              <a:rPr lang="en-US" dirty="0" err="1" smtClean="0"/>
              <a:t>EasyMock</a:t>
            </a:r>
            <a:r>
              <a:rPr lang="en-US" dirty="0" smtClean="0"/>
              <a:t> to expect certain method with some arguments and return method defines the return value of this method. </a:t>
            </a:r>
          </a:p>
          <a:p>
            <a:pPr lvl="1"/>
            <a:r>
              <a:rPr lang="en-US" dirty="0" smtClean="0"/>
              <a:t>The replay method needs to be called to make mock objects available.</a:t>
            </a:r>
          </a:p>
          <a:p>
            <a:pPr lvl="1"/>
            <a:r>
              <a:rPr lang="en-US" dirty="0" smtClean="0"/>
              <a:t>The verify method tells </a:t>
            </a:r>
            <a:r>
              <a:rPr lang="en-US" dirty="0" err="1" smtClean="0"/>
              <a:t>EasyMock</a:t>
            </a:r>
            <a:r>
              <a:rPr lang="en-US" dirty="0" smtClean="0"/>
              <a:t> to validate that all expected method calls were executed and in the correct order</a:t>
            </a:r>
            <a:endParaRPr lang="en-US" dirty="0"/>
          </a:p>
        </p:txBody>
      </p:sp>
      <p:sp>
        <p:nvSpPr>
          <p:cNvPr id="3" name="Slide Image Placeholder 2"/>
          <p:cNvSpPr>
            <a:spLocks noGrp="1" noRot="1" noChangeAspect="1"/>
          </p:cNvSpPr>
          <p:nvPr>
            <p:ph type="sldImg"/>
          </p:nvPr>
        </p:nvSpPr>
        <p:spPr>
          <a:xfrm>
            <a:off x="1849438" y="720725"/>
            <a:ext cx="4800600" cy="3600450"/>
          </a:xfrm>
        </p:spPr>
      </p:sp>
    </p:spTree>
    <p:extLst>
      <p:ext uri="{BB962C8B-B14F-4D97-AF65-F5344CB8AC3E}">
        <p14:creationId xmlns:p14="http://schemas.microsoft.com/office/powerpoint/2010/main" val="4252450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849438" y="720725"/>
            <a:ext cx="4800600" cy="3600450"/>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4877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49438"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96378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covers advanced testing concepts.</a:t>
            </a:r>
          </a:p>
          <a:p>
            <a:endParaRPr lang="en-US" dirty="0" smtClean="0"/>
          </a:p>
          <a:p>
            <a:r>
              <a:rPr lang="en-US" dirty="0" smtClean="0"/>
              <a:t>Lesson outline: </a:t>
            </a:r>
          </a:p>
          <a:p>
            <a:pPr lvl="1"/>
            <a:endParaRPr lang="en-US" dirty="0" smtClean="0"/>
          </a:p>
          <a:p>
            <a:pPr lvl="1"/>
            <a:r>
              <a:rPr lang="en-US" dirty="0" smtClean="0"/>
              <a:t>20.1: Advanced Testing </a:t>
            </a:r>
            <a:r>
              <a:rPr lang="en-US" dirty="0" err="1" smtClean="0"/>
              <a:t>Concetps</a:t>
            </a:r>
            <a:endParaRPr lang="en-US" dirty="0" smtClean="0"/>
          </a:p>
          <a:p>
            <a:pPr lvl="1"/>
            <a:r>
              <a:rPr lang="en-US" dirty="0" smtClean="0"/>
              <a:t>20.2: Best practices</a:t>
            </a:r>
          </a:p>
          <a:p>
            <a:endParaRPr lang="en-US" dirty="0"/>
          </a:p>
        </p:txBody>
      </p:sp>
      <p:sp>
        <p:nvSpPr>
          <p:cNvPr id="6" name="Slide Image Placeholder 5"/>
          <p:cNvSpPr>
            <a:spLocks noGrp="1" noRot="1" noChangeAspect="1"/>
          </p:cNvSpPr>
          <p:nvPr>
            <p:ph type="sldImg"/>
          </p:nvPr>
        </p:nvSpPr>
        <p:spPr>
          <a:xfrm>
            <a:off x="1849438" y="720725"/>
            <a:ext cx="4800600" cy="3600450"/>
          </a:xfrm>
        </p:spPr>
      </p:sp>
    </p:spTree>
    <p:extLst>
      <p:ext uri="{BB962C8B-B14F-4D97-AF65-F5344CB8AC3E}">
        <p14:creationId xmlns:p14="http://schemas.microsoft.com/office/powerpoint/2010/main" val="583727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5" name="Rectangle 3"/>
          <p:cNvSpPr>
            <a:spLocks noGrp="1" noChangeArrowheads="1"/>
          </p:cNvSpPr>
          <p:nvPr>
            <p:ph type="body" idx="1"/>
          </p:nvPr>
        </p:nvSpPr>
        <p:spPr/>
        <p:txBody>
          <a:bodyPr/>
          <a:lstStyle/>
          <a:p>
            <a:r>
              <a:rPr lang="en-US" dirty="0" smtClean="0"/>
              <a:t>Testing with </a:t>
            </a:r>
            <a:r>
              <a:rPr lang="en-US" dirty="0" err="1" smtClean="0"/>
              <a:t>JUnit</a:t>
            </a:r>
            <a:r>
              <a:rPr lang="en-US" dirty="0" smtClean="0"/>
              <a:t> – Test Suites:</a:t>
            </a:r>
          </a:p>
          <a:p>
            <a:r>
              <a:rPr lang="en-US" dirty="0" smtClean="0"/>
              <a:t>Composing Test into Test Suites:</a:t>
            </a:r>
          </a:p>
          <a:p>
            <a:r>
              <a:rPr lang="en-US" dirty="0" smtClean="0"/>
              <a:t>In a software development environment, a collection of test cases that test a software program is called a test suite. The tests in the test suite are normally related. For example: All the tests are testing for mathematical functionality. The test suite runs a collection of test cases. Prior to this version, you create a test suite using an instance of </a:t>
            </a:r>
            <a:r>
              <a:rPr lang="en-US" dirty="0" err="1" smtClean="0"/>
              <a:t>junit.framework.TestSuite</a:t>
            </a:r>
            <a:r>
              <a:rPr lang="en-US" dirty="0" smtClean="0"/>
              <a:t>. So the code looks as follows:</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a:t>
            </a:r>
          </a:p>
          <a:p>
            <a:endParaRPr lang="en-US" dirty="0" smtClean="0"/>
          </a:p>
          <a:p>
            <a:endParaRPr lang="en-US" dirty="0" smtClean="0"/>
          </a:p>
          <a:p>
            <a:endParaRPr lang="en-US" dirty="0" smtClean="0"/>
          </a:p>
          <a:p>
            <a:r>
              <a:rPr lang="en-US" dirty="0" smtClean="0"/>
              <a:t>However, the current version of </a:t>
            </a:r>
            <a:r>
              <a:rPr lang="en-US" dirty="0" err="1" smtClean="0"/>
              <a:t>JUnit</a:t>
            </a:r>
            <a:r>
              <a:rPr lang="en-US" dirty="0" smtClean="0"/>
              <a:t> encourages you to make use of annotations that have been introduced to build a Test Suite.</a:t>
            </a:r>
          </a:p>
          <a:p>
            <a:r>
              <a:rPr lang="en-US" dirty="0" err="1" smtClean="0"/>
              <a:t>JUnit</a:t>
            </a:r>
            <a:r>
              <a:rPr lang="en-US" dirty="0" smtClean="0"/>
              <a:t> provides you with:</a:t>
            </a:r>
          </a:p>
          <a:p>
            <a:pPr lvl="1"/>
            <a:r>
              <a:rPr lang="en-US" dirty="0" err="1" smtClean="0"/>
              <a:t>org.junit.runners.Suite</a:t>
            </a:r>
            <a:r>
              <a:rPr lang="en-US" dirty="0" smtClean="0"/>
              <a:t> : This class runs a group of test classes. Using this class as a runner lets you manually build a suite containing tests from several classes. To use it, annotate a class with @</a:t>
            </a:r>
            <a:r>
              <a:rPr lang="en-US" dirty="0" err="1" smtClean="0"/>
              <a:t>RunWith</a:t>
            </a:r>
            <a:r>
              <a:rPr lang="en-US" dirty="0" smtClean="0"/>
              <a:t> and @</a:t>
            </a:r>
            <a:r>
              <a:rPr lang="en-US" dirty="0" err="1" smtClean="0"/>
              <a:t>SuiteClasses</a:t>
            </a:r>
            <a:r>
              <a:rPr lang="en-US" dirty="0" smtClean="0"/>
              <a:t>.</a:t>
            </a:r>
            <a:endParaRPr lang="en-US" dirty="0"/>
          </a:p>
        </p:txBody>
      </p:sp>
      <p:sp>
        <p:nvSpPr>
          <p:cNvPr id="264197" name="AutoShape 5"/>
          <p:cNvSpPr>
            <a:spLocks noChangeArrowheads="1"/>
          </p:cNvSpPr>
          <p:nvPr/>
        </p:nvSpPr>
        <p:spPr bwMode="auto">
          <a:xfrm>
            <a:off x="2141861" y="5719327"/>
            <a:ext cx="4253948" cy="1249336"/>
          </a:xfrm>
          <a:prstGeom prst="roundRect">
            <a:avLst>
              <a:gd name="adj" fmla="val 16667"/>
            </a:avLst>
          </a:prstGeom>
          <a:noFill/>
          <a:ln w="19050">
            <a:solidFill>
              <a:schemeClr val="tx1"/>
            </a:solidFill>
            <a:round/>
            <a:headEnd/>
            <a:tailEnd/>
          </a:ln>
          <a:effectLst/>
        </p:spPr>
        <p:txBody>
          <a:bodyPr wrap="none" lIns="92560" tIns="46280" rIns="92560" bIns="46280" anchor="ctr"/>
          <a:lstStyle/>
          <a:p>
            <a:pPr marL="231397" lvl="1"/>
            <a:r>
              <a:rPr lang="en-US" sz="1000" dirty="0">
                <a:latin typeface="Arial" pitchFamily="34" charset="0"/>
                <a:cs typeface="Arial" pitchFamily="34" charset="0"/>
              </a:rPr>
              <a:t>public static </a:t>
            </a:r>
            <a:r>
              <a:rPr lang="en-US" sz="1000" dirty="0" err="1">
                <a:latin typeface="Arial" pitchFamily="34" charset="0"/>
                <a:cs typeface="Arial" pitchFamily="34" charset="0"/>
              </a:rPr>
              <a:t>TestSuite</a:t>
            </a:r>
            <a:r>
              <a:rPr lang="en-US" sz="1000" dirty="0">
                <a:latin typeface="Arial" pitchFamily="34" charset="0"/>
                <a:cs typeface="Arial" pitchFamily="34" charset="0"/>
              </a:rPr>
              <a:t>() </a:t>
            </a:r>
          </a:p>
          <a:p>
            <a:pPr marL="231397" lvl="1"/>
            <a:r>
              <a:rPr lang="en-US" sz="1000" dirty="0">
                <a:latin typeface="Arial" pitchFamily="34" charset="0"/>
                <a:cs typeface="Arial" pitchFamily="34" charset="0"/>
              </a:rPr>
              <a:t>{</a:t>
            </a:r>
          </a:p>
          <a:p>
            <a:pPr marL="231397" lvl="1"/>
            <a:r>
              <a:rPr lang="en-US" sz="1000" dirty="0">
                <a:latin typeface="Arial" pitchFamily="34" charset="0"/>
                <a:cs typeface="Arial" pitchFamily="34" charset="0"/>
              </a:rPr>
              <a:t>   </a:t>
            </a:r>
            <a:r>
              <a:rPr lang="en-US" sz="1000" dirty="0" err="1">
                <a:latin typeface="Arial" pitchFamily="34" charset="0"/>
                <a:cs typeface="Arial" pitchFamily="34" charset="0"/>
              </a:rPr>
              <a:t>TestSuite</a:t>
            </a:r>
            <a:r>
              <a:rPr lang="en-US" sz="1000" dirty="0">
                <a:latin typeface="Arial" pitchFamily="34" charset="0"/>
                <a:cs typeface="Arial" pitchFamily="34" charset="0"/>
              </a:rPr>
              <a:t> </a:t>
            </a:r>
            <a:r>
              <a:rPr lang="en-US" sz="1000" dirty="0" err="1">
                <a:latin typeface="Arial" pitchFamily="34" charset="0"/>
                <a:cs typeface="Arial" pitchFamily="34" charset="0"/>
              </a:rPr>
              <a:t>RunTests</a:t>
            </a:r>
            <a:r>
              <a:rPr lang="en-US" sz="1000" dirty="0">
                <a:latin typeface="Arial" pitchFamily="34" charset="0"/>
                <a:cs typeface="Arial" pitchFamily="34" charset="0"/>
              </a:rPr>
              <a:t> = new </a:t>
            </a:r>
            <a:r>
              <a:rPr lang="en-US" sz="1000" dirty="0" err="1">
                <a:latin typeface="Arial" pitchFamily="34" charset="0"/>
                <a:cs typeface="Arial" pitchFamily="34" charset="0"/>
              </a:rPr>
              <a:t>TestSuite</a:t>
            </a:r>
            <a:r>
              <a:rPr lang="en-US" sz="1000" dirty="0">
                <a:latin typeface="Arial" pitchFamily="34" charset="0"/>
                <a:cs typeface="Arial" pitchFamily="34" charset="0"/>
              </a:rPr>
              <a:t>(); </a:t>
            </a:r>
          </a:p>
          <a:p>
            <a:pPr marL="231397" lvl="1"/>
            <a:r>
              <a:rPr lang="en-US" sz="1000" dirty="0">
                <a:latin typeface="Arial" pitchFamily="34" charset="0"/>
                <a:cs typeface="Arial" pitchFamily="34" charset="0"/>
              </a:rPr>
              <a:t>   </a:t>
            </a:r>
            <a:r>
              <a:rPr lang="en-US" sz="1000" dirty="0" err="1">
                <a:latin typeface="Arial" pitchFamily="34" charset="0"/>
                <a:cs typeface="Arial" pitchFamily="34" charset="0"/>
              </a:rPr>
              <a:t>RunTests.addTest</a:t>
            </a:r>
            <a:r>
              <a:rPr lang="en-US" sz="1000" dirty="0">
                <a:latin typeface="Arial" pitchFamily="34" charset="0"/>
                <a:cs typeface="Arial" pitchFamily="34" charset="0"/>
              </a:rPr>
              <a:t>(new </a:t>
            </a:r>
            <a:r>
              <a:rPr lang="en-US" sz="1000" dirty="0" err="1">
                <a:latin typeface="Arial" pitchFamily="34" charset="0"/>
                <a:cs typeface="Arial" pitchFamily="34" charset="0"/>
              </a:rPr>
              <a:t>MyTest</a:t>
            </a:r>
            <a:r>
              <a:rPr lang="en-US" sz="1000" dirty="0">
                <a:latin typeface="Arial" pitchFamily="34" charset="0"/>
                <a:cs typeface="Arial" pitchFamily="34" charset="0"/>
              </a:rPr>
              <a:t>("</a:t>
            </a:r>
            <a:r>
              <a:rPr lang="en-US" sz="1000" dirty="0" err="1">
                <a:latin typeface="Arial" pitchFamily="34" charset="0"/>
                <a:cs typeface="Arial" pitchFamily="34" charset="0"/>
              </a:rPr>
              <a:t>testFirstMethod</a:t>
            </a:r>
            <a:r>
              <a:rPr lang="en-US" sz="1000" dirty="0">
                <a:latin typeface="Arial" pitchFamily="34" charset="0"/>
                <a:cs typeface="Arial" pitchFamily="34" charset="0"/>
              </a:rPr>
              <a:t>")); </a:t>
            </a:r>
          </a:p>
          <a:p>
            <a:pPr marL="231397" lvl="1"/>
            <a:r>
              <a:rPr lang="en-US" sz="1000" dirty="0">
                <a:latin typeface="Arial" pitchFamily="34" charset="0"/>
                <a:cs typeface="Arial" pitchFamily="34" charset="0"/>
              </a:rPr>
              <a:t>   </a:t>
            </a:r>
            <a:r>
              <a:rPr lang="en-US" sz="1000" dirty="0" err="1">
                <a:latin typeface="Arial" pitchFamily="34" charset="0"/>
                <a:cs typeface="Arial" pitchFamily="34" charset="0"/>
              </a:rPr>
              <a:t>RunTests.addTest</a:t>
            </a:r>
            <a:r>
              <a:rPr lang="en-US" sz="1000" dirty="0">
                <a:latin typeface="Arial" pitchFamily="34" charset="0"/>
                <a:cs typeface="Arial" pitchFamily="34" charset="0"/>
              </a:rPr>
              <a:t>(new </a:t>
            </a:r>
            <a:r>
              <a:rPr lang="en-US" sz="1000" dirty="0" err="1">
                <a:latin typeface="Arial" pitchFamily="34" charset="0"/>
                <a:cs typeface="Arial" pitchFamily="34" charset="0"/>
              </a:rPr>
              <a:t>MyTest</a:t>
            </a:r>
            <a:r>
              <a:rPr lang="en-US" sz="1000" dirty="0">
                <a:latin typeface="Arial" pitchFamily="34" charset="0"/>
                <a:cs typeface="Arial" pitchFamily="34" charset="0"/>
              </a:rPr>
              <a:t>("</a:t>
            </a:r>
            <a:r>
              <a:rPr lang="en-US" sz="1000" dirty="0" err="1">
                <a:latin typeface="Arial" pitchFamily="34" charset="0"/>
                <a:cs typeface="Arial" pitchFamily="34" charset="0"/>
              </a:rPr>
              <a:t>testSecondMethod</a:t>
            </a:r>
            <a:r>
              <a:rPr lang="en-US" sz="1000" dirty="0">
                <a:latin typeface="Arial" pitchFamily="34" charset="0"/>
                <a:cs typeface="Arial" pitchFamily="34" charset="0"/>
              </a:rPr>
              <a:t>")); </a:t>
            </a:r>
          </a:p>
          <a:p>
            <a:pPr marL="231397" lvl="1"/>
            <a:r>
              <a:rPr lang="en-US" sz="1000" dirty="0">
                <a:latin typeface="Arial" pitchFamily="34" charset="0"/>
                <a:cs typeface="Arial" pitchFamily="34" charset="0"/>
              </a:rPr>
              <a:t>   return </a:t>
            </a:r>
            <a:r>
              <a:rPr lang="en-US" sz="1000" dirty="0" err="1">
                <a:latin typeface="Arial" pitchFamily="34" charset="0"/>
                <a:cs typeface="Arial" pitchFamily="34" charset="0"/>
              </a:rPr>
              <a:t>RunTests</a:t>
            </a:r>
            <a:r>
              <a:rPr lang="en-US" sz="1000" dirty="0">
                <a:latin typeface="Arial" pitchFamily="34" charset="0"/>
                <a:cs typeface="Arial" pitchFamily="34" charset="0"/>
              </a:rPr>
              <a:t>;</a:t>
            </a:r>
          </a:p>
          <a:p>
            <a:pPr marL="231397" lvl="1"/>
            <a:r>
              <a:rPr lang="en-US" sz="1000" dirty="0">
                <a:latin typeface="Arial" pitchFamily="34" charset="0"/>
                <a:cs typeface="Arial" pitchFamily="34" charset="0"/>
              </a:rPr>
              <a:t> } </a:t>
            </a:r>
          </a:p>
        </p:txBody>
      </p:sp>
      <p:sp>
        <p:nvSpPr>
          <p:cNvPr id="3" name="Slide Image Placeholder 2"/>
          <p:cNvSpPr>
            <a:spLocks noGrp="1" noRot="1" noChangeAspect="1"/>
          </p:cNvSpPr>
          <p:nvPr>
            <p:ph type="sldImg"/>
          </p:nvPr>
        </p:nvSpPr>
        <p:spPr>
          <a:xfrm>
            <a:off x="1849438" y="720725"/>
            <a:ext cx="4800600" cy="3600450"/>
          </a:xfrm>
        </p:spPr>
      </p:sp>
    </p:spTree>
    <p:extLst>
      <p:ext uri="{BB962C8B-B14F-4D97-AF65-F5344CB8AC3E}">
        <p14:creationId xmlns:p14="http://schemas.microsoft.com/office/powerpoint/2010/main" val="1659149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3" name="Rectangle 3"/>
          <p:cNvSpPr>
            <a:spLocks noGrp="1" noChangeArrowheads="1"/>
          </p:cNvSpPr>
          <p:nvPr>
            <p:ph type="body" idx="1"/>
          </p:nvPr>
        </p:nvSpPr>
        <p:spPr/>
        <p:txBody>
          <a:bodyPr/>
          <a:lstStyle/>
          <a:p>
            <a:r>
              <a:rPr lang="en-US" dirty="0" smtClean="0"/>
              <a:t>Testing with </a:t>
            </a:r>
            <a:r>
              <a:rPr lang="en-US" dirty="0" err="1" smtClean="0"/>
              <a:t>JUnit</a:t>
            </a:r>
            <a:r>
              <a:rPr lang="en-US" dirty="0" smtClean="0"/>
              <a:t> – Test Suites:</a:t>
            </a:r>
          </a:p>
          <a:p>
            <a:r>
              <a:rPr lang="en-US" dirty="0" smtClean="0"/>
              <a:t>Composing Test into Test Suites:</a:t>
            </a:r>
          </a:p>
          <a:p>
            <a:r>
              <a:rPr lang="en-US" dirty="0" err="1" smtClean="0"/>
              <a:t>JUnit</a:t>
            </a:r>
            <a:r>
              <a:rPr lang="en-US" dirty="0" smtClean="0"/>
              <a:t> provides you with (contd.):</a:t>
            </a:r>
          </a:p>
          <a:p>
            <a:pPr lvl="1"/>
            <a:r>
              <a:rPr lang="en-US" dirty="0" smtClean="0"/>
              <a:t>@</a:t>
            </a:r>
            <a:r>
              <a:rPr lang="en-US" dirty="0" err="1" smtClean="0"/>
              <a:t>RunWith</a:t>
            </a:r>
            <a:r>
              <a:rPr lang="en-US" dirty="0" smtClean="0"/>
              <a:t> : </a:t>
            </a:r>
            <a:r>
              <a:rPr lang="en-US" dirty="0" err="1" smtClean="0"/>
              <a:t>JUnit</a:t>
            </a:r>
            <a:r>
              <a:rPr lang="en-US" dirty="0" smtClean="0"/>
              <a:t> invokes the class it references to run the tests when this annotation is used instead of the runner that is built into </a:t>
            </a:r>
            <a:r>
              <a:rPr lang="en-US" dirty="0" err="1" smtClean="0"/>
              <a:t>JUnit</a:t>
            </a:r>
            <a:r>
              <a:rPr lang="en-US" dirty="0" smtClean="0"/>
              <a:t>. In JUnit4.x, suites are built using @</a:t>
            </a:r>
            <a:r>
              <a:rPr lang="en-US" dirty="0" err="1" smtClean="0"/>
              <a:t>RunWith</a:t>
            </a:r>
            <a:r>
              <a:rPr lang="en-US" dirty="0" smtClean="0"/>
              <a:t> and a custom runner named Suite. The @</a:t>
            </a:r>
            <a:r>
              <a:rPr lang="en-US" dirty="0" err="1" smtClean="0"/>
              <a:t>RunWith</a:t>
            </a:r>
            <a:r>
              <a:rPr lang="en-US" dirty="0" smtClean="0"/>
              <a:t> is telling </a:t>
            </a:r>
            <a:r>
              <a:rPr lang="en-US" dirty="0" err="1" smtClean="0"/>
              <a:t>JUnit</a:t>
            </a:r>
            <a:r>
              <a:rPr lang="en-US" dirty="0" smtClean="0"/>
              <a:t> to use </a:t>
            </a:r>
            <a:r>
              <a:rPr lang="en-US" dirty="0" err="1" smtClean="0"/>
              <a:t>org.junit.runner.Suite</a:t>
            </a:r>
            <a:r>
              <a:rPr lang="en-US" dirty="0" smtClean="0"/>
              <a:t> class. This runner allows you to manually build suite containing tests from many classes. All classes are defined in @</a:t>
            </a:r>
            <a:r>
              <a:rPr lang="en-US" dirty="0" err="1" smtClean="0"/>
              <a:t>Suite.SuiteClasses</a:t>
            </a:r>
            <a:endParaRPr lang="en-US" dirty="0" smtClean="0"/>
          </a:p>
          <a:p>
            <a:pPr lvl="1"/>
            <a:r>
              <a:rPr lang="en-US" dirty="0" smtClean="0"/>
              <a:t>@</a:t>
            </a:r>
            <a:r>
              <a:rPr lang="en-US" dirty="0" err="1" smtClean="0"/>
              <a:t>Suite.SuiteClasses</a:t>
            </a:r>
            <a:r>
              <a:rPr lang="en-US" dirty="0" smtClean="0"/>
              <a:t> : This annotation is used to specify an array of test classes for the  runner. </a:t>
            </a:r>
          </a:p>
          <a:p>
            <a:r>
              <a:rPr lang="en-US" dirty="0" smtClean="0"/>
              <a:t>The </a:t>
            </a:r>
            <a:r>
              <a:rPr lang="en-US" dirty="0" err="1" smtClean="0"/>
              <a:t>CalSuite</a:t>
            </a:r>
            <a:r>
              <a:rPr lang="en-US" dirty="0" smtClean="0"/>
              <a:t> class is simply a place holder for the suite annotations. The @</a:t>
            </a:r>
            <a:r>
              <a:rPr lang="en-US" dirty="0" err="1" smtClean="0"/>
              <a:t>RunWith</a:t>
            </a:r>
            <a:r>
              <a:rPr lang="en-US" dirty="0" smtClean="0"/>
              <a:t> is the annotation which tells the </a:t>
            </a:r>
            <a:r>
              <a:rPr lang="en-US" dirty="0" err="1" smtClean="0"/>
              <a:t>JUnit</a:t>
            </a:r>
            <a:r>
              <a:rPr lang="en-US" dirty="0" smtClean="0"/>
              <a:t> runner to use the </a:t>
            </a:r>
            <a:r>
              <a:rPr lang="en-US" dirty="0" err="1" smtClean="0"/>
              <a:t>org.junit.runner.Suite</a:t>
            </a:r>
            <a:r>
              <a:rPr lang="en-US" dirty="0" smtClean="0"/>
              <a:t> class for running a particular class. The @Suite annotation instructs the suite runner about the test classes which have to be included in this suite and the sequence in which they should be introduced.</a:t>
            </a:r>
            <a:endParaRPr lang="en-US" dirty="0"/>
          </a:p>
        </p:txBody>
      </p:sp>
      <p:sp>
        <p:nvSpPr>
          <p:cNvPr id="3" name="Slide Image Placeholder 2"/>
          <p:cNvSpPr>
            <a:spLocks noGrp="1" noRot="1" noChangeAspect="1"/>
          </p:cNvSpPr>
          <p:nvPr>
            <p:ph type="sldImg"/>
          </p:nvPr>
        </p:nvSpPr>
        <p:spPr>
          <a:xfrm>
            <a:off x="1849438" y="720725"/>
            <a:ext cx="4800600" cy="3600450"/>
          </a:xfrm>
        </p:spPr>
      </p:sp>
    </p:spTree>
    <p:extLst>
      <p:ext uri="{BB962C8B-B14F-4D97-AF65-F5344CB8AC3E}">
        <p14:creationId xmlns:p14="http://schemas.microsoft.com/office/powerpoint/2010/main" val="644636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body" idx="1"/>
          </p:nvPr>
        </p:nvSpPr>
        <p:spPr/>
        <p:txBody>
          <a:bodyPr/>
          <a:lstStyle/>
          <a:p>
            <a:r>
              <a:rPr lang="en-US" dirty="0" smtClean="0"/>
              <a:t>Note:</a:t>
            </a:r>
          </a:p>
          <a:p>
            <a:r>
              <a:rPr lang="en-US" dirty="0" smtClean="0"/>
              <a:t>TestPersonSuite.java</a:t>
            </a:r>
          </a:p>
          <a:p>
            <a:r>
              <a:rPr lang="en-US" dirty="0" smtClean="0"/>
              <a:t>In this demo example, the three classes, namely </a:t>
            </a:r>
            <a:r>
              <a:rPr lang="en-US" dirty="0" err="1" smtClean="0"/>
              <a:t>TestPerson</a:t>
            </a:r>
            <a:r>
              <a:rPr lang="en-US" dirty="0" smtClean="0"/>
              <a:t>, TestPerson2, and </a:t>
            </a:r>
            <a:r>
              <a:rPr lang="en-US" dirty="0" err="1" smtClean="0"/>
              <a:t>TestPersonFixture</a:t>
            </a:r>
            <a:r>
              <a:rPr lang="en-US" dirty="0" smtClean="0"/>
              <a:t>, have been put together for execution. The class itself does not have any methods for testing. </a:t>
            </a:r>
            <a:endParaRPr lang="en-US" dirty="0"/>
          </a:p>
        </p:txBody>
      </p:sp>
      <p:sp>
        <p:nvSpPr>
          <p:cNvPr id="3" name="Slide Image Placeholder 2"/>
          <p:cNvSpPr>
            <a:spLocks noGrp="1" noRot="1" noChangeAspect="1"/>
          </p:cNvSpPr>
          <p:nvPr>
            <p:ph type="sldImg"/>
          </p:nvPr>
        </p:nvSpPr>
        <p:spPr>
          <a:xfrm>
            <a:off x="1849438" y="720725"/>
            <a:ext cx="4800600" cy="3600450"/>
          </a:xfrm>
        </p:spPr>
      </p:sp>
    </p:spTree>
    <p:extLst>
      <p:ext uri="{BB962C8B-B14F-4D97-AF65-F5344CB8AC3E}">
        <p14:creationId xmlns:p14="http://schemas.microsoft.com/office/powerpoint/2010/main" val="3211473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9" name="Rectangle 3"/>
          <p:cNvSpPr>
            <a:spLocks noGrp="1" noChangeArrowheads="1"/>
          </p:cNvSpPr>
          <p:nvPr>
            <p:ph type="body" idx="1"/>
          </p:nvPr>
        </p:nvSpPr>
        <p:spPr/>
        <p:txBody>
          <a:bodyPr/>
          <a:lstStyle/>
          <a:p>
            <a:r>
              <a:rPr lang="en-US" dirty="0" smtClean="0"/>
              <a:t>Testing with </a:t>
            </a:r>
            <a:r>
              <a:rPr lang="en-US" dirty="0" err="1" smtClean="0"/>
              <a:t>JUnit</a:t>
            </a:r>
            <a:r>
              <a:rPr lang="en-US" dirty="0" smtClean="0"/>
              <a:t> – Parameterized Tests:</a:t>
            </a:r>
          </a:p>
          <a:p>
            <a:r>
              <a:rPr lang="en-US" dirty="0" smtClean="0"/>
              <a:t>Reusing Tests:</a:t>
            </a:r>
          </a:p>
          <a:p>
            <a:r>
              <a:rPr lang="en-US" dirty="0" smtClean="0"/>
              <a:t>One of the significant features in JUnit4.x is the ability to run parameterized tests. This feature allows you to run the same test with different data. Essentially it means that you create a generic test, and run it multiple times with different parameters. </a:t>
            </a:r>
          </a:p>
          <a:p>
            <a:r>
              <a:rPr lang="en-US" dirty="0" smtClean="0"/>
              <a:t>To create parameterized tests, use the specification as given on the slide.</a:t>
            </a:r>
            <a:endParaRPr lang="en-US" dirty="0"/>
          </a:p>
        </p:txBody>
      </p:sp>
      <p:sp>
        <p:nvSpPr>
          <p:cNvPr id="3" name="Slide Image Placeholder 2"/>
          <p:cNvSpPr>
            <a:spLocks noGrp="1" noRot="1" noChangeAspect="1"/>
          </p:cNvSpPr>
          <p:nvPr>
            <p:ph type="sldImg"/>
          </p:nvPr>
        </p:nvSpPr>
        <p:spPr>
          <a:xfrm>
            <a:off x="1849438" y="720725"/>
            <a:ext cx="4800600" cy="3600450"/>
          </a:xfrm>
        </p:spPr>
      </p:sp>
    </p:spTree>
    <p:extLst>
      <p:ext uri="{BB962C8B-B14F-4D97-AF65-F5344CB8AC3E}">
        <p14:creationId xmlns:p14="http://schemas.microsoft.com/office/powerpoint/2010/main" val="1109716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7" name="Rectangle 3"/>
          <p:cNvSpPr>
            <a:spLocks noGrp="1" noChangeArrowheads="1"/>
          </p:cNvSpPr>
          <p:nvPr>
            <p:ph type="body" idx="1"/>
          </p:nvPr>
        </p:nvSpPr>
        <p:spPr/>
        <p:txBody>
          <a:bodyPr/>
          <a:lstStyle/>
          <a:p>
            <a:r>
              <a:rPr lang="en-US" dirty="0" smtClean="0"/>
              <a:t>Testing with </a:t>
            </a:r>
            <a:r>
              <a:rPr lang="en-US" dirty="0" err="1" smtClean="0"/>
              <a:t>JUnit</a:t>
            </a:r>
            <a:r>
              <a:rPr lang="en-US" dirty="0" smtClean="0"/>
              <a:t> – Parameterized Tests:</a:t>
            </a:r>
          </a:p>
          <a:p>
            <a:r>
              <a:rPr lang="en-US" dirty="0" smtClean="0"/>
              <a:t>Reusing Tests:</a:t>
            </a:r>
          </a:p>
          <a:p>
            <a:r>
              <a:rPr lang="en-US" dirty="0" smtClean="0"/>
              <a:t>As per the syntax given on the slide, to create parameterized tests annotate: </a:t>
            </a:r>
          </a:p>
          <a:p>
            <a:pPr lvl="1"/>
            <a:r>
              <a:rPr lang="en-US" dirty="0" smtClean="0"/>
              <a:t>The class with @</a:t>
            </a:r>
            <a:r>
              <a:rPr lang="en-US" dirty="0" err="1" smtClean="0"/>
              <a:t>RunWith</a:t>
            </a:r>
            <a:endParaRPr lang="en-US" dirty="0" smtClean="0"/>
          </a:p>
          <a:p>
            <a:pPr lvl="1"/>
            <a:r>
              <a:rPr lang="en-US" dirty="0" smtClean="0"/>
              <a:t>The method, which returns the collection to be annotated, with @Parameters</a:t>
            </a:r>
            <a:endParaRPr lang="en-US" dirty="0"/>
          </a:p>
        </p:txBody>
      </p:sp>
      <p:sp>
        <p:nvSpPr>
          <p:cNvPr id="3" name="Slide Image Placeholder 2"/>
          <p:cNvSpPr>
            <a:spLocks noGrp="1" noRot="1" noChangeAspect="1"/>
          </p:cNvSpPr>
          <p:nvPr>
            <p:ph type="sldImg"/>
          </p:nvPr>
        </p:nvSpPr>
        <p:spPr>
          <a:xfrm>
            <a:off x="1849438" y="720725"/>
            <a:ext cx="4800600" cy="3600450"/>
          </a:xfrm>
        </p:spPr>
      </p:sp>
    </p:spTree>
    <p:extLst>
      <p:ext uri="{BB962C8B-B14F-4D97-AF65-F5344CB8AC3E}">
        <p14:creationId xmlns:p14="http://schemas.microsoft.com/office/powerpoint/2010/main" val="342734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5" name="Rectangle 3"/>
          <p:cNvSpPr>
            <a:spLocks noGrp="1" noChangeArrowheads="1"/>
          </p:cNvSpPr>
          <p:nvPr>
            <p:ph type="body" idx="1"/>
          </p:nvPr>
        </p:nvSpPr>
        <p:spPr/>
        <p:txBody>
          <a:bodyPr/>
          <a:lstStyle/>
          <a:p>
            <a:r>
              <a:rPr lang="en-US" dirty="0" smtClean="0"/>
              <a:t>Testing with </a:t>
            </a:r>
            <a:r>
              <a:rPr lang="en-US" dirty="0" err="1" smtClean="0"/>
              <a:t>JUnit</a:t>
            </a:r>
            <a:r>
              <a:rPr lang="en-US" dirty="0" smtClean="0"/>
              <a:t> – Isolated Testing:</a:t>
            </a:r>
          </a:p>
          <a:p>
            <a:r>
              <a:rPr lang="en-US" dirty="0" smtClean="0"/>
              <a:t>Testing in Isolation:</a:t>
            </a:r>
          </a:p>
          <a:p>
            <a:r>
              <a:rPr lang="en-US" dirty="0" smtClean="0"/>
              <a:t>Unit testing any method should ideally be done in isolation from other methods and it is certainly a nice objective. However, testing in isolation can get difficult in certain scenarios. </a:t>
            </a:r>
          </a:p>
          <a:p>
            <a:r>
              <a:rPr lang="en-US" dirty="0" smtClean="0"/>
              <a:t>	For example: The business logic of an application is built into servlet and without running the server you cannot use the functionality. </a:t>
            </a:r>
          </a:p>
          <a:p>
            <a:r>
              <a:rPr lang="en-US" dirty="0" smtClean="0"/>
              <a:t>	Hence you need an object that can be used in a test instead of an expensive resource or a difficult resource. That is instead of using a real database, we can use a mock object representing the database. The usage of mock objects allows you to unit test at a fine grained level by allowing you to write unit tests for all methods.</a:t>
            </a:r>
          </a:p>
          <a:p>
            <a:r>
              <a:rPr lang="en-US" dirty="0" smtClean="0"/>
              <a:t>Hence while defining a mock object we can say, “a mock object is created to represent an object that your code will be collaborating with”.</a:t>
            </a:r>
            <a:endParaRPr lang="en-US" dirty="0"/>
          </a:p>
        </p:txBody>
      </p:sp>
      <p:sp>
        <p:nvSpPr>
          <p:cNvPr id="3" name="Slide Image Placeholder 2"/>
          <p:cNvSpPr>
            <a:spLocks noGrp="1" noRot="1" noChangeAspect="1"/>
          </p:cNvSpPr>
          <p:nvPr>
            <p:ph type="sldImg"/>
          </p:nvPr>
        </p:nvSpPr>
        <p:spPr>
          <a:xfrm>
            <a:off x="1849438" y="720725"/>
            <a:ext cx="4800600" cy="3600450"/>
          </a:xfrm>
        </p:spPr>
      </p:sp>
    </p:spTree>
    <p:extLst>
      <p:ext uri="{BB962C8B-B14F-4D97-AF65-F5344CB8AC3E}">
        <p14:creationId xmlns:p14="http://schemas.microsoft.com/office/powerpoint/2010/main" val="2517519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3" name="Rectangle 3"/>
          <p:cNvSpPr>
            <a:spLocks noGrp="1" noChangeArrowheads="1"/>
          </p:cNvSpPr>
          <p:nvPr>
            <p:ph type="body" idx="1"/>
          </p:nvPr>
        </p:nvSpPr>
        <p:spPr/>
        <p:txBody>
          <a:bodyPr/>
          <a:lstStyle/>
          <a:p>
            <a:r>
              <a:rPr lang="en-US" dirty="0" smtClean="0"/>
              <a:t>Testing with </a:t>
            </a:r>
            <a:r>
              <a:rPr lang="en-US" dirty="0" err="1" smtClean="0"/>
              <a:t>JUnit</a:t>
            </a:r>
            <a:r>
              <a:rPr lang="en-US" dirty="0" smtClean="0"/>
              <a:t> – Isolated Testing:</a:t>
            </a:r>
          </a:p>
          <a:p>
            <a:r>
              <a:rPr lang="en-US" dirty="0" smtClean="0"/>
              <a:t>Advantages of Using Mock Objects:</a:t>
            </a:r>
          </a:p>
          <a:p>
            <a:r>
              <a:rPr lang="en-US" dirty="0" smtClean="0"/>
              <a:t>There are some noticeable benefits of using mock objects:</a:t>
            </a:r>
          </a:p>
          <a:p>
            <a:pPr lvl="1"/>
            <a:r>
              <a:rPr lang="en-US" dirty="0" smtClean="0"/>
              <a:t>You can test the code which is not yet written but at the minimum an interface should be available to work with. </a:t>
            </a:r>
          </a:p>
          <a:p>
            <a:pPr lvl="1"/>
            <a:r>
              <a:rPr lang="en-US" dirty="0" smtClean="0"/>
              <a:t>Testing in isolation helps teams to test one part of the code independently without waiting for all other parts of the code.</a:t>
            </a:r>
          </a:p>
          <a:p>
            <a:pPr lvl="1"/>
            <a:r>
              <a:rPr lang="en-US" dirty="0" smtClean="0"/>
              <a:t>Also you can write focus tests that test only a single method without side effects resulting from other objects that are called from the method. Small focused tests are easy to understand and they do not break when other parts of the code are changed.</a:t>
            </a:r>
          </a:p>
          <a:p>
            <a:pPr lvl="1"/>
            <a:r>
              <a:rPr lang="en-US" dirty="0" smtClean="0"/>
              <a:t>Mock Objects replace the objects with which your method under test collaborates, thus offering a layer of isolation. </a:t>
            </a:r>
          </a:p>
          <a:p>
            <a:pPr lvl="1"/>
            <a:r>
              <a:rPr lang="en-US" dirty="0" smtClean="0"/>
              <a:t>Mock objects are quite helpful to write a test wherein that part of the code integrates with expensive external resources.</a:t>
            </a:r>
            <a:endParaRPr lang="en-US" dirty="0"/>
          </a:p>
        </p:txBody>
      </p:sp>
      <p:sp>
        <p:nvSpPr>
          <p:cNvPr id="3" name="Slide Image Placeholder 2"/>
          <p:cNvSpPr>
            <a:spLocks noGrp="1" noRot="1" noChangeAspect="1"/>
          </p:cNvSpPr>
          <p:nvPr>
            <p:ph type="sldImg"/>
          </p:nvPr>
        </p:nvSpPr>
        <p:spPr>
          <a:xfrm>
            <a:off x="1849438" y="720725"/>
            <a:ext cx="4800600" cy="3600450"/>
          </a:xfrm>
        </p:spPr>
      </p:sp>
    </p:spTree>
    <p:extLst>
      <p:ext uri="{BB962C8B-B14F-4D97-AF65-F5344CB8AC3E}">
        <p14:creationId xmlns:p14="http://schemas.microsoft.com/office/powerpoint/2010/main" val="24247704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7.png"/><Relationship Id="rId1" Type="http://schemas.openxmlformats.org/officeDocument/2006/relationships/slideMaster" Target="../slideMasters/slideMaster5.xml"/><Relationship Id="rId5" Type="http://schemas.openxmlformats.org/officeDocument/2006/relationships/image" Target="../media/image4.sv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5.xml"/><Relationship Id="rId1" Type="http://schemas.openxmlformats.org/officeDocument/2006/relationships/tags" Target="../tags/tag10.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3.emf"/><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5.xml"/><Relationship Id="rId4" Type="http://schemas.openxmlformats.org/officeDocument/2006/relationships/tags" Target="../tags/tag1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5.xml"/><Relationship Id="rId1" Type="http://schemas.openxmlformats.org/officeDocument/2006/relationships/tags" Target="../tags/tag1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5.xml"/><Relationship Id="rId1" Type="http://schemas.openxmlformats.org/officeDocument/2006/relationships/tags" Target="../tags/tag15.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5.xml"/><Relationship Id="rId1" Type="http://schemas.openxmlformats.org/officeDocument/2006/relationships/tags" Target="../tags/tag16.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5.xml"/><Relationship Id="rId1" Type="http://schemas.openxmlformats.org/officeDocument/2006/relationships/tags" Target="../tags/tag17.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3.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16.sv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Logo Whit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xmlns="" id="{17B390E6-46A0-4BED-B3E2-3051836E071A}"/>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805451" y="2606030"/>
            <a:ext cx="5533100" cy="1645943"/>
          </a:xfrm>
          <a:prstGeom prst="rect">
            <a:avLst/>
          </a:prstGeom>
        </p:spPr>
      </p:pic>
    </p:spTree>
    <p:extLst>
      <p:ext uri="{BB962C8B-B14F-4D97-AF65-F5344CB8AC3E}">
        <p14:creationId xmlns:p14="http://schemas.microsoft.com/office/powerpoint/2010/main" val="3462561494"/>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8740547"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696276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Retângulo 43">
            <a:extLst>
              <a:ext uri="{FF2B5EF4-FFF2-40B4-BE49-F238E27FC236}">
                <a16:creationId xmlns:a16="http://schemas.microsoft.com/office/drawing/2014/main" xmlns="" id="{25FC8637-25BD-4C09-AF25-56B4243DAB3D}"/>
              </a:ext>
            </a:extLst>
          </p:cNvPr>
          <p:cNvSpPr/>
          <p:nvPr userDrawn="1"/>
        </p:nvSpPr>
        <p:spPr>
          <a:xfrm>
            <a:off x="8740547"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2"/>
            <a:extLst>
              <a:ext uri="{FF2B5EF4-FFF2-40B4-BE49-F238E27FC236}">
                <a16:creationId xmlns:a16="http://schemas.microsoft.com/office/drawing/2014/main" xmlns=""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10" name="Retângulo 43">
            <a:extLst>
              <a:ext uri="{FF2B5EF4-FFF2-40B4-BE49-F238E27FC236}">
                <a16:creationId xmlns:a16="http://schemas.microsoft.com/office/drawing/2014/main" xmlns=""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405896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a16="http://schemas.microsoft.com/office/drawing/2014/main" xmlns="" id="{02DEF159-660E-4893-A63C-7C2BB5EEB9A1}"/>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241122184"/>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494766"/>
            <a:ext cx="6793764" cy="4643751"/>
          </a:xfrm>
        </p:spPr>
        <p:txBody>
          <a:bodyPr/>
          <a:lstStyle>
            <a:lvl1pPr>
              <a:defRPr b="0"/>
            </a:lvl1pPr>
            <a:lvl5pPr marL="1657350" indent="-285750">
              <a:buClr>
                <a:schemeClr val="tx2"/>
              </a:buClr>
              <a:buFont typeface="Wingdings" panose="05000000000000000000" pitchFamily="2" charset="2"/>
              <a:buChar cha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966034604"/>
      </p:ext>
    </p:extLst>
  </p:cSld>
  <p:clrMapOvr>
    <a:masterClrMapping/>
  </p:clrMapOvr>
  <p:timing>
    <p:tnLst>
      <p:par>
        <p:cTn id="1" dur="indefinite" restart="never" nodeType="tmRoot"/>
      </p:par>
    </p:tnLst>
  </p:timing>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024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494766"/>
            <a:ext cx="8845484" cy="4643751"/>
          </a:xfrm>
        </p:spPr>
        <p:txBody>
          <a:bodyPr/>
          <a:lstStyle>
            <a:lvl1pPr>
              <a:defRPr b="0"/>
            </a:lvl1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Tree>
    <p:extLst>
      <p:ext uri="{BB962C8B-B14F-4D97-AF65-F5344CB8AC3E}">
        <p14:creationId xmlns:p14="http://schemas.microsoft.com/office/powerpoint/2010/main" val="245932868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7" y="1494766"/>
            <a:ext cx="6649748"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260769"/>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7" y="1171254"/>
            <a:ext cx="6559484" cy="4967263"/>
          </a:xfrm>
        </p:spPr>
        <p:txBody>
          <a:bodyPr/>
          <a:lstStyle>
            <a:lvl1pPr>
              <a:defRPr b="0"/>
            </a:lvl1pPr>
            <a:lvl4pPr>
              <a:defRPr/>
            </a:lvl4pPr>
            <a:lvl5pPr marL="1657350" indent="-285750">
              <a:buClr>
                <a:schemeClr val="tx2"/>
              </a:buClr>
              <a:buFont typeface="Wingdings" panose="05000000000000000000" pitchFamily="2" charset="2"/>
              <a:buChar cha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3799514"/>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160980"/>
            <a:ext cx="6887389" cy="4977537"/>
          </a:xfrm>
        </p:spPr>
        <p:txBody>
          <a:bodyPr/>
          <a:lstStyle>
            <a:lvl1pPr>
              <a:defRPr b="0"/>
            </a:lvl1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516118"/>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09802" y="418452"/>
            <a:ext cx="7056770" cy="424029"/>
          </a:xfrm>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202076"/>
            <a:ext cx="6887389"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0315831"/>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5 (Image placeholder)">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Picture Placeholder 11">
            <a:extLst>
              <a:ext uri="{FF2B5EF4-FFF2-40B4-BE49-F238E27FC236}">
                <a16:creationId xmlns:a16="http://schemas.microsoft.com/office/drawing/2014/main" xmlns="" id="{25D6B527-14EF-4F30-9C9C-691EC4327EE7}"/>
              </a:ext>
            </a:extLst>
          </p:cNvPr>
          <p:cNvSpPr>
            <a:spLocks noGrp="1"/>
          </p:cNvSpPr>
          <p:nvPr>
            <p:ph type="pic" sz="quarter" idx="10"/>
          </p:nvPr>
        </p:nvSpPr>
        <p:spPr>
          <a:xfrm>
            <a:off x="3223732" y="-1588"/>
            <a:ext cx="5920268" cy="6859588"/>
          </a:xfrm>
        </p:spPr>
        <p:txBody>
          <a:bodyPr anchor="ctr"/>
          <a:lstStyle>
            <a:lvl1pPr algn="ctr">
              <a:defRPr/>
            </a:lvl1pPr>
          </a:lstStyle>
          <a:p>
            <a:r>
              <a:rPr lang="en-US" smtClean="0"/>
              <a:t>Click icon to add picture</a:t>
            </a:r>
            <a:endParaRPr lang="pt-PT" dirty="0"/>
          </a:p>
        </p:txBody>
      </p:sp>
      <p:sp>
        <p:nvSpPr>
          <p:cNvPr id="14" name="Text Placeholder 13">
            <a:extLst>
              <a:ext uri="{FF2B5EF4-FFF2-40B4-BE49-F238E27FC236}">
                <a16:creationId xmlns:a16="http://schemas.microsoft.com/office/drawing/2014/main" xmlns="" id="{B83CBA49-BBF9-4CF0-9E0B-FF67BA149660}"/>
              </a:ext>
            </a:extLst>
          </p:cNvPr>
          <p:cNvSpPr>
            <a:spLocks noGrp="1"/>
          </p:cNvSpPr>
          <p:nvPr>
            <p:ph type="body" sz="quarter" idx="11" hasCustomPrompt="1"/>
          </p:nvPr>
        </p:nvSpPr>
        <p:spPr>
          <a:xfrm>
            <a:off x="305991" y="3068960"/>
            <a:ext cx="3077766" cy="863600"/>
          </a:xfrm>
        </p:spPr>
        <p:txBody>
          <a:bodyPr lIns="0" tIns="0" rIns="0" bIns="0" anchor="b">
            <a:normAutofit/>
          </a:bodyPr>
          <a:lstStyle>
            <a:lvl1pPr>
              <a:lnSpc>
                <a:spcPts val="2250"/>
              </a:lnSpc>
              <a:defRPr sz="1950">
                <a:solidFill>
                  <a:srgbClr val="0070AD"/>
                </a:solidFill>
              </a:defRPr>
            </a:lvl1pPr>
            <a:lvl2pPr>
              <a:defRPr sz="1800">
                <a:solidFill>
                  <a:srgbClr val="0070AD"/>
                </a:solidFill>
              </a:defRPr>
            </a:lvl2pPr>
          </a:lstStyle>
          <a:p>
            <a:pPr lvl="0"/>
            <a:r>
              <a:rPr lang="en-US" dirty="0"/>
              <a:t>Click to insert title</a:t>
            </a:r>
            <a:endParaRPr lang="pt-PT" dirty="0"/>
          </a:p>
        </p:txBody>
      </p:sp>
      <p:sp>
        <p:nvSpPr>
          <p:cNvPr id="15" name="Text Placeholder 13">
            <a:extLst>
              <a:ext uri="{FF2B5EF4-FFF2-40B4-BE49-F238E27FC236}">
                <a16:creationId xmlns:a16="http://schemas.microsoft.com/office/drawing/2014/main" xmlns="" id="{F4C94DDB-5E07-4F17-ABAA-3E9C5E8683A1}"/>
              </a:ext>
            </a:extLst>
          </p:cNvPr>
          <p:cNvSpPr>
            <a:spLocks noGrp="1"/>
          </p:cNvSpPr>
          <p:nvPr>
            <p:ph type="body" sz="quarter" idx="12" hasCustomPrompt="1"/>
          </p:nvPr>
        </p:nvSpPr>
        <p:spPr>
          <a:xfrm>
            <a:off x="305991" y="4040164"/>
            <a:ext cx="3077766" cy="1189037"/>
          </a:xfrm>
        </p:spPr>
        <p:txBody>
          <a:bodyPr lIns="0" tIns="0" rIns="0" bIns="0">
            <a:normAutofit/>
          </a:bodyPr>
          <a:lstStyle>
            <a:lvl1pPr>
              <a:lnSpc>
                <a:spcPts val="1350"/>
              </a:lnSpc>
              <a:defRPr sz="1200">
                <a:solidFill>
                  <a:srgbClr val="0070AD"/>
                </a:solidFill>
              </a:defRPr>
            </a:lvl1pPr>
            <a:lvl2pPr>
              <a:defRPr sz="1200">
                <a:solidFill>
                  <a:srgbClr val="0070AD"/>
                </a:solidFill>
              </a:defRPr>
            </a:lvl2pPr>
          </a:lstStyle>
          <a:p>
            <a:pPr lvl="0"/>
            <a:r>
              <a:rPr lang="en-US" dirty="0"/>
              <a:t>Click to insert presenter, location, and date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305991" y="404814"/>
            <a:ext cx="1714500" cy="510013"/>
          </a:xfrm>
          <a:prstGeom prst="rect">
            <a:avLst/>
          </a:prstGeom>
        </p:spPr>
      </p:pic>
    </p:spTree>
    <p:extLst>
      <p:ext uri="{BB962C8B-B14F-4D97-AF65-F5344CB8AC3E}">
        <p14:creationId xmlns:p14="http://schemas.microsoft.com/office/powerpoint/2010/main" val="2062777009"/>
      </p:ext>
    </p:extLst>
  </p:cSld>
  <p:clrMapOvr>
    <a:masterClrMapping/>
  </p:clrMapOvr>
  <p:hf sldNum="0" hdr="0" dt="0"/>
  <p:extLst mod="1">
    <p:ext uri="{DCECCB84-F9BA-43D5-87BE-67443E8EF086}">
      <p15:sldGuideLst xmlns:p15="http://schemas.microsoft.com/office/powerpoint/2012/main">
        <p15:guide id="1" orient="horz" pos="2160">
          <p15:clr>
            <a:srgbClr val="FBAE40"/>
          </p15:clr>
        </p15:guide>
        <p15:guide id="2" pos="4634">
          <p15:clr>
            <a:srgbClr val="FBAE40"/>
          </p15:clr>
        </p15:guide>
        <p15:guide id="3" pos="7219">
          <p15:clr>
            <a:srgbClr val="FBAE40"/>
          </p15:clr>
        </p15:guide>
        <p15:guide id="4" orient="horz" pos="2614">
          <p15:clr>
            <a:srgbClr val="FBAE40"/>
          </p15:clr>
        </p15:guide>
        <p15:guide id="5" orient="horz" pos="3203">
          <p15:clr>
            <a:srgbClr val="FBAE40"/>
          </p15:clr>
        </p15:guide>
        <p15:guide id="6" orient="horz" pos="39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776032219"/>
      </p:ext>
    </p:extLst>
  </p:cSld>
  <p:clrMapOvr>
    <a:masterClrMapping/>
  </p:clrMapOvr>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8938265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2143322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679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186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328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 name="Graphic 2">
            <a:extLst>
              <a:ext uri="{FF2B5EF4-FFF2-40B4-BE49-F238E27FC236}">
                <a16:creationId xmlns:a16="http://schemas.microsoft.com/office/drawing/2014/main" xmlns="" id="{02DEF159-660E-4893-A63C-7C2BB5EEB9A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18343" b="19135"/>
          <a:stretch/>
        </p:blipFill>
        <p:spPr>
          <a:xfrm flipH="1">
            <a:off x="498633" y="0"/>
            <a:ext cx="8474589" cy="6858000"/>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646565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svg"/><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5" Type="http://schemas.openxmlformats.org/officeDocument/2006/relationships/image" Target="../media/image16.svg"/><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4.xml"/><Relationship Id="rId19" Type="http://schemas.openxmlformats.org/officeDocument/2006/relationships/image" Target="../media/image16.svg"/></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4.sv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4.svg"/><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xmlns="" id="{509B218C-0963-489A-AA77-3748FFA421C5}"/>
              </a:ext>
            </a:extLst>
          </p:cNvPr>
          <p:cNvSpPr>
            <a:spLocks noGrp="1"/>
          </p:cNvSpPr>
          <p:nvPr>
            <p:ph type="title"/>
          </p:nvPr>
        </p:nvSpPr>
        <p:spPr>
          <a:xfrm>
            <a:off x="305991" y="413387"/>
            <a:ext cx="8532019" cy="398271"/>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305991" y="1099335"/>
            <a:ext cx="8532018" cy="507762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25753004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Lst>
  <p:hf sldNum="0" hdr="0" dt="0"/>
  <p:txStyles>
    <p:titleStyle>
      <a:lvl1pPr algn="l" defTabSz="685800" rtl="0" eaLnBrk="1" latinLnBrk="0" hangingPunct="1">
        <a:lnSpc>
          <a:spcPts val="2250"/>
        </a:lnSpc>
        <a:spcBef>
          <a:spcPct val="0"/>
        </a:spcBef>
        <a:buNone/>
        <a:defRPr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90000"/>
        </a:lnSpc>
        <a:spcBef>
          <a:spcPts val="75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9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9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413755"/>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066716"/>
            <a:ext cx="8528209" cy="469749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3">
            <a:extLst>
              <a:ext uri="{96DAC541-7B7A-43D3-8B79-37D633B846F1}">
                <asvg:svgBlip xmlns:asvg="http://schemas.microsoft.com/office/drawing/2016/SVG/main" xmlns="" r:embed="rId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754861436"/>
      </p:ext>
    </p:extLst>
  </p:cSld>
  <p:clrMap bg1="lt1" tx1="dk1" bg2="lt2" tx2="dk2" accent1="accent1" accent2="accent2" accent3="accent3" accent4="accent4" accent5="accent5" accent6="accent6" hlink="hlink" folHlink="folHlink"/>
  <p:sldLayoutIdLst>
    <p:sldLayoutId id="2147483698" r:id="rId1"/>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5022"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305991" y="404814"/>
            <a:ext cx="8262453" cy="447941"/>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pic>
        <p:nvPicPr>
          <p:cNvPr id="9"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4">
            <a:extLst>
              <a:ext uri="{96DAC541-7B7A-43D3-8B79-37D633B846F1}">
                <asvg:svgBlip xmlns:asvg="http://schemas.microsoft.com/office/drawing/2016/SVG/main" xmlns="" r:embed="rId25"/>
              </a:ext>
            </a:extLst>
          </a:blip>
          <a:srcRect l="81836" t="-4713" b="16530"/>
          <a:stretch/>
        </p:blipFill>
        <p:spPr>
          <a:xfrm>
            <a:off x="8660845" y="188640"/>
            <a:ext cx="318267" cy="459624"/>
          </a:xfrm>
          <a:prstGeom prst="rect">
            <a:avLst/>
          </a:prstGeom>
        </p:spPr>
      </p:pic>
      <p:sp>
        <p:nvSpPr>
          <p:cNvPr id="13"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089062"/>
            <a:ext cx="8528209" cy="5364128"/>
          </a:xfrm>
          <a:prstGeom prst="rect">
            <a:avLst/>
          </a:prstGeom>
        </p:spPr>
        <p:txBody>
          <a:bodyPr vert="horz" lIns="0" tIns="0" rIns="0" bIns="0" rtlCol="0">
            <a:normAutofit/>
          </a:bodyPr>
          <a:lstStyle/>
          <a:p>
            <a:pPr lvl="0"/>
            <a:endParaRPr lang="en-US" dirty="0" smtClean="0"/>
          </a:p>
          <a:p>
            <a:pPr lvl="0"/>
            <a:r>
              <a:rPr lang="en-US" dirty="0" smtClean="0"/>
              <a:t>Edit </a:t>
            </a:r>
            <a:r>
              <a:rPr lang="en-US" dirty="0"/>
              <a:t>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9372601" y="1590548"/>
            <a:ext cx="446303"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Capgemini Blue</a:t>
            </a:r>
          </a:p>
          <a:p>
            <a:pPr marL="128588"/>
            <a:r>
              <a:rPr lang="en-US" sz="450" dirty="0"/>
              <a:t>R 0</a:t>
            </a:r>
          </a:p>
          <a:p>
            <a:pPr marL="128588"/>
            <a:r>
              <a:rPr lang="en-US" sz="450" dirty="0"/>
              <a:t>G 112</a:t>
            </a:r>
          </a:p>
          <a:p>
            <a:pPr marL="128588"/>
            <a:r>
              <a:rPr lang="en-US" sz="450" dirty="0"/>
              <a:t>B 173</a:t>
            </a:r>
          </a:p>
        </p:txBody>
      </p:sp>
      <p:sp>
        <p:nvSpPr>
          <p:cNvPr id="6" name="Rectangle 5"/>
          <p:cNvSpPr/>
          <p:nvPr/>
        </p:nvSpPr>
        <p:spPr>
          <a:xfrm>
            <a:off x="9818903" y="1590548"/>
            <a:ext cx="446303"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Vibrant</a:t>
            </a:r>
            <a:br>
              <a:rPr lang="en-US" sz="450" b="1" dirty="0"/>
            </a:br>
            <a:r>
              <a:rPr lang="en-US" sz="450" b="1" dirty="0"/>
              <a:t>Blue</a:t>
            </a:r>
          </a:p>
          <a:p>
            <a:pPr marL="128588"/>
            <a:r>
              <a:rPr lang="en-US" sz="450" dirty="0"/>
              <a:t>R 18</a:t>
            </a:r>
          </a:p>
          <a:p>
            <a:pPr marL="128588"/>
            <a:r>
              <a:rPr lang="en-US" sz="450" dirty="0"/>
              <a:t>G 171</a:t>
            </a:r>
          </a:p>
          <a:p>
            <a:pPr marL="128588"/>
            <a:r>
              <a:rPr lang="en-US" sz="450" dirty="0"/>
              <a:t>B 219</a:t>
            </a:r>
          </a:p>
        </p:txBody>
      </p:sp>
      <p:sp>
        <p:nvSpPr>
          <p:cNvPr id="7" name="Rectangle 6"/>
          <p:cNvSpPr/>
          <p:nvPr/>
        </p:nvSpPr>
        <p:spPr>
          <a:xfrm>
            <a:off x="10265206" y="1590548"/>
            <a:ext cx="446303"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Deep</a:t>
            </a:r>
            <a:br>
              <a:rPr lang="en-US" sz="450" b="1" dirty="0"/>
            </a:br>
            <a:r>
              <a:rPr lang="en-US" sz="450" b="1" dirty="0"/>
              <a:t>Purple</a:t>
            </a:r>
          </a:p>
          <a:p>
            <a:pPr marL="128588"/>
            <a:r>
              <a:rPr lang="en-US" sz="450" dirty="0"/>
              <a:t>R 43</a:t>
            </a:r>
          </a:p>
          <a:p>
            <a:pPr marL="128588"/>
            <a:r>
              <a:rPr lang="en-US" sz="450" dirty="0"/>
              <a:t>G 10</a:t>
            </a:r>
          </a:p>
          <a:p>
            <a:pPr marL="128588"/>
            <a:r>
              <a:rPr lang="en-US" sz="450" dirty="0"/>
              <a:t>B 61</a:t>
            </a:r>
          </a:p>
        </p:txBody>
      </p:sp>
      <p:sp>
        <p:nvSpPr>
          <p:cNvPr id="8" name="Rectangle 7"/>
          <p:cNvSpPr/>
          <p:nvPr/>
        </p:nvSpPr>
        <p:spPr>
          <a:xfrm>
            <a:off x="10711508" y="1590548"/>
            <a:ext cx="446303"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Tech</a:t>
            </a:r>
            <a:br>
              <a:rPr lang="en-US" sz="450" b="1" dirty="0"/>
            </a:br>
            <a:r>
              <a:rPr lang="en-US" sz="450" b="1" dirty="0"/>
              <a:t>Red</a:t>
            </a:r>
          </a:p>
          <a:p>
            <a:pPr marL="128588"/>
            <a:r>
              <a:rPr lang="en-US" sz="450" dirty="0"/>
              <a:t>R 255</a:t>
            </a:r>
          </a:p>
          <a:p>
            <a:pPr marL="128588"/>
            <a:r>
              <a:rPr lang="en-US" sz="450" dirty="0"/>
              <a:t>G 48</a:t>
            </a:r>
          </a:p>
          <a:p>
            <a:pPr marL="128588"/>
            <a:r>
              <a:rPr lang="en-US" sz="450" dirty="0"/>
              <a:t>B 76</a:t>
            </a:r>
          </a:p>
        </p:txBody>
      </p:sp>
      <p:sp>
        <p:nvSpPr>
          <p:cNvPr id="10" name="Rectangle 9"/>
          <p:cNvSpPr/>
          <p:nvPr/>
        </p:nvSpPr>
        <p:spPr>
          <a:xfrm>
            <a:off x="11157811" y="1590548"/>
            <a:ext cx="446303"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Zest</a:t>
            </a:r>
            <a:br>
              <a:rPr lang="en-US" sz="450" b="1" dirty="0"/>
            </a:br>
            <a:r>
              <a:rPr lang="en-US" sz="450" b="1" dirty="0"/>
              <a:t>Green</a:t>
            </a:r>
          </a:p>
          <a:p>
            <a:pPr marL="128588"/>
            <a:r>
              <a:rPr lang="en-US" sz="450" dirty="0"/>
              <a:t>R 149</a:t>
            </a:r>
          </a:p>
          <a:p>
            <a:pPr marL="128588"/>
            <a:r>
              <a:rPr lang="en-US" sz="450" dirty="0"/>
              <a:t>G 230</a:t>
            </a:r>
          </a:p>
          <a:p>
            <a:pPr marL="128588"/>
            <a:r>
              <a:rPr lang="en-US" sz="450" dirty="0"/>
              <a:t>B 22</a:t>
            </a:r>
          </a:p>
        </p:txBody>
      </p:sp>
      <p:sp>
        <p:nvSpPr>
          <p:cNvPr id="11" name="Rectangle 10"/>
          <p:cNvSpPr/>
          <p:nvPr/>
        </p:nvSpPr>
        <p:spPr>
          <a:xfrm>
            <a:off x="9372601" y="2468608"/>
            <a:ext cx="446303"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Capgemini Blue</a:t>
            </a:r>
            <a:r>
              <a:rPr lang="en-US" sz="450" dirty="0"/>
              <a:t> (-50%)</a:t>
            </a:r>
          </a:p>
          <a:p>
            <a:pPr marL="128588"/>
            <a:r>
              <a:rPr lang="en-US" sz="450" dirty="0"/>
              <a:t>R 128</a:t>
            </a:r>
          </a:p>
          <a:p>
            <a:pPr marL="128588"/>
            <a:r>
              <a:rPr lang="en-US" sz="450" dirty="0"/>
              <a:t>G 184</a:t>
            </a:r>
          </a:p>
          <a:p>
            <a:pPr marL="128588"/>
            <a:r>
              <a:rPr lang="en-US" sz="450" dirty="0"/>
              <a:t>B 214</a:t>
            </a:r>
          </a:p>
        </p:txBody>
      </p:sp>
      <p:sp>
        <p:nvSpPr>
          <p:cNvPr id="12" name="Rectangle 11"/>
          <p:cNvSpPr/>
          <p:nvPr/>
        </p:nvSpPr>
        <p:spPr>
          <a:xfrm>
            <a:off x="9818903" y="2468608"/>
            <a:ext cx="446303"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Vibrant</a:t>
            </a:r>
            <a:br>
              <a:rPr lang="en-US" sz="450" b="1" dirty="0"/>
            </a:br>
            <a:r>
              <a:rPr lang="en-US" sz="450" b="1" dirty="0"/>
              <a:t>Blue</a:t>
            </a:r>
            <a:r>
              <a:rPr lang="en-US" sz="450" dirty="0"/>
              <a:t> (-50%)</a:t>
            </a:r>
          </a:p>
          <a:p>
            <a:pPr marL="128588"/>
            <a:r>
              <a:rPr lang="en-US" sz="450" dirty="0"/>
              <a:t>R 136</a:t>
            </a:r>
          </a:p>
          <a:p>
            <a:pPr marL="128588"/>
            <a:r>
              <a:rPr lang="en-US" sz="450" dirty="0"/>
              <a:t>G 213</a:t>
            </a:r>
          </a:p>
          <a:p>
            <a:pPr marL="128588"/>
            <a:r>
              <a:rPr lang="en-US" sz="450" dirty="0"/>
              <a:t>B 237</a:t>
            </a:r>
          </a:p>
        </p:txBody>
      </p:sp>
      <p:sp>
        <p:nvSpPr>
          <p:cNvPr id="14" name="Rectangle 13"/>
          <p:cNvSpPr/>
          <p:nvPr/>
        </p:nvSpPr>
        <p:spPr>
          <a:xfrm>
            <a:off x="10265206" y="2468608"/>
            <a:ext cx="446303"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Purple</a:t>
            </a:r>
          </a:p>
          <a:p>
            <a:pPr marL="128588"/>
            <a:r>
              <a:rPr lang="en-US" sz="450" dirty="0"/>
              <a:t>R 109</a:t>
            </a:r>
          </a:p>
          <a:p>
            <a:pPr marL="128588"/>
            <a:r>
              <a:rPr lang="en-US" sz="450" dirty="0"/>
              <a:t>G 100</a:t>
            </a:r>
          </a:p>
          <a:p>
            <a:pPr marL="128588"/>
            <a:r>
              <a:rPr lang="en-US" sz="450" dirty="0"/>
              <a:t>B 204</a:t>
            </a:r>
          </a:p>
        </p:txBody>
      </p:sp>
      <p:sp>
        <p:nvSpPr>
          <p:cNvPr id="15" name="Rectangle 14"/>
          <p:cNvSpPr/>
          <p:nvPr/>
        </p:nvSpPr>
        <p:spPr>
          <a:xfrm>
            <a:off x="10711508" y="2468608"/>
            <a:ext cx="446303"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Orange</a:t>
            </a:r>
          </a:p>
          <a:p>
            <a:pPr marL="128588"/>
            <a:r>
              <a:rPr lang="en-US" sz="450" dirty="0"/>
              <a:t>R 255</a:t>
            </a:r>
          </a:p>
          <a:p>
            <a:pPr marL="128588"/>
            <a:r>
              <a:rPr lang="en-US" sz="450" dirty="0"/>
              <a:t>G 99</a:t>
            </a:r>
          </a:p>
          <a:p>
            <a:pPr marL="128588"/>
            <a:r>
              <a:rPr lang="en-US" sz="450" dirty="0"/>
              <a:t>B 39</a:t>
            </a:r>
          </a:p>
        </p:txBody>
      </p:sp>
      <p:sp>
        <p:nvSpPr>
          <p:cNvPr id="16" name="Rectangle 15"/>
          <p:cNvSpPr/>
          <p:nvPr/>
        </p:nvSpPr>
        <p:spPr>
          <a:xfrm>
            <a:off x="11157811" y="2468608"/>
            <a:ext cx="446303"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Green</a:t>
            </a:r>
          </a:p>
          <a:p>
            <a:pPr marL="128588"/>
            <a:r>
              <a:rPr lang="en-US" sz="450" dirty="0"/>
              <a:t>R 200</a:t>
            </a:r>
          </a:p>
          <a:p>
            <a:pPr marL="128588"/>
            <a:r>
              <a:rPr lang="en-US" sz="450" dirty="0"/>
              <a:t>G 255</a:t>
            </a:r>
          </a:p>
          <a:p>
            <a:pPr marL="128588"/>
            <a:r>
              <a:rPr lang="en-US" sz="450" dirty="0"/>
              <a:t>B 22</a:t>
            </a:r>
          </a:p>
        </p:txBody>
      </p:sp>
      <p:sp>
        <p:nvSpPr>
          <p:cNvPr id="17" name="Rectangle 16"/>
          <p:cNvSpPr/>
          <p:nvPr/>
        </p:nvSpPr>
        <p:spPr>
          <a:xfrm>
            <a:off x="10265206" y="3089931"/>
            <a:ext cx="446303"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Purple</a:t>
            </a:r>
          </a:p>
          <a:p>
            <a:pPr marL="128588"/>
            <a:r>
              <a:rPr lang="en-US" sz="450" dirty="0"/>
              <a:t>R 126</a:t>
            </a:r>
          </a:p>
          <a:p>
            <a:pPr marL="128588"/>
            <a:r>
              <a:rPr lang="en-US" sz="450" dirty="0"/>
              <a:t>G 57</a:t>
            </a:r>
          </a:p>
          <a:p>
            <a:pPr marL="128588"/>
            <a:r>
              <a:rPr lang="en-US" sz="450" dirty="0"/>
              <a:t>B 186</a:t>
            </a:r>
          </a:p>
        </p:txBody>
      </p:sp>
      <p:sp>
        <p:nvSpPr>
          <p:cNvPr id="18" name="Rectangle 17"/>
          <p:cNvSpPr/>
          <p:nvPr/>
        </p:nvSpPr>
        <p:spPr>
          <a:xfrm>
            <a:off x="11157811" y="3089931"/>
            <a:ext cx="446303"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Green</a:t>
            </a:r>
          </a:p>
          <a:p>
            <a:pPr marL="128588"/>
            <a:r>
              <a:rPr lang="en-US" sz="450" dirty="0"/>
              <a:t>R 0</a:t>
            </a:r>
          </a:p>
          <a:p>
            <a:pPr marL="128588"/>
            <a:r>
              <a:rPr lang="en-US" sz="450" dirty="0"/>
              <a:t>G 195</a:t>
            </a:r>
          </a:p>
          <a:p>
            <a:pPr marL="128588"/>
            <a:r>
              <a:rPr lang="en-US" sz="450" dirty="0"/>
              <a:t>B 123</a:t>
            </a:r>
          </a:p>
        </p:txBody>
      </p:sp>
      <p:sp>
        <p:nvSpPr>
          <p:cNvPr id="19" name="Rectangle 18"/>
          <p:cNvSpPr/>
          <p:nvPr/>
        </p:nvSpPr>
        <p:spPr>
          <a:xfrm>
            <a:off x="11157811" y="4948918"/>
            <a:ext cx="446303"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Green</a:t>
            </a:r>
          </a:p>
          <a:p>
            <a:pPr marL="128588"/>
            <a:r>
              <a:rPr lang="en-US" sz="450" dirty="0"/>
              <a:t>R 21</a:t>
            </a:r>
          </a:p>
          <a:p>
            <a:pPr marL="128588"/>
            <a:r>
              <a:rPr lang="en-US" sz="450" dirty="0"/>
              <a:t>G 99</a:t>
            </a:r>
          </a:p>
          <a:p>
            <a:pPr marL="128588"/>
            <a:r>
              <a:rPr lang="en-US" sz="450" dirty="0"/>
              <a:t>B 107</a:t>
            </a:r>
          </a:p>
        </p:txBody>
      </p:sp>
      <p:sp>
        <p:nvSpPr>
          <p:cNvPr id="20" name="Rectangle 19"/>
          <p:cNvSpPr/>
          <p:nvPr/>
        </p:nvSpPr>
        <p:spPr>
          <a:xfrm>
            <a:off x="11157811" y="4330086"/>
            <a:ext cx="446303"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Aqua</a:t>
            </a:r>
          </a:p>
          <a:p>
            <a:pPr marL="128588"/>
            <a:r>
              <a:rPr lang="en-US" sz="450" dirty="0"/>
              <a:t>R 15</a:t>
            </a:r>
          </a:p>
          <a:p>
            <a:pPr marL="128588"/>
            <a:r>
              <a:rPr lang="en-US" sz="450" dirty="0"/>
              <a:t>G 153</a:t>
            </a:r>
          </a:p>
          <a:p>
            <a:pPr marL="128588"/>
            <a:r>
              <a:rPr lang="en-US" sz="450" dirty="0"/>
              <a:t>B 156</a:t>
            </a:r>
          </a:p>
        </p:txBody>
      </p:sp>
      <p:sp>
        <p:nvSpPr>
          <p:cNvPr id="21" name="Rectangle 20"/>
          <p:cNvSpPr/>
          <p:nvPr/>
        </p:nvSpPr>
        <p:spPr>
          <a:xfrm>
            <a:off x="11157811" y="3711254"/>
            <a:ext cx="446303"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Aqua</a:t>
            </a:r>
          </a:p>
          <a:p>
            <a:pPr marL="128588"/>
            <a:r>
              <a:rPr lang="en-US" sz="450" dirty="0"/>
              <a:t>R 1</a:t>
            </a:r>
          </a:p>
          <a:p>
            <a:pPr marL="128588"/>
            <a:r>
              <a:rPr lang="en-US" sz="450" dirty="0"/>
              <a:t>G 209</a:t>
            </a:r>
          </a:p>
          <a:p>
            <a:pPr marL="128588"/>
            <a:r>
              <a:rPr lang="en-US" sz="450" dirty="0"/>
              <a:t>B 208</a:t>
            </a:r>
          </a:p>
        </p:txBody>
      </p:sp>
      <p:sp>
        <p:nvSpPr>
          <p:cNvPr id="22" name="Rectangle 21"/>
          <p:cNvSpPr/>
          <p:nvPr/>
        </p:nvSpPr>
        <p:spPr>
          <a:xfrm>
            <a:off x="10711508" y="3089931"/>
            <a:ext cx="446303"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Peach</a:t>
            </a:r>
          </a:p>
          <a:p>
            <a:pPr marL="128588"/>
            <a:r>
              <a:rPr lang="en-US" sz="450" dirty="0"/>
              <a:t>R 255</a:t>
            </a:r>
          </a:p>
          <a:p>
            <a:pPr marL="128588"/>
            <a:r>
              <a:rPr lang="en-US" sz="450" dirty="0"/>
              <a:t>G 126</a:t>
            </a:r>
          </a:p>
          <a:p>
            <a:pPr marL="128588"/>
            <a:r>
              <a:rPr lang="en-US" sz="450" dirty="0"/>
              <a:t>B 131</a:t>
            </a:r>
          </a:p>
        </p:txBody>
      </p:sp>
      <p:sp>
        <p:nvSpPr>
          <p:cNvPr id="23" name="Rectangle 22"/>
          <p:cNvSpPr/>
          <p:nvPr/>
        </p:nvSpPr>
        <p:spPr>
          <a:xfrm>
            <a:off x="10711508" y="3711254"/>
            <a:ext cx="446303"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Light</a:t>
            </a:r>
            <a:br>
              <a:rPr lang="en-US" sz="450" b="1" dirty="0"/>
            </a:br>
            <a:r>
              <a:rPr lang="en-US" sz="450" b="1" dirty="0"/>
              <a:t>Claret</a:t>
            </a:r>
          </a:p>
          <a:p>
            <a:pPr marL="128588"/>
            <a:r>
              <a:rPr lang="en-US" sz="450" dirty="0"/>
              <a:t>R 203</a:t>
            </a:r>
          </a:p>
          <a:p>
            <a:pPr marL="128588"/>
            <a:r>
              <a:rPr lang="en-US" sz="450" dirty="0"/>
              <a:t>G 41</a:t>
            </a:r>
          </a:p>
          <a:p>
            <a:pPr marL="128588"/>
            <a:r>
              <a:rPr lang="en-US" sz="450" dirty="0"/>
              <a:t>B 128</a:t>
            </a:r>
          </a:p>
        </p:txBody>
      </p:sp>
      <p:sp>
        <p:nvSpPr>
          <p:cNvPr id="24" name="Rectangle 23"/>
          <p:cNvSpPr/>
          <p:nvPr/>
        </p:nvSpPr>
        <p:spPr>
          <a:xfrm>
            <a:off x="10711508" y="4330086"/>
            <a:ext cx="446303"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Claret</a:t>
            </a:r>
          </a:p>
          <a:p>
            <a:pPr marL="128588"/>
            <a:r>
              <a:rPr lang="en-US" sz="450" dirty="0"/>
              <a:t>R 134</a:t>
            </a:r>
          </a:p>
          <a:p>
            <a:pPr marL="128588"/>
            <a:r>
              <a:rPr lang="en-US" sz="450" dirty="0"/>
              <a:t>G 8</a:t>
            </a:r>
          </a:p>
          <a:p>
            <a:pPr marL="128588"/>
            <a:r>
              <a:rPr lang="en-US" sz="450" dirty="0"/>
              <a:t>B 100</a:t>
            </a:r>
          </a:p>
        </p:txBody>
      </p:sp>
      <p:sp>
        <p:nvSpPr>
          <p:cNvPr id="25" name="Rectangle 24"/>
          <p:cNvSpPr/>
          <p:nvPr/>
        </p:nvSpPr>
        <p:spPr>
          <a:xfrm>
            <a:off x="9372601" y="1425206"/>
            <a:ext cx="428002"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Primary</a:t>
            </a:r>
          </a:p>
        </p:txBody>
      </p:sp>
      <p:sp>
        <p:nvSpPr>
          <p:cNvPr id="26" name="Rectangle 25"/>
          <p:cNvSpPr/>
          <p:nvPr/>
        </p:nvSpPr>
        <p:spPr>
          <a:xfrm>
            <a:off x="9372601" y="2304636"/>
            <a:ext cx="633187"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Infographic</a:t>
            </a:r>
          </a:p>
        </p:txBody>
      </p:sp>
      <p:sp>
        <p:nvSpPr>
          <p:cNvPr id="27" name="Rectangle 26"/>
          <p:cNvSpPr/>
          <p:nvPr/>
        </p:nvSpPr>
        <p:spPr>
          <a:xfrm>
            <a:off x="10265206" y="1425206"/>
            <a:ext cx="565861"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Secondary</a:t>
            </a:r>
          </a:p>
        </p:txBody>
      </p:sp>
      <p:sp>
        <p:nvSpPr>
          <p:cNvPr id="28" name="Rectangle 27"/>
          <p:cNvSpPr/>
          <p:nvPr/>
        </p:nvSpPr>
        <p:spPr>
          <a:xfrm>
            <a:off x="10265206" y="3711254"/>
            <a:ext cx="446303"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Purple</a:t>
            </a:r>
          </a:p>
          <a:p>
            <a:pPr marL="128588"/>
            <a:r>
              <a:rPr lang="en-US" sz="450" dirty="0"/>
              <a:t>R 71</a:t>
            </a:r>
          </a:p>
          <a:p>
            <a:pPr marL="128588"/>
            <a:r>
              <a:rPr lang="en-US" sz="450" dirty="0"/>
              <a:t>G 1</a:t>
            </a:r>
          </a:p>
          <a:p>
            <a:pPr marL="128588"/>
            <a:r>
              <a:rPr lang="en-US" sz="450" dirty="0"/>
              <a:t>B 167</a:t>
            </a:r>
          </a:p>
        </p:txBody>
      </p:sp>
    </p:spTree>
    <p:extLst>
      <p:ext uri="{BB962C8B-B14F-4D97-AF65-F5344CB8AC3E}">
        <p14:creationId xmlns:p14="http://schemas.microsoft.com/office/powerpoint/2010/main" val="293146376"/>
      </p:ext>
    </p:extLst>
  </p:cSld>
  <p:clrMap bg1="lt1" tx1="dk1" bg2="lt2" tx2="dk2" accent1="accent1" accent2="accent2" accent3="accent3" accent4="accent4" accent5="accent5" accent6="accent6" hlink="hlink" folHlink="folHlink"/>
  <p:sldLayoutIdLst>
    <p:sldLayoutId id="2147483700" r:id="rId1"/>
    <p:sldLayoutId id="2147483701" r:id="rId2"/>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5022" indent="-171450" algn="l" defTabSz="685800" rtl="0" eaLnBrk="1" latinLnBrk="0" hangingPunct="1">
        <a:lnSpc>
          <a:spcPts val="15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67879"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7922" indent="-175022" algn="l" defTabSz="685800" rtl="0" eaLnBrk="1" latinLnBrk="0" hangingPunct="1">
        <a:lnSpc>
          <a:spcPct val="9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2">
            <a:extLst>
              <a:ext uri="{96DAC541-7B7A-43D3-8B79-37D633B846F1}">
                <asvg:svgBlip xmlns:asvg="http://schemas.microsoft.com/office/drawing/2016/SVG/main" xmlns="" r:embed="rId19"/>
              </a:ext>
            </a:extLst>
          </a:blip>
          <a:srcRect l="81836" t="-4713" b="16530"/>
          <a:stretch/>
        </p:blipFill>
        <p:spPr>
          <a:xfrm>
            <a:off x="8660845" y="188640"/>
            <a:ext cx="318267" cy="459624"/>
          </a:xfrm>
          <a:prstGeom prst="rect">
            <a:avLst/>
          </a:prstGeom>
        </p:spPr>
      </p:pic>
      <p:sp>
        <p:nvSpPr>
          <p:cNvPr id="14"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305991" y="404815"/>
            <a:ext cx="8262453" cy="406844"/>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15"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140432"/>
            <a:ext cx="8528209" cy="5312758"/>
          </a:xfrm>
          <a:prstGeom prst="rect">
            <a:avLst/>
          </a:prstGeom>
        </p:spPr>
        <p:txBody>
          <a:bodyPr vert="horz" lIns="0" tIns="0" rIns="0" bIns="0" rtlCol="0">
            <a:normAutofit/>
          </a:bodyPr>
          <a:lstStyle/>
          <a:p>
            <a:pPr lvl="0"/>
            <a:endParaRPr lang="en-US" dirty="0" smtClean="0"/>
          </a:p>
          <a:p>
            <a:pPr lvl="0"/>
            <a:r>
              <a:rPr lang="en-US" dirty="0" smtClean="0"/>
              <a:t>Edit </a:t>
            </a:r>
            <a:r>
              <a:rPr lang="en-US" dirty="0"/>
              <a:t>Master text styles</a:t>
            </a:r>
          </a:p>
          <a:p>
            <a:pPr lvl="1"/>
            <a:r>
              <a:rPr lang="en-US" dirty="0" smtClean="0"/>
              <a:t>Second level</a:t>
            </a:r>
          </a:p>
          <a:p>
            <a:pPr lvl="2"/>
            <a:r>
              <a:rPr lang="en-US" dirty="0" smtClean="0"/>
              <a:t>Third level</a:t>
            </a:r>
          </a:p>
          <a:p>
            <a:pPr lvl="3"/>
            <a:r>
              <a:rPr lang="en-US" dirty="0" smtClean="0"/>
              <a:t>Fourth </a:t>
            </a:r>
            <a:r>
              <a:rPr lang="en-US" dirty="0"/>
              <a:t>level</a:t>
            </a:r>
          </a:p>
        </p:txBody>
      </p:sp>
      <p:sp>
        <p:nvSpPr>
          <p:cNvPr id="6" name="Rectangle 5"/>
          <p:cNvSpPr/>
          <p:nvPr/>
        </p:nvSpPr>
        <p:spPr>
          <a:xfrm>
            <a:off x="9372601" y="1590548"/>
            <a:ext cx="446303"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Capgemini Blue</a:t>
            </a:r>
          </a:p>
          <a:p>
            <a:pPr marL="128588"/>
            <a:r>
              <a:rPr lang="en-US" sz="450" dirty="0"/>
              <a:t>R 0</a:t>
            </a:r>
          </a:p>
          <a:p>
            <a:pPr marL="128588"/>
            <a:r>
              <a:rPr lang="en-US" sz="450" dirty="0"/>
              <a:t>G 112</a:t>
            </a:r>
          </a:p>
          <a:p>
            <a:pPr marL="128588"/>
            <a:r>
              <a:rPr lang="en-US" sz="450" dirty="0"/>
              <a:t>B 173</a:t>
            </a:r>
          </a:p>
        </p:txBody>
      </p:sp>
      <p:sp>
        <p:nvSpPr>
          <p:cNvPr id="7" name="Rectangle 6"/>
          <p:cNvSpPr/>
          <p:nvPr/>
        </p:nvSpPr>
        <p:spPr>
          <a:xfrm>
            <a:off x="9818903" y="1590548"/>
            <a:ext cx="446303"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Vibrant</a:t>
            </a:r>
            <a:br>
              <a:rPr lang="en-US" sz="450" b="1" dirty="0"/>
            </a:br>
            <a:r>
              <a:rPr lang="en-US" sz="450" b="1" dirty="0"/>
              <a:t>Blue</a:t>
            </a:r>
          </a:p>
          <a:p>
            <a:pPr marL="128588"/>
            <a:r>
              <a:rPr lang="en-US" sz="450" dirty="0"/>
              <a:t>R 18</a:t>
            </a:r>
          </a:p>
          <a:p>
            <a:pPr marL="128588"/>
            <a:r>
              <a:rPr lang="en-US" sz="450" dirty="0"/>
              <a:t>G 171</a:t>
            </a:r>
          </a:p>
          <a:p>
            <a:pPr marL="128588"/>
            <a:r>
              <a:rPr lang="en-US" sz="450" dirty="0"/>
              <a:t>B 219</a:t>
            </a:r>
          </a:p>
        </p:txBody>
      </p:sp>
      <p:sp>
        <p:nvSpPr>
          <p:cNvPr id="8" name="Rectangle 7"/>
          <p:cNvSpPr/>
          <p:nvPr/>
        </p:nvSpPr>
        <p:spPr>
          <a:xfrm>
            <a:off x="10265206" y="1590548"/>
            <a:ext cx="446303"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Deep</a:t>
            </a:r>
            <a:br>
              <a:rPr lang="en-US" sz="450" b="1" dirty="0"/>
            </a:br>
            <a:r>
              <a:rPr lang="en-US" sz="450" b="1" dirty="0"/>
              <a:t>Purple</a:t>
            </a:r>
          </a:p>
          <a:p>
            <a:pPr marL="128588"/>
            <a:r>
              <a:rPr lang="en-US" sz="450" dirty="0"/>
              <a:t>R 43</a:t>
            </a:r>
          </a:p>
          <a:p>
            <a:pPr marL="128588"/>
            <a:r>
              <a:rPr lang="en-US" sz="450" dirty="0"/>
              <a:t>G 10</a:t>
            </a:r>
          </a:p>
          <a:p>
            <a:pPr marL="128588"/>
            <a:r>
              <a:rPr lang="en-US" sz="450" dirty="0"/>
              <a:t>B 61</a:t>
            </a:r>
          </a:p>
        </p:txBody>
      </p:sp>
      <p:sp>
        <p:nvSpPr>
          <p:cNvPr id="9" name="Rectangle 8"/>
          <p:cNvSpPr/>
          <p:nvPr/>
        </p:nvSpPr>
        <p:spPr>
          <a:xfrm>
            <a:off x="10711508" y="1590548"/>
            <a:ext cx="446303"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Tech</a:t>
            </a:r>
            <a:br>
              <a:rPr lang="en-US" sz="450" b="1" dirty="0"/>
            </a:br>
            <a:r>
              <a:rPr lang="en-US" sz="450" b="1" dirty="0"/>
              <a:t>Red</a:t>
            </a:r>
          </a:p>
          <a:p>
            <a:pPr marL="128588"/>
            <a:r>
              <a:rPr lang="en-US" sz="450" dirty="0"/>
              <a:t>R 255</a:t>
            </a:r>
          </a:p>
          <a:p>
            <a:pPr marL="128588"/>
            <a:r>
              <a:rPr lang="en-US" sz="450" dirty="0"/>
              <a:t>G 48</a:t>
            </a:r>
          </a:p>
          <a:p>
            <a:pPr marL="128588"/>
            <a:r>
              <a:rPr lang="en-US" sz="450" dirty="0"/>
              <a:t>B 76</a:t>
            </a:r>
          </a:p>
        </p:txBody>
      </p:sp>
      <p:sp>
        <p:nvSpPr>
          <p:cNvPr id="10" name="Rectangle 9"/>
          <p:cNvSpPr/>
          <p:nvPr/>
        </p:nvSpPr>
        <p:spPr>
          <a:xfrm>
            <a:off x="11157811" y="1590548"/>
            <a:ext cx="446303"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Zest</a:t>
            </a:r>
            <a:br>
              <a:rPr lang="en-US" sz="450" b="1" dirty="0"/>
            </a:br>
            <a:r>
              <a:rPr lang="en-US" sz="450" b="1" dirty="0"/>
              <a:t>Green</a:t>
            </a:r>
          </a:p>
          <a:p>
            <a:pPr marL="128588"/>
            <a:r>
              <a:rPr lang="en-US" sz="450" dirty="0"/>
              <a:t>R 149</a:t>
            </a:r>
          </a:p>
          <a:p>
            <a:pPr marL="128588"/>
            <a:r>
              <a:rPr lang="en-US" sz="450" dirty="0"/>
              <a:t>G 230</a:t>
            </a:r>
          </a:p>
          <a:p>
            <a:pPr marL="128588"/>
            <a:r>
              <a:rPr lang="en-US" sz="450" dirty="0"/>
              <a:t>B 22</a:t>
            </a:r>
          </a:p>
        </p:txBody>
      </p:sp>
      <p:sp>
        <p:nvSpPr>
          <p:cNvPr id="11" name="Rectangle 10"/>
          <p:cNvSpPr/>
          <p:nvPr/>
        </p:nvSpPr>
        <p:spPr>
          <a:xfrm>
            <a:off x="9372601" y="2468608"/>
            <a:ext cx="446303"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Capgemini Blue</a:t>
            </a:r>
            <a:r>
              <a:rPr lang="en-US" sz="450" dirty="0"/>
              <a:t> (-50%)</a:t>
            </a:r>
          </a:p>
          <a:p>
            <a:pPr marL="128588"/>
            <a:r>
              <a:rPr lang="en-US" sz="450" dirty="0"/>
              <a:t>R 128</a:t>
            </a:r>
          </a:p>
          <a:p>
            <a:pPr marL="128588"/>
            <a:r>
              <a:rPr lang="en-US" sz="450" dirty="0"/>
              <a:t>G 184</a:t>
            </a:r>
          </a:p>
          <a:p>
            <a:pPr marL="128588"/>
            <a:r>
              <a:rPr lang="en-US" sz="450" dirty="0"/>
              <a:t>B 214</a:t>
            </a:r>
          </a:p>
        </p:txBody>
      </p:sp>
      <p:sp>
        <p:nvSpPr>
          <p:cNvPr id="12" name="Rectangle 11"/>
          <p:cNvSpPr/>
          <p:nvPr/>
        </p:nvSpPr>
        <p:spPr>
          <a:xfrm>
            <a:off x="9818903" y="2468608"/>
            <a:ext cx="446303"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Vibrant</a:t>
            </a:r>
            <a:br>
              <a:rPr lang="en-US" sz="450" b="1" dirty="0"/>
            </a:br>
            <a:r>
              <a:rPr lang="en-US" sz="450" b="1" dirty="0"/>
              <a:t>Blue</a:t>
            </a:r>
            <a:r>
              <a:rPr lang="en-US" sz="450" dirty="0"/>
              <a:t> (-50%)</a:t>
            </a:r>
          </a:p>
          <a:p>
            <a:pPr marL="128588"/>
            <a:r>
              <a:rPr lang="en-US" sz="450" dirty="0"/>
              <a:t>R 136</a:t>
            </a:r>
          </a:p>
          <a:p>
            <a:pPr marL="128588"/>
            <a:r>
              <a:rPr lang="en-US" sz="450" dirty="0"/>
              <a:t>G 213</a:t>
            </a:r>
          </a:p>
          <a:p>
            <a:pPr marL="128588"/>
            <a:r>
              <a:rPr lang="en-US" sz="450" dirty="0"/>
              <a:t>B 237</a:t>
            </a:r>
          </a:p>
        </p:txBody>
      </p:sp>
      <p:sp>
        <p:nvSpPr>
          <p:cNvPr id="17" name="Rectangle 16"/>
          <p:cNvSpPr/>
          <p:nvPr/>
        </p:nvSpPr>
        <p:spPr>
          <a:xfrm>
            <a:off x="10265206" y="2468608"/>
            <a:ext cx="446303"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Purple</a:t>
            </a:r>
          </a:p>
          <a:p>
            <a:pPr marL="128588"/>
            <a:r>
              <a:rPr lang="en-US" sz="450" dirty="0"/>
              <a:t>R 109</a:t>
            </a:r>
          </a:p>
          <a:p>
            <a:pPr marL="128588"/>
            <a:r>
              <a:rPr lang="en-US" sz="450" dirty="0"/>
              <a:t>G 100</a:t>
            </a:r>
          </a:p>
          <a:p>
            <a:pPr marL="128588"/>
            <a:r>
              <a:rPr lang="en-US" sz="450" dirty="0"/>
              <a:t>B 204</a:t>
            </a:r>
          </a:p>
        </p:txBody>
      </p:sp>
      <p:sp>
        <p:nvSpPr>
          <p:cNvPr id="18" name="Rectangle 17"/>
          <p:cNvSpPr/>
          <p:nvPr/>
        </p:nvSpPr>
        <p:spPr>
          <a:xfrm>
            <a:off x="10711508" y="2468608"/>
            <a:ext cx="446303"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Orange</a:t>
            </a:r>
          </a:p>
          <a:p>
            <a:pPr marL="128588"/>
            <a:r>
              <a:rPr lang="en-US" sz="450" dirty="0"/>
              <a:t>R 255</a:t>
            </a:r>
          </a:p>
          <a:p>
            <a:pPr marL="128588"/>
            <a:r>
              <a:rPr lang="en-US" sz="450" dirty="0"/>
              <a:t>G 99</a:t>
            </a:r>
          </a:p>
          <a:p>
            <a:pPr marL="128588"/>
            <a:r>
              <a:rPr lang="en-US" sz="450" dirty="0"/>
              <a:t>B 39</a:t>
            </a:r>
          </a:p>
        </p:txBody>
      </p:sp>
      <p:sp>
        <p:nvSpPr>
          <p:cNvPr id="19" name="Rectangle 18"/>
          <p:cNvSpPr/>
          <p:nvPr/>
        </p:nvSpPr>
        <p:spPr>
          <a:xfrm>
            <a:off x="11157811" y="2468608"/>
            <a:ext cx="446303"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Green</a:t>
            </a:r>
          </a:p>
          <a:p>
            <a:pPr marL="128588"/>
            <a:r>
              <a:rPr lang="en-US" sz="450" dirty="0"/>
              <a:t>R 200</a:t>
            </a:r>
          </a:p>
          <a:p>
            <a:pPr marL="128588"/>
            <a:r>
              <a:rPr lang="en-US" sz="450" dirty="0"/>
              <a:t>G 255</a:t>
            </a:r>
          </a:p>
          <a:p>
            <a:pPr marL="128588"/>
            <a:r>
              <a:rPr lang="en-US" sz="450" dirty="0"/>
              <a:t>B 22</a:t>
            </a:r>
          </a:p>
        </p:txBody>
      </p:sp>
      <p:sp>
        <p:nvSpPr>
          <p:cNvPr id="20" name="Rectangle 19"/>
          <p:cNvSpPr/>
          <p:nvPr/>
        </p:nvSpPr>
        <p:spPr>
          <a:xfrm>
            <a:off x="10265206" y="3089931"/>
            <a:ext cx="446303"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Purple</a:t>
            </a:r>
          </a:p>
          <a:p>
            <a:pPr marL="128588"/>
            <a:r>
              <a:rPr lang="en-US" sz="450" dirty="0"/>
              <a:t>R 126</a:t>
            </a:r>
          </a:p>
          <a:p>
            <a:pPr marL="128588"/>
            <a:r>
              <a:rPr lang="en-US" sz="450" dirty="0"/>
              <a:t>G 57</a:t>
            </a:r>
          </a:p>
          <a:p>
            <a:pPr marL="128588"/>
            <a:r>
              <a:rPr lang="en-US" sz="450" dirty="0"/>
              <a:t>B 186</a:t>
            </a:r>
          </a:p>
        </p:txBody>
      </p:sp>
      <p:sp>
        <p:nvSpPr>
          <p:cNvPr id="21" name="Rectangle 20"/>
          <p:cNvSpPr/>
          <p:nvPr/>
        </p:nvSpPr>
        <p:spPr>
          <a:xfrm>
            <a:off x="11157811" y="3089931"/>
            <a:ext cx="446303"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Green</a:t>
            </a:r>
          </a:p>
          <a:p>
            <a:pPr marL="128588"/>
            <a:r>
              <a:rPr lang="en-US" sz="450" dirty="0"/>
              <a:t>R 0</a:t>
            </a:r>
          </a:p>
          <a:p>
            <a:pPr marL="128588"/>
            <a:r>
              <a:rPr lang="en-US" sz="450" dirty="0"/>
              <a:t>G 195</a:t>
            </a:r>
          </a:p>
          <a:p>
            <a:pPr marL="128588"/>
            <a:r>
              <a:rPr lang="en-US" sz="450" dirty="0"/>
              <a:t>B 123</a:t>
            </a:r>
          </a:p>
        </p:txBody>
      </p:sp>
      <p:sp>
        <p:nvSpPr>
          <p:cNvPr id="22" name="Rectangle 21"/>
          <p:cNvSpPr/>
          <p:nvPr/>
        </p:nvSpPr>
        <p:spPr>
          <a:xfrm>
            <a:off x="11157811" y="4948918"/>
            <a:ext cx="446303"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Green</a:t>
            </a:r>
          </a:p>
          <a:p>
            <a:pPr marL="128588"/>
            <a:r>
              <a:rPr lang="en-US" sz="450" dirty="0"/>
              <a:t>R 21</a:t>
            </a:r>
          </a:p>
          <a:p>
            <a:pPr marL="128588"/>
            <a:r>
              <a:rPr lang="en-US" sz="450" dirty="0"/>
              <a:t>G 99</a:t>
            </a:r>
          </a:p>
          <a:p>
            <a:pPr marL="128588"/>
            <a:r>
              <a:rPr lang="en-US" sz="450" dirty="0"/>
              <a:t>B 107</a:t>
            </a:r>
          </a:p>
        </p:txBody>
      </p:sp>
      <p:sp>
        <p:nvSpPr>
          <p:cNvPr id="23" name="Rectangle 22"/>
          <p:cNvSpPr/>
          <p:nvPr/>
        </p:nvSpPr>
        <p:spPr>
          <a:xfrm>
            <a:off x="11157811" y="4330086"/>
            <a:ext cx="446303"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Aqua</a:t>
            </a:r>
          </a:p>
          <a:p>
            <a:pPr marL="128588"/>
            <a:r>
              <a:rPr lang="en-US" sz="450" dirty="0"/>
              <a:t>R 15</a:t>
            </a:r>
          </a:p>
          <a:p>
            <a:pPr marL="128588"/>
            <a:r>
              <a:rPr lang="en-US" sz="450" dirty="0"/>
              <a:t>G 153</a:t>
            </a:r>
          </a:p>
          <a:p>
            <a:pPr marL="128588"/>
            <a:r>
              <a:rPr lang="en-US" sz="450" dirty="0"/>
              <a:t>B 156</a:t>
            </a:r>
          </a:p>
        </p:txBody>
      </p:sp>
      <p:sp>
        <p:nvSpPr>
          <p:cNvPr id="24" name="Rectangle 23"/>
          <p:cNvSpPr/>
          <p:nvPr/>
        </p:nvSpPr>
        <p:spPr>
          <a:xfrm>
            <a:off x="11157811" y="3711254"/>
            <a:ext cx="446303"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Aqua</a:t>
            </a:r>
          </a:p>
          <a:p>
            <a:pPr marL="128588"/>
            <a:r>
              <a:rPr lang="en-US" sz="450" dirty="0"/>
              <a:t>R 1</a:t>
            </a:r>
          </a:p>
          <a:p>
            <a:pPr marL="128588"/>
            <a:r>
              <a:rPr lang="en-US" sz="450" dirty="0"/>
              <a:t>G 209</a:t>
            </a:r>
          </a:p>
          <a:p>
            <a:pPr marL="128588"/>
            <a:r>
              <a:rPr lang="en-US" sz="450" dirty="0"/>
              <a:t>B 208</a:t>
            </a:r>
          </a:p>
        </p:txBody>
      </p:sp>
      <p:sp>
        <p:nvSpPr>
          <p:cNvPr id="25" name="Rectangle 24"/>
          <p:cNvSpPr/>
          <p:nvPr/>
        </p:nvSpPr>
        <p:spPr>
          <a:xfrm>
            <a:off x="10711508" y="3089931"/>
            <a:ext cx="446303"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Peach</a:t>
            </a:r>
          </a:p>
          <a:p>
            <a:pPr marL="128588"/>
            <a:r>
              <a:rPr lang="en-US" sz="450" dirty="0"/>
              <a:t>R 255</a:t>
            </a:r>
          </a:p>
          <a:p>
            <a:pPr marL="128588"/>
            <a:r>
              <a:rPr lang="en-US" sz="450" dirty="0"/>
              <a:t>G 126</a:t>
            </a:r>
          </a:p>
          <a:p>
            <a:pPr marL="128588"/>
            <a:r>
              <a:rPr lang="en-US" sz="450" dirty="0"/>
              <a:t>B 131</a:t>
            </a:r>
          </a:p>
        </p:txBody>
      </p:sp>
      <p:sp>
        <p:nvSpPr>
          <p:cNvPr id="26" name="Rectangle 25"/>
          <p:cNvSpPr/>
          <p:nvPr/>
        </p:nvSpPr>
        <p:spPr>
          <a:xfrm>
            <a:off x="10711508" y="3711254"/>
            <a:ext cx="446303"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Light</a:t>
            </a:r>
            <a:br>
              <a:rPr lang="en-US" sz="450" b="1" dirty="0"/>
            </a:br>
            <a:r>
              <a:rPr lang="en-US" sz="450" b="1" dirty="0"/>
              <a:t>Claret</a:t>
            </a:r>
          </a:p>
          <a:p>
            <a:pPr marL="128588"/>
            <a:r>
              <a:rPr lang="en-US" sz="450" dirty="0"/>
              <a:t>R 203</a:t>
            </a:r>
          </a:p>
          <a:p>
            <a:pPr marL="128588"/>
            <a:r>
              <a:rPr lang="en-US" sz="450" dirty="0"/>
              <a:t>G 41</a:t>
            </a:r>
          </a:p>
          <a:p>
            <a:pPr marL="128588"/>
            <a:r>
              <a:rPr lang="en-US" sz="450" dirty="0"/>
              <a:t>B 128</a:t>
            </a:r>
          </a:p>
        </p:txBody>
      </p:sp>
      <p:sp>
        <p:nvSpPr>
          <p:cNvPr id="27" name="Rectangle 26"/>
          <p:cNvSpPr/>
          <p:nvPr/>
        </p:nvSpPr>
        <p:spPr>
          <a:xfrm>
            <a:off x="10711508" y="4330086"/>
            <a:ext cx="446303"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Claret</a:t>
            </a:r>
          </a:p>
          <a:p>
            <a:pPr marL="128588"/>
            <a:r>
              <a:rPr lang="en-US" sz="450" dirty="0"/>
              <a:t>R 134</a:t>
            </a:r>
          </a:p>
          <a:p>
            <a:pPr marL="128588"/>
            <a:r>
              <a:rPr lang="en-US" sz="450" dirty="0"/>
              <a:t>G 8</a:t>
            </a:r>
          </a:p>
          <a:p>
            <a:pPr marL="128588"/>
            <a:r>
              <a:rPr lang="en-US" sz="450" dirty="0"/>
              <a:t>B 100</a:t>
            </a:r>
          </a:p>
        </p:txBody>
      </p:sp>
      <p:sp>
        <p:nvSpPr>
          <p:cNvPr id="28" name="Rectangle 27"/>
          <p:cNvSpPr/>
          <p:nvPr/>
        </p:nvSpPr>
        <p:spPr>
          <a:xfrm>
            <a:off x="9372601" y="1425206"/>
            <a:ext cx="428002"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Primary</a:t>
            </a:r>
          </a:p>
        </p:txBody>
      </p:sp>
      <p:sp>
        <p:nvSpPr>
          <p:cNvPr id="29" name="Rectangle 28"/>
          <p:cNvSpPr/>
          <p:nvPr/>
        </p:nvSpPr>
        <p:spPr>
          <a:xfrm>
            <a:off x="9372601" y="2304636"/>
            <a:ext cx="633187"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Infographic</a:t>
            </a:r>
          </a:p>
        </p:txBody>
      </p:sp>
      <p:sp>
        <p:nvSpPr>
          <p:cNvPr id="30" name="Rectangle 29"/>
          <p:cNvSpPr/>
          <p:nvPr/>
        </p:nvSpPr>
        <p:spPr>
          <a:xfrm>
            <a:off x="10265206" y="1425206"/>
            <a:ext cx="565861"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Secondary</a:t>
            </a:r>
          </a:p>
        </p:txBody>
      </p:sp>
      <p:sp>
        <p:nvSpPr>
          <p:cNvPr id="31" name="Rectangle 30"/>
          <p:cNvSpPr/>
          <p:nvPr/>
        </p:nvSpPr>
        <p:spPr>
          <a:xfrm>
            <a:off x="10265206" y="3711254"/>
            <a:ext cx="446303"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Purple</a:t>
            </a:r>
          </a:p>
          <a:p>
            <a:pPr marL="128588"/>
            <a:r>
              <a:rPr lang="en-US" sz="450" dirty="0"/>
              <a:t>R 71</a:t>
            </a:r>
          </a:p>
          <a:p>
            <a:pPr marL="128588"/>
            <a:r>
              <a:rPr lang="en-US" sz="450" dirty="0"/>
              <a:t>G 1</a:t>
            </a:r>
          </a:p>
          <a:p>
            <a:pPr marL="128588"/>
            <a:r>
              <a:rPr lang="en-US" sz="450" dirty="0"/>
              <a:t>B 167</a:t>
            </a:r>
          </a:p>
        </p:txBody>
      </p:sp>
    </p:spTree>
    <p:extLst>
      <p:ext uri="{BB962C8B-B14F-4D97-AF65-F5344CB8AC3E}">
        <p14:creationId xmlns:p14="http://schemas.microsoft.com/office/powerpoint/2010/main" val="278278467"/>
      </p:ext>
    </p:extLst>
  </p:cSld>
  <p:clrMap bg1="lt1" tx1="dk1" bg2="lt2" tx2="dk2" accent1="accent1" accent2="accent2" accent3="accent3" accent4="accent4" accent5="accent5" accent6="accent6" hlink="hlink" folHlink="folHlink"/>
  <p:txStyles>
    <p:titleStyle>
      <a:lvl1pPr algn="l" defTabSz="685800" rtl="0" eaLnBrk="1" latinLnBrk="0" hangingPunct="1">
        <a:lnSpc>
          <a:spcPct val="90000"/>
        </a:lnSpc>
        <a:spcBef>
          <a:spcPct val="0"/>
        </a:spcBef>
        <a:buNone/>
        <a:defRPr sz="2400" kern="1200">
          <a:solidFill>
            <a:schemeClr val="tx2"/>
          </a:solidFill>
          <a:latin typeface="+mj-lt"/>
          <a:ea typeface="+mj-ea"/>
          <a:cs typeface="+mj-cs"/>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3831"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7663" indent="-173831"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1969" indent="-164306"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257">
          <p15:clr>
            <a:srgbClr val="F26B43"/>
          </p15:clr>
        </p15:guide>
        <p15:guide id="3" pos="7423">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424029"/>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endParaRPr lang="en-US" dirty="0" smtClean="0"/>
          </a:p>
          <a:p>
            <a:pPr lvl="0"/>
            <a:r>
              <a:rPr lang="en-US" dirty="0" smtClean="0"/>
              <a:t>Edit </a:t>
            </a:r>
            <a:r>
              <a:rPr lang="en-US" dirty="0"/>
              <a:t>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9">
            <a:extLst>
              <a:ext uri="{96DAC541-7B7A-43D3-8B79-37D633B846F1}">
                <asvg:svgBlip xmlns:asvg="http://schemas.microsoft.com/office/drawing/2016/SVG/main" xmlns="" r:embed="rId11"/>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a16="http://schemas.microsoft.com/office/drawing/2014/main" xmlns="" id="{C3D2EC56-D17C-4A75-8178-C69397BC7353}"/>
              </a:ext>
            </a:extLst>
          </p:cNvPr>
          <p:cNvPicPr>
            <a:picLocks noChangeAspect="1"/>
          </p:cNvPicPr>
          <p:nvPr/>
        </p:nvPicPr>
        <p:blipFill>
          <a:blip r:embed="rId9">
            <a:extLst>
              <a:ext uri="{96DAC541-7B7A-43D3-8B79-37D633B846F1}">
                <asvg:svgBlip xmlns:asvg="http://schemas.microsoft.com/office/drawing/2016/SVG/main" xmlns="" r:embed="rId12"/>
              </a:ext>
            </a:extLst>
          </a:blip>
          <a:stretch>
            <a:fillRect/>
          </a:stretch>
        </p:blipFill>
        <p:spPr>
          <a:xfrm>
            <a:off x="213524" y="6528825"/>
            <a:ext cx="1820760" cy="276878"/>
          </a:xfrm>
          <a:prstGeom prst="rect">
            <a:avLst/>
          </a:prstGeom>
        </p:spPr>
      </p:pic>
    </p:spTree>
    <p:extLst>
      <p:ext uri="{BB962C8B-B14F-4D97-AF65-F5344CB8AC3E}">
        <p14:creationId xmlns:p14="http://schemas.microsoft.com/office/powerpoint/2010/main" val="747543451"/>
      </p:ext>
    </p:extLst>
  </p:cSld>
  <p:clrMap bg1="lt1" tx1="dk1" bg2="lt2" tx2="dk2" accent1="accent1" accent2="accent2" accent3="accent3" accent4="accent4" accent5="accent5" accent6="accent6" hlink="hlink" folHlink="folHlink"/>
  <p:sldLayoutIdLst>
    <p:sldLayoutId id="2147483704" r:id="rId1"/>
    <p:sldLayoutId id="2147483706" r:id="rId2"/>
    <p:sldLayoutId id="2147483707" r:id="rId3"/>
    <p:sldLayoutId id="2147483708" r:id="rId4"/>
    <p:sldLayoutId id="2147483709" r:id="rId5"/>
    <p:sldLayoutId id="2147483710" r:id="rId6"/>
    <p:sldLayoutId id="2147483711" r:id="rId7"/>
  </p:sldLayoutIdLst>
  <p:hf sldNum="0" hdr="0" dt="0"/>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ct val="10000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10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a:xfrm>
            <a:off x="142504" y="4607626"/>
            <a:ext cx="4714503" cy="723219"/>
          </a:xfrm>
        </p:spPr>
        <p:txBody>
          <a:bodyPr>
            <a:normAutofit/>
          </a:bodyPr>
          <a:lstStyle/>
          <a:p>
            <a:pPr algn="l"/>
            <a:r>
              <a:rPr lang="en-US" sz="2000" dirty="0" smtClean="0">
                <a:solidFill>
                  <a:schemeClr val="tx1"/>
                </a:solidFill>
              </a:rPr>
              <a:t>Lesson 18 : Advanced Testing Concepts</a:t>
            </a:r>
            <a:endParaRPr lang="en-US" sz="2000" dirty="0">
              <a:solidFill>
                <a:schemeClr val="tx1"/>
              </a:solidFill>
            </a:endParaRPr>
          </a:p>
        </p:txBody>
      </p:sp>
      <p:sp>
        <p:nvSpPr>
          <p:cNvPr id="11" name="Title 10"/>
          <p:cNvSpPr>
            <a:spLocks noGrp="1"/>
          </p:cNvSpPr>
          <p:nvPr>
            <p:ph type="ctrTitle" idx="4294967295"/>
          </p:nvPr>
        </p:nvSpPr>
        <p:spPr>
          <a:xfrm>
            <a:off x="0" y="2960688"/>
            <a:ext cx="5035550" cy="1096962"/>
          </a:xfrm>
        </p:spPr>
        <p:txBody>
          <a:bodyPr>
            <a:normAutofit/>
          </a:bodyPr>
          <a:lstStyle/>
          <a:p>
            <a:r>
              <a:rPr lang="en-US" sz="3600" dirty="0"/>
              <a:t>Core Java 8 </a:t>
            </a:r>
            <a:r>
              <a:rPr lang="en-US" sz="3600" dirty="0" smtClean="0"/>
              <a:t> </a:t>
            </a:r>
            <a:r>
              <a:rPr lang="en-US" sz="3600" dirty="0"/>
              <a:t>and Development Tools</a:t>
            </a:r>
          </a:p>
        </p:txBody>
      </p:sp>
    </p:spTree>
    <p:extLst>
      <p:ext uri="{BB962C8B-B14F-4D97-AF65-F5344CB8AC3E}">
        <p14:creationId xmlns:p14="http://schemas.microsoft.com/office/powerpoint/2010/main" val="29485742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a:t>18.4: Mocking Concepts</a:t>
            </a:r>
            <a:br>
              <a:rPr lang="en-US" sz="1200" dirty="0"/>
            </a:br>
            <a:r>
              <a:rPr lang="en-US" dirty="0"/>
              <a:t>Mock Objects in </a:t>
            </a:r>
            <a:r>
              <a:rPr lang="en-US" dirty="0" err="1" smtClean="0"/>
              <a:t>JUnit</a:t>
            </a:r>
            <a:endParaRPr lang="en-US" dirty="0"/>
          </a:p>
        </p:txBody>
      </p:sp>
      <p:sp>
        <p:nvSpPr>
          <p:cNvPr id="277515" name="Rectangle 11"/>
          <p:cNvSpPr>
            <a:spLocks noGrp="1"/>
          </p:cNvSpPr>
          <p:nvPr>
            <p:ph idx="1"/>
          </p:nvPr>
        </p:nvSpPr>
        <p:spPr/>
        <p:txBody>
          <a:bodyPr/>
          <a:lstStyle/>
          <a:p>
            <a:r>
              <a:rPr lang="en-US" dirty="0" smtClean="0">
                <a:solidFill>
                  <a:srgbClr val="000000"/>
                </a:solidFill>
                <a:latin typeface="Candara"/>
              </a:rPr>
              <a:t>Mock objects can either program these classes manually or use </a:t>
            </a:r>
            <a:r>
              <a:rPr lang="en-US" dirty="0" err="1" smtClean="0">
                <a:solidFill>
                  <a:srgbClr val="000000"/>
                </a:solidFill>
                <a:latin typeface="Candara"/>
              </a:rPr>
              <a:t>EasyMock</a:t>
            </a:r>
            <a:r>
              <a:rPr lang="en-US" dirty="0" smtClean="0">
                <a:solidFill>
                  <a:srgbClr val="000000"/>
                </a:solidFill>
                <a:latin typeface="Candara"/>
              </a:rPr>
              <a:t> to simulate these classes.</a:t>
            </a:r>
          </a:p>
          <a:p>
            <a:pPr lvl="1"/>
            <a:r>
              <a:rPr lang="en-US" dirty="0" err="1">
                <a:solidFill>
                  <a:srgbClr val="000000"/>
                </a:solidFill>
                <a:latin typeface="Candara"/>
                <a:cs typeface="Arial" pitchFamily="34" charset="0"/>
              </a:rPr>
              <a:t>EasyMock</a:t>
            </a:r>
            <a:r>
              <a:rPr lang="en-US" dirty="0">
                <a:solidFill>
                  <a:srgbClr val="000000"/>
                </a:solidFill>
                <a:latin typeface="Candara"/>
                <a:cs typeface="Arial" pitchFamily="34" charset="0"/>
              </a:rPr>
              <a:t> provides mock objects for interfaces in </a:t>
            </a:r>
            <a:r>
              <a:rPr lang="en-US" dirty="0" err="1">
                <a:solidFill>
                  <a:srgbClr val="000000"/>
                </a:solidFill>
                <a:latin typeface="Candara"/>
                <a:cs typeface="Arial" pitchFamily="34" charset="0"/>
              </a:rPr>
              <a:t>JUnit</a:t>
            </a:r>
            <a:r>
              <a:rPr lang="en-US" dirty="0">
                <a:solidFill>
                  <a:srgbClr val="000000"/>
                </a:solidFill>
                <a:latin typeface="Candara"/>
                <a:cs typeface="Arial" pitchFamily="34" charset="0"/>
              </a:rPr>
              <a:t> tests.</a:t>
            </a:r>
          </a:p>
          <a:p>
            <a:pPr lvl="1"/>
            <a:r>
              <a:rPr lang="en-US" dirty="0" err="1">
                <a:solidFill>
                  <a:srgbClr val="000000"/>
                </a:solidFill>
                <a:latin typeface="Candara"/>
                <a:cs typeface="Arial" pitchFamily="34" charset="0"/>
              </a:rPr>
              <a:t>EasyMock</a:t>
            </a:r>
            <a:r>
              <a:rPr lang="en-US" dirty="0">
                <a:solidFill>
                  <a:srgbClr val="000000"/>
                </a:solidFill>
                <a:latin typeface="Candara"/>
                <a:cs typeface="Arial" pitchFamily="34" charset="0"/>
              </a:rPr>
              <a:t> is an open source software that is available under the terms of the Apache 2 license.</a:t>
            </a:r>
            <a:r>
              <a:rPr lang="en-US" dirty="0">
                <a:solidFill>
                  <a:srgbClr val="000000"/>
                </a:solidFill>
                <a:latin typeface="Candara"/>
              </a:rPr>
              <a:t> </a:t>
            </a:r>
          </a:p>
        </p:txBody>
      </p:sp>
    </p:spTree>
    <p:extLst>
      <p:ext uri="{BB962C8B-B14F-4D97-AF65-F5344CB8AC3E}">
        <p14:creationId xmlns:p14="http://schemas.microsoft.com/office/powerpoint/2010/main" val="796907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1200" dirty="0"/>
              <a:t>18.4: Mocking Concepts</a:t>
            </a:r>
            <a:br>
              <a:rPr lang="en-US" sz="1200" dirty="0"/>
            </a:br>
            <a:r>
              <a:rPr lang="en-US" dirty="0" smtClean="0"/>
              <a:t>Demo</a:t>
            </a:r>
            <a:endParaRPr lang="en-US" dirty="0"/>
          </a:p>
        </p:txBody>
      </p:sp>
      <p:sp>
        <p:nvSpPr>
          <p:cNvPr id="281679" name="Rectangle 79"/>
          <p:cNvSpPr>
            <a:spLocks noGrp="1"/>
          </p:cNvSpPr>
          <p:nvPr>
            <p:ph idx="1"/>
          </p:nvPr>
        </p:nvSpPr>
        <p:spPr/>
        <p:txBody>
          <a:bodyPr/>
          <a:lstStyle/>
          <a:p>
            <a:r>
              <a:rPr lang="en-US" dirty="0" smtClean="0">
                <a:solidFill>
                  <a:srgbClr val="000000"/>
                </a:solidFill>
                <a:latin typeface="Candara"/>
              </a:rPr>
              <a:t>Demo on:</a:t>
            </a:r>
          </a:p>
          <a:p>
            <a:pPr lvl="1"/>
            <a:r>
              <a:rPr lang="en-US" dirty="0">
                <a:solidFill>
                  <a:srgbClr val="000000"/>
                </a:solidFill>
                <a:latin typeface="Candara"/>
                <a:cs typeface="Arial" pitchFamily="34" charset="0"/>
              </a:rPr>
              <a:t>Using Mock Object in </a:t>
            </a:r>
            <a:r>
              <a:rPr lang="en-US" dirty="0" err="1">
                <a:solidFill>
                  <a:srgbClr val="000000"/>
                </a:solidFill>
                <a:latin typeface="Candara"/>
                <a:cs typeface="Arial" pitchFamily="34" charset="0"/>
              </a:rPr>
              <a:t>JUnit</a:t>
            </a:r>
            <a:endParaRPr lang="en-US" dirty="0">
              <a:solidFill>
                <a:srgbClr val="000000"/>
              </a:solidFill>
              <a:latin typeface="Candara"/>
              <a:cs typeface="Arial" pitchFamily="34" charset="0"/>
            </a:endParaRPr>
          </a:p>
          <a:p>
            <a:pPr lvl="2"/>
            <a:r>
              <a:rPr lang="en-US" dirty="0" err="1">
                <a:solidFill>
                  <a:srgbClr val="000000"/>
                </a:solidFill>
                <a:latin typeface="Candara"/>
                <a:cs typeface="Arial" pitchFamily="34" charset="0"/>
              </a:rPr>
              <a:t>demo.mock.LoginTest.java</a:t>
            </a:r>
            <a:endParaRPr lang="en-US" dirty="0">
              <a:solidFill>
                <a:srgbClr val="000000"/>
              </a:solidFill>
              <a:latin typeface="Candara"/>
              <a:cs typeface="Arial" pitchFamily="34" charset="0"/>
            </a:endParaRPr>
          </a:p>
        </p:txBody>
      </p:sp>
    </p:spTree>
    <p:extLst>
      <p:ext uri="{BB962C8B-B14F-4D97-AF65-F5344CB8AC3E}">
        <p14:creationId xmlns:p14="http://schemas.microsoft.com/office/powerpoint/2010/main" val="10457990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5" name="Rectangle 7"/>
          <p:cNvSpPr>
            <a:spLocks noGrp="1"/>
          </p:cNvSpPr>
          <p:nvPr>
            <p:ph type="title"/>
          </p:nvPr>
        </p:nvSpPr>
        <p:spPr/>
        <p:txBody>
          <a:bodyPr>
            <a:noAutofit/>
          </a:bodyPr>
          <a:lstStyle/>
          <a:p>
            <a:r>
              <a:rPr lang="en-US" dirty="0"/>
              <a:t>Summary</a:t>
            </a:r>
          </a:p>
        </p:txBody>
      </p:sp>
      <p:sp>
        <p:nvSpPr>
          <p:cNvPr id="217096" name="Rectangle 8"/>
          <p:cNvSpPr>
            <a:spLocks noGrp="1"/>
          </p:cNvSpPr>
          <p:nvPr>
            <p:ph idx="1"/>
          </p:nvPr>
        </p:nvSpPr>
        <p:spPr/>
        <p:txBody>
          <a:bodyPr/>
          <a:lstStyle/>
          <a:p>
            <a:r>
              <a:rPr lang="en-US" dirty="0">
                <a:solidFill>
                  <a:schemeClr val="tx1"/>
                </a:solidFill>
              </a:rPr>
              <a:t>In this lesson, you have learnt: </a:t>
            </a:r>
          </a:p>
          <a:p>
            <a:pPr lvl="1"/>
            <a:r>
              <a:rPr lang="en-US" dirty="0" smtClean="0">
                <a:solidFill>
                  <a:schemeClr val="tx1"/>
                </a:solidFill>
              </a:rPr>
              <a:t>Advanced Testing Concepts</a:t>
            </a:r>
          </a:p>
          <a:p>
            <a:pPr lvl="1"/>
            <a:endParaRPr lang="en-US" dirty="0">
              <a:solidFill>
                <a:schemeClr val="tx1"/>
              </a:solidFill>
            </a:endParaRPr>
          </a:p>
        </p:txBody>
      </p:sp>
    </p:spTree>
    <p:extLst>
      <p:ext uri="{BB962C8B-B14F-4D97-AF65-F5344CB8AC3E}">
        <p14:creationId xmlns:p14="http://schemas.microsoft.com/office/powerpoint/2010/main" val="40719013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3" name="Rectangle 7"/>
          <p:cNvSpPr>
            <a:spLocks noGrp="1"/>
          </p:cNvSpPr>
          <p:nvPr>
            <p:ph type="title"/>
          </p:nvPr>
        </p:nvSpPr>
        <p:spPr/>
        <p:txBody>
          <a:bodyPr>
            <a:noAutofit/>
          </a:bodyPr>
          <a:lstStyle/>
          <a:p>
            <a:r>
              <a:rPr lang="en-US" dirty="0"/>
              <a:t>Review Question</a:t>
            </a:r>
          </a:p>
        </p:txBody>
      </p:sp>
      <p:sp>
        <p:nvSpPr>
          <p:cNvPr id="219144" name="Rectangle 8"/>
          <p:cNvSpPr>
            <a:spLocks noGrp="1"/>
          </p:cNvSpPr>
          <p:nvPr>
            <p:ph idx="1"/>
          </p:nvPr>
        </p:nvSpPr>
        <p:spPr/>
        <p:txBody>
          <a:bodyPr/>
          <a:lstStyle/>
          <a:p>
            <a:r>
              <a:rPr lang="en-US" dirty="0">
                <a:solidFill>
                  <a:schemeClr val="tx1"/>
                </a:solidFill>
              </a:rPr>
              <a:t>Question 1: While writing unit tests you should test ___.</a:t>
            </a:r>
          </a:p>
          <a:p>
            <a:pPr lvl="1"/>
            <a:r>
              <a:rPr lang="en-US" dirty="0">
                <a:solidFill>
                  <a:schemeClr val="tx1"/>
                </a:solidFill>
                <a:latin typeface="Arial" pitchFamily="34" charset="0"/>
                <a:cs typeface="Arial" pitchFamily="34" charset="0"/>
              </a:rPr>
              <a:t>Option 1: Only public methods</a:t>
            </a:r>
          </a:p>
          <a:p>
            <a:pPr lvl="1"/>
            <a:r>
              <a:rPr lang="en-US" dirty="0">
                <a:solidFill>
                  <a:schemeClr val="tx1"/>
                </a:solidFill>
                <a:latin typeface="Arial" pitchFamily="34" charset="0"/>
                <a:cs typeface="Arial" pitchFamily="34" charset="0"/>
              </a:rPr>
              <a:t>Option 2: Only constructors</a:t>
            </a:r>
          </a:p>
          <a:p>
            <a:pPr lvl="1"/>
            <a:r>
              <a:rPr lang="en-US" dirty="0">
                <a:solidFill>
                  <a:schemeClr val="tx1"/>
                </a:solidFill>
                <a:latin typeface="Arial" pitchFamily="34" charset="0"/>
                <a:cs typeface="Arial" pitchFamily="34" charset="0"/>
              </a:rPr>
              <a:t>Option 3: Should test all methods</a:t>
            </a:r>
          </a:p>
          <a:p>
            <a:r>
              <a:rPr lang="en-US" dirty="0">
                <a:solidFill>
                  <a:schemeClr val="tx1"/>
                </a:solidFill>
              </a:rPr>
              <a:t>Question 2: Use constant expected values in assertions.</a:t>
            </a:r>
          </a:p>
          <a:p>
            <a:pPr lvl="1"/>
            <a:r>
              <a:rPr lang="en-US" dirty="0">
                <a:solidFill>
                  <a:schemeClr val="tx1"/>
                </a:solidFill>
                <a:latin typeface="Arial" pitchFamily="34" charset="0"/>
                <a:cs typeface="Arial" pitchFamily="34" charset="0"/>
              </a:rPr>
              <a:t>True / False</a:t>
            </a:r>
          </a:p>
          <a:p>
            <a:endParaRPr lang="en-US" dirty="0">
              <a:solidFill>
                <a:schemeClr val="tx1"/>
              </a:solidFill>
            </a:endParaRPr>
          </a:p>
        </p:txBody>
      </p:sp>
    </p:spTree>
    <p:extLst>
      <p:ext uri="{BB962C8B-B14F-4D97-AF65-F5344CB8AC3E}">
        <p14:creationId xmlns:p14="http://schemas.microsoft.com/office/powerpoint/2010/main" val="2709380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 </a:t>
            </a:r>
          </a:p>
          <a:p>
            <a:pPr lvl="1"/>
            <a:r>
              <a:rPr lang="en-US" dirty="0"/>
              <a:t>Understand advanced testing concepts</a:t>
            </a:r>
          </a:p>
          <a:p>
            <a:pPr lvl="1"/>
            <a:r>
              <a:rPr lang="en-US" dirty="0"/>
              <a:t>Work with test suites</a:t>
            </a:r>
          </a:p>
          <a:p>
            <a:pPr lvl="1"/>
            <a:r>
              <a:rPr lang="en-US" dirty="0"/>
              <a:t>Implement parameterized tests and mocking concepts</a:t>
            </a:r>
          </a:p>
          <a:p>
            <a:endParaRPr lang="en-US"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a:t>18.1: Advanced Testing Concepts</a:t>
            </a:r>
            <a:r>
              <a:rPr lang="en-US" dirty="0"/>
              <a:t/>
            </a:r>
            <a:br>
              <a:rPr lang="en-US" dirty="0"/>
            </a:br>
            <a:r>
              <a:rPr lang="en-US" dirty="0"/>
              <a:t>Composing Test into Test </a:t>
            </a:r>
            <a:r>
              <a:rPr lang="en-US" dirty="0" smtClean="0"/>
              <a:t>Suites</a:t>
            </a:r>
            <a:endParaRPr lang="en-US" dirty="0"/>
          </a:p>
        </p:txBody>
      </p:sp>
      <p:sp>
        <p:nvSpPr>
          <p:cNvPr id="263175" name="Rectangle 7"/>
          <p:cNvSpPr>
            <a:spLocks noGrp="1"/>
          </p:cNvSpPr>
          <p:nvPr>
            <p:ph idx="1"/>
          </p:nvPr>
        </p:nvSpPr>
        <p:spPr>
          <a:noFill/>
        </p:spPr>
        <p:txBody>
          <a:bodyPr/>
          <a:lstStyle/>
          <a:p>
            <a:r>
              <a:rPr lang="en-US" dirty="0" smtClean="0">
                <a:solidFill>
                  <a:schemeClr val="tx1"/>
                </a:solidFill>
                <a:latin typeface="Candara"/>
              </a:rPr>
              <a:t>A </a:t>
            </a:r>
            <a:r>
              <a:rPr lang="en-US" dirty="0" err="1" smtClean="0">
                <a:solidFill>
                  <a:schemeClr val="tx1"/>
                </a:solidFill>
                <a:latin typeface="Candara"/>
              </a:rPr>
              <a:t>testsuite</a:t>
            </a:r>
            <a:r>
              <a:rPr lang="en-US" dirty="0" smtClean="0">
                <a:solidFill>
                  <a:schemeClr val="tx1"/>
                </a:solidFill>
                <a:latin typeface="Candara"/>
              </a:rPr>
              <a:t> comprises of multiple tests and is a convenient way to group the tests, which are related. </a:t>
            </a:r>
          </a:p>
          <a:p>
            <a:r>
              <a:rPr lang="en-US" dirty="0" smtClean="0">
                <a:solidFill>
                  <a:schemeClr val="tx1"/>
                </a:solidFill>
                <a:latin typeface="Candara"/>
              </a:rPr>
              <a:t>It also helps in specifying the order for executing the tests.</a:t>
            </a:r>
          </a:p>
          <a:p>
            <a:r>
              <a:rPr lang="en-US" dirty="0" err="1" smtClean="0">
                <a:solidFill>
                  <a:schemeClr val="tx1"/>
                </a:solidFill>
                <a:latin typeface="Candara"/>
              </a:rPr>
              <a:t>JUnit</a:t>
            </a:r>
            <a:r>
              <a:rPr lang="en-US" dirty="0" smtClean="0">
                <a:solidFill>
                  <a:schemeClr val="tx1"/>
                </a:solidFill>
                <a:latin typeface="Candara"/>
              </a:rPr>
              <a:t> provides the following:</a:t>
            </a:r>
          </a:p>
          <a:p>
            <a:pPr lvl="1"/>
            <a:r>
              <a:rPr lang="en-US" dirty="0" err="1">
                <a:solidFill>
                  <a:schemeClr val="tx1"/>
                </a:solidFill>
                <a:latin typeface="Candara"/>
                <a:cs typeface="Arial" pitchFamily="34" charset="0"/>
              </a:rPr>
              <a:t>org.junit.runners.Suite</a:t>
            </a:r>
            <a:r>
              <a:rPr lang="en-US" dirty="0">
                <a:solidFill>
                  <a:schemeClr val="tx1"/>
                </a:solidFill>
                <a:latin typeface="Candara"/>
                <a:cs typeface="Arial" pitchFamily="34" charset="0"/>
              </a:rPr>
              <a:t> class : It runs a group of test cases.</a:t>
            </a:r>
          </a:p>
          <a:p>
            <a:pPr lvl="1"/>
            <a:r>
              <a:rPr lang="en-US" dirty="0">
                <a:solidFill>
                  <a:schemeClr val="tx1"/>
                </a:solidFill>
                <a:latin typeface="Candara"/>
                <a:cs typeface="Arial" pitchFamily="34" charset="0"/>
              </a:rPr>
              <a:t>@</a:t>
            </a:r>
            <a:r>
              <a:rPr lang="en-US" dirty="0" err="1">
                <a:solidFill>
                  <a:schemeClr val="tx1"/>
                </a:solidFill>
                <a:latin typeface="Candara"/>
                <a:cs typeface="Arial" pitchFamily="34" charset="0"/>
              </a:rPr>
              <a:t>RunWith</a:t>
            </a:r>
            <a:r>
              <a:rPr lang="en-US" dirty="0">
                <a:solidFill>
                  <a:schemeClr val="tx1"/>
                </a:solidFill>
                <a:latin typeface="Candara"/>
                <a:cs typeface="Arial" pitchFamily="34" charset="0"/>
              </a:rPr>
              <a:t> : It specifies runner class to run the annotated class.</a:t>
            </a:r>
          </a:p>
          <a:p>
            <a:pPr lvl="1"/>
            <a:r>
              <a:rPr lang="en-US" dirty="0">
                <a:solidFill>
                  <a:schemeClr val="tx1"/>
                </a:solidFill>
                <a:latin typeface="Candara"/>
                <a:cs typeface="Arial" pitchFamily="34" charset="0"/>
              </a:rPr>
              <a:t>@</a:t>
            </a:r>
            <a:r>
              <a:rPr lang="en-US" dirty="0" err="1">
                <a:solidFill>
                  <a:schemeClr val="tx1"/>
                </a:solidFill>
                <a:latin typeface="Candara"/>
                <a:cs typeface="Arial" pitchFamily="34" charset="0"/>
              </a:rPr>
              <a:t>Suite.SuiteClasses</a:t>
            </a:r>
            <a:r>
              <a:rPr lang="en-US" dirty="0">
                <a:solidFill>
                  <a:schemeClr val="tx1"/>
                </a:solidFill>
                <a:latin typeface="Candara"/>
                <a:cs typeface="Arial" pitchFamily="34" charset="0"/>
              </a:rPr>
              <a:t> : It specifies an array of test classes for the </a:t>
            </a:r>
            <a:r>
              <a:rPr lang="en-US" dirty="0" err="1">
                <a:solidFill>
                  <a:schemeClr val="tx1"/>
                </a:solidFill>
                <a:latin typeface="Candara"/>
                <a:cs typeface="Arial" pitchFamily="34" charset="0"/>
              </a:rPr>
              <a:t>Suite.Class</a:t>
            </a:r>
            <a:r>
              <a:rPr lang="en-US" dirty="0">
                <a:solidFill>
                  <a:schemeClr val="tx1"/>
                </a:solidFill>
                <a:latin typeface="Candara"/>
                <a:cs typeface="Arial" pitchFamily="34" charset="0"/>
              </a:rPr>
              <a:t> to run.</a:t>
            </a:r>
          </a:p>
          <a:p>
            <a:pPr lvl="2"/>
            <a:r>
              <a:rPr lang="en-US" dirty="0">
                <a:solidFill>
                  <a:schemeClr val="tx1"/>
                </a:solidFill>
                <a:latin typeface="Candara"/>
                <a:cs typeface="Arial" pitchFamily="34" charset="0"/>
              </a:rPr>
              <a:t>The annotated class should be an empty class but may contain initialization and cleanup code.</a:t>
            </a:r>
          </a:p>
        </p:txBody>
      </p:sp>
    </p:spTree>
    <p:extLst>
      <p:ext uri="{BB962C8B-B14F-4D97-AF65-F5344CB8AC3E}">
        <p14:creationId xmlns:p14="http://schemas.microsoft.com/office/powerpoint/2010/main" val="41470629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a:t>18.2: Test Suites</a:t>
            </a:r>
            <a:r>
              <a:rPr lang="en-US" dirty="0"/>
              <a:t/>
            </a:r>
            <a:br>
              <a:rPr lang="en-US" dirty="0"/>
            </a:br>
            <a:r>
              <a:rPr lang="en-US" dirty="0"/>
              <a:t>Composing Test into Test </a:t>
            </a:r>
            <a:r>
              <a:rPr lang="en-US" dirty="0" smtClean="0"/>
              <a:t>Suites</a:t>
            </a:r>
            <a:endParaRPr lang="en-US" dirty="0"/>
          </a:p>
        </p:txBody>
      </p:sp>
      <p:sp>
        <p:nvSpPr>
          <p:cNvPr id="3" name="Content Placeholder 2"/>
          <p:cNvSpPr>
            <a:spLocks noGrp="1"/>
          </p:cNvSpPr>
          <p:nvPr>
            <p:ph idx="1"/>
          </p:nvPr>
        </p:nvSpPr>
        <p:spPr/>
        <p:txBody>
          <a:bodyPr/>
          <a:lstStyle/>
          <a:p>
            <a:r>
              <a:rPr lang="en-US" dirty="0"/>
              <a:t>Example: </a:t>
            </a:r>
          </a:p>
          <a:p>
            <a:endParaRPr lang="en-US" dirty="0"/>
          </a:p>
        </p:txBody>
      </p:sp>
      <p:sp>
        <p:nvSpPr>
          <p:cNvPr id="265225" name="AutoShape 9"/>
          <p:cNvSpPr>
            <a:spLocks noChangeArrowheads="1"/>
          </p:cNvSpPr>
          <p:nvPr/>
        </p:nvSpPr>
        <p:spPr bwMode="auto">
          <a:xfrm>
            <a:off x="407988" y="2202090"/>
            <a:ext cx="7848600" cy="3810000"/>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dirty="0">
                <a:latin typeface="+mj-lt"/>
                <a:cs typeface="Arial" pitchFamily="34" charset="0"/>
              </a:rPr>
              <a:t>import </a:t>
            </a:r>
            <a:r>
              <a:rPr lang="en-US" dirty="0" err="1">
                <a:latin typeface="+mj-lt"/>
                <a:cs typeface="Arial" pitchFamily="34" charset="0"/>
              </a:rPr>
              <a:t>org.junit.runner.RunWith</a:t>
            </a:r>
            <a:r>
              <a:rPr lang="en-US" dirty="0">
                <a:latin typeface="+mj-lt"/>
                <a:cs typeface="Arial" pitchFamily="34" charset="0"/>
              </a:rPr>
              <a:t>; </a:t>
            </a:r>
          </a:p>
          <a:p>
            <a:pPr lvl="1">
              <a:spcBef>
                <a:spcPct val="20000"/>
              </a:spcBef>
            </a:pPr>
            <a:r>
              <a:rPr lang="en-US" dirty="0">
                <a:latin typeface="+mj-lt"/>
                <a:cs typeface="Arial" pitchFamily="34" charset="0"/>
              </a:rPr>
              <a:t>import </a:t>
            </a:r>
            <a:r>
              <a:rPr lang="en-US" dirty="0" err="1">
                <a:latin typeface="+mj-lt"/>
                <a:cs typeface="Arial" pitchFamily="34" charset="0"/>
              </a:rPr>
              <a:t>org.junit.runners.Suite</a:t>
            </a:r>
            <a:r>
              <a:rPr lang="en-US" dirty="0">
                <a:latin typeface="+mj-lt"/>
                <a:cs typeface="Arial" pitchFamily="34" charset="0"/>
              </a:rPr>
              <a:t>; </a:t>
            </a:r>
          </a:p>
          <a:p>
            <a:pPr lvl="1">
              <a:spcBef>
                <a:spcPct val="20000"/>
              </a:spcBef>
            </a:pPr>
            <a:r>
              <a:rPr lang="en-US" dirty="0">
                <a:latin typeface="+mj-lt"/>
                <a:cs typeface="Arial" pitchFamily="34" charset="0"/>
              </a:rPr>
              <a:t>@</a:t>
            </a:r>
            <a:r>
              <a:rPr lang="en-US" dirty="0" err="1">
                <a:latin typeface="+mj-lt"/>
                <a:cs typeface="Arial" pitchFamily="34" charset="0"/>
              </a:rPr>
              <a:t>RunWith</a:t>
            </a:r>
            <a:r>
              <a:rPr lang="en-US" dirty="0">
                <a:latin typeface="+mj-lt"/>
                <a:cs typeface="Arial" pitchFamily="34" charset="0"/>
              </a:rPr>
              <a:t>(</a:t>
            </a:r>
            <a:r>
              <a:rPr lang="en-US" dirty="0" err="1">
                <a:latin typeface="+mj-lt"/>
                <a:cs typeface="Arial" pitchFamily="34" charset="0"/>
              </a:rPr>
              <a:t>Suite.class</a:t>
            </a:r>
            <a:r>
              <a:rPr lang="en-US" dirty="0">
                <a:latin typeface="+mj-lt"/>
                <a:cs typeface="Arial" pitchFamily="34" charset="0"/>
              </a:rPr>
              <a:t>) </a:t>
            </a:r>
          </a:p>
          <a:p>
            <a:pPr lvl="1">
              <a:spcBef>
                <a:spcPct val="20000"/>
              </a:spcBef>
            </a:pPr>
            <a:r>
              <a:rPr lang="en-US" dirty="0">
                <a:latin typeface="+mj-lt"/>
                <a:cs typeface="Arial" pitchFamily="34" charset="0"/>
              </a:rPr>
              <a:t>@</a:t>
            </a:r>
            <a:r>
              <a:rPr lang="en-US" dirty="0" err="1">
                <a:latin typeface="+mj-lt"/>
                <a:cs typeface="Arial" pitchFamily="34" charset="0"/>
              </a:rPr>
              <a:t>Suite.SuiteClasses</a:t>
            </a:r>
            <a:r>
              <a:rPr lang="en-US" dirty="0">
                <a:latin typeface="+mj-lt"/>
                <a:cs typeface="Arial" pitchFamily="34" charset="0"/>
              </a:rPr>
              <a:t>({ </a:t>
            </a:r>
            <a:r>
              <a:rPr lang="en-US" dirty="0" err="1">
                <a:latin typeface="+mj-lt"/>
                <a:cs typeface="Arial" pitchFamily="34" charset="0"/>
              </a:rPr>
              <a:t>TestCalAdd.class</a:t>
            </a:r>
            <a:r>
              <a:rPr lang="en-US" dirty="0">
                <a:latin typeface="+mj-lt"/>
                <a:cs typeface="Arial" pitchFamily="34" charset="0"/>
              </a:rPr>
              <a:t>, </a:t>
            </a:r>
            <a:r>
              <a:rPr lang="en-US" dirty="0" err="1">
                <a:latin typeface="+mj-lt"/>
                <a:cs typeface="Arial" pitchFamily="34" charset="0"/>
              </a:rPr>
              <a:t>TestCalSubtract.class</a:t>
            </a:r>
            <a:r>
              <a:rPr lang="en-US" dirty="0">
                <a:latin typeface="+mj-lt"/>
                <a:cs typeface="Arial" pitchFamily="34" charset="0"/>
              </a:rPr>
              <a:t>, </a:t>
            </a:r>
          </a:p>
          <a:p>
            <a:pPr lvl="1">
              <a:spcBef>
                <a:spcPct val="20000"/>
              </a:spcBef>
            </a:pPr>
            <a:r>
              <a:rPr lang="en-US" dirty="0" err="1">
                <a:latin typeface="+mj-lt"/>
                <a:cs typeface="Arial" pitchFamily="34" charset="0"/>
              </a:rPr>
              <a:t>TestCalMultiply.class</a:t>
            </a:r>
            <a:r>
              <a:rPr lang="en-US" dirty="0">
                <a:latin typeface="+mj-lt"/>
                <a:cs typeface="Arial" pitchFamily="34" charset="0"/>
              </a:rPr>
              <a:t>, </a:t>
            </a:r>
            <a:r>
              <a:rPr lang="en-US" dirty="0" err="1">
                <a:latin typeface="+mj-lt"/>
                <a:cs typeface="Arial" pitchFamily="34" charset="0"/>
              </a:rPr>
              <a:t>TestCalDivide.class</a:t>
            </a:r>
            <a:r>
              <a:rPr lang="en-US" dirty="0">
                <a:latin typeface="+mj-lt"/>
                <a:cs typeface="Arial" pitchFamily="34" charset="0"/>
              </a:rPr>
              <a:t> }) </a:t>
            </a:r>
          </a:p>
          <a:p>
            <a:pPr lvl="1">
              <a:spcBef>
                <a:spcPct val="20000"/>
              </a:spcBef>
            </a:pPr>
            <a:r>
              <a:rPr lang="en-US" dirty="0">
                <a:latin typeface="+mj-lt"/>
                <a:cs typeface="Arial" pitchFamily="34" charset="0"/>
              </a:rPr>
              <a:t>public class </a:t>
            </a:r>
            <a:r>
              <a:rPr lang="en-US" dirty="0" err="1">
                <a:latin typeface="+mj-lt"/>
                <a:cs typeface="Arial" pitchFamily="34" charset="0"/>
              </a:rPr>
              <a:t>CalSuite</a:t>
            </a:r>
            <a:r>
              <a:rPr lang="en-US" dirty="0">
                <a:latin typeface="+mj-lt"/>
                <a:cs typeface="Arial" pitchFamily="34" charset="0"/>
              </a:rPr>
              <a:t> { </a:t>
            </a:r>
          </a:p>
          <a:p>
            <a:pPr lvl="1">
              <a:spcBef>
                <a:spcPct val="20000"/>
              </a:spcBef>
            </a:pPr>
            <a:r>
              <a:rPr lang="en-US" dirty="0">
                <a:latin typeface="+mj-lt"/>
                <a:cs typeface="Arial" pitchFamily="34" charset="0"/>
              </a:rPr>
              <a:t>// the class remains completely empty, </a:t>
            </a:r>
          </a:p>
          <a:p>
            <a:pPr lvl="1">
              <a:spcBef>
                <a:spcPct val="20000"/>
              </a:spcBef>
            </a:pPr>
            <a:r>
              <a:rPr lang="en-US" dirty="0">
                <a:latin typeface="+mj-lt"/>
                <a:cs typeface="Arial" pitchFamily="34" charset="0"/>
              </a:rPr>
              <a:t>// being used only as a holder for the above annotations </a:t>
            </a:r>
          </a:p>
          <a:p>
            <a:pPr lvl="1">
              <a:spcBef>
                <a:spcPct val="20000"/>
              </a:spcBef>
            </a:pPr>
            <a:r>
              <a:rPr lang="en-US" dirty="0">
                <a:latin typeface="+mj-lt"/>
                <a:cs typeface="Arial" pitchFamily="34" charset="0"/>
              </a:rPr>
              <a:t>} </a:t>
            </a:r>
          </a:p>
        </p:txBody>
      </p:sp>
    </p:spTree>
    <p:extLst>
      <p:ext uri="{BB962C8B-B14F-4D97-AF65-F5344CB8AC3E}">
        <p14:creationId xmlns:p14="http://schemas.microsoft.com/office/powerpoint/2010/main" val="2558881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a:t>18.2: Test Suites </a:t>
            </a:r>
            <a:br>
              <a:rPr lang="en-US" sz="1200" dirty="0"/>
            </a:br>
            <a:r>
              <a:rPr lang="en-US" dirty="0" smtClean="0"/>
              <a:t>Demo</a:t>
            </a:r>
            <a:endParaRPr lang="en-US" dirty="0"/>
          </a:p>
        </p:txBody>
      </p:sp>
      <p:sp>
        <p:nvSpPr>
          <p:cNvPr id="267343" name="Rectangle 79"/>
          <p:cNvSpPr>
            <a:spLocks noGrp="1"/>
          </p:cNvSpPr>
          <p:nvPr>
            <p:ph idx="1"/>
          </p:nvPr>
        </p:nvSpPr>
        <p:spPr/>
        <p:txBody>
          <a:bodyPr/>
          <a:lstStyle/>
          <a:p>
            <a:r>
              <a:rPr lang="en-US" dirty="0" smtClean="0">
                <a:solidFill>
                  <a:srgbClr val="000000"/>
                </a:solidFill>
                <a:latin typeface="Candara"/>
              </a:rPr>
              <a:t>Demo on:</a:t>
            </a:r>
          </a:p>
          <a:p>
            <a:pPr lvl="1"/>
            <a:r>
              <a:rPr lang="en-US" sz="1800" dirty="0">
                <a:solidFill>
                  <a:srgbClr val="000000"/>
                </a:solidFill>
                <a:latin typeface="Candara"/>
                <a:cs typeface="Arial" pitchFamily="34" charset="0"/>
              </a:rPr>
              <a:t>Composing tests into Test Suites</a:t>
            </a:r>
          </a:p>
          <a:p>
            <a:pPr lvl="2"/>
            <a:r>
              <a:rPr lang="en-US" sz="1600" dirty="0">
                <a:solidFill>
                  <a:srgbClr val="000000"/>
                </a:solidFill>
                <a:latin typeface="Candara"/>
                <a:cs typeface="Arial" pitchFamily="34" charset="0"/>
              </a:rPr>
              <a:t>TestPersonSuite.java</a:t>
            </a:r>
          </a:p>
        </p:txBody>
      </p:sp>
    </p:spTree>
    <p:extLst>
      <p:ext uri="{BB962C8B-B14F-4D97-AF65-F5344CB8AC3E}">
        <p14:creationId xmlns:p14="http://schemas.microsoft.com/office/powerpoint/2010/main" val="3666264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a:t>18.3: Parameterized Tests</a:t>
            </a:r>
            <a:br>
              <a:rPr lang="en-US" sz="1200" dirty="0"/>
            </a:br>
            <a:r>
              <a:rPr lang="en-US" dirty="0"/>
              <a:t>Reusing </a:t>
            </a:r>
            <a:r>
              <a:rPr lang="en-US" dirty="0" smtClean="0"/>
              <a:t>Tests</a:t>
            </a:r>
            <a:endParaRPr lang="en-US" dirty="0"/>
          </a:p>
        </p:txBody>
      </p:sp>
      <p:sp>
        <p:nvSpPr>
          <p:cNvPr id="269319" name="Rectangle 7"/>
          <p:cNvSpPr>
            <a:spLocks noGrp="1"/>
          </p:cNvSpPr>
          <p:nvPr>
            <p:ph idx="1"/>
          </p:nvPr>
        </p:nvSpPr>
        <p:spPr/>
        <p:txBody>
          <a:bodyPr/>
          <a:lstStyle/>
          <a:p>
            <a:r>
              <a:rPr lang="en-US" dirty="0" smtClean="0">
                <a:solidFill>
                  <a:srgbClr val="000000"/>
                </a:solidFill>
                <a:latin typeface="Candara"/>
              </a:rPr>
              <a:t>Parameterized tests allow you to run the same test with different data. </a:t>
            </a:r>
          </a:p>
          <a:p>
            <a:r>
              <a:rPr lang="en-US" dirty="0" smtClean="0">
                <a:solidFill>
                  <a:srgbClr val="000000"/>
                </a:solidFill>
                <a:latin typeface="Candara"/>
              </a:rPr>
              <a:t>To specify parameterized tests:</a:t>
            </a:r>
          </a:p>
          <a:p>
            <a:pPr lvl="1"/>
            <a:r>
              <a:rPr lang="en-US" dirty="0">
                <a:solidFill>
                  <a:srgbClr val="000000"/>
                </a:solidFill>
                <a:latin typeface="Candara"/>
                <a:cs typeface="Arial" pitchFamily="34" charset="0"/>
              </a:rPr>
              <a:t>Annotate class with @</a:t>
            </a:r>
            <a:r>
              <a:rPr lang="en-US" dirty="0" err="1">
                <a:solidFill>
                  <a:srgbClr val="000000"/>
                </a:solidFill>
                <a:latin typeface="Candara"/>
                <a:cs typeface="Arial" pitchFamily="34" charset="0"/>
              </a:rPr>
              <a:t>RunWith</a:t>
            </a:r>
            <a:r>
              <a:rPr lang="en-US" dirty="0">
                <a:solidFill>
                  <a:srgbClr val="000000"/>
                </a:solidFill>
                <a:latin typeface="Candara"/>
                <a:cs typeface="Arial" pitchFamily="34" charset="0"/>
              </a:rPr>
              <a:t>(</a:t>
            </a:r>
            <a:r>
              <a:rPr lang="en-US" dirty="0" err="1">
                <a:solidFill>
                  <a:srgbClr val="000000"/>
                </a:solidFill>
                <a:latin typeface="Candara"/>
                <a:cs typeface="Arial" pitchFamily="34" charset="0"/>
              </a:rPr>
              <a:t>Parameterized.class</a:t>
            </a:r>
            <a:r>
              <a:rPr lang="en-US" dirty="0">
                <a:solidFill>
                  <a:srgbClr val="000000"/>
                </a:solidFill>
                <a:latin typeface="Candara"/>
                <a:cs typeface="Arial" pitchFamily="34" charset="0"/>
              </a:rPr>
              <a:t>).</a:t>
            </a:r>
          </a:p>
          <a:p>
            <a:pPr lvl="1"/>
            <a:r>
              <a:rPr lang="en-US" dirty="0">
                <a:solidFill>
                  <a:srgbClr val="000000"/>
                </a:solidFill>
                <a:latin typeface="Candara"/>
                <a:cs typeface="Arial" pitchFamily="34" charset="0"/>
              </a:rPr>
              <a:t>Add a public static method that returns a Collection of data.</a:t>
            </a:r>
            <a:r>
              <a:rPr lang="en-US" dirty="0">
                <a:solidFill>
                  <a:srgbClr val="000000"/>
                </a:solidFill>
                <a:latin typeface="Candara"/>
              </a:rPr>
              <a:t> </a:t>
            </a:r>
          </a:p>
          <a:p>
            <a:pPr lvl="2"/>
            <a:r>
              <a:rPr lang="en-US" dirty="0">
                <a:solidFill>
                  <a:srgbClr val="000000"/>
                </a:solidFill>
                <a:latin typeface="Candara"/>
                <a:cs typeface="Arial" pitchFamily="34" charset="0"/>
              </a:rPr>
              <a:t>Each element of the collection must be an Array of the various parameters used for the test.</a:t>
            </a:r>
          </a:p>
          <a:p>
            <a:pPr lvl="1"/>
            <a:r>
              <a:rPr lang="en-US" dirty="0">
                <a:solidFill>
                  <a:srgbClr val="000000"/>
                </a:solidFill>
                <a:latin typeface="Candara"/>
                <a:cs typeface="Arial" pitchFamily="34" charset="0"/>
              </a:rPr>
              <a:t>Add a public constructor that uses the parameters.</a:t>
            </a:r>
          </a:p>
        </p:txBody>
      </p:sp>
    </p:spTree>
    <p:extLst>
      <p:ext uri="{BB962C8B-B14F-4D97-AF65-F5344CB8AC3E}">
        <p14:creationId xmlns:p14="http://schemas.microsoft.com/office/powerpoint/2010/main" val="22385800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a:t>18.3: Parameterized Tests</a:t>
            </a:r>
            <a:br>
              <a:rPr lang="en-US" sz="1200" dirty="0"/>
            </a:br>
            <a:r>
              <a:rPr lang="en-US" dirty="0"/>
              <a:t>Reusing </a:t>
            </a:r>
            <a:r>
              <a:rPr lang="en-US" dirty="0" smtClean="0"/>
              <a:t>Tests</a:t>
            </a:r>
            <a:endParaRPr lang="en-US" dirty="0"/>
          </a:p>
        </p:txBody>
      </p:sp>
      <p:sp>
        <p:nvSpPr>
          <p:cNvPr id="3" name="Content Placeholder 2"/>
          <p:cNvSpPr>
            <a:spLocks noGrp="1"/>
          </p:cNvSpPr>
          <p:nvPr>
            <p:ph idx="1"/>
          </p:nvPr>
        </p:nvSpPr>
        <p:spPr/>
        <p:txBody>
          <a:bodyPr/>
          <a:lstStyle/>
          <a:p>
            <a:r>
              <a:rPr lang="en-US" dirty="0"/>
              <a:t>Example: </a:t>
            </a:r>
          </a:p>
          <a:p>
            <a:endParaRPr lang="en-US" dirty="0"/>
          </a:p>
        </p:txBody>
      </p:sp>
      <p:sp>
        <p:nvSpPr>
          <p:cNvPr id="271365" name="AutoShape 5"/>
          <p:cNvSpPr>
            <a:spLocks noChangeArrowheads="1"/>
          </p:cNvSpPr>
          <p:nvPr/>
        </p:nvSpPr>
        <p:spPr bwMode="auto">
          <a:xfrm>
            <a:off x="407988" y="2059916"/>
            <a:ext cx="7848600" cy="4121150"/>
          </a:xfrm>
          <a:prstGeom prst="roundRect">
            <a:avLst>
              <a:gd name="adj" fmla="val 16667"/>
            </a:avLst>
          </a:prstGeom>
          <a:noFill/>
          <a:ln w="19050" algn="ctr">
            <a:solidFill>
              <a:schemeClr val="tx1"/>
            </a:solidFill>
            <a:round/>
            <a:headEnd/>
            <a:tailEnd/>
          </a:ln>
          <a:effectLst/>
        </p:spPr>
        <p:txBody>
          <a:bodyPr anchor="ctr"/>
          <a:lstStyle/>
          <a:p>
            <a:pPr lvl="1">
              <a:lnSpc>
                <a:spcPct val="135000"/>
              </a:lnSpc>
              <a:spcBef>
                <a:spcPct val="20000"/>
              </a:spcBef>
            </a:pPr>
            <a:r>
              <a:rPr lang="en-US" sz="1400" dirty="0">
                <a:latin typeface="+mj-lt"/>
                <a:cs typeface="Arial" pitchFamily="34" charset="0"/>
              </a:rPr>
              <a:t>@</a:t>
            </a:r>
            <a:r>
              <a:rPr lang="en-US" sz="1400" dirty="0" err="1">
                <a:latin typeface="+mj-lt"/>
                <a:cs typeface="Arial" pitchFamily="34" charset="0"/>
              </a:rPr>
              <a:t>RunWith</a:t>
            </a:r>
            <a:r>
              <a:rPr lang="en-US" sz="1400" dirty="0">
                <a:latin typeface="+mj-lt"/>
                <a:cs typeface="Arial" pitchFamily="34" charset="0"/>
              </a:rPr>
              <a:t>(</a:t>
            </a:r>
            <a:r>
              <a:rPr lang="en-US" sz="1400" dirty="0" err="1">
                <a:latin typeface="+mj-lt"/>
                <a:cs typeface="Arial" pitchFamily="34" charset="0"/>
              </a:rPr>
              <a:t>Parameterized.class</a:t>
            </a:r>
            <a:r>
              <a:rPr lang="en-US" sz="1400" dirty="0">
                <a:latin typeface="+mj-lt"/>
                <a:cs typeface="Arial" pitchFamily="34" charset="0"/>
              </a:rPr>
              <a:t>)</a:t>
            </a:r>
          </a:p>
          <a:p>
            <a:pPr lvl="1">
              <a:lnSpc>
                <a:spcPct val="135000"/>
              </a:lnSpc>
              <a:spcBef>
                <a:spcPct val="20000"/>
              </a:spcBef>
            </a:pPr>
            <a:r>
              <a:rPr lang="en-US" sz="1400" dirty="0">
                <a:latin typeface="+mj-lt"/>
                <a:cs typeface="Arial" pitchFamily="34" charset="0"/>
              </a:rPr>
              <a:t> public class </a:t>
            </a:r>
            <a:r>
              <a:rPr lang="en-US" sz="1400" dirty="0" err="1">
                <a:latin typeface="+mj-lt"/>
                <a:cs typeface="Arial" pitchFamily="34" charset="0"/>
              </a:rPr>
              <a:t>SomethingTest</a:t>
            </a:r>
            <a:r>
              <a:rPr lang="en-US" sz="1400" dirty="0">
                <a:latin typeface="+mj-lt"/>
                <a:cs typeface="Arial" pitchFamily="34" charset="0"/>
              </a:rPr>
              <a:t> { </a:t>
            </a:r>
          </a:p>
          <a:p>
            <a:pPr lvl="1">
              <a:lnSpc>
                <a:spcPct val="135000"/>
              </a:lnSpc>
              <a:spcBef>
                <a:spcPct val="20000"/>
              </a:spcBef>
            </a:pPr>
            <a:r>
              <a:rPr lang="en-US" sz="1400" dirty="0">
                <a:latin typeface="+mj-lt"/>
                <a:cs typeface="Arial" pitchFamily="34" charset="0"/>
              </a:rPr>
              <a:t>@Parameters </a:t>
            </a:r>
          </a:p>
          <a:p>
            <a:pPr lvl="1">
              <a:lnSpc>
                <a:spcPct val="135000"/>
              </a:lnSpc>
              <a:spcBef>
                <a:spcPct val="20000"/>
              </a:spcBef>
            </a:pPr>
            <a:r>
              <a:rPr lang="en-US" sz="1400" dirty="0">
                <a:latin typeface="+mj-lt"/>
                <a:cs typeface="Arial" pitchFamily="34" charset="0"/>
              </a:rPr>
              <a:t>public static Collection&lt;Object[]&gt; data() { …. }</a:t>
            </a:r>
          </a:p>
          <a:p>
            <a:pPr lvl="1">
              <a:lnSpc>
                <a:spcPct val="135000"/>
              </a:lnSpc>
              <a:spcBef>
                <a:spcPct val="20000"/>
              </a:spcBef>
            </a:pPr>
            <a:r>
              <a:rPr lang="en-US" sz="1400" dirty="0">
                <a:latin typeface="+mj-lt"/>
                <a:cs typeface="Arial" pitchFamily="34" charset="0"/>
              </a:rPr>
              <a:t>public </a:t>
            </a:r>
            <a:r>
              <a:rPr lang="en-US" sz="1400" dirty="0" err="1">
                <a:latin typeface="+mj-lt"/>
                <a:cs typeface="Arial" pitchFamily="34" charset="0"/>
              </a:rPr>
              <a:t>SomethingTest</a:t>
            </a:r>
            <a:r>
              <a:rPr lang="en-US" sz="1400" dirty="0">
                <a:latin typeface="+mj-lt"/>
                <a:cs typeface="Arial" pitchFamily="34" charset="0"/>
              </a:rPr>
              <a:t>() </a:t>
            </a:r>
          </a:p>
          <a:p>
            <a:pPr lvl="1">
              <a:lnSpc>
                <a:spcPct val="135000"/>
              </a:lnSpc>
              <a:spcBef>
                <a:spcPct val="20000"/>
              </a:spcBef>
            </a:pPr>
            <a:r>
              <a:rPr lang="en-US" sz="1400" dirty="0">
                <a:latin typeface="+mj-lt"/>
                <a:cs typeface="Arial" pitchFamily="34" charset="0"/>
              </a:rPr>
              <a:t>{…..}</a:t>
            </a:r>
          </a:p>
          <a:p>
            <a:pPr lvl="1">
              <a:lnSpc>
                <a:spcPct val="135000"/>
              </a:lnSpc>
              <a:spcBef>
                <a:spcPct val="20000"/>
              </a:spcBef>
            </a:pPr>
            <a:r>
              <a:rPr lang="en-US" sz="1400" dirty="0">
                <a:latin typeface="+mj-lt"/>
                <a:cs typeface="Arial" pitchFamily="34" charset="0"/>
              </a:rPr>
              <a:t>@Test</a:t>
            </a:r>
          </a:p>
          <a:p>
            <a:pPr lvl="1">
              <a:lnSpc>
                <a:spcPct val="135000"/>
              </a:lnSpc>
              <a:spcBef>
                <a:spcPct val="20000"/>
              </a:spcBef>
            </a:pPr>
            <a:r>
              <a:rPr lang="en-US" sz="1400" dirty="0">
                <a:latin typeface="+mj-lt"/>
                <a:cs typeface="Arial" pitchFamily="34" charset="0"/>
              </a:rPr>
              <a:t>public void </a:t>
            </a:r>
            <a:r>
              <a:rPr lang="en-US" sz="1400" dirty="0" err="1">
                <a:latin typeface="+mj-lt"/>
                <a:cs typeface="Arial" pitchFamily="34" charset="0"/>
              </a:rPr>
              <a:t>testValue</a:t>
            </a:r>
            <a:r>
              <a:rPr lang="en-US" sz="1400" dirty="0">
                <a:latin typeface="+mj-lt"/>
                <a:cs typeface="Arial" pitchFamily="34" charset="0"/>
              </a:rPr>
              <a:t>()</a:t>
            </a:r>
          </a:p>
          <a:p>
            <a:pPr lvl="1">
              <a:lnSpc>
                <a:spcPct val="135000"/>
              </a:lnSpc>
              <a:spcBef>
                <a:spcPct val="20000"/>
              </a:spcBef>
            </a:pPr>
            <a:r>
              <a:rPr lang="en-US" sz="1400" dirty="0">
                <a:latin typeface="+mj-lt"/>
                <a:cs typeface="Arial" pitchFamily="34" charset="0"/>
              </a:rPr>
              <a:t>{…..}</a:t>
            </a:r>
          </a:p>
          <a:p>
            <a:pPr lvl="1">
              <a:lnSpc>
                <a:spcPct val="135000"/>
              </a:lnSpc>
              <a:spcBef>
                <a:spcPct val="20000"/>
              </a:spcBef>
            </a:pPr>
            <a:r>
              <a:rPr lang="en-US" sz="1400" dirty="0">
                <a:latin typeface="+mj-lt"/>
                <a:cs typeface="Arial" pitchFamily="34" charset="0"/>
              </a:rPr>
              <a:t>}</a:t>
            </a:r>
          </a:p>
        </p:txBody>
      </p:sp>
    </p:spTree>
    <p:extLst>
      <p:ext uri="{BB962C8B-B14F-4D97-AF65-F5344CB8AC3E}">
        <p14:creationId xmlns:p14="http://schemas.microsoft.com/office/powerpoint/2010/main" val="3465120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a:t>18.4: Mocking Concepts </a:t>
            </a:r>
            <a:r>
              <a:rPr lang="en-US" dirty="0"/>
              <a:t/>
            </a:r>
            <a:br>
              <a:rPr lang="en-US" dirty="0"/>
            </a:br>
            <a:r>
              <a:rPr lang="en-US" dirty="0"/>
              <a:t>Testing in </a:t>
            </a:r>
            <a:r>
              <a:rPr lang="en-US" dirty="0" smtClean="0"/>
              <a:t>Isolation</a:t>
            </a:r>
            <a:endParaRPr lang="en-US" dirty="0"/>
          </a:p>
        </p:txBody>
      </p:sp>
      <p:sp>
        <p:nvSpPr>
          <p:cNvPr id="273415" name="Rectangle 7"/>
          <p:cNvSpPr>
            <a:spLocks noGrp="1"/>
          </p:cNvSpPr>
          <p:nvPr>
            <p:ph idx="1"/>
          </p:nvPr>
        </p:nvSpPr>
        <p:spPr/>
        <p:txBody>
          <a:bodyPr/>
          <a:lstStyle/>
          <a:p>
            <a:r>
              <a:rPr lang="en-US" dirty="0" smtClean="0">
                <a:solidFill>
                  <a:schemeClr val="tx1"/>
                </a:solidFill>
              </a:rPr>
              <a:t>Unit Testing of any method should be ideally done in isolation from other methods.</a:t>
            </a:r>
          </a:p>
          <a:p>
            <a:r>
              <a:rPr lang="en-US" dirty="0" smtClean="0">
                <a:solidFill>
                  <a:schemeClr val="tx1"/>
                </a:solidFill>
              </a:rPr>
              <a:t>For testing in isolation, you need to be independent of expensive resources.</a:t>
            </a:r>
          </a:p>
          <a:p>
            <a:r>
              <a:rPr lang="en-US" dirty="0" smtClean="0">
                <a:solidFill>
                  <a:schemeClr val="tx1"/>
                </a:solidFill>
              </a:rPr>
              <a:t>Use mock objects to perform testing in isolation.</a:t>
            </a:r>
          </a:p>
          <a:p>
            <a:r>
              <a:rPr lang="en-US" dirty="0" smtClean="0">
                <a:solidFill>
                  <a:schemeClr val="tx1"/>
                </a:solidFill>
              </a:rPr>
              <a:t>Mock object is created to represent an object that your code will be collaborating with. </a:t>
            </a:r>
          </a:p>
        </p:txBody>
      </p:sp>
    </p:spTree>
    <p:extLst>
      <p:ext uri="{BB962C8B-B14F-4D97-AF65-F5344CB8AC3E}">
        <p14:creationId xmlns:p14="http://schemas.microsoft.com/office/powerpoint/2010/main" val="5145795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a:t>18.4: Mocking Concepts</a:t>
            </a:r>
            <a:r>
              <a:rPr lang="en-US" dirty="0"/>
              <a:t/>
            </a:r>
            <a:br>
              <a:rPr lang="en-US" dirty="0"/>
            </a:br>
            <a:r>
              <a:rPr lang="en-US" dirty="0"/>
              <a:t>Advantages of Using Mock </a:t>
            </a:r>
            <a:r>
              <a:rPr lang="en-US" dirty="0" smtClean="0"/>
              <a:t>Objects</a:t>
            </a:r>
            <a:endParaRPr lang="en-US" dirty="0"/>
          </a:p>
        </p:txBody>
      </p:sp>
      <p:sp>
        <p:nvSpPr>
          <p:cNvPr id="275467" name="Rectangle 11"/>
          <p:cNvSpPr>
            <a:spLocks noGrp="1"/>
          </p:cNvSpPr>
          <p:nvPr>
            <p:ph idx="1"/>
          </p:nvPr>
        </p:nvSpPr>
        <p:spPr/>
        <p:txBody>
          <a:bodyPr/>
          <a:lstStyle/>
          <a:p>
            <a:r>
              <a:rPr lang="en-US" dirty="0" smtClean="0">
                <a:solidFill>
                  <a:srgbClr val="000000"/>
                </a:solidFill>
                <a:latin typeface="Candara"/>
              </a:rPr>
              <a:t>There are obvious advantages of using mock objects:</a:t>
            </a:r>
          </a:p>
          <a:p>
            <a:pPr lvl="1"/>
            <a:r>
              <a:rPr lang="en-US" dirty="0">
                <a:solidFill>
                  <a:srgbClr val="000000"/>
                </a:solidFill>
                <a:latin typeface="Candara"/>
                <a:cs typeface="Arial" pitchFamily="34" charset="0"/>
              </a:rPr>
              <a:t>You get the ability to test code that is not yet written.</a:t>
            </a:r>
          </a:p>
          <a:p>
            <a:pPr lvl="1"/>
            <a:r>
              <a:rPr lang="en-US" dirty="0">
                <a:solidFill>
                  <a:srgbClr val="000000"/>
                </a:solidFill>
                <a:latin typeface="Candara"/>
                <a:cs typeface="Arial" pitchFamily="34" charset="0"/>
              </a:rPr>
              <a:t>They help teams to unit test one part of the code independently.</a:t>
            </a:r>
          </a:p>
          <a:p>
            <a:pPr lvl="1"/>
            <a:r>
              <a:rPr lang="en-US" dirty="0">
                <a:solidFill>
                  <a:srgbClr val="000000"/>
                </a:solidFill>
                <a:latin typeface="Candara"/>
                <a:cs typeface="Arial" pitchFamily="34" charset="0"/>
              </a:rPr>
              <a:t>They help to write focused tests that will test only a single method.</a:t>
            </a:r>
          </a:p>
          <a:p>
            <a:pPr lvl="1"/>
            <a:r>
              <a:rPr lang="en-US" dirty="0">
                <a:solidFill>
                  <a:srgbClr val="000000"/>
                </a:solidFill>
                <a:latin typeface="Candara"/>
                <a:cs typeface="Arial" pitchFamily="34" charset="0"/>
              </a:rPr>
              <a:t>They are helpful when the application integrates with expensive external resources.</a:t>
            </a:r>
          </a:p>
        </p:txBody>
      </p:sp>
    </p:spTree>
    <p:extLst>
      <p:ext uri="{BB962C8B-B14F-4D97-AF65-F5344CB8AC3E}">
        <p14:creationId xmlns:p14="http://schemas.microsoft.com/office/powerpoint/2010/main" val="93085156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3.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4.xml><?xml version="1.0" encoding="utf-8"?>
<a:theme xmlns:a="http://schemas.openxmlformats.org/drawingml/2006/main" name="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065CD12-128C-4DBC-873E-82FC4B88A761}"/>
    </a:ext>
  </a:extLst>
</a:theme>
</file>

<file path=ppt/theme/theme5.xml><?xml version="1.0" encoding="utf-8"?>
<a:theme xmlns:a="http://schemas.openxmlformats.org/drawingml/2006/main" name="1_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2" ma:contentTypeDescription="Create a new document." ma:contentTypeScope="" ma:versionID="db045e7d1992db9cfc8b663ee4dda2d2">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a2bd43f3c01a0467341ff5ba4dd99e21"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E9A8D3C3-AF01-4A89-A89C-86C720370A89}"/>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TotalTime>4090</TotalTime>
  <Words>1448</Words>
  <Application>Microsoft Office PowerPoint</Application>
  <PresentationFormat>On-screen Show (4:3)</PresentationFormat>
  <Paragraphs>150</Paragraphs>
  <Slides>13</Slides>
  <Notes>13</Notes>
  <HiddenSlides>0</HiddenSlides>
  <MMClips>0</MMClips>
  <ScaleCrop>false</ScaleCrop>
  <HeadingPairs>
    <vt:vector size="8" baseType="variant">
      <vt:variant>
        <vt:lpstr>Fonts Used</vt:lpstr>
      </vt:variant>
      <vt:variant>
        <vt:i4>5</vt:i4>
      </vt:variant>
      <vt:variant>
        <vt:lpstr>Theme</vt:lpstr>
      </vt:variant>
      <vt:variant>
        <vt:i4>5</vt:i4>
      </vt:variant>
      <vt:variant>
        <vt:lpstr>Embedded OLE Servers</vt:lpstr>
      </vt:variant>
      <vt:variant>
        <vt:i4>1</vt:i4>
      </vt:variant>
      <vt:variant>
        <vt:lpstr>Slide Titles</vt:lpstr>
      </vt:variant>
      <vt:variant>
        <vt:i4>13</vt:i4>
      </vt:variant>
    </vt:vector>
  </HeadingPairs>
  <TitlesOfParts>
    <vt:vector size="24" baseType="lpstr">
      <vt:lpstr>Arial</vt:lpstr>
      <vt:lpstr>Calibri</vt:lpstr>
      <vt:lpstr>Candara</vt:lpstr>
      <vt:lpstr>Verdana</vt:lpstr>
      <vt:lpstr>Wingdings</vt:lpstr>
      <vt:lpstr>Capgemini 2017_Cover slides</vt:lpstr>
      <vt:lpstr>Section slides</vt:lpstr>
      <vt:lpstr>Content Layouts</vt:lpstr>
      <vt:lpstr>Content and Image Layouts</vt:lpstr>
      <vt:lpstr>1_Section slides</vt:lpstr>
      <vt:lpstr>think-cell Slide</vt:lpstr>
      <vt:lpstr>Core Java 8  and Development Tools</vt:lpstr>
      <vt:lpstr>Lesson Objectives</vt:lpstr>
      <vt:lpstr>18.1: Advanced Testing Concepts Composing Test into Test Suites</vt:lpstr>
      <vt:lpstr>18.2: Test Suites Composing Test into Test Suites</vt:lpstr>
      <vt:lpstr>18.2: Test Suites  Demo</vt:lpstr>
      <vt:lpstr>18.3: Parameterized Tests Reusing Tests</vt:lpstr>
      <vt:lpstr>18.3: Parameterized Tests Reusing Tests</vt:lpstr>
      <vt:lpstr>18.4: Mocking Concepts  Testing in Isolation</vt:lpstr>
      <vt:lpstr>18.4: Mocking Concepts Advantages of Using Mock Objects</vt:lpstr>
      <vt:lpstr>18.4: Mocking Concepts Mock Objects in JUnit</vt:lpstr>
      <vt:lpstr>18.4: Mocking Concepts Demo</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Srivastava, Vaishali</cp:lastModifiedBy>
  <cp:revision>347</cp:revision>
  <cp:lastPrinted>2016-07-13T13:51:01Z</cp:lastPrinted>
  <dcterms:created xsi:type="dcterms:W3CDTF">2012-05-18T02:59:15Z</dcterms:created>
  <dcterms:modified xsi:type="dcterms:W3CDTF">2018-04-11T11:44:05Z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