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Lst>
  <p:notesMasterIdLst>
    <p:notesMasterId r:id="rId42"/>
  </p:notesMasterIdLst>
  <p:handoutMasterIdLst>
    <p:handoutMasterId r:id="rId43"/>
  </p:handoutMasterIdLst>
  <p:sldIdLst>
    <p:sldId id="355" r:id="rId6"/>
    <p:sldId id="259" r:id="rId7"/>
    <p:sldId id="320" r:id="rId8"/>
    <p:sldId id="321" r:id="rId9"/>
    <p:sldId id="322" r:id="rId10"/>
    <p:sldId id="323" r:id="rId11"/>
    <p:sldId id="324" r:id="rId12"/>
    <p:sldId id="325" r:id="rId13"/>
    <p:sldId id="326" r:id="rId14"/>
    <p:sldId id="328" r:id="rId15"/>
    <p:sldId id="327" r:id="rId16"/>
    <p:sldId id="329" r:id="rId17"/>
    <p:sldId id="330"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48" r:id="rId35"/>
    <p:sldId id="349" r:id="rId36"/>
    <p:sldId id="354" r:id="rId37"/>
    <p:sldId id="350" r:id="rId38"/>
    <p:sldId id="351" r:id="rId39"/>
    <p:sldId id="352" r:id="rId40"/>
    <p:sldId id="353"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15">
          <p15:clr>
            <a:srgbClr val="A4A3A4"/>
          </p15:clr>
        </p15:guide>
        <p15:guide id="2" pos="125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017" autoAdjust="0"/>
  </p:normalViewPr>
  <p:slideViewPr>
    <p:cSldViewPr snapToGrid="0" showGuides="1">
      <p:cViewPr varScale="1">
        <p:scale>
          <a:sx n="87" d="100"/>
          <a:sy n="87" d="100"/>
        </p:scale>
        <p:origin x="145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24"/>
      </p:cViewPr>
      <p:guideLst>
        <p:guide orient="horz" pos="2815"/>
        <p:guide pos="125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716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996071" y="4459492"/>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6000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Logging with Log4J</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941979" y="8782478"/>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19-</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402285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85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type="body" idx="1"/>
          </p:nvPr>
        </p:nvSpPr>
        <p:spPr/>
        <p:txBody>
          <a:bodyPr/>
          <a:lstStyle/>
          <a:p>
            <a:r>
              <a:rPr lang="en-US" altLang="ko-KR" dirty="0" smtClean="0"/>
              <a:t>Logger Priority Levels:</a:t>
            </a:r>
          </a:p>
          <a:p>
            <a:r>
              <a:rPr lang="en-US" altLang="ko-KR" dirty="0" smtClean="0"/>
              <a:t>Loggers can be assigned different levels of priorities. </a:t>
            </a:r>
          </a:p>
          <a:p>
            <a:r>
              <a:rPr lang="en-US" altLang="ko-KR" dirty="0" smtClean="0"/>
              <a:t>These priority levels decide which log statement is going to be logged. </a:t>
            </a:r>
          </a:p>
          <a:p>
            <a:r>
              <a:rPr lang="en-US" altLang="ko-KR" dirty="0" smtClean="0"/>
              <a:t>There are five different priority levels: DEBUG, INFO, WARN, ERROR, and FATAL; in ascending order of priority. </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00591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type="body" idx="1"/>
          </p:nvPr>
        </p:nvSpPr>
        <p:spPr/>
        <p:txBody>
          <a:bodyPr/>
          <a:lstStyle/>
          <a:p>
            <a:r>
              <a:rPr lang="en-US" altLang="ko-KR" dirty="0" smtClean="0"/>
              <a:t>Logger Priority Levels (contd.):</a:t>
            </a:r>
          </a:p>
          <a:p>
            <a:r>
              <a:rPr lang="en-US" altLang="ko-KR" dirty="0" smtClean="0"/>
              <a:t>As we can see, log4j has corresponding printing methods for each of these priority levels. These printing methods are used to generate log requests of corresponding priority level for log statements. </a:t>
            </a:r>
            <a:br>
              <a:rPr lang="en-US" altLang="ko-KR" dirty="0" smtClean="0"/>
            </a:br>
            <a:r>
              <a:rPr lang="en-US" altLang="ko-KR" dirty="0" smtClean="0"/>
              <a:t>For example: mylogger.info("logstatement-1"); generates log request of priority level INFO for logstatement-1.</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436185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153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type="body" idx="1"/>
          </p:nvPr>
        </p:nvSpPr>
        <p:spPr/>
        <p:txBody>
          <a:bodyPr/>
          <a:lstStyle/>
          <a:p>
            <a:r>
              <a:rPr lang="en-US" altLang="ko-KR" dirty="0" smtClean="0"/>
              <a:t>Logger Priority Levels (contd.):</a:t>
            </a:r>
          </a:p>
          <a:p>
            <a:r>
              <a:rPr lang="en-US" dirty="0" smtClean="0"/>
              <a:t>In log4j, there are five normal levels of logger available: </a:t>
            </a:r>
          </a:p>
          <a:p>
            <a:pPr lvl="1"/>
            <a:r>
              <a:rPr lang="en-US" dirty="0" smtClean="0"/>
              <a:t>DEBUG: It prints the debugging information and is helpful in the development stage. </a:t>
            </a:r>
          </a:p>
          <a:p>
            <a:pPr lvl="1"/>
            <a:r>
              <a:rPr lang="en-US" dirty="0" smtClean="0"/>
              <a:t>INFO: It prints informational messages that highlight the progress of the application. </a:t>
            </a:r>
          </a:p>
          <a:p>
            <a:pPr lvl="1"/>
            <a:r>
              <a:rPr lang="en-US" dirty="0" smtClean="0"/>
              <a:t>ERROR: It prints error messages that might still allow the application to continue running. </a:t>
            </a:r>
          </a:p>
          <a:p>
            <a:pPr lvl="1"/>
            <a:r>
              <a:rPr lang="en-US" dirty="0" smtClean="0"/>
              <a:t>WARN: It prints information related to some faulty and unexpected behavior of the system, which needs attention in near future or else can cause malfunctioning of the application. </a:t>
            </a:r>
          </a:p>
          <a:p>
            <a:pPr lvl="1"/>
            <a:r>
              <a:rPr lang="en-US" dirty="0" smtClean="0"/>
              <a:t>FATAL: It prints system critical information, which are causing the application to crash. </a:t>
            </a:r>
          </a:p>
          <a:p>
            <a:pPr lvl="1"/>
            <a:r>
              <a:rPr lang="en-US" dirty="0" smtClean="0"/>
              <a:t>ALL: It has the lowest possible rank and is intended to turn on all logging. </a:t>
            </a:r>
          </a:p>
          <a:p>
            <a:pPr lvl="1"/>
            <a:r>
              <a:rPr lang="en-US" dirty="0" smtClean="0"/>
              <a:t>OFF: It has the highest possible rank and is intended to turn off all the logging.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492819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82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1028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6191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p:txBody>
          <a:bodyPr/>
          <a:lstStyle/>
          <a:p>
            <a:r>
              <a:rPr lang="en-US" altLang="ko-KR" dirty="0" err="1" smtClean="0"/>
              <a:t>Appender</a:t>
            </a:r>
            <a:r>
              <a:rPr lang="en-US" altLang="ko-KR" dirty="0" smtClean="0"/>
              <a:t>:</a:t>
            </a:r>
          </a:p>
          <a:p>
            <a:r>
              <a:rPr lang="en-US" altLang="ko-KR" dirty="0" smtClean="0"/>
              <a:t>There are various </a:t>
            </a:r>
            <a:r>
              <a:rPr lang="en-US" altLang="ko-KR" dirty="0" err="1" smtClean="0"/>
              <a:t>appenders</a:t>
            </a:r>
            <a:r>
              <a:rPr lang="en-US" altLang="ko-KR" dirty="0" smtClean="0"/>
              <a:t> available such as:</a:t>
            </a:r>
          </a:p>
          <a:p>
            <a:pPr lvl="1"/>
            <a:r>
              <a:rPr lang="en-US" altLang="ko-KR" dirty="0" err="1" smtClean="0"/>
              <a:t>ConsoleAppender</a:t>
            </a:r>
            <a:r>
              <a:rPr lang="en-US" altLang="ko-KR" dirty="0" smtClean="0"/>
              <a:t>: It appends log events to </a:t>
            </a:r>
            <a:r>
              <a:rPr lang="en-US" altLang="ko-KR" dirty="0" err="1" smtClean="0"/>
              <a:t>System.out</a:t>
            </a:r>
            <a:r>
              <a:rPr lang="en-US" altLang="ko-KR" dirty="0" smtClean="0"/>
              <a:t> or  </a:t>
            </a:r>
            <a:r>
              <a:rPr lang="en-US" altLang="ko-KR" dirty="0" err="1" smtClean="0"/>
              <a:t>System.err</a:t>
            </a:r>
            <a:r>
              <a:rPr lang="en-US" altLang="ko-KR" dirty="0" smtClean="0"/>
              <a:t> using a layout specified by  the user</a:t>
            </a:r>
          </a:p>
          <a:p>
            <a:pPr lvl="1"/>
            <a:r>
              <a:rPr lang="en-US" altLang="ko-KR" dirty="0" err="1" smtClean="0"/>
              <a:t>FileAppender</a:t>
            </a:r>
            <a:r>
              <a:rPr lang="en-US" altLang="ko-KR" dirty="0" smtClean="0"/>
              <a:t>: It appends log events to a file. </a:t>
            </a:r>
          </a:p>
          <a:p>
            <a:pPr lvl="1"/>
            <a:r>
              <a:rPr lang="en-US" altLang="ko-KR" dirty="0" err="1" smtClean="0"/>
              <a:t>WriterAppender</a:t>
            </a:r>
            <a:r>
              <a:rPr lang="en-US" altLang="ko-KR" dirty="0" smtClean="0"/>
              <a:t>: It appends log events to a Writer or an </a:t>
            </a:r>
            <a:r>
              <a:rPr lang="en-US" altLang="ko-KR" dirty="0" err="1" smtClean="0"/>
              <a:t>OutputStream</a:t>
            </a:r>
            <a:r>
              <a:rPr lang="en-US" altLang="ko-KR" dirty="0" smtClean="0"/>
              <a:t>       depending on the user’s choice. </a:t>
            </a:r>
          </a:p>
          <a:p>
            <a:pPr lvl="1"/>
            <a:r>
              <a:rPr lang="en-US" altLang="ko-KR" dirty="0" err="1" smtClean="0"/>
              <a:t>RollingFileAppender</a:t>
            </a:r>
            <a:r>
              <a:rPr lang="en-US" altLang="ko-KR" dirty="0" smtClean="0"/>
              <a:t>: It extends </a:t>
            </a:r>
            <a:r>
              <a:rPr lang="en-US" altLang="ko-KR" dirty="0" err="1" smtClean="0"/>
              <a:t>FileAppender</a:t>
            </a:r>
            <a:r>
              <a:rPr lang="en-US" altLang="ko-KR" dirty="0" smtClean="0"/>
              <a:t> to backup the log files when they reach a certain size. </a:t>
            </a:r>
          </a:p>
          <a:p>
            <a:pPr lvl="1"/>
            <a:r>
              <a:rPr lang="en-US" altLang="ko-KR" dirty="0" err="1" smtClean="0"/>
              <a:t>DailyRollingFileAppender</a:t>
            </a:r>
            <a:r>
              <a:rPr lang="en-US" altLang="ko-KR" dirty="0" smtClean="0"/>
              <a:t>: It extends </a:t>
            </a:r>
            <a:r>
              <a:rPr lang="en-US" altLang="ko-KR" dirty="0" err="1" smtClean="0"/>
              <a:t>FileAppender</a:t>
            </a:r>
            <a:r>
              <a:rPr lang="en-US" altLang="ko-KR" dirty="0" smtClean="0"/>
              <a:t> so that the underlying file is rolled over at a user chosen frequency. </a:t>
            </a:r>
          </a:p>
          <a:p>
            <a:pPr lvl="1"/>
            <a:r>
              <a:rPr lang="en-US" altLang="ko-KR" dirty="0" err="1" smtClean="0"/>
              <a:t>SMTPAppender</a:t>
            </a:r>
            <a:r>
              <a:rPr lang="en-US" altLang="ko-KR" dirty="0" smtClean="0"/>
              <a:t>: It sends an e-mail when a specific logging event occurs, typically on errors or fatal errors</a:t>
            </a:r>
          </a:p>
          <a:p>
            <a:pPr lvl="1"/>
            <a:r>
              <a:rPr lang="en-US" altLang="ko-KR" dirty="0" err="1" smtClean="0"/>
              <a:t>SyslogAppender</a:t>
            </a:r>
            <a:r>
              <a:rPr lang="en-US" altLang="ko-KR" dirty="0" smtClean="0"/>
              <a:t>: It sends messages to a remote syslog daemon. </a:t>
            </a:r>
          </a:p>
          <a:p>
            <a:pPr lvl="1"/>
            <a:r>
              <a:rPr lang="en-US" altLang="ko-KR" dirty="0" err="1" smtClean="0"/>
              <a:t>TelnetAppender</a:t>
            </a:r>
            <a:r>
              <a:rPr lang="en-US" altLang="ko-KR" dirty="0" smtClean="0"/>
              <a:t>: It specializes in writing to a read-only socket. </a:t>
            </a:r>
          </a:p>
          <a:p>
            <a:pPr lvl="1"/>
            <a:r>
              <a:rPr lang="en-US" altLang="ko-KR" dirty="0" err="1" smtClean="0"/>
              <a:t>SocketAppender</a:t>
            </a:r>
            <a:r>
              <a:rPr lang="en-US" altLang="ko-KR" dirty="0" smtClean="0"/>
              <a:t>: It sends </a:t>
            </a:r>
            <a:r>
              <a:rPr lang="en-US" altLang="ko-KR" dirty="0" err="1" smtClean="0"/>
              <a:t>LoggingEvent</a:t>
            </a:r>
            <a:r>
              <a:rPr lang="en-US" altLang="ko-KR" dirty="0" smtClean="0"/>
              <a:t> objects to a remote a log server, usually a </a:t>
            </a:r>
            <a:r>
              <a:rPr lang="en-US" altLang="ko-KR" dirty="0" err="1" smtClean="0"/>
              <a:t>SocketNode</a:t>
            </a:r>
            <a:r>
              <a:rPr lang="en-US" altLang="ko-KR" dirty="0" smtClean="0"/>
              <a:t>. </a:t>
            </a:r>
          </a:p>
          <a:p>
            <a:pPr lvl="1"/>
            <a:r>
              <a:rPr lang="en-US" altLang="ko-KR" dirty="0" err="1" smtClean="0"/>
              <a:t>SocketHubAppender</a:t>
            </a:r>
            <a:r>
              <a:rPr lang="en-US" altLang="ko-KR" dirty="0" smtClean="0"/>
              <a:t>: It sends </a:t>
            </a:r>
            <a:r>
              <a:rPr lang="en-US" altLang="ko-KR" dirty="0" err="1" smtClean="0"/>
              <a:t>LoggingEvent</a:t>
            </a:r>
            <a:r>
              <a:rPr lang="en-US" altLang="ko-KR" dirty="0" smtClean="0"/>
              <a:t> objects to a set of remote log servers, usually a </a:t>
            </a:r>
            <a:r>
              <a:rPr lang="en-US" altLang="ko-KR" dirty="0" err="1" smtClean="0"/>
              <a:t>SocketNodes</a:t>
            </a:r>
            <a:r>
              <a:rPr lang="en-US" altLang="ko-KR" dirty="0" smtClean="0"/>
              <a:t>.</a:t>
            </a:r>
          </a:p>
          <a:p>
            <a:pPr lvl="1"/>
            <a:r>
              <a:rPr lang="en-US" altLang="ko-KR" dirty="0" smtClean="0"/>
              <a:t>An </a:t>
            </a:r>
            <a:r>
              <a:rPr lang="en-US" altLang="ko-KR" dirty="0" err="1" smtClean="0"/>
              <a:t>appender</a:t>
            </a:r>
            <a:r>
              <a:rPr lang="en-US" altLang="ko-KR" dirty="0" smtClean="0"/>
              <a:t> is assigned to a logger using the </a:t>
            </a:r>
            <a:r>
              <a:rPr lang="en-US" altLang="ko-KR" dirty="0" err="1" smtClean="0"/>
              <a:t>addAppender</a:t>
            </a:r>
            <a:r>
              <a:rPr lang="en-US" altLang="ko-KR" dirty="0" smtClean="0"/>
              <a:t>( ) method of the Logger class, or through external configuration files. A logger can be assigned one or more </a:t>
            </a:r>
            <a:r>
              <a:rPr lang="en-US" altLang="ko-KR" dirty="0" err="1" smtClean="0"/>
              <a:t>appenders</a:t>
            </a:r>
            <a:r>
              <a:rPr lang="en-US" altLang="ko-KR" dirty="0" smtClean="0"/>
              <a:t> that can be different from </a:t>
            </a:r>
            <a:r>
              <a:rPr lang="en-US" altLang="ko-KR" dirty="0" err="1" smtClean="0"/>
              <a:t>appenders</a:t>
            </a:r>
            <a:r>
              <a:rPr lang="en-US" altLang="ko-KR" dirty="0" smtClean="0"/>
              <a:t> of another logger. This is useful for sending log outputs of different priority levels to different destinations for better monitoring.</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103081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1" name="Rectangle 5"/>
          <p:cNvSpPr>
            <a:spLocks noGrp="1" noChangeArrowheads="1"/>
          </p:cNvSpPr>
          <p:nvPr>
            <p:ph type="body" idx="1"/>
          </p:nvPr>
        </p:nvSpPr>
        <p:spPr/>
        <p:txBody>
          <a:bodyPr/>
          <a:lstStyle/>
          <a:p>
            <a:r>
              <a:rPr lang="en-US" altLang="ko-KR" dirty="0" smtClean="0"/>
              <a:t>Layout:</a:t>
            </a:r>
          </a:p>
          <a:p>
            <a:r>
              <a:rPr lang="en-US" altLang="ko-KR" dirty="0" smtClean="0"/>
              <a:t>The Layout component defines the format in which the log statements are written to the log destination by </a:t>
            </a:r>
            <a:r>
              <a:rPr lang="en-US" altLang="ko-KR" dirty="0" err="1" smtClean="0"/>
              <a:t>appender</a:t>
            </a:r>
            <a:r>
              <a:rPr lang="en-US" altLang="ko-KR" dirty="0" smtClean="0"/>
              <a:t>. </a:t>
            </a:r>
          </a:p>
          <a:p>
            <a:r>
              <a:rPr lang="en-US" altLang="ko-KR" dirty="0" smtClean="0"/>
              <a:t>Layout is used to specify the style and content of the log output to be recorded, such as inclusion/exclusion of date and time of log output, priority level, info about the logger, line numbers of application code from where log output originated, and so forth. This is accomplished by assigning a layout to the </a:t>
            </a:r>
            <a:r>
              <a:rPr lang="en-US" altLang="ko-KR" dirty="0" err="1" smtClean="0"/>
              <a:t>appender</a:t>
            </a:r>
            <a:r>
              <a:rPr lang="en-US" altLang="ko-KR" dirty="0" smtClean="0"/>
              <a:t> concerned. </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861805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Every Programmer is familiar with the process of inserting calls to </a:t>
            </a:r>
            <a:r>
              <a:rPr lang="en-US" dirty="0" err="1" smtClean="0"/>
              <a:t>System.out.println</a:t>
            </a:r>
            <a:r>
              <a:rPr lang="en-US" dirty="0" smtClean="0"/>
              <a:t>() into troublesome code to gain insight into program behavior. Of course, once you have figured out the cause of trouble, you remove the print statements, only to put them back in when the next problem surfaces. The logging API is designed to overcome the problem. </a:t>
            </a:r>
          </a:p>
          <a:p>
            <a:r>
              <a:rPr lang="en-US" dirty="0" smtClean="0"/>
              <a:t>This lesson talks about Log4j, a package used to output log statements to a variety of output targets</a:t>
            </a:r>
          </a:p>
          <a:p>
            <a:endParaRPr lang="en-US" dirty="0" smtClean="0"/>
          </a:p>
          <a:p>
            <a:r>
              <a:rPr lang="en-US" dirty="0" smtClean="0"/>
              <a:t>Lesson outline: </a:t>
            </a:r>
          </a:p>
          <a:p>
            <a:endParaRPr lang="en-US" dirty="0" smtClean="0"/>
          </a:p>
          <a:p>
            <a:pPr lvl="1"/>
            <a:r>
              <a:rPr lang="en-US" dirty="0" smtClean="0"/>
              <a:t>19.1  Introduction</a:t>
            </a:r>
          </a:p>
          <a:p>
            <a:pPr lvl="1"/>
            <a:r>
              <a:rPr lang="en-US" dirty="0" smtClean="0"/>
              <a:t>19.2  Log4J Concepts</a:t>
            </a:r>
          </a:p>
          <a:p>
            <a:pPr lvl="1"/>
            <a:r>
              <a:rPr lang="en-US" dirty="0" smtClean="0"/>
              <a:t>19.3  Installation of Log4J </a:t>
            </a:r>
          </a:p>
          <a:p>
            <a:pPr lvl="1"/>
            <a:r>
              <a:rPr lang="en-US" dirty="0" smtClean="0"/>
              <a:t>19.4  Configuring Log4J</a:t>
            </a:r>
          </a:p>
          <a:p>
            <a:endParaRPr lang="en-US" dirty="0"/>
          </a:p>
        </p:txBody>
      </p:sp>
      <p:sp>
        <p:nvSpPr>
          <p:cNvPr id="6" name="Slide Image Placeholder 5"/>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268394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9" name="Rectangle 5"/>
          <p:cNvSpPr>
            <a:spLocks noGrp="1" noChangeArrowheads="1"/>
          </p:cNvSpPr>
          <p:nvPr>
            <p:ph type="body" idx="1"/>
          </p:nvPr>
        </p:nvSpPr>
        <p:spPr/>
        <p:txBody>
          <a:bodyPr/>
          <a:lstStyle/>
          <a:p>
            <a:r>
              <a:rPr lang="en-US" altLang="ko-KR" dirty="0" smtClean="0"/>
              <a:t>Note: The sample program’s are given later (after installation of log4j).</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775811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5"/>
          <p:cNvSpPr>
            <a:spLocks noGrp="1" noChangeArrowheads="1"/>
          </p:cNvSpPr>
          <p:nvPr>
            <p:ph type="body" idx="1"/>
          </p:nvPr>
        </p:nvSpPr>
        <p:spPr/>
        <p:txBody>
          <a:bodyPr/>
          <a:lstStyle/>
          <a:p>
            <a:r>
              <a:rPr lang="en-US" altLang="ko-KR" dirty="0" smtClean="0"/>
              <a:t>Installation of Log4J:</a:t>
            </a:r>
          </a:p>
          <a:p>
            <a:r>
              <a:rPr lang="en-US" altLang="ko-KR" dirty="0" smtClean="0"/>
              <a:t>Let us see the steps for installation of Log4J:</a:t>
            </a:r>
          </a:p>
          <a:p>
            <a:r>
              <a:rPr lang="en-US" altLang="ko-KR" dirty="0" smtClean="0"/>
              <a:t>Download and unzip logging-log4j-1.2.9.zip.</a:t>
            </a:r>
          </a:p>
          <a:p>
            <a:r>
              <a:rPr lang="en-US" altLang="ko-KR" dirty="0" smtClean="0"/>
              <a:t>Set the LOG4J_HOME system variable to the directory where you installed Log4j.</a:t>
            </a:r>
            <a:br>
              <a:rPr lang="en-US" altLang="ko-KR" dirty="0" smtClean="0"/>
            </a:br>
            <a:r>
              <a:rPr lang="en-US" altLang="ko-KR" dirty="0" smtClean="0"/>
              <a:t>For example: LOG4J_HOME=C:\Tools\logging-log4j-1.2.9</a:t>
            </a:r>
          </a:p>
          <a:p>
            <a:r>
              <a:rPr lang="en-US" altLang="ko-KR" dirty="0" smtClean="0"/>
              <a:t>Edit the CLASSPATH system variable:</a:t>
            </a:r>
            <a:br>
              <a:rPr lang="en-US" altLang="ko-KR" dirty="0" smtClean="0"/>
            </a:br>
            <a:r>
              <a:rPr lang="en-US" altLang="ko-KR" dirty="0" smtClean="0"/>
              <a:t>For example: CLASSPATH=%CLASSPATH%;%LOG4J_HOME%\</a:t>
            </a:r>
            <a:r>
              <a:rPr lang="en-US" altLang="ko-KR" dirty="0" err="1" smtClean="0"/>
              <a:t>dist</a:t>
            </a:r>
            <a:r>
              <a:rPr lang="en-US" altLang="ko-KR" dirty="0" smtClean="0"/>
              <a:t>\lib\log4j-1.2.9.jar</a:t>
            </a:r>
            <a:br>
              <a:rPr lang="en-US" altLang="ko-KR" dirty="0" smtClean="0"/>
            </a:br>
            <a:r>
              <a:rPr lang="en-US" altLang="ko-KR" dirty="0" smtClean="0"/>
              <a:t>Note: The jar file is located in Log4j_HOME\lib\log4j-1.2.9.jar</a:t>
            </a:r>
          </a:p>
          <a:p>
            <a:r>
              <a:rPr lang="en-US" altLang="ko-KR" dirty="0" smtClean="0"/>
              <a:t>Create the following directories:</a:t>
            </a:r>
            <a:br>
              <a:rPr lang="en-US" altLang="ko-KR" dirty="0" smtClean="0"/>
            </a:br>
            <a:r>
              <a:rPr lang="en-US" altLang="ko-KR" dirty="0" smtClean="0"/>
              <a:t>c:\demo</a:t>
            </a:r>
            <a:br>
              <a:rPr lang="en-US" altLang="ko-KR" dirty="0" smtClean="0"/>
            </a:br>
            <a:r>
              <a:rPr lang="en-US" altLang="ko-KR" dirty="0" smtClean="0"/>
              <a:t>c:\demo\com</a:t>
            </a:r>
            <a:br>
              <a:rPr lang="en-US" altLang="ko-KR" dirty="0" smtClean="0"/>
            </a:br>
            <a:r>
              <a:rPr lang="en-US" altLang="ko-KR" dirty="0" smtClean="0"/>
              <a:t>c:\demo\com\igate</a:t>
            </a:r>
          </a:p>
          <a:p>
            <a:r>
              <a:rPr lang="en-US" altLang="ko-KR" dirty="0" smtClean="0"/>
              <a:t>Create the file c:\demo\com\igate\Log4jDemo.java.</a:t>
            </a:r>
          </a:p>
          <a:p>
            <a:r>
              <a:rPr lang="en-US" altLang="ko-KR" dirty="0" smtClean="0"/>
              <a:t>import org.apache.log4j.Logger;</a:t>
            </a:r>
            <a:endParaRPr lang="en-US" altLang="ko-KR" dirty="0"/>
          </a:p>
        </p:txBody>
      </p:sp>
      <p:sp>
        <p:nvSpPr>
          <p:cNvPr id="496646" name="AutoShape 6"/>
          <p:cNvSpPr>
            <a:spLocks noChangeArrowheads="1"/>
          </p:cNvSpPr>
          <p:nvPr/>
        </p:nvSpPr>
        <p:spPr bwMode="auto">
          <a:xfrm>
            <a:off x="2300845" y="6957800"/>
            <a:ext cx="3898074" cy="1580557"/>
          </a:xfrm>
          <a:prstGeom prst="roundRect">
            <a:avLst>
              <a:gd name="adj" fmla="val 16667"/>
            </a:avLst>
          </a:prstGeom>
          <a:solidFill>
            <a:schemeClr val="bg1"/>
          </a:solidFill>
          <a:ln w="19050">
            <a:solidFill>
              <a:schemeClr val="tx1"/>
            </a:solidFill>
            <a:round/>
            <a:headEnd/>
            <a:tailEnd/>
          </a:ln>
          <a:effectLst/>
        </p:spPr>
        <p:txBody>
          <a:bodyPr wrap="none" lIns="94324" tIns="47161" rIns="94324" bIns="47161" anchor="ctr"/>
          <a:lstStyle/>
          <a:p>
            <a:pPr marL="235808" lvl="1">
              <a:lnSpc>
                <a:spcPct val="90000"/>
              </a:lnSpc>
            </a:pPr>
            <a:r>
              <a:rPr lang="en-US" sz="1000" dirty="0">
                <a:latin typeface="Arial" pitchFamily="34" charset="0"/>
                <a:cs typeface="Arial" pitchFamily="34" charset="0"/>
              </a:rPr>
              <a:t>public class Log4jDemo {</a:t>
            </a:r>
          </a:p>
          <a:p>
            <a:pPr marL="235808" lvl="1">
              <a:lnSpc>
                <a:spcPct val="90000"/>
              </a:lnSpc>
            </a:pPr>
            <a:r>
              <a:rPr lang="en-US" sz="1000" dirty="0">
                <a:latin typeface="Arial" pitchFamily="34" charset="0"/>
                <a:cs typeface="Arial" pitchFamily="34" charset="0"/>
              </a:rPr>
              <a:t>      static Logger log = </a:t>
            </a:r>
            <a:r>
              <a:rPr lang="en-US" sz="1000" dirty="0" err="1">
                <a:latin typeface="Arial" pitchFamily="34" charset="0"/>
                <a:cs typeface="Arial" pitchFamily="34" charset="0"/>
              </a:rPr>
              <a:t>Logger.getLogger</a:t>
            </a:r>
            <a:r>
              <a:rPr lang="en-US" sz="1000" dirty="0">
                <a:latin typeface="Arial" pitchFamily="34" charset="0"/>
                <a:cs typeface="Arial" pitchFamily="34" charset="0"/>
              </a:rPr>
              <a:t>("Log4jDemo");</a:t>
            </a:r>
          </a:p>
          <a:p>
            <a:pPr marL="235808" lvl="1">
              <a:lnSpc>
                <a:spcPct val="90000"/>
              </a:lnSpc>
            </a:pPr>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log.debug</a:t>
            </a:r>
            <a:r>
              <a:rPr lang="en-US" sz="1000" dirty="0">
                <a:latin typeface="Arial" pitchFamily="34" charset="0"/>
                <a:cs typeface="Arial" pitchFamily="34" charset="0"/>
              </a:rPr>
              <a:t>("This is my debug message.");</a:t>
            </a:r>
          </a:p>
          <a:p>
            <a:pPr marL="235808" lvl="1">
              <a:lnSpc>
                <a:spcPct val="90000"/>
              </a:lnSpc>
            </a:pPr>
            <a:r>
              <a:rPr lang="en-US" sz="1000" dirty="0">
                <a:latin typeface="Arial" pitchFamily="34" charset="0"/>
                <a:cs typeface="Arial" pitchFamily="34" charset="0"/>
              </a:rPr>
              <a:t>            log.info("This is my info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log.warn</a:t>
            </a:r>
            <a:r>
              <a:rPr lang="en-US" sz="1000" dirty="0">
                <a:latin typeface="Arial" pitchFamily="34" charset="0"/>
                <a:cs typeface="Arial" pitchFamily="34" charset="0"/>
              </a:rPr>
              <a:t>("This is my warn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log.error</a:t>
            </a:r>
            <a:r>
              <a:rPr lang="en-US" sz="1000" dirty="0">
                <a:latin typeface="Arial" pitchFamily="34" charset="0"/>
                <a:cs typeface="Arial" pitchFamily="34" charset="0"/>
              </a:rPr>
              <a:t>("This is my error message.");</a:t>
            </a:r>
          </a:p>
          <a:p>
            <a:pPr marL="235808" lvl="1">
              <a:lnSpc>
                <a:spcPct val="90000"/>
              </a:lnSpc>
            </a:pPr>
            <a:r>
              <a:rPr lang="en-US" sz="1000" dirty="0">
                <a:latin typeface="Arial" pitchFamily="34" charset="0"/>
                <a:cs typeface="Arial" pitchFamily="34" charset="0"/>
              </a:rPr>
              <a:t>            </a:t>
            </a:r>
            <a:r>
              <a:rPr lang="en-US" sz="1000" dirty="0" err="1">
                <a:latin typeface="Arial" pitchFamily="34" charset="0"/>
                <a:cs typeface="Arial" pitchFamily="34" charset="0"/>
              </a:rPr>
              <a:t>log.fatal</a:t>
            </a:r>
            <a:r>
              <a:rPr lang="en-US" sz="1000" dirty="0">
                <a:latin typeface="Arial" pitchFamily="34" charset="0"/>
                <a:cs typeface="Arial" pitchFamily="34" charset="0"/>
              </a:rPr>
              <a:t>("This is my fatal message.");</a:t>
            </a:r>
          </a:p>
          <a:p>
            <a:pPr marL="235808" lvl="1">
              <a:lnSpc>
                <a:spcPct val="90000"/>
              </a:lnSpc>
            </a:pPr>
            <a:r>
              <a:rPr lang="en-US" sz="1000" dirty="0">
                <a:latin typeface="Arial" pitchFamily="34" charset="0"/>
                <a:cs typeface="Arial" pitchFamily="34" charset="0"/>
              </a:rPr>
              <a:t>      }</a:t>
            </a:r>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378229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Rectangle 3"/>
          <p:cNvSpPr>
            <a:spLocks noGrp="1" noChangeArrowheads="1"/>
          </p:cNvSpPr>
          <p:nvPr>
            <p:ph type="body" idx="1"/>
          </p:nvPr>
        </p:nvSpPr>
        <p:spPr/>
        <p:txBody>
          <a:bodyPr/>
          <a:lstStyle/>
          <a:p>
            <a:r>
              <a:rPr lang="en-US" altLang="ko-KR" dirty="0" smtClean="0"/>
              <a:t>Installation of Log4J (contd.):</a:t>
            </a:r>
          </a:p>
          <a:p>
            <a:r>
              <a:rPr lang="en-US" altLang="ko-KR" dirty="0" smtClean="0"/>
              <a:t>Open a dos window and type:</a:t>
            </a:r>
            <a:br>
              <a:rPr lang="en-US" altLang="ko-KR" dirty="0" smtClean="0"/>
            </a:br>
            <a:r>
              <a:rPr lang="en-US" altLang="ko-KR" dirty="0" smtClean="0"/>
              <a:t>cd c:\demo</a:t>
            </a:r>
          </a:p>
          <a:p>
            <a:endParaRPr lang="en-US" altLang="ko-KR" dirty="0" smtClean="0"/>
          </a:p>
          <a:p>
            <a:r>
              <a:rPr lang="en-US" altLang="ko-KR" dirty="0" smtClean="0"/>
              <a:t>Compile the java code, type:</a:t>
            </a:r>
            <a:br>
              <a:rPr lang="en-US" altLang="ko-KR" dirty="0" smtClean="0"/>
            </a:br>
            <a:r>
              <a:rPr lang="en-US" altLang="ko-KR" dirty="0" smtClean="0"/>
              <a:t>c:\demo&gt;javac Log4jDemo.java</a:t>
            </a:r>
          </a:p>
          <a:p>
            <a:endParaRPr lang="en-US" altLang="ko-KR" dirty="0" smtClean="0"/>
          </a:p>
          <a:p>
            <a:r>
              <a:rPr lang="en-US" altLang="ko-KR" dirty="0" smtClean="0"/>
              <a:t>Create file c:\demo\log4j.properties</a:t>
            </a:r>
            <a:br>
              <a:rPr lang="en-US" altLang="ko-KR" dirty="0" smtClean="0"/>
            </a:br>
            <a:r>
              <a:rPr lang="en-US" altLang="ko-KR" dirty="0" smtClean="0"/>
              <a:t/>
            </a:r>
            <a:br>
              <a:rPr lang="en-US" altLang="ko-KR" dirty="0" smtClean="0"/>
            </a:br>
            <a:r>
              <a:rPr lang="en-US" altLang="ko-KR" dirty="0" smtClean="0"/>
              <a:t>Note: The log4j.properties file must be put in the directory where you issued the java command.</a:t>
            </a:r>
          </a:p>
          <a:p>
            <a:endParaRPr lang="en-US" altLang="ko-KR" dirty="0" smtClean="0"/>
          </a:p>
          <a:p>
            <a:r>
              <a:rPr lang="en-US" altLang="ko-KR" dirty="0" smtClean="0"/>
              <a:t>Run your application:</a:t>
            </a:r>
            <a:br>
              <a:rPr lang="en-US" altLang="ko-KR" dirty="0" smtClean="0"/>
            </a:br>
            <a:r>
              <a:rPr lang="en-US" altLang="ko-KR" dirty="0" smtClean="0"/>
              <a:t>java Log4jDemo</a:t>
            </a:r>
          </a:p>
          <a:p>
            <a:endParaRPr lang="en-US" altLang="ko-KR" dirty="0" smtClean="0"/>
          </a:p>
          <a:p>
            <a:r>
              <a:rPr lang="en-US" altLang="ko-KR" dirty="0" smtClean="0"/>
              <a:t>	The following log messages will be displayed:</a:t>
            </a:r>
          </a:p>
          <a:p>
            <a:r>
              <a:rPr lang="en-US" altLang="ko-KR" dirty="0" smtClean="0"/>
              <a:t>	[ERROR] 04:27 (Log4jDemo.java:main:12)</a:t>
            </a:r>
          </a:p>
          <a:p>
            <a:r>
              <a:rPr lang="en-US" altLang="ko-KR" dirty="0" smtClean="0"/>
              <a:t>	This is my error message.</a:t>
            </a:r>
          </a:p>
          <a:p>
            <a:endParaRPr lang="en-US" altLang="ko-KR" dirty="0" smtClean="0"/>
          </a:p>
          <a:p>
            <a:r>
              <a:rPr lang="en-US" altLang="ko-KR" dirty="0" smtClean="0"/>
              <a:t>	[FATAL] 04:27 (Log4jDemo.java:main:13)</a:t>
            </a:r>
          </a:p>
          <a:p>
            <a:r>
              <a:rPr lang="en-US" altLang="ko-KR" dirty="0" smtClean="0"/>
              <a:t>	This is my fatal message.</a:t>
            </a:r>
            <a:endParaRPr lang="en-US" altLang="ko-KR" dirty="0"/>
          </a:p>
        </p:txBody>
      </p:sp>
      <p:sp>
        <p:nvSpPr>
          <p:cNvPr id="564228" name="AutoShape 4"/>
          <p:cNvSpPr>
            <a:spLocks noChangeArrowheads="1"/>
          </p:cNvSpPr>
          <p:nvPr/>
        </p:nvSpPr>
        <p:spPr bwMode="auto">
          <a:xfrm>
            <a:off x="2169161" y="2186387"/>
            <a:ext cx="4277360" cy="960120"/>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lnSpc>
                <a:spcPct val="80000"/>
              </a:lnSpc>
            </a:pPr>
            <a:r>
              <a:rPr lang="en-US" sz="1000" dirty="0">
                <a:latin typeface="Candara" pitchFamily="34" charset="0"/>
                <a:cs typeface="Arial" pitchFamily="34" charset="0"/>
              </a:rPr>
              <a:t>log4j.rootLogger=ERROR, </a:t>
            </a:r>
            <a:r>
              <a:rPr lang="en-US" sz="1000" dirty="0" err="1">
                <a:latin typeface="Candara" pitchFamily="34" charset="0"/>
                <a:cs typeface="Arial" pitchFamily="34" charset="0"/>
              </a:rPr>
              <a:t>stdout</a:t>
            </a:r>
            <a:r>
              <a:rPr lang="en-US" sz="1000" dirty="0">
                <a:latin typeface="Candara" pitchFamily="34" charset="0"/>
                <a:cs typeface="Arial" pitchFamily="34" charset="0"/>
              </a:rPr>
              <a:t/>
            </a:r>
            <a:br>
              <a:rPr lang="en-US" sz="1000" dirty="0">
                <a:latin typeface="Candara" pitchFamily="34" charset="0"/>
                <a:cs typeface="Arial" pitchFamily="34" charset="0"/>
              </a:rPr>
            </a:br>
            <a:r>
              <a:rPr lang="en-US" sz="1000" dirty="0">
                <a:latin typeface="Candara" pitchFamily="34" charset="0"/>
                <a:cs typeface="Arial" pitchFamily="34" charset="0"/>
              </a:rPr>
              <a:t>log4j.appender.stdout=org.apache.log4j.ConsoleAppender</a:t>
            </a:r>
            <a:br>
              <a:rPr lang="en-US" sz="1000" dirty="0">
                <a:latin typeface="Candara" pitchFamily="34" charset="0"/>
                <a:cs typeface="Arial" pitchFamily="34" charset="0"/>
              </a:rPr>
            </a:br>
            <a:r>
              <a:rPr lang="en-US" sz="1000" dirty="0">
                <a:latin typeface="Candara" pitchFamily="34" charset="0"/>
                <a:cs typeface="Arial" pitchFamily="34" charset="0"/>
              </a:rPr>
              <a:t>log4j.appender.stdout.layout=org.apache.log4j.PatternLayout</a:t>
            </a:r>
            <a:br>
              <a:rPr lang="en-US" sz="1000" dirty="0">
                <a:latin typeface="Candara" pitchFamily="34" charset="0"/>
                <a:cs typeface="Arial" pitchFamily="34" charset="0"/>
              </a:rPr>
            </a:br>
            <a:r>
              <a:rPr lang="en-US" sz="1000" dirty="0">
                <a:latin typeface="Candara" pitchFamily="34" charset="0"/>
                <a:cs typeface="Arial" pitchFamily="34" charset="0"/>
              </a:rPr>
              <a:t>log4j.appender.stdout.layout.ConversionPattern=[%5p] %d{</a:t>
            </a:r>
            <a:r>
              <a:rPr lang="en-US" sz="1000" dirty="0" err="1">
                <a:latin typeface="Candara" pitchFamily="34" charset="0"/>
                <a:cs typeface="Arial" pitchFamily="34" charset="0"/>
              </a:rPr>
              <a:t>mm:ss</a:t>
            </a:r>
            <a:r>
              <a:rPr lang="en-US" sz="1000" dirty="0">
                <a:latin typeface="Candara" pitchFamily="34" charset="0"/>
                <a:cs typeface="Arial" pitchFamily="34" charset="0"/>
              </a:rPr>
              <a:t>} (%F:%M:%L)%</a:t>
            </a:r>
            <a:r>
              <a:rPr lang="en-US" sz="1000" dirty="0" err="1">
                <a:latin typeface="Candara" pitchFamily="34" charset="0"/>
                <a:cs typeface="Arial" pitchFamily="34" charset="0"/>
              </a:rPr>
              <a:t>n%m%n%n</a:t>
            </a:r>
            <a:endParaRPr lang="en-US" sz="1000" dirty="0">
              <a:latin typeface="Candara" pitchFamily="34" charset="0"/>
              <a:cs typeface="Arial" pitchFamily="34" charset="0"/>
            </a:endParaRPr>
          </a:p>
        </p:txBody>
      </p:sp>
      <p:sp>
        <p:nvSpPr>
          <p:cNvPr id="4" name="Slide Image Placeholder 3"/>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96989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body" idx="1"/>
          </p:nvPr>
        </p:nvSpPr>
        <p:spPr>
          <a:xfrm>
            <a:off x="1995488" y="741761"/>
            <a:ext cx="5038619" cy="8141018"/>
          </a:xfrm>
        </p:spPr>
        <p:txBody>
          <a:bodyPr/>
          <a:lstStyle/>
          <a:p>
            <a:r>
              <a:rPr lang="en-US" altLang="ko-KR" b="1" u="sng" dirty="0" smtClean="0">
                <a:ea typeface="Gulim" pitchFamily="34" charset="-127"/>
              </a:rPr>
              <a:t>Installation of Log4J (contd.)</a:t>
            </a:r>
            <a:r>
              <a:rPr lang="en-US" altLang="ko-KR" b="1" dirty="0" smtClean="0">
                <a:ea typeface="Gulim" pitchFamily="34" charset="-127"/>
              </a:rPr>
              <a:t>:</a:t>
            </a:r>
            <a:endParaRPr lang="en-US" altLang="ko-KR" dirty="0" smtClean="0">
              <a:ea typeface="Gulim" pitchFamily="34" charset="-127"/>
            </a:endParaRPr>
          </a:p>
          <a:p>
            <a:endParaRPr lang="en-US" altLang="ko-KR" b="1" dirty="0" smtClean="0">
              <a:ea typeface="Gulim" pitchFamily="34" charset="-127"/>
            </a:endParaRPr>
          </a:p>
          <a:p>
            <a:r>
              <a:rPr lang="en-US" altLang="ko-KR" b="1" dirty="0" smtClean="0">
                <a:ea typeface="Gulim" pitchFamily="34" charset="-127"/>
              </a:rPr>
              <a:t>There are additional parameters that you can add to the java command line:</a:t>
            </a:r>
          </a:p>
          <a:p>
            <a:r>
              <a:rPr lang="en-US" altLang="ko-KR" dirty="0" smtClean="0">
                <a:ea typeface="Gulim" pitchFamily="34" charset="-127"/>
              </a:rPr>
              <a:t>[Note: This program can be referred after doing the configuration slides.]</a:t>
            </a:r>
          </a:p>
          <a:p>
            <a:endParaRPr lang="en-US" altLang="ko-KR" b="1" dirty="0" smtClean="0">
              <a:ea typeface="Gulim" pitchFamily="34" charset="-127"/>
            </a:endParaRPr>
          </a:p>
          <a:p>
            <a:r>
              <a:rPr lang="en-US" altLang="ko-KR" b="1" dirty="0" smtClean="0">
                <a:ea typeface="Gulim" pitchFamily="34" charset="-127"/>
              </a:rPr>
              <a:t>To debug Log4j use parameter: -Dlog4j.debug. </a:t>
            </a:r>
            <a:br>
              <a:rPr lang="en-US" altLang="ko-KR" b="1" dirty="0" smtClean="0">
                <a:ea typeface="Gulim" pitchFamily="34" charset="-127"/>
              </a:rPr>
            </a:br>
            <a:r>
              <a:rPr lang="en-US" altLang="ko-KR" b="1" dirty="0" smtClean="0">
                <a:ea typeface="Gulim" pitchFamily="34" charset="-127"/>
              </a:rPr>
              <a:t>For example:</a:t>
            </a:r>
          </a:p>
          <a:p>
            <a:endParaRPr lang="en-US" altLang="ko-KR" dirty="0" smtClean="0">
              <a:ea typeface="Gulim" pitchFamily="34" charset="-127"/>
            </a:endParaRPr>
          </a:p>
          <a:p>
            <a:endParaRPr lang="en-US" altLang="ko-KR" dirty="0">
              <a:ea typeface="Gulim" pitchFamily="34" charset="-127"/>
            </a:endParaRPr>
          </a:p>
          <a:p>
            <a:endParaRPr lang="en-US" altLang="ko-KR" dirty="0" smtClean="0">
              <a:ea typeface="Gulim" pitchFamily="34" charset="-127"/>
            </a:endParaRPr>
          </a:p>
          <a:p>
            <a:endParaRPr lang="en-US" altLang="ko-KR" dirty="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endParaRPr lang="en-US" altLang="ko-KR" b="1" dirty="0" smtClean="0">
              <a:ea typeface="Gulim" pitchFamily="34" charset="-127"/>
            </a:endParaRPr>
          </a:p>
          <a:p>
            <a:r>
              <a:rPr lang="en-US" altLang="ko-KR" b="1" dirty="0" smtClean="0">
                <a:ea typeface="Gulim" pitchFamily="34" charset="-127"/>
              </a:rPr>
              <a:t>If you want to use another filename instead of log4j.properties: </a:t>
            </a:r>
            <a:br>
              <a:rPr lang="en-US" altLang="ko-KR" b="1" dirty="0" smtClean="0">
                <a:ea typeface="Gulim" pitchFamily="34" charset="-127"/>
              </a:rPr>
            </a:br>
            <a:r>
              <a:rPr lang="en-US" altLang="ko-KR" b="1" dirty="0" smtClean="0">
                <a:ea typeface="Gulim" pitchFamily="34" charset="-127"/>
              </a:rPr>
              <a:t>-Dlog4j.configuration. </a:t>
            </a:r>
            <a:br>
              <a:rPr lang="en-US" altLang="ko-KR" b="1" dirty="0" smtClean="0">
                <a:ea typeface="Gulim" pitchFamily="34" charset="-127"/>
              </a:rPr>
            </a:br>
            <a:r>
              <a:rPr lang="en-US" altLang="ko-KR" b="1" dirty="0" smtClean="0">
                <a:ea typeface="Gulim" pitchFamily="34" charset="-127"/>
              </a:rPr>
              <a:t>For example:</a:t>
            </a:r>
          </a:p>
          <a:p>
            <a:r>
              <a:rPr lang="en-US" altLang="ko-KR" b="1" dirty="0" smtClean="0">
                <a:ea typeface="Gulim" pitchFamily="34" charset="-127"/>
              </a:rPr>
              <a:t>Rename log4j.properties to </a:t>
            </a:r>
            <a:r>
              <a:rPr lang="en-US" altLang="ko-KR" b="1" dirty="0" err="1" smtClean="0">
                <a:ea typeface="Gulim" pitchFamily="34" charset="-127"/>
              </a:rPr>
              <a:t>test.properties</a:t>
            </a:r>
            <a:endParaRPr lang="en-US" dirty="0">
              <a:ea typeface="Gulim" pitchFamily="34" charset="-127"/>
            </a:endParaRPr>
          </a:p>
        </p:txBody>
      </p:sp>
      <p:sp>
        <p:nvSpPr>
          <p:cNvPr id="575491" name="AutoShape 3"/>
          <p:cNvSpPr>
            <a:spLocks noChangeArrowheads="1"/>
          </p:cNvSpPr>
          <p:nvPr/>
        </p:nvSpPr>
        <p:spPr bwMode="auto">
          <a:xfrm>
            <a:off x="2260058" y="1985367"/>
            <a:ext cx="4277360" cy="4379807"/>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r>
              <a:rPr lang="en-US" sz="1000" dirty="0">
                <a:latin typeface="Arial" pitchFamily="34" charset="0"/>
                <a:cs typeface="Arial" pitchFamily="34" charset="0"/>
              </a:rPr>
              <a:t>log4j: Trying to find [log4j.xml] using context </a:t>
            </a:r>
            <a:r>
              <a:rPr lang="en-US" sz="1000" dirty="0" err="1">
                <a:latin typeface="Arial" pitchFamily="34" charset="0"/>
                <a:cs typeface="Arial" pitchFamily="34" charset="0"/>
              </a:rPr>
              <a:t>classloader</a:t>
            </a:r>
            <a:r>
              <a:rPr lang="en-US" sz="1000" dirty="0">
                <a:latin typeface="Arial" pitchFamily="34" charset="0"/>
                <a:cs typeface="Arial" pitchFamily="34" charset="0"/>
              </a:rPr>
              <a:t> sun.misc.Launcher$AppClassLoader@11b86e7.</a:t>
            </a:r>
          </a:p>
          <a:p>
            <a:pPr marL="235808" lvl="1"/>
            <a:r>
              <a:rPr lang="en-US" sz="1000" dirty="0">
                <a:latin typeface="Arial" pitchFamily="34" charset="0"/>
                <a:cs typeface="Arial" pitchFamily="34" charset="0"/>
              </a:rPr>
              <a:t>log4j: Trying to find [log4j.xml] using sun.misc.Launcher$AppClassLoader@11b86e7class loader.</a:t>
            </a:r>
          </a:p>
          <a:p>
            <a:pPr marL="235808" lvl="1"/>
            <a:r>
              <a:rPr lang="en-US" sz="1000" dirty="0">
                <a:latin typeface="Arial" pitchFamily="34" charset="0"/>
                <a:cs typeface="Arial" pitchFamily="34" charset="0"/>
              </a:rPr>
              <a:t>log4j: Trying to find [log4j.xml] using </a:t>
            </a:r>
            <a:r>
              <a:rPr lang="en-US" sz="1000" dirty="0" err="1">
                <a:latin typeface="Arial" pitchFamily="34" charset="0"/>
                <a:cs typeface="Arial" pitchFamily="34" charset="0"/>
              </a:rPr>
              <a:t>ClassLoader.getSystemResource</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Trying to find [log4j.properties] using context </a:t>
            </a:r>
            <a:r>
              <a:rPr lang="en-US" sz="1000" dirty="0" err="1">
                <a:latin typeface="Arial" pitchFamily="34" charset="0"/>
                <a:cs typeface="Arial" pitchFamily="34" charset="0"/>
              </a:rPr>
              <a:t>classloader</a:t>
            </a:r>
            <a:r>
              <a:rPr lang="en-US" sz="1000" dirty="0">
                <a:latin typeface="Arial" pitchFamily="34" charset="0"/>
                <a:cs typeface="Arial" pitchFamily="34" charset="0"/>
              </a:rPr>
              <a:t> sun.misc.Launcher$AppClassLoader@11b86e7.</a:t>
            </a:r>
          </a:p>
          <a:p>
            <a:pPr marL="235808" lvl="1"/>
            <a:r>
              <a:rPr lang="en-US" sz="1000" dirty="0">
                <a:latin typeface="Arial" pitchFamily="34" charset="0"/>
                <a:cs typeface="Arial" pitchFamily="34" charset="0"/>
              </a:rPr>
              <a:t>log4j: Using URL [file:/C:/demo/log4j.properties] for automatic log4j configuration.</a:t>
            </a:r>
          </a:p>
          <a:p>
            <a:pPr marL="235808" lvl="1"/>
            <a:r>
              <a:rPr lang="en-US" sz="1000" dirty="0">
                <a:latin typeface="Arial" pitchFamily="34" charset="0"/>
                <a:cs typeface="Arial" pitchFamily="34" charset="0"/>
              </a:rPr>
              <a:t>log4j: Reading configuration from URL file:/C:/demo/log4j.properties</a:t>
            </a:r>
          </a:p>
          <a:p>
            <a:pPr marL="235808" lvl="1"/>
            <a:r>
              <a:rPr lang="en-US" sz="1000" dirty="0">
                <a:latin typeface="Arial" pitchFamily="34" charset="0"/>
                <a:cs typeface="Arial" pitchFamily="34" charset="0"/>
              </a:rPr>
              <a:t>log4j: Parsing for [root] with value=[ERROR,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Level token is [ERROR].</a:t>
            </a:r>
          </a:p>
          <a:p>
            <a:pPr marL="235808" lvl="1"/>
            <a:r>
              <a:rPr lang="en-US" sz="1000" dirty="0">
                <a:latin typeface="Arial" pitchFamily="34" charset="0"/>
                <a:cs typeface="Arial" pitchFamily="34" charset="0"/>
              </a:rPr>
              <a:t>log4j: Category root set to ERROR</a:t>
            </a:r>
          </a:p>
          <a:p>
            <a:pPr marL="235808" lvl="1"/>
            <a:r>
              <a:rPr lang="en-US" sz="1000" dirty="0">
                <a:latin typeface="Arial" pitchFamily="34" charset="0"/>
                <a:cs typeface="Arial" pitchFamily="34" charset="0"/>
              </a:rPr>
              <a:t>log4j: Parsing </a:t>
            </a:r>
            <a:r>
              <a:rPr lang="en-US" sz="1000" dirty="0" err="1">
                <a:latin typeface="Arial" pitchFamily="34" charset="0"/>
                <a:cs typeface="Arial" pitchFamily="34" charset="0"/>
              </a:rPr>
              <a:t>appender</a:t>
            </a:r>
            <a:r>
              <a:rPr lang="en-US" sz="1000" dirty="0">
                <a:latin typeface="Arial" pitchFamily="34" charset="0"/>
                <a:cs typeface="Arial" pitchFamily="34" charset="0"/>
              </a:rPr>
              <a:t> named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Parsing layout options for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Setting property [</a:t>
            </a:r>
            <a:r>
              <a:rPr lang="en-US" sz="1000" dirty="0" err="1">
                <a:latin typeface="Arial" pitchFamily="34" charset="0"/>
                <a:cs typeface="Arial" pitchFamily="34" charset="0"/>
              </a:rPr>
              <a:t>conversionPattern</a:t>
            </a:r>
            <a:r>
              <a:rPr lang="en-US" sz="1000" dirty="0">
                <a:latin typeface="Arial" pitchFamily="34" charset="0"/>
                <a:cs typeface="Arial" pitchFamily="34" charset="0"/>
              </a:rPr>
              <a:t>] to [[%5p] %d{</a:t>
            </a:r>
            <a:r>
              <a:rPr lang="en-US" sz="1000" dirty="0" err="1">
                <a:latin typeface="Arial" pitchFamily="34" charset="0"/>
                <a:cs typeface="Arial" pitchFamily="34" charset="0"/>
              </a:rPr>
              <a:t>mm:ss</a:t>
            </a:r>
            <a:r>
              <a:rPr lang="en-US" sz="1000" dirty="0">
                <a:latin typeface="Arial" pitchFamily="34" charset="0"/>
                <a:cs typeface="Arial" pitchFamily="34" charset="0"/>
              </a:rPr>
              <a:t>} (%F:%M:%L)%</a:t>
            </a:r>
            <a:r>
              <a:rPr lang="en-US" sz="1000" dirty="0" err="1">
                <a:latin typeface="Arial" pitchFamily="34" charset="0"/>
                <a:cs typeface="Arial" pitchFamily="34" charset="0"/>
              </a:rPr>
              <a:t>n%m%n%n</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End of parsing for "</a:t>
            </a:r>
            <a:r>
              <a:rPr lang="en-US" sz="1000" dirty="0" err="1">
                <a:latin typeface="Arial" pitchFamily="34" charset="0"/>
                <a:cs typeface="Arial" pitchFamily="34" charset="0"/>
              </a:rPr>
              <a:t>stdout</a:t>
            </a:r>
            <a:r>
              <a:rPr lang="en-US" sz="1000" dirty="0">
                <a:latin typeface="Arial" pitchFamily="34" charset="0"/>
                <a:cs typeface="Arial" pitchFamily="34" charset="0"/>
              </a:rPr>
              <a:t>".</a:t>
            </a:r>
          </a:p>
          <a:p>
            <a:pPr marL="235808" lvl="1"/>
            <a:r>
              <a:rPr lang="en-US" sz="1000" dirty="0">
                <a:latin typeface="Arial" pitchFamily="34" charset="0"/>
                <a:cs typeface="Arial" pitchFamily="34" charset="0"/>
              </a:rPr>
              <a:t>log4j: Parsed "</a:t>
            </a:r>
            <a:r>
              <a:rPr lang="en-US" sz="1000" dirty="0" err="1">
                <a:latin typeface="Arial" pitchFamily="34" charset="0"/>
                <a:cs typeface="Arial" pitchFamily="34" charset="0"/>
              </a:rPr>
              <a:t>stdout</a:t>
            </a:r>
            <a:r>
              <a:rPr lang="en-US" sz="1000" dirty="0">
                <a:latin typeface="Arial" pitchFamily="34" charset="0"/>
                <a:cs typeface="Arial" pitchFamily="34" charset="0"/>
              </a:rPr>
              <a:t>" options.</a:t>
            </a:r>
          </a:p>
          <a:p>
            <a:pPr marL="235808" lvl="1"/>
            <a:r>
              <a:rPr lang="en-US" sz="1000" dirty="0">
                <a:latin typeface="Arial" pitchFamily="34" charset="0"/>
                <a:cs typeface="Arial" pitchFamily="34" charset="0"/>
              </a:rPr>
              <a:t>log4j: Finished configuring.</a:t>
            </a:r>
          </a:p>
          <a:p>
            <a:pPr marL="235808" lvl="1"/>
            <a:r>
              <a:rPr lang="en-US" sz="1000" dirty="0">
                <a:latin typeface="Arial" pitchFamily="34" charset="0"/>
                <a:cs typeface="Arial" pitchFamily="34" charset="0"/>
              </a:rPr>
              <a:t>[ERROR] 06:29 (Log4jDemo.java:main:12)</a:t>
            </a:r>
          </a:p>
          <a:p>
            <a:pPr marL="235808" lvl="1"/>
            <a:r>
              <a:rPr lang="en-US" sz="1000" dirty="0">
                <a:latin typeface="Arial" pitchFamily="34" charset="0"/>
                <a:cs typeface="Arial" pitchFamily="34" charset="0"/>
              </a:rPr>
              <a:t>This is my error message.</a:t>
            </a:r>
          </a:p>
          <a:p>
            <a:pPr marL="235808" lvl="1"/>
            <a:r>
              <a:rPr lang="en-US" sz="1000" dirty="0">
                <a:latin typeface="Arial" pitchFamily="34" charset="0"/>
                <a:cs typeface="Arial" pitchFamily="34" charset="0"/>
              </a:rPr>
              <a:t>[FATAL] 06:29 (Log4jDemo.java:main:13)</a:t>
            </a:r>
          </a:p>
          <a:p>
            <a:pPr marL="235808" lvl="1"/>
            <a:r>
              <a:rPr lang="en-US" sz="1000" dirty="0">
                <a:latin typeface="Arial" pitchFamily="34" charset="0"/>
                <a:cs typeface="Arial" pitchFamily="34" charset="0"/>
              </a:rPr>
              <a:t>This is my fatal message.</a:t>
            </a:r>
          </a:p>
        </p:txBody>
      </p:sp>
      <p:sp>
        <p:nvSpPr>
          <p:cNvPr id="575492" name="AutoShape 4"/>
          <p:cNvSpPr>
            <a:spLocks noChangeArrowheads="1"/>
          </p:cNvSpPr>
          <p:nvPr/>
        </p:nvSpPr>
        <p:spPr bwMode="auto">
          <a:xfrm>
            <a:off x="2310732" y="6509901"/>
            <a:ext cx="4277360" cy="240030"/>
          </a:xfrm>
          <a:prstGeom prst="roundRect">
            <a:avLst>
              <a:gd name="adj" fmla="val 16667"/>
            </a:avLst>
          </a:prstGeom>
          <a:solidFill>
            <a:schemeClr val="bg1"/>
          </a:solidFill>
          <a:ln w="19050">
            <a:solidFill>
              <a:schemeClr val="tx1"/>
            </a:solidFill>
            <a:round/>
            <a:headEnd/>
            <a:tailEnd/>
          </a:ln>
          <a:effectLst/>
        </p:spPr>
        <p:txBody>
          <a:bodyPr lIns="94324" tIns="47161" rIns="94324" bIns="47161" anchor="ctr"/>
          <a:lstStyle/>
          <a:p>
            <a:pPr marL="235808" lvl="1">
              <a:lnSpc>
                <a:spcPct val="80000"/>
              </a:lnSpc>
            </a:pPr>
            <a:r>
              <a:rPr lang="en-US" sz="1000" dirty="0">
                <a:latin typeface="Arial" pitchFamily="34" charset="0"/>
                <a:cs typeface="Arial" pitchFamily="34" charset="0"/>
              </a:rPr>
              <a:t>java -Dlog4j.configuration=</a:t>
            </a:r>
            <a:r>
              <a:rPr lang="en-US" sz="1000" dirty="0" err="1">
                <a:latin typeface="Arial" pitchFamily="34" charset="0"/>
                <a:cs typeface="Arial" pitchFamily="34" charset="0"/>
              </a:rPr>
              <a:t>test.properties</a:t>
            </a:r>
            <a:r>
              <a:rPr lang="en-US" sz="1000" dirty="0">
                <a:latin typeface="Arial" pitchFamily="34" charset="0"/>
                <a:cs typeface="Arial" pitchFamily="34" charset="0"/>
              </a:rPr>
              <a:t> Log4jDemo </a:t>
            </a:r>
          </a:p>
        </p:txBody>
      </p:sp>
    </p:spTree>
    <p:extLst>
      <p:ext uri="{BB962C8B-B14F-4D97-AF65-F5344CB8AC3E}">
        <p14:creationId xmlns:p14="http://schemas.microsoft.com/office/powerpoint/2010/main" val="818453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9" name="Rectangle 5"/>
          <p:cNvSpPr>
            <a:spLocks noGrp="1" noChangeArrowheads="1"/>
          </p:cNvSpPr>
          <p:nvPr>
            <p:ph type="body" idx="1"/>
          </p:nvPr>
        </p:nvSpPr>
        <p:spPr/>
        <p:txBody>
          <a:bodyPr/>
          <a:lstStyle/>
          <a:p>
            <a:r>
              <a:rPr lang="en-US" altLang="ko-KR" dirty="0" smtClean="0"/>
              <a:t>Configuring Log4J:</a:t>
            </a:r>
          </a:p>
          <a:p>
            <a:r>
              <a:rPr lang="en-US" altLang="ko-KR" dirty="0" smtClean="0"/>
              <a:t>Inserting log requests into the application code requires a fair amount of planning and effort. Observation shows that approximately 4 percent of code is dedicated to logging. Consequently, even moderately sized applications will have thousands of logging statements embedded within their code. Given their number, it becomes imperative to manage these log statements without the need to modify them manually.</a:t>
            </a:r>
          </a:p>
          <a:p>
            <a:r>
              <a:rPr lang="en-US" altLang="ko-KR" dirty="0" smtClean="0"/>
              <a:t>The log4j environment is fully configurable programmatically.</a:t>
            </a:r>
          </a:p>
          <a:p>
            <a:r>
              <a:rPr lang="en-US" altLang="ko-KR" dirty="0" smtClean="0"/>
              <a:t>The simplest configuration file will contain following specifications that can be modified, both programmatically and externally, to suit specific logging requirements:</a:t>
            </a:r>
          </a:p>
          <a:p>
            <a:pPr lvl="1"/>
            <a:r>
              <a:rPr lang="en-US" altLang="ko-KR" dirty="0" smtClean="0"/>
              <a:t>priority level and name of </a:t>
            </a:r>
            <a:r>
              <a:rPr lang="en-US" altLang="ko-KR" dirty="0" err="1" smtClean="0"/>
              <a:t>appender</a:t>
            </a:r>
            <a:r>
              <a:rPr lang="en-US" altLang="ko-KR" dirty="0" smtClean="0"/>
              <a:t> assigned to root logger </a:t>
            </a:r>
          </a:p>
          <a:p>
            <a:pPr lvl="1"/>
            <a:r>
              <a:rPr lang="en-US" altLang="ko-KR" dirty="0" err="1" smtClean="0"/>
              <a:t>Appender’s</a:t>
            </a:r>
            <a:r>
              <a:rPr lang="en-US" altLang="ko-KR" dirty="0" smtClean="0"/>
              <a:t> type </a:t>
            </a:r>
          </a:p>
          <a:p>
            <a:pPr lvl="1"/>
            <a:r>
              <a:rPr lang="en-US" altLang="ko-KR" dirty="0" smtClean="0"/>
              <a:t>layout assigned to the </a:t>
            </a:r>
            <a:r>
              <a:rPr lang="en-US" altLang="ko-KR" dirty="0" err="1" smtClean="0"/>
              <a:t>appender</a:t>
            </a:r>
            <a:r>
              <a:rPr lang="en-US" altLang="ko-KR" dirty="0" smtClean="0"/>
              <a:t> </a:t>
            </a:r>
          </a:p>
          <a:p>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605215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1594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0368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7061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5"/>
          <p:cNvSpPr>
            <a:spLocks noGrp="1" noChangeArrowheads="1"/>
          </p:cNvSpPr>
          <p:nvPr>
            <p:ph type="body" idx="1"/>
          </p:nvPr>
        </p:nvSpPr>
        <p:spPr/>
        <p:txBody>
          <a:bodyPr/>
          <a:lstStyle/>
          <a:p>
            <a:r>
              <a:rPr lang="en-US" altLang="ko-KR" smtClean="0"/>
              <a:t>Note: This version of MyClass instructs PropertyConfigurator to parse a configuration file config-sample.properties and set up logging accordingly.</a:t>
            </a:r>
            <a:endParaRPr lang="en-US" altLang="ko-KR"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655589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25740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6" name="Rectangle 6"/>
          <p:cNvSpPr>
            <a:spLocks noGrp="1" noChangeArrowheads="1"/>
          </p:cNvSpPr>
          <p:nvPr>
            <p:ph type="body" idx="1"/>
          </p:nvPr>
        </p:nvSpPr>
        <p:spPr/>
        <p:txBody>
          <a:bodyPr/>
          <a:lstStyle/>
          <a:p>
            <a:r>
              <a:rPr lang="en-US" altLang="ko-KR" dirty="0" smtClean="0"/>
              <a:t>What is Logging?</a:t>
            </a:r>
          </a:p>
          <a:p>
            <a:r>
              <a:rPr lang="en-US" altLang="ko-KR" dirty="0" smtClean="0"/>
              <a:t>Logging, or writing the state of a program at various stages of its execution to some repository such as a log file, is an age-old method used for debugging and monitoring applications.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717455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13776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7" name="Rectangle 3"/>
          <p:cNvSpPr>
            <a:spLocks noGrp="1" noChangeArrowheads="1"/>
          </p:cNvSpPr>
          <p:nvPr>
            <p:ph type="body" idx="1"/>
          </p:nvPr>
        </p:nvSpPr>
        <p:spPr/>
        <p:txBody>
          <a:bodyPr/>
          <a:lstStyle/>
          <a:p>
            <a:r>
              <a:rPr lang="en-US" dirty="0" smtClean="0"/>
              <a:t>Pros and Cons of Log4J:</a:t>
            </a:r>
          </a:p>
          <a:p>
            <a:r>
              <a:rPr lang="en-US" dirty="0" smtClean="0"/>
              <a:t>The advantages of using log4j are listed below:</a:t>
            </a:r>
          </a:p>
          <a:p>
            <a:r>
              <a:rPr lang="en-US" dirty="0" smtClean="0"/>
              <a:t>The log4j printing methods used for logging can always remain in application code because they do not incur heavy process overhead for the application and assist in ongoing debugging and monitoring of application code, thus proving useful in the long term. </a:t>
            </a:r>
          </a:p>
          <a:p>
            <a:r>
              <a:rPr lang="en-US" dirty="0" smtClean="0"/>
              <a:t>Log4j organizes the log output in separate categories by the name of generating loggers that in turn are same as the names of the classes they log. This approach makes pinpointing the source of an error easy. </a:t>
            </a:r>
          </a:p>
          <a:p>
            <a:r>
              <a:rPr lang="en-US" dirty="0" smtClean="0"/>
              <a:t>Log4j facilitates external configuration at runtime. This makes the management and modification of log statements very simple and convenient as compared to performing the same tasks manually. </a:t>
            </a:r>
          </a:p>
          <a:p>
            <a:r>
              <a:rPr lang="en-US" dirty="0" smtClean="0"/>
              <a:t>Log4j assigns priority levels to loggers and log requests. This approach helps weed out unnecessary log output and allows only important log statements to be logged. </a:t>
            </a:r>
          </a:p>
          <a:p>
            <a:r>
              <a:rPr lang="en-US" dirty="0" smtClean="0"/>
              <a:t>The shortcomings of log4j are listed below:</a:t>
            </a:r>
          </a:p>
          <a:p>
            <a:r>
              <a:rPr lang="en-US" dirty="0" err="1" smtClean="0"/>
              <a:t>Appender</a:t>
            </a:r>
            <a:r>
              <a:rPr lang="en-US" dirty="0" smtClean="0"/>
              <a:t> </a:t>
            </a:r>
            <a:r>
              <a:rPr lang="en-US" dirty="0" err="1" smtClean="0"/>
              <a:t>additivity</a:t>
            </a:r>
            <a:r>
              <a:rPr lang="en-US" dirty="0" smtClean="0"/>
              <a:t> may result in the log requests being unnecessarily sent to many </a:t>
            </a:r>
            <a:r>
              <a:rPr lang="en-US" dirty="0" err="1" smtClean="0"/>
              <a:t>appenders</a:t>
            </a:r>
            <a:r>
              <a:rPr lang="en-US" dirty="0" smtClean="0"/>
              <a:t> and useless repetition of log output at an </a:t>
            </a:r>
            <a:r>
              <a:rPr lang="en-US" dirty="0" err="1" smtClean="0"/>
              <a:t>appeneder</a:t>
            </a:r>
            <a:r>
              <a:rPr lang="en-US" dirty="0" smtClean="0"/>
              <a:t>. </a:t>
            </a:r>
            <a:r>
              <a:rPr lang="en-US" dirty="0" err="1" smtClean="0"/>
              <a:t>Appender</a:t>
            </a:r>
            <a:r>
              <a:rPr lang="en-US" dirty="0" smtClean="0"/>
              <a:t> </a:t>
            </a:r>
            <a:r>
              <a:rPr lang="en-US" dirty="0" err="1" smtClean="0"/>
              <a:t>additivity</a:t>
            </a:r>
            <a:r>
              <a:rPr lang="en-US" dirty="0" smtClean="0"/>
              <a:t> is countered by preventing a logger from inheriting </a:t>
            </a:r>
            <a:r>
              <a:rPr lang="en-US" dirty="0" err="1" smtClean="0"/>
              <a:t>appenders</a:t>
            </a:r>
            <a:r>
              <a:rPr lang="en-US" dirty="0" smtClean="0"/>
              <a:t> from its ancestors by setting the </a:t>
            </a:r>
            <a:r>
              <a:rPr lang="en-US" dirty="0" err="1" smtClean="0"/>
              <a:t>additivity</a:t>
            </a:r>
            <a:r>
              <a:rPr lang="en-US" dirty="0" smtClean="0"/>
              <a:t> flag to false. </a:t>
            </a:r>
          </a:p>
          <a:p>
            <a:r>
              <a:rPr lang="en-US" dirty="0" smtClean="0"/>
              <a:t>When configuration files are being reloaded after configuration at runtime, a small number of log outputs may be lost in the short time between the closing and reopening of </a:t>
            </a:r>
            <a:r>
              <a:rPr lang="en-US" dirty="0" err="1" smtClean="0"/>
              <a:t>appenders</a:t>
            </a:r>
            <a:r>
              <a:rPr lang="en-US" dirty="0" smtClean="0"/>
              <a:t>. In this case, Log4j will report an error to the </a:t>
            </a:r>
            <a:r>
              <a:rPr lang="en-US" dirty="0" err="1" smtClean="0"/>
              <a:t>stderr</a:t>
            </a:r>
            <a:r>
              <a:rPr lang="en-US" dirty="0" smtClean="0"/>
              <a:t> output stream, informing that it was unable send the log outputs to the </a:t>
            </a:r>
            <a:r>
              <a:rPr lang="en-US" dirty="0" err="1" smtClean="0"/>
              <a:t>appender</a:t>
            </a:r>
            <a:r>
              <a:rPr lang="en-US" dirty="0" smtClean="0"/>
              <a:t>(s) concerned. But the possibility of such a situation is minute. Also, this can be easily patched up by setting a higher priority level for loggers.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962022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6163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3424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549009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2414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71675" y="720725"/>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371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9" name="Rectangle 3"/>
          <p:cNvSpPr>
            <a:spLocks noGrp="1" noChangeArrowheads="1"/>
          </p:cNvSpPr>
          <p:nvPr>
            <p:ph type="body" idx="1"/>
          </p:nvPr>
        </p:nvSpPr>
        <p:spPr/>
        <p:txBody>
          <a:bodyPr/>
          <a:lstStyle/>
          <a:p>
            <a:r>
              <a:rPr lang="en-US" dirty="0" smtClean="0"/>
              <a:t>Logging Requirements:</a:t>
            </a:r>
          </a:p>
          <a:p>
            <a:r>
              <a:rPr lang="en-US" dirty="0" smtClean="0"/>
              <a:t>One of the challenges in any programming environment is to be able to debug the code effectively. Suppose an application that is running in unattended mode on the server is not behaving properly. Everything seems to work fine in your development and test environment; yet in the production environment, something seems not to be “working” correctly. If you decide to print to standard output or to a log file, as an application developer, then you need to worry about commenting out the code in production to reduce the overhead associated with the calls.</a:t>
            </a:r>
          </a:p>
          <a:p>
            <a:r>
              <a:rPr lang="en-US" dirty="0" smtClean="0"/>
              <a:t>Another approach is to define a Boolean variable, say debug, and if the value of the variable is true, then the application prints a whole set of debug messages. You compile by switching the flag one way or the other to get the necessary behavior. This is computationally expensive in addition to being cumbersome.</a:t>
            </a:r>
          </a:p>
          <a:p>
            <a:r>
              <a:rPr lang="en-US" dirty="0" smtClean="0"/>
              <a:t>With the logging API, however, you do not need to recompile your program every time you want to enable debugging. Furthermore you can set different levels for logging messages without incurring too much computational expense. You can even specify the kind of messages you want to log. Using a configuration file, you can change the runtime level of the logging information. This information can be written to a file, a screen console, a socket, a database, or any combination. It can be very detailed or very sparse, based on the level set at runtime, and may differ for various consumers of the information. For detailed analysis, examine the log file to discover when and where a problem occurs.</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407754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Rectangle 3"/>
          <p:cNvSpPr>
            <a:spLocks noGrp="1" noChangeArrowheads="1"/>
          </p:cNvSpPr>
          <p:nvPr>
            <p:ph type="body" idx="1"/>
          </p:nvPr>
        </p:nvSpPr>
        <p:spPr/>
        <p:txBody>
          <a:bodyPr/>
          <a:lstStyle/>
          <a:p>
            <a:r>
              <a:rPr lang="en-US" altLang="ko-KR" dirty="0" smtClean="0"/>
              <a:t>What is Log4J?</a:t>
            </a:r>
          </a:p>
          <a:p>
            <a:r>
              <a:rPr lang="en-US" altLang="ko-KR" dirty="0" smtClean="0"/>
              <a:t>Log4j is an </a:t>
            </a:r>
            <a:r>
              <a:rPr lang="en-US" altLang="ko-KR" dirty="0" err="1" smtClean="0"/>
              <a:t>opensource</a:t>
            </a:r>
            <a:r>
              <a:rPr lang="en-US" altLang="ko-KR" dirty="0" smtClean="0"/>
              <a:t> logging API for Java. This logging API became so popular that it has been ported to other languages such as C, C++, Python, and even C# to provide logging framework for these languages.</a:t>
            </a:r>
          </a:p>
          <a:p>
            <a:r>
              <a:rPr lang="en-US" altLang="ko-KR" dirty="0" smtClean="0"/>
              <a:t>Log4j categorizes log statements according to user-specified criteria and assigns different priority levels to these log statements. These priority levels decide which log statements are important enough to be logged to the log repository. </a:t>
            </a:r>
          </a:p>
          <a:p>
            <a:r>
              <a:rPr lang="en-US" altLang="ko-KR" dirty="0" smtClean="0"/>
              <a:t>Log4j lets users choose from several destinations for log statements, such as console, file, database, SMTP servers, GUI components; with option of assigning different destinations to different categories of log statements. </a:t>
            </a:r>
          </a:p>
          <a:p>
            <a:r>
              <a:rPr lang="en-US" altLang="ko-KR" dirty="0" smtClean="0"/>
              <a:t>These log destinations can be changed anytime by simply changing log4j configuration files. </a:t>
            </a:r>
          </a:p>
          <a:p>
            <a:r>
              <a:rPr lang="en-US" altLang="ko-KR" dirty="0" smtClean="0"/>
              <a:t>Advantages of Log4J are as follows:</a:t>
            </a:r>
          </a:p>
          <a:p>
            <a:pPr lvl="1"/>
            <a:r>
              <a:rPr lang="en-US" altLang="ko-KR" dirty="0" smtClean="0"/>
              <a:t>It organizes the log output in separate categories, makes it easy to pinpoint the source of an error.</a:t>
            </a:r>
          </a:p>
          <a:p>
            <a:pPr lvl="1"/>
            <a:r>
              <a:rPr lang="en-US" altLang="ko-KR" dirty="0" smtClean="0"/>
              <a:t>Log4j facilitates external configuration at runtime, makes the management and modification of log statements very simple. </a:t>
            </a:r>
          </a:p>
          <a:p>
            <a:pPr lvl="1"/>
            <a:r>
              <a:rPr lang="en-US" altLang="ko-KR" dirty="0" smtClean="0"/>
              <a:t>Log4j assigns priority levels to loggers and log requests, helps weed out unnecessary log output, and allows only important log statements to be logged.</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585911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type="body" idx="1"/>
          </p:nvPr>
        </p:nvSpPr>
        <p:spPr/>
        <p:txBody>
          <a:bodyPr/>
          <a:lstStyle/>
          <a:p>
            <a:r>
              <a:rPr lang="en-US" altLang="ko-KR" dirty="0" smtClean="0"/>
              <a:t>Log4J Concepts:</a:t>
            </a:r>
          </a:p>
          <a:p>
            <a:r>
              <a:rPr lang="en-US" altLang="ko-KR" dirty="0" smtClean="0"/>
              <a:t>Logically, log4j can be viewed as being comprised of three main components: logger, </a:t>
            </a:r>
            <a:r>
              <a:rPr lang="en-US" altLang="ko-KR" dirty="0" err="1" smtClean="0"/>
              <a:t>appender</a:t>
            </a:r>
            <a:r>
              <a:rPr lang="en-US" altLang="ko-KR" dirty="0" smtClean="0"/>
              <a:t>, and layout. </a:t>
            </a:r>
          </a:p>
          <a:p>
            <a:r>
              <a:rPr lang="en-US" altLang="ko-KR" dirty="0" smtClean="0"/>
              <a:t>The functionalities of each of these components are accessible through Java classes of the same name. Users can extend these basic classes to create their own loggers, </a:t>
            </a:r>
            <a:r>
              <a:rPr lang="en-US" altLang="ko-KR" dirty="0" err="1" smtClean="0"/>
              <a:t>appenders</a:t>
            </a:r>
            <a:r>
              <a:rPr lang="en-US" altLang="ko-KR" dirty="0" smtClean="0"/>
              <a:t>, and layouts.</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336453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type="body" idx="1"/>
          </p:nvPr>
        </p:nvSpPr>
        <p:spPr/>
        <p:txBody>
          <a:bodyPr/>
          <a:lstStyle/>
          <a:p>
            <a:r>
              <a:rPr lang="en-US" altLang="ko-KR" dirty="0" smtClean="0"/>
              <a:t>Logger:</a:t>
            </a:r>
          </a:p>
          <a:p>
            <a:r>
              <a:rPr lang="en-US" altLang="ko-KR" dirty="0" smtClean="0"/>
              <a:t>The component logger accepts or enables log requests generated by log statements (or printing methods) during application execution. Subsequently, it sends their output to appropriate destination, that is </a:t>
            </a:r>
            <a:r>
              <a:rPr lang="en-US" altLang="ko-KR" dirty="0" err="1" smtClean="0"/>
              <a:t>appender</a:t>
            </a:r>
            <a:r>
              <a:rPr lang="en-US" altLang="ko-KR" dirty="0" smtClean="0"/>
              <a:t>(s), specified by user. </a:t>
            </a:r>
          </a:p>
          <a:p>
            <a:r>
              <a:rPr lang="en-US" altLang="ko-KR" dirty="0" smtClean="0"/>
              <a:t>The logger component is accessible through the Logger class of the log4j API. </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12008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idx="1"/>
          </p:nvPr>
        </p:nvSpPr>
        <p:spPr/>
        <p:txBody>
          <a:bodyPr/>
          <a:lstStyle/>
          <a:p>
            <a:r>
              <a:rPr lang="en-US" altLang="ko-KR" dirty="0" smtClean="0"/>
              <a:t>Logger:</a:t>
            </a:r>
          </a:p>
          <a:p>
            <a:r>
              <a:rPr lang="en-US" altLang="ko-KR" dirty="0" smtClean="0"/>
              <a:t>One can create any number of loggers for the application to suit specific logging needs. </a:t>
            </a:r>
          </a:p>
          <a:p>
            <a:r>
              <a:rPr lang="en-US" altLang="ko-KR" dirty="0" smtClean="0"/>
              <a:t>It is a common practice to create one logger for each class, with a name same as the fully-qualified class name. This practice helps to: </a:t>
            </a:r>
          </a:p>
          <a:p>
            <a:pPr lvl="1"/>
            <a:r>
              <a:rPr lang="en-US" altLang="ko-KR" dirty="0" smtClean="0"/>
              <a:t>organize the log outputs in groups by the classes they originate from, </a:t>
            </a:r>
          </a:p>
          <a:p>
            <a:pPr lvl="1"/>
            <a:r>
              <a:rPr lang="en-US" altLang="ko-KR" dirty="0" smtClean="0"/>
              <a:t>identify origin of log output, which is useful for debugging</a:t>
            </a:r>
            <a:endParaRPr lang="en-US" dirty="0"/>
          </a:p>
        </p:txBody>
      </p:sp>
      <p:sp>
        <p:nvSpPr>
          <p:cNvPr id="3" name="Slide Image Placeholder 2"/>
          <p:cNvSpPr>
            <a:spLocks noGrp="1" noRot="1" noChangeAspect="1"/>
          </p:cNvSpPr>
          <p:nvPr>
            <p:ph type="sldImg"/>
          </p:nvPr>
        </p:nvSpPr>
        <p:spPr>
          <a:xfrm>
            <a:off x="1971675" y="720725"/>
            <a:ext cx="4800600" cy="3600450"/>
          </a:xfrm>
        </p:spPr>
      </p:sp>
    </p:spTree>
    <p:extLst>
      <p:ext uri="{BB962C8B-B14F-4D97-AF65-F5344CB8AC3E}">
        <p14:creationId xmlns:p14="http://schemas.microsoft.com/office/powerpoint/2010/main" val="226306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1675"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5639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21.svg"/><Relationship Id="rId5" Type="http://schemas.openxmlformats.org/officeDocument/2006/relationships/image" Target="../media/image4.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4836478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093063349"/>
      </p:ext>
    </p:extLst>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019308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260876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941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34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1229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88943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586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342459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4/13/2018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9090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747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20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35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339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51379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6"/>
              </a:ext>
            </a:extLst>
          </a:blip>
          <a:srcRect t="18343" b="19135"/>
          <a:stretch/>
        </p:blipFill>
        <p:spPr>
          <a:xfrm flipH="1">
            <a:off x="498633" y="0"/>
            <a:ext cx="8474589" cy="6858000"/>
          </a:xfrm>
          <a:prstGeom prst="rect">
            <a:avLst/>
          </a:prstGeom>
        </p:spPr>
      </p:pic>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7"/>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73069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image" Target="../media/image4.sv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8.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1097914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701" r:id="rId8"/>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1">
            <a:extLst>
              <a:ext uri="{96DAC541-7B7A-43D3-8B79-37D633B846F1}">
                <asvg:svgBlip xmlns="" xmlns:asvg="http://schemas.microsoft.com/office/drawing/2016/SVG/main" r:embed="rId12"/>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93391407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6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09103" y="4583017"/>
            <a:ext cx="4604420" cy="407624"/>
          </a:xfrm>
        </p:spPr>
        <p:txBody>
          <a:bodyPr>
            <a:normAutofit/>
          </a:bodyPr>
          <a:lstStyle/>
          <a:p>
            <a:pPr algn="l"/>
            <a:r>
              <a:rPr lang="en-US" sz="2000" dirty="0" smtClean="0">
                <a:solidFill>
                  <a:schemeClr val="tx1"/>
                </a:solidFill>
              </a:rPr>
              <a:t>Lesson 19 : Logging </a:t>
            </a:r>
            <a:r>
              <a:rPr lang="en-US" sz="2000" dirty="0">
                <a:solidFill>
                  <a:schemeClr val="tx1"/>
                </a:solidFill>
              </a:rPr>
              <a:t>with Log4J</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Core Java </a:t>
            </a:r>
            <a:r>
              <a:rPr lang="en-US" sz="3600" dirty="0" smtClean="0"/>
              <a:t>8 and </a:t>
            </a:r>
            <a:r>
              <a:rPr lang="en-US" sz="3600" dirty="0"/>
              <a:t>Development Tools</a:t>
            </a:r>
          </a:p>
        </p:txBody>
      </p:sp>
    </p:spTree>
    <p:extLst>
      <p:ext uri="{BB962C8B-B14F-4D97-AF65-F5344CB8AC3E}">
        <p14:creationId xmlns:p14="http://schemas.microsoft.com/office/powerpoint/2010/main" val="733061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Ways to create a </a:t>
            </a:r>
            <a:r>
              <a:rPr lang="en-US" dirty="0" smtClean="0"/>
              <a:t>Logger</a:t>
            </a:r>
            <a:endParaRPr lang="en-US" dirty="0"/>
          </a:p>
        </p:txBody>
      </p:sp>
      <p:sp>
        <p:nvSpPr>
          <p:cNvPr id="471049" name="Rectangle 9"/>
          <p:cNvSpPr>
            <a:spLocks noGrp="1"/>
          </p:cNvSpPr>
          <p:nvPr>
            <p:ph idx="1"/>
          </p:nvPr>
        </p:nvSpPr>
        <p:spPr/>
        <p:txBody>
          <a:bodyPr anchor="t" anchorCtr="0"/>
          <a:lstStyle/>
          <a:p>
            <a:r>
              <a:rPr lang="en-US" dirty="0" smtClean="0">
                <a:solidFill>
                  <a:schemeClr val="tx1"/>
                </a:solidFill>
                <a:latin typeface="Candara"/>
              </a:rPr>
              <a:t>Retrieve the root logger:</a:t>
            </a:r>
          </a:p>
          <a:p>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Create a new logger:</a:t>
            </a:r>
          </a:p>
          <a:p>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Instantiate a static logger globally, based on the name of the class:</a:t>
            </a:r>
          </a:p>
          <a:p>
            <a:pPr>
              <a:buNone/>
            </a:pPr>
            <a:endParaRPr lang="en-US" sz="2000" b="1" dirty="0">
              <a:solidFill>
                <a:schemeClr val="tx1"/>
              </a:solidFill>
              <a:latin typeface="Candara"/>
              <a:cs typeface="Arial" pitchFamily="34" charset="0"/>
            </a:endParaRPr>
          </a:p>
          <a:p>
            <a:pPr lvl="1"/>
            <a:endParaRPr lang="en-US" sz="2000" b="1" dirty="0">
              <a:solidFill>
                <a:schemeClr val="tx1"/>
              </a:solidFill>
              <a:latin typeface="Candara"/>
              <a:cs typeface="Arial" pitchFamily="34" charset="0"/>
            </a:endParaRPr>
          </a:p>
          <a:p>
            <a:r>
              <a:rPr lang="en-US" dirty="0" smtClean="0">
                <a:solidFill>
                  <a:schemeClr val="tx1"/>
                </a:solidFill>
                <a:latin typeface="Candara"/>
              </a:rPr>
              <a:t>Set the level with:</a:t>
            </a:r>
          </a:p>
          <a:p>
            <a:pPr lvl="1"/>
            <a:endParaRPr lang="en-US" sz="2000" b="1" dirty="0">
              <a:solidFill>
                <a:schemeClr val="tx1"/>
              </a:solidFill>
              <a:latin typeface="Candara"/>
              <a:cs typeface="Arial" pitchFamily="34" charset="0"/>
            </a:endParaRPr>
          </a:p>
        </p:txBody>
      </p:sp>
      <p:sp>
        <p:nvSpPr>
          <p:cNvPr id="471050" name="AutoShape 10"/>
          <p:cNvSpPr>
            <a:spLocks noChangeArrowheads="1"/>
          </p:cNvSpPr>
          <p:nvPr/>
        </p:nvSpPr>
        <p:spPr bwMode="auto">
          <a:xfrm>
            <a:off x="778338" y="1754815"/>
            <a:ext cx="7848600" cy="3810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Logger.getRootLogger</a:t>
            </a:r>
            <a:r>
              <a:rPr lang="en-US" dirty="0">
                <a:latin typeface="+mj-lt"/>
                <a:cs typeface="Arial" pitchFamily="34" charset="0"/>
              </a:rPr>
              <a:t>();</a:t>
            </a:r>
          </a:p>
        </p:txBody>
      </p:sp>
      <p:sp>
        <p:nvSpPr>
          <p:cNvPr id="471054" name="AutoShape 14"/>
          <p:cNvSpPr>
            <a:spLocks noChangeArrowheads="1"/>
          </p:cNvSpPr>
          <p:nvPr/>
        </p:nvSpPr>
        <p:spPr bwMode="auto">
          <a:xfrm>
            <a:off x="796958" y="2564223"/>
            <a:ext cx="7848600" cy="477838"/>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MyLogger</a:t>
            </a:r>
            <a:r>
              <a:rPr lang="en-US" dirty="0">
                <a:latin typeface="+mj-lt"/>
                <a:cs typeface="Arial" pitchFamily="34" charset="0"/>
              </a:rPr>
              <a:t>");</a:t>
            </a:r>
          </a:p>
        </p:txBody>
      </p:sp>
      <p:sp>
        <p:nvSpPr>
          <p:cNvPr id="471055" name="AutoShape 15"/>
          <p:cNvSpPr>
            <a:spLocks noChangeArrowheads="1"/>
          </p:cNvSpPr>
          <p:nvPr/>
        </p:nvSpPr>
        <p:spPr bwMode="auto">
          <a:xfrm>
            <a:off x="778338" y="4164694"/>
            <a:ext cx="7848600" cy="4572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a:latin typeface="+mj-lt"/>
                <a:cs typeface="Arial" pitchFamily="34" charset="0"/>
              </a:rPr>
              <a:t>static Logger </a:t>
            </a:r>
            <a:r>
              <a:rPr lang="en-US" dirty="0" err="1">
                <a:latin typeface="+mj-lt"/>
                <a:cs typeface="Arial" pitchFamily="34" charset="0"/>
              </a:rPr>
              <a:t>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test.class</a:t>
            </a:r>
            <a:r>
              <a:rPr lang="en-US" dirty="0">
                <a:latin typeface="+mj-lt"/>
                <a:cs typeface="Arial" pitchFamily="34" charset="0"/>
              </a:rPr>
              <a:t>);</a:t>
            </a:r>
          </a:p>
        </p:txBody>
      </p:sp>
      <p:sp>
        <p:nvSpPr>
          <p:cNvPr id="471056" name="AutoShape 16"/>
          <p:cNvSpPr>
            <a:spLocks noChangeArrowheads="1"/>
          </p:cNvSpPr>
          <p:nvPr/>
        </p:nvSpPr>
        <p:spPr bwMode="auto">
          <a:xfrm>
            <a:off x="778338" y="5289221"/>
            <a:ext cx="7848600" cy="457200"/>
          </a:xfrm>
          <a:prstGeom prst="roundRect">
            <a:avLst>
              <a:gd name="adj" fmla="val 16667"/>
            </a:avLst>
          </a:prstGeom>
          <a:noFill/>
          <a:ln w="19050" algn="ctr">
            <a:solidFill>
              <a:schemeClr val="tx1"/>
            </a:solidFill>
            <a:round/>
            <a:headEnd/>
            <a:tailEnd/>
          </a:ln>
          <a:effectLst/>
        </p:spPr>
        <p:txBody>
          <a:bodyPr anchor="ctr" anchorCtr="0"/>
          <a:lstStyle/>
          <a:p>
            <a:pPr lvl="1">
              <a:lnSpc>
                <a:spcPct val="135000"/>
              </a:lnSpc>
            </a:pPr>
            <a:r>
              <a:rPr lang="en-US" dirty="0" err="1">
                <a:latin typeface="+mj-lt"/>
                <a:cs typeface="Arial" pitchFamily="34" charset="0"/>
              </a:rPr>
              <a:t>logger.setLevel</a:t>
            </a:r>
            <a:r>
              <a:rPr lang="en-US" dirty="0">
                <a:latin typeface="+mj-lt"/>
                <a:cs typeface="Arial" pitchFamily="34" charset="0"/>
              </a:rPr>
              <a:t>((Level)</a:t>
            </a:r>
            <a:r>
              <a:rPr lang="en-US" dirty="0" err="1">
                <a:latin typeface="+mj-lt"/>
                <a:cs typeface="Arial" pitchFamily="34" charset="0"/>
              </a:rPr>
              <a:t>Level.WARN</a:t>
            </a:r>
            <a:r>
              <a:rPr lang="en-US" dirty="0">
                <a:latin typeface="+mj-lt"/>
                <a:cs typeface="Arial" pitchFamily="34" charset="0"/>
              </a:rPr>
              <a:t>);</a:t>
            </a:r>
          </a:p>
        </p:txBody>
      </p:sp>
    </p:spTree>
    <p:extLst>
      <p:ext uri="{BB962C8B-B14F-4D97-AF65-F5344CB8AC3E}">
        <p14:creationId xmlns:p14="http://schemas.microsoft.com/office/powerpoint/2010/main" val="2501505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463881" name="Rectangle 9"/>
          <p:cNvSpPr>
            <a:spLocks noGrp="1"/>
          </p:cNvSpPr>
          <p:nvPr>
            <p:ph idx="1"/>
          </p:nvPr>
        </p:nvSpPr>
        <p:spPr/>
        <p:txBody>
          <a:bodyPr/>
          <a:lstStyle/>
          <a:p>
            <a:r>
              <a:rPr lang="en-US" altLang="ko-KR" dirty="0" smtClean="0">
                <a:solidFill>
                  <a:schemeClr val="tx1"/>
                </a:solidFill>
                <a:latin typeface="Candara"/>
              </a:rPr>
              <a:t>Loggers can be assigned different levels of priorities.  </a:t>
            </a:r>
          </a:p>
          <a:p>
            <a:r>
              <a:rPr lang="en-US" altLang="ko-KR" dirty="0" smtClean="0">
                <a:solidFill>
                  <a:schemeClr val="tx1"/>
                </a:solidFill>
                <a:latin typeface="Candara"/>
              </a:rPr>
              <a:t>Priority levels in ascending order of priority are as follows:</a:t>
            </a:r>
          </a:p>
          <a:p>
            <a:pPr lvl="1"/>
            <a:r>
              <a:rPr lang="en-US" altLang="ko-KR" dirty="0">
                <a:solidFill>
                  <a:schemeClr val="tx1"/>
                </a:solidFill>
                <a:latin typeface="Candara"/>
                <a:ea typeface="Gulim" pitchFamily="34" charset="-127"/>
                <a:cs typeface="Arial" pitchFamily="34" charset="0"/>
              </a:rPr>
              <a:t>DEBUG</a:t>
            </a:r>
          </a:p>
          <a:p>
            <a:pPr lvl="1"/>
            <a:r>
              <a:rPr lang="en-US" altLang="ko-KR" dirty="0">
                <a:solidFill>
                  <a:schemeClr val="tx1"/>
                </a:solidFill>
                <a:latin typeface="Candara"/>
                <a:ea typeface="Gulim" pitchFamily="34" charset="-127"/>
                <a:cs typeface="Arial" pitchFamily="34" charset="0"/>
              </a:rPr>
              <a:t>INFO</a:t>
            </a:r>
          </a:p>
          <a:p>
            <a:pPr lvl="1"/>
            <a:r>
              <a:rPr lang="en-US" altLang="ko-KR" dirty="0">
                <a:solidFill>
                  <a:schemeClr val="tx1"/>
                </a:solidFill>
                <a:latin typeface="Candara"/>
                <a:ea typeface="Gulim" pitchFamily="34" charset="-127"/>
                <a:cs typeface="Arial" pitchFamily="34" charset="0"/>
              </a:rPr>
              <a:t>WARN</a:t>
            </a:r>
          </a:p>
          <a:p>
            <a:pPr lvl="1"/>
            <a:r>
              <a:rPr lang="en-US" altLang="ko-KR" dirty="0">
                <a:solidFill>
                  <a:schemeClr val="tx1"/>
                </a:solidFill>
                <a:latin typeface="Candara"/>
                <a:ea typeface="Gulim" pitchFamily="34" charset="-127"/>
                <a:cs typeface="Arial" pitchFamily="34" charset="0"/>
              </a:rPr>
              <a:t>ERROR</a:t>
            </a:r>
          </a:p>
          <a:p>
            <a:pPr lvl="1"/>
            <a:r>
              <a:rPr lang="en-US" altLang="ko-KR" dirty="0">
                <a:solidFill>
                  <a:schemeClr val="tx1"/>
                </a:solidFill>
                <a:latin typeface="Candara"/>
                <a:ea typeface="Gulim" pitchFamily="34" charset="-127"/>
                <a:cs typeface="Arial" pitchFamily="34" charset="0"/>
              </a:rPr>
              <a:t>FATAL </a:t>
            </a:r>
          </a:p>
          <a:p>
            <a:endParaRPr lang="en-US" altLang="ko-KR" sz="1600" dirty="0">
              <a:solidFill>
                <a:schemeClr val="tx1"/>
              </a:solidFill>
              <a:latin typeface="Candara"/>
              <a:ea typeface="Gulim" pitchFamily="34" charset="-127"/>
              <a:cs typeface="Arial" pitchFamily="34" charset="0"/>
            </a:endParaRPr>
          </a:p>
        </p:txBody>
      </p:sp>
    </p:spTree>
    <p:extLst>
      <p:ext uri="{BB962C8B-B14F-4D97-AF65-F5344CB8AC3E}">
        <p14:creationId xmlns:p14="http://schemas.microsoft.com/office/powerpoint/2010/main" val="2469887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570371" name="Rectangle 3"/>
          <p:cNvSpPr>
            <a:spLocks noGrp="1"/>
          </p:cNvSpPr>
          <p:nvPr>
            <p:ph idx="1"/>
          </p:nvPr>
        </p:nvSpPr>
        <p:spPr/>
        <p:txBody>
          <a:bodyPr/>
          <a:lstStyle/>
          <a:p>
            <a:r>
              <a:rPr lang="en-US" altLang="ko-KR" dirty="0" smtClean="0">
                <a:solidFill>
                  <a:srgbClr val="000000"/>
                </a:solidFill>
                <a:latin typeface="Candara"/>
              </a:rPr>
              <a:t>There are printing methods for each of these priority levels.</a:t>
            </a:r>
          </a:p>
          <a:p>
            <a:r>
              <a:rPr lang="en-US" altLang="ko-KR" dirty="0" smtClean="0">
                <a:solidFill>
                  <a:srgbClr val="000000"/>
                </a:solidFill>
                <a:latin typeface="Candara"/>
              </a:rPr>
              <a:t>mylogger.info("logstatement1"); </a:t>
            </a:r>
          </a:p>
          <a:p>
            <a:pPr lvl="1"/>
            <a:r>
              <a:rPr lang="en-US" altLang="ko-KR" dirty="0">
                <a:solidFill>
                  <a:srgbClr val="000000"/>
                </a:solidFill>
                <a:latin typeface="Candara"/>
                <a:ea typeface="Gulim" pitchFamily="34" charset="-127"/>
                <a:cs typeface="Arial" pitchFamily="34" charset="0"/>
              </a:rPr>
              <a:t>generates log request of priority level INFO for logstatement1</a:t>
            </a:r>
          </a:p>
        </p:txBody>
      </p:sp>
    </p:spTree>
    <p:extLst>
      <p:ext uri="{BB962C8B-B14F-4D97-AF65-F5344CB8AC3E}">
        <p14:creationId xmlns:p14="http://schemas.microsoft.com/office/powerpoint/2010/main" val="168905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Logger Priority </a:t>
            </a:r>
            <a:r>
              <a:rPr lang="en-US" dirty="0" smtClean="0"/>
              <a:t>Levels</a:t>
            </a:r>
            <a:endParaRPr lang="en-US" dirty="0"/>
          </a:p>
        </p:txBody>
      </p:sp>
      <p:sp>
        <p:nvSpPr>
          <p:cNvPr id="444419" name="Rectangle 3"/>
          <p:cNvSpPr>
            <a:spLocks noGrp="1"/>
          </p:cNvSpPr>
          <p:nvPr>
            <p:ph idx="1"/>
          </p:nvPr>
        </p:nvSpPr>
        <p:spPr>
          <a:noFill/>
        </p:spPr>
        <p:txBody>
          <a:bodyPr/>
          <a:lstStyle/>
          <a:p>
            <a:r>
              <a:rPr lang="en-US" altLang="ko-KR" dirty="0" smtClean="0">
                <a:solidFill>
                  <a:srgbClr val="000000"/>
                </a:solidFill>
                <a:latin typeface="Candara"/>
              </a:rPr>
              <a:t>In addition, there are two special levels of logging available: </a:t>
            </a:r>
          </a:p>
          <a:p>
            <a:pPr lvl="1"/>
            <a:r>
              <a:rPr lang="en-US" altLang="ko-KR" dirty="0">
                <a:solidFill>
                  <a:srgbClr val="000000"/>
                </a:solidFill>
                <a:latin typeface="Candara"/>
                <a:ea typeface="Gulim" pitchFamily="34" charset="-127"/>
                <a:cs typeface="Arial" pitchFamily="34" charset="0"/>
              </a:rPr>
              <a:t>ALL: It has lowest possible rank. It is intended to turn on all logging.</a:t>
            </a:r>
          </a:p>
          <a:p>
            <a:pPr lvl="1"/>
            <a:r>
              <a:rPr lang="en-US" altLang="ko-KR" dirty="0">
                <a:solidFill>
                  <a:srgbClr val="000000"/>
                </a:solidFill>
                <a:latin typeface="Candara"/>
                <a:ea typeface="Gulim" pitchFamily="34" charset="-127"/>
                <a:cs typeface="Arial" pitchFamily="34" charset="0"/>
              </a:rPr>
              <a:t>OFF: It has highest possible rank. It is intended to turn off logging.  </a:t>
            </a:r>
          </a:p>
          <a:p>
            <a:r>
              <a:rPr lang="en-US" altLang="ko-KR" dirty="0" smtClean="0">
                <a:solidFill>
                  <a:srgbClr val="000000"/>
                </a:solidFill>
                <a:latin typeface="Candara"/>
              </a:rPr>
              <a:t>The behavior of loggers is hierarchical.</a:t>
            </a:r>
          </a:p>
          <a:p>
            <a:r>
              <a:rPr lang="en-US" altLang="ko-KR" dirty="0" smtClean="0">
                <a:solidFill>
                  <a:srgbClr val="000000"/>
                </a:solidFill>
                <a:latin typeface="Candara"/>
              </a:rPr>
              <a:t>The root logger is assigned the default priority level DEBUG. </a:t>
            </a:r>
            <a:endParaRPr lang="en-US" dirty="0" smtClean="0">
              <a:solidFill>
                <a:srgbClr val="000000"/>
              </a:solidFill>
              <a:latin typeface="Candara"/>
            </a:endParaRPr>
          </a:p>
        </p:txBody>
      </p:sp>
    </p:spTree>
    <p:extLst>
      <p:ext uri="{BB962C8B-B14F-4D97-AF65-F5344CB8AC3E}">
        <p14:creationId xmlns:p14="http://schemas.microsoft.com/office/powerpoint/2010/main" val="40037921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499" name="Picture 11"/>
          <p:cNvPicPr>
            <a:picLocks noGrp="1" noChangeAspect="1" noChangeArrowheads="1"/>
          </p:cNvPicPr>
          <p:nvPr>
            <p:ph idx="1"/>
          </p:nvPr>
        </p:nvPicPr>
        <p:blipFill>
          <a:blip r:embed="rId3" cstate="print"/>
          <a:srcRect r="57025" b="72131"/>
          <a:stretch>
            <a:fillRect/>
          </a:stretch>
        </p:blipFill>
        <p:spPr>
          <a:xfrm>
            <a:off x="1004888" y="2841625"/>
            <a:ext cx="7010400" cy="3394075"/>
          </a:xfrm>
        </p:spPr>
      </p:pic>
      <p:sp>
        <p:nvSpPr>
          <p:cNvPr id="5" name="Footer Placeholder 4"/>
          <p:cNvSpPr>
            <a:spLocks noGrp="1"/>
          </p:cNvSpPr>
          <p:nvPr>
            <p:ph type="ftr" sz="quarter" idx="11"/>
          </p:nvPr>
        </p:nvSpPr>
        <p:spPr/>
        <p:txBody>
          <a:bodyPr/>
          <a:lstStyle/>
          <a:p>
            <a:endParaRPr lang="en-US"/>
          </a:p>
        </p:txBody>
      </p:sp>
      <p:sp>
        <p:nvSpPr>
          <p:cNvPr id="447505" name="Title 1"/>
          <p:cNvSpPr>
            <a:spLocks/>
          </p:cNvSpPr>
          <p:nvPr/>
        </p:nvSpPr>
        <p:spPr bwMode="auto">
          <a:xfrm>
            <a:off x="392343" y="0"/>
            <a:ext cx="8153400" cy="896256"/>
          </a:xfrm>
          <a:prstGeom prst="rect">
            <a:avLst/>
          </a:prstGeom>
          <a:noFill/>
          <a:ln w="9525">
            <a:noFill/>
            <a:miter lim="800000"/>
            <a:headEnd/>
            <a:tailEnd/>
          </a:ln>
        </p:spPr>
        <p:txBody>
          <a:bodyPr anchor="ctr"/>
          <a:lstStyle/>
          <a:p>
            <a:pPr eaLnBrk="0" hangingPunct="0">
              <a:lnSpc>
                <a:spcPct val="80000"/>
              </a:lnSpc>
            </a:pPr>
            <a:r>
              <a:rPr lang="en-US" sz="1200" b="1" dirty="0" smtClean="0">
                <a:solidFill>
                  <a:srgbClr val="000000"/>
                </a:solidFill>
                <a:latin typeface="Candara"/>
                <a:ea typeface="ヒラギノ角ゴ Pro W3"/>
                <a:cs typeface="Arial" pitchFamily="34" charset="0"/>
              </a:rPr>
              <a:t>19.2: </a:t>
            </a:r>
            <a:r>
              <a:rPr lang="en-US" sz="1200" b="1" dirty="0">
                <a:solidFill>
                  <a:srgbClr val="000000"/>
                </a:solidFill>
                <a:latin typeface="Candara"/>
                <a:ea typeface="ヒラギノ角ゴ Pro W3"/>
                <a:cs typeface="Arial" pitchFamily="34" charset="0"/>
              </a:rPr>
              <a:t>Log4J Concepts </a:t>
            </a:r>
            <a:r>
              <a:rPr lang="en-US" sz="1200" b="1" dirty="0">
                <a:solidFill>
                  <a:srgbClr val="000000"/>
                </a:solidFill>
                <a:latin typeface="Candara"/>
                <a:ea typeface="ヒラギノ角ゴ Pro W3"/>
                <a:cs typeface="ヒラギノ角ゴ Pro W3"/>
              </a:rPr>
              <a:t/>
            </a:r>
            <a:br>
              <a:rPr lang="en-US" sz="1200" b="1" dirty="0">
                <a:solidFill>
                  <a:srgbClr val="000000"/>
                </a:solidFill>
                <a:latin typeface="Candara"/>
                <a:ea typeface="ヒラギノ角ゴ Pro W3"/>
                <a:cs typeface="ヒラギノ角ゴ Pro W3"/>
              </a:rPr>
            </a:br>
            <a:r>
              <a:rPr lang="en-US" sz="2800" dirty="0">
                <a:latin typeface="Candara" panose="020E0502030303020204" pitchFamily="34" charset="0"/>
                <a:ea typeface="+mj-ea"/>
                <a:cs typeface="+mj-cs"/>
              </a:rPr>
              <a:t>Logger Priority Levels</a:t>
            </a:r>
          </a:p>
        </p:txBody>
      </p:sp>
      <p:sp>
        <p:nvSpPr>
          <p:cNvPr id="14" name="Content Placeholder 2"/>
          <p:cNvSpPr txBox="1">
            <a:spLocks/>
          </p:cNvSpPr>
          <p:nvPr/>
        </p:nvSpPr>
        <p:spPr>
          <a:xfrm>
            <a:off x="298516" y="1494766"/>
            <a:ext cx="8845484"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Ø"/>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lang="en-US" sz="1600" kern="1200" dirty="0" smtClean="0">
                <a:solidFill>
                  <a:schemeClr val="bg1">
                    <a:lumMod val="50000"/>
                  </a:schemeClr>
                </a:solidFill>
                <a:latin typeface="Candara" panose="020E0502030303020204" pitchFamily="34" charset="0"/>
                <a:ea typeface="+mn-ea"/>
                <a:cs typeface="+mn-cs"/>
              </a:defRPr>
            </a:lvl4pPr>
            <a:lvl5pPr marL="1609624" indent="-193663" algn="l" defTabSz="914342" rtl="0" eaLnBrk="1" latinLnBrk="0" hangingPunct="1">
              <a:spcBef>
                <a:spcPts val="0"/>
              </a:spcBef>
              <a:buClr>
                <a:srgbClr val="B1B1B1"/>
              </a:buClr>
              <a:buFont typeface="Arial" pitchFamily="34" charset="0"/>
              <a:buChar char="–"/>
              <a:defRPr lang="en-US" sz="1600" kern="1200" dirty="0">
                <a:solidFill>
                  <a:schemeClr val="bg1">
                    <a:lumMod val="50000"/>
                  </a:schemeClr>
                </a:solidFill>
                <a:latin typeface="Candara" panose="020E0502030303020204" pitchFamily="34" charset="0"/>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6189" lvl="2" indent="-166189">
              <a:buClr>
                <a:schemeClr val="accent5"/>
              </a:buClr>
              <a:buFont typeface="Wingdings" pitchFamily="2" charset="2"/>
              <a:buChar char="§"/>
            </a:pPr>
            <a:r>
              <a:rPr lang="en-US" sz="2200" dirty="0"/>
              <a:t>The behavior of loggers is hierarchical. The following table illustrates this situation.</a:t>
            </a:r>
          </a:p>
          <a:p>
            <a:pPr lvl="1"/>
            <a:r>
              <a:rPr lang="en-US" dirty="0"/>
              <a:t>Logger Output Hierarchy: </a:t>
            </a:r>
          </a:p>
        </p:txBody>
      </p:sp>
    </p:spTree>
    <p:extLst>
      <p:ext uri="{BB962C8B-B14F-4D97-AF65-F5344CB8AC3E}">
        <p14:creationId xmlns:p14="http://schemas.microsoft.com/office/powerpoint/2010/main" val="343887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474121" name="Rectangle 9"/>
          <p:cNvSpPr>
            <a:spLocks noGrp="1"/>
          </p:cNvSpPr>
          <p:nvPr>
            <p:ph idx="1"/>
          </p:nvPr>
        </p:nvSpPr>
        <p:spPr/>
        <p:txBody>
          <a:bodyPr>
            <a:normAutofit/>
          </a:bodyPr>
          <a:lstStyle/>
          <a:p>
            <a:r>
              <a:rPr lang="en-US" altLang="ko-KR" dirty="0" smtClean="0">
                <a:solidFill>
                  <a:schemeClr val="tx1"/>
                </a:solidFill>
              </a:rPr>
              <a:t>A logger will only output messages that are of a level greater than or equal to it. </a:t>
            </a:r>
          </a:p>
          <a:p>
            <a:r>
              <a:rPr lang="en-US" altLang="ko-KR" dirty="0" smtClean="0">
                <a:solidFill>
                  <a:schemeClr val="tx1"/>
                </a:solidFill>
              </a:rPr>
              <a:t>If the level of a logger is not set, it will inherit the level of the closest ancestor. </a:t>
            </a:r>
          </a:p>
          <a:p>
            <a:r>
              <a:rPr lang="en-US" altLang="ko-KR" dirty="0" smtClean="0">
                <a:solidFill>
                  <a:schemeClr val="tx1"/>
                </a:solidFill>
              </a:rPr>
              <a:t>If a logger is created in the package </a:t>
            </a:r>
            <a:r>
              <a:rPr lang="en-US" altLang="ko-KR" dirty="0" err="1" smtClean="0">
                <a:solidFill>
                  <a:schemeClr val="tx1"/>
                </a:solidFill>
              </a:rPr>
              <a:t>com.foo.bar</a:t>
            </a:r>
            <a:r>
              <a:rPr lang="en-US" altLang="ko-KR" dirty="0" smtClean="0">
                <a:solidFill>
                  <a:schemeClr val="tx1"/>
                </a:solidFill>
              </a:rPr>
              <a:t> and no level is set for it, then it will inherit the level of the logger created in com.foo. </a:t>
            </a:r>
          </a:p>
        </p:txBody>
      </p:sp>
    </p:spTree>
    <p:extLst>
      <p:ext uri="{BB962C8B-B14F-4D97-AF65-F5344CB8AC3E}">
        <p14:creationId xmlns:p14="http://schemas.microsoft.com/office/powerpoint/2010/main" val="3551582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Logger Priority </a:t>
            </a:r>
            <a:r>
              <a:rPr lang="en-US" dirty="0" smtClean="0"/>
              <a:t>Levels</a:t>
            </a:r>
            <a:endParaRPr lang="en-US" dirty="0"/>
          </a:p>
        </p:txBody>
      </p:sp>
      <p:sp>
        <p:nvSpPr>
          <p:cNvPr id="572419" name="Rectangle 3"/>
          <p:cNvSpPr>
            <a:spLocks noGrp="1"/>
          </p:cNvSpPr>
          <p:nvPr>
            <p:ph idx="1"/>
          </p:nvPr>
        </p:nvSpPr>
        <p:spPr/>
        <p:txBody>
          <a:bodyPr>
            <a:normAutofit/>
          </a:bodyPr>
          <a:lstStyle/>
          <a:p>
            <a:r>
              <a:rPr lang="en-US" altLang="ko-KR" dirty="0" smtClean="0">
                <a:solidFill>
                  <a:schemeClr val="tx1"/>
                </a:solidFill>
              </a:rPr>
              <a:t>If no logger was created in com.foo, then the logger created in </a:t>
            </a:r>
            <a:r>
              <a:rPr lang="en-US" altLang="ko-KR" dirty="0" err="1" smtClean="0">
                <a:solidFill>
                  <a:schemeClr val="tx1"/>
                </a:solidFill>
              </a:rPr>
              <a:t>com.foo.bar</a:t>
            </a:r>
            <a:r>
              <a:rPr lang="en-US" altLang="ko-KR" dirty="0" smtClean="0">
                <a:solidFill>
                  <a:schemeClr val="tx1"/>
                </a:solidFill>
              </a:rPr>
              <a:t> will inherit the level of the root logger.</a:t>
            </a:r>
          </a:p>
          <a:p>
            <a:r>
              <a:rPr lang="en-US" altLang="ko-KR" dirty="0" smtClean="0">
                <a:solidFill>
                  <a:schemeClr val="tx1"/>
                </a:solidFill>
              </a:rPr>
              <a:t>The root logger is always instantiated and available. The root logger is assigned the level DEBUG.</a:t>
            </a:r>
            <a:endParaRPr lang="en-US" dirty="0" smtClean="0">
              <a:solidFill>
                <a:schemeClr val="tx1"/>
              </a:solidFill>
            </a:endParaRPr>
          </a:p>
        </p:txBody>
      </p:sp>
    </p:spTree>
    <p:extLst>
      <p:ext uri="{BB962C8B-B14F-4D97-AF65-F5344CB8AC3E}">
        <p14:creationId xmlns:p14="http://schemas.microsoft.com/office/powerpoint/2010/main" val="3615638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a:t>Examples on Priority </a:t>
            </a:r>
            <a:r>
              <a:rPr lang="en-US" dirty="0" smtClean="0"/>
              <a:t>Levels</a:t>
            </a:r>
            <a:endParaRPr lang="en-US" dirty="0"/>
          </a:p>
        </p:txBody>
      </p:sp>
      <p:sp>
        <p:nvSpPr>
          <p:cNvPr id="475139" name="Rectangle 3"/>
          <p:cNvSpPr>
            <a:spLocks noGrp="1"/>
          </p:cNvSpPr>
          <p:nvPr>
            <p:ph idx="1"/>
          </p:nvPr>
        </p:nvSpPr>
        <p:spPr>
          <a:noFill/>
        </p:spPr>
        <p:txBody>
          <a:bodyPr>
            <a:normAutofit/>
          </a:bodyPr>
          <a:lstStyle/>
          <a:p>
            <a:r>
              <a:rPr lang="en-US" altLang="ko-KR" dirty="0" smtClean="0">
                <a:solidFill>
                  <a:schemeClr val="tx1"/>
                </a:solidFill>
              </a:rPr>
              <a:t>/* Instantiate a logger named </a:t>
            </a:r>
            <a:r>
              <a:rPr lang="en-US" altLang="ko-KR" dirty="0" err="1" smtClean="0">
                <a:solidFill>
                  <a:schemeClr val="tx1"/>
                </a:solidFill>
              </a:rPr>
              <a:t>MyLogger</a:t>
            </a:r>
            <a:r>
              <a:rPr lang="en-US" altLang="ko-KR" dirty="0" smtClean="0">
                <a:solidFill>
                  <a:schemeClr val="tx1"/>
                </a:solidFill>
              </a:rPr>
              <a:t> */             </a:t>
            </a:r>
          </a:p>
          <a:p>
            <a:pPr>
              <a:buNone/>
            </a:pPr>
            <a:r>
              <a:rPr lang="en-US" altLang="ko-KR" dirty="0" smtClean="0">
                <a:solidFill>
                  <a:schemeClr val="tx1"/>
                </a:solidFill>
              </a:rPr>
              <a:t>    </a:t>
            </a:r>
            <a:r>
              <a:rPr lang="sv-SE" altLang="ko-KR" dirty="0" smtClean="0">
                <a:solidFill>
                  <a:schemeClr val="tx1"/>
                </a:solidFill>
              </a:rPr>
              <a:t>Logger mylogger = Logger.getLogger("MyLogger");</a:t>
            </a:r>
            <a:endParaRPr lang="en-US" altLang="ko-KR" dirty="0" smtClean="0">
              <a:solidFill>
                <a:schemeClr val="tx1"/>
              </a:solidFill>
            </a:endParaRPr>
          </a:p>
          <a:p>
            <a:r>
              <a:rPr lang="en-US" altLang="ko-KR" dirty="0" smtClean="0">
                <a:solidFill>
                  <a:schemeClr val="tx1"/>
                </a:solidFill>
              </a:rPr>
              <a:t>/* Set logger priority l*/ </a:t>
            </a:r>
          </a:p>
          <a:p>
            <a:pPr>
              <a:buNone/>
            </a:pPr>
            <a:r>
              <a:rPr lang="en-US" altLang="ko-KR" dirty="0" smtClean="0">
                <a:solidFill>
                  <a:schemeClr val="tx1"/>
                </a:solidFill>
              </a:rPr>
              <a:t>     </a:t>
            </a:r>
            <a:r>
              <a:rPr lang="en-US" altLang="ko-KR" dirty="0" err="1" smtClean="0">
                <a:solidFill>
                  <a:schemeClr val="tx1"/>
                </a:solidFill>
              </a:rPr>
              <a:t>mylogger.setLevel</a:t>
            </a:r>
            <a:r>
              <a:rPr lang="en-US" altLang="ko-KR" dirty="0" smtClean="0">
                <a:solidFill>
                  <a:schemeClr val="tx1"/>
                </a:solidFill>
              </a:rPr>
              <a:t>(Level.INFO);     </a:t>
            </a:r>
          </a:p>
          <a:p>
            <a:r>
              <a:rPr lang="en-US" altLang="ko-KR" dirty="0" smtClean="0">
                <a:solidFill>
                  <a:schemeClr val="tx1"/>
                </a:solidFill>
              </a:rPr>
              <a:t>/* statement logged, since INFO = INFO*/ </a:t>
            </a:r>
          </a:p>
          <a:p>
            <a:pPr>
              <a:buNone/>
            </a:pPr>
            <a:r>
              <a:rPr lang="en-US" altLang="ko-KR" dirty="0" smtClean="0">
                <a:solidFill>
                  <a:schemeClr val="tx1"/>
                </a:solidFill>
              </a:rPr>
              <a:t>     mylogger.info(" values "); </a:t>
            </a:r>
          </a:p>
          <a:p>
            <a:r>
              <a:rPr lang="en-US" altLang="ko-KR" dirty="0" smtClean="0">
                <a:solidFill>
                  <a:schemeClr val="tx1"/>
                </a:solidFill>
              </a:rPr>
              <a:t>/* statement not logged, since DEBUG &lt; INFO*/ </a:t>
            </a:r>
            <a:r>
              <a:rPr lang="en-US" altLang="ko-KR" dirty="0" err="1" smtClean="0">
                <a:solidFill>
                  <a:schemeClr val="tx1"/>
                </a:solidFill>
              </a:rPr>
              <a:t>mylogger.debug</a:t>
            </a:r>
            <a:r>
              <a:rPr lang="en-US" altLang="ko-KR" dirty="0" smtClean="0">
                <a:solidFill>
                  <a:schemeClr val="tx1"/>
                </a:solidFill>
              </a:rPr>
              <a:t>(“not logged"); </a:t>
            </a:r>
          </a:p>
          <a:p>
            <a:r>
              <a:rPr lang="en-US" altLang="ko-KR" dirty="0" smtClean="0">
                <a:solidFill>
                  <a:schemeClr val="tx1"/>
                </a:solidFill>
              </a:rPr>
              <a:t>/* statement logged, since   ERROR &gt;INFO*/  </a:t>
            </a:r>
            <a:r>
              <a:rPr lang="en-US" altLang="ko-KR" dirty="0" err="1" smtClean="0">
                <a:solidFill>
                  <a:schemeClr val="tx1"/>
                </a:solidFill>
              </a:rPr>
              <a:t>mylogger.error</a:t>
            </a:r>
            <a:r>
              <a:rPr lang="en-US" altLang="ko-KR" dirty="0" smtClean="0">
                <a:solidFill>
                  <a:schemeClr val="tx1"/>
                </a:solidFill>
              </a:rPr>
              <a:t>(“logged"); </a:t>
            </a:r>
          </a:p>
          <a:p>
            <a:endParaRPr lang="en-US" dirty="0" smtClean="0"/>
          </a:p>
        </p:txBody>
      </p:sp>
    </p:spTree>
    <p:extLst>
      <p:ext uri="{BB962C8B-B14F-4D97-AF65-F5344CB8AC3E}">
        <p14:creationId xmlns:p14="http://schemas.microsoft.com/office/powerpoint/2010/main" val="2054181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err="1" smtClean="0"/>
              <a:t>Appender</a:t>
            </a:r>
            <a:endParaRPr lang="en-US" dirty="0"/>
          </a:p>
        </p:txBody>
      </p:sp>
      <p:sp>
        <p:nvSpPr>
          <p:cNvPr id="477193" name="Rectangle 9"/>
          <p:cNvSpPr>
            <a:spLocks noGrp="1"/>
          </p:cNvSpPr>
          <p:nvPr>
            <p:ph idx="1"/>
          </p:nvPr>
        </p:nvSpPr>
        <p:spPr>
          <a:noFill/>
        </p:spPr>
        <p:txBody>
          <a:bodyPr/>
          <a:lstStyle/>
          <a:p>
            <a:r>
              <a:rPr lang="en-US" altLang="ko-KR" dirty="0" err="1" smtClean="0">
                <a:solidFill>
                  <a:srgbClr val="000000"/>
                </a:solidFill>
                <a:latin typeface="Candara"/>
              </a:rPr>
              <a:t>Appender</a:t>
            </a:r>
            <a:r>
              <a:rPr lang="en-US" altLang="ko-KR" dirty="0" smtClean="0">
                <a:solidFill>
                  <a:srgbClr val="000000"/>
                </a:solidFill>
                <a:latin typeface="Candara"/>
              </a:rPr>
              <a:t> component is interface to the destination of log statements, a repository where the log statements are written/recorded. </a:t>
            </a:r>
          </a:p>
          <a:p>
            <a:r>
              <a:rPr lang="en-US" altLang="ko-KR" dirty="0" smtClean="0">
                <a:solidFill>
                  <a:srgbClr val="000000"/>
                </a:solidFill>
                <a:latin typeface="Candara"/>
              </a:rPr>
              <a:t>A logger receives log request from log statements being executed, enables appropriate ones, and sends their output to the </a:t>
            </a:r>
            <a:r>
              <a:rPr lang="en-US" altLang="ko-KR" dirty="0" err="1" smtClean="0">
                <a:solidFill>
                  <a:srgbClr val="000000"/>
                </a:solidFill>
                <a:latin typeface="Candara"/>
              </a:rPr>
              <a:t>appender</a:t>
            </a:r>
            <a:r>
              <a:rPr lang="en-US" altLang="ko-KR" dirty="0" smtClean="0">
                <a:solidFill>
                  <a:srgbClr val="000000"/>
                </a:solidFill>
                <a:latin typeface="Candara"/>
              </a:rPr>
              <a:t>(s) assigned to it. </a:t>
            </a:r>
          </a:p>
          <a:p>
            <a:r>
              <a:rPr lang="en-US" altLang="ko-KR" dirty="0" smtClean="0">
                <a:solidFill>
                  <a:srgbClr val="000000"/>
                </a:solidFill>
                <a:latin typeface="Candara"/>
              </a:rPr>
              <a:t>The </a:t>
            </a:r>
            <a:r>
              <a:rPr lang="en-US" altLang="ko-KR" dirty="0" err="1" smtClean="0">
                <a:solidFill>
                  <a:srgbClr val="000000"/>
                </a:solidFill>
                <a:latin typeface="Candara"/>
              </a:rPr>
              <a:t>appender</a:t>
            </a:r>
            <a:r>
              <a:rPr lang="en-US" altLang="ko-KR" dirty="0" smtClean="0">
                <a:solidFill>
                  <a:srgbClr val="000000"/>
                </a:solidFill>
                <a:latin typeface="Candara"/>
              </a:rPr>
              <a:t> writes this output to repository associated with it.</a:t>
            </a:r>
          </a:p>
          <a:p>
            <a:pPr lvl="1"/>
            <a:r>
              <a:rPr lang="en-US" altLang="ko-KR" dirty="0">
                <a:solidFill>
                  <a:srgbClr val="000000"/>
                </a:solidFill>
                <a:latin typeface="Candara"/>
                <a:ea typeface="Gulim" pitchFamily="34" charset="-127"/>
                <a:cs typeface="Arial" pitchFamily="34" charset="0"/>
              </a:rPr>
              <a:t>Examples: </a:t>
            </a:r>
            <a:r>
              <a:rPr lang="en-US" altLang="ko-KR" dirty="0" err="1">
                <a:solidFill>
                  <a:srgbClr val="000000"/>
                </a:solidFill>
                <a:latin typeface="Candara"/>
                <a:ea typeface="Gulim" pitchFamily="34" charset="-127"/>
                <a:cs typeface="Arial" pitchFamily="34" charset="0"/>
              </a:rPr>
              <a:t>ConsoleAppender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FileAppender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WriterAppender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RollingFileAppender</a:t>
            </a:r>
            <a:r>
              <a:rPr lang="en-US" altLang="ko-KR" dirty="0">
                <a:solidFill>
                  <a:srgbClr val="000000"/>
                </a:solidFill>
                <a:latin typeface="Candara"/>
                <a:ea typeface="Gulim" pitchFamily="34" charset="-127"/>
                <a:cs typeface="Arial" pitchFamily="34" charset="0"/>
              </a:rPr>
              <a:t>, </a:t>
            </a:r>
            <a:r>
              <a:rPr lang="en-US" altLang="ko-KR" dirty="0" err="1">
                <a:solidFill>
                  <a:srgbClr val="000000"/>
                </a:solidFill>
                <a:latin typeface="Candara"/>
                <a:ea typeface="Gulim" pitchFamily="34" charset="-127"/>
                <a:cs typeface="Arial" pitchFamily="34" charset="0"/>
              </a:rPr>
              <a:t>DailyRollingFileAppender</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43433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Layout</a:t>
            </a:r>
            <a:endParaRPr lang="en-US" dirty="0"/>
          </a:p>
        </p:txBody>
      </p:sp>
      <p:sp>
        <p:nvSpPr>
          <p:cNvPr id="489481" name="Rectangle 9"/>
          <p:cNvSpPr>
            <a:spLocks noGrp="1"/>
          </p:cNvSpPr>
          <p:nvPr>
            <p:ph idx="1"/>
          </p:nvPr>
        </p:nvSpPr>
        <p:spPr>
          <a:noFill/>
        </p:spPr>
        <p:txBody>
          <a:bodyPr/>
          <a:lstStyle/>
          <a:p>
            <a:r>
              <a:rPr lang="en-US" altLang="ko-KR" dirty="0" smtClean="0">
                <a:solidFill>
                  <a:srgbClr val="000000"/>
                </a:solidFill>
                <a:latin typeface="Candara"/>
              </a:rPr>
              <a:t>The Layout component defines the format in which the log statements are written to the log destination by “</a:t>
            </a:r>
            <a:r>
              <a:rPr lang="en-US" altLang="ko-KR" dirty="0" err="1" smtClean="0">
                <a:solidFill>
                  <a:srgbClr val="000000"/>
                </a:solidFill>
                <a:latin typeface="Candara"/>
              </a:rPr>
              <a:t>appender</a:t>
            </a:r>
            <a:r>
              <a:rPr lang="en-US" altLang="ko-KR" dirty="0" smtClean="0">
                <a:solidFill>
                  <a:srgbClr val="000000"/>
                </a:solidFill>
                <a:latin typeface="Candara"/>
              </a:rPr>
              <a:t>”.</a:t>
            </a:r>
          </a:p>
          <a:p>
            <a:r>
              <a:rPr lang="en-US" altLang="ko-KR" dirty="0" smtClean="0">
                <a:solidFill>
                  <a:srgbClr val="000000"/>
                </a:solidFill>
                <a:latin typeface="Candara"/>
              </a:rPr>
              <a:t>Layout is used to specify the style and content of the log output to be recorded. </a:t>
            </a:r>
          </a:p>
          <a:p>
            <a:pPr lvl="1"/>
            <a:r>
              <a:rPr lang="en-US" altLang="ko-KR" dirty="0">
                <a:solidFill>
                  <a:srgbClr val="000000"/>
                </a:solidFill>
                <a:latin typeface="Candara"/>
                <a:ea typeface="Gulim" pitchFamily="34" charset="-127"/>
                <a:cs typeface="Arial" pitchFamily="34" charset="0"/>
              </a:rPr>
              <a:t>This is accomplished by assigning a layout to the </a:t>
            </a:r>
            <a:r>
              <a:rPr lang="en-US" altLang="ko-KR" dirty="0" err="1">
                <a:solidFill>
                  <a:srgbClr val="000000"/>
                </a:solidFill>
                <a:latin typeface="Candara"/>
                <a:ea typeface="Gulim" pitchFamily="34" charset="-127"/>
                <a:cs typeface="Arial" pitchFamily="34" charset="0"/>
              </a:rPr>
              <a:t>appender</a:t>
            </a:r>
            <a:r>
              <a:rPr lang="en-US" altLang="ko-KR" dirty="0">
                <a:solidFill>
                  <a:srgbClr val="000000"/>
                </a:solidFill>
                <a:latin typeface="Candara"/>
                <a:ea typeface="Gulim" pitchFamily="34" charset="-127"/>
                <a:cs typeface="Arial" pitchFamily="34" charset="0"/>
              </a:rPr>
              <a:t> concerned.</a:t>
            </a:r>
            <a:r>
              <a:rPr lang="en-US" altLang="ko-KR" b="1" dirty="0">
                <a:solidFill>
                  <a:srgbClr val="000000"/>
                </a:solidFill>
                <a:latin typeface="Candara"/>
                <a:ea typeface="Gulim" pitchFamily="34" charset="-127"/>
                <a:cs typeface="Arial" pitchFamily="34" charset="0"/>
              </a:rPr>
              <a:t> </a:t>
            </a:r>
          </a:p>
          <a:p>
            <a:r>
              <a:rPr lang="en-US" altLang="ko-KR" dirty="0" smtClean="0">
                <a:solidFill>
                  <a:srgbClr val="000000"/>
                </a:solidFill>
                <a:latin typeface="Candara"/>
              </a:rPr>
              <a:t>Layout is an abstract class in log4j API.</a:t>
            </a:r>
          </a:p>
          <a:p>
            <a:pPr lvl="1"/>
            <a:r>
              <a:rPr lang="en-US" altLang="ko-KR" dirty="0">
                <a:solidFill>
                  <a:srgbClr val="000000"/>
                </a:solidFill>
                <a:latin typeface="Candara"/>
                <a:ea typeface="Gulim" pitchFamily="34" charset="-127"/>
                <a:cs typeface="Arial" pitchFamily="34" charset="0"/>
              </a:rPr>
              <a:t>It can be extended to create user-defined layouts.</a:t>
            </a:r>
            <a:r>
              <a:rPr lang="en-US" altLang="ko-KR" dirty="0">
                <a:solidFill>
                  <a:srgbClr val="000000"/>
                </a:solidFill>
                <a:latin typeface="Candara"/>
                <a:ea typeface="Gulim" pitchFamily="34" charset="-127"/>
              </a:rPr>
              <a:t> </a:t>
            </a:r>
          </a:p>
        </p:txBody>
      </p:sp>
    </p:spTree>
    <p:extLst>
      <p:ext uri="{BB962C8B-B14F-4D97-AF65-F5344CB8AC3E}">
        <p14:creationId xmlns:p14="http://schemas.microsoft.com/office/powerpoint/2010/main" val="258105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necessity of Logging </a:t>
            </a:r>
          </a:p>
          <a:p>
            <a:pPr lvl="1"/>
            <a:r>
              <a:rPr lang="en-US" dirty="0"/>
              <a:t>Work with  log4j components</a:t>
            </a:r>
          </a:p>
          <a:p>
            <a:pPr lvl="1"/>
            <a:r>
              <a:rPr lang="en-US" dirty="0"/>
              <a:t>Configure java application for logging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a:t>Types of </a:t>
            </a:r>
            <a:r>
              <a:rPr lang="en-US" dirty="0" smtClean="0"/>
              <a:t>Layout</a:t>
            </a:r>
            <a:endParaRPr lang="en-US" dirty="0"/>
          </a:p>
        </p:txBody>
      </p:sp>
      <p:sp>
        <p:nvSpPr>
          <p:cNvPr id="491531" name="Rectangle 11"/>
          <p:cNvSpPr>
            <a:spLocks noGrp="1"/>
          </p:cNvSpPr>
          <p:nvPr>
            <p:ph idx="1"/>
          </p:nvPr>
        </p:nvSpPr>
        <p:spPr>
          <a:noFill/>
        </p:spPr>
        <p:txBody>
          <a:bodyPr/>
          <a:lstStyle/>
          <a:p>
            <a:r>
              <a:rPr lang="en-US" altLang="ko-KR" dirty="0" smtClean="0">
                <a:solidFill>
                  <a:srgbClr val="000000"/>
                </a:solidFill>
                <a:latin typeface="Candara"/>
              </a:rPr>
              <a:t>Let us discuss the different types of layouts:</a:t>
            </a:r>
          </a:p>
          <a:p>
            <a:pPr lvl="1"/>
            <a:r>
              <a:rPr lang="en-US" altLang="ko-KR" dirty="0" err="1">
                <a:solidFill>
                  <a:srgbClr val="000000"/>
                </a:solidFill>
                <a:latin typeface="Candara"/>
                <a:ea typeface="Gulim" pitchFamily="34" charset="-127"/>
                <a:cs typeface="Arial" pitchFamily="34" charset="0"/>
              </a:rPr>
              <a:t>HTMLLayout</a:t>
            </a:r>
            <a:r>
              <a:rPr lang="en-US" altLang="ko-KR" dirty="0">
                <a:solidFill>
                  <a:srgbClr val="000000"/>
                </a:solidFill>
                <a:latin typeface="Candara"/>
                <a:ea typeface="Gulim" pitchFamily="34" charset="-127"/>
                <a:cs typeface="Arial" pitchFamily="34" charset="0"/>
              </a:rPr>
              <a:t>: It formats the output as a HTML table.</a:t>
            </a:r>
          </a:p>
          <a:p>
            <a:pPr lvl="1"/>
            <a:r>
              <a:rPr lang="en-US" altLang="ko-KR" dirty="0" err="1">
                <a:solidFill>
                  <a:srgbClr val="000000"/>
                </a:solidFill>
                <a:latin typeface="Candara"/>
                <a:ea typeface="Gulim" pitchFamily="34" charset="-127"/>
                <a:cs typeface="Arial" pitchFamily="34" charset="0"/>
              </a:rPr>
              <a:t>PatternLayout</a:t>
            </a:r>
            <a:r>
              <a:rPr lang="en-US" altLang="ko-KR" dirty="0">
                <a:solidFill>
                  <a:srgbClr val="000000"/>
                </a:solidFill>
                <a:latin typeface="Candara"/>
                <a:ea typeface="Gulim" pitchFamily="34" charset="-127"/>
                <a:cs typeface="Arial" pitchFamily="34" charset="0"/>
              </a:rPr>
              <a:t>: It formats the output based on a conversion pattern specified. If none is specified, then it uses the default conversion pattern.</a:t>
            </a:r>
          </a:p>
          <a:p>
            <a:pPr lvl="1"/>
            <a:r>
              <a:rPr lang="en-US" altLang="ko-KR" dirty="0" err="1">
                <a:solidFill>
                  <a:srgbClr val="000000"/>
                </a:solidFill>
                <a:latin typeface="Candara"/>
                <a:ea typeface="Gulim" pitchFamily="34" charset="-127"/>
                <a:cs typeface="Arial" pitchFamily="34" charset="0"/>
              </a:rPr>
              <a:t>SimpleLayout</a:t>
            </a:r>
            <a:r>
              <a:rPr lang="en-US" altLang="ko-KR" dirty="0">
                <a:solidFill>
                  <a:srgbClr val="000000"/>
                </a:solidFill>
                <a:latin typeface="Candara"/>
                <a:ea typeface="Gulim" pitchFamily="34" charset="-127"/>
                <a:cs typeface="Arial" pitchFamily="34" charset="0"/>
              </a:rPr>
              <a:t>: It formats the output in a very simple manner, it prints the Level, then a dash “-”, and then the log message. </a:t>
            </a:r>
          </a:p>
          <a:p>
            <a:pPr lvl="1"/>
            <a:r>
              <a:rPr lang="en-US" altLang="ko-KR" dirty="0" err="1">
                <a:solidFill>
                  <a:srgbClr val="000000"/>
                </a:solidFill>
                <a:latin typeface="Candara"/>
                <a:ea typeface="Gulim" pitchFamily="34" charset="-127"/>
                <a:cs typeface="Arial" pitchFamily="34" charset="0"/>
              </a:rPr>
              <a:t>XMLLayout</a:t>
            </a:r>
            <a:r>
              <a:rPr lang="en-US" altLang="ko-KR" dirty="0">
                <a:solidFill>
                  <a:srgbClr val="000000"/>
                </a:solidFill>
                <a:latin typeface="Candara"/>
                <a:ea typeface="Gulim" pitchFamily="34" charset="-127"/>
                <a:cs typeface="Arial" pitchFamily="34" charset="0"/>
              </a:rPr>
              <a:t>: It formats the output as a XML. </a:t>
            </a:r>
          </a:p>
        </p:txBody>
      </p:sp>
    </p:spTree>
    <p:extLst>
      <p:ext uri="{BB962C8B-B14F-4D97-AF65-F5344CB8AC3E}">
        <p14:creationId xmlns:p14="http://schemas.microsoft.com/office/powerpoint/2010/main" val="816259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19.3: Installation of Log4J </a:t>
            </a:r>
            <a:br>
              <a:rPr lang="en-US" sz="1200" dirty="0"/>
            </a:br>
            <a:r>
              <a:rPr lang="en-US" dirty="0" smtClean="0"/>
              <a:t>Steps</a:t>
            </a:r>
            <a:endParaRPr lang="en-US" dirty="0"/>
          </a:p>
        </p:txBody>
      </p:sp>
      <p:sp>
        <p:nvSpPr>
          <p:cNvPr id="495627" name="Rectangle 11"/>
          <p:cNvSpPr>
            <a:spLocks noGrp="1"/>
          </p:cNvSpPr>
          <p:nvPr>
            <p:ph idx="1"/>
          </p:nvPr>
        </p:nvSpPr>
        <p:spPr>
          <a:noFill/>
        </p:spPr>
        <p:txBody>
          <a:bodyPr/>
          <a:lstStyle/>
          <a:p>
            <a:r>
              <a:rPr lang="en-US" altLang="ko-KR" dirty="0" smtClean="0">
                <a:solidFill>
                  <a:schemeClr val="tx1"/>
                </a:solidFill>
              </a:rPr>
              <a:t>Let us see the steps for installation of Log4J:</a:t>
            </a:r>
          </a:p>
          <a:p>
            <a:pPr lvl="1"/>
            <a:r>
              <a:rPr lang="en-US" altLang="ko-KR" dirty="0" smtClean="0">
                <a:solidFill>
                  <a:schemeClr val="tx1"/>
                </a:solidFill>
              </a:rPr>
              <a:t>Download log4j-1.2.4.jar from http://logging.apache.org/log4j</a:t>
            </a:r>
          </a:p>
          <a:p>
            <a:pPr lvl="1"/>
            <a:r>
              <a:rPr lang="en-US" altLang="ko-KR" dirty="0" smtClean="0">
                <a:solidFill>
                  <a:schemeClr val="tx1"/>
                </a:solidFill>
              </a:rPr>
              <a:t>Extract the log4j-1.2.4.jar at any desired location and include its absolute path in the application’s CLASSPATH. </a:t>
            </a:r>
          </a:p>
          <a:p>
            <a:pPr lvl="1"/>
            <a:r>
              <a:rPr lang="en-US" altLang="ko-KR" dirty="0" smtClean="0">
                <a:solidFill>
                  <a:schemeClr val="tx1"/>
                </a:solidFill>
              </a:rPr>
              <a:t>Now, log4j API is accessible to user’s application classes and can be used for logging.</a:t>
            </a:r>
          </a:p>
        </p:txBody>
      </p:sp>
    </p:spTree>
    <p:extLst>
      <p:ext uri="{BB962C8B-B14F-4D97-AF65-F5344CB8AC3E}">
        <p14:creationId xmlns:p14="http://schemas.microsoft.com/office/powerpoint/2010/main" val="3118942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02" name="Rectangle 2"/>
          <p:cNvSpPr>
            <a:spLocks noGrp="1"/>
          </p:cNvSpPr>
          <p:nvPr>
            <p:ph type="title"/>
          </p:nvPr>
        </p:nvSpPr>
        <p:spPr/>
        <p:txBody>
          <a:bodyPr>
            <a:noAutofit/>
          </a:bodyPr>
          <a:lstStyle/>
          <a:p>
            <a:r>
              <a:rPr lang="en-US" dirty="0"/>
              <a:t>Steps for Installation of Log4J</a:t>
            </a:r>
          </a:p>
        </p:txBody>
      </p:sp>
      <p:sp>
        <p:nvSpPr>
          <p:cNvPr id="563203" name="Rectangle 3"/>
          <p:cNvSpPr>
            <a:spLocks noGrp="1"/>
          </p:cNvSpPr>
          <p:nvPr>
            <p:ph idx="1"/>
          </p:nvPr>
        </p:nvSpPr>
        <p:spPr/>
        <p:txBody>
          <a:bodyPr>
            <a:normAutofit/>
          </a:bodyPr>
          <a:lstStyle/>
          <a:p>
            <a:r>
              <a:rPr lang="en-US" altLang="ko-KR" dirty="0" smtClean="0">
                <a:solidFill>
                  <a:schemeClr val="tx1"/>
                </a:solidFill>
              </a:rPr>
              <a:t>Notes are there.</a:t>
            </a:r>
          </a:p>
        </p:txBody>
      </p:sp>
    </p:spTree>
    <p:extLst>
      <p:ext uri="{BB962C8B-B14F-4D97-AF65-F5344CB8AC3E}">
        <p14:creationId xmlns:p14="http://schemas.microsoft.com/office/powerpoint/2010/main" val="740748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4466" name="Rectangle 2"/>
          <p:cNvSpPr>
            <a:spLocks noGrp="1"/>
          </p:cNvSpPr>
          <p:nvPr>
            <p:ph type="title"/>
          </p:nvPr>
        </p:nvSpPr>
        <p:spPr/>
        <p:txBody>
          <a:bodyPr>
            <a:noAutofit/>
          </a:bodyPr>
          <a:lstStyle/>
          <a:p>
            <a:r>
              <a:rPr lang="en-US" dirty="0"/>
              <a:t>Steps for Installation of Log4J</a:t>
            </a:r>
          </a:p>
        </p:txBody>
      </p:sp>
      <p:sp>
        <p:nvSpPr>
          <p:cNvPr id="574467" name="Rectangle 3"/>
          <p:cNvSpPr>
            <a:spLocks noGrp="1"/>
          </p:cNvSpPr>
          <p:nvPr>
            <p:ph idx="1"/>
          </p:nvPr>
        </p:nvSpPr>
        <p:spPr/>
        <p:txBody>
          <a:bodyPr>
            <a:normAutofit/>
          </a:bodyPr>
          <a:lstStyle/>
          <a:p>
            <a:r>
              <a:rPr lang="en-US" altLang="ko-KR" dirty="0" smtClean="0">
                <a:solidFill>
                  <a:schemeClr val="tx1"/>
                </a:solidFill>
              </a:rPr>
              <a:t>Notes are there.</a:t>
            </a:r>
          </a:p>
        </p:txBody>
      </p:sp>
    </p:spTree>
    <p:extLst>
      <p:ext uri="{BB962C8B-B14F-4D97-AF65-F5344CB8AC3E}">
        <p14:creationId xmlns:p14="http://schemas.microsoft.com/office/powerpoint/2010/main" val="392552205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smtClean="0"/>
              <a:t>Process</a:t>
            </a:r>
            <a:endParaRPr lang="en-US" dirty="0"/>
          </a:p>
        </p:txBody>
      </p:sp>
      <p:sp>
        <p:nvSpPr>
          <p:cNvPr id="501771" name="Rectangle 11"/>
          <p:cNvSpPr>
            <a:spLocks noGrp="1"/>
          </p:cNvSpPr>
          <p:nvPr>
            <p:ph idx="1"/>
          </p:nvPr>
        </p:nvSpPr>
        <p:spPr/>
        <p:txBody>
          <a:bodyPr/>
          <a:lstStyle/>
          <a:p>
            <a:r>
              <a:rPr lang="en-US" altLang="ko-KR" dirty="0" smtClean="0">
                <a:solidFill>
                  <a:srgbClr val="000000"/>
                </a:solidFill>
                <a:latin typeface="Candara"/>
              </a:rPr>
              <a:t>The log4j can be configured both programmatically and externally using special configuration files. </a:t>
            </a:r>
          </a:p>
          <a:p>
            <a:r>
              <a:rPr lang="en-US" altLang="ko-KR" dirty="0" smtClean="0">
                <a:solidFill>
                  <a:srgbClr val="000000"/>
                </a:solidFill>
                <a:latin typeface="Candara"/>
              </a:rPr>
              <a:t>External configuration is most preferred. </a:t>
            </a:r>
          </a:p>
          <a:p>
            <a:pPr lvl="1"/>
            <a:r>
              <a:rPr lang="en-US" altLang="ko-KR" dirty="0">
                <a:solidFill>
                  <a:srgbClr val="000000"/>
                </a:solidFill>
                <a:latin typeface="Candara"/>
                <a:ea typeface="Gulim" pitchFamily="34" charset="-127"/>
                <a:cs typeface="Arial" pitchFamily="34" charset="0"/>
              </a:rPr>
              <a:t>This is because to take effect it does not require change in application code, recompilation, or redeployment. </a:t>
            </a:r>
          </a:p>
          <a:p>
            <a:r>
              <a:rPr lang="en-US" altLang="ko-KR" dirty="0" smtClean="0">
                <a:solidFill>
                  <a:srgbClr val="000000"/>
                </a:solidFill>
                <a:latin typeface="Candara"/>
              </a:rPr>
              <a:t>Configuration files can be XML files or Java property files that can be created and edited using any text editor or xml editor, respectively.</a:t>
            </a:r>
          </a:p>
        </p:txBody>
      </p:sp>
    </p:spTree>
    <p:extLst>
      <p:ext uri="{BB962C8B-B14F-4D97-AF65-F5344CB8AC3E}">
        <p14:creationId xmlns:p14="http://schemas.microsoft.com/office/powerpoint/2010/main" val="521149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Property </a:t>
            </a:r>
            <a:r>
              <a:rPr lang="en-US" dirty="0" smtClean="0"/>
              <a:t>File</a:t>
            </a:r>
            <a:endParaRPr lang="en-US" dirty="0"/>
          </a:p>
        </p:txBody>
      </p:sp>
      <p:sp>
        <p:nvSpPr>
          <p:cNvPr id="507915" name="Rectangle 11"/>
          <p:cNvSpPr>
            <a:spLocks noGrp="1"/>
          </p:cNvSpPr>
          <p:nvPr>
            <p:ph idx="1"/>
          </p:nvPr>
        </p:nvSpPr>
        <p:spPr>
          <a:noFill/>
        </p:spPr>
        <p:txBody>
          <a:bodyPr/>
          <a:lstStyle/>
          <a:p>
            <a:r>
              <a:rPr lang="en-US" altLang="ko-KR" dirty="0" smtClean="0">
                <a:solidFill>
                  <a:srgbClr val="000000"/>
                </a:solidFill>
                <a:latin typeface="Candara"/>
              </a:rPr>
              <a:t>The root logger is assigned priority level DEBUG and an </a:t>
            </a:r>
            <a:r>
              <a:rPr lang="en-US" altLang="ko-KR" dirty="0" err="1" smtClean="0">
                <a:solidFill>
                  <a:srgbClr val="000000"/>
                </a:solidFill>
                <a:latin typeface="Candara"/>
              </a:rPr>
              <a:t>appender</a:t>
            </a:r>
            <a:r>
              <a:rPr lang="en-US" altLang="ko-KR" dirty="0" smtClean="0">
                <a:solidFill>
                  <a:srgbClr val="000000"/>
                </a:solidFill>
                <a:latin typeface="Candara"/>
              </a:rPr>
              <a:t> </a:t>
            </a:r>
            <a:r>
              <a:rPr lang="sv-SE" altLang="ko-KR" dirty="0" smtClean="0">
                <a:solidFill>
                  <a:srgbClr val="000000"/>
                </a:solidFill>
                <a:latin typeface="Candara"/>
              </a:rPr>
              <a:t>named myAppender:</a:t>
            </a:r>
          </a:p>
          <a:p>
            <a:pPr lvl="1"/>
            <a:r>
              <a:rPr lang="sv-SE" altLang="ko-KR" dirty="0">
                <a:solidFill>
                  <a:srgbClr val="000000"/>
                </a:solidFill>
                <a:latin typeface="Candara"/>
                <a:ea typeface="Gulim" pitchFamily="34" charset="-127"/>
                <a:cs typeface="Arial" pitchFamily="34" charset="0"/>
              </a:rPr>
              <a:t>log4j.rootLogger=debug, myAppender</a:t>
            </a:r>
          </a:p>
          <a:p>
            <a:r>
              <a:rPr lang="en-US" altLang="ko-KR" dirty="0" smtClean="0">
                <a:solidFill>
                  <a:srgbClr val="000000"/>
                </a:solidFill>
                <a:latin typeface="Candara"/>
              </a:rPr>
              <a:t>The </a:t>
            </a:r>
            <a:r>
              <a:rPr lang="en-US" altLang="ko-KR" dirty="0" err="1" smtClean="0">
                <a:solidFill>
                  <a:srgbClr val="000000"/>
                </a:solidFill>
                <a:latin typeface="Candara"/>
              </a:rPr>
              <a:t>appender’s</a:t>
            </a:r>
            <a:r>
              <a:rPr lang="en-US" altLang="ko-KR" dirty="0" smtClean="0">
                <a:solidFill>
                  <a:srgbClr val="000000"/>
                </a:solidFill>
                <a:latin typeface="Candara"/>
              </a:rPr>
              <a:t> type specified as </a:t>
            </a:r>
            <a:r>
              <a:rPr lang="en-US" altLang="ko-KR" dirty="0" err="1" smtClean="0">
                <a:solidFill>
                  <a:srgbClr val="000000"/>
                </a:solidFill>
                <a:latin typeface="Candara"/>
              </a:rPr>
              <a:t>ConsoleAppender</a:t>
            </a:r>
            <a:r>
              <a:rPr lang="en-US" altLang="ko-KR" dirty="0" smtClean="0">
                <a:solidFill>
                  <a:srgbClr val="000000"/>
                </a:solidFill>
                <a:latin typeface="Candara"/>
              </a:rPr>
              <a:t>, that is logs output to console:</a:t>
            </a:r>
          </a:p>
          <a:p>
            <a:pPr lvl="1"/>
            <a:r>
              <a:rPr lang="en-US" altLang="ko-KR" dirty="0">
                <a:solidFill>
                  <a:srgbClr val="000000"/>
                </a:solidFill>
                <a:latin typeface="Candara"/>
                <a:ea typeface="Gulim" pitchFamily="34" charset="-127"/>
                <a:cs typeface="Arial" pitchFamily="34" charset="0"/>
              </a:rPr>
              <a:t>log4j.appender.myAppender=org.apache.log4j.ConsoleAppender</a:t>
            </a:r>
          </a:p>
          <a:p>
            <a:r>
              <a:rPr lang="en-US" altLang="ko-KR" dirty="0" smtClean="0">
                <a:solidFill>
                  <a:srgbClr val="000000"/>
                </a:solidFill>
                <a:latin typeface="Candara"/>
              </a:rPr>
              <a:t># The </a:t>
            </a:r>
            <a:r>
              <a:rPr lang="en-US" altLang="ko-KR" dirty="0" err="1" smtClean="0">
                <a:solidFill>
                  <a:srgbClr val="000000"/>
                </a:solidFill>
                <a:latin typeface="Candara"/>
              </a:rPr>
              <a:t>appender</a:t>
            </a:r>
            <a:r>
              <a:rPr lang="en-US" altLang="ko-KR" dirty="0" smtClean="0">
                <a:solidFill>
                  <a:srgbClr val="000000"/>
                </a:solidFill>
                <a:latin typeface="Candara"/>
              </a:rPr>
              <a:t> is assigned a layout </a:t>
            </a:r>
            <a:r>
              <a:rPr lang="en-US" altLang="ko-KR" dirty="0" err="1" smtClean="0">
                <a:solidFill>
                  <a:srgbClr val="000000"/>
                </a:solidFill>
                <a:latin typeface="Candara"/>
              </a:rPr>
              <a:t>SimpleLayout</a:t>
            </a:r>
            <a:r>
              <a:rPr lang="en-US" altLang="ko-KR" dirty="0" smtClean="0">
                <a:solidFill>
                  <a:srgbClr val="000000"/>
                </a:solidFill>
                <a:latin typeface="Candara"/>
              </a:rPr>
              <a:t>:</a:t>
            </a:r>
          </a:p>
          <a:p>
            <a:pPr lvl="1"/>
            <a:r>
              <a:rPr lang="en-US" altLang="ko-KR" dirty="0">
                <a:solidFill>
                  <a:srgbClr val="000000"/>
                </a:solidFill>
                <a:latin typeface="Candara"/>
                <a:ea typeface="Gulim" pitchFamily="34" charset="-127"/>
                <a:cs typeface="Arial" pitchFamily="34" charset="0"/>
              </a:rPr>
              <a:t>log4j.appender.myAppender.layout=org.apache.log4j.SimpleLayout </a:t>
            </a:r>
          </a:p>
        </p:txBody>
      </p:sp>
    </p:spTree>
    <p:extLst>
      <p:ext uri="{BB962C8B-B14F-4D97-AF65-F5344CB8AC3E}">
        <p14:creationId xmlns:p14="http://schemas.microsoft.com/office/powerpoint/2010/main" val="2174816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Configuration Property </a:t>
            </a:r>
            <a:r>
              <a:rPr lang="en-US" dirty="0" smtClean="0"/>
              <a:t>Files</a:t>
            </a:r>
            <a:endParaRPr lang="en-US" dirty="0"/>
          </a:p>
        </p:txBody>
      </p:sp>
      <p:sp>
        <p:nvSpPr>
          <p:cNvPr id="509963" name="Rectangle 11"/>
          <p:cNvSpPr>
            <a:spLocks noGrp="1"/>
          </p:cNvSpPr>
          <p:nvPr>
            <p:ph idx="1"/>
          </p:nvPr>
        </p:nvSpPr>
        <p:spPr/>
        <p:txBody>
          <a:bodyPr>
            <a:normAutofit/>
          </a:bodyPr>
          <a:lstStyle/>
          <a:p>
            <a:r>
              <a:rPr lang="en-US" altLang="ko-KR" dirty="0" smtClean="0">
                <a:solidFill>
                  <a:schemeClr val="tx1"/>
                </a:solidFill>
              </a:rPr>
              <a:t>Example 1:</a:t>
            </a:r>
          </a:p>
        </p:txBody>
      </p:sp>
      <p:sp>
        <p:nvSpPr>
          <p:cNvPr id="509957" name="AutoShape 5"/>
          <p:cNvSpPr>
            <a:spLocks noChangeArrowheads="1"/>
          </p:cNvSpPr>
          <p:nvPr/>
        </p:nvSpPr>
        <p:spPr bwMode="auto">
          <a:xfrm>
            <a:off x="671052" y="1998436"/>
            <a:ext cx="7848600" cy="3810000"/>
          </a:xfrm>
          <a:prstGeom prst="roundRect">
            <a:avLst>
              <a:gd name="adj" fmla="val 16667"/>
            </a:avLst>
          </a:prstGeom>
          <a:noFill/>
          <a:ln w="19050" algn="ctr">
            <a:solidFill>
              <a:schemeClr val="tx1"/>
            </a:solidFill>
            <a:round/>
            <a:headEnd/>
            <a:tailEnd/>
          </a:ln>
          <a:effectLst/>
        </p:spPr>
        <p:txBody>
          <a:bodyPr anchor="ctr"/>
          <a:lstStyle/>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package </a:t>
            </a:r>
            <a:r>
              <a:rPr lang="en-US" dirty="0" err="1" smtClean="0">
                <a:latin typeface="+mj-lt"/>
                <a:cs typeface="Arial" pitchFamily="34" charset="0"/>
              </a:rPr>
              <a:t>com.igate.sampleapp</a:t>
            </a:r>
            <a:r>
              <a:rPr lang="en-US" dirty="0">
                <a:latin typeface="+mj-lt"/>
                <a:cs typeface="Arial" pitchFamily="34" charset="0"/>
              </a:rPr>
              <a:t>;</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import org.apache.log4j.*;</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public class </a:t>
            </a:r>
            <a:r>
              <a:rPr lang="en-US" dirty="0" err="1">
                <a:latin typeface="+mj-lt"/>
                <a:cs typeface="Arial" pitchFamily="34" charset="0"/>
              </a:rPr>
              <a:t>MyClass</a:t>
            </a:r>
            <a:r>
              <a:rPr lang="en-US" dirty="0">
                <a:latin typeface="+mj-lt"/>
                <a:cs typeface="Arial" pitchFamily="34" charset="0"/>
              </a:rPr>
              <a:t>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static Logger </a:t>
            </a:r>
            <a:r>
              <a:rPr lang="en-US" dirty="0" err="1">
                <a:latin typeface="+mj-lt"/>
                <a:cs typeface="Arial" pitchFamily="34" charset="0"/>
              </a:rPr>
              <a:t>myLogger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MyClass.class.getName</a:t>
            </a:r>
            <a:r>
              <a:rPr lang="en-US" dirty="0">
                <a:latin typeface="+mj-lt"/>
                <a:cs typeface="Arial" pitchFamily="34" charset="0"/>
              </a:rPr>
              <a:t>(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//no constructor required</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public void </a:t>
            </a:r>
            <a:r>
              <a:rPr lang="en-US" dirty="0" err="1">
                <a:latin typeface="+mj-lt"/>
                <a:cs typeface="Arial" pitchFamily="34" charset="0"/>
              </a:rPr>
              <a:t>do_something</a:t>
            </a:r>
            <a:r>
              <a:rPr lang="en-US" dirty="0">
                <a:latin typeface="+mj-lt"/>
                <a:cs typeface="Arial" pitchFamily="34" charset="0"/>
              </a:rPr>
              <a:t>( </a:t>
            </a:r>
            <a:r>
              <a:rPr lang="en-US" dirty="0" err="1">
                <a:latin typeface="+mj-lt"/>
                <a:cs typeface="Arial" pitchFamily="34" charset="0"/>
              </a:rPr>
              <a:t>int</a:t>
            </a:r>
            <a:r>
              <a:rPr lang="en-US" dirty="0">
                <a:latin typeface="+mj-lt"/>
                <a:cs typeface="Arial" pitchFamily="34" charset="0"/>
              </a:rPr>
              <a:t> a, float b)</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	myLogger.info("Logged since INFO=INFO"); ...</a:t>
            </a:r>
          </a:p>
          <a:p>
            <a:pPr lvl="1">
              <a:tabLst>
                <a:tab pos="863600" algn="l"/>
                <a:tab pos="1371600" algn="l"/>
                <a:tab pos="1828800" algn="l"/>
                <a:tab pos="2286000" algn="l"/>
                <a:tab pos="2743200" algn="l"/>
                <a:tab pos="3200400" algn="l"/>
                <a:tab pos="3657600" algn="l"/>
              </a:tabLst>
            </a:pPr>
            <a:r>
              <a:rPr lang="en-US" dirty="0">
                <a:latin typeface="+mj-lt"/>
                <a:cs typeface="Arial" pitchFamily="34" charset="0"/>
              </a:rPr>
              <a:t>		</a:t>
            </a:r>
            <a:r>
              <a:rPr lang="en-US" dirty="0" err="1">
                <a:latin typeface="+mj-lt"/>
                <a:cs typeface="Arial" pitchFamily="34" charset="0"/>
              </a:rPr>
              <a:t>myLogger.debug</a:t>
            </a:r>
            <a:r>
              <a:rPr lang="en-US" dirty="0">
                <a:latin typeface="+mj-lt"/>
                <a:cs typeface="Arial" pitchFamily="34" charset="0"/>
              </a:rPr>
              <a:t>("not enabled, since DEBUG &lt; INFO"); 	...							contd.</a:t>
            </a:r>
          </a:p>
        </p:txBody>
      </p:sp>
    </p:spTree>
    <p:extLst>
      <p:ext uri="{BB962C8B-B14F-4D97-AF65-F5344CB8AC3E}">
        <p14:creationId xmlns:p14="http://schemas.microsoft.com/office/powerpoint/2010/main" val="1497377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a:t>Using Configuration Property </a:t>
            </a:r>
            <a:r>
              <a:rPr lang="en-US" dirty="0" smtClean="0"/>
              <a:t>Files</a:t>
            </a:r>
            <a:endParaRPr lang="en-US" dirty="0"/>
          </a:p>
        </p:txBody>
      </p:sp>
      <p:sp>
        <p:nvSpPr>
          <p:cNvPr id="579587" name="Rectangle 3"/>
          <p:cNvSpPr>
            <a:spLocks noGrp="1"/>
          </p:cNvSpPr>
          <p:nvPr>
            <p:ph idx="1"/>
          </p:nvPr>
        </p:nvSpPr>
        <p:spPr/>
        <p:txBody>
          <a:bodyPr/>
          <a:lstStyle/>
          <a:p>
            <a:r>
              <a:rPr lang="en-US" altLang="ko-KR" dirty="0" smtClean="0">
                <a:solidFill>
                  <a:schemeClr val="tx1"/>
                </a:solidFill>
                <a:latin typeface="Candara"/>
              </a:rPr>
              <a:t>Example 1 (contd.):</a:t>
            </a:r>
          </a:p>
          <a:p>
            <a:endParaRPr lang="en-US" altLang="ko-KR" dirty="0">
              <a:solidFill>
                <a:schemeClr val="tx1"/>
              </a:solidFill>
              <a:latin typeface="Candara"/>
            </a:endParaRPr>
          </a:p>
          <a:p>
            <a:endParaRPr lang="en-US" altLang="ko-KR" dirty="0" smtClean="0">
              <a:solidFill>
                <a:schemeClr val="tx1"/>
              </a:solidFill>
              <a:latin typeface="Candara"/>
            </a:endParaRPr>
          </a:p>
          <a:p>
            <a:endParaRPr lang="en-US" altLang="ko-KR" dirty="0" smtClean="0">
              <a:solidFill>
                <a:schemeClr val="tx1"/>
              </a:solidFill>
              <a:latin typeface="Candara"/>
            </a:endParaRPr>
          </a:p>
          <a:p>
            <a:pPr lvl="1"/>
            <a:endParaRPr lang="en-US" altLang="ko-KR" sz="2000" b="1" dirty="0">
              <a:solidFill>
                <a:srgbClr val="990000"/>
              </a:solidFill>
              <a:latin typeface="Candara"/>
              <a:ea typeface="Gulim" pitchFamily="34" charset="-127"/>
              <a:cs typeface="Arial" pitchFamily="34" charset="0"/>
            </a:endParaRPr>
          </a:p>
          <a:p>
            <a:pPr lvl="1"/>
            <a:endParaRPr lang="en-US" altLang="ko-KR" dirty="0">
              <a:latin typeface="Candara"/>
              <a:ea typeface="Gulim" pitchFamily="34" charset="-127"/>
            </a:endParaRPr>
          </a:p>
          <a:p>
            <a:pPr lvl="1"/>
            <a:endParaRPr lang="en-US" altLang="ko-KR" dirty="0">
              <a:latin typeface="Candara"/>
              <a:ea typeface="Gulim" pitchFamily="34" charset="-127"/>
            </a:endParaRPr>
          </a:p>
          <a:p>
            <a:pPr lvl="1"/>
            <a:endParaRPr lang="en-US" altLang="ko-KR"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endParaRPr lang="en-US" altLang="ko-KR" sz="1800" dirty="0" smtClean="0">
              <a:solidFill>
                <a:schemeClr val="tx1"/>
              </a:solidFill>
              <a:latin typeface="Candara"/>
              <a:ea typeface="Gulim" pitchFamily="34" charset="-127"/>
            </a:endParaRPr>
          </a:p>
          <a:p>
            <a:pPr lvl="1"/>
            <a:endParaRPr lang="en-US" altLang="ko-KR" sz="1800" dirty="0">
              <a:latin typeface="Candara"/>
              <a:ea typeface="Gulim" pitchFamily="34" charset="-127"/>
            </a:endParaRPr>
          </a:p>
          <a:p>
            <a:pPr lvl="1"/>
            <a:r>
              <a:rPr lang="en-US" altLang="ko-KR" sz="1800" dirty="0" smtClean="0">
                <a:solidFill>
                  <a:schemeClr val="tx1"/>
                </a:solidFill>
                <a:latin typeface="Candara"/>
                <a:ea typeface="Gulim" pitchFamily="34" charset="-127"/>
              </a:rPr>
              <a:t>//</a:t>
            </a:r>
            <a:r>
              <a:rPr lang="en-US" altLang="ko-KR" sz="1800" dirty="0">
                <a:solidFill>
                  <a:schemeClr val="tx1"/>
                </a:solidFill>
                <a:latin typeface="Candara"/>
                <a:ea typeface="Gulim" pitchFamily="34" charset="-127"/>
              </a:rPr>
              <a:t>Execute the file as   </a:t>
            </a:r>
            <a:br>
              <a:rPr lang="en-US" altLang="ko-KR" sz="1800" dirty="0">
                <a:solidFill>
                  <a:schemeClr val="tx1"/>
                </a:solidFill>
                <a:latin typeface="Candara"/>
                <a:ea typeface="Gulim" pitchFamily="34" charset="-127"/>
              </a:rPr>
            </a:br>
            <a:r>
              <a:rPr lang="en-US" altLang="ko-KR" sz="1800" dirty="0">
                <a:solidFill>
                  <a:schemeClr val="tx1"/>
                </a:solidFill>
                <a:latin typeface="Candara"/>
                <a:ea typeface="Gulim" pitchFamily="34" charset="-127"/>
              </a:rPr>
              <a:t>// java -</a:t>
            </a:r>
            <a:r>
              <a:rPr lang="en-US" altLang="ko-KR" sz="1800" dirty="0" smtClean="0">
                <a:solidFill>
                  <a:schemeClr val="tx1"/>
                </a:solidFill>
                <a:latin typeface="Candara"/>
                <a:ea typeface="Gulim" pitchFamily="34" charset="-127"/>
              </a:rPr>
              <a:t>Dlog4j.configuration=</a:t>
            </a:r>
            <a:r>
              <a:rPr lang="en-US" altLang="ko-KR" sz="1800" dirty="0" err="1" smtClean="0">
                <a:solidFill>
                  <a:schemeClr val="tx1"/>
                </a:solidFill>
                <a:latin typeface="Candara"/>
                <a:ea typeface="Gulim" pitchFamily="34" charset="-127"/>
              </a:rPr>
              <a:t>config-sample.properties</a:t>
            </a:r>
            <a:r>
              <a:rPr lang="en-US" altLang="ko-KR" sz="1800" dirty="0" smtClean="0">
                <a:solidFill>
                  <a:schemeClr val="tx1"/>
                </a:solidFill>
                <a:latin typeface="Candara"/>
                <a:ea typeface="Gulim" pitchFamily="34" charset="-127"/>
              </a:rPr>
              <a:t> </a:t>
            </a:r>
            <a:r>
              <a:rPr lang="en-US" altLang="ko-KR" sz="1800" dirty="0" err="1" smtClean="0">
                <a:solidFill>
                  <a:schemeClr val="tx1"/>
                </a:solidFill>
                <a:latin typeface="Candara"/>
                <a:ea typeface="Gulim" pitchFamily="34" charset="-127"/>
              </a:rPr>
              <a:t>com.igate.sampleapp.MyClass</a:t>
            </a:r>
            <a:r>
              <a:rPr lang="en-US" altLang="ko-KR" dirty="0" smtClean="0">
                <a:solidFill>
                  <a:schemeClr val="tx1"/>
                </a:solidFill>
                <a:latin typeface="Candara"/>
                <a:ea typeface="Gulim" pitchFamily="34" charset="-127"/>
              </a:rPr>
              <a:t> </a:t>
            </a:r>
            <a:endParaRPr lang="en-US" altLang="ko-KR" dirty="0">
              <a:solidFill>
                <a:schemeClr val="tx1"/>
              </a:solidFill>
              <a:latin typeface="Candara"/>
              <a:ea typeface="Gulim" pitchFamily="34" charset="-127"/>
            </a:endParaRPr>
          </a:p>
        </p:txBody>
      </p:sp>
      <p:sp>
        <p:nvSpPr>
          <p:cNvPr id="579589" name="AutoShape 5"/>
          <p:cNvSpPr>
            <a:spLocks noChangeArrowheads="1"/>
          </p:cNvSpPr>
          <p:nvPr/>
        </p:nvSpPr>
        <p:spPr bwMode="auto">
          <a:xfrm>
            <a:off x="429657" y="1797367"/>
            <a:ext cx="8332515" cy="2422093"/>
          </a:xfrm>
          <a:prstGeom prst="roundRect">
            <a:avLst>
              <a:gd name="adj" fmla="val 16667"/>
            </a:avLst>
          </a:prstGeom>
          <a:noFill/>
          <a:ln w="19050" algn="ctr">
            <a:solidFill>
              <a:schemeClr val="tx1"/>
            </a:solidFill>
            <a:round/>
            <a:headEnd/>
            <a:tailEnd/>
          </a:ln>
          <a:effectLst/>
        </p:spPr>
        <p:txBody>
          <a:bodyPr anchor="ctr"/>
          <a:lstStyle/>
          <a:p>
            <a:pPr lvl="1">
              <a:spcBef>
                <a:spcPct val="20000"/>
              </a:spcBef>
              <a:tabLst>
                <a:tab pos="863600" algn="l"/>
                <a:tab pos="1371600" algn="l"/>
                <a:tab pos="1828800" algn="l"/>
                <a:tab pos="2286000" algn="l"/>
                <a:tab pos="2743200" algn="l"/>
                <a:tab pos="3200400" algn="l"/>
                <a:tab pos="3657600" algn="l"/>
              </a:tabLst>
            </a:pPr>
            <a:r>
              <a:rPr lang="en-US" sz="1800" dirty="0">
                <a:latin typeface="+mj-lt"/>
              </a:rPr>
              <a:t>			</a:t>
            </a:r>
            <a:r>
              <a:rPr lang="en-US" dirty="0">
                <a:latin typeface="+mj-lt"/>
                <a:cs typeface="Arial" pitchFamily="34" charset="0"/>
              </a:rPr>
              <a:t>if (x == null)</a:t>
            </a: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r>
              <a:rPr lang="en-US" dirty="0" err="1">
                <a:latin typeface="+mj-lt"/>
                <a:cs typeface="Arial" pitchFamily="34" charset="0"/>
              </a:rPr>
              <a:t>myLogger.error</a:t>
            </a:r>
            <a:r>
              <a:rPr lang="en-US" dirty="0">
                <a:latin typeface="+mj-lt"/>
                <a:cs typeface="Arial" pitchFamily="34" charset="0"/>
              </a:rPr>
              <a:t>("enabled &amp; logged ,since ERROR &gt; INFO</a:t>
            </a:r>
            <a:r>
              <a:rPr lang="en-US" dirty="0" smtClean="0">
                <a:latin typeface="+mj-lt"/>
                <a:cs typeface="Arial" pitchFamily="34" charset="0"/>
              </a:rPr>
              <a:t>");...}</a:t>
            </a:r>
            <a:endParaRPr lang="en-US" dirty="0">
              <a:latin typeface="+mj-lt"/>
              <a:cs typeface="Arial" pitchFamily="34" charset="0"/>
            </a:endParaRP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p>
          <a:p>
            <a:pPr lvl="1">
              <a:spcBef>
                <a:spcPct val="20000"/>
              </a:spcBef>
              <a:tabLst>
                <a:tab pos="863600" algn="l"/>
                <a:tab pos="1371600" algn="l"/>
                <a:tab pos="1828800" algn="l"/>
                <a:tab pos="2286000" algn="l"/>
                <a:tab pos="2743200" algn="l"/>
                <a:tab pos="3200400" algn="l"/>
                <a:tab pos="3657600" algn="l"/>
              </a:tabLst>
            </a:pPr>
            <a:r>
              <a:rPr lang="en-US" dirty="0">
                <a:latin typeface="+mj-lt"/>
                <a:cs typeface="Arial" pitchFamily="34" charset="0"/>
              </a:rPr>
              <a:t>  }</a:t>
            </a:r>
          </a:p>
        </p:txBody>
      </p:sp>
    </p:spTree>
    <p:extLst>
      <p:ext uri="{BB962C8B-B14F-4D97-AF65-F5344CB8AC3E}">
        <p14:creationId xmlns:p14="http://schemas.microsoft.com/office/powerpoint/2010/main" val="97846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a:t>Using Configuration Property </a:t>
            </a:r>
            <a:r>
              <a:rPr lang="en-US" dirty="0" smtClean="0"/>
              <a:t>Files</a:t>
            </a:r>
            <a:endParaRPr lang="en-US" dirty="0"/>
          </a:p>
        </p:txBody>
      </p:sp>
      <p:sp>
        <p:nvSpPr>
          <p:cNvPr id="512010" name="Rectangle 10"/>
          <p:cNvSpPr>
            <a:spLocks noGrp="1"/>
          </p:cNvSpPr>
          <p:nvPr>
            <p:ph idx="1"/>
          </p:nvPr>
        </p:nvSpPr>
        <p:spPr/>
        <p:txBody>
          <a:bodyPr>
            <a:normAutofit/>
          </a:bodyPr>
          <a:lstStyle/>
          <a:p>
            <a:r>
              <a:rPr lang="en-US" altLang="ko-KR" dirty="0" smtClean="0">
                <a:solidFill>
                  <a:schemeClr val="tx1"/>
                </a:solidFill>
              </a:rPr>
              <a:t>Example 2:</a:t>
            </a:r>
          </a:p>
        </p:txBody>
      </p:sp>
      <p:sp>
        <p:nvSpPr>
          <p:cNvPr id="512004" name="AutoShape 4"/>
          <p:cNvSpPr>
            <a:spLocks noChangeArrowheads="1"/>
          </p:cNvSpPr>
          <p:nvPr/>
        </p:nvSpPr>
        <p:spPr bwMode="auto">
          <a:xfrm>
            <a:off x="407988" y="2090057"/>
            <a:ext cx="7848600" cy="4114800"/>
          </a:xfrm>
          <a:prstGeom prst="roundRect">
            <a:avLst>
              <a:gd name="adj" fmla="val 16667"/>
            </a:avLst>
          </a:prstGeom>
          <a:noFill/>
          <a:ln w="19050" algn="ctr">
            <a:solidFill>
              <a:schemeClr val="tx1"/>
            </a:solidFill>
            <a:round/>
            <a:headEnd/>
            <a:tailEnd/>
          </a:ln>
          <a:effectLst/>
        </p:spPr>
        <p:txBody>
          <a:bodyPr anchor="ctr"/>
          <a:lstStyle/>
          <a:p>
            <a:pPr lvl="1">
              <a:spcBef>
                <a:spcPct val="20000"/>
              </a:spcBef>
            </a:pPr>
            <a:r>
              <a:rPr lang="en-US" dirty="0">
                <a:latin typeface="+mj-lt"/>
                <a:cs typeface="Arial" pitchFamily="34" charset="0"/>
              </a:rPr>
              <a:t>package </a:t>
            </a:r>
            <a:r>
              <a:rPr lang="en-US" dirty="0" err="1" smtClean="0">
                <a:latin typeface="+mj-lt"/>
                <a:cs typeface="Arial" pitchFamily="34" charset="0"/>
              </a:rPr>
              <a:t>com.igate.sampleapp</a:t>
            </a:r>
            <a:r>
              <a:rPr lang="en-US" dirty="0">
                <a:latin typeface="+mj-lt"/>
                <a:cs typeface="Arial" pitchFamily="34" charset="0"/>
              </a:rPr>
              <a:t>;</a:t>
            </a:r>
          </a:p>
          <a:p>
            <a:pPr lvl="1">
              <a:spcBef>
                <a:spcPct val="20000"/>
              </a:spcBef>
            </a:pPr>
            <a:r>
              <a:rPr lang="en-US" dirty="0">
                <a:latin typeface="+mj-lt"/>
                <a:cs typeface="Arial" pitchFamily="34" charset="0"/>
              </a:rPr>
              <a:t>import org.apache.log4j.*; </a:t>
            </a:r>
          </a:p>
          <a:p>
            <a:pPr lvl="1">
              <a:spcBef>
                <a:spcPct val="20000"/>
              </a:spcBef>
            </a:pPr>
            <a:r>
              <a:rPr lang="en-US" dirty="0">
                <a:latin typeface="+mj-lt"/>
                <a:cs typeface="Arial" pitchFamily="34" charset="0"/>
              </a:rPr>
              <a:t>import org.apache.log4j.PropertyConfigurator; </a:t>
            </a:r>
          </a:p>
          <a:p>
            <a:pPr lvl="1">
              <a:spcBef>
                <a:spcPct val="20000"/>
              </a:spcBef>
            </a:pPr>
            <a:r>
              <a:rPr lang="en-US" dirty="0">
                <a:latin typeface="+mj-lt"/>
                <a:cs typeface="Arial" pitchFamily="34" charset="0"/>
              </a:rPr>
              <a:t>import java.net.*;</a:t>
            </a:r>
          </a:p>
          <a:p>
            <a:pPr lvl="1">
              <a:spcBef>
                <a:spcPct val="20000"/>
              </a:spcBef>
            </a:pPr>
            <a:r>
              <a:rPr lang="en-US" dirty="0">
                <a:latin typeface="+mj-lt"/>
                <a:cs typeface="Arial" pitchFamily="34" charset="0"/>
              </a:rPr>
              <a:t>public class </a:t>
            </a:r>
            <a:r>
              <a:rPr lang="en-US" dirty="0" err="1">
                <a:latin typeface="+mj-lt"/>
                <a:cs typeface="Arial" pitchFamily="34" charset="0"/>
              </a:rPr>
              <a:t>MyClass</a:t>
            </a:r>
            <a:r>
              <a:rPr lang="en-US" dirty="0">
                <a:latin typeface="+mj-lt"/>
                <a:cs typeface="Arial" pitchFamily="34" charset="0"/>
              </a:rPr>
              <a:t> </a:t>
            </a:r>
          </a:p>
          <a:p>
            <a:pPr lvl="1">
              <a:spcBef>
                <a:spcPct val="20000"/>
              </a:spcBef>
            </a:pPr>
            <a:r>
              <a:rPr lang="en-US" dirty="0">
                <a:latin typeface="+mj-lt"/>
                <a:cs typeface="Arial" pitchFamily="34" charset="0"/>
              </a:rPr>
              <a:t>{	 static Logger </a:t>
            </a:r>
            <a:r>
              <a:rPr lang="en-US" dirty="0" err="1">
                <a:latin typeface="+mj-lt"/>
                <a:cs typeface="Arial" pitchFamily="34" charset="0"/>
              </a:rPr>
              <a:t>myLogger</a:t>
            </a:r>
            <a:r>
              <a:rPr lang="en-US" dirty="0">
                <a:latin typeface="+mj-lt"/>
                <a:cs typeface="Arial" pitchFamily="34" charset="0"/>
              </a:rPr>
              <a:t> =  </a:t>
            </a:r>
            <a:r>
              <a:rPr lang="en-US" dirty="0" err="1">
                <a:latin typeface="+mj-lt"/>
                <a:cs typeface="Arial" pitchFamily="34" charset="0"/>
              </a:rPr>
              <a:t>Logger.getLogger</a:t>
            </a:r>
            <a:r>
              <a:rPr lang="en-US" dirty="0">
                <a:latin typeface="+mj-lt"/>
                <a:cs typeface="Arial" pitchFamily="34" charset="0"/>
              </a:rPr>
              <a:t>(</a:t>
            </a:r>
            <a:r>
              <a:rPr lang="en-US" dirty="0" err="1">
                <a:latin typeface="+mj-lt"/>
                <a:cs typeface="Arial" pitchFamily="34" charset="0"/>
              </a:rPr>
              <a:t>MyClass.class.getName</a:t>
            </a:r>
            <a:r>
              <a:rPr lang="en-US" dirty="0">
                <a:latin typeface="+mj-lt"/>
                <a:cs typeface="Arial" pitchFamily="34" charset="0"/>
              </a:rPr>
              <a:t>( ));</a:t>
            </a:r>
          </a:p>
          <a:p>
            <a:pPr lvl="1">
              <a:spcBef>
                <a:spcPct val="20000"/>
              </a:spcBef>
            </a:pPr>
            <a:r>
              <a:rPr lang="en-US" dirty="0">
                <a:latin typeface="+mj-lt"/>
                <a:cs typeface="Arial" pitchFamily="34" charset="0"/>
              </a:rPr>
              <a:t>	public </a:t>
            </a:r>
            <a:r>
              <a:rPr lang="en-US" dirty="0" err="1">
                <a:latin typeface="+mj-lt"/>
                <a:cs typeface="Arial" pitchFamily="34" charset="0"/>
              </a:rPr>
              <a:t>MyClass</a:t>
            </a:r>
            <a:r>
              <a:rPr lang="en-US" dirty="0">
                <a:latin typeface="+mj-lt"/>
                <a:cs typeface="Arial" pitchFamily="34" charset="0"/>
              </a:rPr>
              <a:t>()</a:t>
            </a:r>
          </a:p>
          <a:p>
            <a:pPr lvl="1">
              <a:spcBef>
                <a:spcPct val="20000"/>
              </a:spcBef>
            </a:pPr>
            <a:r>
              <a:rPr lang="en-US" dirty="0">
                <a:latin typeface="+mj-lt"/>
                <a:cs typeface="Arial" pitchFamily="34" charset="0"/>
              </a:rPr>
              <a:t>       {			</a:t>
            </a:r>
          </a:p>
          <a:p>
            <a:pPr lvl="1">
              <a:spcBef>
                <a:spcPct val="20000"/>
              </a:spcBef>
            </a:pPr>
            <a:r>
              <a:rPr lang="en-US" dirty="0">
                <a:latin typeface="+mj-lt"/>
                <a:cs typeface="Arial" pitchFamily="34" charset="0"/>
              </a:rPr>
              <a:t>		</a:t>
            </a:r>
            <a:r>
              <a:rPr lang="en-US" dirty="0" err="1">
                <a:latin typeface="+mj-lt"/>
                <a:cs typeface="Arial" pitchFamily="34" charset="0"/>
              </a:rPr>
              <a:t>PropertyConfigurator.configure</a:t>
            </a:r>
            <a:r>
              <a:rPr lang="en-US" dirty="0">
                <a:latin typeface="+mj-lt"/>
                <a:cs typeface="Arial" pitchFamily="34" charset="0"/>
              </a:rPr>
              <a:t>(“</a:t>
            </a:r>
            <a:r>
              <a:rPr lang="en-US" dirty="0" err="1">
                <a:latin typeface="+mj-lt"/>
                <a:cs typeface="Arial" pitchFamily="34" charset="0"/>
              </a:rPr>
              <a:t>config-sample.properties</a:t>
            </a:r>
            <a:r>
              <a:rPr lang="en-US" dirty="0">
                <a:latin typeface="+mj-lt"/>
                <a:cs typeface="Arial" pitchFamily="34" charset="0"/>
              </a:rPr>
              <a:t>”);</a:t>
            </a:r>
          </a:p>
          <a:p>
            <a:pPr lvl="1">
              <a:spcBef>
                <a:spcPct val="20000"/>
              </a:spcBef>
            </a:pPr>
            <a:r>
              <a:rPr lang="en-US" dirty="0">
                <a:latin typeface="+mj-lt"/>
                <a:cs typeface="Arial" pitchFamily="34" charset="0"/>
              </a:rPr>
              <a:t>       }									contd.</a:t>
            </a:r>
          </a:p>
        </p:txBody>
      </p:sp>
    </p:spTree>
    <p:extLst>
      <p:ext uri="{BB962C8B-B14F-4D97-AF65-F5344CB8AC3E}">
        <p14:creationId xmlns:p14="http://schemas.microsoft.com/office/powerpoint/2010/main" val="1586243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br>
              <a:rPr lang="en-US" sz="1200" dirty="0"/>
            </a:br>
            <a:r>
              <a:rPr lang="en-US" dirty="0"/>
              <a:t>Using Configuration Property </a:t>
            </a:r>
            <a:r>
              <a:rPr lang="en-US" dirty="0" smtClean="0"/>
              <a:t>Files</a:t>
            </a:r>
            <a:endParaRPr lang="en-US" dirty="0"/>
          </a:p>
        </p:txBody>
      </p:sp>
      <p:sp>
        <p:nvSpPr>
          <p:cNvPr id="585731" name="Rectangle 3"/>
          <p:cNvSpPr>
            <a:spLocks noGrp="1"/>
          </p:cNvSpPr>
          <p:nvPr>
            <p:ph idx="1"/>
          </p:nvPr>
        </p:nvSpPr>
        <p:spPr/>
        <p:txBody>
          <a:bodyPr>
            <a:normAutofit/>
          </a:bodyPr>
          <a:lstStyle/>
          <a:p>
            <a:r>
              <a:rPr lang="en-US" altLang="ko-KR" dirty="0" smtClean="0">
                <a:solidFill>
                  <a:schemeClr val="tx1"/>
                </a:solidFill>
              </a:rPr>
              <a:t>Example 2 (contd.):</a:t>
            </a:r>
          </a:p>
        </p:txBody>
      </p:sp>
      <p:sp>
        <p:nvSpPr>
          <p:cNvPr id="585732" name="AutoShape 4"/>
          <p:cNvSpPr>
            <a:spLocks noChangeArrowheads="1"/>
          </p:cNvSpPr>
          <p:nvPr/>
        </p:nvSpPr>
        <p:spPr bwMode="auto">
          <a:xfrm>
            <a:off x="407988" y="2383972"/>
            <a:ext cx="7848600" cy="2819400"/>
          </a:xfrm>
          <a:prstGeom prst="roundRect">
            <a:avLst>
              <a:gd name="adj" fmla="val 16667"/>
            </a:avLst>
          </a:prstGeom>
          <a:noFill/>
          <a:ln w="19050" algn="ctr">
            <a:solidFill>
              <a:schemeClr val="tx1"/>
            </a:solidFill>
            <a:round/>
            <a:headEnd/>
            <a:tailEnd/>
          </a:ln>
          <a:effectLst/>
        </p:spPr>
        <p:txBody>
          <a:bodyPr anchor="ctr"/>
          <a:lstStyle/>
          <a:p>
            <a:pPr lvl="1">
              <a:spcBef>
                <a:spcPct val="20000"/>
              </a:spcBef>
            </a:pPr>
            <a:r>
              <a:rPr lang="en-US" sz="1800" dirty="0">
                <a:latin typeface="Candara"/>
              </a:rPr>
              <a:t>	</a:t>
            </a:r>
            <a:r>
              <a:rPr lang="en-US" dirty="0">
                <a:latin typeface="Candara"/>
                <a:cs typeface="Arial" pitchFamily="34" charset="0"/>
              </a:rPr>
              <a:t>public void </a:t>
            </a:r>
            <a:r>
              <a:rPr lang="en-US" dirty="0" err="1">
                <a:latin typeface="Candara"/>
                <a:cs typeface="Arial" pitchFamily="34" charset="0"/>
              </a:rPr>
              <a:t>do_something</a:t>
            </a:r>
            <a:r>
              <a:rPr lang="en-US" dirty="0">
                <a:latin typeface="Candara"/>
                <a:cs typeface="Arial" pitchFamily="34" charset="0"/>
              </a:rPr>
              <a:t>( </a:t>
            </a:r>
            <a:r>
              <a:rPr lang="en-US" dirty="0" err="1">
                <a:latin typeface="Candara"/>
                <a:cs typeface="Arial" pitchFamily="34" charset="0"/>
              </a:rPr>
              <a:t>int</a:t>
            </a:r>
            <a:r>
              <a:rPr lang="en-US" dirty="0">
                <a:latin typeface="Candara"/>
                <a:cs typeface="Arial" pitchFamily="34" charset="0"/>
              </a:rPr>
              <a:t> a, float b)</a:t>
            </a:r>
          </a:p>
          <a:p>
            <a:pPr lvl="1">
              <a:spcBef>
                <a:spcPct val="20000"/>
              </a:spcBef>
            </a:pPr>
            <a:r>
              <a:rPr lang="en-US" dirty="0">
                <a:latin typeface="Candara"/>
                <a:cs typeface="Arial" pitchFamily="34" charset="0"/>
              </a:rPr>
              <a:t>	{	</a:t>
            </a:r>
            <a:r>
              <a:rPr lang="en-US" dirty="0" smtClean="0">
                <a:latin typeface="Candara"/>
                <a:cs typeface="Arial" pitchFamily="34" charset="0"/>
              </a:rPr>
              <a:t>myLogger.info</a:t>
            </a:r>
            <a:r>
              <a:rPr lang="en-US" dirty="0">
                <a:latin typeface="Candara"/>
                <a:cs typeface="Arial" pitchFamily="34" charset="0"/>
              </a:rPr>
              <a:t>("Logged since INFO=INFO"); ...</a:t>
            </a:r>
          </a:p>
          <a:p>
            <a:pPr lvl="1">
              <a:spcBef>
                <a:spcPct val="20000"/>
              </a:spcBef>
            </a:pPr>
            <a:r>
              <a:rPr lang="en-US" dirty="0">
                <a:latin typeface="Candara"/>
                <a:cs typeface="Arial" pitchFamily="34" charset="0"/>
              </a:rPr>
              <a:t>		</a:t>
            </a:r>
            <a:r>
              <a:rPr lang="en-US" dirty="0" err="1" smtClean="0">
                <a:latin typeface="Candara"/>
                <a:cs typeface="Arial" pitchFamily="34" charset="0"/>
              </a:rPr>
              <a:t>myLogger.debug</a:t>
            </a:r>
            <a:r>
              <a:rPr lang="en-US" dirty="0">
                <a:latin typeface="Candara"/>
                <a:cs typeface="Arial" pitchFamily="34" charset="0"/>
              </a:rPr>
              <a:t>("not enabled, since DEBUG &lt; INFO"); 	...</a:t>
            </a:r>
          </a:p>
          <a:p>
            <a:pPr lvl="1">
              <a:spcBef>
                <a:spcPct val="20000"/>
              </a:spcBef>
            </a:pPr>
            <a:r>
              <a:rPr lang="en-US" dirty="0">
                <a:latin typeface="Candara"/>
                <a:cs typeface="Arial" pitchFamily="34" charset="0"/>
              </a:rPr>
              <a:t>	 </a:t>
            </a:r>
            <a:r>
              <a:rPr lang="en-US" dirty="0" smtClean="0">
                <a:latin typeface="Candara"/>
                <a:cs typeface="Arial" pitchFamily="34" charset="0"/>
              </a:rPr>
              <a:t>      if </a:t>
            </a:r>
            <a:r>
              <a:rPr lang="en-US" dirty="0">
                <a:latin typeface="Candara"/>
                <a:cs typeface="Arial" pitchFamily="34" charset="0"/>
              </a:rPr>
              <a:t>(x == null</a:t>
            </a:r>
            <a:r>
              <a:rPr lang="en-US" dirty="0" smtClean="0">
                <a:latin typeface="Candara"/>
                <a:cs typeface="Arial" pitchFamily="34" charset="0"/>
              </a:rPr>
              <a:t>) {</a:t>
            </a:r>
          </a:p>
          <a:p>
            <a:pPr lvl="1">
              <a:spcBef>
                <a:spcPct val="20000"/>
              </a:spcBef>
            </a:pPr>
            <a:r>
              <a:rPr lang="en-US" dirty="0">
                <a:latin typeface="Candara"/>
                <a:cs typeface="Arial" pitchFamily="34" charset="0"/>
              </a:rPr>
              <a:t> </a:t>
            </a:r>
            <a:r>
              <a:rPr lang="en-US" dirty="0" smtClean="0">
                <a:latin typeface="Candara"/>
                <a:cs typeface="Arial" pitchFamily="34" charset="0"/>
              </a:rPr>
              <a:t>                  </a:t>
            </a:r>
            <a:r>
              <a:rPr lang="en-US" dirty="0" err="1" smtClean="0">
                <a:latin typeface="Candara"/>
                <a:cs typeface="Arial" pitchFamily="34" charset="0"/>
              </a:rPr>
              <a:t>myLogger.error</a:t>
            </a:r>
            <a:r>
              <a:rPr lang="en-US" dirty="0">
                <a:latin typeface="Candara"/>
                <a:cs typeface="Arial" pitchFamily="34" charset="0"/>
              </a:rPr>
              <a:t>("enabled &amp; logged ,since ERROR &gt; INFO</a:t>
            </a:r>
            <a:r>
              <a:rPr lang="en-US" dirty="0" smtClean="0">
                <a:latin typeface="Candara"/>
                <a:cs typeface="Arial" pitchFamily="34" charset="0"/>
              </a:rPr>
              <a:t>");...</a:t>
            </a:r>
          </a:p>
          <a:p>
            <a:pPr lvl="1">
              <a:spcBef>
                <a:spcPct val="20000"/>
              </a:spcBef>
            </a:pPr>
            <a:r>
              <a:rPr lang="en-US" dirty="0">
                <a:latin typeface="Candara"/>
                <a:cs typeface="Arial" pitchFamily="34" charset="0"/>
              </a:rPr>
              <a:t> </a:t>
            </a:r>
            <a:r>
              <a:rPr lang="en-US" dirty="0" smtClean="0">
                <a:latin typeface="Candara"/>
                <a:cs typeface="Arial" pitchFamily="34" charset="0"/>
              </a:rPr>
              <a:t>               }</a:t>
            </a:r>
            <a:endParaRPr lang="en-US" dirty="0">
              <a:latin typeface="Candara"/>
              <a:cs typeface="Arial" pitchFamily="34" charset="0"/>
            </a:endParaRPr>
          </a:p>
          <a:p>
            <a:pPr lvl="1">
              <a:spcBef>
                <a:spcPct val="20000"/>
              </a:spcBef>
            </a:pPr>
            <a:r>
              <a:rPr lang="en-US" dirty="0">
                <a:latin typeface="Candara"/>
                <a:cs typeface="Arial" pitchFamily="34" charset="0"/>
              </a:rPr>
              <a:t>	}   </a:t>
            </a:r>
          </a:p>
        </p:txBody>
      </p:sp>
    </p:spTree>
    <p:extLst>
      <p:ext uri="{BB962C8B-B14F-4D97-AF65-F5344CB8AC3E}">
        <p14:creationId xmlns:p14="http://schemas.microsoft.com/office/powerpoint/2010/main" val="3311860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19.1: Introduction</a:t>
            </a:r>
            <a:r>
              <a:rPr lang="en-US" dirty="0"/>
              <a:t/>
            </a:r>
            <a:br>
              <a:rPr lang="en-US" dirty="0"/>
            </a:br>
            <a:r>
              <a:rPr lang="en-US" dirty="0"/>
              <a:t>Overview of </a:t>
            </a:r>
            <a:r>
              <a:rPr lang="en-US" dirty="0" smtClean="0"/>
              <a:t>Logging</a:t>
            </a:r>
            <a:endParaRPr lang="en-US" dirty="0"/>
          </a:p>
        </p:txBody>
      </p:sp>
      <p:sp>
        <p:nvSpPr>
          <p:cNvPr id="239619" name="Rectangle 3"/>
          <p:cNvSpPr>
            <a:spLocks noGrp="1"/>
          </p:cNvSpPr>
          <p:nvPr>
            <p:ph idx="1"/>
          </p:nvPr>
        </p:nvSpPr>
        <p:spPr>
          <a:xfrm>
            <a:off x="298516" y="991518"/>
            <a:ext cx="8548029" cy="5146999"/>
          </a:xfrm>
        </p:spPr>
        <p:txBody>
          <a:bodyPr>
            <a:normAutofit/>
          </a:bodyPr>
          <a:lstStyle/>
          <a:p>
            <a:r>
              <a:rPr lang="en-US" altLang="ko-KR" dirty="0" smtClean="0">
                <a:solidFill>
                  <a:schemeClr val="tx1"/>
                </a:solidFill>
              </a:rPr>
              <a:t>Logging is writing the state of a program at various stages of its execution to some repository such as a log file.</a:t>
            </a:r>
          </a:p>
          <a:p>
            <a:r>
              <a:rPr lang="en-US" altLang="ko-KR" dirty="0" smtClean="0">
                <a:solidFill>
                  <a:schemeClr val="tx1"/>
                </a:solidFill>
              </a:rPr>
              <a:t>By logging, simple yet explanatory  statements can be sent to  text file, console, or any other repository.</a:t>
            </a:r>
          </a:p>
          <a:p>
            <a:r>
              <a:rPr lang="en-US" altLang="ko-KR" dirty="0" smtClean="0">
                <a:solidFill>
                  <a:schemeClr val="tx1"/>
                </a:solidFill>
              </a:rPr>
              <a:t>Using logging, a reliable monitoring and debugging solution can be achieved.</a:t>
            </a:r>
            <a:endParaRPr lang="en-US" dirty="0" smtClean="0">
              <a:solidFill>
                <a:schemeClr val="tx1"/>
              </a:solidFill>
            </a:endParaRPr>
          </a:p>
        </p:txBody>
      </p:sp>
    </p:spTree>
    <p:extLst>
      <p:ext uri="{BB962C8B-B14F-4D97-AF65-F5344CB8AC3E}">
        <p14:creationId xmlns:p14="http://schemas.microsoft.com/office/powerpoint/2010/main" val="4279579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19.4: Configuring Log4J</a:t>
            </a:r>
            <a:r>
              <a:rPr lang="en-US" dirty="0"/>
              <a:t/>
            </a:r>
            <a:br>
              <a:rPr lang="en-US" dirty="0"/>
            </a:br>
            <a:r>
              <a:rPr lang="en-US" dirty="0" smtClean="0"/>
              <a:t>Demo</a:t>
            </a:r>
            <a:endParaRPr lang="en-US" dirty="0"/>
          </a:p>
        </p:txBody>
      </p:sp>
      <p:sp>
        <p:nvSpPr>
          <p:cNvPr id="607235" name="Rectangle 3"/>
          <p:cNvSpPr>
            <a:spLocks noGrp="1"/>
          </p:cNvSpPr>
          <p:nvPr>
            <p:ph idx="1"/>
          </p:nvPr>
        </p:nvSpPr>
        <p:spPr>
          <a:noFill/>
        </p:spPr>
        <p:txBody>
          <a:bodyPr/>
          <a:lstStyle/>
          <a:p>
            <a:pPr>
              <a:lnSpc>
                <a:spcPts val="3500"/>
              </a:lnSpc>
            </a:pPr>
            <a:r>
              <a:rPr lang="en-US" altLang="ko-KR" dirty="0" smtClean="0">
                <a:solidFill>
                  <a:schemeClr val="tx1"/>
                </a:solidFill>
              </a:rPr>
              <a:t>M</a:t>
            </a:r>
            <a:r>
              <a:rPr lang="en-US" altLang="ko-KR" dirty="0" err="1" smtClean="0">
                <a:solidFill>
                  <a:schemeClr val="tx1"/>
                </a:solidFill>
              </a:rPr>
              <a:t>yClass_Property.java</a:t>
            </a:r>
          </a:p>
          <a:p>
            <a:pPr>
              <a:lnSpc>
                <a:spcPts val="3500"/>
              </a:lnSpc>
            </a:pPr>
            <a:endParaRPr lang="en-US" dirty="0"/>
          </a:p>
        </p:txBody>
      </p:sp>
    </p:spTree>
    <p:extLst>
      <p:ext uri="{BB962C8B-B14F-4D97-AF65-F5344CB8AC3E}">
        <p14:creationId xmlns:p14="http://schemas.microsoft.com/office/powerpoint/2010/main" val="1121869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19.5: Pros and Cons</a:t>
            </a:r>
            <a:br>
              <a:rPr lang="en-US" sz="1200" dirty="0"/>
            </a:br>
            <a:r>
              <a:rPr lang="en-US" dirty="0" smtClean="0"/>
              <a:t>Log4j</a:t>
            </a:r>
            <a:endParaRPr lang="en-US" dirty="0"/>
          </a:p>
        </p:txBody>
      </p:sp>
      <p:sp>
        <p:nvSpPr>
          <p:cNvPr id="552969" name="Rectangle 9"/>
          <p:cNvSpPr>
            <a:spLocks noGrp="1"/>
          </p:cNvSpPr>
          <p:nvPr>
            <p:ph idx="1"/>
          </p:nvPr>
        </p:nvSpPr>
        <p:spPr/>
        <p:txBody>
          <a:bodyPr/>
          <a:lstStyle/>
          <a:p>
            <a:r>
              <a:rPr lang="en-US" altLang="ko-KR" dirty="0" smtClean="0">
                <a:solidFill>
                  <a:srgbClr val="000000"/>
                </a:solidFill>
                <a:latin typeface="Candara"/>
              </a:rPr>
              <a:t>Advantages:</a:t>
            </a:r>
          </a:p>
          <a:p>
            <a:pPr lvl="1"/>
            <a:r>
              <a:rPr lang="en-US" dirty="0">
                <a:solidFill>
                  <a:srgbClr val="000000"/>
                </a:solidFill>
                <a:latin typeface="Candara"/>
                <a:cs typeface="Arial" pitchFamily="34" charset="0"/>
              </a:rPr>
              <a:t>Log4j print methods do not incur heavy process overhead.</a:t>
            </a:r>
          </a:p>
          <a:p>
            <a:pPr lvl="1"/>
            <a:r>
              <a:rPr lang="en-US" dirty="0">
                <a:solidFill>
                  <a:srgbClr val="000000"/>
                </a:solidFill>
                <a:latin typeface="Candara"/>
                <a:cs typeface="Arial" pitchFamily="34" charset="0"/>
              </a:rPr>
              <a:t>External configuration makes management and modification of log statements simple and convenient.</a:t>
            </a:r>
          </a:p>
          <a:p>
            <a:pPr lvl="1"/>
            <a:r>
              <a:rPr lang="en-US" dirty="0">
                <a:solidFill>
                  <a:srgbClr val="000000"/>
                </a:solidFill>
                <a:latin typeface="Candara"/>
                <a:cs typeface="Arial" pitchFamily="34" charset="0"/>
              </a:rPr>
              <a:t>Priority level of log statements helps to weed out unwanted logging.</a:t>
            </a:r>
          </a:p>
          <a:p>
            <a:r>
              <a:rPr lang="en-US" altLang="ko-KR" dirty="0" err="1" smtClean="0">
                <a:solidFill>
                  <a:srgbClr val="000000"/>
                </a:solidFill>
                <a:latin typeface="Candara"/>
              </a:rPr>
              <a:t>ShortComings</a:t>
            </a:r>
            <a:r>
              <a:rPr lang="en-US" altLang="ko-KR" dirty="0" smtClean="0">
                <a:solidFill>
                  <a:srgbClr val="000000"/>
                </a:solidFill>
                <a:latin typeface="Candara"/>
              </a:rPr>
              <a:t>:</a:t>
            </a:r>
          </a:p>
          <a:p>
            <a:pPr lvl="1"/>
            <a:r>
              <a:rPr lang="en-US" dirty="0" err="1">
                <a:solidFill>
                  <a:srgbClr val="000000"/>
                </a:solidFill>
                <a:latin typeface="Candara"/>
                <a:cs typeface="Arial" pitchFamily="34" charset="0"/>
              </a:rPr>
              <a:t>Appender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additivity</a:t>
            </a:r>
            <a:r>
              <a:rPr lang="en-US" dirty="0">
                <a:solidFill>
                  <a:srgbClr val="000000"/>
                </a:solidFill>
                <a:latin typeface="Candara"/>
                <a:cs typeface="Arial" pitchFamily="34" charset="0"/>
              </a:rPr>
              <a:t> may result in log requests being sent to unwanted </a:t>
            </a:r>
            <a:r>
              <a:rPr lang="en-US" dirty="0" err="1">
                <a:solidFill>
                  <a:srgbClr val="000000"/>
                </a:solidFill>
                <a:latin typeface="Candara"/>
                <a:cs typeface="Arial" pitchFamily="34" charset="0"/>
              </a:rPr>
              <a:t>appenders</a:t>
            </a:r>
            <a:r>
              <a:rPr lang="en-US" dirty="0">
                <a:solidFill>
                  <a:srgbClr val="000000"/>
                </a:solidFill>
                <a:latin typeface="Candara"/>
                <a:cs typeface="Arial" pitchFamily="34" charset="0"/>
              </a:rPr>
              <a:t>.</a:t>
            </a:r>
          </a:p>
        </p:txBody>
      </p:sp>
    </p:spTree>
    <p:extLst>
      <p:ext uri="{BB962C8B-B14F-4D97-AF65-F5344CB8AC3E}">
        <p14:creationId xmlns:p14="http://schemas.microsoft.com/office/powerpoint/2010/main" val="4047675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lstStyle/>
          <a:p>
            <a:r>
              <a:rPr lang="en-US" dirty="0" smtClean="0"/>
              <a:t>Lab </a:t>
            </a:r>
            <a:r>
              <a:rPr lang="en-US" dirty="0"/>
              <a:t>: Log4J</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12: </a:t>
            </a:r>
            <a:r>
              <a:rPr lang="en-US" dirty="0">
                <a:solidFill>
                  <a:schemeClr val="tx1"/>
                </a:solidFill>
              </a:rPr>
              <a:t>Log4J</a:t>
            </a:r>
          </a:p>
        </p:txBody>
      </p:sp>
    </p:spTree>
    <p:extLst>
      <p:ext uri="{BB962C8B-B14F-4D97-AF65-F5344CB8AC3E}">
        <p14:creationId xmlns:p14="http://schemas.microsoft.com/office/powerpoint/2010/main" val="955109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530442" name="Rectangle 10"/>
          <p:cNvSpPr>
            <a:spLocks noGrp="1"/>
          </p:cNvSpPr>
          <p:nvPr>
            <p:ph idx="1"/>
          </p:nvPr>
        </p:nvSpPr>
        <p:spPr/>
        <p:txBody>
          <a:bodyPr/>
          <a:lstStyle/>
          <a:p>
            <a:r>
              <a:rPr lang="en-US" altLang="ko-KR" dirty="0" smtClean="0">
                <a:solidFill>
                  <a:srgbClr val="000000"/>
                </a:solidFill>
                <a:latin typeface="Candara"/>
              </a:rPr>
              <a:t>In this lesson, you have learnt</a:t>
            </a:r>
          </a:p>
          <a:p>
            <a:pPr lvl="1"/>
            <a:r>
              <a:rPr lang="en-US" altLang="ko-KR" dirty="0" smtClean="0">
                <a:solidFill>
                  <a:srgbClr val="000000"/>
                </a:solidFill>
                <a:latin typeface="Candara"/>
                <a:ea typeface="Gulim" pitchFamily="34" charset="-127"/>
              </a:rPr>
              <a:t>Log 4j and its components</a:t>
            </a:r>
          </a:p>
          <a:p>
            <a:pPr lvl="1"/>
            <a:r>
              <a:rPr lang="en-US" altLang="ko-KR" dirty="0">
                <a:solidFill>
                  <a:srgbClr val="000000"/>
                </a:solidFill>
                <a:latin typeface="Candara"/>
                <a:ea typeface="Gulim" pitchFamily="34" charset="-127"/>
                <a:cs typeface="Arial" pitchFamily="34" charset="0"/>
              </a:rPr>
              <a:t>The method to log messages using Log4J API</a:t>
            </a:r>
          </a:p>
          <a:p>
            <a:pPr lvl="1"/>
            <a:r>
              <a:rPr lang="en-US" altLang="ko-KR" dirty="0">
                <a:solidFill>
                  <a:srgbClr val="000000"/>
                </a:solidFill>
                <a:latin typeface="Candara"/>
                <a:ea typeface="Gulim" pitchFamily="34" charset="-127"/>
                <a:cs typeface="Arial" pitchFamily="34" charset="0"/>
              </a:rPr>
              <a:t>Configuring Log4j applications</a:t>
            </a:r>
          </a:p>
        </p:txBody>
      </p:sp>
    </p:spTree>
    <p:extLst>
      <p:ext uri="{BB962C8B-B14F-4D97-AF65-F5344CB8AC3E}">
        <p14:creationId xmlns:p14="http://schemas.microsoft.com/office/powerpoint/2010/main" val="37873976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58092" name="Rectangle 12"/>
          <p:cNvSpPr>
            <a:spLocks noGrp="1"/>
          </p:cNvSpPr>
          <p:nvPr>
            <p:ph idx="1"/>
          </p:nvPr>
        </p:nvSpPr>
        <p:spPr/>
        <p:txBody>
          <a:bodyPr/>
          <a:lstStyle/>
          <a:p>
            <a:r>
              <a:rPr lang="en-US" altLang="ko-KR" dirty="0" smtClean="0">
                <a:solidFill>
                  <a:srgbClr val="000000"/>
                </a:solidFill>
                <a:latin typeface="Candara"/>
              </a:rPr>
              <a:t>Question 1: Log4j is a product of ___.</a:t>
            </a:r>
          </a:p>
          <a:p>
            <a:pPr lvl="1"/>
            <a:r>
              <a:rPr lang="en-US" dirty="0">
                <a:solidFill>
                  <a:srgbClr val="000000"/>
                </a:solidFill>
                <a:latin typeface="Candara"/>
                <a:cs typeface="Arial" pitchFamily="34" charset="0"/>
              </a:rPr>
              <a:t>Option1: </a:t>
            </a:r>
            <a:r>
              <a:rPr lang="en-US" dirty="0" err="1">
                <a:solidFill>
                  <a:srgbClr val="000000"/>
                </a:solidFill>
                <a:latin typeface="Candara"/>
                <a:cs typeface="Arial" pitchFamily="34" charset="0"/>
              </a:rPr>
              <a:t>RedHat</a:t>
            </a:r>
            <a:endParaRPr lang="en-US" dirty="0">
              <a:solidFill>
                <a:srgbClr val="000000"/>
              </a:solidFill>
              <a:latin typeface="Candara"/>
              <a:cs typeface="Arial" pitchFamily="34" charset="0"/>
            </a:endParaRPr>
          </a:p>
          <a:p>
            <a:pPr lvl="1"/>
            <a:r>
              <a:rPr lang="en-US" dirty="0">
                <a:solidFill>
                  <a:srgbClr val="000000"/>
                </a:solidFill>
                <a:latin typeface="Candara"/>
                <a:cs typeface="Arial" pitchFamily="34" charset="0"/>
              </a:rPr>
              <a:t>Option2: Sun</a:t>
            </a:r>
          </a:p>
          <a:p>
            <a:pPr lvl="1"/>
            <a:r>
              <a:rPr lang="en-US" dirty="0">
                <a:solidFill>
                  <a:srgbClr val="000000"/>
                </a:solidFill>
                <a:latin typeface="Candara"/>
                <a:cs typeface="Arial" pitchFamily="34" charset="0"/>
              </a:rPr>
              <a:t>Option3: Apache</a:t>
            </a:r>
          </a:p>
          <a:p>
            <a:pPr lvl="1"/>
            <a:r>
              <a:rPr lang="en-US" dirty="0">
                <a:solidFill>
                  <a:srgbClr val="000000"/>
                </a:solidFill>
                <a:latin typeface="Candara"/>
                <a:cs typeface="Arial" pitchFamily="34" charset="0"/>
              </a:rPr>
              <a:t>Option4: None of the above</a:t>
            </a:r>
          </a:p>
        </p:txBody>
      </p:sp>
    </p:spTree>
    <p:extLst>
      <p:ext uri="{BB962C8B-B14F-4D97-AF65-F5344CB8AC3E}">
        <p14:creationId xmlns:p14="http://schemas.microsoft.com/office/powerpoint/2010/main" val="2185051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90851" name="Rectangle 3"/>
          <p:cNvSpPr>
            <a:spLocks noGrp="1"/>
          </p:cNvSpPr>
          <p:nvPr>
            <p:ph idx="1"/>
          </p:nvPr>
        </p:nvSpPr>
        <p:spPr/>
        <p:txBody>
          <a:bodyPr/>
          <a:lstStyle/>
          <a:p>
            <a:r>
              <a:rPr lang="en-US" altLang="ko-KR" dirty="0" smtClean="0">
                <a:solidFill>
                  <a:srgbClr val="000000"/>
                </a:solidFill>
                <a:latin typeface="Candara"/>
              </a:rPr>
              <a:t>Question 2: Configuration of Log4j applications can be done through:</a:t>
            </a:r>
          </a:p>
          <a:p>
            <a:pPr lvl="1"/>
            <a:r>
              <a:rPr lang="en-US" dirty="0">
                <a:solidFill>
                  <a:srgbClr val="000000"/>
                </a:solidFill>
                <a:latin typeface="Candara"/>
                <a:cs typeface="Arial" pitchFamily="34" charset="0"/>
              </a:rPr>
              <a:t>Option1: Property files</a:t>
            </a:r>
          </a:p>
          <a:p>
            <a:pPr lvl="1"/>
            <a:r>
              <a:rPr lang="en-US" dirty="0">
                <a:solidFill>
                  <a:srgbClr val="000000"/>
                </a:solidFill>
                <a:latin typeface="Candara"/>
                <a:cs typeface="Arial" pitchFamily="34" charset="0"/>
              </a:rPr>
              <a:t>Option2: XML files</a:t>
            </a:r>
          </a:p>
          <a:p>
            <a:pPr lvl="1"/>
            <a:r>
              <a:rPr lang="en-US" dirty="0">
                <a:solidFill>
                  <a:srgbClr val="000000"/>
                </a:solidFill>
                <a:latin typeface="Candara"/>
                <a:cs typeface="Arial" pitchFamily="34" charset="0"/>
              </a:rPr>
              <a:t>Option 3: Both Option1 and Option2 are right</a:t>
            </a:r>
          </a:p>
          <a:p>
            <a:pPr lvl="1"/>
            <a:r>
              <a:rPr lang="en-US" dirty="0">
                <a:solidFill>
                  <a:srgbClr val="000000"/>
                </a:solidFill>
                <a:latin typeface="Candara"/>
                <a:cs typeface="Arial" pitchFamily="34" charset="0"/>
              </a:rPr>
              <a:t>Option4: None of the above is true</a:t>
            </a:r>
          </a:p>
        </p:txBody>
      </p:sp>
    </p:spTree>
    <p:extLst>
      <p:ext uri="{BB962C8B-B14F-4D97-AF65-F5344CB8AC3E}">
        <p14:creationId xmlns:p14="http://schemas.microsoft.com/office/powerpoint/2010/main" val="2983875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a:t>
            </a:r>
            <a:r>
              <a:rPr lang="en-US" dirty="0" smtClean="0"/>
              <a:t>Question</a:t>
            </a:r>
            <a:endParaRPr lang="en-US" dirty="0"/>
          </a:p>
        </p:txBody>
      </p:sp>
      <p:sp>
        <p:nvSpPr>
          <p:cNvPr id="561161" name="Rectangle 9"/>
          <p:cNvSpPr>
            <a:spLocks noGrp="1"/>
          </p:cNvSpPr>
          <p:nvPr>
            <p:ph idx="1"/>
          </p:nvPr>
        </p:nvSpPr>
        <p:spPr/>
        <p:txBody>
          <a:bodyPr/>
          <a:lstStyle/>
          <a:p>
            <a:r>
              <a:rPr lang="en-US" altLang="ko-KR" dirty="0" smtClean="0">
                <a:solidFill>
                  <a:schemeClr val="tx1"/>
                </a:solidFill>
              </a:rPr>
              <a:t>Question 3: If the </a:t>
            </a:r>
            <a:r>
              <a:rPr lang="en-US" altLang="ko-KR" dirty="0" err="1" smtClean="0">
                <a:solidFill>
                  <a:schemeClr val="tx1"/>
                </a:solidFill>
              </a:rPr>
              <a:t>loglevel</a:t>
            </a:r>
            <a:r>
              <a:rPr lang="en-US" altLang="ko-KR" dirty="0" smtClean="0">
                <a:solidFill>
                  <a:schemeClr val="tx1"/>
                </a:solidFill>
              </a:rPr>
              <a:t> is set to INFO, will the following message be logged?</a:t>
            </a:r>
            <a:br>
              <a:rPr lang="en-US" altLang="ko-KR" dirty="0" smtClean="0">
                <a:solidFill>
                  <a:schemeClr val="tx1"/>
                </a:solidFill>
              </a:rPr>
            </a:br>
            <a:r>
              <a:rPr lang="en-US" altLang="ko-KR" dirty="0" smtClean="0">
                <a:solidFill>
                  <a:schemeClr val="tx1"/>
                </a:solidFill>
              </a:rPr>
              <a:t>Message: </a:t>
            </a:r>
            <a:r>
              <a:rPr lang="en-US" altLang="ko-KR" dirty="0" err="1" smtClean="0">
                <a:solidFill>
                  <a:schemeClr val="tx1"/>
                </a:solidFill>
              </a:rPr>
              <a:t>logger.warn</a:t>
            </a:r>
            <a:r>
              <a:rPr lang="en-US" altLang="ko-KR" dirty="0" smtClean="0">
                <a:solidFill>
                  <a:schemeClr val="tx1"/>
                </a:solidFill>
              </a:rPr>
              <a:t>(“ From warning"); </a:t>
            </a:r>
          </a:p>
          <a:p>
            <a:pPr lvl="1"/>
            <a:r>
              <a:rPr lang="en-US" dirty="0">
                <a:solidFill>
                  <a:schemeClr val="tx1"/>
                </a:solidFill>
                <a:latin typeface="Arial" pitchFamily="34" charset="0"/>
                <a:cs typeface="Arial" pitchFamily="34" charset="0"/>
              </a:rPr>
              <a:t>Yes / No</a:t>
            </a:r>
          </a:p>
        </p:txBody>
      </p:sp>
    </p:spTree>
    <p:extLst>
      <p:ext uri="{BB962C8B-B14F-4D97-AF65-F5344CB8AC3E}">
        <p14:creationId xmlns:p14="http://schemas.microsoft.com/office/powerpoint/2010/main" val="3738466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19.1: Introduction</a:t>
            </a:r>
            <a:r>
              <a:rPr lang="en-US" dirty="0"/>
              <a:t/>
            </a:r>
            <a:br>
              <a:rPr lang="en-US" dirty="0"/>
            </a:br>
            <a:r>
              <a:rPr lang="en-US" dirty="0"/>
              <a:t>Logging </a:t>
            </a:r>
            <a:r>
              <a:rPr lang="en-US" dirty="0" smtClean="0"/>
              <a:t>Requirements</a:t>
            </a:r>
            <a:endParaRPr lang="en-US" dirty="0"/>
          </a:p>
        </p:txBody>
      </p:sp>
      <p:sp>
        <p:nvSpPr>
          <p:cNvPr id="448515" name="Rectangle 3"/>
          <p:cNvSpPr>
            <a:spLocks noGrp="1"/>
          </p:cNvSpPr>
          <p:nvPr>
            <p:ph idx="1"/>
          </p:nvPr>
        </p:nvSpPr>
        <p:spPr>
          <a:noFill/>
        </p:spPr>
        <p:txBody>
          <a:bodyPr/>
          <a:lstStyle/>
          <a:p>
            <a:r>
              <a:rPr lang="en-US" altLang="ko-KR" dirty="0" smtClean="0">
                <a:solidFill>
                  <a:srgbClr val="000000"/>
                </a:solidFill>
                <a:latin typeface="Candara"/>
              </a:rPr>
              <a:t>Logging is used due to the following reasons:</a:t>
            </a:r>
          </a:p>
          <a:p>
            <a:pPr lvl="1"/>
            <a:r>
              <a:rPr lang="en-US" altLang="ko-KR" dirty="0">
                <a:solidFill>
                  <a:srgbClr val="000000"/>
                </a:solidFill>
                <a:latin typeface="Candara"/>
                <a:ea typeface="Gulim" pitchFamily="34" charset="-127"/>
                <a:cs typeface="Arial" pitchFamily="34" charset="0"/>
              </a:rPr>
              <a:t>It can be used for debugging. </a:t>
            </a:r>
          </a:p>
          <a:p>
            <a:pPr lvl="1"/>
            <a:r>
              <a:rPr lang="en-US" altLang="ko-KR" dirty="0">
                <a:solidFill>
                  <a:srgbClr val="000000"/>
                </a:solidFill>
                <a:latin typeface="Candara"/>
                <a:ea typeface="Gulim" pitchFamily="34" charset="-127"/>
                <a:cs typeface="Arial" pitchFamily="34" charset="0"/>
              </a:rPr>
              <a:t>It is cost effective than including some debug flag. </a:t>
            </a:r>
          </a:p>
          <a:p>
            <a:pPr lvl="1"/>
            <a:r>
              <a:rPr lang="en-US" altLang="ko-KR" dirty="0">
                <a:solidFill>
                  <a:srgbClr val="000000"/>
                </a:solidFill>
                <a:latin typeface="Candara"/>
                <a:ea typeface="Gulim" pitchFamily="34" charset="-127"/>
                <a:cs typeface="Arial" pitchFamily="34" charset="0"/>
              </a:rPr>
              <a:t>There is no need to recompile the program to enable debugging.</a:t>
            </a:r>
          </a:p>
          <a:p>
            <a:pPr lvl="1"/>
            <a:r>
              <a:rPr lang="en-US" altLang="ko-KR" dirty="0">
                <a:solidFill>
                  <a:srgbClr val="000000"/>
                </a:solidFill>
                <a:latin typeface="Candara"/>
                <a:ea typeface="Gulim" pitchFamily="34" charset="-127"/>
                <a:cs typeface="Arial" pitchFamily="34" charset="0"/>
              </a:rPr>
              <a:t>It does not leave your code messy.</a:t>
            </a:r>
          </a:p>
          <a:p>
            <a:pPr lvl="1"/>
            <a:r>
              <a:rPr lang="en-US" altLang="ko-KR" dirty="0">
                <a:solidFill>
                  <a:srgbClr val="000000"/>
                </a:solidFill>
                <a:latin typeface="Candara"/>
                <a:ea typeface="Gulim" pitchFamily="34" charset="-127"/>
                <a:cs typeface="Arial" pitchFamily="34" charset="0"/>
              </a:rPr>
              <a:t>Priority levels can be set.</a:t>
            </a:r>
          </a:p>
          <a:p>
            <a:pPr lvl="1"/>
            <a:r>
              <a:rPr lang="en-US" altLang="ko-KR" dirty="0">
                <a:solidFill>
                  <a:srgbClr val="000000"/>
                </a:solidFill>
                <a:latin typeface="Candara"/>
                <a:ea typeface="Gulim" pitchFamily="34" charset="-127"/>
                <a:cs typeface="Arial" pitchFamily="34" charset="0"/>
              </a:rPr>
              <a:t>Log statements can be appended to various destinations such as file, console, socket, database, and so on.</a:t>
            </a:r>
          </a:p>
          <a:p>
            <a:pPr lvl="1"/>
            <a:r>
              <a:rPr lang="en-US" altLang="ko-KR" dirty="0">
                <a:solidFill>
                  <a:srgbClr val="000000"/>
                </a:solidFill>
                <a:latin typeface="Candara"/>
                <a:ea typeface="Gulim" pitchFamily="34" charset="-127"/>
                <a:cs typeface="Arial" pitchFamily="34" charset="0"/>
              </a:rPr>
              <a:t>Logs are needed to quickly target an issue that occurred in service.</a:t>
            </a:r>
            <a:endParaRPr lang="en-US" dirty="0">
              <a:solidFill>
                <a:srgbClr val="000000"/>
              </a:solidFill>
              <a:latin typeface="Candara"/>
              <a:ea typeface="Gulim" pitchFamily="34" charset="-127"/>
              <a:cs typeface="Arial" pitchFamily="34" charset="0"/>
            </a:endParaRPr>
          </a:p>
        </p:txBody>
      </p:sp>
    </p:spTree>
    <p:extLst>
      <p:ext uri="{BB962C8B-B14F-4D97-AF65-F5344CB8AC3E}">
        <p14:creationId xmlns:p14="http://schemas.microsoft.com/office/powerpoint/2010/main" val="263954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a:t>
            </a:r>
            <a:r>
              <a:rPr lang="en-US" dirty="0"/>
              <a:t/>
            </a:r>
            <a:br>
              <a:rPr lang="en-US" dirty="0"/>
            </a:br>
            <a:r>
              <a:rPr lang="en-US" dirty="0"/>
              <a:t>Concept of </a:t>
            </a:r>
            <a:r>
              <a:rPr lang="en-US" dirty="0" smtClean="0"/>
              <a:t>Log4J</a:t>
            </a:r>
            <a:endParaRPr lang="en-US" dirty="0"/>
          </a:p>
        </p:txBody>
      </p:sp>
      <p:sp>
        <p:nvSpPr>
          <p:cNvPr id="450581" name="Rectangle 21"/>
          <p:cNvSpPr>
            <a:spLocks noGrp="1"/>
          </p:cNvSpPr>
          <p:nvPr>
            <p:ph idx="1"/>
          </p:nvPr>
        </p:nvSpPr>
        <p:spPr>
          <a:noFill/>
        </p:spPr>
        <p:txBody>
          <a:bodyPr/>
          <a:lstStyle/>
          <a:p>
            <a:r>
              <a:rPr lang="en-US" altLang="ko-KR" dirty="0" smtClean="0">
                <a:solidFill>
                  <a:srgbClr val="000000"/>
                </a:solidFill>
                <a:latin typeface="Candara"/>
              </a:rPr>
              <a:t>Log4j is an open source logging API for Java. </a:t>
            </a:r>
          </a:p>
          <a:p>
            <a:pPr lvl="1"/>
            <a:r>
              <a:rPr lang="en-US" altLang="ko-KR" dirty="0">
                <a:solidFill>
                  <a:srgbClr val="000000"/>
                </a:solidFill>
                <a:latin typeface="Candara"/>
                <a:ea typeface="Gulim" pitchFamily="34" charset="-127"/>
                <a:cs typeface="Arial" pitchFamily="34" charset="0"/>
              </a:rPr>
              <a:t>It handles inserting log statements in application code, and manages them externally without touching application code, by using external configuration files.</a:t>
            </a:r>
          </a:p>
          <a:p>
            <a:pPr lvl="1"/>
            <a:r>
              <a:rPr lang="en-US" altLang="ko-KR" dirty="0">
                <a:solidFill>
                  <a:srgbClr val="000000"/>
                </a:solidFill>
                <a:latin typeface="Candara"/>
                <a:ea typeface="Gulim" pitchFamily="34" charset="-127"/>
                <a:cs typeface="Arial" pitchFamily="34" charset="0"/>
              </a:rPr>
              <a:t>It categorizes log statements according to user-specified criteria and assigns different priority levels to these log statements. </a:t>
            </a:r>
          </a:p>
          <a:p>
            <a:pPr lvl="1"/>
            <a:r>
              <a:rPr lang="en-US" altLang="ko-KR" dirty="0">
                <a:solidFill>
                  <a:srgbClr val="000000"/>
                </a:solidFill>
                <a:latin typeface="Candara"/>
                <a:ea typeface="Gulim" pitchFamily="34" charset="-127"/>
                <a:cs typeface="Arial" pitchFamily="34" charset="0"/>
              </a:rPr>
              <a:t>It lets users choose from several destinations for log statements, such as console, file, database, SMTP servers, GUI components. </a:t>
            </a:r>
          </a:p>
          <a:p>
            <a:pPr lvl="1"/>
            <a:r>
              <a:rPr lang="en-US" altLang="ko-KR" dirty="0">
                <a:solidFill>
                  <a:srgbClr val="000000"/>
                </a:solidFill>
                <a:latin typeface="Candara"/>
                <a:ea typeface="Gulim" pitchFamily="34" charset="-127"/>
                <a:cs typeface="Arial" pitchFamily="34" charset="0"/>
              </a:rPr>
              <a:t>It facilitates creation of customized formats for log output and provides default formats.</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3721721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Components</a:t>
            </a:r>
            <a:endParaRPr lang="en-US" dirty="0"/>
          </a:p>
        </p:txBody>
      </p:sp>
      <p:sp>
        <p:nvSpPr>
          <p:cNvPr id="457735" name="Rectangle 7"/>
          <p:cNvSpPr>
            <a:spLocks noGrp="1"/>
          </p:cNvSpPr>
          <p:nvPr>
            <p:ph idx="1"/>
          </p:nvPr>
        </p:nvSpPr>
        <p:spPr/>
        <p:txBody>
          <a:bodyPr/>
          <a:lstStyle/>
          <a:p>
            <a:r>
              <a:rPr lang="en-US" altLang="ko-KR" dirty="0" smtClean="0">
                <a:solidFill>
                  <a:srgbClr val="000000"/>
                </a:solidFill>
                <a:latin typeface="Candara"/>
              </a:rPr>
              <a:t>Log4j comprises of three main components: </a:t>
            </a:r>
          </a:p>
          <a:p>
            <a:pPr lvl="1"/>
            <a:r>
              <a:rPr lang="en-US" altLang="ko-KR" dirty="0">
                <a:solidFill>
                  <a:srgbClr val="000000"/>
                </a:solidFill>
                <a:latin typeface="Candara"/>
                <a:ea typeface="Gulim" pitchFamily="34" charset="-127"/>
                <a:cs typeface="Arial" pitchFamily="34" charset="0"/>
              </a:rPr>
              <a:t>Logger </a:t>
            </a:r>
          </a:p>
          <a:p>
            <a:pPr lvl="1"/>
            <a:r>
              <a:rPr lang="en-US" altLang="ko-KR" dirty="0" err="1">
                <a:solidFill>
                  <a:srgbClr val="000000"/>
                </a:solidFill>
                <a:latin typeface="Candara"/>
                <a:ea typeface="Gulim" pitchFamily="34" charset="-127"/>
                <a:cs typeface="Arial" pitchFamily="34" charset="0"/>
              </a:rPr>
              <a:t>Appender</a:t>
            </a:r>
            <a:endParaRPr lang="en-US" altLang="ko-KR" dirty="0">
              <a:solidFill>
                <a:srgbClr val="000000"/>
              </a:solidFill>
              <a:latin typeface="Candara"/>
              <a:ea typeface="Gulim" pitchFamily="34" charset="-127"/>
              <a:cs typeface="Arial" pitchFamily="34" charset="0"/>
            </a:endParaRPr>
          </a:p>
          <a:p>
            <a:pPr lvl="1"/>
            <a:r>
              <a:rPr lang="en-US" altLang="ko-KR" dirty="0">
                <a:solidFill>
                  <a:srgbClr val="000000"/>
                </a:solidFill>
                <a:latin typeface="Candara"/>
                <a:ea typeface="Gulim" pitchFamily="34" charset="-127"/>
                <a:cs typeface="Arial" pitchFamily="34" charset="0"/>
              </a:rPr>
              <a:t>Layout</a:t>
            </a:r>
          </a:p>
          <a:p>
            <a:r>
              <a:rPr lang="en-US" altLang="ko-KR" dirty="0" smtClean="0">
                <a:solidFill>
                  <a:srgbClr val="000000"/>
                </a:solidFill>
                <a:latin typeface="Candara"/>
              </a:rPr>
              <a:t>Users can extend these basic classes to create their own loggers, </a:t>
            </a:r>
            <a:r>
              <a:rPr lang="en-US" altLang="ko-KR" dirty="0" err="1" smtClean="0">
                <a:solidFill>
                  <a:srgbClr val="000000"/>
                </a:solidFill>
                <a:latin typeface="Candara"/>
              </a:rPr>
              <a:t>appenders</a:t>
            </a:r>
            <a:r>
              <a:rPr lang="en-US" altLang="ko-KR" dirty="0" smtClean="0">
                <a:solidFill>
                  <a:srgbClr val="000000"/>
                </a:solidFill>
                <a:latin typeface="Candara"/>
              </a:rPr>
              <a:t>, and layouts.</a:t>
            </a:r>
            <a:endParaRPr lang="en-US" dirty="0" smtClean="0">
              <a:solidFill>
                <a:srgbClr val="000000"/>
              </a:solidFill>
              <a:latin typeface="Candara"/>
            </a:endParaRPr>
          </a:p>
        </p:txBody>
      </p:sp>
    </p:spTree>
    <p:extLst>
      <p:ext uri="{BB962C8B-B14F-4D97-AF65-F5344CB8AC3E}">
        <p14:creationId xmlns:p14="http://schemas.microsoft.com/office/powerpoint/2010/main" val="681982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Logger</a:t>
            </a:r>
            <a:endParaRPr lang="en-US" dirty="0"/>
          </a:p>
        </p:txBody>
      </p:sp>
      <p:sp>
        <p:nvSpPr>
          <p:cNvPr id="459785" name="Rectangle 9"/>
          <p:cNvSpPr>
            <a:spLocks noGrp="1"/>
          </p:cNvSpPr>
          <p:nvPr>
            <p:ph idx="1"/>
          </p:nvPr>
        </p:nvSpPr>
        <p:spPr/>
        <p:txBody>
          <a:bodyPr/>
          <a:lstStyle/>
          <a:p>
            <a:r>
              <a:rPr lang="en-US" altLang="ko-KR" dirty="0" smtClean="0">
                <a:solidFill>
                  <a:srgbClr val="000000"/>
                </a:solidFill>
                <a:latin typeface="Candara"/>
              </a:rPr>
              <a:t>The component logger accepts log requests generated by log statements. </a:t>
            </a:r>
          </a:p>
          <a:p>
            <a:r>
              <a:rPr lang="en-US" altLang="ko-KR" dirty="0" smtClean="0">
                <a:solidFill>
                  <a:srgbClr val="000000"/>
                </a:solidFill>
                <a:latin typeface="Candara"/>
              </a:rPr>
              <a:t>Logger class provides a static method </a:t>
            </a:r>
            <a:r>
              <a:rPr lang="en-US" altLang="ko-KR" dirty="0" err="1" smtClean="0">
                <a:solidFill>
                  <a:srgbClr val="000000"/>
                </a:solidFill>
                <a:latin typeface="Candara"/>
              </a:rPr>
              <a:t>getLogger</a:t>
            </a:r>
            <a:r>
              <a:rPr lang="en-US" altLang="ko-KR" dirty="0" smtClean="0">
                <a:solidFill>
                  <a:srgbClr val="000000"/>
                </a:solidFill>
                <a:latin typeface="Candara"/>
              </a:rPr>
              <a:t>(name).</a:t>
            </a:r>
          </a:p>
          <a:p>
            <a:pPr lvl="1"/>
            <a:r>
              <a:rPr lang="en-US" altLang="ko-KR" dirty="0">
                <a:solidFill>
                  <a:srgbClr val="000000"/>
                </a:solidFill>
                <a:latin typeface="Candara"/>
                <a:ea typeface="Gulim" pitchFamily="34" charset="-127"/>
                <a:cs typeface="Arial" pitchFamily="34" charset="0"/>
              </a:rPr>
              <a:t>This method: </a:t>
            </a:r>
          </a:p>
          <a:p>
            <a:pPr lvl="2"/>
            <a:r>
              <a:rPr lang="en-US" altLang="ko-KR" dirty="0">
                <a:solidFill>
                  <a:srgbClr val="000000"/>
                </a:solidFill>
                <a:latin typeface="Candara"/>
                <a:ea typeface="Gulim" pitchFamily="34" charset="-127"/>
                <a:cs typeface="Arial" pitchFamily="34" charset="0"/>
              </a:rPr>
              <a:t>Retrieves an existing logger object by the given name (or)</a:t>
            </a:r>
          </a:p>
          <a:p>
            <a:pPr lvl="2"/>
            <a:r>
              <a:rPr lang="en-US" altLang="ko-KR" dirty="0">
                <a:solidFill>
                  <a:srgbClr val="000000"/>
                </a:solidFill>
                <a:latin typeface="Candara"/>
                <a:ea typeface="Gulim" pitchFamily="34" charset="-127"/>
                <a:cs typeface="Arial" pitchFamily="34" charset="0"/>
              </a:rPr>
              <a:t>Creates a new logger of given name if none exists.</a:t>
            </a:r>
          </a:p>
          <a:p>
            <a:pPr lvl="1"/>
            <a:r>
              <a:rPr lang="en-US" altLang="ko-KR" dirty="0">
                <a:solidFill>
                  <a:srgbClr val="000000"/>
                </a:solidFill>
                <a:latin typeface="Candara"/>
                <a:ea typeface="Gulim" pitchFamily="34" charset="-127"/>
                <a:cs typeface="Arial" pitchFamily="34" charset="0"/>
              </a:rPr>
              <a:t>It then sends their output to appropriate destination called </a:t>
            </a:r>
            <a:r>
              <a:rPr lang="en-US" altLang="ko-KR" dirty="0" err="1">
                <a:solidFill>
                  <a:srgbClr val="000000"/>
                </a:solidFill>
                <a:latin typeface="Candara"/>
                <a:ea typeface="Gulim" pitchFamily="34" charset="-127"/>
                <a:cs typeface="Arial" pitchFamily="34" charset="0"/>
              </a:rPr>
              <a:t>appenders</a:t>
            </a:r>
            <a:r>
              <a:rPr lang="en-US" altLang="ko-KR" dirty="0">
                <a:solidFill>
                  <a:srgbClr val="000000"/>
                </a:solidFill>
                <a:latin typeface="Candara"/>
                <a:ea typeface="Gulim" pitchFamily="34" charset="-127"/>
                <a:cs typeface="Arial" pitchFamily="34" charset="0"/>
              </a:rPr>
              <a:t>.</a:t>
            </a:r>
            <a:endParaRPr lang="en-US" dirty="0">
              <a:solidFill>
                <a:srgbClr val="000000"/>
              </a:solidFill>
              <a:latin typeface="Candara"/>
              <a:cs typeface="Arial" pitchFamily="34" charset="0"/>
            </a:endParaRPr>
          </a:p>
        </p:txBody>
      </p:sp>
    </p:spTree>
    <p:extLst>
      <p:ext uri="{BB962C8B-B14F-4D97-AF65-F5344CB8AC3E}">
        <p14:creationId xmlns:p14="http://schemas.microsoft.com/office/powerpoint/2010/main" val="1668426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br>
              <a:rPr lang="en-US" sz="1200" dirty="0"/>
            </a:br>
            <a:r>
              <a:rPr lang="en-US" dirty="0" smtClean="0"/>
              <a:t>Logger</a:t>
            </a:r>
            <a:endParaRPr lang="en-US" dirty="0"/>
          </a:p>
        </p:txBody>
      </p:sp>
      <p:sp>
        <p:nvSpPr>
          <p:cNvPr id="467977" name="Rectangle 9"/>
          <p:cNvSpPr>
            <a:spLocks noGrp="1"/>
          </p:cNvSpPr>
          <p:nvPr>
            <p:ph idx="1"/>
          </p:nvPr>
        </p:nvSpPr>
        <p:spPr>
          <a:noFill/>
        </p:spPr>
        <p:txBody>
          <a:bodyPr/>
          <a:lstStyle/>
          <a:p>
            <a:r>
              <a:rPr lang="en-US" altLang="ko-KR" dirty="0" smtClean="0">
                <a:solidFill>
                  <a:srgbClr val="000000"/>
                </a:solidFill>
                <a:latin typeface="Candara"/>
              </a:rPr>
              <a:t>The logger object is then used to ….</a:t>
            </a:r>
          </a:p>
          <a:p>
            <a:pPr lvl="1"/>
            <a:r>
              <a:rPr lang="en-US" altLang="ko-KR" dirty="0">
                <a:solidFill>
                  <a:srgbClr val="000000"/>
                </a:solidFill>
                <a:latin typeface="Candara"/>
                <a:ea typeface="Gulim" pitchFamily="34" charset="-127"/>
                <a:cs typeface="Arial" pitchFamily="34" charset="0"/>
              </a:rPr>
              <a:t>set properties of logger component</a:t>
            </a:r>
          </a:p>
          <a:p>
            <a:pPr lvl="1"/>
            <a:r>
              <a:rPr lang="en-US" altLang="ko-KR" dirty="0">
                <a:solidFill>
                  <a:srgbClr val="000000"/>
                </a:solidFill>
                <a:latin typeface="Candara"/>
                <a:ea typeface="Gulim" pitchFamily="34" charset="-127"/>
                <a:cs typeface="Arial" pitchFamily="34" charset="0"/>
              </a:rPr>
              <a:t>invoke methods which generate log requests, namely: </a:t>
            </a:r>
          </a:p>
          <a:p>
            <a:pPr lvl="2"/>
            <a:r>
              <a:rPr lang="en-US" altLang="ko-KR" dirty="0">
                <a:solidFill>
                  <a:srgbClr val="000000"/>
                </a:solidFill>
                <a:latin typeface="Candara"/>
                <a:ea typeface="Gulim" pitchFamily="34" charset="-127"/>
                <a:cs typeface="Arial" pitchFamily="34" charset="0"/>
              </a:rPr>
              <a:t>debug(), info(), warn(), error(), fatal(), and log()</a:t>
            </a:r>
          </a:p>
          <a:p>
            <a:r>
              <a:rPr lang="en-US" altLang="ko-KR" dirty="0" smtClean="0">
                <a:solidFill>
                  <a:srgbClr val="000000"/>
                </a:solidFill>
                <a:latin typeface="Candara"/>
              </a:rPr>
              <a:t>Each class in the Java application being logged can have an individual logger assigned to it or share a common logger with other classes. </a:t>
            </a:r>
          </a:p>
          <a:p>
            <a:r>
              <a:rPr lang="en-US" altLang="ko-KR" dirty="0" smtClean="0">
                <a:solidFill>
                  <a:srgbClr val="000000"/>
                </a:solidFill>
                <a:latin typeface="Candara"/>
              </a:rPr>
              <a:t>Any number of loggers can be created for the application to suit specific logging needs.</a:t>
            </a:r>
            <a:endParaRPr lang="en-US" dirty="0" smtClean="0">
              <a:solidFill>
                <a:srgbClr val="000000"/>
              </a:solidFill>
              <a:latin typeface="Candara"/>
            </a:endParaRPr>
          </a:p>
        </p:txBody>
      </p:sp>
    </p:spTree>
    <p:extLst>
      <p:ext uri="{BB962C8B-B14F-4D97-AF65-F5344CB8AC3E}">
        <p14:creationId xmlns:p14="http://schemas.microsoft.com/office/powerpoint/2010/main" val="4168888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t>19.2: Log4J Concepts </a:t>
            </a:r>
            <a:r>
              <a:rPr lang="en-US" dirty="0"/>
              <a:t/>
            </a:r>
            <a:br>
              <a:rPr lang="en-US" dirty="0"/>
            </a:br>
            <a:r>
              <a:rPr lang="en-US" dirty="0" smtClean="0"/>
              <a:t>Logger</a:t>
            </a:r>
            <a:endParaRPr lang="en-US" dirty="0"/>
          </a:p>
        </p:txBody>
      </p:sp>
      <p:sp>
        <p:nvSpPr>
          <p:cNvPr id="470019" name="Rectangle 3"/>
          <p:cNvSpPr>
            <a:spLocks noGrp="1"/>
          </p:cNvSpPr>
          <p:nvPr>
            <p:ph idx="1"/>
          </p:nvPr>
        </p:nvSpPr>
        <p:spPr>
          <a:noFill/>
        </p:spPr>
        <p:txBody>
          <a:bodyPr/>
          <a:lstStyle/>
          <a:p>
            <a:r>
              <a:rPr lang="en-US" altLang="ko-KR" dirty="0" smtClean="0">
                <a:solidFill>
                  <a:srgbClr val="000000"/>
                </a:solidFill>
                <a:latin typeface="Candara"/>
              </a:rPr>
              <a:t>Log4j provides a default root logger that all user-defined loggers inherit from. </a:t>
            </a:r>
          </a:p>
          <a:p>
            <a:pPr lvl="1"/>
            <a:r>
              <a:rPr lang="en-US" altLang="ko-KR" dirty="0">
                <a:solidFill>
                  <a:srgbClr val="000000"/>
                </a:solidFill>
                <a:latin typeface="Candara"/>
                <a:ea typeface="Gulim" pitchFamily="34" charset="-127"/>
                <a:cs typeface="Arial" pitchFamily="34" charset="0"/>
              </a:rPr>
              <a:t>Root logger is at the top of the logger hierarchy of all logger objects that are created.</a:t>
            </a:r>
          </a:p>
          <a:p>
            <a:pPr lvl="1"/>
            <a:r>
              <a:rPr lang="en-US" altLang="ko-KR" dirty="0">
                <a:solidFill>
                  <a:srgbClr val="000000"/>
                </a:solidFill>
                <a:latin typeface="Candara"/>
                <a:ea typeface="Gulim" pitchFamily="34" charset="-127"/>
                <a:cs typeface="Arial" pitchFamily="34" charset="0"/>
              </a:rPr>
              <a:t>If an application class does not have a logger assigned to it, it can still be logged using the root logger. </a:t>
            </a:r>
          </a:p>
          <a:p>
            <a:pPr lvl="1"/>
            <a:r>
              <a:rPr lang="en-US" altLang="ko-KR" dirty="0">
                <a:solidFill>
                  <a:srgbClr val="000000"/>
                </a:solidFill>
                <a:latin typeface="Candara"/>
                <a:ea typeface="Gulim" pitchFamily="34" charset="-127"/>
                <a:cs typeface="Arial" pitchFamily="34" charset="0"/>
              </a:rPr>
              <a:t>Root logger always exists and </a:t>
            </a:r>
            <a:r>
              <a:rPr lang="en-US" dirty="0">
                <a:solidFill>
                  <a:srgbClr val="000000"/>
                </a:solidFill>
                <a:latin typeface="Candara"/>
                <a:cs typeface="Arial" pitchFamily="34" charset="0"/>
              </a:rPr>
              <a:t>cannot be retrieved by name.</a:t>
            </a:r>
            <a:endParaRPr lang="en-US" altLang="ko-KR" dirty="0">
              <a:solidFill>
                <a:srgbClr val="000000"/>
              </a:solidFill>
              <a:latin typeface="Candara"/>
              <a:ea typeface="Gulim" pitchFamily="34" charset="-127"/>
            </a:endParaRPr>
          </a:p>
          <a:p>
            <a:pPr lvl="1"/>
            <a:endParaRPr lang="en-US" sz="1800" dirty="0">
              <a:solidFill>
                <a:srgbClr val="000000"/>
              </a:solidFill>
              <a:latin typeface="Candara"/>
              <a:cs typeface="Arial" pitchFamily="34" charset="0"/>
            </a:endParaRPr>
          </a:p>
        </p:txBody>
      </p:sp>
    </p:spTree>
    <p:extLst>
      <p:ext uri="{BB962C8B-B14F-4D97-AF65-F5344CB8AC3E}">
        <p14:creationId xmlns:p14="http://schemas.microsoft.com/office/powerpoint/2010/main" val="127132444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36E55AA0-AEC2-458C-B9D4-C3A385B7533D}"/>
</file>

<file path=docProps/app.xml><?xml version="1.0" encoding="utf-8"?>
<Properties xmlns="http://schemas.openxmlformats.org/officeDocument/2006/extended-properties" xmlns:vt="http://schemas.openxmlformats.org/officeDocument/2006/docPropsVTypes">
  <Template/>
  <TotalTime>5489</TotalTime>
  <Words>3754</Words>
  <Application>Microsoft Office PowerPoint</Application>
  <PresentationFormat>On-screen Show (4:3)</PresentationFormat>
  <Paragraphs>401</Paragraphs>
  <Slides>36</Slides>
  <Notes>36</Notes>
  <HiddenSlides>2</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7" baseType="lpstr">
      <vt:lpstr>Gulim</vt:lpstr>
      <vt:lpstr>맑은 고딕</vt:lpstr>
      <vt:lpstr>Arial</vt:lpstr>
      <vt:lpstr>Calibri</vt:lpstr>
      <vt:lpstr>Candara</vt:lpstr>
      <vt:lpstr>Verdana</vt:lpstr>
      <vt:lpstr>Wingdings</vt:lpstr>
      <vt:lpstr>ヒラギノ角ゴ Pro W3</vt:lpstr>
      <vt:lpstr>Capgemini 2017_Cover slides</vt:lpstr>
      <vt:lpstr>1_Section slides</vt:lpstr>
      <vt:lpstr>think-cell Slide</vt:lpstr>
      <vt:lpstr>Core Java 8 and Development Tools</vt:lpstr>
      <vt:lpstr>Lesson Objectives</vt:lpstr>
      <vt:lpstr>19.1: Introduction Overview of Logging</vt:lpstr>
      <vt:lpstr>19.1: Introduction Logging Requirements</vt:lpstr>
      <vt:lpstr>19.2: Log4J Concepts Concept of Log4J</vt:lpstr>
      <vt:lpstr>19.2: Log4J Concepts  Components</vt:lpstr>
      <vt:lpstr>19.2: Log4J Concepts  Logger</vt:lpstr>
      <vt:lpstr>19.2: Log4J Concepts  Logger</vt:lpstr>
      <vt:lpstr>19.2: Log4J Concepts  Logger</vt:lpstr>
      <vt:lpstr>19.2: Log4J Concepts  Ways to create a Logger</vt:lpstr>
      <vt:lpstr>19.2: Log4J Concepts  Logger Priority Levels</vt:lpstr>
      <vt:lpstr>19.2: Log4J Concepts  Logger Priority Levels</vt:lpstr>
      <vt:lpstr>19.2: Log4J Concepts  Logger Priority Levels</vt:lpstr>
      <vt:lpstr>PowerPoint Presentation</vt:lpstr>
      <vt:lpstr>19.2: Log4J Concepts  Logger Priority Levels</vt:lpstr>
      <vt:lpstr>19.2: Log4J Concepts  Logger Priority Levels</vt:lpstr>
      <vt:lpstr>19.2: Log4J Concepts  Examples on Priority Levels</vt:lpstr>
      <vt:lpstr>19.2: Log4J Concepts  Appender</vt:lpstr>
      <vt:lpstr>19.2: Log4J Concepts  Layout</vt:lpstr>
      <vt:lpstr>19.2: Log4J Concepts  Types of Layout</vt:lpstr>
      <vt:lpstr>19.3: Installation of Log4J  Steps</vt:lpstr>
      <vt:lpstr>Steps for Installation of Log4J</vt:lpstr>
      <vt:lpstr>Steps for Installation of Log4J</vt:lpstr>
      <vt:lpstr>19.4: Configuring Log4J Process</vt:lpstr>
      <vt:lpstr>19.4: Configuring Log4J Using Property File</vt:lpstr>
      <vt:lpstr>19.4: Configuring Log4J Using Configuration Property Files</vt:lpstr>
      <vt:lpstr>19.4: Configuring Log4J Using Configuration Property Files</vt:lpstr>
      <vt:lpstr>19.4: Configuring Log4J Using Configuration Property Files</vt:lpstr>
      <vt:lpstr>19.4: Configuring Log4J Using Configuration Property Files</vt:lpstr>
      <vt:lpstr>19.4: Configuring Log4J Demo</vt:lpstr>
      <vt:lpstr>19.5: Pros and Cons Log4j</vt:lpstr>
      <vt:lpstr>Lab : Log4J</vt:lpstr>
      <vt:lpstr>Summary</vt:lpstr>
      <vt:lpstr>Review Question</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430</cp:revision>
  <cp:lastPrinted>2016-07-13T14:12:47Z</cp:lastPrinted>
  <dcterms:created xsi:type="dcterms:W3CDTF">2012-05-18T02:59:15Z</dcterms:created>
  <dcterms:modified xsi:type="dcterms:W3CDTF">2018-04-13T11:19:54Z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