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4"/>
  </p:sldMasterIdLst>
  <p:notesMasterIdLst>
    <p:notesMasterId r:id="rId15"/>
  </p:notesMasterIdLst>
  <p:handoutMasterIdLst>
    <p:handoutMasterId r:id="rId16"/>
  </p:handoutMasterIdLst>
  <p:sldIdLst>
    <p:sldId id="265" r:id="rId5"/>
    <p:sldId id="285" r:id="rId6"/>
    <p:sldId id="286" r:id="rId7"/>
    <p:sldId id="287" r:id="rId8"/>
    <p:sldId id="288" r:id="rId9"/>
    <p:sldId id="289" r:id="rId10"/>
    <p:sldId id="290" r:id="rId11"/>
    <p:sldId id="292" r:id="rId12"/>
    <p:sldId id="291" r:id="rId13"/>
    <p:sldId id="28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6513" autoAdjust="0"/>
  </p:normalViewPr>
  <p:slideViewPr>
    <p:cSldViewPr snapToGrid="0" showGuides="1">
      <p:cViewPr varScale="1">
        <p:scale>
          <a:sx n="63" d="100"/>
          <a:sy n="63" d="100"/>
        </p:scale>
        <p:origin x="-1596" y="-108"/>
      </p:cViewPr>
      <p:guideLst>
        <p:guide orient="horz" pos="2160"/>
        <p:guide pos="24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28672-4337-41E0-A109-2BF6C0A0EED5}" type="datetimeFigureOut">
              <a:rPr lang="en-US" smtClean="0"/>
              <a:pPr/>
              <a:t>4/28/2017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Page XX-#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1AB50-9623-476D-A480-EBA5402225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07337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2175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39550" y="4253755"/>
            <a:ext cx="4586881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905000" y="457200"/>
            <a:ext cx="0" cy="800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52400" y="717181"/>
            <a:ext cx="160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Instructor Notes:</a:t>
            </a: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241300" y="152400"/>
            <a:ext cx="650081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latin typeface="Candara" pitchFamily="34" charset="0"/>
                <a:ea typeface="+mn-ea"/>
                <a:cs typeface="Arial" pitchFamily="34" charset="0"/>
              </a:rPr>
              <a:t>&lt;Course Name&gt;				                     Appendix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	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3962793" y="8591057"/>
            <a:ext cx="2762530" cy="448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		 Page XX-</a:t>
            </a:r>
            <a:fld id="{BD9FB300-F9DC-4669-88F4-967ABA23CC04}" type="slidenum">
              <a:rPr lang="en-US" sz="1000" smtClean="0">
                <a:latin typeface="Arial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335835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42875" y="1019175"/>
            <a:ext cx="1600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 smtClean="0">
                <a:latin typeface="Candara" pitchFamily="34" charset="0"/>
                <a:cs typeface="Arial" pitchFamily="34" charset="0"/>
              </a:rPr>
              <a:t>Add instructor notes here. </a:t>
            </a:r>
            <a:endParaRPr lang="en-US" sz="1200" b="1" dirty="0">
              <a:latin typeface="Candar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5647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981200" y="824753"/>
            <a:ext cx="4648200" cy="7635035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latin typeface="Candara" pitchFamily="34" charset="0"/>
                <a:cs typeface="Arial" pitchFamily="34" charset="0"/>
              </a:rPr>
              <a:t>Appendix B. Code Examples</a:t>
            </a:r>
            <a:endParaRPr lang="en-US" sz="1200" b="1" dirty="0">
              <a:latin typeface="Candara" pitchFamily="34" charset="0"/>
              <a:cs typeface="Arial" pitchFamily="34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42875" y="10191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575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39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520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072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905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957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895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603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543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1.em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4.xml"/><Relationship Id="rId7" Type="http://schemas.openxmlformats.org/officeDocument/2006/relationships/oleObject" Target="../embeddings/oleObject5.bin"/><Relationship Id="rId2" Type="http://schemas.openxmlformats.org/officeDocument/2006/relationships/tags" Target="../tags/tag23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8.xml"/><Relationship Id="rId7" Type="http://schemas.openxmlformats.org/officeDocument/2006/relationships/oleObject" Target="../embeddings/oleObject6.bin"/><Relationship Id="rId2" Type="http://schemas.openxmlformats.org/officeDocument/2006/relationships/tags" Target="../tags/tag27.xml"/><Relationship Id="rId1" Type="http://schemas.openxmlformats.org/officeDocument/2006/relationships/vmlDrawing" Target="../drawings/vmlDrawing6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2" Type="http://schemas.openxmlformats.org/officeDocument/2006/relationships/tags" Target="../tags/tag31.xml"/><Relationship Id="rId1" Type="http://schemas.openxmlformats.org/officeDocument/2006/relationships/vmlDrawing" Target="../drawings/vmlDrawing7.v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10" Type="http://schemas.openxmlformats.org/officeDocument/2006/relationships/image" Target="../media/image1.emf"/><Relationship Id="rId4" Type="http://schemas.openxmlformats.org/officeDocument/2006/relationships/tags" Target="../tags/tag33.xml"/><Relationship Id="rId9" Type="http://schemas.openxmlformats.org/officeDocument/2006/relationships/oleObject" Target="../embeddings/oleObject7.bin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9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1.emf"/><Relationship Id="rId2" Type="http://schemas.openxmlformats.org/officeDocument/2006/relationships/tags" Target="../tags/tag1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422521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0" name="Group 11"/>
          <p:cNvGrpSpPr>
            <a:grpSpLocks/>
          </p:cNvGrpSpPr>
          <p:nvPr userDrawn="1"/>
        </p:nvGrpSpPr>
        <p:grpSpPr bwMode="auto">
          <a:xfrm>
            <a:off x="7315200" y="1828800"/>
            <a:ext cx="1699814" cy="1408632"/>
            <a:chOff x="4176" y="993"/>
            <a:chExt cx="1273" cy="1119"/>
          </a:xfrm>
        </p:grpSpPr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4176" y="993"/>
              <a:ext cx="1273" cy="1119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2" name="Picture 7" descr="knowledgecheck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338" y="1074"/>
              <a:ext cx="949" cy="96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207380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651806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2111956"/>
            <a:ext cx="8845484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298604" y="1495447"/>
            <a:ext cx="8860286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2845092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1533439"/>
            <a:ext cx="4155820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1533440"/>
            <a:ext cx="4155820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389097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2206953"/>
            <a:ext cx="4155820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2208394"/>
            <a:ext cx="4155820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290501" y="1542648"/>
            <a:ext cx="4155820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4636749" y="1533439"/>
            <a:ext cx="4155820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4212685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8791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8791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66260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66260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08791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08791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66260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766260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168489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88522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3672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/>
            </a:lvl1pPr>
            <a:lvl4pPr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4/28/2017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23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7"/>
          <p:cNvSpPr>
            <a:spLocks/>
          </p:cNvSpPr>
          <p:nvPr userDrawn="1"/>
        </p:nvSpPr>
        <p:spPr bwMode="auto">
          <a:xfrm flipH="1">
            <a:off x="0" y="0"/>
            <a:ext cx="3675138" cy="6858000"/>
          </a:xfrm>
          <a:custGeom>
            <a:avLst/>
            <a:gdLst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10000 w 38019"/>
              <a:gd name="connsiteY7" fmla="*/ 10000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38019 w 38019"/>
              <a:gd name="connsiteY7" fmla="*/ 9997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14 h 10014"/>
              <a:gd name="connsiteX1" fmla="*/ 2443 w 38019"/>
              <a:gd name="connsiteY1" fmla="*/ 1608 h 10014"/>
              <a:gd name="connsiteX2" fmla="*/ 1145 w 38019"/>
              <a:gd name="connsiteY2" fmla="*/ 2764 h 10014"/>
              <a:gd name="connsiteX3" fmla="*/ 0 w 38019"/>
              <a:gd name="connsiteY3" fmla="*/ 3045 h 10014"/>
              <a:gd name="connsiteX4" fmla="*/ 420 w 38019"/>
              <a:gd name="connsiteY4" fmla="*/ 3138 h 10014"/>
              <a:gd name="connsiteX5" fmla="*/ 2443 w 38019"/>
              <a:gd name="connsiteY5" fmla="*/ 4552 h 10014"/>
              <a:gd name="connsiteX6" fmla="*/ 2443 w 38019"/>
              <a:gd name="connsiteY6" fmla="*/ 10014 h 10014"/>
              <a:gd name="connsiteX7" fmla="*/ 38019 w 38019"/>
              <a:gd name="connsiteY7" fmla="*/ 10011 h 10014"/>
              <a:gd name="connsiteX8" fmla="*/ 33103 w 38019"/>
              <a:gd name="connsiteY8" fmla="*/ 0 h 10014"/>
              <a:gd name="connsiteX9" fmla="*/ 2443 w 38019"/>
              <a:gd name="connsiteY9" fmla="*/ 14 h 10014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3103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1946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2061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28 h 10039"/>
              <a:gd name="connsiteX1" fmla="*/ 2443 w 33832"/>
              <a:gd name="connsiteY1" fmla="*/ 1622 h 10039"/>
              <a:gd name="connsiteX2" fmla="*/ 1145 w 33832"/>
              <a:gd name="connsiteY2" fmla="*/ 2778 h 10039"/>
              <a:gd name="connsiteX3" fmla="*/ 0 w 33832"/>
              <a:gd name="connsiteY3" fmla="*/ 3059 h 10039"/>
              <a:gd name="connsiteX4" fmla="*/ 420 w 33832"/>
              <a:gd name="connsiteY4" fmla="*/ 3152 h 10039"/>
              <a:gd name="connsiteX5" fmla="*/ 2443 w 33832"/>
              <a:gd name="connsiteY5" fmla="*/ 4566 h 10039"/>
              <a:gd name="connsiteX6" fmla="*/ 2443 w 33832"/>
              <a:gd name="connsiteY6" fmla="*/ 10028 h 10039"/>
              <a:gd name="connsiteX7" fmla="*/ 33832 w 33832"/>
              <a:gd name="connsiteY7" fmla="*/ 10039 h 10039"/>
              <a:gd name="connsiteX8" fmla="*/ 31946 w 33832"/>
              <a:gd name="connsiteY8" fmla="*/ 0 h 10039"/>
              <a:gd name="connsiteX9" fmla="*/ 2443 w 33832"/>
              <a:gd name="connsiteY9" fmla="*/ 28 h 10039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2061 w 33832"/>
              <a:gd name="connsiteY8" fmla="*/ 69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27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13 h 10011"/>
              <a:gd name="connsiteX9" fmla="*/ 2443 w 33832"/>
              <a:gd name="connsiteY9" fmla="*/ 0 h 10011"/>
              <a:gd name="connsiteX0" fmla="*/ 2443 w 33832"/>
              <a:gd name="connsiteY0" fmla="*/ 29 h 10040"/>
              <a:gd name="connsiteX1" fmla="*/ 2443 w 33832"/>
              <a:gd name="connsiteY1" fmla="*/ 1623 h 10040"/>
              <a:gd name="connsiteX2" fmla="*/ 1145 w 33832"/>
              <a:gd name="connsiteY2" fmla="*/ 2779 h 10040"/>
              <a:gd name="connsiteX3" fmla="*/ 0 w 33832"/>
              <a:gd name="connsiteY3" fmla="*/ 3060 h 10040"/>
              <a:gd name="connsiteX4" fmla="*/ 420 w 33832"/>
              <a:gd name="connsiteY4" fmla="*/ 3153 h 10040"/>
              <a:gd name="connsiteX5" fmla="*/ 2443 w 33832"/>
              <a:gd name="connsiteY5" fmla="*/ 4567 h 10040"/>
              <a:gd name="connsiteX6" fmla="*/ 2443 w 33832"/>
              <a:gd name="connsiteY6" fmla="*/ 10029 h 10040"/>
              <a:gd name="connsiteX7" fmla="*/ 33832 w 33832"/>
              <a:gd name="connsiteY7" fmla="*/ 10040 h 10040"/>
              <a:gd name="connsiteX8" fmla="*/ 31946 w 33832"/>
              <a:gd name="connsiteY8" fmla="*/ 0 h 10040"/>
              <a:gd name="connsiteX9" fmla="*/ 2443 w 33832"/>
              <a:gd name="connsiteY9" fmla="*/ 29 h 10040"/>
              <a:gd name="connsiteX0" fmla="*/ 2443 w 31997"/>
              <a:gd name="connsiteY0" fmla="*/ 29 h 10029"/>
              <a:gd name="connsiteX1" fmla="*/ 2443 w 31997"/>
              <a:gd name="connsiteY1" fmla="*/ 1623 h 10029"/>
              <a:gd name="connsiteX2" fmla="*/ 1145 w 31997"/>
              <a:gd name="connsiteY2" fmla="*/ 2779 h 10029"/>
              <a:gd name="connsiteX3" fmla="*/ 0 w 31997"/>
              <a:gd name="connsiteY3" fmla="*/ 3060 h 10029"/>
              <a:gd name="connsiteX4" fmla="*/ 420 w 31997"/>
              <a:gd name="connsiteY4" fmla="*/ 3153 h 10029"/>
              <a:gd name="connsiteX5" fmla="*/ 2443 w 31997"/>
              <a:gd name="connsiteY5" fmla="*/ 4567 h 10029"/>
              <a:gd name="connsiteX6" fmla="*/ 2443 w 31997"/>
              <a:gd name="connsiteY6" fmla="*/ 10029 h 10029"/>
              <a:gd name="connsiteX7" fmla="*/ 31997 w 31997"/>
              <a:gd name="connsiteY7" fmla="*/ 10026 h 10029"/>
              <a:gd name="connsiteX8" fmla="*/ 31946 w 31997"/>
              <a:gd name="connsiteY8" fmla="*/ 0 h 10029"/>
              <a:gd name="connsiteX9" fmla="*/ 2443 w 31997"/>
              <a:gd name="connsiteY9" fmla="*/ 29 h 10029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46 w 31997"/>
              <a:gd name="connsiteY8" fmla="*/ 13 h 10042"/>
              <a:gd name="connsiteX9" fmla="*/ 2443 w 31997"/>
              <a:gd name="connsiteY9" fmla="*/ 0 h 10042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97 w 31997"/>
              <a:gd name="connsiteY8" fmla="*/ 0 h 10042"/>
              <a:gd name="connsiteX9" fmla="*/ 2443 w 31997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31997 w 40083"/>
              <a:gd name="connsiteY7" fmla="*/ 10039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24076 w 40083"/>
              <a:gd name="connsiteY8" fmla="*/ 14 h 10042"/>
              <a:gd name="connsiteX9" fmla="*/ 2443 w 40083"/>
              <a:gd name="connsiteY9" fmla="*/ 0 h 10042"/>
              <a:gd name="connsiteX0" fmla="*/ 2443 w 24076"/>
              <a:gd name="connsiteY0" fmla="*/ 0 h 10042"/>
              <a:gd name="connsiteX1" fmla="*/ 2443 w 24076"/>
              <a:gd name="connsiteY1" fmla="*/ 1636 h 10042"/>
              <a:gd name="connsiteX2" fmla="*/ 1145 w 24076"/>
              <a:gd name="connsiteY2" fmla="*/ 2792 h 10042"/>
              <a:gd name="connsiteX3" fmla="*/ 0 w 24076"/>
              <a:gd name="connsiteY3" fmla="*/ 3073 h 10042"/>
              <a:gd name="connsiteX4" fmla="*/ 420 w 24076"/>
              <a:gd name="connsiteY4" fmla="*/ 3166 h 10042"/>
              <a:gd name="connsiteX5" fmla="*/ 2443 w 24076"/>
              <a:gd name="connsiteY5" fmla="*/ 4580 h 10042"/>
              <a:gd name="connsiteX6" fmla="*/ 2443 w 24076"/>
              <a:gd name="connsiteY6" fmla="*/ 10042 h 10042"/>
              <a:gd name="connsiteX7" fmla="*/ 24076 w 24076"/>
              <a:gd name="connsiteY7" fmla="*/ 10042 h 10042"/>
              <a:gd name="connsiteX8" fmla="*/ 24076 w 24076"/>
              <a:gd name="connsiteY8" fmla="*/ 14 h 10042"/>
              <a:gd name="connsiteX9" fmla="*/ 2443 w 24076"/>
              <a:gd name="connsiteY9" fmla="*/ 0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076" h="10042">
                <a:moveTo>
                  <a:pt x="2443" y="0"/>
                </a:moveTo>
                <a:lnTo>
                  <a:pt x="2443" y="1636"/>
                </a:lnTo>
                <a:cubicBezTo>
                  <a:pt x="2443" y="2080"/>
                  <a:pt x="2023" y="2477"/>
                  <a:pt x="1145" y="2792"/>
                </a:cubicBezTo>
                <a:cubicBezTo>
                  <a:pt x="821" y="2898"/>
                  <a:pt x="439" y="2967"/>
                  <a:pt x="0" y="3073"/>
                </a:cubicBezTo>
                <a:cubicBezTo>
                  <a:pt x="153" y="3110"/>
                  <a:pt x="286" y="3143"/>
                  <a:pt x="420" y="3166"/>
                </a:cubicBezTo>
                <a:cubicBezTo>
                  <a:pt x="1813" y="3494"/>
                  <a:pt x="2443" y="3975"/>
                  <a:pt x="2443" y="4580"/>
                </a:cubicBezTo>
                <a:lnTo>
                  <a:pt x="2443" y="10042"/>
                </a:lnTo>
                <a:lnTo>
                  <a:pt x="24076" y="10042"/>
                </a:lnTo>
                <a:lnTo>
                  <a:pt x="24076" y="14"/>
                </a:lnTo>
                <a:lnTo>
                  <a:pt x="2443" y="0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kern="1200" noProof="0">
              <a:solidFill>
                <a:schemeClr val="bg2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290147" y="962025"/>
            <a:ext cx="2883877" cy="2248140"/>
          </a:xfrm>
          <a:prstGeom prst="rect">
            <a:avLst/>
          </a:prstGeom>
        </p:spPr>
        <p:txBody>
          <a:bodyPr lIns="180000" tIns="33059" rIns="36000" bIns="33059" anchor="ctr" anchorCtr="0"/>
          <a:lstStyle>
            <a:lvl1pPr algn="l">
              <a:defRPr lang="en-US" sz="4000" b="1" kern="1200" baseline="0" noProof="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 algn="l" defTabSz="839694" rtl="0" eaLnBrk="1" latinLnBrk="0" hangingPunct="1">
              <a:spcBef>
                <a:spcPct val="0"/>
              </a:spcBef>
              <a:buNone/>
            </a:pPr>
            <a:r>
              <a:rPr lang="en-US" noProof="0" dirty="0" smtClean="0"/>
              <a:t>Click here to edit master text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0"/>
          </p:nvPr>
        </p:nvSpPr>
        <p:spPr>
          <a:xfrm>
            <a:off x="3821539" y="1512000"/>
            <a:ext cx="4851889" cy="478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60858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575396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1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315200" y="1828799"/>
            <a:ext cx="1693941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700978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06973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867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grpSp>
        <p:nvGrpSpPr>
          <p:cNvPr id="5" name="Group 6"/>
          <p:cNvGrpSpPr>
            <a:grpSpLocks/>
          </p:cNvGrpSpPr>
          <p:nvPr userDrawn="1"/>
        </p:nvGrpSpPr>
        <p:grpSpPr bwMode="auto">
          <a:xfrm>
            <a:off x="7315200" y="1828800"/>
            <a:ext cx="1796795" cy="1452205"/>
            <a:chOff x="781" y="1008"/>
            <a:chExt cx="4107" cy="2525"/>
          </a:xfrm>
        </p:grpSpPr>
        <p:sp>
          <p:nvSpPr>
            <p:cNvPr id="6" name="Rectangle 5"/>
            <p:cNvSpPr>
              <a:spLocks noChangeArrowheads="1"/>
            </p:cNvSpPr>
            <p:nvPr userDrawn="1"/>
          </p:nvSpPr>
          <p:spPr bwMode="auto">
            <a:xfrm>
              <a:off x="864" y="1008"/>
              <a:ext cx="4024" cy="2525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8"/>
            <p:cNvGrpSpPr>
              <a:grpSpLocks/>
            </p:cNvGrpSpPr>
            <p:nvPr/>
          </p:nvGrpSpPr>
          <p:grpSpPr bwMode="auto">
            <a:xfrm>
              <a:off x="2641" y="1963"/>
              <a:ext cx="796" cy="355"/>
              <a:chOff x="2624" y="1896"/>
              <a:chExt cx="796" cy="355"/>
            </a:xfrm>
          </p:grpSpPr>
          <p:sp>
            <p:nvSpPr>
              <p:cNvPr id="70" name="Freeform 9"/>
              <p:cNvSpPr>
                <a:spLocks/>
              </p:cNvSpPr>
              <p:nvPr/>
            </p:nvSpPr>
            <p:spPr bwMode="auto">
              <a:xfrm>
                <a:off x="2624" y="1896"/>
                <a:ext cx="466" cy="267"/>
              </a:xfrm>
              <a:custGeom>
                <a:avLst/>
                <a:gdLst/>
                <a:ahLst/>
                <a:cxnLst>
                  <a:cxn ang="0">
                    <a:pos x="0" y="120"/>
                  </a:cxn>
                  <a:cxn ang="0">
                    <a:pos x="202" y="24"/>
                  </a:cxn>
                  <a:cxn ang="0">
                    <a:pos x="364" y="30"/>
                  </a:cxn>
                  <a:cxn ang="0">
                    <a:pos x="280" y="204"/>
                  </a:cxn>
                  <a:cxn ang="0">
                    <a:pos x="400" y="234"/>
                  </a:cxn>
                  <a:cxn ang="0">
                    <a:pos x="466" y="210"/>
                  </a:cxn>
                </a:cxnLst>
                <a:rect l="0" t="0" r="r" b="b"/>
                <a:pathLst>
                  <a:path w="466" h="267">
                    <a:moveTo>
                      <a:pt x="0" y="120"/>
                    </a:moveTo>
                    <a:cubicBezTo>
                      <a:pt x="29" y="108"/>
                      <a:pt x="144" y="40"/>
                      <a:pt x="202" y="24"/>
                    </a:cubicBezTo>
                    <a:cubicBezTo>
                      <a:pt x="260" y="8"/>
                      <a:pt x="351" y="0"/>
                      <a:pt x="364" y="30"/>
                    </a:cubicBezTo>
                    <a:cubicBezTo>
                      <a:pt x="377" y="60"/>
                      <a:pt x="274" y="170"/>
                      <a:pt x="280" y="204"/>
                    </a:cubicBezTo>
                    <a:cubicBezTo>
                      <a:pt x="293" y="267"/>
                      <a:pt x="330" y="238"/>
                      <a:pt x="400" y="234"/>
                    </a:cubicBezTo>
                    <a:cubicBezTo>
                      <a:pt x="426" y="229"/>
                      <a:pt x="447" y="229"/>
                      <a:pt x="466" y="21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10"/>
              <p:cNvSpPr>
                <a:spLocks/>
              </p:cNvSpPr>
              <p:nvPr userDrawn="1"/>
            </p:nvSpPr>
            <p:spPr bwMode="auto">
              <a:xfrm>
                <a:off x="3044" y="2040"/>
                <a:ext cx="376" cy="211"/>
              </a:xfrm>
              <a:custGeom>
                <a:avLst/>
                <a:gdLst/>
                <a:ahLst/>
                <a:cxnLst>
                  <a:cxn ang="0">
                    <a:pos x="10" y="138"/>
                  </a:cxn>
                  <a:cxn ang="0">
                    <a:pos x="46" y="30"/>
                  </a:cxn>
                  <a:cxn ang="0">
                    <a:pos x="286" y="0"/>
                  </a:cxn>
                  <a:cxn ang="0">
                    <a:pos x="364" y="24"/>
                  </a:cxn>
                  <a:cxn ang="0">
                    <a:pos x="376" y="84"/>
                  </a:cxn>
                  <a:cxn ang="0">
                    <a:pos x="328" y="192"/>
                  </a:cxn>
                  <a:cxn ang="0">
                    <a:pos x="208" y="198"/>
                  </a:cxn>
                  <a:cxn ang="0">
                    <a:pos x="118" y="168"/>
                  </a:cxn>
                  <a:cxn ang="0">
                    <a:pos x="34" y="180"/>
                  </a:cxn>
                  <a:cxn ang="0">
                    <a:pos x="10" y="138"/>
                  </a:cxn>
                </a:cxnLst>
                <a:rect l="0" t="0" r="r" b="b"/>
                <a:pathLst>
                  <a:path w="376" h="211">
                    <a:moveTo>
                      <a:pt x="10" y="138"/>
                    </a:moveTo>
                    <a:cubicBezTo>
                      <a:pt x="12" y="113"/>
                      <a:pt x="0" y="53"/>
                      <a:pt x="46" y="30"/>
                    </a:cubicBezTo>
                    <a:cubicBezTo>
                      <a:pt x="92" y="7"/>
                      <a:pt x="233" y="1"/>
                      <a:pt x="286" y="0"/>
                    </a:cubicBezTo>
                    <a:lnTo>
                      <a:pt x="364" y="24"/>
                    </a:lnTo>
                    <a:lnTo>
                      <a:pt x="376" y="84"/>
                    </a:lnTo>
                    <a:cubicBezTo>
                      <a:pt x="370" y="112"/>
                      <a:pt x="356" y="173"/>
                      <a:pt x="328" y="192"/>
                    </a:cubicBezTo>
                    <a:cubicBezTo>
                      <a:pt x="300" y="211"/>
                      <a:pt x="243" y="202"/>
                      <a:pt x="208" y="198"/>
                    </a:cubicBezTo>
                    <a:cubicBezTo>
                      <a:pt x="173" y="194"/>
                      <a:pt x="147" y="171"/>
                      <a:pt x="118" y="168"/>
                    </a:cubicBezTo>
                    <a:cubicBezTo>
                      <a:pt x="89" y="165"/>
                      <a:pt x="52" y="185"/>
                      <a:pt x="34" y="180"/>
                    </a:cubicBezTo>
                    <a:cubicBezTo>
                      <a:pt x="16" y="175"/>
                      <a:pt x="8" y="163"/>
                      <a:pt x="10" y="138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Line 11"/>
              <p:cNvSpPr>
                <a:spLocks noChangeShapeType="1"/>
              </p:cNvSpPr>
              <p:nvPr/>
            </p:nvSpPr>
            <p:spPr bwMode="auto">
              <a:xfrm flipH="1">
                <a:off x="3138" y="2094"/>
                <a:ext cx="72" cy="1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Line 12"/>
              <p:cNvSpPr>
                <a:spLocks noChangeShapeType="1"/>
              </p:cNvSpPr>
              <p:nvPr/>
            </p:nvSpPr>
            <p:spPr bwMode="auto">
              <a:xfrm flipH="1" flipV="1">
                <a:off x="3114" y="2130"/>
                <a:ext cx="66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Freeform 13"/>
              <p:cNvSpPr>
                <a:spLocks/>
              </p:cNvSpPr>
              <p:nvPr userDrawn="1"/>
            </p:nvSpPr>
            <p:spPr bwMode="auto">
              <a:xfrm>
                <a:off x="3224" y="2120"/>
                <a:ext cx="152" cy="96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100" y="40"/>
                  </a:cxn>
                  <a:cxn ang="0">
                    <a:pos x="140" y="0"/>
                  </a:cxn>
                  <a:cxn ang="0">
                    <a:pos x="152" y="44"/>
                  </a:cxn>
                  <a:cxn ang="0">
                    <a:pos x="112" y="96"/>
                  </a:cxn>
                  <a:cxn ang="0">
                    <a:pos x="24" y="80"/>
                  </a:cxn>
                  <a:cxn ang="0">
                    <a:pos x="0" y="28"/>
                  </a:cxn>
                </a:cxnLst>
                <a:rect l="0" t="0" r="r" b="b"/>
                <a:pathLst>
                  <a:path w="152" h="96">
                    <a:moveTo>
                      <a:pt x="0" y="28"/>
                    </a:moveTo>
                    <a:lnTo>
                      <a:pt x="100" y="40"/>
                    </a:lnTo>
                    <a:lnTo>
                      <a:pt x="140" y="0"/>
                    </a:lnTo>
                    <a:lnTo>
                      <a:pt x="152" y="44"/>
                    </a:lnTo>
                    <a:lnTo>
                      <a:pt x="112" y="96"/>
                    </a:lnTo>
                    <a:lnTo>
                      <a:pt x="24" y="8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14"/>
            <p:cNvGrpSpPr>
              <a:grpSpLocks/>
            </p:cNvGrpSpPr>
            <p:nvPr/>
          </p:nvGrpSpPr>
          <p:grpSpPr bwMode="auto">
            <a:xfrm>
              <a:off x="2196" y="2406"/>
              <a:ext cx="996" cy="690"/>
              <a:chOff x="2074" y="2432"/>
              <a:chExt cx="996" cy="690"/>
            </a:xfrm>
          </p:grpSpPr>
          <p:sp>
            <p:nvSpPr>
              <p:cNvPr id="59" name="Freeform 15"/>
              <p:cNvSpPr>
                <a:spLocks/>
              </p:cNvSpPr>
              <p:nvPr/>
            </p:nvSpPr>
            <p:spPr bwMode="auto">
              <a:xfrm>
                <a:off x="2074" y="2432"/>
                <a:ext cx="996" cy="690"/>
              </a:xfrm>
              <a:custGeom>
                <a:avLst/>
                <a:gdLst/>
                <a:ahLst/>
                <a:cxnLst>
                  <a:cxn ang="0">
                    <a:pos x="12" y="246"/>
                  </a:cxn>
                  <a:cxn ang="0">
                    <a:pos x="720" y="0"/>
                  </a:cxn>
                  <a:cxn ang="0">
                    <a:pos x="996" y="168"/>
                  </a:cxn>
                  <a:cxn ang="0">
                    <a:pos x="972" y="300"/>
                  </a:cxn>
                  <a:cxn ang="0">
                    <a:pos x="126" y="690"/>
                  </a:cxn>
                  <a:cxn ang="0">
                    <a:pos x="0" y="594"/>
                  </a:cxn>
                  <a:cxn ang="0">
                    <a:pos x="12" y="246"/>
                  </a:cxn>
                </a:cxnLst>
                <a:rect l="0" t="0" r="r" b="b"/>
                <a:pathLst>
                  <a:path w="996" h="690">
                    <a:moveTo>
                      <a:pt x="12" y="246"/>
                    </a:moveTo>
                    <a:lnTo>
                      <a:pt x="720" y="0"/>
                    </a:lnTo>
                    <a:lnTo>
                      <a:pt x="996" y="168"/>
                    </a:lnTo>
                    <a:lnTo>
                      <a:pt x="972" y="300"/>
                    </a:lnTo>
                    <a:lnTo>
                      <a:pt x="126" y="690"/>
                    </a:lnTo>
                    <a:lnTo>
                      <a:pt x="0" y="594"/>
                    </a:lnTo>
                    <a:lnTo>
                      <a:pt x="12" y="246"/>
                    </a:lnTo>
                    <a:close/>
                  </a:path>
                </a:pathLst>
              </a:custGeom>
              <a:solidFill>
                <a:schemeClr val="fol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Freeform 16"/>
              <p:cNvSpPr>
                <a:spLocks/>
              </p:cNvSpPr>
              <p:nvPr/>
            </p:nvSpPr>
            <p:spPr bwMode="auto">
              <a:xfrm>
                <a:off x="2076" y="2606"/>
                <a:ext cx="976" cy="414"/>
              </a:xfrm>
              <a:custGeom>
                <a:avLst/>
                <a:gdLst/>
                <a:ahLst/>
                <a:cxnLst>
                  <a:cxn ang="0">
                    <a:pos x="976" y="0"/>
                  </a:cxn>
                  <a:cxn ang="0">
                    <a:pos x="0" y="414"/>
                  </a:cxn>
                </a:cxnLst>
                <a:rect l="0" t="0" r="r" b="b"/>
                <a:pathLst>
                  <a:path w="976" h="414">
                    <a:moveTo>
                      <a:pt x="976" y="0"/>
                    </a:moveTo>
                    <a:lnTo>
                      <a:pt x="0" y="414"/>
                    </a:lnTo>
                  </a:path>
                </a:pathLst>
              </a:custGeom>
              <a:noFill/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Freeform 17"/>
              <p:cNvSpPr>
                <a:spLocks/>
              </p:cNvSpPr>
              <p:nvPr/>
            </p:nvSpPr>
            <p:spPr bwMode="auto">
              <a:xfrm>
                <a:off x="2146" y="2690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Freeform 18"/>
              <p:cNvSpPr>
                <a:spLocks/>
              </p:cNvSpPr>
              <p:nvPr/>
            </p:nvSpPr>
            <p:spPr bwMode="auto">
              <a:xfrm>
                <a:off x="2344" y="2618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19"/>
              <p:cNvSpPr>
                <a:spLocks/>
              </p:cNvSpPr>
              <p:nvPr/>
            </p:nvSpPr>
            <p:spPr bwMode="auto">
              <a:xfrm>
                <a:off x="2542" y="254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20"/>
              <p:cNvSpPr>
                <a:spLocks/>
              </p:cNvSpPr>
              <p:nvPr/>
            </p:nvSpPr>
            <p:spPr bwMode="auto">
              <a:xfrm>
                <a:off x="2170" y="278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21"/>
              <p:cNvSpPr>
                <a:spLocks/>
              </p:cNvSpPr>
              <p:nvPr/>
            </p:nvSpPr>
            <p:spPr bwMode="auto">
              <a:xfrm>
                <a:off x="2380" y="269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22"/>
              <p:cNvSpPr>
                <a:spLocks/>
              </p:cNvSpPr>
              <p:nvPr/>
            </p:nvSpPr>
            <p:spPr bwMode="auto">
              <a:xfrm>
                <a:off x="2590" y="2606"/>
                <a:ext cx="180" cy="108"/>
              </a:xfrm>
              <a:custGeom>
                <a:avLst/>
                <a:gdLst/>
                <a:ahLst/>
                <a:cxnLst>
                  <a:cxn ang="0">
                    <a:pos x="6" y="48"/>
                  </a:cxn>
                  <a:cxn ang="0">
                    <a:pos x="156" y="0"/>
                  </a:cxn>
                  <a:cxn ang="0">
                    <a:pos x="180" y="36"/>
                  </a:cxn>
                  <a:cxn ang="0">
                    <a:pos x="0" y="108"/>
                  </a:cxn>
                  <a:cxn ang="0">
                    <a:pos x="6" y="48"/>
                  </a:cxn>
                </a:cxnLst>
                <a:rect l="0" t="0" r="r" b="b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Freeform 23"/>
              <p:cNvSpPr>
                <a:spLocks/>
              </p:cNvSpPr>
              <p:nvPr/>
            </p:nvSpPr>
            <p:spPr bwMode="auto">
              <a:xfrm>
                <a:off x="2806" y="2534"/>
                <a:ext cx="92" cy="6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Freeform 24"/>
              <p:cNvSpPr>
                <a:spLocks/>
              </p:cNvSpPr>
              <p:nvPr/>
            </p:nvSpPr>
            <p:spPr bwMode="auto">
              <a:xfrm>
                <a:off x="2740" y="2486"/>
                <a:ext cx="102" cy="66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72" y="0"/>
                  </a:cxn>
                  <a:cxn ang="0">
                    <a:pos x="120" y="42"/>
                  </a:cxn>
                  <a:cxn ang="0">
                    <a:pos x="60" y="78"/>
                  </a:cxn>
                  <a:cxn ang="0">
                    <a:pos x="0" y="30"/>
                  </a:cxn>
                </a:cxnLst>
                <a:rect l="0" t="0" r="r" b="b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25"/>
              <p:cNvSpPr>
                <a:spLocks/>
              </p:cNvSpPr>
              <p:nvPr userDrawn="1"/>
            </p:nvSpPr>
            <p:spPr bwMode="auto">
              <a:xfrm>
                <a:off x="2424" y="2628"/>
                <a:ext cx="628" cy="300"/>
              </a:xfrm>
              <a:custGeom>
                <a:avLst/>
                <a:gdLst/>
                <a:ahLst/>
                <a:cxnLst>
                  <a:cxn ang="0">
                    <a:pos x="0" y="300"/>
                  </a:cxn>
                  <a:cxn ang="0">
                    <a:pos x="628" y="0"/>
                  </a:cxn>
                  <a:cxn ang="0">
                    <a:pos x="620" y="68"/>
                  </a:cxn>
                  <a:cxn ang="0">
                    <a:pos x="0" y="300"/>
                  </a:cxn>
                </a:cxnLst>
                <a:rect l="0" t="0" r="r" b="b"/>
                <a:pathLst>
                  <a:path w="628" h="300">
                    <a:moveTo>
                      <a:pt x="0" y="300"/>
                    </a:moveTo>
                    <a:lnTo>
                      <a:pt x="628" y="0"/>
                    </a:lnTo>
                    <a:lnTo>
                      <a:pt x="620" y="68"/>
                    </a:lnTo>
                    <a:lnTo>
                      <a:pt x="0" y="30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26"/>
            <p:cNvGrpSpPr>
              <a:grpSpLocks/>
            </p:cNvGrpSpPr>
            <p:nvPr/>
          </p:nvGrpSpPr>
          <p:grpSpPr bwMode="auto">
            <a:xfrm>
              <a:off x="1547" y="1137"/>
              <a:ext cx="1302" cy="1554"/>
              <a:chOff x="1458" y="1110"/>
              <a:chExt cx="1302" cy="1554"/>
            </a:xfrm>
          </p:grpSpPr>
          <p:grpSp>
            <p:nvGrpSpPr>
              <p:cNvPr id="41" name="Group 27"/>
              <p:cNvGrpSpPr>
                <a:grpSpLocks/>
              </p:cNvGrpSpPr>
              <p:nvPr/>
            </p:nvGrpSpPr>
            <p:grpSpPr bwMode="auto">
              <a:xfrm>
                <a:off x="1464" y="1968"/>
                <a:ext cx="1296" cy="696"/>
                <a:chOff x="1464" y="1968"/>
                <a:chExt cx="1296" cy="696"/>
              </a:xfrm>
            </p:grpSpPr>
            <p:sp>
              <p:nvSpPr>
                <p:cNvPr id="50" name="Freeform 28"/>
                <p:cNvSpPr>
                  <a:spLocks/>
                </p:cNvSpPr>
                <p:nvPr/>
              </p:nvSpPr>
              <p:spPr bwMode="auto">
                <a:xfrm>
                  <a:off x="1470" y="2016"/>
                  <a:ext cx="1290" cy="648"/>
                </a:xfrm>
                <a:custGeom>
                  <a:avLst/>
                  <a:gdLst/>
                  <a:ahLst/>
                  <a:cxnLst>
                    <a:cxn ang="0">
                      <a:pos x="1290" y="0"/>
                    </a:cxn>
                    <a:cxn ang="0">
                      <a:pos x="474" y="252"/>
                    </a:cxn>
                    <a:cxn ang="0">
                      <a:pos x="0" y="102"/>
                    </a:cxn>
                    <a:cxn ang="0">
                      <a:pos x="24" y="342"/>
                    </a:cxn>
                    <a:cxn ang="0">
                      <a:pos x="402" y="648"/>
                    </a:cxn>
                    <a:cxn ang="0">
                      <a:pos x="1242" y="240"/>
                    </a:cxn>
                    <a:cxn ang="0">
                      <a:pos x="1290" y="0"/>
                    </a:cxn>
                  </a:cxnLst>
                  <a:rect l="0" t="0" r="r" b="b"/>
                  <a:pathLst>
                    <a:path w="1290" h="648">
                      <a:moveTo>
                        <a:pt x="1290" y="0"/>
                      </a:moveTo>
                      <a:lnTo>
                        <a:pt x="474" y="252"/>
                      </a:lnTo>
                      <a:lnTo>
                        <a:pt x="0" y="102"/>
                      </a:lnTo>
                      <a:lnTo>
                        <a:pt x="24" y="342"/>
                      </a:lnTo>
                      <a:lnTo>
                        <a:pt x="402" y="648"/>
                      </a:lnTo>
                      <a:lnTo>
                        <a:pt x="1242" y="240"/>
                      </a:lnTo>
                      <a:lnTo>
                        <a:pt x="1290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1" name="Group 29"/>
                <p:cNvGrpSpPr>
                  <a:grpSpLocks/>
                </p:cNvGrpSpPr>
                <p:nvPr/>
              </p:nvGrpSpPr>
              <p:grpSpPr bwMode="auto">
                <a:xfrm>
                  <a:off x="1464" y="1968"/>
                  <a:ext cx="1296" cy="690"/>
                  <a:chOff x="1464" y="1968"/>
                  <a:chExt cx="1296" cy="690"/>
                </a:xfrm>
              </p:grpSpPr>
              <p:grpSp>
                <p:nvGrpSpPr>
                  <p:cNvPr id="52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1464" y="1968"/>
                    <a:ext cx="1296" cy="690"/>
                    <a:chOff x="1200" y="2160"/>
                    <a:chExt cx="1296" cy="690"/>
                  </a:xfrm>
                </p:grpSpPr>
                <p:sp>
                  <p:nvSpPr>
                    <p:cNvPr id="54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1704" y="2304"/>
                      <a:ext cx="720" cy="432"/>
                    </a:xfrm>
                    <a:custGeom>
                      <a:avLst/>
                      <a:gdLst/>
                      <a:ahLst/>
                      <a:cxnLst>
                        <a:cxn ang="0">
                          <a:pos x="48" y="192"/>
                        </a:cxn>
                        <a:cxn ang="0">
                          <a:pos x="0" y="432"/>
                        </a:cxn>
                        <a:cxn ang="0">
                          <a:pos x="720" y="48"/>
                        </a:cxn>
                        <a:cxn ang="0">
                          <a:pos x="720" y="0"/>
                        </a:cxn>
                        <a:cxn ang="0">
                          <a:pos x="48" y="192"/>
                        </a:cxn>
                      </a:cxnLst>
                      <a:rect l="0" t="0" r="r" b="b"/>
                      <a:pathLst>
                        <a:path w="720" h="432">
                          <a:moveTo>
                            <a:pt x="48" y="192"/>
                          </a:moveTo>
                          <a:lnTo>
                            <a:pt x="0" y="432"/>
                          </a:lnTo>
                          <a:lnTo>
                            <a:pt x="720" y="48"/>
                          </a:lnTo>
                          <a:lnTo>
                            <a:pt x="720" y="0"/>
                          </a:lnTo>
                          <a:lnTo>
                            <a:pt x="48" y="192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288" y="48"/>
                        </a:cxn>
                        <a:cxn ang="0">
                          <a:pos x="240" y="288"/>
                        </a:cxn>
                        <a:cxn ang="0">
                          <a:pos x="48" y="144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288" y="48"/>
                          </a:lnTo>
                          <a:lnTo>
                            <a:pt x="240" y="288"/>
                          </a:lnTo>
                          <a:lnTo>
                            <a:pt x="48" y="14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6" name="Freeform 33"/>
                    <p:cNvSpPr>
                      <a:spLocks/>
                    </p:cNvSpPr>
                    <p:nvPr userDrawn="1"/>
                  </p:nvSpPr>
                  <p:spPr bwMode="auto">
                    <a:xfrm>
                      <a:off x="1794" y="2460"/>
                      <a:ext cx="240" cy="14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96"/>
                        </a:cxn>
                        <a:cxn ang="0">
                          <a:pos x="240" y="0"/>
                        </a:cxn>
                        <a:cxn ang="0">
                          <a:pos x="240" y="48"/>
                        </a:cxn>
                        <a:cxn ang="0">
                          <a:pos x="0" y="144"/>
                        </a:cxn>
                        <a:cxn ang="0">
                          <a:pos x="0" y="96"/>
                        </a:cxn>
                      </a:cxnLst>
                      <a:rect l="0" t="0" r="r" b="b"/>
                      <a:pathLst>
                        <a:path w="240" h="144">
                          <a:moveTo>
                            <a:pt x="0" y="96"/>
                          </a:moveTo>
                          <a:lnTo>
                            <a:pt x="240" y="0"/>
                          </a:lnTo>
                          <a:lnTo>
                            <a:pt x="240" y="48"/>
                          </a:lnTo>
                          <a:lnTo>
                            <a:pt x="0" y="144"/>
                          </a:lnTo>
                          <a:lnTo>
                            <a:pt x="0" y="96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7" name="Freeform 34"/>
                    <p:cNvSpPr>
                      <a:spLocks/>
                    </p:cNvSpPr>
                    <p:nvPr/>
                  </p:nvSpPr>
                  <p:spPr bwMode="auto">
                    <a:xfrm>
                      <a:off x="1200" y="2160"/>
                      <a:ext cx="1296" cy="3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44"/>
                        </a:cxn>
                        <a:cxn ang="0">
                          <a:pos x="510" y="312"/>
                        </a:cxn>
                        <a:cxn ang="0">
                          <a:pos x="1296" y="48"/>
                        </a:cxn>
                        <a:cxn ang="0">
                          <a:pos x="720" y="0"/>
                        </a:cxn>
                        <a:cxn ang="0">
                          <a:pos x="0" y="144"/>
                        </a:cxn>
                      </a:cxnLst>
                      <a:rect l="0" t="0" r="r" b="b"/>
                      <a:pathLst>
                        <a:path w="1296" h="312">
                          <a:moveTo>
                            <a:pt x="0" y="144"/>
                          </a:moveTo>
                          <a:lnTo>
                            <a:pt x="510" y="312"/>
                          </a:lnTo>
                          <a:lnTo>
                            <a:pt x="1296" y="48"/>
                          </a:lnTo>
                          <a:lnTo>
                            <a:pt x="720" y="0"/>
                          </a:lnTo>
                          <a:lnTo>
                            <a:pt x="0" y="144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571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" name="Line 3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08" y="2472"/>
                      <a:ext cx="96" cy="378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3" name="Freeform 36"/>
                  <p:cNvSpPr>
                    <a:spLocks/>
                  </p:cNvSpPr>
                  <p:nvPr/>
                </p:nvSpPr>
                <p:spPr bwMode="auto">
                  <a:xfrm>
                    <a:off x="1480" y="2124"/>
                    <a:ext cx="280" cy="244"/>
                  </a:xfrm>
                  <a:custGeom>
                    <a:avLst/>
                    <a:gdLst/>
                    <a:ahLst/>
                    <a:cxnLst>
                      <a:cxn ang="0">
                        <a:pos x="280" y="84"/>
                      </a:cxn>
                      <a:cxn ang="0">
                        <a:pos x="60" y="76"/>
                      </a:cxn>
                      <a:cxn ang="0">
                        <a:pos x="36" y="244"/>
                      </a:cxn>
                      <a:cxn ang="0">
                        <a:pos x="8" y="180"/>
                      </a:cxn>
                      <a:cxn ang="0">
                        <a:pos x="0" y="0"/>
                      </a:cxn>
                      <a:cxn ang="0">
                        <a:pos x="280" y="84"/>
                      </a:cxn>
                    </a:cxnLst>
                    <a:rect l="0" t="0" r="r" b="b"/>
                    <a:pathLst>
                      <a:path w="280" h="244">
                        <a:moveTo>
                          <a:pt x="280" y="84"/>
                        </a:moveTo>
                        <a:lnTo>
                          <a:pt x="60" y="76"/>
                        </a:lnTo>
                        <a:lnTo>
                          <a:pt x="36" y="244"/>
                        </a:lnTo>
                        <a:lnTo>
                          <a:pt x="8" y="180"/>
                        </a:lnTo>
                        <a:lnTo>
                          <a:pt x="0" y="0"/>
                        </a:lnTo>
                        <a:lnTo>
                          <a:pt x="280" y="84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2" name="Group 37"/>
              <p:cNvGrpSpPr>
                <a:grpSpLocks/>
              </p:cNvGrpSpPr>
              <p:nvPr/>
            </p:nvGrpSpPr>
            <p:grpSpPr bwMode="auto">
              <a:xfrm>
                <a:off x="1458" y="1110"/>
                <a:ext cx="1125" cy="1098"/>
                <a:chOff x="1458" y="1110"/>
                <a:chExt cx="1125" cy="1098"/>
              </a:xfrm>
            </p:grpSpPr>
            <p:sp>
              <p:nvSpPr>
                <p:cNvPr id="43" name="Freeform 38"/>
                <p:cNvSpPr>
                  <a:spLocks/>
                </p:cNvSpPr>
                <p:nvPr/>
              </p:nvSpPr>
              <p:spPr bwMode="auto">
                <a:xfrm>
                  <a:off x="1896" y="1944"/>
                  <a:ext cx="552" cy="264"/>
                </a:xfrm>
                <a:custGeom>
                  <a:avLst/>
                  <a:gdLst/>
                  <a:ahLst/>
                  <a:cxnLst>
                    <a:cxn ang="0">
                      <a:pos x="552" y="0"/>
                    </a:cxn>
                    <a:cxn ang="0">
                      <a:pos x="444" y="162"/>
                    </a:cxn>
                    <a:cxn ang="0">
                      <a:pos x="0" y="264"/>
                    </a:cxn>
                    <a:cxn ang="0">
                      <a:pos x="0" y="168"/>
                    </a:cxn>
                    <a:cxn ang="0">
                      <a:pos x="552" y="0"/>
                    </a:cxn>
                  </a:cxnLst>
                  <a:rect l="0" t="0" r="r" b="b"/>
                  <a:pathLst>
                    <a:path w="552" h="264">
                      <a:moveTo>
                        <a:pt x="552" y="0"/>
                      </a:moveTo>
                      <a:lnTo>
                        <a:pt x="444" y="162"/>
                      </a:lnTo>
                      <a:lnTo>
                        <a:pt x="0" y="264"/>
                      </a:lnTo>
                      <a:lnTo>
                        <a:pt x="0" y="168"/>
                      </a:lnTo>
                      <a:lnTo>
                        <a:pt x="552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Freeform 39"/>
                <p:cNvSpPr>
                  <a:spLocks/>
                </p:cNvSpPr>
                <p:nvPr userDrawn="1"/>
              </p:nvSpPr>
              <p:spPr bwMode="auto">
                <a:xfrm>
                  <a:off x="1458" y="1110"/>
                  <a:ext cx="1125" cy="1079"/>
                </a:xfrm>
                <a:custGeom>
                  <a:avLst/>
                  <a:gdLst/>
                  <a:ahLst/>
                  <a:cxnLst>
                    <a:cxn ang="0">
                      <a:pos x="1069" y="208"/>
                    </a:cxn>
                    <a:cxn ang="0">
                      <a:pos x="274" y="0"/>
                    </a:cxn>
                    <a:cxn ang="0">
                      <a:pos x="0" y="186"/>
                    </a:cxn>
                    <a:cxn ang="0">
                      <a:pos x="53" y="890"/>
                    </a:cxn>
                    <a:cxn ang="0">
                      <a:pos x="365" y="1079"/>
                    </a:cxn>
                    <a:cxn ang="0">
                      <a:pos x="1125" y="846"/>
                    </a:cxn>
                    <a:cxn ang="0">
                      <a:pos x="1069" y="208"/>
                    </a:cxn>
                  </a:cxnLst>
                  <a:rect l="0" t="0" r="r" b="b"/>
                  <a:pathLst>
                    <a:path w="1125" h="1079">
                      <a:moveTo>
                        <a:pt x="1069" y="208"/>
                      </a:moveTo>
                      <a:lnTo>
                        <a:pt x="274" y="0"/>
                      </a:lnTo>
                      <a:lnTo>
                        <a:pt x="0" y="186"/>
                      </a:lnTo>
                      <a:lnTo>
                        <a:pt x="53" y="890"/>
                      </a:lnTo>
                      <a:lnTo>
                        <a:pt x="365" y="1079"/>
                      </a:lnTo>
                      <a:lnTo>
                        <a:pt x="1125" y="846"/>
                      </a:lnTo>
                      <a:lnTo>
                        <a:pt x="1069" y="20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Freeform 40"/>
                <p:cNvSpPr>
                  <a:spLocks/>
                </p:cNvSpPr>
                <p:nvPr/>
              </p:nvSpPr>
              <p:spPr bwMode="auto">
                <a:xfrm>
                  <a:off x="1896" y="1278"/>
                  <a:ext cx="576" cy="7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34" y="84"/>
                    </a:cxn>
                    <a:cxn ang="0">
                      <a:pos x="576" y="594"/>
                    </a:cxn>
                    <a:cxn ang="0">
                      <a:pos x="20" y="72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76" h="725">
                      <a:moveTo>
                        <a:pt x="0" y="0"/>
                      </a:moveTo>
                      <a:lnTo>
                        <a:pt x="534" y="84"/>
                      </a:lnTo>
                      <a:lnTo>
                        <a:pt x="576" y="594"/>
                      </a:lnTo>
                      <a:lnTo>
                        <a:pt x="20" y="7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Freeform 41"/>
                <p:cNvSpPr>
                  <a:spLocks/>
                </p:cNvSpPr>
                <p:nvPr/>
              </p:nvSpPr>
              <p:spPr bwMode="auto">
                <a:xfrm>
                  <a:off x="1576" y="1212"/>
                  <a:ext cx="170" cy="870"/>
                </a:xfrm>
                <a:custGeom>
                  <a:avLst/>
                  <a:gdLst/>
                  <a:ahLst/>
                  <a:cxnLst>
                    <a:cxn ang="0">
                      <a:pos x="4" y="136"/>
                    </a:cxn>
                    <a:cxn ang="0">
                      <a:pos x="0" y="684"/>
                    </a:cxn>
                    <a:cxn ang="0">
                      <a:pos x="170" y="870"/>
                    </a:cxn>
                    <a:cxn ang="0">
                      <a:pos x="98" y="0"/>
                    </a:cxn>
                    <a:cxn ang="0">
                      <a:pos x="4" y="136"/>
                    </a:cxn>
                  </a:cxnLst>
                  <a:rect l="0" t="0" r="r" b="b"/>
                  <a:pathLst>
                    <a:path w="170" h="870">
                      <a:moveTo>
                        <a:pt x="4" y="136"/>
                      </a:moveTo>
                      <a:lnTo>
                        <a:pt x="0" y="684"/>
                      </a:lnTo>
                      <a:lnTo>
                        <a:pt x="170" y="870"/>
                      </a:lnTo>
                      <a:lnTo>
                        <a:pt x="98" y="0"/>
                      </a:lnTo>
                      <a:lnTo>
                        <a:pt x="4" y="1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42"/>
                <p:cNvSpPr>
                  <a:spLocks/>
                </p:cNvSpPr>
                <p:nvPr/>
              </p:nvSpPr>
              <p:spPr bwMode="auto">
                <a:xfrm>
                  <a:off x="1866" y="1284"/>
                  <a:ext cx="528" cy="7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10" y="114"/>
                    </a:cxn>
                    <a:cxn ang="0">
                      <a:pos x="528" y="528"/>
                    </a:cxn>
                    <a:cxn ang="0">
                      <a:pos x="30" y="73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28" h="732">
                      <a:moveTo>
                        <a:pt x="0" y="0"/>
                      </a:moveTo>
                      <a:lnTo>
                        <a:pt x="510" y="114"/>
                      </a:lnTo>
                      <a:lnTo>
                        <a:pt x="528" y="528"/>
                      </a:lnTo>
                      <a:lnTo>
                        <a:pt x="30" y="7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43"/>
                <p:cNvSpPr>
                  <a:spLocks noChangeShapeType="1"/>
                </p:cNvSpPr>
                <p:nvPr/>
              </p:nvSpPr>
              <p:spPr bwMode="auto">
                <a:xfrm>
                  <a:off x="1740" y="1116"/>
                  <a:ext cx="78" cy="1074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44"/>
                <p:cNvSpPr>
                  <a:spLocks/>
                </p:cNvSpPr>
                <p:nvPr/>
              </p:nvSpPr>
              <p:spPr bwMode="auto">
                <a:xfrm>
                  <a:off x="1464" y="1276"/>
                  <a:ext cx="348" cy="904"/>
                </a:xfrm>
                <a:custGeom>
                  <a:avLst/>
                  <a:gdLst/>
                  <a:ahLst/>
                  <a:cxnLst>
                    <a:cxn ang="0">
                      <a:pos x="0" y="12"/>
                    </a:cxn>
                    <a:cxn ang="0">
                      <a:pos x="24" y="0"/>
                    </a:cxn>
                    <a:cxn ang="0">
                      <a:pos x="80" y="612"/>
                    </a:cxn>
                    <a:cxn ang="0">
                      <a:pos x="348" y="904"/>
                    </a:cxn>
                    <a:cxn ang="0">
                      <a:pos x="44" y="708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348" h="904">
                      <a:moveTo>
                        <a:pt x="0" y="12"/>
                      </a:moveTo>
                      <a:lnTo>
                        <a:pt x="24" y="0"/>
                      </a:lnTo>
                      <a:lnTo>
                        <a:pt x="80" y="612"/>
                      </a:lnTo>
                      <a:lnTo>
                        <a:pt x="348" y="904"/>
                      </a:lnTo>
                      <a:lnTo>
                        <a:pt x="44" y="708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" name="Freeform 45"/>
            <p:cNvSpPr>
              <a:spLocks/>
            </p:cNvSpPr>
            <p:nvPr/>
          </p:nvSpPr>
          <p:spPr bwMode="auto">
            <a:xfrm>
              <a:off x="2669" y="1333"/>
              <a:ext cx="240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210" y="0"/>
                </a:cxn>
                <a:cxn ang="0">
                  <a:pos x="240" y="54"/>
                </a:cxn>
                <a:cxn ang="0">
                  <a:pos x="0" y="144"/>
                </a:cxn>
              </a:cxnLst>
              <a:rect l="0" t="0" r="r" b="b"/>
              <a:pathLst>
                <a:path w="240" h="144">
                  <a:moveTo>
                    <a:pt x="0" y="144"/>
                  </a:moveTo>
                  <a:lnTo>
                    <a:pt x="210" y="0"/>
                  </a:lnTo>
                  <a:lnTo>
                    <a:pt x="240" y="5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46"/>
            <p:cNvSpPr>
              <a:spLocks/>
            </p:cNvSpPr>
            <p:nvPr/>
          </p:nvSpPr>
          <p:spPr bwMode="auto">
            <a:xfrm>
              <a:off x="2771" y="1537"/>
              <a:ext cx="258" cy="54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258" y="0"/>
                </a:cxn>
                <a:cxn ang="0">
                  <a:pos x="246" y="54"/>
                </a:cxn>
                <a:cxn ang="0">
                  <a:pos x="0" y="54"/>
                </a:cxn>
              </a:cxnLst>
              <a:rect l="0" t="0" r="r" b="b"/>
              <a:pathLst>
                <a:path w="258" h="54">
                  <a:moveTo>
                    <a:pt x="0" y="54"/>
                  </a:moveTo>
                  <a:lnTo>
                    <a:pt x="258" y="0"/>
                  </a:lnTo>
                  <a:lnTo>
                    <a:pt x="246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47"/>
            <p:cNvSpPr>
              <a:spLocks/>
            </p:cNvSpPr>
            <p:nvPr/>
          </p:nvSpPr>
          <p:spPr bwMode="auto">
            <a:xfrm>
              <a:off x="2759" y="1753"/>
              <a:ext cx="162" cy="1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2" y="60"/>
                </a:cxn>
                <a:cxn ang="0">
                  <a:pos x="126" y="102"/>
                </a:cxn>
                <a:cxn ang="0">
                  <a:pos x="0" y="0"/>
                </a:cxn>
              </a:cxnLst>
              <a:rect l="0" t="0" r="r" b="b"/>
              <a:pathLst>
                <a:path w="162" h="102">
                  <a:moveTo>
                    <a:pt x="0" y="0"/>
                  </a:moveTo>
                  <a:lnTo>
                    <a:pt x="162" y="60"/>
                  </a:lnTo>
                  <a:lnTo>
                    <a:pt x="126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" name="Group 48"/>
            <p:cNvGrpSpPr>
              <a:grpSpLocks/>
            </p:cNvGrpSpPr>
            <p:nvPr/>
          </p:nvGrpSpPr>
          <p:grpSpPr bwMode="auto">
            <a:xfrm>
              <a:off x="781" y="2595"/>
              <a:ext cx="1304" cy="752"/>
              <a:chOff x="781" y="2595"/>
              <a:chExt cx="1304" cy="752"/>
            </a:xfrm>
          </p:grpSpPr>
          <p:sp>
            <p:nvSpPr>
              <p:cNvPr id="35" name="Freeform 49"/>
              <p:cNvSpPr>
                <a:spLocks/>
              </p:cNvSpPr>
              <p:nvPr/>
            </p:nvSpPr>
            <p:spPr bwMode="auto">
              <a:xfrm>
                <a:off x="781" y="2735"/>
                <a:ext cx="1304" cy="612"/>
              </a:xfrm>
              <a:custGeom>
                <a:avLst/>
                <a:gdLst/>
                <a:ahLst/>
                <a:cxnLst>
                  <a:cxn ang="0">
                    <a:pos x="0" y="208"/>
                  </a:cxn>
                  <a:cxn ang="0">
                    <a:pos x="348" y="612"/>
                  </a:cxn>
                  <a:cxn ang="0">
                    <a:pos x="696" y="460"/>
                  </a:cxn>
                  <a:cxn ang="0">
                    <a:pos x="796" y="436"/>
                  </a:cxn>
                  <a:cxn ang="0">
                    <a:pos x="832" y="444"/>
                  </a:cxn>
                  <a:cxn ang="0">
                    <a:pos x="904" y="388"/>
                  </a:cxn>
                  <a:cxn ang="0">
                    <a:pos x="1304" y="336"/>
                  </a:cxn>
                  <a:cxn ang="0">
                    <a:pos x="936" y="0"/>
                  </a:cxn>
                  <a:cxn ang="0">
                    <a:pos x="0" y="208"/>
                  </a:cxn>
                </a:cxnLst>
                <a:rect l="0" t="0" r="r" b="b"/>
                <a:pathLst>
                  <a:path w="1304" h="612">
                    <a:moveTo>
                      <a:pt x="0" y="208"/>
                    </a:moveTo>
                    <a:lnTo>
                      <a:pt x="348" y="612"/>
                    </a:lnTo>
                    <a:lnTo>
                      <a:pt x="696" y="460"/>
                    </a:lnTo>
                    <a:lnTo>
                      <a:pt x="796" y="436"/>
                    </a:lnTo>
                    <a:lnTo>
                      <a:pt x="832" y="444"/>
                    </a:lnTo>
                    <a:lnTo>
                      <a:pt x="904" y="388"/>
                    </a:lnTo>
                    <a:lnTo>
                      <a:pt x="1304" y="336"/>
                    </a:lnTo>
                    <a:lnTo>
                      <a:pt x="936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rgbClr val="008080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Freeform 50"/>
              <p:cNvSpPr>
                <a:spLocks/>
              </p:cNvSpPr>
              <p:nvPr userDrawn="1"/>
            </p:nvSpPr>
            <p:spPr bwMode="auto">
              <a:xfrm>
                <a:off x="1269" y="2595"/>
                <a:ext cx="809" cy="504"/>
              </a:xfrm>
              <a:custGeom>
                <a:avLst/>
                <a:gdLst/>
                <a:ahLst/>
                <a:cxnLst>
                  <a:cxn ang="0">
                    <a:pos x="16" y="124"/>
                  </a:cxn>
                  <a:cxn ang="0">
                    <a:pos x="56" y="136"/>
                  </a:cxn>
                  <a:cxn ang="0">
                    <a:pos x="80" y="152"/>
                  </a:cxn>
                  <a:cxn ang="0">
                    <a:pos x="100" y="168"/>
                  </a:cxn>
                  <a:cxn ang="0">
                    <a:pos x="132" y="188"/>
                  </a:cxn>
                  <a:cxn ang="0">
                    <a:pos x="176" y="232"/>
                  </a:cxn>
                  <a:cxn ang="0">
                    <a:pos x="244" y="328"/>
                  </a:cxn>
                  <a:cxn ang="0">
                    <a:pos x="288" y="396"/>
                  </a:cxn>
                  <a:cxn ang="0">
                    <a:pos x="328" y="504"/>
                  </a:cxn>
                  <a:cxn ang="0">
                    <a:pos x="412" y="464"/>
                  </a:cxn>
                  <a:cxn ang="0">
                    <a:pos x="488" y="452"/>
                  </a:cxn>
                  <a:cxn ang="0">
                    <a:pos x="788" y="416"/>
                  </a:cxn>
                  <a:cxn ang="0">
                    <a:pos x="808" y="412"/>
                  </a:cxn>
                  <a:cxn ang="0">
                    <a:pos x="788" y="384"/>
                  </a:cxn>
                  <a:cxn ang="0">
                    <a:pos x="748" y="328"/>
                  </a:cxn>
                  <a:cxn ang="0">
                    <a:pos x="672" y="244"/>
                  </a:cxn>
                  <a:cxn ang="0">
                    <a:pos x="624" y="204"/>
                  </a:cxn>
                  <a:cxn ang="0">
                    <a:pos x="568" y="168"/>
                  </a:cxn>
                  <a:cxn ang="0">
                    <a:pos x="492" y="100"/>
                  </a:cxn>
                  <a:cxn ang="0">
                    <a:pos x="360" y="68"/>
                  </a:cxn>
                  <a:cxn ang="0">
                    <a:pos x="84" y="48"/>
                  </a:cxn>
                  <a:cxn ang="0">
                    <a:pos x="20" y="108"/>
                  </a:cxn>
                  <a:cxn ang="0">
                    <a:pos x="16" y="124"/>
                  </a:cxn>
                </a:cxnLst>
                <a:rect l="0" t="0" r="r" b="b"/>
                <a:pathLst>
                  <a:path w="809" h="504">
                    <a:moveTo>
                      <a:pt x="16" y="124"/>
                    </a:moveTo>
                    <a:cubicBezTo>
                      <a:pt x="45" y="134"/>
                      <a:pt x="32" y="130"/>
                      <a:pt x="56" y="136"/>
                    </a:cubicBezTo>
                    <a:cubicBezTo>
                      <a:pt x="64" y="141"/>
                      <a:pt x="72" y="146"/>
                      <a:pt x="80" y="152"/>
                    </a:cubicBezTo>
                    <a:cubicBezTo>
                      <a:pt x="87" y="157"/>
                      <a:pt x="93" y="163"/>
                      <a:pt x="100" y="168"/>
                    </a:cubicBezTo>
                    <a:cubicBezTo>
                      <a:pt x="110" y="175"/>
                      <a:pt x="132" y="188"/>
                      <a:pt x="132" y="188"/>
                    </a:cubicBezTo>
                    <a:cubicBezTo>
                      <a:pt x="146" y="206"/>
                      <a:pt x="161" y="215"/>
                      <a:pt x="176" y="232"/>
                    </a:cubicBezTo>
                    <a:cubicBezTo>
                      <a:pt x="201" y="262"/>
                      <a:pt x="222" y="296"/>
                      <a:pt x="244" y="328"/>
                    </a:cubicBezTo>
                    <a:cubicBezTo>
                      <a:pt x="257" y="348"/>
                      <a:pt x="280" y="373"/>
                      <a:pt x="288" y="396"/>
                    </a:cubicBezTo>
                    <a:cubicBezTo>
                      <a:pt x="300" y="431"/>
                      <a:pt x="308" y="474"/>
                      <a:pt x="328" y="504"/>
                    </a:cubicBezTo>
                    <a:cubicBezTo>
                      <a:pt x="357" y="494"/>
                      <a:pt x="381" y="473"/>
                      <a:pt x="412" y="464"/>
                    </a:cubicBezTo>
                    <a:cubicBezTo>
                      <a:pt x="436" y="457"/>
                      <a:pt x="463" y="456"/>
                      <a:pt x="488" y="452"/>
                    </a:cubicBezTo>
                    <a:cubicBezTo>
                      <a:pt x="588" y="437"/>
                      <a:pt x="686" y="424"/>
                      <a:pt x="788" y="416"/>
                    </a:cubicBezTo>
                    <a:cubicBezTo>
                      <a:pt x="795" y="415"/>
                      <a:pt x="804" y="417"/>
                      <a:pt x="808" y="412"/>
                    </a:cubicBezTo>
                    <a:cubicBezTo>
                      <a:pt x="809" y="411"/>
                      <a:pt x="796" y="395"/>
                      <a:pt x="788" y="384"/>
                    </a:cubicBezTo>
                    <a:cubicBezTo>
                      <a:pt x="775" y="366"/>
                      <a:pt x="763" y="345"/>
                      <a:pt x="748" y="328"/>
                    </a:cubicBezTo>
                    <a:cubicBezTo>
                      <a:pt x="745" y="325"/>
                      <a:pt x="676" y="247"/>
                      <a:pt x="672" y="244"/>
                    </a:cubicBezTo>
                    <a:cubicBezTo>
                      <a:pt x="656" y="231"/>
                      <a:pt x="641" y="216"/>
                      <a:pt x="624" y="204"/>
                    </a:cubicBezTo>
                    <a:cubicBezTo>
                      <a:pt x="606" y="191"/>
                      <a:pt x="585" y="183"/>
                      <a:pt x="568" y="168"/>
                    </a:cubicBezTo>
                    <a:cubicBezTo>
                      <a:pt x="544" y="147"/>
                      <a:pt x="518" y="117"/>
                      <a:pt x="492" y="100"/>
                    </a:cubicBezTo>
                    <a:cubicBezTo>
                      <a:pt x="460" y="52"/>
                      <a:pt x="418" y="71"/>
                      <a:pt x="360" y="68"/>
                    </a:cubicBezTo>
                    <a:cubicBezTo>
                      <a:pt x="292" y="64"/>
                      <a:pt x="168" y="0"/>
                      <a:pt x="84" y="48"/>
                    </a:cubicBezTo>
                    <a:cubicBezTo>
                      <a:pt x="0" y="96"/>
                      <a:pt x="44" y="100"/>
                      <a:pt x="20" y="108"/>
                    </a:cubicBezTo>
                    <a:cubicBezTo>
                      <a:pt x="16" y="121"/>
                      <a:pt x="16" y="116"/>
                      <a:pt x="16" y="124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Freeform 51"/>
              <p:cNvSpPr>
                <a:spLocks/>
              </p:cNvSpPr>
              <p:nvPr userDrawn="1"/>
            </p:nvSpPr>
            <p:spPr bwMode="auto">
              <a:xfrm>
                <a:off x="833" y="2677"/>
                <a:ext cx="768" cy="602"/>
              </a:xfrm>
              <a:custGeom>
                <a:avLst/>
                <a:gdLst/>
                <a:ahLst/>
                <a:cxnLst>
                  <a:cxn ang="0">
                    <a:pos x="768" y="446"/>
                  </a:cxn>
                  <a:cxn ang="0">
                    <a:pos x="648" y="210"/>
                  </a:cxn>
                  <a:cxn ang="0">
                    <a:pos x="488" y="62"/>
                  </a:cxn>
                  <a:cxn ang="0">
                    <a:pos x="408" y="22"/>
                  </a:cxn>
                  <a:cxn ang="0">
                    <a:pos x="368" y="10"/>
                  </a:cxn>
                  <a:cxn ang="0">
                    <a:pos x="356" y="6"/>
                  </a:cxn>
                  <a:cxn ang="0">
                    <a:pos x="236" y="14"/>
                  </a:cxn>
                  <a:cxn ang="0">
                    <a:pos x="8" y="178"/>
                  </a:cxn>
                  <a:cxn ang="0">
                    <a:pos x="36" y="226"/>
                  </a:cxn>
                  <a:cxn ang="0">
                    <a:pos x="168" y="394"/>
                  </a:cxn>
                  <a:cxn ang="0">
                    <a:pos x="276" y="562"/>
                  </a:cxn>
                  <a:cxn ang="0">
                    <a:pos x="300" y="602"/>
                  </a:cxn>
                  <a:cxn ang="0">
                    <a:pos x="400" y="518"/>
                  </a:cxn>
                  <a:cxn ang="0">
                    <a:pos x="736" y="446"/>
                  </a:cxn>
                  <a:cxn ang="0">
                    <a:pos x="764" y="434"/>
                  </a:cxn>
                </a:cxnLst>
                <a:rect l="0" t="0" r="r" b="b"/>
                <a:pathLst>
                  <a:path w="768" h="602">
                    <a:moveTo>
                      <a:pt x="768" y="446"/>
                    </a:moveTo>
                    <a:cubicBezTo>
                      <a:pt x="752" y="425"/>
                      <a:pt x="695" y="274"/>
                      <a:pt x="648" y="210"/>
                    </a:cubicBezTo>
                    <a:cubicBezTo>
                      <a:pt x="601" y="146"/>
                      <a:pt x="528" y="93"/>
                      <a:pt x="488" y="62"/>
                    </a:cubicBezTo>
                    <a:cubicBezTo>
                      <a:pt x="448" y="31"/>
                      <a:pt x="428" y="31"/>
                      <a:pt x="408" y="22"/>
                    </a:cubicBezTo>
                    <a:cubicBezTo>
                      <a:pt x="395" y="17"/>
                      <a:pt x="381" y="14"/>
                      <a:pt x="368" y="10"/>
                    </a:cubicBezTo>
                    <a:cubicBezTo>
                      <a:pt x="364" y="9"/>
                      <a:pt x="356" y="6"/>
                      <a:pt x="356" y="6"/>
                    </a:cubicBezTo>
                    <a:cubicBezTo>
                      <a:pt x="316" y="8"/>
                      <a:pt x="274" y="0"/>
                      <a:pt x="236" y="14"/>
                    </a:cubicBezTo>
                    <a:cubicBezTo>
                      <a:pt x="178" y="43"/>
                      <a:pt x="41" y="143"/>
                      <a:pt x="8" y="178"/>
                    </a:cubicBezTo>
                    <a:cubicBezTo>
                      <a:pt x="0" y="202"/>
                      <a:pt x="21" y="207"/>
                      <a:pt x="36" y="226"/>
                    </a:cubicBezTo>
                    <a:cubicBezTo>
                      <a:pt x="63" y="262"/>
                      <a:pt x="128" y="338"/>
                      <a:pt x="168" y="394"/>
                    </a:cubicBezTo>
                    <a:cubicBezTo>
                      <a:pt x="191" y="429"/>
                      <a:pt x="257" y="531"/>
                      <a:pt x="276" y="562"/>
                    </a:cubicBezTo>
                    <a:cubicBezTo>
                      <a:pt x="298" y="597"/>
                      <a:pt x="295" y="593"/>
                      <a:pt x="300" y="602"/>
                    </a:cubicBezTo>
                    <a:cubicBezTo>
                      <a:pt x="311" y="599"/>
                      <a:pt x="327" y="544"/>
                      <a:pt x="400" y="518"/>
                    </a:cubicBezTo>
                    <a:cubicBezTo>
                      <a:pt x="473" y="492"/>
                      <a:pt x="675" y="460"/>
                      <a:pt x="736" y="446"/>
                    </a:cubicBezTo>
                    <a:cubicBezTo>
                      <a:pt x="760" y="441"/>
                      <a:pt x="751" y="447"/>
                      <a:pt x="764" y="434"/>
                    </a:cubicBez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Freeform 52"/>
              <p:cNvSpPr>
                <a:spLocks/>
              </p:cNvSpPr>
              <p:nvPr/>
            </p:nvSpPr>
            <p:spPr bwMode="auto">
              <a:xfrm>
                <a:off x="1429" y="2763"/>
                <a:ext cx="332" cy="3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8" y="116"/>
                  </a:cxn>
                  <a:cxn ang="0">
                    <a:pos x="180" y="312"/>
                  </a:cxn>
                  <a:cxn ang="0">
                    <a:pos x="248" y="284"/>
                  </a:cxn>
                  <a:cxn ang="0">
                    <a:pos x="332" y="264"/>
                  </a:cxn>
                  <a:cxn ang="0">
                    <a:pos x="248" y="128"/>
                  </a:cxn>
                  <a:cxn ang="0">
                    <a:pos x="200" y="172"/>
                  </a:cxn>
                  <a:cxn ang="0">
                    <a:pos x="144" y="76"/>
                  </a:cxn>
                  <a:cxn ang="0">
                    <a:pos x="0" y="0"/>
                  </a:cxn>
                </a:cxnLst>
                <a:rect l="0" t="0" r="r" b="b"/>
                <a:pathLst>
                  <a:path w="332" h="312">
                    <a:moveTo>
                      <a:pt x="0" y="0"/>
                    </a:moveTo>
                    <a:lnTo>
                      <a:pt x="108" y="116"/>
                    </a:lnTo>
                    <a:lnTo>
                      <a:pt x="180" y="312"/>
                    </a:lnTo>
                    <a:lnTo>
                      <a:pt x="248" y="284"/>
                    </a:lnTo>
                    <a:lnTo>
                      <a:pt x="332" y="264"/>
                    </a:lnTo>
                    <a:lnTo>
                      <a:pt x="248" y="128"/>
                    </a:lnTo>
                    <a:lnTo>
                      <a:pt x="200" y="172"/>
                    </a:lnTo>
                    <a:lnTo>
                      <a:pt x="144" y="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53"/>
              <p:cNvSpPr>
                <a:spLocks/>
              </p:cNvSpPr>
              <p:nvPr/>
            </p:nvSpPr>
            <p:spPr bwMode="auto">
              <a:xfrm>
                <a:off x="1021" y="2719"/>
                <a:ext cx="544" cy="400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228" y="136"/>
                  </a:cxn>
                  <a:cxn ang="0">
                    <a:pos x="376" y="300"/>
                  </a:cxn>
                  <a:cxn ang="0">
                    <a:pos x="424" y="400"/>
                  </a:cxn>
                  <a:cxn ang="0">
                    <a:pos x="468" y="388"/>
                  </a:cxn>
                  <a:cxn ang="0">
                    <a:pos x="388" y="228"/>
                  </a:cxn>
                  <a:cxn ang="0">
                    <a:pos x="508" y="388"/>
                  </a:cxn>
                  <a:cxn ang="0">
                    <a:pos x="544" y="380"/>
                  </a:cxn>
                  <a:cxn ang="0">
                    <a:pos x="372" y="156"/>
                  </a:cxn>
                  <a:cxn ang="0">
                    <a:pos x="260" y="76"/>
                  </a:cxn>
                  <a:cxn ang="0">
                    <a:pos x="212" y="28"/>
                  </a:cxn>
                  <a:cxn ang="0">
                    <a:pos x="164" y="48"/>
                  </a:cxn>
                  <a:cxn ang="0">
                    <a:pos x="116" y="40"/>
                  </a:cxn>
                  <a:cxn ang="0">
                    <a:pos x="44" y="0"/>
                  </a:cxn>
                  <a:cxn ang="0">
                    <a:pos x="0" y="32"/>
                  </a:cxn>
                </a:cxnLst>
                <a:rect l="0" t="0" r="r" b="b"/>
                <a:pathLst>
                  <a:path w="544" h="400">
                    <a:moveTo>
                      <a:pt x="0" y="32"/>
                    </a:moveTo>
                    <a:lnTo>
                      <a:pt x="228" y="136"/>
                    </a:lnTo>
                    <a:lnTo>
                      <a:pt x="376" y="300"/>
                    </a:lnTo>
                    <a:lnTo>
                      <a:pt x="424" y="400"/>
                    </a:lnTo>
                    <a:lnTo>
                      <a:pt x="468" y="388"/>
                    </a:lnTo>
                    <a:lnTo>
                      <a:pt x="388" y="228"/>
                    </a:lnTo>
                    <a:lnTo>
                      <a:pt x="508" y="388"/>
                    </a:lnTo>
                    <a:lnTo>
                      <a:pt x="544" y="380"/>
                    </a:lnTo>
                    <a:lnTo>
                      <a:pt x="372" y="156"/>
                    </a:lnTo>
                    <a:lnTo>
                      <a:pt x="260" y="76"/>
                    </a:lnTo>
                    <a:lnTo>
                      <a:pt x="212" y="28"/>
                    </a:lnTo>
                    <a:lnTo>
                      <a:pt x="164" y="48"/>
                    </a:lnTo>
                    <a:lnTo>
                      <a:pt x="116" y="40"/>
                    </a:lnTo>
                    <a:lnTo>
                      <a:pt x="44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Freeform 54"/>
              <p:cNvSpPr>
                <a:spLocks/>
              </p:cNvSpPr>
              <p:nvPr/>
            </p:nvSpPr>
            <p:spPr bwMode="auto">
              <a:xfrm>
                <a:off x="785" y="2839"/>
                <a:ext cx="496" cy="46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56" y="0"/>
                  </a:cxn>
                  <a:cxn ang="0">
                    <a:pos x="64" y="4"/>
                  </a:cxn>
                  <a:cxn ang="0">
                    <a:pos x="212" y="88"/>
                  </a:cxn>
                  <a:cxn ang="0">
                    <a:pos x="328" y="300"/>
                  </a:cxn>
                  <a:cxn ang="0">
                    <a:pos x="496" y="332"/>
                  </a:cxn>
                  <a:cxn ang="0">
                    <a:pos x="392" y="380"/>
                  </a:cxn>
                  <a:cxn ang="0">
                    <a:pos x="336" y="460"/>
                  </a:cxn>
                  <a:cxn ang="0">
                    <a:pos x="200" y="204"/>
                  </a:cxn>
                  <a:cxn ang="0">
                    <a:pos x="56" y="68"/>
                  </a:cxn>
                  <a:cxn ang="0">
                    <a:pos x="0" y="12"/>
                  </a:cxn>
                </a:cxnLst>
                <a:rect l="0" t="0" r="r" b="b"/>
                <a:pathLst>
                  <a:path w="496" h="460">
                    <a:moveTo>
                      <a:pt x="0" y="12"/>
                    </a:moveTo>
                    <a:lnTo>
                      <a:pt x="56" y="0"/>
                    </a:lnTo>
                    <a:lnTo>
                      <a:pt x="64" y="4"/>
                    </a:lnTo>
                    <a:lnTo>
                      <a:pt x="212" y="88"/>
                    </a:lnTo>
                    <a:lnTo>
                      <a:pt x="328" y="300"/>
                    </a:lnTo>
                    <a:lnTo>
                      <a:pt x="496" y="332"/>
                    </a:lnTo>
                    <a:lnTo>
                      <a:pt x="392" y="380"/>
                    </a:lnTo>
                    <a:lnTo>
                      <a:pt x="336" y="460"/>
                    </a:lnTo>
                    <a:lnTo>
                      <a:pt x="200" y="204"/>
                    </a:lnTo>
                    <a:lnTo>
                      <a:pt x="56" y="68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" name="Group 55"/>
            <p:cNvGrpSpPr>
              <a:grpSpLocks/>
            </p:cNvGrpSpPr>
            <p:nvPr/>
          </p:nvGrpSpPr>
          <p:grpSpPr bwMode="auto">
            <a:xfrm>
              <a:off x="2535" y="1361"/>
              <a:ext cx="2217" cy="2087"/>
              <a:chOff x="2535" y="1361"/>
              <a:chExt cx="2217" cy="2087"/>
            </a:xfrm>
          </p:grpSpPr>
          <p:grpSp>
            <p:nvGrpSpPr>
              <p:cNvPr id="15" name="Group 56"/>
              <p:cNvGrpSpPr>
                <a:grpSpLocks/>
              </p:cNvGrpSpPr>
              <p:nvPr userDrawn="1"/>
            </p:nvGrpSpPr>
            <p:grpSpPr bwMode="auto">
              <a:xfrm rot="105239">
                <a:off x="2535" y="2493"/>
                <a:ext cx="671" cy="436"/>
                <a:chOff x="2439" y="2860"/>
                <a:chExt cx="768" cy="517"/>
              </a:xfrm>
            </p:grpSpPr>
            <p:sp>
              <p:nvSpPr>
                <p:cNvPr id="33" name="Freeform 57"/>
                <p:cNvSpPr>
                  <a:spLocks/>
                </p:cNvSpPr>
                <p:nvPr/>
              </p:nvSpPr>
              <p:spPr bwMode="auto">
                <a:xfrm>
                  <a:off x="2805" y="2860"/>
                  <a:ext cx="183" cy="224"/>
                </a:xfrm>
                <a:custGeom>
                  <a:avLst/>
                  <a:gdLst/>
                  <a:ahLst/>
                  <a:cxnLst>
                    <a:cxn ang="0">
                      <a:pos x="27" y="100"/>
                    </a:cxn>
                    <a:cxn ang="0">
                      <a:pos x="31" y="0"/>
                    </a:cxn>
                    <a:cxn ang="0">
                      <a:pos x="119" y="80"/>
                    </a:cxn>
                    <a:cxn ang="0">
                      <a:pos x="183" y="224"/>
                    </a:cxn>
                    <a:cxn ang="0">
                      <a:pos x="27" y="100"/>
                    </a:cxn>
                  </a:cxnLst>
                  <a:rect l="0" t="0" r="r" b="b"/>
                  <a:pathLst>
                    <a:path w="183" h="224">
                      <a:moveTo>
                        <a:pt x="27" y="100"/>
                      </a:moveTo>
                      <a:cubicBezTo>
                        <a:pt x="5" y="67"/>
                        <a:pt x="0" y="31"/>
                        <a:pt x="31" y="0"/>
                      </a:cubicBezTo>
                      <a:lnTo>
                        <a:pt x="119" y="80"/>
                      </a:lnTo>
                      <a:lnTo>
                        <a:pt x="183" y="224"/>
                      </a:lnTo>
                      <a:lnTo>
                        <a:pt x="27" y="10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Freeform 58"/>
                <p:cNvSpPr>
                  <a:spLocks/>
                </p:cNvSpPr>
                <p:nvPr userDrawn="1"/>
              </p:nvSpPr>
              <p:spPr bwMode="auto">
                <a:xfrm>
                  <a:off x="2439" y="2949"/>
                  <a:ext cx="768" cy="428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264" y="16"/>
                    </a:cxn>
                    <a:cxn ang="0">
                      <a:pos x="524" y="0"/>
                    </a:cxn>
                    <a:cxn ang="0">
                      <a:pos x="660" y="240"/>
                    </a:cxn>
                    <a:cxn ang="0">
                      <a:pos x="768" y="312"/>
                    </a:cxn>
                    <a:cxn ang="0">
                      <a:pos x="680" y="348"/>
                    </a:cxn>
                    <a:cxn ang="0">
                      <a:pos x="612" y="428"/>
                    </a:cxn>
                    <a:cxn ang="0">
                      <a:pos x="536" y="352"/>
                    </a:cxn>
                    <a:cxn ang="0">
                      <a:pos x="412" y="300"/>
                    </a:cxn>
                    <a:cxn ang="0">
                      <a:pos x="328" y="172"/>
                    </a:cxn>
                    <a:cxn ang="0">
                      <a:pos x="64" y="168"/>
                    </a:cxn>
                    <a:cxn ang="0">
                      <a:pos x="0" y="116"/>
                    </a:cxn>
                  </a:cxnLst>
                  <a:rect l="0" t="0" r="r" b="b"/>
                  <a:pathLst>
                    <a:path w="768" h="428">
                      <a:moveTo>
                        <a:pt x="0" y="116"/>
                      </a:moveTo>
                      <a:lnTo>
                        <a:pt x="264" y="16"/>
                      </a:lnTo>
                      <a:lnTo>
                        <a:pt x="524" y="0"/>
                      </a:lnTo>
                      <a:lnTo>
                        <a:pt x="660" y="240"/>
                      </a:lnTo>
                      <a:cubicBezTo>
                        <a:pt x="701" y="292"/>
                        <a:pt x="765" y="294"/>
                        <a:pt x="768" y="312"/>
                      </a:cubicBezTo>
                      <a:cubicBezTo>
                        <a:pt x="708" y="332"/>
                        <a:pt x="718" y="318"/>
                        <a:pt x="680" y="348"/>
                      </a:cubicBezTo>
                      <a:cubicBezTo>
                        <a:pt x="637" y="375"/>
                        <a:pt x="636" y="376"/>
                        <a:pt x="612" y="428"/>
                      </a:cubicBezTo>
                      <a:cubicBezTo>
                        <a:pt x="564" y="352"/>
                        <a:pt x="569" y="373"/>
                        <a:pt x="536" y="352"/>
                      </a:cubicBezTo>
                      <a:cubicBezTo>
                        <a:pt x="503" y="331"/>
                        <a:pt x="447" y="330"/>
                        <a:pt x="412" y="300"/>
                      </a:cubicBezTo>
                      <a:cubicBezTo>
                        <a:pt x="392" y="278"/>
                        <a:pt x="382" y="187"/>
                        <a:pt x="328" y="172"/>
                      </a:cubicBezTo>
                      <a:lnTo>
                        <a:pt x="64" y="168"/>
                      </a:lnTo>
                      <a:lnTo>
                        <a:pt x="0" y="11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" name="Freeform 59"/>
              <p:cNvSpPr>
                <a:spLocks/>
              </p:cNvSpPr>
              <p:nvPr/>
            </p:nvSpPr>
            <p:spPr bwMode="auto">
              <a:xfrm>
                <a:off x="3765" y="1435"/>
                <a:ext cx="504" cy="936"/>
              </a:xfrm>
              <a:custGeom>
                <a:avLst/>
                <a:gdLst/>
                <a:ahLst/>
                <a:cxnLst>
                  <a:cxn ang="0">
                    <a:pos x="192" y="936"/>
                  </a:cxn>
                  <a:cxn ang="0">
                    <a:pos x="152" y="882"/>
                  </a:cxn>
                  <a:cxn ang="0">
                    <a:pos x="183" y="782"/>
                  </a:cxn>
                  <a:cxn ang="0">
                    <a:pos x="108" y="731"/>
                  </a:cxn>
                  <a:cxn ang="0">
                    <a:pos x="45" y="651"/>
                  </a:cxn>
                  <a:cxn ang="0">
                    <a:pos x="0" y="457"/>
                  </a:cxn>
                  <a:cxn ang="0">
                    <a:pos x="49" y="131"/>
                  </a:cxn>
                  <a:cxn ang="0">
                    <a:pos x="103" y="54"/>
                  </a:cxn>
                  <a:cxn ang="0">
                    <a:pos x="187" y="0"/>
                  </a:cxn>
                  <a:cxn ang="0">
                    <a:pos x="303" y="14"/>
                  </a:cxn>
                  <a:cxn ang="0">
                    <a:pos x="446" y="145"/>
                  </a:cxn>
                  <a:cxn ang="0">
                    <a:pos x="468" y="217"/>
                  </a:cxn>
                  <a:cxn ang="0">
                    <a:pos x="495" y="380"/>
                  </a:cxn>
                  <a:cxn ang="0">
                    <a:pos x="500" y="565"/>
                  </a:cxn>
                  <a:cxn ang="0">
                    <a:pos x="500" y="719"/>
                  </a:cxn>
                  <a:cxn ang="0">
                    <a:pos x="303" y="877"/>
                  </a:cxn>
                  <a:cxn ang="0">
                    <a:pos x="192" y="936"/>
                  </a:cxn>
                </a:cxnLst>
                <a:rect l="0" t="0" r="r" b="b"/>
                <a:pathLst>
                  <a:path w="504" h="936">
                    <a:moveTo>
                      <a:pt x="192" y="936"/>
                    </a:moveTo>
                    <a:lnTo>
                      <a:pt x="152" y="882"/>
                    </a:lnTo>
                    <a:lnTo>
                      <a:pt x="183" y="782"/>
                    </a:lnTo>
                    <a:cubicBezTo>
                      <a:pt x="182" y="737"/>
                      <a:pt x="168" y="746"/>
                      <a:pt x="108" y="731"/>
                    </a:cubicBezTo>
                    <a:cubicBezTo>
                      <a:pt x="95" y="712"/>
                      <a:pt x="55" y="673"/>
                      <a:pt x="45" y="651"/>
                    </a:cubicBezTo>
                    <a:cubicBezTo>
                      <a:pt x="22" y="599"/>
                      <a:pt x="4" y="512"/>
                      <a:pt x="0" y="457"/>
                    </a:cubicBezTo>
                    <a:cubicBezTo>
                      <a:pt x="1" y="397"/>
                      <a:pt x="0" y="206"/>
                      <a:pt x="49" y="131"/>
                    </a:cubicBezTo>
                    <a:cubicBezTo>
                      <a:pt x="57" y="97"/>
                      <a:pt x="85" y="83"/>
                      <a:pt x="103" y="54"/>
                    </a:cubicBezTo>
                    <a:cubicBezTo>
                      <a:pt x="125" y="20"/>
                      <a:pt x="146" y="8"/>
                      <a:pt x="187" y="0"/>
                    </a:cubicBezTo>
                    <a:cubicBezTo>
                      <a:pt x="226" y="3"/>
                      <a:pt x="264" y="6"/>
                      <a:pt x="303" y="14"/>
                    </a:cubicBezTo>
                    <a:cubicBezTo>
                      <a:pt x="367" y="46"/>
                      <a:pt x="416" y="75"/>
                      <a:pt x="446" y="145"/>
                    </a:cubicBezTo>
                    <a:cubicBezTo>
                      <a:pt x="456" y="168"/>
                      <a:pt x="457" y="193"/>
                      <a:pt x="468" y="217"/>
                    </a:cubicBezTo>
                    <a:cubicBezTo>
                      <a:pt x="479" y="271"/>
                      <a:pt x="484" y="326"/>
                      <a:pt x="495" y="380"/>
                    </a:cubicBezTo>
                    <a:cubicBezTo>
                      <a:pt x="504" y="475"/>
                      <a:pt x="500" y="413"/>
                      <a:pt x="500" y="565"/>
                    </a:cubicBezTo>
                    <a:lnTo>
                      <a:pt x="500" y="719"/>
                    </a:lnTo>
                    <a:lnTo>
                      <a:pt x="303" y="877"/>
                    </a:lnTo>
                    <a:lnTo>
                      <a:pt x="192" y="936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Freeform 60"/>
              <p:cNvSpPr>
                <a:spLocks/>
              </p:cNvSpPr>
              <p:nvPr userDrawn="1"/>
            </p:nvSpPr>
            <p:spPr bwMode="auto">
              <a:xfrm>
                <a:off x="3719" y="1361"/>
                <a:ext cx="749" cy="745"/>
              </a:xfrm>
              <a:custGeom>
                <a:avLst/>
                <a:gdLst/>
                <a:ahLst/>
                <a:cxnLst>
                  <a:cxn ang="0">
                    <a:pos x="563" y="679"/>
                  </a:cxn>
                  <a:cxn ang="0">
                    <a:pos x="643" y="602"/>
                  </a:cxn>
                  <a:cxn ang="0">
                    <a:pos x="719" y="498"/>
                  </a:cxn>
                  <a:cxn ang="0">
                    <a:pos x="749" y="360"/>
                  </a:cxn>
                  <a:cxn ang="0">
                    <a:pos x="683" y="150"/>
                  </a:cxn>
                  <a:cxn ang="0">
                    <a:pos x="623" y="48"/>
                  </a:cxn>
                  <a:cxn ang="0">
                    <a:pos x="515" y="0"/>
                  </a:cxn>
                  <a:cxn ang="0">
                    <a:pos x="149" y="72"/>
                  </a:cxn>
                  <a:cxn ang="0">
                    <a:pos x="0" y="159"/>
                  </a:cxn>
                  <a:cxn ang="0">
                    <a:pos x="1" y="289"/>
                  </a:cxn>
                  <a:cxn ang="0">
                    <a:pos x="88" y="385"/>
                  </a:cxn>
                  <a:cxn ang="0">
                    <a:pos x="184" y="415"/>
                  </a:cxn>
                  <a:cxn ang="0">
                    <a:pos x="160" y="505"/>
                  </a:cxn>
                  <a:cxn ang="0">
                    <a:pos x="229" y="535"/>
                  </a:cxn>
                  <a:cxn ang="0">
                    <a:pos x="238" y="643"/>
                  </a:cxn>
                  <a:cxn ang="0">
                    <a:pos x="358" y="730"/>
                  </a:cxn>
                  <a:cxn ang="0">
                    <a:pos x="484" y="745"/>
                  </a:cxn>
                  <a:cxn ang="0">
                    <a:pos x="563" y="679"/>
                  </a:cxn>
                </a:cxnLst>
                <a:rect l="0" t="0" r="r" b="b"/>
                <a:pathLst>
                  <a:path w="749" h="745">
                    <a:moveTo>
                      <a:pt x="563" y="679"/>
                    </a:moveTo>
                    <a:lnTo>
                      <a:pt x="643" y="602"/>
                    </a:lnTo>
                    <a:lnTo>
                      <a:pt x="719" y="498"/>
                    </a:lnTo>
                    <a:lnTo>
                      <a:pt x="749" y="360"/>
                    </a:lnTo>
                    <a:lnTo>
                      <a:pt x="683" y="150"/>
                    </a:lnTo>
                    <a:lnTo>
                      <a:pt x="623" y="48"/>
                    </a:lnTo>
                    <a:lnTo>
                      <a:pt x="515" y="0"/>
                    </a:lnTo>
                    <a:lnTo>
                      <a:pt x="149" y="72"/>
                    </a:lnTo>
                    <a:lnTo>
                      <a:pt x="0" y="159"/>
                    </a:lnTo>
                    <a:lnTo>
                      <a:pt x="1" y="289"/>
                    </a:lnTo>
                    <a:lnTo>
                      <a:pt x="88" y="385"/>
                    </a:lnTo>
                    <a:lnTo>
                      <a:pt x="184" y="415"/>
                    </a:lnTo>
                    <a:lnTo>
                      <a:pt x="160" y="505"/>
                    </a:lnTo>
                    <a:lnTo>
                      <a:pt x="229" y="535"/>
                    </a:lnTo>
                    <a:lnTo>
                      <a:pt x="238" y="643"/>
                    </a:lnTo>
                    <a:lnTo>
                      <a:pt x="358" y="730"/>
                    </a:lnTo>
                    <a:lnTo>
                      <a:pt x="484" y="745"/>
                    </a:lnTo>
                    <a:lnTo>
                      <a:pt x="563" y="679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Freeform 61"/>
              <p:cNvSpPr>
                <a:spLocks/>
              </p:cNvSpPr>
              <p:nvPr/>
            </p:nvSpPr>
            <p:spPr bwMode="auto">
              <a:xfrm>
                <a:off x="3841" y="1420"/>
                <a:ext cx="510" cy="203"/>
              </a:xfrm>
              <a:custGeom>
                <a:avLst/>
                <a:gdLst/>
                <a:ahLst/>
                <a:cxnLst>
                  <a:cxn ang="0">
                    <a:pos x="64" y="32"/>
                  </a:cxn>
                  <a:cxn ang="0">
                    <a:pos x="4" y="52"/>
                  </a:cxn>
                  <a:cxn ang="0">
                    <a:pos x="0" y="116"/>
                  </a:cxn>
                  <a:cxn ang="0">
                    <a:pos x="96" y="124"/>
                  </a:cxn>
                  <a:cxn ang="0">
                    <a:pos x="140" y="76"/>
                  </a:cxn>
                  <a:cxn ang="0">
                    <a:pos x="244" y="180"/>
                  </a:cxn>
                  <a:cxn ang="0">
                    <a:pos x="244" y="92"/>
                  </a:cxn>
                  <a:cxn ang="0">
                    <a:pos x="332" y="88"/>
                  </a:cxn>
                  <a:cxn ang="0">
                    <a:pos x="448" y="152"/>
                  </a:cxn>
                  <a:cxn ang="0">
                    <a:pos x="456" y="84"/>
                  </a:cxn>
                  <a:cxn ang="0">
                    <a:pos x="408" y="24"/>
                  </a:cxn>
                  <a:cxn ang="0">
                    <a:pos x="312" y="0"/>
                  </a:cxn>
                  <a:cxn ang="0">
                    <a:pos x="64" y="32"/>
                  </a:cxn>
                </a:cxnLst>
                <a:rect l="0" t="0" r="r" b="b"/>
                <a:pathLst>
                  <a:path w="456" h="180">
                    <a:moveTo>
                      <a:pt x="64" y="32"/>
                    </a:moveTo>
                    <a:lnTo>
                      <a:pt x="4" y="52"/>
                    </a:lnTo>
                    <a:lnTo>
                      <a:pt x="0" y="116"/>
                    </a:lnTo>
                    <a:lnTo>
                      <a:pt x="96" y="124"/>
                    </a:lnTo>
                    <a:lnTo>
                      <a:pt x="140" y="76"/>
                    </a:lnTo>
                    <a:lnTo>
                      <a:pt x="244" y="180"/>
                    </a:lnTo>
                    <a:lnTo>
                      <a:pt x="244" y="92"/>
                    </a:lnTo>
                    <a:lnTo>
                      <a:pt x="332" y="88"/>
                    </a:lnTo>
                    <a:lnTo>
                      <a:pt x="448" y="152"/>
                    </a:lnTo>
                    <a:lnTo>
                      <a:pt x="456" y="84"/>
                    </a:lnTo>
                    <a:lnTo>
                      <a:pt x="408" y="24"/>
                    </a:lnTo>
                    <a:lnTo>
                      <a:pt x="312" y="0"/>
                    </a:lnTo>
                    <a:lnTo>
                      <a:pt x="64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Freeform 62"/>
              <p:cNvSpPr>
                <a:spLocks/>
              </p:cNvSpPr>
              <p:nvPr/>
            </p:nvSpPr>
            <p:spPr bwMode="auto">
              <a:xfrm>
                <a:off x="3756" y="1638"/>
                <a:ext cx="303" cy="688"/>
              </a:xfrm>
              <a:custGeom>
                <a:avLst/>
                <a:gdLst/>
                <a:ahLst/>
                <a:cxnLst>
                  <a:cxn ang="0">
                    <a:pos x="51" y="18"/>
                  </a:cxn>
                  <a:cxn ang="0">
                    <a:pos x="18" y="126"/>
                  </a:cxn>
                  <a:cxn ang="0">
                    <a:pos x="33" y="303"/>
                  </a:cxn>
                  <a:cxn ang="0">
                    <a:pos x="65" y="439"/>
                  </a:cxn>
                  <a:cxn ang="0">
                    <a:pos x="117" y="513"/>
                  </a:cxn>
                  <a:cxn ang="0">
                    <a:pos x="210" y="516"/>
                  </a:cxn>
                  <a:cxn ang="0">
                    <a:pos x="303" y="498"/>
                  </a:cxn>
                  <a:cxn ang="0">
                    <a:pos x="228" y="561"/>
                  </a:cxn>
                  <a:cxn ang="0">
                    <a:pos x="193" y="688"/>
                  </a:cxn>
                  <a:cxn ang="0">
                    <a:pos x="165" y="549"/>
                  </a:cxn>
                  <a:cxn ang="0">
                    <a:pos x="78" y="531"/>
                  </a:cxn>
                  <a:cxn ang="0">
                    <a:pos x="0" y="315"/>
                  </a:cxn>
                  <a:cxn ang="0">
                    <a:pos x="3" y="99"/>
                  </a:cxn>
                  <a:cxn ang="0">
                    <a:pos x="18" y="0"/>
                  </a:cxn>
                  <a:cxn ang="0">
                    <a:pos x="51" y="18"/>
                  </a:cxn>
                </a:cxnLst>
                <a:rect l="0" t="0" r="r" b="b"/>
                <a:pathLst>
                  <a:path w="303" h="688">
                    <a:moveTo>
                      <a:pt x="51" y="18"/>
                    </a:moveTo>
                    <a:lnTo>
                      <a:pt x="18" y="126"/>
                    </a:lnTo>
                    <a:lnTo>
                      <a:pt x="33" y="303"/>
                    </a:lnTo>
                    <a:lnTo>
                      <a:pt x="65" y="439"/>
                    </a:lnTo>
                    <a:lnTo>
                      <a:pt x="117" y="513"/>
                    </a:lnTo>
                    <a:lnTo>
                      <a:pt x="210" y="516"/>
                    </a:lnTo>
                    <a:lnTo>
                      <a:pt x="303" y="498"/>
                    </a:lnTo>
                    <a:lnTo>
                      <a:pt x="228" y="561"/>
                    </a:lnTo>
                    <a:lnTo>
                      <a:pt x="193" y="688"/>
                    </a:lnTo>
                    <a:cubicBezTo>
                      <a:pt x="183" y="686"/>
                      <a:pt x="184" y="575"/>
                      <a:pt x="165" y="549"/>
                    </a:cubicBezTo>
                    <a:cubicBezTo>
                      <a:pt x="150" y="546"/>
                      <a:pt x="106" y="570"/>
                      <a:pt x="78" y="531"/>
                    </a:cubicBezTo>
                    <a:lnTo>
                      <a:pt x="0" y="315"/>
                    </a:lnTo>
                    <a:lnTo>
                      <a:pt x="3" y="99"/>
                    </a:lnTo>
                    <a:lnTo>
                      <a:pt x="18" y="0"/>
                    </a:lnTo>
                    <a:lnTo>
                      <a:pt x="51" y="1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Freeform 63"/>
              <p:cNvSpPr>
                <a:spLocks/>
              </p:cNvSpPr>
              <p:nvPr/>
            </p:nvSpPr>
            <p:spPr bwMode="auto">
              <a:xfrm>
                <a:off x="4162" y="1841"/>
                <a:ext cx="28" cy="71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8" y="0"/>
                  </a:cxn>
                  <a:cxn ang="0">
                    <a:pos x="16" y="71"/>
                  </a:cxn>
                  <a:cxn ang="0">
                    <a:pos x="0" y="8"/>
                  </a:cxn>
                </a:cxnLst>
                <a:rect l="0" t="0" r="r" b="b"/>
                <a:pathLst>
                  <a:path w="28" h="71">
                    <a:moveTo>
                      <a:pt x="0" y="8"/>
                    </a:moveTo>
                    <a:lnTo>
                      <a:pt x="28" y="0"/>
                    </a:lnTo>
                    <a:lnTo>
                      <a:pt x="16" y="71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Freeform 64"/>
              <p:cNvSpPr>
                <a:spLocks/>
              </p:cNvSpPr>
              <p:nvPr/>
            </p:nvSpPr>
            <p:spPr bwMode="auto">
              <a:xfrm>
                <a:off x="4239" y="1850"/>
                <a:ext cx="169" cy="154"/>
              </a:xfrm>
              <a:custGeom>
                <a:avLst/>
                <a:gdLst/>
                <a:ahLst/>
                <a:cxnLst>
                  <a:cxn ang="0">
                    <a:pos x="9" y="154"/>
                  </a:cxn>
                  <a:cxn ang="0">
                    <a:pos x="0" y="73"/>
                  </a:cxn>
                  <a:cxn ang="0">
                    <a:pos x="67" y="6"/>
                  </a:cxn>
                  <a:cxn ang="0">
                    <a:pos x="79" y="60"/>
                  </a:cxn>
                  <a:cxn ang="0">
                    <a:pos x="115" y="27"/>
                  </a:cxn>
                  <a:cxn ang="0">
                    <a:pos x="169" y="0"/>
                  </a:cxn>
                  <a:cxn ang="0">
                    <a:pos x="121" y="60"/>
                  </a:cxn>
                  <a:cxn ang="0">
                    <a:pos x="9" y="154"/>
                  </a:cxn>
                </a:cxnLst>
                <a:rect l="0" t="0" r="r" b="b"/>
                <a:pathLst>
                  <a:path w="169" h="154">
                    <a:moveTo>
                      <a:pt x="9" y="154"/>
                    </a:moveTo>
                    <a:lnTo>
                      <a:pt x="0" y="73"/>
                    </a:lnTo>
                    <a:lnTo>
                      <a:pt x="67" y="6"/>
                    </a:lnTo>
                    <a:lnTo>
                      <a:pt x="79" y="60"/>
                    </a:lnTo>
                    <a:lnTo>
                      <a:pt x="115" y="27"/>
                    </a:lnTo>
                    <a:lnTo>
                      <a:pt x="169" y="0"/>
                    </a:lnTo>
                    <a:lnTo>
                      <a:pt x="121" y="60"/>
                    </a:lnTo>
                    <a:lnTo>
                      <a:pt x="9" y="154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Freeform 65"/>
              <p:cNvSpPr>
                <a:spLocks/>
              </p:cNvSpPr>
              <p:nvPr userDrawn="1"/>
            </p:nvSpPr>
            <p:spPr bwMode="auto">
              <a:xfrm>
                <a:off x="3137" y="2175"/>
                <a:ext cx="1600" cy="1273"/>
              </a:xfrm>
              <a:custGeom>
                <a:avLst/>
                <a:gdLst/>
                <a:ahLst/>
                <a:cxnLst>
                  <a:cxn ang="0">
                    <a:pos x="1404" y="112"/>
                  </a:cxn>
                  <a:cxn ang="0">
                    <a:pos x="1152" y="0"/>
                  </a:cxn>
                  <a:cxn ang="0">
                    <a:pos x="926" y="164"/>
                  </a:cxn>
                  <a:cxn ang="0">
                    <a:pos x="845" y="200"/>
                  </a:cxn>
                  <a:cxn ang="0">
                    <a:pos x="746" y="245"/>
                  </a:cxn>
                  <a:cxn ang="0">
                    <a:pos x="575" y="311"/>
                  </a:cxn>
                  <a:cxn ang="0">
                    <a:pos x="476" y="380"/>
                  </a:cxn>
                  <a:cxn ang="0">
                    <a:pos x="296" y="688"/>
                  </a:cxn>
                  <a:cxn ang="0">
                    <a:pos x="255" y="811"/>
                  </a:cxn>
                  <a:cxn ang="0">
                    <a:pos x="99" y="910"/>
                  </a:cxn>
                  <a:cxn ang="0">
                    <a:pos x="0" y="1120"/>
                  </a:cxn>
                  <a:cxn ang="0">
                    <a:pos x="584" y="1220"/>
                  </a:cxn>
                  <a:cxn ang="0">
                    <a:pos x="840" y="812"/>
                  </a:cxn>
                  <a:cxn ang="0">
                    <a:pos x="1304" y="672"/>
                  </a:cxn>
                  <a:cxn ang="0">
                    <a:pos x="1592" y="824"/>
                  </a:cxn>
                  <a:cxn ang="0">
                    <a:pos x="1600" y="544"/>
                  </a:cxn>
                  <a:cxn ang="0">
                    <a:pos x="1512" y="188"/>
                  </a:cxn>
                  <a:cxn ang="0">
                    <a:pos x="1404" y="112"/>
                  </a:cxn>
                </a:cxnLst>
                <a:rect l="0" t="0" r="r" b="b"/>
                <a:pathLst>
                  <a:path w="1600" h="1273">
                    <a:moveTo>
                      <a:pt x="1404" y="112"/>
                    </a:moveTo>
                    <a:lnTo>
                      <a:pt x="1152" y="0"/>
                    </a:lnTo>
                    <a:lnTo>
                      <a:pt x="926" y="164"/>
                    </a:lnTo>
                    <a:lnTo>
                      <a:pt x="845" y="200"/>
                    </a:lnTo>
                    <a:lnTo>
                      <a:pt x="746" y="245"/>
                    </a:lnTo>
                    <a:lnTo>
                      <a:pt x="575" y="311"/>
                    </a:lnTo>
                    <a:lnTo>
                      <a:pt x="476" y="380"/>
                    </a:lnTo>
                    <a:lnTo>
                      <a:pt x="296" y="688"/>
                    </a:lnTo>
                    <a:cubicBezTo>
                      <a:pt x="296" y="688"/>
                      <a:pt x="275" y="749"/>
                      <a:pt x="255" y="811"/>
                    </a:cubicBezTo>
                    <a:cubicBezTo>
                      <a:pt x="222" y="848"/>
                      <a:pt x="141" y="859"/>
                      <a:pt x="99" y="910"/>
                    </a:cubicBezTo>
                    <a:cubicBezTo>
                      <a:pt x="57" y="961"/>
                      <a:pt x="46" y="965"/>
                      <a:pt x="0" y="1120"/>
                    </a:cubicBezTo>
                    <a:cubicBezTo>
                      <a:pt x="130" y="1193"/>
                      <a:pt x="449" y="1273"/>
                      <a:pt x="584" y="1220"/>
                    </a:cubicBezTo>
                    <a:cubicBezTo>
                      <a:pt x="656" y="1172"/>
                      <a:pt x="684" y="908"/>
                      <a:pt x="840" y="812"/>
                    </a:cubicBezTo>
                    <a:cubicBezTo>
                      <a:pt x="996" y="716"/>
                      <a:pt x="1136" y="680"/>
                      <a:pt x="1304" y="672"/>
                    </a:cubicBezTo>
                    <a:cubicBezTo>
                      <a:pt x="1472" y="664"/>
                      <a:pt x="1552" y="764"/>
                      <a:pt x="1592" y="824"/>
                    </a:cubicBezTo>
                    <a:cubicBezTo>
                      <a:pt x="1596" y="684"/>
                      <a:pt x="1600" y="544"/>
                      <a:pt x="1600" y="544"/>
                    </a:cubicBezTo>
                    <a:lnTo>
                      <a:pt x="1512" y="188"/>
                    </a:lnTo>
                    <a:lnTo>
                      <a:pt x="1404" y="112"/>
                    </a:lnTo>
                    <a:close/>
                  </a:path>
                </a:pathLst>
              </a:custGeom>
              <a:solidFill>
                <a:srgbClr val="99CCFF"/>
              </a:solidFill>
              <a:ln w="571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Freeform 66"/>
              <p:cNvSpPr>
                <a:spLocks/>
              </p:cNvSpPr>
              <p:nvPr userDrawn="1"/>
            </p:nvSpPr>
            <p:spPr bwMode="auto">
              <a:xfrm>
                <a:off x="3333" y="2359"/>
                <a:ext cx="812" cy="864"/>
              </a:xfrm>
              <a:custGeom>
                <a:avLst/>
                <a:gdLst/>
                <a:ahLst/>
                <a:cxnLst>
                  <a:cxn ang="0">
                    <a:pos x="576" y="32"/>
                  </a:cxn>
                  <a:cxn ang="0">
                    <a:pos x="364" y="112"/>
                  </a:cxn>
                  <a:cxn ang="0">
                    <a:pos x="260" y="180"/>
                  </a:cxn>
                  <a:cxn ang="0">
                    <a:pos x="68" y="492"/>
                  </a:cxn>
                  <a:cxn ang="0">
                    <a:pos x="0" y="864"/>
                  </a:cxn>
                  <a:cxn ang="0">
                    <a:pos x="116" y="648"/>
                  </a:cxn>
                  <a:cxn ang="0">
                    <a:pos x="116" y="540"/>
                  </a:cxn>
                  <a:cxn ang="0">
                    <a:pos x="356" y="160"/>
                  </a:cxn>
                  <a:cxn ang="0">
                    <a:pos x="532" y="92"/>
                  </a:cxn>
                  <a:cxn ang="0">
                    <a:pos x="812" y="52"/>
                  </a:cxn>
                  <a:cxn ang="0">
                    <a:pos x="620" y="0"/>
                  </a:cxn>
                  <a:cxn ang="0">
                    <a:pos x="576" y="32"/>
                  </a:cxn>
                </a:cxnLst>
                <a:rect l="0" t="0" r="r" b="b"/>
                <a:pathLst>
                  <a:path w="812" h="864">
                    <a:moveTo>
                      <a:pt x="576" y="32"/>
                    </a:moveTo>
                    <a:lnTo>
                      <a:pt x="364" y="112"/>
                    </a:lnTo>
                    <a:lnTo>
                      <a:pt x="260" y="180"/>
                    </a:lnTo>
                    <a:lnTo>
                      <a:pt x="68" y="492"/>
                    </a:lnTo>
                    <a:lnTo>
                      <a:pt x="0" y="864"/>
                    </a:lnTo>
                    <a:lnTo>
                      <a:pt x="116" y="648"/>
                    </a:lnTo>
                    <a:lnTo>
                      <a:pt x="116" y="540"/>
                    </a:lnTo>
                    <a:lnTo>
                      <a:pt x="356" y="160"/>
                    </a:lnTo>
                    <a:lnTo>
                      <a:pt x="532" y="92"/>
                    </a:lnTo>
                    <a:lnTo>
                      <a:pt x="812" y="52"/>
                    </a:lnTo>
                    <a:lnTo>
                      <a:pt x="620" y="0"/>
                    </a:lnTo>
                    <a:lnTo>
                      <a:pt x="576" y="3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67"/>
              <p:cNvSpPr>
                <a:spLocks/>
              </p:cNvSpPr>
              <p:nvPr/>
            </p:nvSpPr>
            <p:spPr bwMode="auto">
              <a:xfrm>
                <a:off x="4282" y="2165"/>
                <a:ext cx="435" cy="45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387" y="178"/>
                  </a:cxn>
                  <a:cxn ang="0">
                    <a:pos x="435" y="458"/>
                  </a:cxn>
                  <a:cxn ang="0">
                    <a:pos x="331" y="198"/>
                  </a:cxn>
                  <a:cxn ang="0">
                    <a:pos x="247" y="210"/>
                  </a:cxn>
                  <a:cxn ang="0">
                    <a:pos x="167" y="142"/>
                  </a:cxn>
                  <a:cxn ang="0">
                    <a:pos x="255" y="326"/>
                  </a:cxn>
                  <a:cxn ang="0">
                    <a:pos x="83" y="170"/>
                  </a:cxn>
                  <a:cxn ang="0">
                    <a:pos x="73" y="92"/>
                  </a:cxn>
                  <a:cxn ang="0">
                    <a:pos x="109" y="74"/>
                  </a:cxn>
                  <a:cxn ang="0">
                    <a:pos x="0" y="18"/>
                  </a:cxn>
                  <a:cxn ang="0">
                    <a:pos x="6" y="0"/>
                  </a:cxn>
                </a:cxnLst>
                <a:rect l="0" t="0" r="r" b="b"/>
                <a:pathLst>
                  <a:path w="435" h="458">
                    <a:moveTo>
                      <a:pt x="6" y="0"/>
                    </a:moveTo>
                    <a:lnTo>
                      <a:pt x="387" y="178"/>
                    </a:lnTo>
                    <a:lnTo>
                      <a:pt x="435" y="458"/>
                    </a:lnTo>
                    <a:lnTo>
                      <a:pt x="331" y="198"/>
                    </a:lnTo>
                    <a:lnTo>
                      <a:pt x="247" y="210"/>
                    </a:lnTo>
                    <a:lnTo>
                      <a:pt x="167" y="142"/>
                    </a:lnTo>
                    <a:lnTo>
                      <a:pt x="255" y="326"/>
                    </a:lnTo>
                    <a:lnTo>
                      <a:pt x="83" y="170"/>
                    </a:lnTo>
                    <a:lnTo>
                      <a:pt x="73" y="92"/>
                    </a:lnTo>
                    <a:lnTo>
                      <a:pt x="109" y="74"/>
                    </a:lnTo>
                    <a:lnTo>
                      <a:pt x="0" y="18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Freeform 68"/>
              <p:cNvSpPr>
                <a:spLocks/>
              </p:cNvSpPr>
              <p:nvPr/>
            </p:nvSpPr>
            <p:spPr bwMode="auto">
              <a:xfrm>
                <a:off x="3497" y="2703"/>
                <a:ext cx="148" cy="280"/>
              </a:xfrm>
              <a:custGeom>
                <a:avLst/>
                <a:gdLst/>
                <a:ahLst/>
                <a:cxnLst>
                  <a:cxn ang="0">
                    <a:pos x="136" y="0"/>
                  </a:cxn>
                  <a:cxn ang="0">
                    <a:pos x="12" y="188"/>
                  </a:cxn>
                  <a:cxn ang="0">
                    <a:pos x="0" y="264"/>
                  </a:cxn>
                  <a:cxn ang="0">
                    <a:pos x="68" y="280"/>
                  </a:cxn>
                  <a:cxn ang="0">
                    <a:pos x="148" y="216"/>
                  </a:cxn>
                  <a:cxn ang="0">
                    <a:pos x="136" y="156"/>
                  </a:cxn>
                  <a:cxn ang="0">
                    <a:pos x="120" y="204"/>
                  </a:cxn>
                  <a:cxn ang="0">
                    <a:pos x="56" y="220"/>
                  </a:cxn>
                  <a:cxn ang="0">
                    <a:pos x="136" y="0"/>
                  </a:cxn>
                </a:cxnLst>
                <a:rect l="0" t="0" r="r" b="b"/>
                <a:pathLst>
                  <a:path w="148" h="280">
                    <a:moveTo>
                      <a:pt x="136" y="0"/>
                    </a:moveTo>
                    <a:lnTo>
                      <a:pt x="12" y="188"/>
                    </a:lnTo>
                    <a:lnTo>
                      <a:pt x="0" y="264"/>
                    </a:lnTo>
                    <a:lnTo>
                      <a:pt x="68" y="280"/>
                    </a:lnTo>
                    <a:lnTo>
                      <a:pt x="148" y="216"/>
                    </a:lnTo>
                    <a:lnTo>
                      <a:pt x="136" y="156"/>
                    </a:lnTo>
                    <a:lnTo>
                      <a:pt x="120" y="204"/>
                    </a:lnTo>
                    <a:lnTo>
                      <a:pt x="56" y="22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69"/>
              <p:cNvSpPr>
                <a:spLocks/>
              </p:cNvSpPr>
              <p:nvPr/>
            </p:nvSpPr>
            <p:spPr bwMode="auto">
              <a:xfrm>
                <a:off x="3061" y="2811"/>
                <a:ext cx="359" cy="396"/>
              </a:xfrm>
              <a:custGeom>
                <a:avLst/>
                <a:gdLst/>
                <a:ahLst/>
                <a:cxnLst>
                  <a:cxn ang="0">
                    <a:pos x="172" y="20"/>
                  </a:cxn>
                  <a:cxn ang="0">
                    <a:pos x="80" y="44"/>
                  </a:cxn>
                  <a:cxn ang="0">
                    <a:pos x="0" y="136"/>
                  </a:cxn>
                  <a:cxn ang="0">
                    <a:pos x="0" y="204"/>
                  </a:cxn>
                  <a:cxn ang="0">
                    <a:pos x="100" y="396"/>
                  </a:cxn>
                  <a:cxn ang="0">
                    <a:pos x="160" y="292"/>
                  </a:cxn>
                  <a:cxn ang="0">
                    <a:pos x="253" y="211"/>
                  </a:cxn>
                  <a:cxn ang="0">
                    <a:pos x="344" y="164"/>
                  </a:cxn>
                  <a:cxn ang="0">
                    <a:pos x="172" y="20"/>
                  </a:cxn>
                </a:cxnLst>
                <a:rect l="0" t="0" r="r" b="b"/>
                <a:pathLst>
                  <a:path w="359" h="396">
                    <a:moveTo>
                      <a:pt x="172" y="20"/>
                    </a:moveTo>
                    <a:cubicBezTo>
                      <a:pt x="128" y="0"/>
                      <a:pt x="109" y="25"/>
                      <a:pt x="80" y="44"/>
                    </a:cubicBezTo>
                    <a:cubicBezTo>
                      <a:pt x="51" y="63"/>
                      <a:pt x="15" y="109"/>
                      <a:pt x="0" y="136"/>
                    </a:cubicBezTo>
                    <a:lnTo>
                      <a:pt x="0" y="204"/>
                    </a:lnTo>
                    <a:lnTo>
                      <a:pt x="100" y="396"/>
                    </a:lnTo>
                    <a:lnTo>
                      <a:pt x="160" y="292"/>
                    </a:lnTo>
                    <a:lnTo>
                      <a:pt x="253" y="211"/>
                    </a:lnTo>
                    <a:cubicBezTo>
                      <a:pt x="334" y="183"/>
                      <a:pt x="359" y="193"/>
                      <a:pt x="344" y="164"/>
                    </a:cubicBezTo>
                    <a:lnTo>
                      <a:pt x="172" y="20"/>
                    </a:lnTo>
                    <a:close/>
                  </a:path>
                </a:pathLst>
              </a:custGeom>
              <a:solidFill>
                <a:srgbClr val="CCFFFF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70"/>
              <p:cNvSpPr>
                <a:spLocks/>
              </p:cNvSpPr>
              <p:nvPr/>
            </p:nvSpPr>
            <p:spPr bwMode="auto">
              <a:xfrm>
                <a:off x="3061" y="2871"/>
                <a:ext cx="156" cy="352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44" y="100"/>
                  </a:cxn>
                  <a:cxn ang="0">
                    <a:pos x="92" y="168"/>
                  </a:cxn>
                  <a:cxn ang="0">
                    <a:pos x="100" y="240"/>
                  </a:cxn>
                  <a:cxn ang="0">
                    <a:pos x="156" y="240"/>
                  </a:cxn>
                  <a:cxn ang="0">
                    <a:pos x="96" y="352"/>
                  </a:cxn>
                  <a:cxn ang="0">
                    <a:pos x="0" y="124"/>
                  </a:cxn>
                  <a:cxn ang="0">
                    <a:pos x="12" y="60"/>
                  </a:cxn>
                  <a:cxn ang="0">
                    <a:pos x="72" y="0"/>
                  </a:cxn>
                </a:cxnLst>
                <a:rect l="0" t="0" r="r" b="b"/>
                <a:pathLst>
                  <a:path w="156" h="352">
                    <a:moveTo>
                      <a:pt x="72" y="0"/>
                    </a:moveTo>
                    <a:lnTo>
                      <a:pt x="44" y="100"/>
                    </a:lnTo>
                    <a:lnTo>
                      <a:pt x="92" y="168"/>
                    </a:lnTo>
                    <a:lnTo>
                      <a:pt x="100" y="240"/>
                    </a:lnTo>
                    <a:lnTo>
                      <a:pt x="156" y="240"/>
                    </a:lnTo>
                    <a:lnTo>
                      <a:pt x="96" y="352"/>
                    </a:lnTo>
                    <a:lnTo>
                      <a:pt x="0" y="124"/>
                    </a:lnTo>
                    <a:lnTo>
                      <a:pt x="12" y="6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71"/>
              <p:cNvSpPr>
                <a:spLocks/>
              </p:cNvSpPr>
              <p:nvPr/>
            </p:nvSpPr>
            <p:spPr bwMode="auto">
              <a:xfrm>
                <a:off x="3401" y="2983"/>
                <a:ext cx="264" cy="324"/>
              </a:xfrm>
              <a:custGeom>
                <a:avLst/>
                <a:gdLst/>
                <a:ahLst/>
                <a:cxnLst>
                  <a:cxn ang="0">
                    <a:pos x="81" y="72"/>
                  </a:cxn>
                  <a:cxn ang="0">
                    <a:pos x="0" y="204"/>
                  </a:cxn>
                  <a:cxn ang="0">
                    <a:pos x="6" y="276"/>
                  </a:cxn>
                  <a:cxn ang="0">
                    <a:pos x="93" y="324"/>
                  </a:cxn>
                  <a:cxn ang="0">
                    <a:pos x="186" y="279"/>
                  </a:cxn>
                  <a:cxn ang="0">
                    <a:pos x="183" y="216"/>
                  </a:cxn>
                  <a:cxn ang="0">
                    <a:pos x="105" y="255"/>
                  </a:cxn>
                  <a:cxn ang="0">
                    <a:pos x="45" y="213"/>
                  </a:cxn>
                  <a:cxn ang="0">
                    <a:pos x="126" y="150"/>
                  </a:cxn>
                  <a:cxn ang="0">
                    <a:pos x="123" y="108"/>
                  </a:cxn>
                  <a:cxn ang="0">
                    <a:pos x="240" y="84"/>
                  </a:cxn>
                  <a:cxn ang="0">
                    <a:pos x="264" y="0"/>
                  </a:cxn>
                  <a:cxn ang="0">
                    <a:pos x="189" y="66"/>
                  </a:cxn>
                  <a:cxn ang="0">
                    <a:pos x="81" y="72"/>
                  </a:cxn>
                </a:cxnLst>
                <a:rect l="0" t="0" r="r" b="b"/>
                <a:pathLst>
                  <a:path w="264" h="324">
                    <a:moveTo>
                      <a:pt x="81" y="72"/>
                    </a:moveTo>
                    <a:lnTo>
                      <a:pt x="0" y="204"/>
                    </a:lnTo>
                    <a:lnTo>
                      <a:pt x="6" y="276"/>
                    </a:lnTo>
                    <a:lnTo>
                      <a:pt x="93" y="324"/>
                    </a:lnTo>
                    <a:lnTo>
                      <a:pt x="186" y="279"/>
                    </a:lnTo>
                    <a:lnTo>
                      <a:pt x="183" y="216"/>
                    </a:lnTo>
                    <a:lnTo>
                      <a:pt x="105" y="255"/>
                    </a:lnTo>
                    <a:lnTo>
                      <a:pt x="45" y="213"/>
                    </a:lnTo>
                    <a:lnTo>
                      <a:pt x="126" y="150"/>
                    </a:lnTo>
                    <a:lnTo>
                      <a:pt x="123" y="108"/>
                    </a:lnTo>
                    <a:lnTo>
                      <a:pt x="240" y="84"/>
                    </a:lnTo>
                    <a:lnTo>
                      <a:pt x="264" y="0"/>
                    </a:lnTo>
                    <a:lnTo>
                      <a:pt x="189" y="66"/>
                    </a:lnTo>
                    <a:lnTo>
                      <a:pt x="81" y="7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Freeform 72"/>
              <p:cNvSpPr>
                <a:spLocks/>
              </p:cNvSpPr>
              <p:nvPr/>
            </p:nvSpPr>
            <p:spPr bwMode="auto">
              <a:xfrm>
                <a:off x="3128" y="2556"/>
                <a:ext cx="1624" cy="884"/>
              </a:xfrm>
              <a:custGeom>
                <a:avLst/>
                <a:gdLst/>
                <a:ahLst/>
                <a:cxnLst>
                  <a:cxn ang="0">
                    <a:pos x="1580" y="36"/>
                  </a:cxn>
                  <a:cxn ang="0">
                    <a:pos x="1624" y="164"/>
                  </a:cxn>
                  <a:cxn ang="0">
                    <a:pos x="1600" y="460"/>
                  </a:cxn>
                  <a:cxn ang="0">
                    <a:pos x="1472" y="344"/>
                  </a:cxn>
                  <a:cxn ang="0">
                    <a:pos x="1160" y="312"/>
                  </a:cxn>
                  <a:cxn ang="0">
                    <a:pos x="848" y="440"/>
                  </a:cxn>
                  <a:cxn ang="0">
                    <a:pos x="692" y="672"/>
                  </a:cxn>
                  <a:cxn ang="0">
                    <a:pos x="612" y="852"/>
                  </a:cxn>
                  <a:cxn ang="0">
                    <a:pos x="404" y="884"/>
                  </a:cxn>
                  <a:cxn ang="0">
                    <a:pos x="344" y="848"/>
                  </a:cxn>
                  <a:cxn ang="0">
                    <a:pos x="264" y="844"/>
                  </a:cxn>
                  <a:cxn ang="0">
                    <a:pos x="0" y="780"/>
                  </a:cxn>
                  <a:cxn ang="0">
                    <a:pos x="32" y="664"/>
                  </a:cxn>
                  <a:cxn ang="0">
                    <a:pos x="52" y="712"/>
                  </a:cxn>
                  <a:cxn ang="0">
                    <a:pos x="56" y="748"/>
                  </a:cxn>
                  <a:cxn ang="0">
                    <a:pos x="276" y="796"/>
                  </a:cxn>
                  <a:cxn ang="0">
                    <a:pos x="452" y="836"/>
                  </a:cxn>
                  <a:cxn ang="0">
                    <a:pos x="560" y="732"/>
                  </a:cxn>
                  <a:cxn ang="0">
                    <a:pos x="612" y="716"/>
                  </a:cxn>
                  <a:cxn ang="0">
                    <a:pos x="800" y="392"/>
                  </a:cxn>
                  <a:cxn ang="0">
                    <a:pos x="924" y="360"/>
                  </a:cxn>
                  <a:cxn ang="0">
                    <a:pos x="1020" y="284"/>
                  </a:cxn>
                  <a:cxn ang="0">
                    <a:pos x="1328" y="260"/>
                  </a:cxn>
                  <a:cxn ang="0">
                    <a:pos x="1540" y="328"/>
                  </a:cxn>
                  <a:cxn ang="0">
                    <a:pos x="1584" y="396"/>
                  </a:cxn>
                  <a:cxn ang="0">
                    <a:pos x="1572" y="172"/>
                  </a:cxn>
                  <a:cxn ang="0">
                    <a:pos x="1512" y="136"/>
                  </a:cxn>
                  <a:cxn ang="0">
                    <a:pos x="1564" y="0"/>
                  </a:cxn>
                  <a:cxn ang="0">
                    <a:pos x="1580" y="36"/>
                  </a:cxn>
                </a:cxnLst>
                <a:rect l="0" t="0" r="r" b="b"/>
                <a:pathLst>
                  <a:path w="1624" h="884">
                    <a:moveTo>
                      <a:pt x="1580" y="36"/>
                    </a:moveTo>
                    <a:lnTo>
                      <a:pt x="1624" y="164"/>
                    </a:lnTo>
                    <a:lnTo>
                      <a:pt x="1600" y="460"/>
                    </a:lnTo>
                    <a:lnTo>
                      <a:pt x="1472" y="344"/>
                    </a:lnTo>
                    <a:lnTo>
                      <a:pt x="1160" y="312"/>
                    </a:lnTo>
                    <a:lnTo>
                      <a:pt x="848" y="440"/>
                    </a:lnTo>
                    <a:lnTo>
                      <a:pt x="692" y="672"/>
                    </a:lnTo>
                    <a:lnTo>
                      <a:pt x="612" y="852"/>
                    </a:lnTo>
                    <a:lnTo>
                      <a:pt x="404" y="884"/>
                    </a:lnTo>
                    <a:lnTo>
                      <a:pt x="344" y="848"/>
                    </a:lnTo>
                    <a:lnTo>
                      <a:pt x="264" y="844"/>
                    </a:lnTo>
                    <a:lnTo>
                      <a:pt x="0" y="780"/>
                    </a:lnTo>
                    <a:lnTo>
                      <a:pt x="32" y="664"/>
                    </a:lnTo>
                    <a:lnTo>
                      <a:pt x="52" y="712"/>
                    </a:lnTo>
                    <a:lnTo>
                      <a:pt x="56" y="748"/>
                    </a:lnTo>
                    <a:lnTo>
                      <a:pt x="276" y="796"/>
                    </a:lnTo>
                    <a:lnTo>
                      <a:pt x="452" y="836"/>
                    </a:lnTo>
                    <a:lnTo>
                      <a:pt x="560" y="732"/>
                    </a:lnTo>
                    <a:lnTo>
                      <a:pt x="612" y="716"/>
                    </a:lnTo>
                    <a:lnTo>
                      <a:pt x="800" y="392"/>
                    </a:lnTo>
                    <a:lnTo>
                      <a:pt x="924" y="360"/>
                    </a:lnTo>
                    <a:lnTo>
                      <a:pt x="1020" y="284"/>
                    </a:lnTo>
                    <a:lnTo>
                      <a:pt x="1328" y="260"/>
                    </a:lnTo>
                    <a:lnTo>
                      <a:pt x="1540" y="328"/>
                    </a:lnTo>
                    <a:lnTo>
                      <a:pt x="1584" y="396"/>
                    </a:lnTo>
                    <a:lnTo>
                      <a:pt x="1572" y="172"/>
                    </a:lnTo>
                    <a:lnTo>
                      <a:pt x="1512" y="136"/>
                    </a:lnTo>
                    <a:lnTo>
                      <a:pt x="1564" y="0"/>
                    </a:lnTo>
                    <a:lnTo>
                      <a:pt x="1580" y="36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Freeform 73"/>
              <p:cNvSpPr>
                <a:spLocks/>
              </p:cNvSpPr>
              <p:nvPr/>
            </p:nvSpPr>
            <p:spPr bwMode="auto">
              <a:xfrm>
                <a:off x="3890" y="2007"/>
                <a:ext cx="423" cy="396"/>
              </a:xfrm>
              <a:custGeom>
                <a:avLst/>
                <a:gdLst/>
                <a:ahLst/>
                <a:cxnLst>
                  <a:cxn ang="0">
                    <a:pos x="373" y="0"/>
                  </a:cxn>
                  <a:cxn ang="0">
                    <a:pos x="423" y="170"/>
                  </a:cxn>
                  <a:cxn ang="0">
                    <a:pos x="239" y="333"/>
                  </a:cxn>
                  <a:cxn ang="0">
                    <a:pos x="51" y="382"/>
                  </a:cxn>
                  <a:cxn ang="0">
                    <a:pos x="2" y="396"/>
                  </a:cxn>
                  <a:cxn ang="0">
                    <a:pos x="0" y="299"/>
                  </a:cxn>
                  <a:cxn ang="0">
                    <a:pos x="67" y="211"/>
                  </a:cxn>
                  <a:cxn ang="0">
                    <a:pos x="47" y="312"/>
                  </a:cxn>
                  <a:cxn ang="0">
                    <a:pos x="74" y="346"/>
                  </a:cxn>
                  <a:cxn ang="0">
                    <a:pos x="342" y="116"/>
                  </a:cxn>
                  <a:cxn ang="0">
                    <a:pos x="373" y="0"/>
                  </a:cxn>
                </a:cxnLst>
                <a:rect l="0" t="0" r="r" b="b"/>
                <a:pathLst>
                  <a:path w="423" h="396">
                    <a:moveTo>
                      <a:pt x="373" y="0"/>
                    </a:moveTo>
                    <a:lnTo>
                      <a:pt x="423" y="170"/>
                    </a:lnTo>
                    <a:lnTo>
                      <a:pt x="239" y="333"/>
                    </a:lnTo>
                    <a:lnTo>
                      <a:pt x="51" y="382"/>
                    </a:lnTo>
                    <a:lnTo>
                      <a:pt x="2" y="396"/>
                    </a:lnTo>
                    <a:lnTo>
                      <a:pt x="0" y="299"/>
                    </a:lnTo>
                    <a:lnTo>
                      <a:pt x="67" y="211"/>
                    </a:lnTo>
                    <a:lnTo>
                      <a:pt x="47" y="312"/>
                    </a:lnTo>
                    <a:lnTo>
                      <a:pt x="74" y="346"/>
                    </a:lnTo>
                    <a:lnTo>
                      <a:pt x="342" y="116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Freeform 74"/>
              <p:cNvSpPr>
                <a:spLocks/>
              </p:cNvSpPr>
              <p:nvPr/>
            </p:nvSpPr>
            <p:spPr bwMode="auto">
              <a:xfrm>
                <a:off x="3726" y="1812"/>
                <a:ext cx="117" cy="51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84" y="18"/>
                  </a:cxn>
                  <a:cxn ang="0">
                    <a:pos x="117" y="30"/>
                  </a:cxn>
                  <a:cxn ang="0">
                    <a:pos x="57" y="51"/>
                  </a:cxn>
                  <a:cxn ang="0">
                    <a:pos x="0" y="15"/>
                  </a:cxn>
                  <a:cxn ang="0">
                    <a:pos x="45" y="0"/>
                  </a:cxn>
                </a:cxnLst>
                <a:rect l="0" t="0" r="r" b="b"/>
                <a:pathLst>
                  <a:path w="117" h="51">
                    <a:moveTo>
                      <a:pt x="45" y="0"/>
                    </a:moveTo>
                    <a:lnTo>
                      <a:pt x="84" y="18"/>
                    </a:lnTo>
                    <a:lnTo>
                      <a:pt x="117" y="30"/>
                    </a:lnTo>
                    <a:lnTo>
                      <a:pt x="57" y="51"/>
                    </a:lnTo>
                    <a:lnTo>
                      <a:pt x="0" y="15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Freeform 75"/>
              <p:cNvSpPr>
                <a:spLocks/>
              </p:cNvSpPr>
              <p:nvPr/>
            </p:nvSpPr>
            <p:spPr bwMode="auto">
              <a:xfrm>
                <a:off x="2817" y="2628"/>
                <a:ext cx="117" cy="3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117" y="0"/>
                  </a:cxn>
                  <a:cxn ang="0">
                    <a:pos x="96" y="30"/>
                  </a:cxn>
                  <a:cxn ang="0">
                    <a:pos x="0" y="12"/>
                  </a:cxn>
                </a:cxnLst>
                <a:rect l="0" t="0" r="r" b="b"/>
                <a:pathLst>
                  <a:path w="117" h="30">
                    <a:moveTo>
                      <a:pt x="0" y="12"/>
                    </a:moveTo>
                    <a:lnTo>
                      <a:pt x="117" y="0"/>
                    </a:lnTo>
                    <a:lnTo>
                      <a:pt x="96" y="3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4600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grpSp>
        <p:nvGrpSpPr>
          <p:cNvPr id="75" name="Group 88"/>
          <p:cNvGrpSpPr>
            <a:grpSpLocks/>
          </p:cNvGrpSpPr>
          <p:nvPr userDrawn="1"/>
        </p:nvGrpSpPr>
        <p:grpSpPr bwMode="auto">
          <a:xfrm>
            <a:off x="7222298" y="1793971"/>
            <a:ext cx="1825625" cy="1531938"/>
            <a:chOff x="4224" y="993"/>
            <a:chExt cx="1225" cy="1023"/>
          </a:xfrm>
        </p:grpSpPr>
        <p:sp>
          <p:nvSpPr>
            <p:cNvPr id="76" name="Rectangle 9"/>
            <p:cNvSpPr>
              <a:spLocks noChangeArrowheads="1"/>
            </p:cNvSpPr>
            <p:nvPr userDrawn="1"/>
          </p:nvSpPr>
          <p:spPr bwMode="auto">
            <a:xfrm>
              <a:off x="4224" y="993"/>
              <a:ext cx="1225" cy="1023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7" name="Picture 81" descr="handson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94" y="1051"/>
              <a:ext cx="1080" cy="89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82280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7315200" y="1828800"/>
            <a:ext cx="1701722" cy="1501087"/>
            <a:chOff x="4176" y="993"/>
            <a:chExt cx="1273" cy="1119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176" y="993"/>
              <a:ext cx="1273" cy="1119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" name="Picture 4" descr="summary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72" y="1080"/>
              <a:ext cx="1085" cy="94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232294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grpSp>
        <p:nvGrpSpPr>
          <p:cNvPr id="10" name="Group 11"/>
          <p:cNvGrpSpPr>
            <a:grpSpLocks/>
          </p:cNvGrpSpPr>
          <p:nvPr userDrawn="1"/>
        </p:nvGrpSpPr>
        <p:grpSpPr bwMode="auto">
          <a:xfrm>
            <a:off x="7315200" y="1828800"/>
            <a:ext cx="1699814" cy="1408632"/>
            <a:chOff x="4176" y="993"/>
            <a:chExt cx="1273" cy="1119"/>
          </a:xfrm>
        </p:grpSpPr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4176" y="993"/>
              <a:ext cx="1273" cy="1119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2" name="Picture 7" descr="knowledgecheck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338" y="1074"/>
              <a:ext cx="949" cy="96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4053935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vmlDrawing" Target="../drawings/vmlDrawing1.v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3.xml"/><Relationship Id="rId28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2.xml"/><Relationship Id="rId27" Type="http://schemas.openxmlformats.org/officeDocument/2006/relationships/tags" Target="../tags/tag7.xml"/><Relationship Id="rId30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1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think-cell Slide" r:id="rId28" imgW="360" imgH="360" progId="">
                  <p:embed/>
                </p:oleObj>
              </mc:Choice>
              <mc:Fallback>
                <p:oleObj name="think-cell Slide" r:id="rId28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22"/>
            </p:custDataLst>
          </p:nvPr>
        </p:nvSpPr>
        <p:spPr>
          <a:xfrm>
            <a:off x="1" y="0"/>
            <a:ext cx="9143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3"/>
            </p:custDataLst>
          </p:nvPr>
        </p:nvSpPr>
        <p:spPr>
          <a:xfrm>
            <a:off x="298516" y="1501977"/>
            <a:ext cx="871211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24"/>
            </p:custDataLst>
          </p:nvPr>
        </p:nvSpPr>
        <p:spPr>
          <a:xfrm>
            <a:off x="8827276" y="6661691"/>
            <a:ext cx="110608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25"/>
            </p:custDataLst>
          </p:nvPr>
        </p:nvSpPr>
        <p:spPr bwMode="auto">
          <a:xfrm>
            <a:off x="2" y="676402"/>
            <a:ext cx="9143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6223228" y="6623404"/>
            <a:ext cx="2455979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15" name="Straight Connector 5"/>
          <p:cNvCxnSpPr/>
          <p:nvPr>
            <p:custDataLst>
              <p:tags r:id="rId27"/>
            </p:custDataLst>
          </p:nvPr>
        </p:nvCxnSpPr>
        <p:spPr>
          <a:xfrm flipH="1">
            <a:off x="2" y="6362700"/>
            <a:ext cx="9143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70463" y="6439028"/>
            <a:ext cx="1438102" cy="344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24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iming>
    <p:tnLst>
      <p:par>
        <p:cTn id="1" dur="indefinite" restart="never" nodeType="tmRoot"/>
      </p:par>
    </p:tnLst>
  </p:timing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DevOps</a:t>
            </a:r>
            <a:endParaRPr lang="en-US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Appendices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1.x: Breadcrumb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Code Examples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CustomRulesSonarDemo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Creating custom Rules - Java </a:t>
            </a:r>
            <a:r>
              <a:rPr lang="en-US" dirty="0"/>
              <a:t>with Sonar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8516" y="1287887"/>
            <a:ext cx="8562149" cy="5025827"/>
          </a:xfrm>
        </p:spPr>
        <p:txBody>
          <a:bodyPr/>
          <a:lstStyle/>
          <a:p>
            <a:endParaRPr lang="en-US" dirty="0" smtClean="0"/>
          </a:p>
          <a:p>
            <a:pPr algn="just"/>
            <a:r>
              <a:rPr lang="en-US" dirty="0" smtClean="0"/>
              <a:t>We </a:t>
            </a:r>
            <a:r>
              <a:rPr lang="en-US" dirty="0"/>
              <a:t>are using SonarQube and its Java Analyzer to analyze </a:t>
            </a:r>
            <a:r>
              <a:rPr lang="en-US" dirty="0" smtClean="0"/>
              <a:t>projects</a:t>
            </a:r>
            <a:r>
              <a:rPr lang="en-US" dirty="0"/>
              <a:t>, but there aren't rules that allow </a:t>
            </a:r>
            <a:r>
              <a:rPr lang="en-US" dirty="0" smtClean="0"/>
              <a:t>us to </a:t>
            </a:r>
            <a:r>
              <a:rPr lang="en-US" dirty="0"/>
              <a:t>target some of </a:t>
            </a:r>
            <a:r>
              <a:rPr lang="en-US" dirty="0" smtClean="0"/>
              <a:t>our company's </a:t>
            </a:r>
            <a:r>
              <a:rPr lang="en-US" dirty="0"/>
              <a:t>specific </a:t>
            </a:r>
            <a:r>
              <a:rPr lang="en-US" dirty="0" smtClean="0"/>
              <a:t>needs.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The rules </a:t>
            </a:r>
            <a:r>
              <a:rPr lang="en-US" dirty="0" smtClean="0"/>
              <a:t>will </a:t>
            </a:r>
            <a:r>
              <a:rPr lang="en-US" dirty="0"/>
              <a:t>be delivered using a dedicated, custom plugin, relying on the </a:t>
            </a:r>
            <a:r>
              <a:rPr lang="en-US" b="1" dirty="0"/>
              <a:t>SonarQube Java Plugin API</a:t>
            </a:r>
            <a:r>
              <a:rPr lang="en-US" dirty="0"/>
              <a:t>. </a:t>
            </a: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/>
              <a:t>The property &lt;java.plugin.version&gt; is the minimum version of the Java Analyzer that will be required to run </a:t>
            </a:r>
            <a:r>
              <a:rPr lang="en-US" dirty="0" smtClean="0"/>
              <a:t>custom </a:t>
            </a:r>
            <a:r>
              <a:rPr lang="en-US" dirty="0"/>
              <a:t>plugin in </a:t>
            </a:r>
            <a:r>
              <a:rPr lang="en-US" dirty="0" smtClean="0"/>
              <a:t>SonarQube </a:t>
            </a:r>
            <a:r>
              <a:rPr lang="en-US" dirty="0"/>
              <a:t>instance.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12"/>
          <p:cNvSpPr txBox="1">
            <a:spLocks/>
          </p:cNvSpPr>
          <p:nvPr/>
        </p:nvSpPr>
        <p:spPr bwMode="auto">
          <a:xfrm>
            <a:off x="457200" y="5509080"/>
            <a:ext cx="8229600" cy="804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200" dirty="0">
              <a:solidFill>
                <a:schemeClr val="bg2">
                  <a:lumMod val="50000"/>
                </a:schemeClr>
              </a:solidFill>
              <a:latin typeface="+mj-lt"/>
              <a:ea typeface="ヒラギノ角ゴ Pro W3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3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Creating custom Rules - Java </a:t>
            </a:r>
            <a:r>
              <a:rPr lang="en-US" dirty="0"/>
              <a:t>with Sonar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8516" y="1287887"/>
            <a:ext cx="8562149" cy="502582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/>
              <a:t>Writing coding rules in Java is a six-step process:</a:t>
            </a:r>
          </a:p>
          <a:p>
            <a:pPr lvl="1"/>
            <a:r>
              <a:rPr lang="en-US" dirty="0"/>
              <a:t>Create a SonarQube </a:t>
            </a:r>
            <a:r>
              <a:rPr lang="en-US" dirty="0" smtClean="0"/>
              <a:t>plugin</a:t>
            </a:r>
            <a:endParaRPr lang="en-US" dirty="0"/>
          </a:p>
          <a:p>
            <a:pPr lvl="1"/>
            <a:r>
              <a:rPr lang="en-US" dirty="0"/>
              <a:t>Put a dependency on the API of the language plugin for which you are writing coding rules.</a:t>
            </a:r>
          </a:p>
          <a:p>
            <a:pPr lvl="1"/>
            <a:r>
              <a:rPr lang="en-US" dirty="0"/>
              <a:t>Create as many custom rules as required</a:t>
            </a:r>
          </a:p>
          <a:p>
            <a:pPr lvl="1"/>
            <a:r>
              <a:rPr lang="en-US" dirty="0"/>
              <a:t>Generate the SonarQube plugin (jar file)</a:t>
            </a:r>
          </a:p>
          <a:p>
            <a:pPr lvl="1"/>
            <a:r>
              <a:rPr lang="en-US" dirty="0"/>
              <a:t>Place this jar file in the </a:t>
            </a:r>
            <a:r>
              <a:rPr lang="en-US" i="1" dirty="0"/>
              <a:t>SONARQUBE_HOME/extensions/plugins</a:t>
            </a:r>
            <a:r>
              <a:rPr lang="en-US" dirty="0"/>
              <a:t> directory</a:t>
            </a:r>
          </a:p>
          <a:p>
            <a:pPr lvl="1"/>
            <a:r>
              <a:rPr lang="en-US" dirty="0"/>
              <a:t>Restart SonarQube server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12"/>
          <p:cNvSpPr txBox="1">
            <a:spLocks/>
          </p:cNvSpPr>
          <p:nvPr/>
        </p:nvSpPr>
        <p:spPr bwMode="auto">
          <a:xfrm>
            <a:off x="457200" y="5509080"/>
            <a:ext cx="8229600" cy="804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200" dirty="0">
              <a:solidFill>
                <a:schemeClr val="bg2">
                  <a:lumMod val="50000"/>
                </a:schemeClr>
              </a:solidFill>
              <a:latin typeface="+mj-lt"/>
              <a:ea typeface="ヒラギノ角ゴ Pro W3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04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Creating custom Rules Java </a:t>
            </a:r>
            <a:r>
              <a:rPr lang="en-US" dirty="0"/>
              <a:t>with Sonar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8516" y="1287887"/>
            <a:ext cx="8562149" cy="5025827"/>
          </a:xfrm>
        </p:spPr>
        <p:txBody>
          <a:bodyPr/>
          <a:lstStyle/>
          <a:p>
            <a:r>
              <a:rPr lang="en-US" dirty="0" smtClean="0"/>
              <a:t>Setting pom.xml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org.sonar.samples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artifactId</a:t>
            </a:r>
            <a:r>
              <a:rPr lang="en-US" dirty="0"/>
              <a:t>&gt;java-custom-rules&lt;/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&lt;version&gt;1.0-SNAPSHOT&lt;/version&gt;</a:t>
            </a:r>
          </a:p>
          <a:p>
            <a:pPr marL="0" indent="0">
              <a:buNone/>
            </a:pPr>
            <a:r>
              <a:rPr lang="en-US" dirty="0"/>
              <a:t>&lt;packaging&gt;sonar-plugin&lt;/packaging&gt;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&lt;properties&gt;</a:t>
            </a:r>
          </a:p>
          <a:p>
            <a:pPr marL="0" indent="0">
              <a:buNone/>
            </a:pPr>
            <a:r>
              <a:rPr lang="en-US" dirty="0"/>
              <a:t>  &lt;</a:t>
            </a:r>
            <a:r>
              <a:rPr lang="en-US" dirty="0" err="1"/>
              <a:t>sonar.version</a:t>
            </a:r>
            <a:r>
              <a:rPr lang="en-US" dirty="0"/>
              <a:t>&gt;6.0&lt;/</a:t>
            </a:r>
            <a:r>
              <a:rPr lang="en-US" dirty="0" err="1"/>
              <a:t>sonar.version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&lt;java.plugin.version&gt;4.5.0.8398&lt;/java.plugin.version&gt;</a:t>
            </a:r>
          </a:p>
          <a:p>
            <a:pPr marL="0" indent="0">
              <a:buNone/>
            </a:pPr>
            <a:r>
              <a:rPr lang="en-US" dirty="0"/>
              <a:t>&lt;/properties&gt;</a:t>
            </a:r>
          </a:p>
          <a:p>
            <a:pPr marL="0" indent="0">
              <a:buNone/>
            </a:pPr>
            <a:r>
              <a:rPr lang="en-US" dirty="0"/>
              <a:t>&lt;name&gt;Java Custom Rules - Template&lt;/name&gt;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12"/>
          <p:cNvSpPr txBox="1">
            <a:spLocks/>
          </p:cNvSpPr>
          <p:nvPr/>
        </p:nvSpPr>
        <p:spPr bwMode="auto">
          <a:xfrm>
            <a:off x="457200" y="5509080"/>
            <a:ext cx="8229600" cy="804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200" dirty="0">
              <a:solidFill>
                <a:schemeClr val="bg2">
                  <a:lumMod val="50000"/>
                </a:schemeClr>
              </a:solidFill>
              <a:latin typeface="+mj-lt"/>
              <a:ea typeface="ヒラギノ角ゴ Pro W3"/>
              <a:cs typeface="Arial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561114" y="3113314"/>
            <a:ext cx="2068286" cy="1328057"/>
          </a:xfrm>
          <a:prstGeom prst="straightConnector1">
            <a:avLst/>
          </a:prstGeom>
          <a:ln>
            <a:solidFill>
              <a:schemeClr val="tx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94714" y="2808514"/>
            <a:ext cx="2165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Java plugin API SonarQube </a:t>
            </a:r>
          </a:p>
        </p:txBody>
      </p:sp>
    </p:spTree>
    <p:extLst>
      <p:ext uri="{BB962C8B-B14F-4D97-AF65-F5344CB8AC3E}">
        <p14:creationId xmlns:p14="http://schemas.microsoft.com/office/powerpoint/2010/main" val="52188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Creating custom Rules Java </a:t>
            </a:r>
            <a:r>
              <a:rPr lang="en-US" dirty="0"/>
              <a:t>with Sonar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8516" y="1287887"/>
            <a:ext cx="8562149" cy="4579513"/>
          </a:xfrm>
        </p:spPr>
        <p:txBody>
          <a:bodyPr/>
          <a:lstStyle/>
          <a:p>
            <a:r>
              <a:rPr lang="en-US" dirty="0" smtClean="0"/>
              <a:t>Setting pom.xml</a:t>
            </a:r>
          </a:p>
          <a:p>
            <a:pPr marL="0" indent="0">
              <a:buNone/>
            </a:pPr>
            <a:r>
              <a:rPr lang="en-US" sz="1400" dirty="0"/>
              <a:t>&lt;properties&gt;</a:t>
            </a:r>
          </a:p>
          <a:p>
            <a:pPr marL="0" indent="0">
              <a:buNone/>
            </a:pPr>
            <a:r>
              <a:rPr lang="en-US" sz="1400" dirty="0"/>
              <a:t>  &lt;</a:t>
            </a:r>
            <a:r>
              <a:rPr lang="en-US" sz="1400" dirty="0" err="1"/>
              <a:t>sonar.version</a:t>
            </a:r>
            <a:r>
              <a:rPr lang="en-US" sz="1400" dirty="0"/>
              <a:t>&gt;6.0&lt;/</a:t>
            </a:r>
            <a:r>
              <a:rPr lang="en-US" sz="1400" dirty="0" err="1"/>
              <a:t>sonar.version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  &lt;java.plugin.version&gt;4.5.0.8398&lt;/java.plugin.version&gt;</a:t>
            </a:r>
          </a:p>
          <a:p>
            <a:pPr marL="0" indent="0">
              <a:buNone/>
            </a:pPr>
            <a:r>
              <a:rPr lang="en-US" sz="1400" dirty="0"/>
              <a:t>&lt;/properties&gt;</a:t>
            </a:r>
          </a:p>
          <a:p>
            <a:pPr marL="0" indent="0">
              <a:buNone/>
            </a:pPr>
            <a:r>
              <a:rPr lang="en-US" sz="1400" dirty="0"/>
              <a:t>&lt;name&gt;Java Custom Rules - Template&lt;/name&gt;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&lt;plugin&gt;</a:t>
            </a:r>
          </a:p>
          <a:p>
            <a:pPr marL="0" indent="0">
              <a:buNone/>
            </a:pPr>
            <a:r>
              <a:rPr lang="en-US" sz="1400" dirty="0"/>
              <a:t>  &lt;</a:t>
            </a:r>
            <a:r>
              <a:rPr lang="en-US" sz="1400" dirty="0" err="1"/>
              <a:t>groupId</a:t>
            </a:r>
            <a:r>
              <a:rPr lang="en-US" sz="1400" dirty="0"/>
              <a:t>&gt;</a:t>
            </a:r>
            <a:r>
              <a:rPr lang="en-US" sz="1400" dirty="0" err="1"/>
              <a:t>org.sonarsource.sonar</a:t>
            </a:r>
            <a:r>
              <a:rPr lang="en-US" sz="1400" dirty="0"/>
              <a:t>-packaging-maven-plugin&lt;/</a:t>
            </a:r>
            <a:r>
              <a:rPr lang="en-US" sz="1400" dirty="0" err="1"/>
              <a:t>groupId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  &lt;</a:t>
            </a:r>
            <a:r>
              <a:rPr lang="en-US" sz="1400" dirty="0" err="1"/>
              <a:t>artifactId</a:t>
            </a:r>
            <a:r>
              <a:rPr lang="en-US" sz="1400" dirty="0"/>
              <a:t>&gt;sonar-packaging-maven-plugin&lt;/</a:t>
            </a:r>
            <a:r>
              <a:rPr lang="en-US" sz="1400" dirty="0" err="1"/>
              <a:t>artifactId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  &lt;version&gt;1.17&lt;/version&gt;</a:t>
            </a:r>
          </a:p>
          <a:p>
            <a:pPr marL="0" indent="0">
              <a:buNone/>
            </a:pPr>
            <a:r>
              <a:rPr lang="en-US" sz="1400" dirty="0"/>
              <a:t>  &lt;extensions&gt;true&lt;/extensions&gt;</a:t>
            </a:r>
          </a:p>
          <a:p>
            <a:pPr marL="0" indent="0">
              <a:buNone/>
            </a:pPr>
            <a:r>
              <a:rPr lang="en-US" sz="1400" dirty="0"/>
              <a:t>  &lt;configuration&gt;</a:t>
            </a:r>
          </a:p>
          <a:p>
            <a:pPr marL="0" indent="0">
              <a:buNone/>
            </a:pPr>
            <a:r>
              <a:rPr lang="en-US" sz="1400" dirty="0"/>
              <a:t>    &lt;</a:t>
            </a:r>
            <a:r>
              <a:rPr lang="en-US" sz="1400" dirty="0" err="1"/>
              <a:t>pluginKey</a:t>
            </a:r>
            <a:r>
              <a:rPr lang="en-US" sz="1400" dirty="0"/>
              <a:t>&gt;java-custom&lt;/</a:t>
            </a:r>
            <a:r>
              <a:rPr lang="en-US" sz="1400" dirty="0" err="1"/>
              <a:t>pluginKey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    &lt;</a:t>
            </a:r>
            <a:r>
              <a:rPr lang="en-US" sz="1400" dirty="0" err="1"/>
              <a:t>pluginName</a:t>
            </a:r>
            <a:r>
              <a:rPr lang="en-US" sz="1400" dirty="0"/>
              <a:t>&gt;Java Custom Rules&lt;/</a:t>
            </a:r>
            <a:r>
              <a:rPr lang="en-US" sz="1400" dirty="0" err="1"/>
              <a:t>pluginName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    &lt;</a:t>
            </a:r>
            <a:r>
              <a:rPr lang="en-US" sz="1400" dirty="0" err="1"/>
              <a:t>pluginClass</a:t>
            </a:r>
            <a:r>
              <a:rPr lang="en-US" sz="1400" dirty="0"/>
              <a:t>&gt;</a:t>
            </a:r>
            <a:r>
              <a:rPr lang="en-US" sz="1400" dirty="0" err="1"/>
              <a:t>org.sonar.samples.java.MyJavaRulesPlugin</a:t>
            </a:r>
            <a:r>
              <a:rPr lang="en-US" sz="1400" dirty="0"/>
              <a:t>&lt;/</a:t>
            </a:r>
            <a:r>
              <a:rPr lang="en-US" sz="1400" dirty="0" err="1"/>
              <a:t>pluginClass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    &lt;</a:t>
            </a:r>
            <a:r>
              <a:rPr lang="en-US" sz="1400" dirty="0" err="1"/>
              <a:t>sonarLintSupported</a:t>
            </a:r>
            <a:r>
              <a:rPr lang="en-US" sz="1400" dirty="0"/>
              <a:t>&gt;true&lt;/</a:t>
            </a:r>
            <a:r>
              <a:rPr lang="en-US" sz="1400" dirty="0" err="1"/>
              <a:t>sonarLintSupported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    &lt;</a:t>
            </a:r>
            <a:r>
              <a:rPr lang="en-US" sz="1400" dirty="0" err="1"/>
              <a:t>sonarQubeMinVersion</a:t>
            </a:r>
            <a:r>
              <a:rPr lang="en-US" sz="1400" dirty="0"/>
              <a:t>&gt;5.6&lt;/</a:t>
            </a:r>
            <a:r>
              <a:rPr lang="en-US" sz="1400" dirty="0" err="1"/>
              <a:t>sonarQubeMinVersion</a:t>
            </a:r>
            <a:r>
              <a:rPr lang="en-US" sz="1400" dirty="0"/>
              <a:t>&gt; &lt;!-- allow to depend on API 6.x but run on LTS --&gt;</a:t>
            </a:r>
          </a:p>
          <a:p>
            <a:pPr marL="0" indent="0">
              <a:buNone/>
            </a:pPr>
            <a:r>
              <a:rPr lang="en-US" sz="1400" dirty="0"/>
              <a:t>  &lt;/configuration&gt;</a:t>
            </a:r>
          </a:p>
          <a:p>
            <a:pPr marL="0" indent="0">
              <a:buNone/>
            </a:pPr>
            <a:r>
              <a:rPr lang="en-US" sz="1400" dirty="0"/>
              <a:t>&lt;/plugin&gt;</a:t>
            </a:r>
            <a:endParaRPr lang="en-US" sz="140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12"/>
          <p:cNvSpPr txBox="1">
            <a:spLocks/>
          </p:cNvSpPr>
          <p:nvPr/>
        </p:nvSpPr>
        <p:spPr bwMode="auto">
          <a:xfrm>
            <a:off x="457200" y="5509080"/>
            <a:ext cx="8229600" cy="804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200" dirty="0">
              <a:solidFill>
                <a:schemeClr val="bg2">
                  <a:lumMod val="50000"/>
                </a:schemeClr>
              </a:solidFill>
              <a:latin typeface="+mj-lt"/>
              <a:ea typeface="ヒラギノ角ゴ Pro W3"/>
              <a:cs typeface="Arial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777343" y="4223657"/>
            <a:ext cx="2438400" cy="1285423"/>
          </a:xfrm>
          <a:prstGeom prst="straightConnector1">
            <a:avLst/>
          </a:prstGeom>
          <a:ln>
            <a:solidFill>
              <a:schemeClr val="tx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53200" y="3951514"/>
            <a:ext cx="1850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</a:rPr>
              <a:t>Rules Plugin File</a:t>
            </a:r>
          </a:p>
        </p:txBody>
      </p:sp>
    </p:spTree>
    <p:extLst>
      <p:ext uri="{BB962C8B-B14F-4D97-AF65-F5344CB8AC3E}">
        <p14:creationId xmlns:p14="http://schemas.microsoft.com/office/powerpoint/2010/main" val="41314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Creating custom Rules Java </a:t>
            </a:r>
            <a:r>
              <a:rPr lang="en-US" dirty="0"/>
              <a:t>with Sonar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8516" y="1287887"/>
            <a:ext cx="8562149" cy="4579513"/>
          </a:xfrm>
        </p:spPr>
        <p:txBody>
          <a:bodyPr/>
          <a:lstStyle/>
          <a:p>
            <a:r>
              <a:rPr lang="en-US" dirty="0"/>
              <a:t>When implementing a rule, there is always a minimum of 3 distinct files to create:</a:t>
            </a:r>
          </a:p>
          <a:p>
            <a:pPr lvl="1"/>
            <a:r>
              <a:rPr lang="en-US" dirty="0"/>
              <a:t>A test file, which contains Java code used as input data for testing the rule</a:t>
            </a:r>
          </a:p>
          <a:p>
            <a:pPr lvl="1"/>
            <a:r>
              <a:rPr lang="en-US" dirty="0"/>
              <a:t>A test class, which contains the rule's unit test</a:t>
            </a:r>
          </a:p>
          <a:p>
            <a:pPr lvl="1"/>
            <a:r>
              <a:rPr lang="en-US" dirty="0"/>
              <a:t>A rule class, which contains the implementation of the rule</a:t>
            </a:r>
            <a:r>
              <a:rPr lang="en-US" dirty="0" smtClean="0"/>
              <a:t>.</a:t>
            </a:r>
          </a:p>
          <a:p>
            <a:r>
              <a:rPr lang="en-US" dirty="0"/>
              <a:t>To create our first custom rule </a:t>
            </a:r>
            <a:r>
              <a:rPr lang="en-US" dirty="0" smtClean="0"/>
              <a:t>let's </a:t>
            </a:r>
            <a:r>
              <a:rPr lang="en-US" dirty="0"/>
              <a:t>start by creating these 3 files in the template </a:t>
            </a:r>
            <a:r>
              <a:rPr lang="en-US" dirty="0" smtClean="0"/>
              <a:t>project.</a:t>
            </a:r>
          </a:p>
          <a:p>
            <a:pPr lvl="1"/>
            <a:r>
              <a:rPr lang="en-US" dirty="0"/>
              <a:t>In folder /</a:t>
            </a:r>
            <a:r>
              <a:rPr lang="en-US" dirty="0" err="1"/>
              <a:t>src</a:t>
            </a:r>
            <a:r>
              <a:rPr lang="en-US" dirty="0"/>
              <a:t>/test/files, create a new empty file </a:t>
            </a:r>
            <a:r>
              <a:rPr lang="en-US" dirty="0" smtClean="0"/>
              <a:t>named MyFirstCustomCheck.java.</a:t>
            </a:r>
          </a:p>
          <a:p>
            <a:pPr lvl="1"/>
            <a:r>
              <a:rPr lang="en-US" dirty="0"/>
              <a:t>In package </a:t>
            </a:r>
            <a:r>
              <a:rPr lang="en-US" dirty="0" err="1"/>
              <a:t>org.sonar.template.java.checks</a:t>
            </a:r>
            <a:r>
              <a:rPr lang="en-US" dirty="0"/>
              <a:t> of /</a:t>
            </a:r>
            <a:r>
              <a:rPr lang="en-US" dirty="0" err="1"/>
              <a:t>src</a:t>
            </a:r>
            <a:r>
              <a:rPr lang="en-US" dirty="0"/>
              <a:t>/test/java, create a new test class called </a:t>
            </a:r>
            <a:r>
              <a:rPr lang="en-US" dirty="0" err="1" smtClean="0"/>
              <a:t>MyFirstCustomCheckTest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package </a:t>
            </a:r>
            <a:r>
              <a:rPr lang="en-US" dirty="0" err="1"/>
              <a:t>org.sonar.template.java.checks</a:t>
            </a:r>
            <a:r>
              <a:rPr lang="en-US" dirty="0"/>
              <a:t> of /</a:t>
            </a:r>
            <a:r>
              <a:rPr lang="en-US" dirty="0" err="1"/>
              <a:t>src</a:t>
            </a:r>
            <a:r>
              <a:rPr lang="en-US" dirty="0"/>
              <a:t>/main/java, create a new class called </a:t>
            </a:r>
            <a:r>
              <a:rPr lang="en-US" dirty="0" err="1"/>
              <a:t>MyFirstCustomCheck</a:t>
            </a:r>
            <a:r>
              <a:rPr lang="en-US" dirty="0"/>
              <a:t> extending class </a:t>
            </a:r>
            <a:r>
              <a:rPr lang="en-US" dirty="0" err="1"/>
              <a:t>org.sonar.plugins.java.api.IssuableSubscriptionVisitor</a:t>
            </a:r>
            <a:r>
              <a:rPr lang="en-US" dirty="0"/>
              <a:t> provided by the Java Plugin API.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12"/>
          <p:cNvSpPr txBox="1">
            <a:spLocks/>
          </p:cNvSpPr>
          <p:nvPr/>
        </p:nvSpPr>
        <p:spPr bwMode="auto">
          <a:xfrm>
            <a:off x="457200" y="5509080"/>
            <a:ext cx="8229600" cy="804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200" dirty="0">
              <a:solidFill>
                <a:schemeClr val="bg2">
                  <a:lumMod val="50000"/>
                </a:schemeClr>
              </a:solidFill>
              <a:latin typeface="+mj-lt"/>
              <a:ea typeface="ヒラギノ角ゴ Pro W3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62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Creating custom Rules Java </a:t>
            </a:r>
            <a:r>
              <a:rPr lang="en-US" dirty="0"/>
              <a:t>with Sonar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8516" y="1287887"/>
            <a:ext cx="8562149" cy="5025827"/>
          </a:xfrm>
        </p:spPr>
        <p:txBody>
          <a:bodyPr/>
          <a:lstStyle/>
          <a:p>
            <a:r>
              <a:rPr lang="en-US" dirty="0" smtClean="0"/>
              <a:t>MyFirstCustomCheck.java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MyClass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MyClass</a:t>
            </a:r>
            <a:r>
              <a:rPr lang="en-US" dirty="0"/>
              <a:t>(</a:t>
            </a:r>
            <a:r>
              <a:rPr lang="en-US" dirty="0" err="1"/>
              <a:t>MyClass</a:t>
            </a:r>
            <a:r>
              <a:rPr lang="en-US" dirty="0"/>
              <a:t> mc) { }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    foo1() { return 0; }</a:t>
            </a:r>
          </a:p>
          <a:p>
            <a:pPr marL="0" indent="0">
              <a:buNone/>
            </a:pPr>
            <a:r>
              <a:rPr lang="en-US" dirty="0"/>
              <a:t>  void    foo2(</a:t>
            </a:r>
            <a:r>
              <a:rPr lang="en-US" dirty="0" err="1"/>
              <a:t>int</a:t>
            </a:r>
            <a:r>
              <a:rPr lang="en-US" dirty="0"/>
              <a:t> value) { }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    foo3(</a:t>
            </a:r>
            <a:r>
              <a:rPr lang="en-US" dirty="0" err="1"/>
              <a:t>int</a:t>
            </a:r>
            <a:r>
              <a:rPr lang="en-US" dirty="0"/>
              <a:t> value) { return 0; } // Noncompliant</a:t>
            </a:r>
          </a:p>
          <a:p>
            <a:pPr marL="0" indent="0">
              <a:buNone/>
            </a:pPr>
            <a:r>
              <a:rPr lang="en-US" dirty="0"/>
              <a:t>  Object  foo4(</a:t>
            </a:r>
            <a:r>
              <a:rPr lang="en-US" dirty="0" err="1"/>
              <a:t>int</a:t>
            </a:r>
            <a:r>
              <a:rPr lang="en-US" dirty="0"/>
              <a:t> value) { return null; }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MyClass</a:t>
            </a:r>
            <a:r>
              <a:rPr lang="en-US" dirty="0"/>
              <a:t> foo5(</a:t>
            </a:r>
            <a:r>
              <a:rPr lang="en-US" dirty="0" err="1"/>
              <a:t>MyClass</a:t>
            </a:r>
            <a:r>
              <a:rPr lang="en-US" dirty="0"/>
              <a:t> value) {return null; } // Noncompliant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    foo6(</a:t>
            </a:r>
            <a:r>
              <a:rPr lang="en-US" dirty="0" err="1"/>
              <a:t>int</a:t>
            </a:r>
            <a:r>
              <a:rPr lang="en-US" dirty="0"/>
              <a:t> value, String name) { return 0; }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    foo7(</a:t>
            </a:r>
            <a:r>
              <a:rPr lang="en-US" dirty="0" err="1"/>
              <a:t>int</a:t>
            </a:r>
            <a:r>
              <a:rPr lang="en-US" dirty="0"/>
              <a:t> ... values) { return 0;}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12"/>
          <p:cNvSpPr txBox="1">
            <a:spLocks/>
          </p:cNvSpPr>
          <p:nvPr/>
        </p:nvSpPr>
        <p:spPr bwMode="auto">
          <a:xfrm>
            <a:off x="457200" y="5509080"/>
            <a:ext cx="8229600" cy="804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200" dirty="0">
              <a:solidFill>
                <a:schemeClr val="bg2">
                  <a:lumMod val="50000"/>
                </a:schemeClr>
              </a:solidFill>
              <a:latin typeface="+mj-lt"/>
              <a:ea typeface="ヒラギノ角ゴ Pro W3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88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Creating custom Rules Java </a:t>
            </a:r>
            <a:r>
              <a:rPr lang="en-US" dirty="0"/>
              <a:t>with Sonar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8516" y="1287887"/>
            <a:ext cx="8562149" cy="502582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test file now contains the following test cases:</a:t>
            </a:r>
          </a:p>
          <a:p>
            <a:pPr lvl="1"/>
            <a:r>
              <a:rPr lang="en-US" dirty="0"/>
              <a:t>line 2: A constructor, to differentiate the case from a method;</a:t>
            </a:r>
          </a:p>
          <a:p>
            <a:pPr lvl="1"/>
            <a:r>
              <a:rPr lang="en-US" dirty="0"/>
              <a:t>line 4: A method without parameter (foo1);</a:t>
            </a:r>
          </a:p>
          <a:p>
            <a:pPr lvl="1"/>
            <a:r>
              <a:rPr lang="en-US" dirty="0"/>
              <a:t>line 5: A method returning void (foo2);</a:t>
            </a:r>
          </a:p>
          <a:p>
            <a:pPr lvl="1"/>
            <a:r>
              <a:rPr lang="en-US" dirty="0"/>
              <a:t>line 6: A method returning the same type as its parameter (foo3), which will be noncompliant;</a:t>
            </a:r>
          </a:p>
          <a:p>
            <a:pPr lvl="1"/>
            <a:r>
              <a:rPr lang="en-US" dirty="0"/>
              <a:t>line 7: A method with a single parameter, but a different return type (foo4);</a:t>
            </a:r>
          </a:p>
          <a:p>
            <a:pPr lvl="1"/>
            <a:r>
              <a:rPr lang="en-US" dirty="0"/>
              <a:t>line 8: Another method with a single parameter and same return type, but with non-primitive types (foo5), therefore non compliant too;</a:t>
            </a:r>
          </a:p>
          <a:p>
            <a:pPr lvl="1"/>
            <a:r>
              <a:rPr lang="en-US" dirty="0"/>
              <a:t>line 10: A method with more than 1 parameter (foo6);</a:t>
            </a:r>
          </a:p>
          <a:p>
            <a:pPr lvl="1"/>
            <a:r>
              <a:rPr lang="en-US" dirty="0"/>
              <a:t>line 11: A method with a variable arity argument (foo7);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12"/>
          <p:cNvSpPr txBox="1">
            <a:spLocks/>
          </p:cNvSpPr>
          <p:nvPr/>
        </p:nvSpPr>
        <p:spPr bwMode="auto">
          <a:xfrm>
            <a:off x="457200" y="5509080"/>
            <a:ext cx="8229600" cy="804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200" dirty="0">
              <a:solidFill>
                <a:schemeClr val="bg2">
                  <a:lumMod val="50000"/>
                </a:schemeClr>
              </a:solidFill>
              <a:latin typeface="+mj-lt"/>
              <a:ea typeface="ヒラギノ角ゴ Pro W3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47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Creating custom Rules Java </a:t>
            </a:r>
            <a:r>
              <a:rPr lang="en-US" dirty="0"/>
              <a:t>with Sonar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8516" y="1287887"/>
            <a:ext cx="8562149" cy="5025827"/>
          </a:xfrm>
        </p:spPr>
        <p:txBody>
          <a:bodyPr/>
          <a:lstStyle/>
          <a:p>
            <a:r>
              <a:rPr lang="en-US" b="1" dirty="0" smtClean="0"/>
              <a:t>MyFirstCustomCheckTest.java</a:t>
            </a:r>
          </a:p>
          <a:p>
            <a:pPr marL="0" indent="0">
              <a:buNone/>
            </a:pPr>
            <a:r>
              <a:rPr lang="en-US" dirty="0"/>
              <a:t>@Test</a:t>
            </a:r>
          </a:p>
          <a:p>
            <a:pPr marL="0" indent="0">
              <a:buNone/>
            </a:pPr>
            <a:r>
              <a:rPr lang="en-US" dirty="0"/>
              <a:t>public void test()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JavaCheckVerifier.verify</a:t>
            </a:r>
            <a:r>
              <a:rPr lang="en-US" dirty="0"/>
              <a:t>("</a:t>
            </a:r>
            <a:r>
              <a:rPr lang="en-US" dirty="0" err="1"/>
              <a:t>src</a:t>
            </a:r>
            <a:r>
              <a:rPr lang="en-US" dirty="0"/>
              <a:t>/test/files/MyFirstCustomCheck.java", new </a:t>
            </a:r>
            <a:r>
              <a:rPr lang="en-US" dirty="0" err="1"/>
              <a:t>MyFirstCustomCheck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4" name="Content Placeholder 12"/>
          <p:cNvSpPr txBox="1">
            <a:spLocks/>
          </p:cNvSpPr>
          <p:nvPr/>
        </p:nvSpPr>
        <p:spPr bwMode="auto">
          <a:xfrm>
            <a:off x="457200" y="5509080"/>
            <a:ext cx="8229600" cy="804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200" dirty="0">
              <a:solidFill>
                <a:schemeClr val="bg2">
                  <a:lumMod val="50000"/>
                </a:schemeClr>
              </a:solidFill>
              <a:latin typeface="+mj-lt"/>
              <a:ea typeface="ヒラギノ角ゴ Pro W3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5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Z9AyfU70.O66e.c9FkV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heme/theme1.xml><?xml version="1.0" encoding="utf-8"?>
<a:theme xmlns:a="http://schemas.openxmlformats.org/drawingml/2006/main" name="Corporate Presentation Template (4x3 - Normal)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4F797F9BD2124B9B89E1787624A7F8" ma:contentTypeVersion="12" ma:contentTypeDescription="Create a new document." ma:contentTypeScope="" ma:versionID="db045e7d1992db9cfc8b663ee4dda2d2">
  <xsd:schema xmlns:xsd="http://www.w3.org/2001/XMLSchema" xmlns:xs="http://www.w3.org/2001/XMLSchema" xmlns:p="http://schemas.microsoft.com/office/2006/metadata/properties" xmlns:ns2="http://schemas.microsoft.com/sharepoint/v3/fields" xmlns:ns3="26bed2a0-a239-4228-bd8e-b46f54fc12da" targetNamespace="http://schemas.microsoft.com/office/2006/metadata/properties" ma:root="true" ma:fieldsID="a2bd43f3c01a0467341ff5ba4dd99e21" ns2:_="" ns3:_="">
    <xsd:import namespace="http://schemas.microsoft.com/sharepoint/v3/fields"/>
    <xsd:import namespace="26bed2a0-a239-4228-bd8e-b46f54fc12da"/>
    <xsd:element name="properties">
      <xsd:complexType>
        <xsd:sequence>
          <xsd:element name="documentManagement">
            <xsd:complexType>
              <xsd:all>
                <xsd:element ref="ns2:_Version" minOccurs="0"/>
                <xsd:element ref="ns3:Level"/>
                <xsd:element ref="ns3:Category"/>
                <xsd:element ref="ns2:_DCDateModified" minOccurs="0"/>
                <xsd:element ref="ns3:Material_x0020_Type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Version" ma:index="8" nillable="true" ma:displayName="Version" ma:internalName="_Version">
      <xsd:simpleType>
        <xsd:restriction base="dms:Text"/>
      </xsd:simpleType>
    </xsd:element>
    <xsd:element name="_DCDateModified" ma:index="11" nillable="true" ma:displayName="Date Modified" ma:description="The date on which this resource was last modified" ma:format="DateTime" ma:internalName="_DCDateModified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bed2a0-a239-4228-bd8e-b46f54fc12da" elementFormDefault="qualified">
    <xsd:import namespace="http://schemas.microsoft.com/office/2006/documentManagement/types"/>
    <xsd:import namespace="http://schemas.microsoft.com/office/infopath/2007/PartnerControls"/>
    <xsd:element name="Level" ma:index="9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10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2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DCDateModified xmlns="http://schemas.microsoft.com/sharepoint/v3/fields" xsi:nil="true"/>
    <Material_x0020_Type xmlns="26bed2a0-a239-4228-bd8e-b46f54fc12da">Demos</Material_x0020_Type>
    <Level xmlns="26bed2a0-a239-4228-bd8e-b46f54fc12da">L1</Level>
    <Category xmlns="26bed2a0-a239-4228-bd8e-b46f54fc12da">Module Artifact</Category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17AA53B-2D7F-4B41-9255-EF5FCCC61BAB}"/>
</file>

<file path=customXml/itemProps2.xml><?xml version="1.0" encoding="utf-8"?>
<ds:datastoreItem xmlns:ds="http://schemas.openxmlformats.org/officeDocument/2006/customXml" ds:itemID="{7C1830C8-F522-4AF4-83DD-915E4EE23EB4}"/>
</file>

<file path=customXml/itemProps3.xml><?xml version="1.0" encoding="utf-8"?>
<ds:datastoreItem xmlns:ds="http://schemas.openxmlformats.org/officeDocument/2006/customXml" ds:itemID="{1B673CDC-8BE6-4391-ABD9-A817C61AB8C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</TotalTime>
  <Words>515</Words>
  <Application>Microsoft Office PowerPoint</Application>
  <PresentationFormat>On-screen Show (4:3)</PresentationFormat>
  <Paragraphs>108</Paragraphs>
  <Slides>10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Corporate Presentation Template (4x3 - Normal)</vt:lpstr>
      <vt:lpstr>think-cell Slide</vt:lpstr>
      <vt:lpstr>DevOps</vt:lpstr>
      <vt:lpstr> Creating custom Rules - Java with Sonar</vt:lpstr>
      <vt:lpstr> Creating custom Rules - Java with Sonar</vt:lpstr>
      <vt:lpstr> Creating custom Rules Java with Sonar</vt:lpstr>
      <vt:lpstr>  Creating custom Rules Java with Sonar</vt:lpstr>
      <vt:lpstr> Creating custom Rules Java with Sonar</vt:lpstr>
      <vt:lpstr> Creating custom Rules Java with Sonar</vt:lpstr>
      <vt:lpstr> Creating custom Rules Java with Sonar</vt:lpstr>
      <vt:lpstr> Creating custom Rules Java with Sonar</vt:lpstr>
      <vt:lpstr>1.x: Breadcrumb Code Examples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ClassBook-Appendix</dc:title>
  <dc:creator>iGATE</dc:creator>
  <cp:lastModifiedBy>Kulkarni, Zainab</cp:lastModifiedBy>
  <cp:revision>77</cp:revision>
  <dcterms:created xsi:type="dcterms:W3CDTF">2012-05-18T02:59:15Z</dcterms:created>
  <dcterms:modified xsi:type="dcterms:W3CDTF">2017-04-28T04:35:03Z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ContentTypeId">
    <vt:lpwstr>0x010100064F797F9BD2124B9B89E1787624A7F8</vt:lpwstr>
  </property>
  <property fmtid="{D5CDD505-2E9C-101B-9397-08002B2CF9AE}" pid="4" name="_SourceUrl">
    <vt:lpwstr/>
  </property>
</Properties>
</file>