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6"/>
  </p:notesMasterIdLst>
  <p:handoutMasterIdLst>
    <p:handoutMasterId r:id="rId17"/>
  </p:handoutMasterIdLst>
  <p:sldIdLst>
    <p:sldId id="256" r:id="rId5"/>
    <p:sldId id="324" r:id="rId6"/>
    <p:sldId id="337" r:id="rId7"/>
    <p:sldId id="329" r:id="rId8"/>
    <p:sldId id="331" r:id="rId9"/>
    <p:sldId id="326" r:id="rId10"/>
    <p:sldId id="330" r:id="rId11"/>
    <p:sldId id="332" r:id="rId12"/>
    <p:sldId id="327" r:id="rId13"/>
    <p:sldId id="336" r:id="rId14"/>
    <p:sldId id="316" r:id="rId15"/>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Arial Unicode MS" panose="020B0604020202020204" pitchFamily="34" charset="-128"/>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56459" autoAdjust="0"/>
  </p:normalViewPr>
  <p:slideViewPr>
    <p:cSldViewPr snapToGrid="0" showGuides="1">
      <p:cViewPr varScale="1">
        <p:scale>
          <a:sx n="52" d="100"/>
          <a:sy n="52" d="100"/>
        </p:scale>
        <p:origin x="2400" y="6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468" y="37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Test_automation_framework"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4071994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smtClean="0"/>
              <a:t>Question 1: Option 2</a:t>
            </a:r>
          </a:p>
          <a:p>
            <a:r>
              <a:rPr lang="en-US" sz="1000" dirty="0" smtClean="0"/>
              <a:t>Question 2: True</a:t>
            </a:r>
            <a:endParaRPr lang="en-US" sz="1000" dirty="0"/>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smtClean="0"/>
              <a:t>In </a:t>
            </a:r>
            <a:r>
              <a:rPr lang="en-US" dirty="0" smtClean="0">
                <a:hlinkClick r:id="rId3" tooltip="Software development"/>
              </a:rPr>
              <a:t>software development</a:t>
            </a:r>
            <a:r>
              <a:rPr lang="en-US" dirty="0" smtClean="0"/>
              <a:t> there is an opportunity of ensuring that objects perform the behaviors that are expected of them.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One approach is to create a </a:t>
            </a:r>
            <a:r>
              <a:rPr lang="en-US" dirty="0" smtClean="0">
                <a:hlinkClick r:id="rId4" tooltip="Test automation framework"/>
              </a:rPr>
              <a:t>test automation framework</a:t>
            </a:r>
            <a:r>
              <a:rPr lang="en-US" dirty="0" smtClean="0"/>
              <a:t> that actually exercises each of those behaviors and verifies that it performs as expected, </a:t>
            </a:r>
          </a:p>
          <a:p>
            <a:pPr marL="457200" lvl="1" indent="0">
              <a:buFont typeface="Arial" panose="020B0604020202020204" pitchFamily="34" charset="0"/>
              <a:buNone/>
            </a:pPr>
            <a:r>
              <a:rPr lang="en-US" dirty="0" smtClean="0"/>
              <a:t>even after it is changed.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However, the requirement to create an entire testing framework is often an onerous task that requires as much effort as writing the original objects that were supposed to be tested.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For that reason, developers have created mock testing frameworks. These effectively fake some external dependencies so that the object being tested has a consistent interaction with its outside dependencies. </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Mockito intends to streamline the delivery of these external dependencies that are not subjects of the test</a:t>
            </a:r>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normAutofit lnSpcReduction="10000"/>
          </a:bodyPr>
          <a:lstStyle/>
          <a:p>
            <a:r>
              <a:rPr lang="en-US" dirty="0" smtClean="0">
                <a:effectLst/>
              </a:rPr>
              <a:t>This lesson covers the concept of test doubles and explains various test double types, such as mock, fake, dummy, stub, and spy. </a:t>
            </a:r>
          </a:p>
          <a:p>
            <a:r>
              <a:rPr lang="en-US" dirty="0" smtClean="0">
                <a:effectLst/>
              </a:rPr>
              <a:t>Sometimes, it is not possible to unit test a piece of code because of unavailability of collaborator objects or the cost of instantiation for the collaborator. </a:t>
            </a:r>
          </a:p>
          <a:p>
            <a:r>
              <a:rPr lang="en-US" dirty="0" smtClean="0">
                <a:effectLst/>
              </a:rPr>
              <a:t>Test doubles alleviate the need for a collaborator.</a:t>
            </a:r>
          </a:p>
          <a:p>
            <a:r>
              <a:rPr lang="en-US" dirty="0" smtClean="0">
                <a:effectLst/>
              </a:rPr>
              <a:t>We know about stunt doubles—a trained replacement used for dangerous action sequences in movies, such as jumping out of the </a:t>
            </a:r>
          </a:p>
          <a:p>
            <a:r>
              <a:rPr lang="en-US" dirty="0" smtClean="0">
                <a:effectLst/>
              </a:rPr>
              <a:t>Empire State building, a fight sequence on top of a burning train, jumping from an airplane, </a:t>
            </a:r>
          </a:p>
          <a:p>
            <a:r>
              <a:rPr lang="en-US" dirty="0" smtClean="0">
                <a:effectLst/>
              </a:rPr>
              <a:t>or similar actions. Stunt doubles are used to protect the real actors or chip in when the actor is not available.</a:t>
            </a:r>
          </a:p>
          <a:p>
            <a:endParaRPr lang="en-US" dirty="0" smtClean="0">
              <a:effectLst/>
            </a:endParaRPr>
          </a:p>
          <a:p>
            <a:r>
              <a:rPr lang="en-US" dirty="0" smtClean="0">
                <a:effectLst/>
              </a:rPr>
              <a:t>While testing a class that communicates with an API, you don't want to hit the API for every single test; </a:t>
            </a:r>
          </a:p>
          <a:p>
            <a:r>
              <a:rPr lang="en-US" dirty="0" smtClean="0">
                <a:effectLst/>
              </a:rPr>
              <a:t>for example, when a piece of code is dependent on database access, it is not possible to unit test the code unless the database is accessible. </a:t>
            </a:r>
          </a:p>
          <a:p>
            <a:r>
              <a:rPr lang="en-US" dirty="0" smtClean="0">
                <a:effectLst/>
              </a:rPr>
              <a:t>Similarly, while testing a class that communicates with a payment gateway, you can't submit payments to a real payment gateway to run tests.</a:t>
            </a:r>
          </a:p>
          <a:p>
            <a:endParaRPr lang="en-US" dirty="0" smtClean="0">
              <a:effectLst/>
            </a:endParaRPr>
          </a:p>
          <a:p>
            <a:r>
              <a:rPr lang="en-US" dirty="0" smtClean="0">
                <a:effectLst/>
              </a:rPr>
              <a:t>Test doubles act as stunt doubles. They are skilled replacements for collaborator objects. </a:t>
            </a:r>
          </a:p>
          <a:p>
            <a:r>
              <a:rPr lang="en-US" dirty="0" smtClean="0">
                <a:effectLst/>
              </a:rPr>
              <a:t>Gerard </a:t>
            </a:r>
            <a:r>
              <a:rPr lang="en-US" dirty="0" err="1" smtClean="0">
                <a:effectLst/>
              </a:rPr>
              <a:t>Meszaros</a:t>
            </a:r>
            <a:r>
              <a:rPr lang="en-US" dirty="0" smtClean="0">
                <a:effectLst/>
              </a:rPr>
              <a:t> coined the term test doubles and explained test doubles in his book </a:t>
            </a:r>
            <a:r>
              <a:rPr lang="en-US" i="1" dirty="0" err="1" smtClean="0">
                <a:effectLst/>
              </a:rPr>
              <a:t>xUnit</a:t>
            </a:r>
            <a:r>
              <a:rPr lang="en-US" i="1" dirty="0" smtClean="0">
                <a:effectLst/>
              </a:rPr>
              <a:t> Test Patterns</a:t>
            </a:r>
            <a:r>
              <a:rPr lang="en-US" dirty="0" smtClean="0">
                <a:effectLst/>
              </a:rPr>
              <a:t>, </a:t>
            </a:r>
            <a:r>
              <a:rPr lang="en-US" i="1" dirty="0" smtClean="0">
                <a:effectLst/>
              </a:rPr>
              <a:t>Pearson Education</a:t>
            </a:r>
            <a:r>
              <a:rPr lang="en-US" dirty="0" smtClean="0">
                <a:effectLst/>
              </a:rPr>
              <a:t>.</a:t>
            </a:r>
          </a:p>
          <a:p>
            <a:endParaRPr lang="en-US" dirty="0" smtClean="0">
              <a:effectLst/>
            </a:endParaRPr>
          </a:p>
          <a:p>
            <a:r>
              <a:rPr lang="en-US" dirty="0" smtClean="0">
                <a:effectLst/>
              </a:rPr>
              <a:t>Test doubles are categorized into five types. The above diagram shows these types:</a:t>
            </a:r>
          </a:p>
          <a:p>
            <a:endParaRPr lang="en-US" dirty="0">
              <a:effectLst/>
            </a:endParaRPr>
          </a:p>
        </p:txBody>
      </p:sp>
    </p:spTree>
    <p:extLst>
      <p:ext uri="{BB962C8B-B14F-4D97-AF65-F5344CB8AC3E}">
        <p14:creationId xmlns:p14="http://schemas.microsoft.com/office/powerpoint/2010/main" val="264995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Methods which are under  test has often has dependency.</a:t>
            </a:r>
          </a:p>
          <a:p>
            <a:r>
              <a:rPr lang="en-US" dirty="0" smtClean="0"/>
              <a:t>	-Ex Service layer depends of Dao  using JPA API. </a:t>
            </a:r>
            <a:r>
              <a:rPr lang="en-US" dirty="0" smtClean="0">
                <a:ea typeface="Arial Unicode MS" pitchFamily="34" charset="-128"/>
                <a:cs typeface="Arial Unicode MS" pitchFamily="34" charset="-128"/>
              </a:rPr>
              <a:t>So testing with dependencies is a big challenge because of live database we may require.</a:t>
            </a:r>
          </a:p>
          <a:p>
            <a:endParaRPr lang="en-US" dirty="0" smtClean="0">
              <a:ea typeface="Arial Unicode MS" pitchFamily="34" charset="-128"/>
              <a:cs typeface="Arial Unicode MS" pitchFamily="34"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Multiple developer Testing simultaneously</a:t>
            </a:r>
          </a:p>
          <a:p>
            <a:pPr marL="0" indent="0">
              <a:buFont typeface="Arial" panose="020B0604020202020204" pitchFamily="34" charset="0"/>
              <a:buNone/>
            </a:pPr>
            <a:r>
              <a:rPr lang="en-US" dirty="0" smtClean="0">
                <a:ea typeface="Arial Unicode MS" pitchFamily="34" charset="-128"/>
                <a:cs typeface="Arial Unicode MS" pitchFamily="34" charset="-128"/>
              </a:rPr>
              <a:t>	Testing can become a challenge because  multiple developer testing simultaneously. There can be conflicts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ea typeface="Arial Unicode MS" pitchFamily="34" charset="-128"/>
                <a:cs typeface="Arial Unicode MS" pitchFamily="34" charset="-128"/>
              </a:rPr>
              <a:t>	-There might me a challenge  to multiple developer testing data access object independently.</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ea typeface="Arial Unicode MS" pitchFamily="34" charset="-128"/>
                <a:cs typeface="Arial Unicode MS" pitchFamily="34" charset="-128"/>
              </a:rPr>
              <a:t>	-But we may not want  conflicts  to happen while testing service since service is dependent on DAO.</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228600" indent="-228600">
              <a:buFont typeface="Arial" panose="020B0604020202020204" pitchFamily="34" charset="0"/>
              <a:buChar char="•"/>
            </a:pPr>
            <a:r>
              <a:rPr lang="en-US" dirty="0" smtClean="0"/>
              <a:t>Another</a:t>
            </a:r>
            <a:r>
              <a:rPr lang="en-US" baseline="0" dirty="0" smtClean="0"/>
              <a:t> problem is Incomplete dependency implementation.</a:t>
            </a:r>
          </a:p>
          <a:p>
            <a:pPr marL="457200" lvl="1" indent="0">
              <a:buFont typeface="Arial" panose="020B0604020202020204" pitchFamily="34" charset="0"/>
              <a:buNone/>
            </a:pPr>
            <a:r>
              <a:rPr lang="en-US" baseline="0" dirty="0" smtClean="0"/>
              <a:t>	-Here dependent component is not yet developed-We may  have a contract of interface defined but not the implantation developed.</a:t>
            </a:r>
          </a:p>
          <a:p>
            <a:pPr marL="685800" lvl="1" indent="-228600">
              <a:buFont typeface="Arial" panose="020B0604020202020204" pitchFamily="34" charset="0"/>
              <a:buChar char="•"/>
            </a:pPr>
            <a:endParaRPr lang="en-US" dirty="0"/>
          </a:p>
        </p:txBody>
      </p:sp>
    </p:spTree>
    <p:extLst>
      <p:ext uri="{BB962C8B-B14F-4D97-AF65-F5344CB8AC3E}">
        <p14:creationId xmlns:p14="http://schemas.microsoft.com/office/powerpoint/2010/main" val="665713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endParaRPr lang="en-US" dirty="0"/>
          </a:p>
        </p:txBody>
      </p:sp>
    </p:spTree>
    <p:extLst>
      <p:ext uri="{BB962C8B-B14F-4D97-AF65-F5344CB8AC3E}">
        <p14:creationId xmlns:p14="http://schemas.microsoft.com/office/powerpoint/2010/main" val="354913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r>
              <a:rPr lang="en-US" b="1" dirty="0" smtClean="0"/>
              <a:t>Setup</a:t>
            </a:r>
            <a:r>
              <a:rPr lang="en-US" dirty="0" smtClean="0"/>
              <a:t>-  In this  phase we ask the framework</a:t>
            </a:r>
            <a:r>
              <a:rPr lang="en-US" baseline="0" dirty="0" smtClean="0"/>
              <a:t> to create the dependency using mock objects.</a:t>
            </a:r>
          </a:p>
          <a:p>
            <a:pPr marL="685800" lvl="1" indent="-228600">
              <a:buFont typeface="Arial" panose="020B0604020202020204" pitchFamily="34" charset="0"/>
              <a:buChar char="•"/>
            </a:pPr>
            <a:r>
              <a:rPr lang="en-US" b="1" baseline="0" dirty="0" smtClean="0"/>
              <a:t>Execution</a:t>
            </a:r>
            <a:r>
              <a:rPr lang="en-US" baseline="0" dirty="0" smtClean="0"/>
              <a:t> – During execution mocks go in to response  to a method under test.</a:t>
            </a:r>
          </a:p>
          <a:p>
            <a:pPr marL="685800" lvl="1" indent="-228600">
              <a:buFont typeface="Arial" panose="020B0604020202020204" pitchFamily="34" charset="0"/>
              <a:buChar char="•"/>
            </a:pPr>
            <a:r>
              <a:rPr lang="en-US" b="1" baseline="0" dirty="0" smtClean="0"/>
              <a:t>Verification</a:t>
            </a:r>
            <a:r>
              <a:rPr lang="en-US" baseline="0" dirty="0" smtClean="0"/>
              <a:t>-provide capability  to ensure that mock behave in the manner you  intended.  </a:t>
            </a:r>
            <a:endParaRPr lang="en-US" dirty="0"/>
          </a:p>
        </p:txBody>
      </p:sp>
    </p:spTree>
    <p:extLst>
      <p:ext uri="{BB962C8B-B14F-4D97-AF65-F5344CB8AC3E}">
        <p14:creationId xmlns:p14="http://schemas.microsoft.com/office/powerpoint/2010/main" val="85149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err="1" smtClean="0">
                <a:ea typeface="Arial Unicode MS" pitchFamily="34" charset="-128"/>
                <a:cs typeface="Arial Unicode MS" pitchFamily="34" charset="-128"/>
              </a:rPr>
              <a:t>SetUp</a:t>
            </a:r>
            <a:r>
              <a:rPr lang="en-US" b="1" dirty="0" smtClean="0">
                <a:ea typeface="Arial Unicode MS" pitchFamily="34" charset="-128"/>
                <a:cs typeface="Arial Unicode MS" pitchFamily="34" charset="-128"/>
              </a:rPr>
              <a:t>- Creating  The Mock -</a:t>
            </a:r>
            <a:endParaRPr lang="en-US" sz="1000" b="1" dirty="0" smtClean="0">
              <a:ea typeface="Arial Unicode MS" pitchFamily="34" charset="-128"/>
              <a:cs typeface="Arial Unicode MS" pitchFamily="34" charset="-128"/>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dirty="0" smtClean="0">
              <a:ea typeface="Arial Unicode MS" pitchFamily="34" charset="-128"/>
              <a:cs typeface="Arial Unicode MS" pitchFamily="34" charset="-128"/>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dirty="0" err="1" smtClean="0">
                <a:ea typeface="Arial Unicode MS" pitchFamily="34" charset="-128"/>
                <a:cs typeface="Arial Unicode MS" pitchFamily="34" charset="-128"/>
              </a:rPr>
              <a:t>SetUp</a:t>
            </a:r>
            <a:r>
              <a:rPr lang="en-US" sz="1000" b="1" dirty="0" smtClean="0">
                <a:ea typeface="Arial Unicode MS" pitchFamily="34" charset="-128"/>
                <a:cs typeface="Arial Unicode MS" pitchFamily="34" charset="-128"/>
              </a:rPr>
              <a:t>- Method Stubbing-  </a:t>
            </a:r>
            <a:r>
              <a:rPr lang="en-US" dirty="0" smtClean="0"/>
              <a:t>It follows when then pattern . It specify how the  operation  behave when it is called with specific set of values.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		We don’t do anything special in the execution phase.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Verification</a:t>
            </a:r>
            <a:r>
              <a:rPr lang="en-US" dirty="0" smtClean="0"/>
              <a:t> –You</a:t>
            </a:r>
            <a:r>
              <a:rPr lang="en-US" baseline="0" dirty="0" smtClean="0"/>
              <a:t> </a:t>
            </a:r>
            <a:r>
              <a:rPr lang="en-US" dirty="0" smtClean="0"/>
              <a:t> user Mockito verify method to </a:t>
            </a:r>
            <a:r>
              <a:rPr lang="en-US" baseline="0" dirty="0" smtClean="0"/>
              <a:t> assert that particular   method was called with a matched set of inputs.</a:t>
            </a:r>
            <a:endParaRPr lang="en-US" dirty="0"/>
          </a:p>
        </p:txBody>
      </p:sp>
    </p:spTree>
    <p:extLst>
      <p:ext uri="{BB962C8B-B14F-4D97-AF65-F5344CB8AC3E}">
        <p14:creationId xmlns:p14="http://schemas.microsoft.com/office/powerpoint/2010/main" val="1351441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indent="0">
              <a:lnSpc>
                <a:spcPct val="100000"/>
              </a:lnSpc>
              <a:buNone/>
            </a:pPr>
            <a:endParaRPr lang="en-US" dirty="0" smtClean="0"/>
          </a:p>
          <a:p>
            <a:pPr marL="0" indent="0">
              <a:lnSpc>
                <a:spcPct val="100000"/>
              </a:lnSpc>
              <a:buNone/>
            </a:pPr>
            <a:r>
              <a:rPr lang="en-US" b="1" dirty="0" smtClean="0"/>
              <a:t>Mockito.</a:t>
            </a:r>
            <a:r>
              <a:rPr lang="en-US" b="1" i="1" dirty="0" smtClean="0"/>
              <a:t>when(</a:t>
            </a:r>
            <a:r>
              <a:rPr lang="en-US" b="1" i="1" dirty="0" err="1" smtClean="0"/>
              <a:t>mockCalcDao.add</a:t>
            </a:r>
            <a:r>
              <a:rPr lang="en-US" b="1" i="1" dirty="0" smtClean="0"/>
              <a:t>(7, 3)).</a:t>
            </a:r>
            <a:r>
              <a:rPr lang="en-US" b="1" i="1" dirty="0" err="1" smtClean="0"/>
              <a:t>thenReturn</a:t>
            </a:r>
            <a:r>
              <a:rPr lang="en-US" b="1" i="1" dirty="0" smtClean="0"/>
              <a:t>(10);</a:t>
            </a:r>
          </a:p>
          <a:p>
            <a:pPr marL="0" indent="0">
              <a:lnSpc>
                <a:spcPct val="100000"/>
              </a:lnSpc>
              <a:buNone/>
            </a:pPr>
            <a:endParaRPr lang="en-US" i="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-the above line of code tells the Mockito framework that we want the add() method of the mock </a:t>
            </a:r>
            <a:r>
              <a:rPr lang="en-US" dirty="0" err="1" smtClean="0"/>
              <a:t>dao</a:t>
            </a:r>
            <a:r>
              <a:rPr lang="en-US" dirty="0" smtClean="0"/>
              <a:t> instance to return 10 when 7 and 3 is passed as parameter </a:t>
            </a:r>
          </a:p>
          <a:p>
            <a:pPr marL="0" indent="0">
              <a:lnSpc>
                <a:spcPct val="100000"/>
              </a:lnSpc>
              <a:buNone/>
            </a:pPr>
            <a:endParaRPr lang="en-US" i="1" dirty="0" smtClean="0"/>
          </a:p>
        </p:txBody>
      </p:sp>
    </p:spTree>
    <p:extLst>
      <p:ext uri="{BB962C8B-B14F-4D97-AF65-F5344CB8AC3E}">
        <p14:creationId xmlns:p14="http://schemas.microsoft.com/office/powerpoint/2010/main" val="407830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thenReturn</a:t>
            </a:r>
            <a:r>
              <a:rPr lang="en-US" b="1" dirty="0" smtClean="0"/>
              <a:t>(</a:t>
            </a:r>
            <a:r>
              <a:rPr lang="en-US" b="1" dirty="0" err="1" smtClean="0"/>
              <a:t>returnValue</a:t>
            </a:r>
            <a:r>
              <a:rPr lang="en-US" b="1" dirty="0" smtClean="0"/>
              <a:t>)-  </a:t>
            </a:r>
            <a:r>
              <a:rPr lang="en-US" dirty="0" smtClean="0"/>
              <a:t>Specify object or value  to return  when method is called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thenThrow</a:t>
            </a:r>
            <a:r>
              <a:rPr lang="en-US" b="1" dirty="0" smtClean="0"/>
              <a:t>(exception)- </a:t>
            </a:r>
            <a:r>
              <a:rPr lang="en-US" b="0" i="0" dirty="0" smtClean="0"/>
              <a:t>Specify mock invocation should result in exception thrown.</a:t>
            </a:r>
            <a:r>
              <a:rPr lang="en-US"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doThrow</a:t>
            </a:r>
            <a:r>
              <a:rPr lang="en-US" b="1" dirty="0" smtClean="0"/>
              <a:t>(..) </a:t>
            </a:r>
            <a:r>
              <a:rPr lang="en-US" dirty="0" smtClean="0"/>
              <a:t>-If we need to throws exception when a method whose return type is void is called, then we can use the alternate way of throwing exception , i.e. </a:t>
            </a:r>
            <a:r>
              <a:rPr lang="en-US" dirty="0" err="1" smtClean="0"/>
              <a:t>doThrow</a:t>
            </a:r>
            <a:r>
              <a:rPr lang="en-US" dirty="0" smtClean="0"/>
              <a:t>(..) of class </a:t>
            </a:r>
            <a:r>
              <a:rPr lang="en-US" dirty="0" err="1" smtClean="0"/>
              <a:t>org.mockito.Mockito</a:t>
            </a:r>
            <a:endParaRPr lang="en-US" dirty="0" smtClean="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smtClean="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thenCallRealMethod</a:t>
            </a:r>
            <a:r>
              <a:rPr lang="en-US" b="1" dirty="0" smtClean="0"/>
              <a:t>()- </a:t>
            </a:r>
            <a:r>
              <a:rPr lang="en-US" b="0" dirty="0" smtClean="0"/>
              <a:t>When we are mocking a class then delegate call to underlying instance  with </a:t>
            </a:r>
            <a:r>
              <a:rPr lang="en-US" b="0" dirty="0" err="1" smtClean="0"/>
              <a:t>thenCallRealMethod</a:t>
            </a:r>
            <a:r>
              <a:rPr lang="en-US" b="0" dirty="0" smtClean="0"/>
              <a:t>()</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smtClean="0"/>
              <a:t>thenAnswer</a:t>
            </a:r>
            <a:r>
              <a:rPr lang="en-US" b="1" dirty="0" smtClean="0"/>
              <a:t>() – </a:t>
            </a:r>
            <a:r>
              <a:rPr lang="en-US" b="0" dirty="0" smtClean="0"/>
              <a:t>answering allows you to provide  means to conditionally respond based on mock operation parameter.</a:t>
            </a:r>
          </a:p>
          <a:p>
            <a:pPr marL="685800" lvl="1" indent="-228600">
              <a:buFont typeface="Arial" panose="020B0604020202020204" pitchFamily="34" charset="0"/>
              <a:buChar char="•"/>
            </a:pPr>
            <a:endParaRPr lang="en-US" dirty="0" smtClean="0"/>
          </a:p>
          <a:p>
            <a:pPr marL="685800" lvl="1" indent="-228600">
              <a:buFont typeface="Arial" panose="020B0604020202020204" pitchFamily="34" charset="0"/>
              <a:buChar char="•"/>
            </a:pPr>
            <a:r>
              <a:rPr lang="en-US" dirty="0" smtClean="0"/>
              <a:t>Methods with return values can be tested by asserting the returned value, but how to test void methods? The void method that you want to test could either be calling other methods to get things done or processing the input parameters or maybe generating some values or all of it. </a:t>
            </a:r>
          </a:p>
          <a:p>
            <a:pPr marL="685800" lvl="1" indent="-228600">
              <a:buFont typeface="Arial" panose="020B0604020202020204" pitchFamily="34" charset="0"/>
              <a:buChar char="•"/>
            </a:pPr>
            <a:r>
              <a:rPr lang="en-US" dirty="0" smtClean="0"/>
              <a:t>With Mockito, you can test all of the above scenarios.</a:t>
            </a:r>
            <a:endParaRPr lang="en-US" dirty="0"/>
          </a:p>
        </p:txBody>
      </p:sp>
    </p:spTree>
    <p:extLst>
      <p:ext uri="{BB962C8B-B14F-4D97-AF65-F5344CB8AC3E}">
        <p14:creationId xmlns:p14="http://schemas.microsoft.com/office/powerpoint/2010/main" val="11916153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267638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spTree>
    <p:extLst>
      <p:ext uri="{BB962C8B-B14F-4D97-AF65-F5344CB8AC3E}">
        <p14:creationId xmlns:p14="http://schemas.microsoft.com/office/powerpoint/2010/main" val="1835113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6">
            <a:extLst>
              <a:ext uri="{96DAC541-7B7A-43D3-8B79-37D633B846F1}">
                <asvg:svgBlip xmlns="" xmlns:asvg="http://schemas.microsoft.com/office/drawing/2016/SVG/main"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6">
            <a:extLst>
              <a:ext uri="{96DAC541-7B7A-43D3-8B79-37D633B846F1}">
                <asvg:svgBlip xmlns="" xmlns:asvg="http://schemas.microsoft.com/office/drawing/2016/SVG/main" r:embed="rId10"/>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1" r:id="rId3"/>
    <p:sldLayoutId id="2147483773" r:id="rId4"/>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ode.google.com/p/mockit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4711563" y="2966419"/>
            <a:ext cx="5012266" cy="667655"/>
          </a:xfrm>
        </p:spPr>
        <p:txBody>
          <a:bodyPr>
            <a:normAutofit/>
          </a:bodyPr>
          <a:lstStyle/>
          <a:p>
            <a:pPr algn="l"/>
            <a:r>
              <a:rPr lang="en-US" sz="2400" dirty="0" smtClean="0"/>
              <a:t>Lesson </a:t>
            </a:r>
            <a:r>
              <a:rPr lang="en-US" sz="2400" dirty="0" smtClean="0"/>
              <a:t>4: </a:t>
            </a:r>
            <a:r>
              <a:rPr lang="en-US" sz="2400" dirty="0" smtClean="0"/>
              <a:t>Introduction To Mockito</a:t>
            </a:r>
            <a:endParaRPr lang="en-US" sz="2400" dirty="0"/>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smtClean="0">
                <a:latin typeface="+mn-lt"/>
                <a:ea typeface="+mn-ea"/>
                <a:cs typeface="+mn-cs"/>
              </a:rPr>
              <a:t>Mockito</a:t>
            </a:r>
            <a:endParaRPr lang="en-US" b="0" dirty="0">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Functions-Verification</a:t>
            </a:r>
            <a:endParaRPr lang="en-US" dirty="0"/>
          </a:p>
        </p:txBody>
      </p:sp>
      <p:pic>
        <p:nvPicPr>
          <p:cNvPr id="6" name="Picture 5"/>
          <p:cNvPicPr>
            <a:picLocks noChangeAspect="1"/>
          </p:cNvPicPr>
          <p:nvPr/>
        </p:nvPicPr>
        <p:blipFill>
          <a:blip r:embed="rId3"/>
          <a:stretch>
            <a:fillRect/>
          </a:stretch>
        </p:blipFill>
        <p:spPr>
          <a:xfrm>
            <a:off x="428625" y="1162050"/>
            <a:ext cx="8286750" cy="4944282"/>
          </a:xfrm>
          <a:prstGeom prst="rect">
            <a:avLst/>
          </a:prstGeom>
        </p:spPr>
      </p:pic>
    </p:spTree>
    <p:extLst>
      <p:ext uri="{BB962C8B-B14F-4D97-AF65-F5344CB8AC3E}">
        <p14:creationId xmlns:p14="http://schemas.microsoft.com/office/powerpoint/2010/main" val="2475989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298516" y="983674"/>
            <a:ext cx="6933557" cy="4655126"/>
          </a:xfrm>
        </p:spPr>
        <p:txBody>
          <a:bodyPr/>
          <a:lstStyle/>
          <a:p>
            <a:endParaRPr lang="en-US" dirty="0" smtClean="0"/>
          </a:p>
          <a:p>
            <a:r>
              <a:rPr lang="en-US" dirty="0" smtClean="0"/>
              <a:t>Question </a:t>
            </a:r>
            <a:r>
              <a:rPr lang="en-US" dirty="0"/>
              <a:t>1: Spring IO _________ layer </a:t>
            </a:r>
            <a:r>
              <a:rPr lang="en-US" dirty="0" smtClean="0"/>
              <a:t>provides</a:t>
            </a:r>
          </a:p>
          <a:p>
            <a:pPr marL="0" indent="0">
              <a:buNone/>
            </a:pPr>
            <a:r>
              <a:rPr lang="en-US" dirty="0" smtClean="0"/>
              <a:t>   API </a:t>
            </a:r>
            <a:r>
              <a:rPr lang="en-US" dirty="0"/>
              <a:t>to connect to cloud </a:t>
            </a:r>
            <a:r>
              <a:rPr lang="en-US" dirty="0" smtClean="0"/>
              <a:t>services</a:t>
            </a:r>
          </a:p>
          <a:p>
            <a:pPr marL="0" indent="0">
              <a:buNone/>
            </a:pPr>
            <a:endParaRPr lang="en-US" dirty="0"/>
          </a:p>
          <a:p>
            <a:pPr lvl="3"/>
            <a:r>
              <a:rPr lang="en-US" sz="1800" dirty="0"/>
              <a:t>Option 1: </a:t>
            </a:r>
            <a:r>
              <a:rPr lang="en-US" sz="1800" dirty="0" smtClean="0"/>
              <a:t>Foundation</a:t>
            </a:r>
          </a:p>
          <a:p>
            <a:pPr marL="342900" lvl="3" indent="0">
              <a:buNone/>
            </a:pPr>
            <a:endParaRPr lang="en-US" sz="1800" dirty="0" smtClean="0"/>
          </a:p>
          <a:p>
            <a:pPr lvl="3"/>
            <a:r>
              <a:rPr lang="en-US" sz="1800" dirty="0" smtClean="0"/>
              <a:t>Option </a:t>
            </a:r>
            <a:r>
              <a:rPr lang="en-US" sz="1800" dirty="0"/>
              <a:t>2: </a:t>
            </a:r>
            <a:r>
              <a:rPr lang="en-US" sz="1800" dirty="0" smtClean="0"/>
              <a:t>Coordination</a:t>
            </a:r>
          </a:p>
          <a:p>
            <a:pPr marL="342900" lvl="3" indent="0">
              <a:buNone/>
            </a:pPr>
            <a:endParaRPr lang="en-US" sz="1800" dirty="0"/>
          </a:p>
          <a:p>
            <a:pPr lvl="3"/>
            <a:r>
              <a:rPr lang="en-US" sz="1800" dirty="0"/>
              <a:t>Option 3: </a:t>
            </a:r>
            <a:r>
              <a:rPr lang="en-US" sz="1800" dirty="0" smtClean="0"/>
              <a:t>Execution</a:t>
            </a:r>
          </a:p>
          <a:p>
            <a:pPr marL="174625" lvl="1" indent="0">
              <a:buNone/>
            </a:pPr>
            <a:endParaRPr lang="en-US" dirty="0"/>
          </a:p>
          <a:p>
            <a:r>
              <a:rPr lang="en-US" dirty="0"/>
              <a:t>Question 2: Spring Boot reduces the effort </a:t>
            </a:r>
            <a:r>
              <a:rPr lang="en-US" dirty="0" smtClean="0"/>
              <a:t>needed</a:t>
            </a:r>
          </a:p>
          <a:p>
            <a:pPr marL="0" indent="0">
              <a:buNone/>
            </a:pPr>
            <a:r>
              <a:rPr lang="en-US" dirty="0" smtClean="0"/>
              <a:t>   to </a:t>
            </a:r>
            <a:r>
              <a:rPr lang="en-US" dirty="0"/>
              <a:t>create production-ready, DevOps-friendly, </a:t>
            </a:r>
            <a:r>
              <a:rPr lang="en-US" dirty="0" smtClean="0"/>
              <a:t>XML-</a:t>
            </a:r>
          </a:p>
          <a:p>
            <a:pPr marL="0" indent="0">
              <a:buNone/>
            </a:pPr>
            <a:r>
              <a:rPr lang="en-US" dirty="0" smtClean="0"/>
              <a:t>   free </a:t>
            </a:r>
            <a:r>
              <a:rPr lang="en-US" dirty="0"/>
              <a:t>Spring applications. </a:t>
            </a:r>
            <a:endParaRPr lang="en-US" dirty="0" smtClean="0"/>
          </a:p>
          <a:p>
            <a:pPr marL="0" indent="0">
              <a:buNone/>
            </a:pPr>
            <a:endParaRPr lang="en-US" dirty="0"/>
          </a:p>
          <a:p>
            <a:pPr lvl="3"/>
            <a:r>
              <a:rPr lang="en-US" dirty="0"/>
              <a:t>Option 1: </a:t>
            </a:r>
            <a:r>
              <a:rPr lang="en-US" dirty="0" smtClean="0"/>
              <a:t>True</a:t>
            </a:r>
          </a:p>
          <a:p>
            <a:pPr marL="342900" lvl="3" indent="0">
              <a:buNone/>
            </a:pPr>
            <a:endParaRPr lang="en-US" dirty="0"/>
          </a:p>
          <a:p>
            <a:pPr lvl="3"/>
            <a:r>
              <a:rPr lang="en-US" dirty="0"/>
              <a:t>Option 2: 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 Introduction To Mockito</a:t>
            </a:r>
            <a:endParaRPr lang="en-US" dirty="0"/>
          </a:p>
        </p:txBody>
      </p:sp>
      <p:sp>
        <p:nvSpPr>
          <p:cNvPr id="3" name="Content Placeholder 2"/>
          <p:cNvSpPr>
            <a:spLocks noGrp="1"/>
          </p:cNvSpPr>
          <p:nvPr>
            <p:ph idx="1"/>
          </p:nvPr>
        </p:nvSpPr>
        <p:spPr>
          <a:xfrm>
            <a:off x="298517" y="1066800"/>
            <a:ext cx="8476994" cy="5071717"/>
          </a:xfrm>
        </p:spPr>
        <p:txBody>
          <a:bodyPr>
            <a:normAutofit/>
          </a:bodyPr>
          <a:lstStyle/>
          <a:p>
            <a:endParaRPr lang="en-US" dirty="0" smtClean="0"/>
          </a:p>
          <a:p>
            <a:pPr>
              <a:lnSpc>
                <a:spcPct val="100000"/>
              </a:lnSpc>
            </a:pPr>
            <a:r>
              <a:rPr lang="en-US" dirty="0"/>
              <a:t>The goal of unit testing is to test each method or path in isolation. </a:t>
            </a:r>
            <a:endParaRPr lang="en-US" dirty="0" smtClean="0"/>
          </a:p>
          <a:p>
            <a:pPr>
              <a:lnSpc>
                <a:spcPct val="100000"/>
              </a:lnSpc>
            </a:pPr>
            <a:r>
              <a:rPr lang="en-US" dirty="0" smtClean="0"/>
              <a:t>Complications </a:t>
            </a:r>
            <a:r>
              <a:rPr lang="en-US" dirty="0"/>
              <a:t>can arise when a method depends on other classes or even worse, external resources. </a:t>
            </a:r>
            <a:endParaRPr lang="en-US" dirty="0" smtClean="0"/>
          </a:p>
          <a:p>
            <a:pPr>
              <a:lnSpc>
                <a:spcPct val="100000"/>
              </a:lnSpc>
            </a:pPr>
            <a:r>
              <a:rPr lang="en-US" dirty="0" smtClean="0"/>
              <a:t>This </a:t>
            </a:r>
            <a:r>
              <a:rPr lang="en-US" dirty="0"/>
              <a:t>is where </a:t>
            </a:r>
            <a:r>
              <a:rPr lang="en-US" dirty="0">
                <a:hlinkClick r:id="rId3" tooltip="Mockito"/>
              </a:rPr>
              <a:t>Mockito</a:t>
            </a:r>
            <a:r>
              <a:rPr lang="en-US" dirty="0"/>
              <a:t> comes into play. It will allow you to completely mock a class or interface either inline or with Spring DI.</a:t>
            </a:r>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Introduction </a:t>
            </a:r>
            <a:r>
              <a:rPr lang="en-US" dirty="0" smtClean="0"/>
              <a:t>To Mockito</a:t>
            </a:r>
            <a:endParaRPr lang="en-US" dirty="0"/>
          </a:p>
        </p:txBody>
      </p:sp>
      <p:pic>
        <p:nvPicPr>
          <p:cNvPr id="4" name="Picture 3"/>
          <p:cNvPicPr>
            <a:picLocks noChangeAspect="1"/>
          </p:cNvPicPr>
          <p:nvPr/>
        </p:nvPicPr>
        <p:blipFill>
          <a:blip r:embed="rId3"/>
          <a:stretch>
            <a:fillRect/>
          </a:stretch>
        </p:blipFill>
        <p:spPr>
          <a:xfrm>
            <a:off x="1795462" y="2305050"/>
            <a:ext cx="5553075" cy="2247900"/>
          </a:xfrm>
          <a:prstGeom prst="rect">
            <a:avLst/>
          </a:prstGeom>
        </p:spPr>
      </p:pic>
    </p:spTree>
    <p:extLst>
      <p:ext uri="{BB962C8B-B14F-4D97-AF65-F5344CB8AC3E}">
        <p14:creationId xmlns:p14="http://schemas.microsoft.com/office/powerpoint/2010/main" val="1037573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Concepts</a:t>
            </a:r>
            <a:endParaRPr lang="en-US" dirty="0"/>
          </a:p>
        </p:txBody>
      </p:sp>
      <p:sp>
        <p:nvSpPr>
          <p:cNvPr id="3" name="Content Placeholder 2"/>
          <p:cNvSpPr>
            <a:spLocks noGrp="1"/>
          </p:cNvSpPr>
          <p:nvPr>
            <p:ph idx="1"/>
          </p:nvPr>
        </p:nvSpPr>
        <p:spPr>
          <a:xfrm>
            <a:off x="298517" y="1066800"/>
            <a:ext cx="8476994" cy="5071717"/>
          </a:xfrm>
        </p:spPr>
        <p:txBody>
          <a:bodyPr/>
          <a:lstStyle/>
          <a:p>
            <a:pPr>
              <a:lnSpc>
                <a:spcPct val="100000"/>
              </a:lnSpc>
            </a:pPr>
            <a:endParaRPr lang="en-US" dirty="0" smtClean="0"/>
          </a:p>
          <a:p>
            <a:pPr>
              <a:lnSpc>
                <a:spcPct val="100000"/>
              </a:lnSpc>
            </a:pPr>
            <a:r>
              <a:rPr lang="en-US" dirty="0" smtClean="0"/>
              <a:t>Methods which are under  test has often dependency.</a:t>
            </a:r>
            <a:endParaRPr lang="en-US" dirty="0" smtClean="0">
              <a:ea typeface="Arial Unicode MS" pitchFamily="34" charset="-128"/>
              <a:cs typeface="Arial Unicode MS" pitchFamily="34" charset="-128"/>
            </a:endParaRPr>
          </a:p>
          <a:p>
            <a:pPr>
              <a:lnSpc>
                <a:spcPct val="100000"/>
              </a:lnSpc>
            </a:pPr>
            <a:r>
              <a:rPr lang="en-US" dirty="0" smtClean="0">
                <a:ea typeface="Arial Unicode MS" pitchFamily="34" charset="-128"/>
                <a:cs typeface="Arial Unicode MS" pitchFamily="34" charset="-128"/>
              </a:rPr>
              <a:t>Testing can become a challenge because  if multiple developer testing simultaneously. There can be conflicts.</a:t>
            </a:r>
          </a:p>
          <a:p>
            <a:pPr>
              <a:lnSpc>
                <a:spcPct val="100000"/>
              </a:lnSpc>
            </a:pPr>
            <a:r>
              <a:rPr lang="en-US" dirty="0" smtClean="0">
                <a:ea typeface="Arial Unicode MS" pitchFamily="34" charset="-128"/>
                <a:cs typeface="Arial Unicode MS" pitchFamily="34" charset="-128"/>
              </a:rPr>
              <a:t>Incomplete dependency Implementation.</a:t>
            </a:r>
            <a:endParaRPr lang="en-US" dirty="0">
              <a:ea typeface="Arial Unicode MS" pitchFamily="34" charset="-128"/>
              <a:cs typeface="Arial Unicode MS" pitchFamily="34" charset="-128"/>
            </a:endParaRPr>
          </a:p>
          <a:p>
            <a:pPr>
              <a:lnSpc>
                <a:spcPct val="100000"/>
              </a:lnSpc>
            </a:pPr>
            <a:r>
              <a:rPr lang="en-US" dirty="0" smtClean="0">
                <a:ea typeface="Arial Unicode MS" pitchFamily="34" charset="-128"/>
                <a:cs typeface="Arial Unicode MS" pitchFamily="34" charset="-128"/>
              </a:rPr>
              <a:t>Mocking framework allows you to replace the dependency and implementation classes with mock implementation during test execution.</a:t>
            </a:r>
          </a:p>
          <a:p>
            <a:pPr>
              <a:lnSpc>
                <a:spcPct val="100000"/>
              </a:lnSpc>
            </a:pPr>
            <a:r>
              <a:rPr lang="en-US" dirty="0"/>
              <a:t>Mocking framework avoids  dependent class object creation. </a:t>
            </a:r>
          </a:p>
          <a:p>
            <a:pPr>
              <a:lnSpc>
                <a:spcPct val="100000"/>
              </a:lnSpc>
            </a:pPr>
            <a:r>
              <a:rPr lang="en-US" dirty="0"/>
              <a:t>It leverage the proxy </a:t>
            </a:r>
            <a:r>
              <a:rPr lang="en-US" dirty="0" smtClean="0"/>
              <a:t>pattern.</a:t>
            </a:r>
            <a:endParaRPr lang="en-US" dirty="0"/>
          </a:p>
          <a:p>
            <a:pPr marL="0" indent="0">
              <a:lnSpc>
                <a:spcPct val="100000"/>
              </a:lnSpc>
              <a:buNone/>
            </a:pPr>
            <a:endParaRPr lang="en-US" dirty="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a:ea typeface="Arial Unicode MS" pitchFamily="34" charset="-128"/>
              <a:cs typeface="Arial Unicode MS" pitchFamily="34" charset="-128"/>
            </a:endParaRPr>
          </a:p>
          <a:p>
            <a:pPr>
              <a:lnSpc>
                <a:spcPct val="100000"/>
              </a:lnSpc>
            </a:pPr>
            <a:endParaRPr lang="en-IN" dirty="0"/>
          </a:p>
          <a:p>
            <a:pPr>
              <a:lnSpc>
                <a:spcPct val="100000"/>
              </a:lnSpc>
            </a:pPr>
            <a:endParaRPr lang="en-US" dirty="0"/>
          </a:p>
        </p:txBody>
      </p:sp>
    </p:spTree>
    <p:extLst>
      <p:ext uri="{BB962C8B-B14F-4D97-AF65-F5344CB8AC3E}">
        <p14:creationId xmlns:p14="http://schemas.microsoft.com/office/powerpoint/2010/main" val="389049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Benefits Of Mockito</a:t>
            </a:r>
            <a:endParaRPr lang="en-US" dirty="0"/>
          </a:p>
        </p:txBody>
      </p:sp>
      <p:sp>
        <p:nvSpPr>
          <p:cNvPr id="3" name="Content Placeholder 2"/>
          <p:cNvSpPr>
            <a:spLocks noGrp="1"/>
          </p:cNvSpPr>
          <p:nvPr>
            <p:ph idx="1"/>
          </p:nvPr>
        </p:nvSpPr>
        <p:spPr>
          <a:xfrm>
            <a:off x="298517" y="1066800"/>
            <a:ext cx="8476994" cy="5071717"/>
          </a:xfrm>
        </p:spPr>
        <p:txBody>
          <a:bodyPr/>
          <a:lstStyle/>
          <a:p>
            <a:pPr>
              <a:lnSpc>
                <a:spcPct val="100000"/>
              </a:lnSpc>
            </a:pPr>
            <a:endParaRPr lang="en-US" b="1" dirty="0" smtClean="0"/>
          </a:p>
          <a:p>
            <a:pPr>
              <a:lnSpc>
                <a:spcPct val="100000"/>
              </a:lnSpc>
            </a:pPr>
            <a:r>
              <a:rPr lang="en-US" b="1" dirty="0"/>
              <a:t>No Handwriting </a:t>
            </a:r>
            <a:r>
              <a:rPr lang="en-US" dirty="0"/>
              <a:t>− No need to write mock objects on your own.</a:t>
            </a:r>
          </a:p>
          <a:p>
            <a:pPr>
              <a:lnSpc>
                <a:spcPct val="100000"/>
              </a:lnSpc>
            </a:pPr>
            <a:r>
              <a:rPr lang="en-US" b="1" dirty="0"/>
              <a:t>Refactoring Safe </a:t>
            </a:r>
            <a:r>
              <a:rPr lang="en-US" dirty="0"/>
              <a:t>− Renaming interface method names or reordering parameters will not break the test code as Mocks are created at runtime.</a:t>
            </a:r>
          </a:p>
          <a:p>
            <a:pPr>
              <a:lnSpc>
                <a:spcPct val="100000"/>
              </a:lnSpc>
            </a:pPr>
            <a:r>
              <a:rPr lang="en-US" b="1" dirty="0"/>
              <a:t>Return value support </a:t>
            </a:r>
            <a:r>
              <a:rPr lang="en-US" dirty="0"/>
              <a:t>− Supports return values.</a:t>
            </a:r>
          </a:p>
          <a:p>
            <a:pPr>
              <a:lnSpc>
                <a:spcPct val="100000"/>
              </a:lnSpc>
            </a:pPr>
            <a:r>
              <a:rPr lang="en-US" b="1" dirty="0"/>
              <a:t>Exception support </a:t>
            </a:r>
            <a:r>
              <a:rPr lang="en-US" dirty="0"/>
              <a:t>− Supports exceptions.</a:t>
            </a:r>
          </a:p>
          <a:p>
            <a:pPr>
              <a:lnSpc>
                <a:spcPct val="100000"/>
              </a:lnSpc>
            </a:pPr>
            <a:r>
              <a:rPr lang="en-US" b="1" dirty="0"/>
              <a:t>Order check support </a:t>
            </a:r>
            <a:r>
              <a:rPr lang="en-US" dirty="0"/>
              <a:t>− Supports check on order of method calls.</a:t>
            </a:r>
          </a:p>
          <a:p>
            <a:pPr>
              <a:lnSpc>
                <a:spcPct val="100000"/>
              </a:lnSpc>
            </a:pPr>
            <a:r>
              <a:rPr lang="en-US" b="1" dirty="0"/>
              <a:t>Annotation support </a:t>
            </a:r>
            <a:r>
              <a:rPr lang="en-US" dirty="0"/>
              <a:t>− Supports creating mocks using annotation.</a:t>
            </a:r>
          </a:p>
          <a:p>
            <a:pPr marL="0" indent="0">
              <a:lnSpc>
                <a:spcPct val="100000"/>
              </a:lnSpc>
              <a:buNone/>
            </a:pPr>
            <a:endParaRPr lang="en-US" dirty="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smtClean="0">
              <a:ea typeface="Arial Unicode MS" pitchFamily="34" charset="-128"/>
              <a:cs typeface="Arial Unicode MS" pitchFamily="34" charset="-128"/>
            </a:endParaRPr>
          </a:p>
          <a:p>
            <a:pPr>
              <a:lnSpc>
                <a:spcPct val="100000"/>
              </a:lnSpc>
            </a:pPr>
            <a:endParaRPr lang="en-US" dirty="0">
              <a:ea typeface="Arial Unicode MS" pitchFamily="34" charset="-128"/>
              <a:cs typeface="Arial Unicode MS" pitchFamily="34" charset="-128"/>
            </a:endParaRPr>
          </a:p>
          <a:p>
            <a:pPr>
              <a:lnSpc>
                <a:spcPct val="100000"/>
              </a:lnSpc>
            </a:pPr>
            <a:endParaRPr lang="en-IN" dirty="0"/>
          </a:p>
          <a:p>
            <a:pPr>
              <a:lnSpc>
                <a:spcPct val="100000"/>
              </a:lnSpc>
            </a:pPr>
            <a:endParaRPr lang="en-US" dirty="0"/>
          </a:p>
        </p:txBody>
      </p:sp>
    </p:spTree>
    <p:extLst>
      <p:ext uri="{BB962C8B-B14F-4D97-AF65-F5344CB8AC3E}">
        <p14:creationId xmlns:p14="http://schemas.microsoft.com/office/powerpoint/2010/main" val="1445476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Overview</a:t>
            </a:r>
            <a:endParaRPr lang="en-US" dirty="0"/>
          </a:p>
        </p:txBody>
      </p:sp>
      <p:sp>
        <p:nvSpPr>
          <p:cNvPr id="3" name="Content Placeholder 2"/>
          <p:cNvSpPr>
            <a:spLocks noGrp="1"/>
          </p:cNvSpPr>
          <p:nvPr>
            <p:ph idx="1"/>
          </p:nvPr>
        </p:nvSpPr>
        <p:spPr>
          <a:xfrm>
            <a:off x="298517" y="1066801"/>
            <a:ext cx="8476994" cy="762000"/>
          </a:xfrm>
        </p:spPr>
        <p:txBody>
          <a:bodyPr>
            <a:normAutofit/>
          </a:bodyPr>
          <a:lstStyle/>
          <a:p>
            <a:endParaRPr lang="en-US" dirty="0" smtClean="0"/>
          </a:p>
          <a:p>
            <a:r>
              <a:rPr lang="en-US" dirty="0" smtClean="0"/>
              <a:t>Mocktio support unit testing  life  cycle</a:t>
            </a:r>
          </a:p>
          <a:p>
            <a:pPr lvl="2"/>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sz="1800" dirty="0" smtClean="0">
              <a:ea typeface="Arial Unicode MS" pitchFamily="34" charset="-128"/>
              <a:cs typeface="Arial Unicode MS" pitchFamily="34" charset="-128"/>
            </a:endParaRPr>
          </a:p>
          <a:p>
            <a:endParaRPr lang="en-US" sz="1800"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pPr marL="0" indent="0">
              <a:buNone/>
            </a:pPr>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
        <p:nvSpPr>
          <p:cNvPr id="4" name="TextBox 3"/>
          <p:cNvSpPr txBox="1"/>
          <p:nvPr/>
        </p:nvSpPr>
        <p:spPr>
          <a:xfrm>
            <a:off x="245294" y="2916061"/>
            <a:ext cx="1449977" cy="2308324"/>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Setup-Create the mock objects  dependencies for the class under test</a:t>
            </a:r>
            <a:endParaRPr lang="en-US" dirty="0"/>
          </a:p>
        </p:txBody>
      </p:sp>
      <p:sp>
        <p:nvSpPr>
          <p:cNvPr id="6" name="TextBox 5"/>
          <p:cNvSpPr txBox="1"/>
          <p:nvPr/>
        </p:nvSpPr>
        <p:spPr>
          <a:xfrm>
            <a:off x="2731008" y="2615979"/>
            <a:ext cx="1449977" cy="1754326"/>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Execution-Execute the code in the class under test</a:t>
            </a:r>
            <a:endParaRPr lang="en-US" dirty="0"/>
          </a:p>
        </p:txBody>
      </p:sp>
      <p:sp>
        <p:nvSpPr>
          <p:cNvPr id="7" name="TextBox 6"/>
          <p:cNvSpPr txBox="1"/>
          <p:nvPr/>
        </p:nvSpPr>
        <p:spPr>
          <a:xfrm>
            <a:off x="5113790" y="3109171"/>
            <a:ext cx="1512093" cy="1754326"/>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Verification-Validate if the code executed as expected</a:t>
            </a:r>
            <a:endParaRPr lang="en-US" dirty="0"/>
          </a:p>
        </p:txBody>
      </p:sp>
      <p:sp>
        <p:nvSpPr>
          <p:cNvPr id="8" name="TextBox 7"/>
          <p:cNvSpPr txBox="1"/>
          <p:nvPr/>
        </p:nvSpPr>
        <p:spPr>
          <a:xfrm>
            <a:off x="7390884" y="3555072"/>
            <a:ext cx="1384627" cy="369332"/>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t>Teardown</a:t>
            </a:r>
            <a:endParaRPr lang="en-US" dirty="0"/>
          </a:p>
        </p:txBody>
      </p:sp>
      <p:cxnSp>
        <p:nvCxnSpPr>
          <p:cNvPr id="10" name="Straight Arrow Connector 9"/>
          <p:cNvCxnSpPr>
            <a:stCxn id="4" idx="3"/>
            <a:endCxn id="6" idx="1"/>
          </p:cNvCxnSpPr>
          <p:nvPr/>
        </p:nvCxnSpPr>
        <p:spPr>
          <a:xfrm flipV="1">
            <a:off x="1695271" y="3493142"/>
            <a:ext cx="1035737" cy="57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a:off x="4180985" y="3770142"/>
            <a:ext cx="932805" cy="21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620914" y="3739738"/>
            <a:ext cx="769970" cy="3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728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59752"/>
          </a:xfrm>
        </p:spPr>
        <p:txBody>
          <a:bodyPr>
            <a:normAutofit/>
          </a:bodyPr>
          <a:lstStyle/>
          <a:p>
            <a:r>
              <a:rPr lang="en-US" dirty="0" smtClean="0"/>
              <a:t>Creating Mock </a:t>
            </a:r>
            <a:r>
              <a:rPr lang="en-US" dirty="0"/>
              <a:t>O</a:t>
            </a:r>
            <a:r>
              <a:rPr lang="en-US" dirty="0" smtClean="0"/>
              <a:t>bjects </a:t>
            </a:r>
            <a:r>
              <a:rPr lang="en-US" dirty="0"/>
              <a:t>W</a:t>
            </a:r>
            <a:r>
              <a:rPr lang="en-US" dirty="0" smtClean="0"/>
              <a:t>ith </a:t>
            </a:r>
            <a:r>
              <a:rPr lang="en-US" dirty="0"/>
              <a:t>Mockito</a:t>
            </a:r>
          </a:p>
        </p:txBody>
      </p:sp>
      <p:sp>
        <p:nvSpPr>
          <p:cNvPr id="3" name="Content Placeholder 2"/>
          <p:cNvSpPr>
            <a:spLocks noGrp="1"/>
          </p:cNvSpPr>
          <p:nvPr>
            <p:ph idx="1"/>
          </p:nvPr>
        </p:nvSpPr>
        <p:spPr>
          <a:xfrm>
            <a:off x="298517" y="1066800"/>
            <a:ext cx="8845484" cy="5071717"/>
          </a:xfrm>
        </p:spPr>
        <p:txBody>
          <a:bodyPr>
            <a:normAutofit/>
          </a:bodyPr>
          <a:lstStyle/>
          <a:p>
            <a:pPr marL="0" indent="0">
              <a:buNone/>
            </a:pPr>
            <a:endParaRPr lang="en-US" dirty="0">
              <a:ea typeface="Arial Unicode MS" pitchFamily="34" charset="-128"/>
              <a:cs typeface="Arial Unicode MS" pitchFamily="34" charset="-128"/>
            </a:endParaRPr>
          </a:p>
          <a:p>
            <a:r>
              <a:rPr lang="en-US" dirty="0">
                <a:ea typeface="Arial Unicode MS" pitchFamily="34" charset="-128"/>
                <a:cs typeface="Arial Unicode MS" pitchFamily="34" charset="-128"/>
              </a:rPr>
              <a:t>Mockito provides several methods to create mock objects:</a:t>
            </a:r>
          </a:p>
          <a:p>
            <a:pPr lvl="4"/>
            <a:r>
              <a:rPr lang="en-US" sz="2000" dirty="0" smtClean="0">
                <a:ea typeface="Arial Unicode MS" pitchFamily="34" charset="-128"/>
                <a:cs typeface="Arial Unicode MS" pitchFamily="34" charset="-128"/>
              </a:rPr>
              <a:t>Using </a:t>
            </a:r>
            <a:r>
              <a:rPr lang="en-US" sz="2000" dirty="0">
                <a:ea typeface="Arial Unicode MS" pitchFamily="34" charset="-128"/>
                <a:cs typeface="Arial Unicode MS" pitchFamily="34" charset="-128"/>
              </a:rPr>
              <a:t>the static mock() method</a:t>
            </a:r>
            <a:r>
              <a:rPr lang="en-US" sz="2000" dirty="0" smtClean="0">
                <a:ea typeface="Arial Unicode MS" pitchFamily="34" charset="-128"/>
                <a:cs typeface="Arial Unicode MS" pitchFamily="34" charset="-128"/>
              </a:rPr>
              <a:t>.</a:t>
            </a:r>
            <a:endParaRPr lang="en-US" sz="2000" dirty="0">
              <a:ea typeface="Arial Unicode MS" pitchFamily="34" charset="-128"/>
              <a:cs typeface="Arial Unicode MS" pitchFamily="34" charset="-128"/>
            </a:endParaRPr>
          </a:p>
          <a:p>
            <a:pPr lvl="4"/>
            <a:r>
              <a:rPr lang="en-US" sz="2000" dirty="0" smtClean="0">
                <a:ea typeface="Arial Unicode MS" pitchFamily="34" charset="-128"/>
                <a:cs typeface="Arial Unicode MS" pitchFamily="34" charset="-128"/>
              </a:rPr>
              <a:t>Using </a:t>
            </a:r>
            <a:r>
              <a:rPr lang="en-US" sz="2000" dirty="0">
                <a:ea typeface="Arial Unicode MS" pitchFamily="34" charset="-128"/>
                <a:cs typeface="Arial Unicode MS" pitchFamily="34" charset="-128"/>
              </a:rPr>
              <a:t>the @Mock annotation.</a:t>
            </a:r>
          </a:p>
          <a:p>
            <a:endParaRPr lang="en-US" dirty="0" smtClean="0">
              <a:ea typeface="Arial Unicode MS" pitchFamily="34" charset="-128"/>
              <a:cs typeface="Arial Unicode MS" pitchFamily="34" charset="-128"/>
            </a:endParaRPr>
          </a:p>
          <a:p>
            <a:pPr marL="0" indent="0">
              <a:buNone/>
            </a:pPr>
            <a:r>
              <a:rPr lang="en-US" b="1" dirty="0" smtClean="0">
                <a:ea typeface="Arial Unicode MS" pitchFamily="34" charset="-128"/>
                <a:cs typeface="Arial Unicode MS" pitchFamily="34" charset="-128"/>
              </a:rPr>
              <a:t>    </a:t>
            </a:r>
            <a:r>
              <a:rPr lang="en-US" b="1" dirty="0" err="1" smtClean="0">
                <a:ea typeface="Arial Unicode MS" pitchFamily="34" charset="-128"/>
                <a:cs typeface="Arial Unicode MS" pitchFamily="34" charset="-128"/>
              </a:rPr>
              <a:t>SetUp</a:t>
            </a:r>
            <a:r>
              <a:rPr lang="en-US" b="1" dirty="0" smtClean="0">
                <a:ea typeface="Arial Unicode MS" pitchFamily="34" charset="-128"/>
                <a:cs typeface="Arial Unicode MS" pitchFamily="34" charset="-128"/>
              </a:rPr>
              <a:t>- Creating  The Mock</a:t>
            </a:r>
            <a:endParaRPr lang="en-US" sz="2000" dirty="0">
              <a:ea typeface="Arial Unicode MS" pitchFamily="34" charset="-128"/>
              <a:cs typeface="Arial Unicode MS" pitchFamily="34" charset="-128"/>
            </a:endParaRPr>
          </a:p>
          <a:p>
            <a:pPr marL="342900" lvl="3" indent="0">
              <a:lnSpc>
                <a:spcPct val="100000"/>
              </a:lnSpc>
              <a:buNone/>
            </a:pPr>
            <a:r>
              <a:rPr lang="en-US" sz="2000" dirty="0" smtClean="0">
                <a:ea typeface="Arial Unicode MS" pitchFamily="34" charset="-128"/>
                <a:cs typeface="Arial Unicode MS" pitchFamily="34" charset="-128"/>
              </a:rPr>
              <a:t>ICalculator </a:t>
            </a:r>
            <a:r>
              <a:rPr lang="en-US" sz="2000" dirty="0" smtClean="0"/>
              <a:t>mockCalcDao= Mockito.</a:t>
            </a:r>
            <a:r>
              <a:rPr lang="en-US" sz="2000" i="1" dirty="0" smtClean="0"/>
              <a:t>mock(</a:t>
            </a:r>
            <a:r>
              <a:rPr lang="en-US" sz="2000" i="1" dirty="0" err="1" smtClean="0"/>
              <a:t>ICalculatorDao.</a:t>
            </a:r>
            <a:r>
              <a:rPr lang="en-US" sz="2000" b="1" i="1" dirty="0" err="1" smtClean="0"/>
              <a:t>class</a:t>
            </a:r>
            <a:r>
              <a:rPr lang="en-US" sz="2000" b="1" i="1" dirty="0" smtClean="0"/>
              <a:t>);</a:t>
            </a:r>
          </a:p>
          <a:p>
            <a:pPr marL="342900" lvl="3" indent="0">
              <a:lnSpc>
                <a:spcPct val="100000"/>
              </a:lnSpc>
              <a:buNone/>
            </a:pPr>
            <a:endParaRPr lang="en-US" sz="2000" b="1" i="1" dirty="0">
              <a:ea typeface="Arial Unicode MS" pitchFamily="34" charset="-128"/>
              <a:cs typeface="Arial Unicode MS" pitchFamily="34" charset="-128"/>
            </a:endParaRPr>
          </a:p>
          <a:p>
            <a:pPr marL="342900" lvl="3" indent="0">
              <a:lnSpc>
                <a:spcPct val="100000"/>
              </a:lnSpc>
              <a:buNone/>
            </a:pPr>
            <a:r>
              <a:rPr lang="en-US" sz="2000" b="1" dirty="0" err="1" smtClean="0">
                <a:ea typeface="Arial Unicode MS" pitchFamily="34" charset="-128"/>
                <a:cs typeface="Arial Unicode MS" pitchFamily="34" charset="-128"/>
              </a:rPr>
              <a:t>SetUp</a:t>
            </a:r>
            <a:r>
              <a:rPr lang="en-US" sz="2000" b="1" dirty="0" smtClean="0">
                <a:ea typeface="Arial Unicode MS" pitchFamily="34" charset="-128"/>
                <a:cs typeface="Arial Unicode MS" pitchFamily="34" charset="-128"/>
              </a:rPr>
              <a:t>- Method Stubbing</a:t>
            </a:r>
          </a:p>
          <a:p>
            <a:pPr marL="342900" lvl="3" indent="0">
              <a:lnSpc>
                <a:spcPct val="100000"/>
              </a:lnSpc>
              <a:buNone/>
            </a:pPr>
            <a:r>
              <a:rPr lang="en-US" sz="2000" dirty="0"/>
              <a:t>Mockito.</a:t>
            </a:r>
            <a:r>
              <a:rPr lang="en-US" sz="2000" i="1" dirty="0"/>
              <a:t>when(</a:t>
            </a:r>
            <a:r>
              <a:rPr lang="en-US" sz="2000" i="1" dirty="0" err="1"/>
              <a:t>mockCalcDao.add</a:t>
            </a:r>
            <a:r>
              <a:rPr lang="en-US" sz="2000" i="1" dirty="0"/>
              <a:t>(7, 3)).</a:t>
            </a:r>
            <a:r>
              <a:rPr lang="en-US" sz="2000" i="1" dirty="0" err="1"/>
              <a:t>thenReturn</a:t>
            </a:r>
            <a:r>
              <a:rPr lang="en-US" sz="2000" i="1" dirty="0"/>
              <a:t>(10</a:t>
            </a:r>
            <a:r>
              <a:rPr lang="en-US" sz="2000" i="1" dirty="0" smtClean="0"/>
              <a:t>);</a:t>
            </a:r>
          </a:p>
          <a:p>
            <a:pPr marL="342900" lvl="3" indent="0">
              <a:lnSpc>
                <a:spcPct val="100000"/>
              </a:lnSpc>
              <a:buNone/>
            </a:pPr>
            <a:endParaRPr lang="en-US" sz="2000" i="1" dirty="0">
              <a:ea typeface="Arial Unicode MS" pitchFamily="34" charset="-128"/>
              <a:cs typeface="Arial Unicode MS" pitchFamily="34" charset="-128"/>
            </a:endParaRPr>
          </a:p>
          <a:p>
            <a:pPr marL="342900" lvl="3" indent="0">
              <a:lnSpc>
                <a:spcPct val="100000"/>
              </a:lnSpc>
              <a:buNone/>
            </a:pPr>
            <a:r>
              <a:rPr lang="en-US" sz="2000" b="1" dirty="0" smtClean="0">
                <a:ea typeface="Arial Unicode MS" pitchFamily="34" charset="-128"/>
                <a:cs typeface="Arial Unicode MS" pitchFamily="34" charset="-128"/>
              </a:rPr>
              <a:t>Verification</a:t>
            </a:r>
          </a:p>
          <a:p>
            <a:pPr marL="342900" lvl="3" indent="0">
              <a:lnSpc>
                <a:spcPct val="100000"/>
              </a:lnSpc>
              <a:buNone/>
            </a:pPr>
            <a:r>
              <a:rPr lang="en-US" sz="2000" dirty="0" err="1"/>
              <a:t>Mockito.</a:t>
            </a:r>
            <a:r>
              <a:rPr lang="en-US" sz="2000" i="1" dirty="0" err="1"/>
              <a:t>verify</a:t>
            </a:r>
            <a:r>
              <a:rPr lang="en-US" sz="2000" i="1" dirty="0"/>
              <a:t>(mockCalcDao).add(7, 3);</a:t>
            </a:r>
            <a:endParaRPr lang="en-US" sz="2000" b="1" dirty="0">
              <a:ea typeface="Arial Unicode MS" pitchFamily="34" charset="-128"/>
              <a:cs typeface="Arial Unicode MS" pitchFamily="34" charset="-128"/>
            </a:endParaRPr>
          </a:p>
          <a:p>
            <a:pPr marL="342900" lvl="3" indent="0">
              <a:lnSpc>
                <a:spcPct val="100000"/>
              </a:lnSpc>
              <a:buNone/>
            </a:pPr>
            <a:endParaRPr lang="en-US" dirty="0"/>
          </a:p>
        </p:txBody>
      </p:sp>
    </p:spTree>
    <p:extLst>
      <p:ext uri="{BB962C8B-B14F-4D97-AF65-F5344CB8AC3E}">
        <p14:creationId xmlns:p14="http://schemas.microsoft.com/office/powerpoint/2010/main" val="1791570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a:t>
            </a:r>
            <a:endParaRPr lang="en-US" dirty="0"/>
          </a:p>
        </p:txBody>
      </p:sp>
      <p:sp>
        <p:nvSpPr>
          <p:cNvPr id="3" name="Content Placeholder 2"/>
          <p:cNvSpPr>
            <a:spLocks noGrp="1"/>
          </p:cNvSpPr>
          <p:nvPr>
            <p:ph idx="1"/>
          </p:nvPr>
        </p:nvSpPr>
        <p:spPr>
          <a:xfrm>
            <a:off x="298517" y="706582"/>
            <a:ext cx="8476994" cy="5431935"/>
          </a:xfrm>
        </p:spPr>
        <p:txBody>
          <a:bodyPr>
            <a:normAutofit/>
          </a:bodyPr>
          <a:lstStyle/>
          <a:p>
            <a:endParaRPr lang="en-US" dirty="0" smtClean="0"/>
          </a:p>
          <a:p>
            <a:pPr marL="0" indent="0">
              <a:lnSpc>
                <a:spcPct val="100000"/>
              </a:lnSpc>
              <a:buNone/>
            </a:pPr>
            <a:r>
              <a:rPr lang="en-US" dirty="0" smtClean="0"/>
              <a:t>•</a:t>
            </a:r>
            <a:r>
              <a:rPr lang="en-US" dirty="0"/>
              <a:t>The when then </a:t>
            </a:r>
            <a:r>
              <a:rPr lang="en-US" dirty="0" smtClean="0"/>
              <a:t>pattern</a:t>
            </a:r>
          </a:p>
          <a:p>
            <a:pPr marL="0" indent="0">
              <a:lnSpc>
                <a:spcPct val="100000"/>
              </a:lnSpc>
              <a:buNone/>
            </a:pPr>
            <a:r>
              <a:rPr lang="en-US" dirty="0" smtClean="0"/>
              <a:t>	-Great</a:t>
            </a:r>
            <a:r>
              <a:rPr lang="en-US" dirty="0"/>
              <a:t>! now we have successfully created and injected the mock, and now we should tell the mock how to behave when certain methods are called on it</a:t>
            </a:r>
            <a:r>
              <a:rPr lang="en-US" dirty="0" smtClean="0"/>
              <a:t>.</a:t>
            </a:r>
          </a:p>
          <a:p>
            <a:pPr marL="0" indent="0">
              <a:lnSpc>
                <a:spcPct val="100000"/>
              </a:lnSpc>
              <a:buNone/>
            </a:pPr>
            <a:endParaRPr lang="en-US" dirty="0"/>
          </a:p>
          <a:p>
            <a:pPr marL="0" indent="0">
              <a:lnSpc>
                <a:spcPct val="100000"/>
              </a:lnSpc>
              <a:buNone/>
            </a:pPr>
            <a:r>
              <a:rPr lang="en-US" dirty="0" smtClean="0"/>
              <a:t>	-when </a:t>
            </a:r>
            <a:r>
              <a:rPr lang="en-US" dirty="0"/>
              <a:t>is a static method of the Mockito class and it returns an </a:t>
            </a:r>
            <a:r>
              <a:rPr lang="en-US" dirty="0" err="1"/>
              <a:t>OngoingStubbing</a:t>
            </a:r>
            <a:r>
              <a:rPr lang="en-US" dirty="0"/>
              <a:t>&lt;T&gt; (T is the return type of the method that we are mocking, in this case it is </a:t>
            </a:r>
            <a:r>
              <a:rPr lang="en-US" dirty="0" smtClean="0"/>
              <a:t>integer)</a:t>
            </a:r>
          </a:p>
          <a:p>
            <a:pPr marL="0" indent="0">
              <a:lnSpc>
                <a:spcPct val="100000"/>
              </a:lnSpc>
              <a:buNone/>
            </a:pPr>
            <a:endParaRPr lang="en-US" dirty="0">
              <a:ea typeface="Arial Unicode MS" pitchFamily="34" charset="-128"/>
              <a:cs typeface="Arial Unicode MS" pitchFamily="34" charset="-128"/>
            </a:endParaRPr>
          </a:p>
          <a:p>
            <a:pPr marL="0" indent="0">
              <a:lnSpc>
                <a:spcPct val="100000"/>
              </a:lnSpc>
              <a:buNone/>
            </a:pPr>
            <a:r>
              <a:rPr lang="en-US" dirty="0" smtClean="0">
                <a:ea typeface="Arial Unicode MS" pitchFamily="34" charset="-128"/>
                <a:cs typeface="Arial Unicode MS" pitchFamily="34" charset="-128"/>
              </a:rPr>
              <a:t>Ex-</a:t>
            </a:r>
          </a:p>
          <a:p>
            <a:pPr marL="0" indent="0">
              <a:lnSpc>
                <a:spcPct val="100000"/>
              </a:lnSpc>
              <a:buNone/>
            </a:pPr>
            <a:r>
              <a:rPr lang="en-US" dirty="0"/>
              <a:t>Mockito.</a:t>
            </a:r>
            <a:r>
              <a:rPr lang="en-US" i="1" dirty="0"/>
              <a:t>when(</a:t>
            </a:r>
            <a:r>
              <a:rPr lang="en-US" i="1" dirty="0" err="1"/>
              <a:t>mockCalcDao.add</a:t>
            </a:r>
            <a:r>
              <a:rPr lang="en-US" i="1" dirty="0"/>
              <a:t>(7, 3)).</a:t>
            </a:r>
            <a:r>
              <a:rPr lang="en-US" i="1" dirty="0" err="1"/>
              <a:t>thenReturn</a:t>
            </a:r>
            <a:r>
              <a:rPr lang="en-US" i="1" dirty="0"/>
              <a:t>(10);</a:t>
            </a:r>
          </a:p>
          <a:p>
            <a:pPr marL="0" indent="0">
              <a:lnSpc>
                <a:spcPct val="100000"/>
              </a:lnSpc>
              <a:buNone/>
            </a:pPr>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33039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err="1" smtClean="0"/>
              <a:t>Mockito</a:t>
            </a:r>
            <a:r>
              <a:rPr lang="en-US" dirty="0" smtClean="0"/>
              <a:t> Functions</a:t>
            </a:r>
            <a:endParaRPr lang="en-US" dirty="0"/>
          </a:p>
        </p:txBody>
      </p:sp>
      <p:sp>
        <p:nvSpPr>
          <p:cNvPr id="3" name="Content Placeholder 2"/>
          <p:cNvSpPr>
            <a:spLocks noGrp="1"/>
          </p:cNvSpPr>
          <p:nvPr>
            <p:ph idx="1"/>
          </p:nvPr>
        </p:nvSpPr>
        <p:spPr>
          <a:xfrm>
            <a:off x="298517" y="883404"/>
            <a:ext cx="8476994" cy="5255114"/>
          </a:xfrm>
        </p:spPr>
        <p:txBody>
          <a:bodyPr/>
          <a:lstStyle/>
          <a:p>
            <a:pPr marL="0" indent="0">
              <a:buNone/>
            </a:pPr>
            <a:r>
              <a:rPr lang="en-US" dirty="0" smtClean="0"/>
              <a:t>Following </a:t>
            </a:r>
            <a:r>
              <a:rPr lang="en-US" dirty="0"/>
              <a:t>are some of the methods that we </a:t>
            </a:r>
            <a:r>
              <a:rPr lang="en-US" dirty="0" smtClean="0"/>
              <a:t>can call </a:t>
            </a:r>
            <a:r>
              <a:rPr lang="en-US" dirty="0"/>
              <a:t>on </a:t>
            </a:r>
            <a:r>
              <a:rPr lang="en-US" dirty="0" smtClean="0"/>
              <a:t>the stub </a:t>
            </a:r>
            <a:endParaRPr lang="en-US" dirty="0"/>
          </a:p>
          <a:p>
            <a:endParaRPr lang="en-US" dirty="0"/>
          </a:p>
          <a:p>
            <a:pPr>
              <a:lnSpc>
                <a:spcPct val="100000"/>
              </a:lnSpc>
            </a:pPr>
            <a:r>
              <a:rPr lang="en-US" dirty="0" err="1" smtClean="0"/>
              <a:t>thenReturn</a:t>
            </a:r>
            <a:r>
              <a:rPr lang="en-US" dirty="0" smtClean="0"/>
              <a:t>(</a:t>
            </a:r>
            <a:r>
              <a:rPr lang="en-US" dirty="0" err="1" smtClean="0"/>
              <a:t>returnValue</a:t>
            </a:r>
            <a:r>
              <a:rPr lang="en-US" dirty="0" smtClean="0"/>
              <a:t>)-</a:t>
            </a:r>
          </a:p>
          <a:p>
            <a:pPr>
              <a:lnSpc>
                <a:spcPct val="100000"/>
              </a:lnSpc>
            </a:pPr>
            <a:endParaRPr lang="en-US" dirty="0"/>
          </a:p>
          <a:p>
            <a:pPr>
              <a:lnSpc>
                <a:spcPct val="100000"/>
              </a:lnSpc>
            </a:pPr>
            <a:r>
              <a:rPr lang="en-US" dirty="0" err="1" smtClean="0"/>
              <a:t>thenThrow</a:t>
            </a:r>
            <a:r>
              <a:rPr lang="en-US" dirty="0" smtClean="0"/>
              <a:t>(exception)-</a:t>
            </a:r>
          </a:p>
          <a:p>
            <a:pPr marL="0" indent="0">
              <a:buNone/>
            </a:pPr>
            <a:endParaRPr lang="en-US" dirty="0" smtClean="0"/>
          </a:p>
          <a:p>
            <a:pPr marL="0" indent="0">
              <a:buNone/>
            </a:pPr>
            <a:r>
              <a:rPr lang="en-US" dirty="0"/>
              <a:t> </a:t>
            </a:r>
            <a:r>
              <a:rPr lang="en-US" dirty="0" smtClean="0"/>
              <a:t>      Mockito.</a:t>
            </a:r>
            <a:r>
              <a:rPr lang="en-US" i="1" dirty="0" smtClean="0"/>
              <a:t>when(</a:t>
            </a:r>
            <a:r>
              <a:rPr lang="en-US" i="1" dirty="0" err="1" smtClean="0"/>
              <a:t>mockCalcDao.getIntListFromDao</a:t>
            </a:r>
            <a:r>
              <a:rPr lang="en-US" i="1" dirty="0"/>
              <a:t>(-1</a:t>
            </a:r>
            <a:r>
              <a:rPr lang="en-US" i="1" dirty="0" smtClean="0"/>
              <a:t>)).</a:t>
            </a:r>
            <a:endParaRPr lang="en-US" i="1" dirty="0"/>
          </a:p>
          <a:p>
            <a:pPr marL="0" indent="0">
              <a:buNone/>
            </a:pPr>
            <a:r>
              <a:rPr lang="en-US" dirty="0" smtClean="0"/>
              <a:t>       </a:t>
            </a:r>
            <a:r>
              <a:rPr lang="en-US" dirty="0" err="1" smtClean="0"/>
              <a:t>thenThrow</a:t>
            </a:r>
            <a:r>
              <a:rPr lang="en-US" dirty="0"/>
              <a:t>( </a:t>
            </a:r>
            <a:r>
              <a:rPr lang="en-US" b="1" dirty="0"/>
              <a:t>new  </a:t>
            </a:r>
            <a:r>
              <a:rPr lang="en-US" b="1" dirty="0" err="1"/>
              <a:t>NegativeNumberException</a:t>
            </a:r>
            <a:r>
              <a:rPr lang="en-US" b="1" dirty="0" smtClean="0"/>
              <a:t>());</a:t>
            </a:r>
          </a:p>
          <a:p>
            <a:pPr marL="0" indent="0">
              <a:buNone/>
            </a:pPr>
            <a:endParaRPr lang="en-US" dirty="0"/>
          </a:p>
          <a:p>
            <a:pPr>
              <a:lnSpc>
                <a:spcPct val="100000"/>
              </a:lnSpc>
            </a:pPr>
            <a:r>
              <a:rPr lang="en-US" dirty="0" err="1" smtClean="0"/>
              <a:t>thenCallRealMethod</a:t>
            </a:r>
            <a:r>
              <a:rPr lang="en-US" dirty="0" smtClean="0"/>
              <a:t>()-</a:t>
            </a:r>
          </a:p>
          <a:p>
            <a:pPr>
              <a:lnSpc>
                <a:spcPct val="100000"/>
              </a:lnSpc>
            </a:pPr>
            <a:endParaRPr lang="en-US" dirty="0"/>
          </a:p>
          <a:p>
            <a:pPr>
              <a:lnSpc>
                <a:spcPct val="100000"/>
              </a:lnSpc>
            </a:pPr>
            <a:r>
              <a:rPr lang="en-US" dirty="0" err="1" smtClean="0"/>
              <a:t>thenAnswer</a:t>
            </a:r>
            <a:r>
              <a:rPr lang="en-US" dirty="0" smtClean="0"/>
              <a:t>() </a:t>
            </a:r>
            <a:r>
              <a:rPr lang="en-US" dirty="0"/>
              <a:t>- this could be used to set up smarter stubs and also mock behavior of void methods as well </a:t>
            </a:r>
            <a:r>
              <a:rPr lang="en-US" dirty="0" smtClean="0"/>
              <a:t>.</a:t>
            </a:r>
            <a:endParaRPr lang="en-US" dirty="0"/>
          </a:p>
          <a:p>
            <a:endParaRPr lang="en-US" dirty="0" smtClean="0"/>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smtClean="0">
              <a:ea typeface="Arial Unicode MS" pitchFamily="34" charset="-128"/>
              <a:cs typeface="Arial Unicode MS" pitchFamily="34" charset="-128"/>
            </a:endParaRPr>
          </a:p>
          <a:p>
            <a:endParaRPr lang="en-US" dirty="0">
              <a:ea typeface="Arial Unicode MS" pitchFamily="34" charset="-128"/>
              <a:cs typeface="Arial Unicode MS" pitchFamily="34" charset="-128"/>
            </a:endParaRPr>
          </a:p>
          <a:p>
            <a:endParaRPr lang="en-IN" dirty="0"/>
          </a:p>
          <a:p>
            <a:endParaRPr lang="en-US" dirty="0"/>
          </a:p>
        </p:txBody>
      </p:sp>
    </p:spTree>
    <p:extLst>
      <p:ext uri="{BB962C8B-B14F-4D97-AF65-F5344CB8AC3E}">
        <p14:creationId xmlns:p14="http://schemas.microsoft.com/office/powerpoint/2010/main" val="16662788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693F2BB-C391-48E0-B532-9B088290E9FC}"/>
</file>

<file path=docProps/app.xml><?xml version="1.0" encoding="utf-8"?>
<Properties xmlns="http://schemas.openxmlformats.org/officeDocument/2006/extended-properties" xmlns:vt="http://schemas.openxmlformats.org/officeDocument/2006/docPropsVTypes">
  <Template/>
  <TotalTime>6811</TotalTime>
  <Words>1071</Words>
  <Application>Microsoft Office PowerPoint</Application>
  <PresentationFormat>On-screen Show (4:3)</PresentationFormat>
  <Paragraphs>189</Paragraphs>
  <Slides>11</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Calibri</vt:lpstr>
      <vt:lpstr>Arial Unicode MS</vt:lpstr>
      <vt:lpstr>Verdana</vt:lpstr>
      <vt:lpstr>Wingdings</vt:lpstr>
      <vt:lpstr>Arial</vt:lpstr>
      <vt:lpstr>Section slides</vt:lpstr>
      <vt:lpstr>think-cell Slide</vt:lpstr>
      <vt:lpstr>Mockito</vt:lpstr>
      <vt:lpstr> Introduction To Mockito</vt:lpstr>
      <vt:lpstr>Introduction To Mockito</vt:lpstr>
      <vt:lpstr>Mockito Concepts</vt:lpstr>
      <vt:lpstr>Benefits Of Mockito</vt:lpstr>
      <vt:lpstr>Mockito Overview</vt:lpstr>
      <vt:lpstr>Creating Mock Objects With Mockito</vt:lpstr>
      <vt:lpstr>Mockito Functions</vt:lpstr>
      <vt:lpstr>Mockito Functions</vt:lpstr>
      <vt:lpstr>Mockito Functions-Verification</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376</cp:revision>
  <dcterms:created xsi:type="dcterms:W3CDTF">2012-05-18T02:59:15Z</dcterms:created>
  <dcterms:modified xsi:type="dcterms:W3CDTF">2018-04-30T08:34:29Z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