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4"/>
  </p:sldMasterIdLst>
  <p:notesMasterIdLst>
    <p:notesMasterId r:id="rId46"/>
  </p:notesMasterIdLst>
  <p:handoutMasterIdLst>
    <p:handoutMasterId r:id="rId47"/>
  </p:handoutMasterIdLst>
  <p:sldIdLst>
    <p:sldId id="256" r:id="rId5"/>
    <p:sldId id="328" r:id="rId6"/>
    <p:sldId id="282" r:id="rId7"/>
    <p:sldId id="283" r:id="rId8"/>
    <p:sldId id="284" r:id="rId9"/>
    <p:sldId id="285" r:id="rId10"/>
    <p:sldId id="286" r:id="rId11"/>
    <p:sldId id="287" r:id="rId12"/>
    <p:sldId id="288" r:id="rId13"/>
    <p:sldId id="332" r:id="rId14"/>
    <p:sldId id="333" r:id="rId15"/>
    <p:sldId id="334" r:id="rId16"/>
    <p:sldId id="335" r:id="rId17"/>
    <p:sldId id="295" r:id="rId18"/>
    <p:sldId id="296" r:id="rId19"/>
    <p:sldId id="297" r:id="rId20"/>
    <p:sldId id="298" r:id="rId21"/>
    <p:sldId id="299" r:id="rId22"/>
    <p:sldId id="300" r:id="rId23"/>
    <p:sldId id="258" r:id="rId24"/>
    <p:sldId id="259" r:id="rId25"/>
    <p:sldId id="260" r:id="rId26"/>
    <p:sldId id="261" r:id="rId27"/>
    <p:sldId id="262" r:id="rId28"/>
    <p:sldId id="263" r:id="rId29"/>
    <p:sldId id="264" r:id="rId30"/>
    <p:sldId id="265" r:id="rId31"/>
    <p:sldId id="266" r:id="rId32"/>
    <p:sldId id="267" r:id="rId33"/>
    <p:sldId id="268" r:id="rId34"/>
    <p:sldId id="269" r:id="rId35"/>
    <p:sldId id="270" r:id="rId36"/>
    <p:sldId id="271" r:id="rId37"/>
    <p:sldId id="272" r:id="rId38"/>
    <p:sldId id="273" r:id="rId39"/>
    <p:sldId id="274" r:id="rId40"/>
    <p:sldId id="323" r:id="rId41"/>
    <p:sldId id="324" r:id="rId42"/>
    <p:sldId id="329" r:id="rId43"/>
    <p:sldId id="330" r:id="rId44"/>
    <p:sldId id="331" r:id="rId45"/>
  </p:sldIdLst>
  <p:sldSz cx="9144000" cy="6858000" type="screen4x3"/>
  <p:notesSz cx="5029200" cy="7772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448">
          <p15:clr>
            <a:srgbClr val="A4A3A4"/>
          </p15:clr>
        </p15:guide>
        <p15:guide id="2" pos="294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652" autoAdjust="0"/>
  </p:normalViewPr>
  <p:slideViewPr>
    <p:cSldViewPr>
      <p:cViewPr varScale="1">
        <p:scale>
          <a:sx n="84" d="100"/>
          <a:sy n="84" d="100"/>
        </p:scale>
        <p:origin x="1584" y="96"/>
      </p:cViewPr>
      <p:guideLst>
        <p:guide orient="horz" pos="2160"/>
        <p:guide pos="2880"/>
      </p:guideLst>
    </p:cSldViewPr>
  </p:slideViewPr>
  <p:notesTextViewPr>
    <p:cViewPr>
      <p:scale>
        <a:sx n="100" d="100"/>
        <a:sy n="100" d="100"/>
      </p:scale>
      <p:origin x="0" y="0"/>
    </p:cViewPr>
  </p:notesTextViewPr>
  <p:notesViewPr>
    <p:cSldViewPr>
      <p:cViewPr varScale="1">
        <p:scale>
          <a:sx n="82" d="100"/>
          <a:sy n="82" d="100"/>
        </p:scale>
        <p:origin x="3462" y="96"/>
      </p:cViewPr>
      <p:guideLst>
        <p:guide orient="horz" pos="2448"/>
        <p:guide pos="2945"/>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179320" cy="388620"/>
          </a:xfrm>
          <a:prstGeom prst="rect">
            <a:avLst/>
          </a:prstGeom>
        </p:spPr>
        <p:txBody>
          <a:bodyPr vert="horz" lIns="73152" tIns="36576" rIns="73152" bIns="36576" rtlCol="0"/>
          <a:lstStyle>
            <a:lvl1pPr algn="l">
              <a:defRPr sz="1000"/>
            </a:lvl1pPr>
          </a:lstStyle>
          <a:p>
            <a:endParaRPr lang="en-IN"/>
          </a:p>
        </p:txBody>
      </p:sp>
      <p:sp>
        <p:nvSpPr>
          <p:cNvPr id="3" name="Date Placeholder 2"/>
          <p:cNvSpPr>
            <a:spLocks noGrp="1"/>
          </p:cNvSpPr>
          <p:nvPr>
            <p:ph type="dt" sz="quarter" idx="1"/>
          </p:nvPr>
        </p:nvSpPr>
        <p:spPr>
          <a:xfrm>
            <a:off x="2848716" y="0"/>
            <a:ext cx="2179320" cy="388620"/>
          </a:xfrm>
          <a:prstGeom prst="rect">
            <a:avLst/>
          </a:prstGeom>
        </p:spPr>
        <p:txBody>
          <a:bodyPr vert="horz" lIns="73152" tIns="36576" rIns="73152" bIns="36576" rtlCol="0"/>
          <a:lstStyle>
            <a:lvl1pPr algn="r">
              <a:defRPr sz="1000"/>
            </a:lvl1pPr>
          </a:lstStyle>
          <a:p>
            <a:fld id="{261DBF43-2723-4E6F-9B5E-24ADC293FD10}" type="datetimeFigureOut">
              <a:rPr lang="en-US" smtClean="0"/>
              <a:pPr/>
              <a:t>4/11/2018</a:t>
            </a:fld>
            <a:endParaRPr lang="en-IN"/>
          </a:p>
        </p:txBody>
      </p:sp>
      <p:sp>
        <p:nvSpPr>
          <p:cNvPr id="4" name="Footer Placeholder 3"/>
          <p:cNvSpPr>
            <a:spLocks noGrp="1"/>
          </p:cNvSpPr>
          <p:nvPr>
            <p:ph type="ftr" sz="quarter" idx="2"/>
          </p:nvPr>
        </p:nvSpPr>
        <p:spPr>
          <a:xfrm>
            <a:off x="0" y="7382431"/>
            <a:ext cx="2179320" cy="388620"/>
          </a:xfrm>
          <a:prstGeom prst="rect">
            <a:avLst/>
          </a:prstGeom>
        </p:spPr>
        <p:txBody>
          <a:bodyPr vert="horz" lIns="73152" tIns="36576" rIns="73152" bIns="36576" rtlCol="0" anchor="b"/>
          <a:lstStyle>
            <a:lvl1pPr algn="l">
              <a:defRPr sz="1000"/>
            </a:lvl1pPr>
          </a:lstStyle>
          <a:p>
            <a:endParaRPr lang="en-IN"/>
          </a:p>
        </p:txBody>
      </p:sp>
      <p:sp>
        <p:nvSpPr>
          <p:cNvPr id="5" name="Slide Number Placeholder 4"/>
          <p:cNvSpPr>
            <a:spLocks noGrp="1"/>
          </p:cNvSpPr>
          <p:nvPr>
            <p:ph type="sldNum" sz="quarter" idx="3"/>
          </p:nvPr>
        </p:nvSpPr>
        <p:spPr>
          <a:xfrm>
            <a:off x="2848716" y="7382431"/>
            <a:ext cx="2179320" cy="388620"/>
          </a:xfrm>
          <a:prstGeom prst="rect">
            <a:avLst/>
          </a:prstGeom>
        </p:spPr>
        <p:txBody>
          <a:bodyPr vert="horz" lIns="73152" tIns="36576" rIns="73152" bIns="36576" rtlCol="0" anchor="b"/>
          <a:lstStyle>
            <a:lvl1pPr algn="r">
              <a:defRPr sz="1000"/>
            </a:lvl1pPr>
          </a:lstStyle>
          <a:p>
            <a:fld id="{121CC5DC-8D1E-474E-9E71-BD0EDBFF2A50}" type="slidenum">
              <a:rPr lang="en-IN" smtClean="0"/>
              <a:pPr/>
              <a:t>‹#›</a:t>
            </a:fld>
            <a:endParaRPr lang="en-IN"/>
          </a:p>
        </p:txBody>
      </p:sp>
    </p:spTree>
    <p:extLst>
      <p:ext uri="{BB962C8B-B14F-4D97-AF65-F5344CB8AC3E}">
        <p14:creationId xmlns:p14="http://schemas.microsoft.com/office/powerpoint/2010/main" val="134950394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930497" y="582613"/>
            <a:ext cx="3816351" cy="2914650"/>
          </a:xfrm>
          <a:prstGeom prst="rect">
            <a:avLst/>
          </a:prstGeom>
          <a:noFill/>
          <a:ln w="12700">
            <a:solidFill>
              <a:prstClr val="black"/>
            </a:solidFill>
          </a:ln>
        </p:spPr>
        <p:txBody>
          <a:bodyPr vert="horz" lIns="73152" tIns="36576" rIns="73152" bIns="36576" rtlCol="0" anchor="ctr"/>
          <a:lstStyle/>
          <a:p>
            <a:endParaRPr lang="en-IN"/>
          </a:p>
        </p:txBody>
      </p:sp>
      <p:sp>
        <p:nvSpPr>
          <p:cNvPr id="5" name="Notes Placeholder 4"/>
          <p:cNvSpPr>
            <a:spLocks noGrp="1"/>
          </p:cNvSpPr>
          <p:nvPr>
            <p:ph type="body" sz="quarter" idx="3"/>
          </p:nvPr>
        </p:nvSpPr>
        <p:spPr>
          <a:xfrm>
            <a:off x="947946" y="3670176"/>
            <a:ext cx="3798902" cy="3497580"/>
          </a:xfrm>
          <a:prstGeom prst="rect">
            <a:avLst/>
          </a:prstGeom>
        </p:spPr>
        <p:txBody>
          <a:bodyPr vert="horz" lIns="73152" tIns="36576" rIns="73152" bIns="36576"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Rectangle 14"/>
          <p:cNvSpPr>
            <a:spLocks noChangeArrowheads="1"/>
          </p:cNvSpPr>
          <p:nvPr/>
        </p:nvSpPr>
        <p:spPr bwMode="auto">
          <a:xfrm>
            <a:off x="182775" y="144383"/>
            <a:ext cx="4689279" cy="169917"/>
          </a:xfrm>
          <a:prstGeom prst="rect">
            <a:avLst/>
          </a:prstGeom>
          <a:noFill/>
          <a:ln w="9525">
            <a:noFill/>
            <a:miter lim="800000"/>
            <a:headEnd/>
            <a:tailEnd/>
          </a:ln>
          <a:effectLst/>
        </p:spPr>
        <p:txBody>
          <a:bodyPr lIns="80110" tIns="40055" rIns="80110" bIns="40055" anchor="ctr" anchorCtr="0"/>
          <a:lstStyle/>
          <a:p>
            <a:pPr defTabSz="792382" fontAlgn="auto">
              <a:spcBef>
                <a:spcPts val="0"/>
              </a:spcBef>
              <a:spcAft>
                <a:spcPts val="0"/>
              </a:spcAft>
              <a:defRPr/>
            </a:pPr>
            <a:r>
              <a:rPr lang="en-US" sz="1000" b="0" dirty="0">
                <a:latin typeface="Arial" panose="020B0604020202020204" pitchFamily="34" charset="0"/>
                <a:cs typeface="Arial" panose="020B0604020202020204" pitchFamily="34" charset="0"/>
              </a:rPr>
              <a:t>OOP	                                     Principles in Object-Oriented Technology</a:t>
            </a:r>
          </a:p>
        </p:txBody>
      </p:sp>
      <p:sp>
        <p:nvSpPr>
          <p:cNvPr id="10" name="Rectangle 14"/>
          <p:cNvSpPr>
            <a:spLocks noChangeArrowheads="1"/>
          </p:cNvSpPr>
          <p:nvPr/>
        </p:nvSpPr>
        <p:spPr bwMode="auto">
          <a:xfrm>
            <a:off x="2938215" y="7244309"/>
            <a:ext cx="2096665" cy="314299"/>
          </a:xfrm>
          <a:prstGeom prst="rect">
            <a:avLst/>
          </a:prstGeom>
          <a:noFill/>
          <a:ln w="9525">
            <a:noFill/>
            <a:miter lim="800000"/>
            <a:headEnd/>
            <a:tailEnd/>
          </a:ln>
          <a:effectLst/>
        </p:spPr>
        <p:txBody>
          <a:bodyPr lIns="80110" tIns="40055" rIns="80110" bIns="40055" anchor="ctr" anchorCtr="0"/>
          <a:lstStyle/>
          <a:p>
            <a:pPr defTabSz="792382" fontAlgn="auto">
              <a:spcBef>
                <a:spcPts val="0"/>
              </a:spcBef>
              <a:spcAft>
                <a:spcPts val="0"/>
              </a:spcAft>
              <a:defRPr/>
            </a:pPr>
            <a:r>
              <a:rPr lang="en-US" sz="900" dirty="0">
                <a:latin typeface="Arial" panose="020B0604020202020204" pitchFamily="34" charset="0"/>
                <a:cs typeface="Arial" panose="020B0604020202020204" pitchFamily="34" charset="0"/>
              </a:rPr>
              <a:t>	             Page 03-</a:t>
            </a:r>
            <a:fld id="{40C422D5-D156-4B9F-94BF-C36849EFAF35}" type="slidenum">
              <a:rPr lang="en-US" sz="900">
                <a:latin typeface="Arial" panose="020B0604020202020204" pitchFamily="34" charset="0"/>
                <a:cs typeface="Arial" panose="020B0604020202020204" pitchFamily="34" charset="0"/>
              </a:rPr>
              <a:pPr defTabSz="792382" fontAlgn="auto">
                <a:spcBef>
                  <a:spcPts val="0"/>
                </a:spcBef>
                <a:spcAft>
                  <a:spcPts val="0"/>
                </a:spcAft>
                <a:defRPr/>
              </a:pPr>
              <a:t>‹#›</a:t>
            </a:fld>
            <a:r>
              <a:rPr lang="en-US" sz="900" dirty="0">
                <a:latin typeface="Arial" panose="020B0604020202020204" pitchFamily="34" charset="0"/>
                <a:cs typeface="Arial" panose="020B0604020202020204" pitchFamily="34" charset="0"/>
              </a:rPr>
              <a:t> </a:t>
            </a:r>
          </a:p>
        </p:txBody>
      </p:sp>
      <p:cxnSp>
        <p:nvCxnSpPr>
          <p:cNvPr id="3" name="Straight Connector 2"/>
          <p:cNvCxnSpPr/>
          <p:nvPr/>
        </p:nvCxnSpPr>
        <p:spPr>
          <a:xfrm>
            <a:off x="714400" y="501824"/>
            <a:ext cx="0" cy="6768752"/>
          </a:xfrm>
          <a:prstGeom prst="line">
            <a:avLst/>
          </a:prstGeom>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29582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9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900" kern="1200">
        <a:solidFill>
          <a:schemeClr val="tx1"/>
        </a:solidFill>
        <a:latin typeface="Arial" panose="020B0604020202020204" pitchFamily="34" charset="0"/>
        <a:ea typeface="+mn-ea"/>
        <a:cs typeface="Arial" panose="020B0604020202020204" pitchFamily="34" charset="0"/>
      </a:defRPr>
    </a:lvl2pPr>
    <a:lvl3pPr marL="914400" algn="l" defTabSz="914400" rtl="0" eaLnBrk="1" latinLnBrk="0" hangingPunct="1">
      <a:defRPr sz="900" kern="1200">
        <a:solidFill>
          <a:schemeClr val="tx1"/>
        </a:solidFill>
        <a:latin typeface="Arial" panose="020B0604020202020204" pitchFamily="34" charset="0"/>
        <a:ea typeface="+mn-ea"/>
        <a:cs typeface="Arial" panose="020B0604020202020204" pitchFamily="34" charset="0"/>
      </a:defRPr>
    </a:lvl3pPr>
    <a:lvl4pPr marL="1371600" algn="l" defTabSz="914400" rtl="0" eaLnBrk="1" latinLnBrk="0" hangingPunct="1">
      <a:defRPr sz="900" kern="1200">
        <a:solidFill>
          <a:schemeClr val="tx1"/>
        </a:solidFill>
        <a:latin typeface="Arial" panose="020B0604020202020204" pitchFamily="34" charset="0"/>
        <a:ea typeface="+mn-ea"/>
        <a:cs typeface="Arial" panose="020B0604020202020204" pitchFamily="34" charset="0"/>
      </a:defRPr>
    </a:lvl4pPr>
    <a:lvl5pPr marL="1828800" algn="l" defTabSz="914400" rtl="0" eaLnBrk="1" latinLnBrk="0" hangingPunct="1">
      <a:defRPr sz="9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966788" y="582613"/>
            <a:ext cx="3886200" cy="2914650"/>
          </a:xfrm>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29029759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2038" y="582613"/>
            <a:ext cx="3886200" cy="2914650"/>
          </a:xfrm>
        </p:spPr>
      </p:sp>
      <p:sp>
        <p:nvSpPr>
          <p:cNvPr id="3" name="Notes Placeholder 2"/>
          <p:cNvSpPr>
            <a:spLocks noGrp="1"/>
          </p:cNvSpPr>
          <p:nvPr>
            <p:ph type="body" idx="1"/>
          </p:nvPr>
        </p:nvSpPr>
        <p:spPr/>
        <p:txBody>
          <a:bodyPr>
            <a:noAutofit/>
          </a:bodyPr>
          <a:lstStyle/>
          <a:p>
            <a:r>
              <a:rPr lang="en-US" sz="950" dirty="0"/>
              <a:t>What is a Class?</a:t>
            </a:r>
          </a:p>
          <a:p>
            <a:r>
              <a:rPr lang="en-US" sz="950" dirty="0"/>
              <a:t>Classes describe objects that share characteristics, methods, relationships, and semantics. Each class has a name, attributes (its values determine state of an object), and operations (which provides the behavior for the object).</a:t>
            </a:r>
          </a:p>
          <a:p>
            <a:r>
              <a:rPr lang="en-US" sz="950" dirty="0"/>
              <a:t>What is the relationship between objects and classes? </a:t>
            </a:r>
          </a:p>
          <a:p>
            <a:pPr lvl="1"/>
            <a:r>
              <a:rPr lang="en-US" sz="950" dirty="0"/>
              <a:t>What exists in real world is objects. When we classify these objects on the basis of commonality of structure and behavior, what we get are classes. Classes are “logical”, they don’t really exist in real world. While writing software programs, it is the classes that get defined first. These classes serve as a blueprint from which objects are created.</a:t>
            </a:r>
          </a:p>
          <a:p>
            <a:pPr lvl="1"/>
            <a:r>
              <a:rPr lang="en-US" sz="950" dirty="0"/>
              <a:t>For example: In the example shown in the slide, there may be thousands of bank customers all having same set of attributes (i.e., Name, Address, Email-ID, </a:t>
            </a:r>
            <a:r>
              <a:rPr lang="en-US" sz="950" dirty="0" err="1"/>
              <a:t>TelNumber</a:t>
            </a:r>
            <a:r>
              <a:rPr lang="en-US" sz="950" dirty="0"/>
              <a:t>). Each customer is created from the same set of blueprints, and therefore contains the same attributes. Similarly, there can be thousands of Bank Accounts instantiated from the same “Account” class!</a:t>
            </a:r>
          </a:p>
          <a:p>
            <a:pPr lvl="1"/>
            <a:r>
              <a:rPr lang="en-US" sz="950" dirty="0"/>
              <a:t>In terms of Object-Oriented technology, we say that these customers are all  “instances” of the “class of objects” known as Customer. A “class” is the blueprint from which individual “objects” are created. </a:t>
            </a:r>
          </a:p>
          <a:p>
            <a:endParaRPr lang="en-IN" sz="950" dirty="0"/>
          </a:p>
        </p:txBody>
      </p:sp>
    </p:spTree>
    <p:extLst>
      <p:ext uri="{BB962C8B-B14F-4D97-AF65-F5344CB8AC3E}">
        <p14:creationId xmlns:p14="http://schemas.microsoft.com/office/powerpoint/2010/main" val="39283540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2038" y="582613"/>
            <a:ext cx="3886200" cy="2914650"/>
          </a:xfrm>
        </p:spPr>
      </p:sp>
      <p:sp>
        <p:nvSpPr>
          <p:cNvPr id="3" name="Notes Placeholder 2"/>
          <p:cNvSpPr>
            <a:spLocks noGrp="1"/>
          </p:cNvSpPr>
          <p:nvPr>
            <p:ph type="body" idx="1"/>
          </p:nvPr>
        </p:nvSpPr>
        <p:spPr/>
        <p:txBody>
          <a:bodyPr>
            <a:normAutofit/>
          </a:bodyPr>
          <a:lstStyle/>
          <a:p>
            <a:r>
              <a:rPr lang="en-US" dirty="0"/>
              <a:t>To help identify potential classes, their attributes and their operations, watch out for the nouns and verbs of the problem statement. A Noun having a well defined structure and </a:t>
            </a:r>
            <a:r>
              <a:rPr lang="en-US" dirty="0" err="1"/>
              <a:t>behaviour</a:t>
            </a:r>
            <a:r>
              <a:rPr lang="en-US" dirty="0"/>
              <a:t>, which can be a standalone entity, is a potential class. Nouns which cannot be a stand alone entity but point to properties or characteristics of something could be potential attributes. And finally, verbs describing what could be “done” are potential operations of the class.</a:t>
            </a:r>
          </a:p>
          <a:p>
            <a:r>
              <a:rPr lang="en-US" dirty="0"/>
              <a:t>In the example here, note that all nouns and verbs are underlined. Potential Classes could be Customer, Account, Savings Account, Current Account. Potential Attributes (of Account Class) could be Account Number and Account Balance. Potential operations (of Account Class) could be deposit and withdraw.</a:t>
            </a:r>
          </a:p>
          <a:p>
            <a:endParaRPr lang="en-IN" dirty="0"/>
          </a:p>
        </p:txBody>
      </p:sp>
    </p:spTree>
    <p:extLst>
      <p:ext uri="{BB962C8B-B14F-4D97-AF65-F5344CB8AC3E}">
        <p14:creationId xmlns:p14="http://schemas.microsoft.com/office/powerpoint/2010/main" val="5181059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2038" y="582613"/>
            <a:ext cx="3886200" cy="2914650"/>
          </a:xfrm>
        </p:spPr>
      </p:sp>
      <p:sp>
        <p:nvSpPr>
          <p:cNvPr id="3" name="Notes Placeholder 2"/>
          <p:cNvSpPr>
            <a:spLocks noGrp="1"/>
          </p:cNvSpPr>
          <p:nvPr>
            <p:ph type="body" idx="1"/>
          </p:nvPr>
        </p:nvSpPr>
        <p:spPr/>
        <p:txBody>
          <a:bodyPr>
            <a:normAutofit/>
          </a:bodyPr>
          <a:lstStyle/>
          <a:p>
            <a:r>
              <a:rPr lang="en-US" dirty="0"/>
              <a:t>Getting into Details – Class Attribute and Operation:</a:t>
            </a:r>
          </a:p>
          <a:p>
            <a:r>
              <a:rPr lang="en-US" dirty="0"/>
              <a:t>A class has named properties, which are attributes of the class. An attribute would be of a specific type. At runtime, an object will have associated values for each of its attributes.</a:t>
            </a:r>
          </a:p>
          <a:p>
            <a:r>
              <a:rPr lang="en-US" dirty="0"/>
              <a:t>A class can have several operations. An operation is an implementation of a service that can be requested from an object.</a:t>
            </a:r>
          </a:p>
          <a:p>
            <a:r>
              <a:rPr lang="en-US" dirty="0"/>
              <a:t>When an operation of an object has to be invoked by another object, it passes a “message” to the object. Messages would correspond to the operation name.</a:t>
            </a:r>
          </a:p>
          <a:p>
            <a:endParaRPr lang="en-US" dirty="0"/>
          </a:p>
          <a:p>
            <a:endParaRPr lang="en-IN" dirty="0"/>
          </a:p>
        </p:txBody>
      </p:sp>
    </p:spTree>
    <p:extLst>
      <p:ext uri="{BB962C8B-B14F-4D97-AF65-F5344CB8AC3E}">
        <p14:creationId xmlns:p14="http://schemas.microsoft.com/office/powerpoint/2010/main" val="2236438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2038" y="582613"/>
            <a:ext cx="3886200" cy="2914650"/>
          </a:xfrm>
        </p:spPr>
      </p:sp>
      <p:sp>
        <p:nvSpPr>
          <p:cNvPr id="3" name="Notes Placeholder 2"/>
          <p:cNvSpPr>
            <a:spLocks noGrp="1"/>
          </p:cNvSpPr>
          <p:nvPr>
            <p:ph type="body" idx="1"/>
          </p:nvPr>
        </p:nvSpPr>
        <p:spPr/>
        <p:txBody>
          <a:bodyPr>
            <a:normAutofit/>
          </a:bodyPr>
          <a:lstStyle/>
          <a:p>
            <a:r>
              <a:rPr lang="en-US" dirty="0"/>
              <a:t>What is an Object?</a:t>
            </a:r>
          </a:p>
          <a:p>
            <a:r>
              <a:rPr lang="en-US" dirty="0"/>
              <a:t>An object in the real-world, can be physical, conceptual, or a software entity. We come across so many objects in the real world. In fact, everything can be considered as an object - a person, a pen, a vehicle, a book, etc. Essentially these are all tangible things that exist, can be felt, or can be destroyed.</a:t>
            </a:r>
          </a:p>
          <a:p>
            <a:r>
              <a:rPr lang="en-US" dirty="0"/>
              <a:t>However, there could be other entities which may not be considered as objects in the real world, like an account or a contract, or a set of business charts, or a linked list since they are “intangible” or “conceptual”. Nevertheless, they also have a well defined structure and behavior, and hence are treated as objects in the software domain.</a:t>
            </a:r>
          </a:p>
          <a:p>
            <a:endParaRPr lang="en-IN" dirty="0"/>
          </a:p>
          <a:p>
            <a:r>
              <a:rPr lang="en-IN" dirty="0"/>
              <a:t>Example</a:t>
            </a:r>
            <a:r>
              <a:rPr lang="en-IN" baseline="0" dirty="0"/>
              <a:t>s of tangible entities</a:t>
            </a:r>
          </a:p>
          <a:p>
            <a:r>
              <a:rPr lang="en-IN" baseline="0" dirty="0"/>
              <a:t>Person, Pen, Vehicle</a:t>
            </a:r>
          </a:p>
          <a:p>
            <a:endParaRPr lang="en-IN" baseline="0" dirty="0"/>
          </a:p>
          <a:p>
            <a:r>
              <a:rPr lang="en-IN" baseline="0" dirty="0"/>
              <a:t>Examples of intangible entities</a:t>
            </a:r>
          </a:p>
          <a:p>
            <a:r>
              <a:rPr lang="en-IN" baseline="0" dirty="0"/>
              <a:t>Account, Contract, Business Charts</a:t>
            </a:r>
          </a:p>
          <a:p>
            <a:endParaRPr lang="en-IN" baseline="0" dirty="0"/>
          </a:p>
          <a:p>
            <a:r>
              <a:rPr lang="en-IN" baseline="0" dirty="0"/>
              <a:t>Examples of software entities </a:t>
            </a:r>
          </a:p>
          <a:p>
            <a:r>
              <a:rPr lang="en-IN" baseline="0" dirty="0"/>
              <a:t>Database Management System</a:t>
            </a:r>
          </a:p>
        </p:txBody>
      </p:sp>
    </p:spTree>
    <p:extLst>
      <p:ext uri="{BB962C8B-B14F-4D97-AF65-F5344CB8AC3E}">
        <p14:creationId xmlns:p14="http://schemas.microsoft.com/office/powerpoint/2010/main" val="3653957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2038" y="582613"/>
            <a:ext cx="3886200" cy="2914650"/>
          </a:xfrm>
        </p:spPr>
      </p:sp>
      <p:sp>
        <p:nvSpPr>
          <p:cNvPr id="3" name="Notes Placeholder 2"/>
          <p:cNvSpPr>
            <a:spLocks noGrp="1"/>
          </p:cNvSpPr>
          <p:nvPr>
            <p:ph type="body" idx="1"/>
          </p:nvPr>
        </p:nvSpPr>
        <p:spPr/>
        <p:txBody>
          <a:bodyPr>
            <a:normAutofit/>
          </a:bodyPr>
          <a:lstStyle/>
          <a:p>
            <a:r>
              <a:rPr lang="en-US" sz="1100" dirty="0"/>
              <a:t>Remember the scenario from Banking System? “</a:t>
            </a:r>
            <a:r>
              <a:rPr lang="en-US" sz="1100" dirty="0" err="1"/>
              <a:t>Geetha</a:t>
            </a:r>
            <a:r>
              <a:rPr lang="en-US" sz="1100" dirty="0"/>
              <a:t>” and “Mahesh” from our example of Banking System are entities in the Real World. These would get mapped into corresponding objects in the software world. So in our OO application, we will have an object corresponding to “</a:t>
            </a:r>
            <a:r>
              <a:rPr lang="en-US" sz="1100" dirty="0" err="1"/>
              <a:t>Geetha</a:t>
            </a:r>
            <a:r>
              <a:rPr lang="en-US" sz="1100" dirty="0"/>
              <a:t>” and another object corresponding to “Mahesh”. Similarly, we would have objects corresponding to </a:t>
            </a:r>
            <a:r>
              <a:rPr lang="en-US" sz="1100" dirty="0" err="1"/>
              <a:t>Geetha’s</a:t>
            </a:r>
            <a:r>
              <a:rPr lang="en-US" sz="1100" dirty="0"/>
              <a:t> Savings Account, </a:t>
            </a:r>
            <a:r>
              <a:rPr lang="en-US" sz="1100" dirty="0" err="1"/>
              <a:t>Geetha’s</a:t>
            </a:r>
            <a:r>
              <a:rPr lang="en-US" sz="1100" dirty="0"/>
              <a:t> Current Account as well as Mahesh’s Current Account.</a:t>
            </a:r>
          </a:p>
          <a:p>
            <a:r>
              <a:rPr lang="en-US" sz="1100" dirty="0"/>
              <a:t>Typically objects could correspond to following</a:t>
            </a:r>
          </a:p>
          <a:p>
            <a:r>
              <a:rPr lang="en-US" sz="1100" dirty="0"/>
              <a:t>Roles played by people interacting with system (Like </a:t>
            </a:r>
            <a:r>
              <a:rPr lang="en-US" sz="1100" dirty="0" err="1"/>
              <a:t>Geetha</a:t>
            </a:r>
            <a:r>
              <a:rPr lang="en-US" sz="1100" dirty="0"/>
              <a:t> and Mahesh who are “Customer” objects)</a:t>
            </a:r>
          </a:p>
          <a:p>
            <a:r>
              <a:rPr lang="en-US" sz="1100" dirty="0"/>
              <a:t>Structures used for storing and processing data (Like Account objects for </a:t>
            </a:r>
            <a:r>
              <a:rPr lang="en-US" sz="1100" dirty="0" err="1"/>
              <a:t>Geetha</a:t>
            </a:r>
            <a:r>
              <a:rPr lang="en-US" sz="1100" dirty="0"/>
              <a:t> and Mahesh)</a:t>
            </a:r>
          </a:p>
          <a:p>
            <a:r>
              <a:rPr lang="en-US" sz="1100" dirty="0"/>
              <a:t>Other systems or devices interacting with system (Like Utility Payment System that can be accessed from Bank System)</a:t>
            </a:r>
          </a:p>
          <a:p>
            <a:r>
              <a:rPr lang="en-US" sz="1100" dirty="0"/>
              <a:t>Events and entities of the system (Like a transaction or a account status report)</a:t>
            </a:r>
          </a:p>
          <a:p>
            <a:endParaRPr lang="en-IN" sz="1100" dirty="0"/>
          </a:p>
        </p:txBody>
      </p:sp>
    </p:spTree>
    <p:extLst>
      <p:ext uri="{BB962C8B-B14F-4D97-AF65-F5344CB8AC3E}">
        <p14:creationId xmlns:p14="http://schemas.microsoft.com/office/powerpoint/2010/main" val="3696731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2038" y="582613"/>
            <a:ext cx="3886200" cy="2914650"/>
          </a:xfrm>
        </p:spPr>
      </p:sp>
      <p:sp>
        <p:nvSpPr>
          <p:cNvPr id="3" name="Notes Placeholder 2"/>
          <p:cNvSpPr>
            <a:spLocks noGrp="1"/>
          </p:cNvSpPr>
          <p:nvPr>
            <p:ph type="body" idx="1"/>
          </p:nvPr>
        </p:nvSpPr>
        <p:spPr/>
        <p:txBody>
          <a:bodyPr>
            <a:normAutofit/>
          </a:bodyPr>
          <a:lstStyle/>
          <a:p>
            <a:r>
              <a:rPr lang="en-US" sz="1100" dirty="0"/>
              <a:t>Each object is characterized by identity, state, and behavior. </a:t>
            </a:r>
          </a:p>
          <a:p>
            <a:pPr lvl="1"/>
            <a:r>
              <a:rPr lang="en-US" sz="1100" dirty="0"/>
              <a:t>Identity: Two books of same title are still two different books  - they are two instances of a “book” which happen to have similar properties, just as there will be two copies if they existed in the library. The identity of one is to be distinguished from the other.</a:t>
            </a:r>
          </a:p>
          <a:p>
            <a:pPr lvl="1"/>
            <a:r>
              <a:rPr lang="en-US" sz="1100" dirty="0"/>
              <a:t>State: It is one of the possible conditions that an object may be in. It is indicated by the set of values that each of its attributes possesses. </a:t>
            </a:r>
            <a:br>
              <a:rPr lang="en-US" sz="1100" dirty="0"/>
            </a:br>
            <a:r>
              <a:rPr lang="en-US" sz="1100" dirty="0"/>
              <a:t>For example: An account object may be in an active or suspended state depending on the balance that it possesses.</a:t>
            </a:r>
          </a:p>
          <a:p>
            <a:pPr lvl="1"/>
            <a:r>
              <a:rPr lang="en-US" sz="1100" dirty="0"/>
              <a:t>Behavior: It is what an object does when it receives instructions. For example: Deposit or withdrawal that occurs against an account object.</a:t>
            </a:r>
          </a:p>
          <a:p>
            <a:endParaRPr lang="en-IN" sz="1100" dirty="0"/>
          </a:p>
        </p:txBody>
      </p:sp>
    </p:spTree>
    <p:extLst>
      <p:ext uri="{BB962C8B-B14F-4D97-AF65-F5344CB8AC3E}">
        <p14:creationId xmlns:p14="http://schemas.microsoft.com/office/powerpoint/2010/main" val="31187813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2038" y="582613"/>
            <a:ext cx="3886200" cy="2914650"/>
          </a:xfrm>
        </p:spPr>
      </p:sp>
      <p:sp>
        <p:nvSpPr>
          <p:cNvPr id="3" name="Notes Placeholder 2"/>
          <p:cNvSpPr>
            <a:spLocks noGrp="1"/>
          </p:cNvSpPr>
          <p:nvPr>
            <p:ph type="body" idx="1"/>
          </p:nvPr>
        </p:nvSpPr>
        <p:spPr/>
        <p:txBody>
          <a:bodyPr>
            <a:normAutofit/>
          </a:bodyPr>
          <a:lstStyle/>
          <a:p>
            <a:r>
              <a:rPr lang="en-US" dirty="0"/>
              <a:t>What is an Object? – Object State:</a:t>
            </a:r>
          </a:p>
          <a:p>
            <a:r>
              <a:rPr lang="en-US" dirty="0"/>
              <a:t>The current state of an object is defined by the set of values of its attributes and the links that the object has with other objects.</a:t>
            </a:r>
          </a:p>
          <a:p>
            <a:r>
              <a:rPr lang="en-US" dirty="0"/>
              <a:t>The current state of an object is said to have changed, if one or more attribute values change. The object remains in control of how the outside world is allowed to use it:</a:t>
            </a:r>
          </a:p>
          <a:p>
            <a:pPr lvl="1"/>
            <a:r>
              <a:rPr lang="en-US" dirty="0"/>
              <a:t>by assigning a state (e.g., account number, Account type, balance) to itself, and </a:t>
            </a:r>
          </a:p>
          <a:p>
            <a:pPr lvl="1"/>
            <a:r>
              <a:rPr lang="en-US" dirty="0"/>
              <a:t>by providing methods for changing that state </a:t>
            </a:r>
          </a:p>
          <a:p>
            <a:endParaRPr lang="en-US" dirty="0"/>
          </a:p>
          <a:p>
            <a:endParaRPr lang="en-IN" dirty="0"/>
          </a:p>
        </p:txBody>
      </p:sp>
    </p:spTree>
    <p:extLst>
      <p:ext uri="{BB962C8B-B14F-4D97-AF65-F5344CB8AC3E}">
        <p14:creationId xmlns:p14="http://schemas.microsoft.com/office/powerpoint/2010/main" val="35036837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2038" y="582613"/>
            <a:ext cx="3886200" cy="2914650"/>
          </a:xfrm>
        </p:spPr>
      </p:sp>
      <p:sp>
        <p:nvSpPr>
          <p:cNvPr id="3" name="Notes Placeholder 2"/>
          <p:cNvSpPr>
            <a:spLocks noGrp="1"/>
          </p:cNvSpPr>
          <p:nvPr>
            <p:ph type="body" idx="1"/>
          </p:nvPr>
        </p:nvSpPr>
        <p:spPr/>
        <p:txBody>
          <a:bodyPr>
            <a:normAutofit/>
          </a:bodyPr>
          <a:lstStyle/>
          <a:p>
            <a:r>
              <a:rPr lang="en-US" dirty="0"/>
              <a:t>The </a:t>
            </a:r>
            <a:r>
              <a:rPr lang="en-US" dirty="0" err="1"/>
              <a:t>behaviour</a:t>
            </a:r>
            <a:r>
              <a:rPr lang="en-US" dirty="0"/>
              <a:t> of an object in terms of how an object responds, depends on state of object. If the bank has a business rule on the minimum account balance, then an operation such as withdrawal will not be permitted if the balance is less than what is permitted. </a:t>
            </a:r>
          </a:p>
          <a:p>
            <a:endParaRPr lang="en-US" dirty="0"/>
          </a:p>
          <a:p>
            <a:r>
              <a:rPr lang="en-US" dirty="0"/>
              <a:t>At any point, an object will be in a single state. As such, any new combination of attribute values would imply a new state for an object. That means there could be infinitely many states for each object. Should we consider each of these states?? Well No! We only need to consider the object states which will have an impact on the </a:t>
            </a:r>
            <a:r>
              <a:rPr lang="en-US" dirty="0" err="1"/>
              <a:t>behaviour</a:t>
            </a:r>
            <a:r>
              <a:rPr lang="en-US" dirty="0"/>
              <a:t> of the object.</a:t>
            </a:r>
          </a:p>
          <a:p>
            <a:endParaRPr lang="en-IN" dirty="0"/>
          </a:p>
        </p:txBody>
      </p:sp>
    </p:spTree>
    <p:extLst>
      <p:ext uri="{BB962C8B-B14F-4D97-AF65-F5344CB8AC3E}">
        <p14:creationId xmlns:p14="http://schemas.microsoft.com/office/powerpoint/2010/main" val="18310536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2038" y="582613"/>
            <a:ext cx="3886200" cy="2914650"/>
          </a:xfrm>
        </p:spPr>
      </p:sp>
      <p:sp>
        <p:nvSpPr>
          <p:cNvPr id="3" name="Notes Placeholder 2"/>
          <p:cNvSpPr>
            <a:spLocks noGrp="1"/>
          </p:cNvSpPr>
          <p:nvPr>
            <p:ph type="body" idx="1"/>
          </p:nvPr>
        </p:nvSpPr>
        <p:spPr/>
        <p:txBody>
          <a:bodyPr>
            <a:normAutofit/>
          </a:bodyPr>
          <a:lstStyle/>
          <a:p>
            <a:r>
              <a:rPr lang="en-US" dirty="0"/>
              <a:t>What is an Object? – Object Behavior:</a:t>
            </a:r>
          </a:p>
          <a:p>
            <a:r>
              <a:rPr lang="en-US" dirty="0"/>
              <a:t>Behavior is what an object does on receiving a set of instructions. Object behavior is represented by the operations that the object can perform. </a:t>
            </a:r>
          </a:p>
          <a:p>
            <a:r>
              <a:rPr lang="en-US" dirty="0"/>
              <a:t>For example: A Bank ATM object will have operations such as withdraw, print transactions, swipe card, and so on. A bicycle object may have operations such as change gear, change speed, and so on.</a:t>
            </a:r>
          </a:p>
          <a:p>
            <a:endParaRPr lang="en-IN" dirty="0"/>
          </a:p>
        </p:txBody>
      </p:sp>
    </p:spTree>
    <p:extLst>
      <p:ext uri="{BB962C8B-B14F-4D97-AF65-F5344CB8AC3E}">
        <p14:creationId xmlns:p14="http://schemas.microsoft.com/office/powerpoint/2010/main" val="34737970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2038" y="582613"/>
            <a:ext cx="3886200" cy="2914650"/>
          </a:xfrm>
        </p:spPr>
      </p:sp>
      <p:sp>
        <p:nvSpPr>
          <p:cNvPr id="3" name="Notes Placeholder 2"/>
          <p:cNvSpPr>
            <a:spLocks noGrp="1"/>
          </p:cNvSpPr>
          <p:nvPr>
            <p:ph type="body" idx="1"/>
          </p:nvPr>
        </p:nvSpPr>
        <p:spPr/>
        <p:txBody>
          <a:bodyPr>
            <a:normAutofit/>
          </a:bodyPr>
          <a:lstStyle/>
          <a:p>
            <a:r>
              <a:rPr lang="en-US" dirty="0"/>
              <a:t>What is an Object? – Object Identity:</a:t>
            </a:r>
          </a:p>
          <a:p>
            <a:r>
              <a:rPr lang="en-US" dirty="0"/>
              <a:t>Two accounts may possess same attributes like type, balance, etc. Yet these two accounts have separate distinct identities. One account could be mine, and the other could be yours.</a:t>
            </a:r>
          </a:p>
          <a:p>
            <a:r>
              <a:rPr lang="en-US" dirty="0"/>
              <a:t>Although objects may share the same state (attributes and relationships), they are separate and independent objects with their own “unique identity”.</a:t>
            </a:r>
          </a:p>
          <a:p>
            <a:endParaRPr lang="en-IN" dirty="0"/>
          </a:p>
        </p:txBody>
      </p:sp>
    </p:spTree>
    <p:extLst>
      <p:ext uri="{BB962C8B-B14F-4D97-AF65-F5344CB8AC3E}">
        <p14:creationId xmlns:p14="http://schemas.microsoft.com/office/powerpoint/2010/main" val="3692193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966788" y="582613"/>
            <a:ext cx="3886200" cy="291465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83948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body" idx="1"/>
          </p:nvPr>
        </p:nvSpPr>
        <p:spPr/>
        <p:txBody>
          <a:bodyPr/>
          <a:lstStyle/>
          <a:p>
            <a:r>
              <a:rPr lang="en-US"/>
              <a:t>Object-Oriented Principles:</a:t>
            </a:r>
          </a:p>
          <a:p>
            <a:r>
              <a:rPr lang="en-US"/>
              <a:t>Object-Oriented technology is built upon a sound engineering foundation, whose elements are collectively called the “object model”. This encompasses the following principles – Abstraction, Encapsulation, Modularity, and Hierarchy</a:t>
            </a:r>
          </a:p>
          <a:p>
            <a:r>
              <a:rPr lang="en-US"/>
              <a:t>Each of these principles has been discussed in detail in the subsequent slides.</a:t>
            </a:r>
            <a:endParaRPr lang="en-US" dirty="0"/>
          </a:p>
        </p:txBody>
      </p:sp>
      <p:sp>
        <p:nvSpPr>
          <p:cNvPr id="7" name="Slide Image Placeholder 6"/>
          <p:cNvSpPr>
            <a:spLocks noGrp="1" noRot="1" noChangeAspect="1"/>
          </p:cNvSpPr>
          <p:nvPr>
            <p:ph type="sldImg"/>
          </p:nvPr>
        </p:nvSpPr>
        <p:spPr>
          <a:xfrm>
            <a:off x="966788" y="582613"/>
            <a:ext cx="3886200" cy="2914650"/>
          </a:xfrm>
        </p:spPr>
      </p:sp>
    </p:spTree>
    <p:extLst>
      <p:ext uri="{BB962C8B-B14F-4D97-AF65-F5344CB8AC3E}">
        <p14:creationId xmlns:p14="http://schemas.microsoft.com/office/powerpoint/2010/main" val="18245206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Abstraction:</a:t>
            </a:r>
          </a:p>
          <a:p>
            <a:r>
              <a:rPr lang="en-US"/>
              <a:t>Abstraction is determining the essential qualities. By emphasizing on the important characteristics and ignoring the non-important ones, one can reduce and factor out those details that are not essential, resulting in less complex view of the system. Abstraction means that we look at the external behavior without bothering about internal details. We do not need to become car mechanics to drive a car!</a:t>
            </a:r>
          </a:p>
          <a:p>
            <a:r>
              <a:rPr lang="en-US"/>
              <a:t>Abstraction is domain and perspective specific. Characteristics that appear essential from one perspective may not appear so from another. Let us try to abstract “Person” as an object. A person has many attributes including height, weight, color of hair or eyes, etc. Now if the system under consideration is a Banking System where the person is a customer, we may not need these details. However, we may need these details for a system that deals with Identification of People. </a:t>
            </a:r>
          </a:p>
          <a:p>
            <a:endParaRPr lang="en-IN" dirty="0"/>
          </a:p>
        </p:txBody>
      </p:sp>
      <p:sp>
        <p:nvSpPr>
          <p:cNvPr id="5" name="Slide Image Placeholder 4"/>
          <p:cNvSpPr>
            <a:spLocks noGrp="1" noRot="1" noChangeAspect="1"/>
          </p:cNvSpPr>
          <p:nvPr>
            <p:ph type="sldImg"/>
          </p:nvPr>
        </p:nvSpPr>
        <p:spPr>
          <a:xfrm>
            <a:off x="966788" y="582613"/>
            <a:ext cx="3886200" cy="2914650"/>
          </a:xfrm>
        </p:spPr>
      </p:sp>
    </p:spTree>
    <p:extLst>
      <p:ext uri="{BB962C8B-B14F-4D97-AF65-F5344CB8AC3E}">
        <p14:creationId xmlns:p14="http://schemas.microsoft.com/office/powerpoint/2010/main" val="8806248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Encapsulation:</a:t>
            </a:r>
          </a:p>
          <a:p>
            <a:r>
              <a:rPr lang="en-US"/>
              <a:t>Every object is encapsulated in such a way, that its data and implementations of behaviors are not visible to another object. Encapsulation allows restriction of access of internal data. </a:t>
            </a:r>
          </a:p>
          <a:p>
            <a:r>
              <a:rPr lang="en-US"/>
              <a:t>Encapsulation is often referred to as information hiding. However, although the two terms are often used interchangeably, information hiding is really the result of encapsulation, not a synonym for it. </a:t>
            </a:r>
          </a:p>
          <a:p>
            <a:endParaRPr lang="en-US"/>
          </a:p>
          <a:p>
            <a:endParaRPr lang="en-US"/>
          </a:p>
          <a:p>
            <a:endParaRPr lang="en-IN" dirty="0"/>
          </a:p>
        </p:txBody>
      </p:sp>
      <p:sp>
        <p:nvSpPr>
          <p:cNvPr id="5" name="Slide Image Placeholder 4"/>
          <p:cNvSpPr>
            <a:spLocks noGrp="1" noRot="1" noChangeAspect="1"/>
          </p:cNvSpPr>
          <p:nvPr>
            <p:ph type="sldImg"/>
          </p:nvPr>
        </p:nvSpPr>
        <p:spPr>
          <a:xfrm>
            <a:off x="966788" y="582613"/>
            <a:ext cx="3886200" cy="2914650"/>
          </a:xfrm>
        </p:spPr>
      </p:sp>
    </p:spTree>
    <p:extLst>
      <p:ext uri="{BB962C8B-B14F-4D97-AF65-F5344CB8AC3E}">
        <p14:creationId xmlns:p14="http://schemas.microsoft.com/office/powerpoint/2010/main" val="15967868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Encapsulation versus Abstraction:</a:t>
            </a:r>
          </a:p>
          <a:p>
            <a:r>
              <a:rPr lang="en-US"/>
              <a:t>The concepts of Abstraction and Encapsulation are closely related. In fact, they can be considered like two sides of a coin. However, both need to go hand in hand. If we consider the boundary of a class interface, abstraction can be considered as the User’s perspective, while encapsulation as the Implementer’s perspective.</a:t>
            </a:r>
          </a:p>
          <a:p>
            <a:r>
              <a:rPr lang="en-US"/>
              <a:t>Abstraction focuses on the outside view of an object (i.e., the interface). Encapsulation (information hiding) prevents clients from seeing its inside view, where the behavior of the abstraction is implemented.</a:t>
            </a:r>
          </a:p>
          <a:p>
            <a:r>
              <a:rPr lang="en-US"/>
              <a:t>The overall benefit of Abstraction and Encapsulation is “Know only that, what is totally mandatory for you to Know”. Having simplified views help in having less complex views, and therefore a better understanding of system. Increased Flexibility and Maintainability comes from keeping the separation of “interface” and “implementation”. Developers can change implementation details without affecting the user’s perspective.</a:t>
            </a:r>
          </a:p>
          <a:p>
            <a:endParaRPr lang="en-IN" dirty="0"/>
          </a:p>
        </p:txBody>
      </p:sp>
      <p:sp>
        <p:nvSpPr>
          <p:cNvPr id="5" name="Slide Image Placeholder 4"/>
          <p:cNvSpPr>
            <a:spLocks noGrp="1" noRot="1" noChangeAspect="1"/>
          </p:cNvSpPr>
          <p:nvPr>
            <p:ph type="sldImg"/>
          </p:nvPr>
        </p:nvSpPr>
        <p:spPr>
          <a:xfrm>
            <a:off x="966788" y="582613"/>
            <a:ext cx="3886200" cy="2914650"/>
          </a:xfrm>
        </p:spPr>
      </p:sp>
    </p:spTree>
    <p:extLst>
      <p:ext uri="{BB962C8B-B14F-4D97-AF65-F5344CB8AC3E}">
        <p14:creationId xmlns:p14="http://schemas.microsoft.com/office/powerpoint/2010/main" val="294603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Abstraction and Encapsulation:</a:t>
            </a:r>
          </a:p>
          <a:p>
            <a:r>
              <a:rPr lang="en-US"/>
              <a:t>When we define a blueprint in terms of a class, we abstract the commonality that we see in objects sharing similar structure and behaviour. Abstraction in terms of a class thus provides the “outside” or the user view. </a:t>
            </a:r>
          </a:p>
          <a:p>
            <a:r>
              <a:rPr lang="en-US"/>
              <a:t>The implementation details in terms of code written within the operations need not be known to the users of the operations.  This is again therefore abstracted for the users. The implementation details are completely encapsulated within the class.</a:t>
            </a:r>
          </a:p>
          <a:p>
            <a:r>
              <a:rPr lang="en-US"/>
              <a:t>The data members and member functions which are defined as private are “encapsulated” and users of the class would not be able to access them. </a:t>
            </a:r>
          </a:p>
          <a:p>
            <a:endParaRPr lang="en-IN" dirty="0"/>
          </a:p>
        </p:txBody>
      </p:sp>
      <p:sp>
        <p:nvSpPr>
          <p:cNvPr id="5" name="Slide Image Placeholder 4"/>
          <p:cNvSpPr>
            <a:spLocks noGrp="1" noRot="1" noChangeAspect="1"/>
          </p:cNvSpPr>
          <p:nvPr>
            <p:ph type="sldImg"/>
          </p:nvPr>
        </p:nvSpPr>
        <p:spPr>
          <a:xfrm>
            <a:off x="966788" y="582613"/>
            <a:ext cx="3886200" cy="2914650"/>
          </a:xfrm>
        </p:spPr>
      </p:sp>
    </p:spTree>
    <p:extLst>
      <p:ext uri="{BB962C8B-B14F-4D97-AF65-F5344CB8AC3E}">
        <p14:creationId xmlns:p14="http://schemas.microsoft.com/office/powerpoint/2010/main" val="8638245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Modularity:</a:t>
            </a:r>
          </a:p>
          <a:p>
            <a:r>
              <a:rPr lang="en-US"/>
              <a:t>Modularity is obtained through decomposition, i.e., breaking up complex entities into manageable pieces. An essential characteristic is that the decomposition should result in modules which can be independent of each other. </a:t>
            </a:r>
          </a:p>
          <a:p>
            <a:r>
              <a:rPr lang="en-US"/>
              <a:t>As modules are groups of related classes, it is possible to have parallel developments of modules. Changes in one may not affect the other modules. Modularity is an essential characteristic of all complex systems. Well designed modules can be reused in similar situations in other designs.</a:t>
            </a:r>
          </a:p>
          <a:p>
            <a:endParaRPr lang="en-IN" dirty="0"/>
          </a:p>
        </p:txBody>
      </p:sp>
      <p:sp>
        <p:nvSpPr>
          <p:cNvPr id="5" name="Slide Image Placeholder 4"/>
          <p:cNvSpPr>
            <a:spLocks noGrp="1" noRot="1" noChangeAspect="1"/>
          </p:cNvSpPr>
          <p:nvPr>
            <p:ph type="sldImg"/>
          </p:nvPr>
        </p:nvSpPr>
        <p:spPr>
          <a:xfrm>
            <a:off x="966788" y="582613"/>
            <a:ext cx="3886200" cy="2914650"/>
          </a:xfrm>
        </p:spPr>
      </p:sp>
    </p:spTree>
    <p:extLst>
      <p:ext uri="{BB962C8B-B14F-4D97-AF65-F5344CB8AC3E}">
        <p14:creationId xmlns:p14="http://schemas.microsoft.com/office/powerpoint/2010/main" val="25818813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Modularity:</a:t>
            </a:r>
          </a:p>
          <a:p>
            <a:r>
              <a:rPr lang="en-US"/>
              <a:t>Modularity is one of the corner stones of structured or procedural approach, where functions or procedures are the smallest unit of the application, and they help in achieving the modularity required in the system. In contrast, it is the class which is the smallest unit in OO Systems.</a:t>
            </a:r>
          </a:p>
          <a:p>
            <a:r>
              <a:rPr lang="en-US"/>
              <a:t>Modularity in OO systems is implemented using Components. A component is a set of logically related classes. For eg. several classes may need to be used together for an application to retrieve data from the underlying databases. So this collection of logically related set of classes for retrieving data can be bundled together as a component for Data Access. </a:t>
            </a:r>
          </a:p>
          <a:p>
            <a:r>
              <a:rPr lang="en-US"/>
              <a:t>A user of a component need not know about the internals of a component. Modularity thus helps in simplifying the complexity. </a:t>
            </a:r>
          </a:p>
          <a:p>
            <a:endParaRPr lang="en-US"/>
          </a:p>
          <a:p>
            <a:endParaRPr lang="en-IN" dirty="0"/>
          </a:p>
        </p:txBody>
      </p:sp>
      <p:sp>
        <p:nvSpPr>
          <p:cNvPr id="5" name="Slide Image Placeholder 4"/>
          <p:cNvSpPr>
            <a:spLocks noGrp="1" noRot="1" noChangeAspect="1"/>
          </p:cNvSpPr>
          <p:nvPr>
            <p:ph type="sldImg"/>
          </p:nvPr>
        </p:nvSpPr>
        <p:spPr>
          <a:xfrm>
            <a:off x="966788" y="582613"/>
            <a:ext cx="3886200" cy="2914650"/>
          </a:xfrm>
        </p:spPr>
      </p:sp>
    </p:spTree>
    <p:extLst>
      <p:ext uri="{BB962C8B-B14F-4D97-AF65-F5344CB8AC3E}">
        <p14:creationId xmlns:p14="http://schemas.microsoft.com/office/powerpoint/2010/main" val="34893187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Hierarchy:</a:t>
            </a:r>
          </a:p>
          <a:p>
            <a:r>
              <a:rPr lang="en-US"/>
              <a:t>Hierarchy is the systematic organization of objects or classes in a specific sequence in accordance to their complexity and responsibility. </a:t>
            </a:r>
          </a:p>
          <a:p>
            <a:r>
              <a:rPr lang="en-US"/>
              <a:t>In a class hierarchy, as we go up in the hierarchy, the abstraction increases. So all generic attributes and operations pertaining to an Account are in the Account superclass. Specific properties and methods pertaining to specific accounts like current and savings account is part of the corresponding sub class. Is A relationship holds true – Current Account is an account; Savings Account is an Account.</a:t>
            </a:r>
          </a:p>
          <a:p>
            <a:r>
              <a:rPr lang="en-US"/>
              <a:t>In object hierarchy, it is the containership property, where one object is contained within another object. So Window contains a Form, a Form contains textboxes and buttons, and so on. Here we have “Has A” relationship – Form has a textbox.</a:t>
            </a:r>
          </a:p>
          <a:p>
            <a:endParaRPr lang="en-IN" dirty="0"/>
          </a:p>
        </p:txBody>
      </p:sp>
      <p:sp>
        <p:nvSpPr>
          <p:cNvPr id="5" name="Slide Image Placeholder 4"/>
          <p:cNvSpPr>
            <a:spLocks noGrp="1" noRot="1" noChangeAspect="1"/>
          </p:cNvSpPr>
          <p:nvPr>
            <p:ph type="sldImg"/>
          </p:nvPr>
        </p:nvSpPr>
        <p:spPr>
          <a:xfrm>
            <a:off x="966788" y="582613"/>
            <a:ext cx="3886200" cy="2914650"/>
          </a:xfrm>
        </p:spPr>
      </p:sp>
    </p:spTree>
    <p:extLst>
      <p:ext uri="{BB962C8B-B14F-4D97-AF65-F5344CB8AC3E}">
        <p14:creationId xmlns:p14="http://schemas.microsoft.com/office/powerpoint/2010/main" val="35159122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Why Inheritance Hierarchy?</a:t>
            </a:r>
          </a:p>
          <a:p>
            <a:r>
              <a:rPr lang="en-US"/>
              <a:t>Inheritance is the process of creating new classes, called derived classes, from existing or base classes. The derived class inherits all the capabilities of the base class, but can add some specificity of its own. The base class is unchanged by this process. </a:t>
            </a:r>
          </a:p>
          <a:p>
            <a:r>
              <a:rPr lang="en-US"/>
              <a:t>Once the base class is written and debugged, it need not be touched again, but can nevertheless be adapted to work in different situations. Reusing existing code saves time and money and increases the program reliability.</a:t>
            </a:r>
          </a:p>
          <a:p>
            <a:endParaRPr lang="en-IN" dirty="0"/>
          </a:p>
        </p:txBody>
      </p:sp>
      <p:sp>
        <p:nvSpPr>
          <p:cNvPr id="5" name="Slide Image Placeholder 4"/>
          <p:cNvSpPr>
            <a:spLocks noGrp="1" noRot="1" noChangeAspect="1"/>
          </p:cNvSpPr>
          <p:nvPr>
            <p:ph type="sldImg"/>
          </p:nvPr>
        </p:nvSpPr>
        <p:spPr>
          <a:xfrm>
            <a:off x="966788" y="582613"/>
            <a:ext cx="3886200" cy="2914650"/>
          </a:xfrm>
        </p:spPr>
      </p:sp>
    </p:spTree>
    <p:extLst>
      <p:ext uri="{BB962C8B-B14F-4D97-AF65-F5344CB8AC3E}">
        <p14:creationId xmlns:p14="http://schemas.microsoft.com/office/powerpoint/2010/main" val="23889896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Types of Inheritance Hierarchy:</a:t>
            </a:r>
          </a:p>
          <a:p>
            <a:r>
              <a:rPr lang="en-US"/>
              <a:t>Single-level inheritance: It is when a sub-class is derived simply from its parent class.</a:t>
            </a:r>
          </a:p>
          <a:p>
            <a:r>
              <a:rPr lang="en-US"/>
              <a:t>Multilevel Inheritance: It is when a sub-class is derived from a derived class. Here a class inherits from more than one immediate super-class. Multilevel inheritance can go up to any number of levels.</a:t>
            </a:r>
          </a:p>
          <a:p>
            <a:r>
              <a:rPr lang="en-US"/>
              <a:t>Multiple Inheritance: It refers to a feature of some OOP languages in which a class can inherit behaviors and features from more than one super-class.</a:t>
            </a:r>
          </a:p>
          <a:p>
            <a:r>
              <a:rPr lang="en-US"/>
              <a:t>Finally, we could have Hybrid inheritance, which is essentially combination of the various types of inheritance mentioned above.</a:t>
            </a:r>
          </a:p>
          <a:p>
            <a:endParaRPr lang="en-IN" dirty="0"/>
          </a:p>
        </p:txBody>
      </p:sp>
      <p:sp>
        <p:nvSpPr>
          <p:cNvPr id="5" name="Slide Image Placeholder 4"/>
          <p:cNvSpPr>
            <a:spLocks noGrp="1" noRot="1" noChangeAspect="1"/>
          </p:cNvSpPr>
          <p:nvPr>
            <p:ph type="sldImg"/>
          </p:nvPr>
        </p:nvSpPr>
        <p:spPr>
          <a:xfrm>
            <a:off x="966788" y="582613"/>
            <a:ext cx="3886200" cy="2914650"/>
          </a:xfrm>
        </p:spPr>
      </p:sp>
    </p:spTree>
    <p:extLst>
      <p:ext uri="{BB962C8B-B14F-4D97-AF65-F5344CB8AC3E}">
        <p14:creationId xmlns:p14="http://schemas.microsoft.com/office/powerpoint/2010/main" val="1592469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If you consider this scenario for a Banking System, what services and features do you expect the bank to offer? Who are the customers mentioned for this bank?  What operations can they perform on their accounts?</a:t>
            </a:r>
          </a:p>
          <a:p>
            <a:endParaRPr lang="en-IN" dirty="0"/>
          </a:p>
        </p:txBody>
      </p:sp>
      <p:sp>
        <p:nvSpPr>
          <p:cNvPr id="5" name="Slide Image Placeholder 4"/>
          <p:cNvSpPr>
            <a:spLocks noGrp="1" noRot="1" noChangeAspect="1"/>
          </p:cNvSpPr>
          <p:nvPr>
            <p:ph type="sldImg"/>
          </p:nvPr>
        </p:nvSpPr>
        <p:spPr>
          <a:xfrm>
            <a:off x="1062038" y="582613"/>
            <a:ext cx="3886200" cy="2914650"/>
          </a:xfrm>
        </p:spPr>
      </p:sp>
    </p:spTree>
    <p:extLst>
      <p:ext uri="{BB962C8B-B14F-4D97-AF65-F5344CB8AC3E}">
        <p14:creationId xmlns:p14="http://schemas.microsoft.com/office/powerpoint/2010/main" val="41218672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Note: The container hierarchy (has-a hierarchy) is in contrast to the inheritance hierarchy, i.e., the “generic-specific” levels do not come in here.</a:t>
            </a:r>
          </a:p>
          <a:p>
            <a:endParaRPr lang="en-IN" dirty="0"/>
          </a:p>
        </p:txBody>
      </p:sp>
      <p:sp>
        <p:nvSpPr>
          <p:cNvPr id="5" name="Slide Image Placeholder 4"/>
          <p:cNvSpPr>
            <a:spLocks noGrp="1" noRot="1" noChangeAspect="1"/>
          </p:cNvSpPr>
          <p:nvPr>
            <p:ph type="sldImg"/>
          </p:nvPr>
        </p:nvSpPr>
        <p:spPr>
          <a:xfrm>
            <a:off x="966788" y="582613"/>
            <a:ext cx="3886200" cy="2914650"/>
          </a:xfrm>
        </p:spPr>
      </p:sp>
    </p:spTree>
    <p:extLst>
      <p:ext uri="{BB962C8B-B14F-4D97-AF65-F5344CB8AC3E}">
        <p14:creationId xmlns:p14="http://schemas.microsoft.com/office/powerpoint/2010/main" val="751768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1"/>
            <a:r>
              <a:rPr lang="en-US"/>
              <a:t>As seen earlier, in an inheritance hierarchy, the super class is the more generic class, and subclasses extend from the generic class to add their specific structure and behaviour. The relationship amongst these classes is a generalization relationship. OO Languages provide specific syntaxes to implement inheritance or the generalization relationship.</a:t>
            </a:r>
          </a:p>
          <a:p>
            <a:pPr lvl="1"/>
            <a:r>
              <a:rPr lang="en-US"/>
              <a:t>Has A or Containment is further of two forms depending on how tight is the binding between the container (“Whole”) and its constituents (“Part”). In the whole-part relationship, if the binding is loose i.e. the contained object can have an independent existence, the objects are said to be in an aggregation relationship. On the other hand, if the constituent and the container are tightly bound (Eg. Body &amp; parts like Heart, Brain..), the objects are said to be in a composition relationship.</a:t>
            </a:r>
          </a:p>
          <a:p>
            <a:pPr lvl="1"/>
            <a:endParaRPr lang="en-US"/>
          </a:p>
          <a:p>
            <a:pPr lvl="1"/>
            <a:endParaRPr lang="en-US"/>
          </a:p>
          <a:p>
            <a:pPr lvl="1"/>
            <a:endParaRPr lang="en-US"/>
          </a:p>
          <a:p>
            <a:endParaRPr lang="en-US"/>
          </a:p>
          <a:p>
            <a:endParaRPr lang="en-IN" dirty="0"/>
          </a:p>
        </p:txBody>
      </p:sp>
      <p:sp>
        <p:nvSpPr>
          <p:cNvPr id="5" name="Slide Image Placeholder 4"/>
          <p:cNvSpPr>
            <a:spLocks noGrp="1" noRot="1" noChangeAspect="1"/>
          </p:cNvSpPr>
          <p:nvPr>
            <p:ph type="sldImg"/>
          </p:nvPr>
        </p:nvSpPr>
        <p:spPr>
          <a:xfrm>
            <a:off x="966788" y="582613"/>
            <a:ext cx="3886200" cy="2914650"/>
          </a:xfrm>
        </p:spPr>
      </p:sp>
    </p:spTree>
    <p:extLst>
      <p:ext uri="{BB962C8B-B14F-4D97-AF65-F5344CB8AC3E}">
        <p14:creationId xmlns:p14="http://schemas.microsoft.com/office/powerpoint/2010/main" val="2053791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1"/>
            <a:r>
              <a:rPr lang="en-US"/>
              <a:t>The relationship we are most likely to see amongst classes is the Association Relationship.  When two classes have an association relationship between them, it would mean that an object of one class can access the public members of the other class with which it is associated. For eg. if a “Sportsman” class is associated with “Charity” class, it means that a Sportsman object can access features such as “View upcoming Charity Events” or “Donate Funds” which are defined within the “Charity” class. </a:t>
            </a:r>
          </a:p>
          <a:p>
            <a:pPr lvl="1"/>
            <a:endParaRPr lang="en-US"/>
          </a:p>
          <a:p>
            <a:pPr lvl="1"/>
            <a:endParaRPr lang="en-US"/>
          </a:p>
          <a:p>
            <a:endParaRPr lang="en-US"/>
          </a:p>
          <a:p>
            <a:endParaRPr lang="en-IN" dirty="0"/>
          </a:p>
        </p:txBody>
      </p:sp>
      <p:sp>
        <p:nvSpPr>
          <p:cNvPr id="5" name="Slide Image Placeholder 4"/>
          <p:cNvSpPr>
            <a:spLocks noGrp="1" noRot="1" noChangeAspect="1"/>
          </p:cNvSpPr>
          <p:nvPr>
            <p:ph type="sldImg"/>
          </p:nvPr>
        </p:nvSpPr>
        <p:spPr>
          <a:xfrm>
            <a:off x="966788" y="582613"/>
            <a:ext cx="3886200" cy="2914650"/>
          </a:xfrm>
        </p:spPr>
      </p:sp>
    </p:spTree>
    <p:extLst>
      <p:ext uri="{BB962C8B-B14F-4D97-AF65-F5344CB8AC3E}">
        <p14:creationId xmlns:p14="http://schemas.microsoft.com/office/powerpoint/2010/main" val="37556070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Polymorphism:</a:t>
            </a:r>
          </a:p>
          <a:p>
            <a:r>
              <a:rPr lang="en-US"/>
              <a:t>The word Polymorphism is derived from the Greek word “Polymorphous”, which literally means “having many forms”. Polymorphism allows different objects to respond to the same message in different ways!</a:t>
            </a:r>
          </a:p>
          <a:p>
            <a:r>
              <a:rPr lang="en-US"/>
              <a:t>There are two types of polymorphism, namely: </a:t>
            </a:r>
          </a:p>
          <a:p>
            <a:pPr lvl="1"/>
            <a:r>
              <a:rPr lang="en-US"/>
              <a:t>Static (or compile time) polymorphism, and </a:t>
            </a:r>
          </a:p>
          <a:p>
            <a:pPr lvl="1"/>
            <a:r>
              <a:rPr lang="en-US"/>
              <a:t>Dynamic (or run time) polymorphism</a:t>
            </a:r>
          </a:p>
          <a:p>
            <a:endParaRPr lang="en-IN" dirty="0"/>
          </a:p>
        </p:txBody>
      </p:sp>
      <p:sp>
        <p:nvSpPr>
          <p:cNvPr id="5" name="Slide Image Placeholder 4"/>
          <p:cNvSpPr>
            <a:spLocks noGrp="1" noRot="1" noChangeAspect="1"/>
          </p:cNvSpPr>
          <p:nvPr>
            <p:ph type="sldImg"/>
          </p:nvPr>
        </p:nvSpPr>
        <p:spPr>
          <a:xfrm>
            <a:off x="966788" y="582613"/>
            <a:ext cx="3886200" cy="2914650"/>
          </a:xfrm>
        </p:spPr>
      </p:sp>
    </p:spTree>
    <p:extLst>
      <p:ext uri="{BB962C8B-B14F-4D97-AF65-F5344CB8AC3E}">
        <p14:creationId xmlns:p14="http://schemas.microsoft.com/office/powerpoint/2010/main" val="40010300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Polymorphism (contd.):</a:t>
            </a:r>
          </a:p>
          <a:p>
            <a:r>
              <a:rPr lang="en-US"/>
              <a:t>Overloading is when functions having same name but different parameters (types or number of parameters) are written in the code. When Multiple Sort operations are written, each having different parameter types, the right function is called based on the parameter type used to invoke the operation in the code. This can be resolved at compile time itself since the type of parameter is known.</a:t>
            </a:r>
          </a:p>
          <a:p>
            <a:endParaRPr lang="en-IN" dirty="0"/>
          </a:p>
        </p:txBody>
      </p:sp>
      <p:sp>
        <p:nvSpPr>
          <p:cNvPr id="5" name="Slide Image Placeholder 4"/>
          <p:cNvSpPr>
            <a:spLocks noGrp="1" noRot="1" noChangeAspect="1"/>
          </p:cNvSpPr>
          <p:nvPr>
            <p:ph type="sldImg"/>
          </p:nvPr>
        </p:nvSpPr>
        <p:spPr>
          <a:xfrm>
            <a:off x="966788" y="582613"/>
            <a:ext cx="3886200" cy="2914650"/>
          </a:xfrm>
        </p:spPr>
      </p:sp>
    </p:spTree>
    <p:extLst>
      <p:ext uri="{BB962C8B-B14F-4D97-AF65-F5344CB8AC3E}">
        <p14:creationId xmlns:p14="http://schemas.microsoft.com/office/powerpoint/2010/main" val="42118834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Polymorphism (contd.):</a:t>
            </a:r>
          </a:p>
          <a:p>
            <a:r>
              <a:rPr lang="en-US"/>
              <a:t>On the other hand, the function calculateInterest can be coded across different account classes. At runtime, based on which type of Account object (i.e., object of Current or Savings Account) is invoking the operation, the right operation will be referenced. Overriding is when functions with same signature provide for different implementations across a hierarchy of classes.</a:t>
            </a:r>
          </a:p>
          <a:p>
            <a:r>
              <a:rPr lang="en-US"/>
              <a:t>As seen in the example here, inheritance hierarchy is required for these objects to exhibit polymorphic behaviour. The classes here are related since they are different types of Accounts, so it is possible to put them together in an inheritance hierarchy. Does that mean that polymorphism is possible only with related classes in an inheritance hierarchy? The answer is No!</a:t>
            </a:r>
          </a:p>
          <a:p>
            <a:r>
              <a:rPr lang="en-US"/>
              <a:t>We can have unrelated classes participating in polymorphic behavior with the help of the “Interface” concept, which we shall study in a subsequent section. </a:t>
            </a:r>
          </a:p>
          <a:p>
            <a:endParaRPr lang="en-IN" dirty="0"/>
          </a:p>
        </p:txBody>
      </p:sp>
      <p:sp>
        <p:nvSpPr>
          <p:cNvPr id="5" name="Slide Image Placeholder 4"/>
          <p:cNvSpPr>
            <a:spLocks noGrp="1" noRot="1" noChangeAspect="1"/>
          </p:cNvSpPr>
          <p:nvPr>
            <p:ph type="sldImg"/>
          </p:nvPr>
        </p:nvSpPr>
        <p:spPr>
          <a:xfrm>
            <a:off x="966788" y="582613"/>
            <a:ext cx="3886200" cy="2914650"/>
          </a:xfrm>
        </p:spPr>
      </p:sp>
    </p:spTree>
    <p:extLst>
      <p:ext uri="{BB962C8B-B14F-4D97-AF65-F5344CB8AC3E}">
        <p14:creationId xmlns:p14="http://schemas.microsoft.com/office/powerpoint/2010/main" val="26264312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Polymorphism (contd.):</a:t>
            </a:r>
          </a:p>
          <a:p>
            <a:r>
              <a:rPr lang="en-US"/>
              <a:t>If the banking system needs a new kind of Account, extending without rewriting the original code, then it is possible with the help of polymorphism.</a:t>
            </a:r>
          </a:p>
          <a:p>
            <a:r>
              <a:rPr lang="en-US"/>
              <a:t>In a Non OO system, we would write code that may look something like this:</a:t>
            </a:r>
          </a:p>
          <a:p>
            <a:pPr lvl="1"/>
            <a:r>
              <a:rPr lang="en-US"/>
              <a:t>IF Account is of CurrentAccountType THEN</a:t>
            </a:r>
          </a:p>
          <a:p>
            <a:pPr lvl="1"/>
            <a:r>
              <a:rPr lang="en-US"/>
              <a:t>	calculateInterest_CurrentAccount()</a:t>
            </a:r>
          </a:p>
          <a:p>
            <a:pPr lvl="1"/>
            <a:r>
              <a:rPr lang="en-US"/>
              <a:t>IF Account is of SavingsAccountType THEN</a:t>
            </a:r>
          </a:p>
          <a:p>
            <a:pPr lvl="1"/>
            <a:r>
              <a:rPr lang="en-US"/>
              <a:t>	calculateInterest_SavingAccount()</a:t>
            </a:r>
          </a:p>
          <a:p>
            <a:endParaRPr lang="en-US"/>
          </a:p>
          <a:p>
            <a:r>
              <a:rPr lang="en-US"/>
              <a:t>The same in a OO system would be myAccount.calculateInterest(). With object technology, each Account is represented by a class, and each class will know how to calculate interest for its type. The requesting object simply needs to ask the specific object (For example: SavingsAccount) to calculate interest. The requesting object does not need to keep track of three different operation signatures. </a:t>
            </a:r>
          </a:p>
          <a:p>
            <a:endParaRPr lang="en-IN" dirty="0"/>
          </a:p>
        </p:txBody>
      </p:sp>
      <p:sp>
        <p:nvSpPr>
          <p:cNvPr id="5" name="Slide Image Placeholder 4"/>
          <p:cNvSpPr>
            <a:spLocks noGrp="1" noRot="1" noChangeAspect="1"/>
          </p:cNvSpPr>
          <p:nvPr>
            <p:ph type="sldImg"/>
          </p:nvPr>
        </p:nvSpPr>
        <p:spPr>
          <a:xfrm>
            <a:off x="966788" y="582613"/>
            <a:ext cx="3886200" cy="2914650"/>
          </a:xfrm>
        </p:spPr>
      </p:sp>
    </p:spTree>
    <p:extLst>
      <p:ext uri="{BB962C8B-B14F-4D97-AF65-F5344CB8AC3E}">
        <p14:creationId xmlns:p14="http://schemas.microsoft.com/office/powerpoint/2010/main" val="38358513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5363" y="582613"/>
            <a:ext cx="3884612" cy="2914650"/>
          </a:xfrm>
        </p:spPr>
      </p:sp>
      <p:sp>
        <p:nvSpPr>
          <p:cNvPr id="3" name="Notes Placeholder 2"/>
          <p:cNvSpPr>
            <a:spLocks noGrp="1"/>
          </p:cNvSpPr>
          <p:nvPr>
            <p:ph type="body" idx="1"/>
          </p:nvPr>
        </p:nvSpPr>
        <p:spPr/>
        <p:txBody>
          <a:bodyPr>
            <a:normAutofit/>
          </a:bodyPr>
          <a:lstStyle/>
          <a:p>
            <a:endParaRPr lang="en-IN" dirty="0"/>
          </a:p>
        </p:txBody>
      </p:sp>
    </p:spTree>
    <p:extLst>
      <p:ext uri="{BB962C8B-B14F-4D97-AF65-F5344CB8AC3E}">
        <p14:creationId xmlns:p14="http://schemas.microsoft.com/office/powerpoint/2010/main" val="1568206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5363" y="582613"/>
            <a:ext cx="3884612" cy="2914650"/>
          </a:xfrm>
        </p:spPr>
      </p:sp>
      <p:sp>
        <p:nvSpPr>
          <p:cNvPr id="3" name="Notes Placeholder 2"/>
          <p:cNvSpPr>
            <a:spLocks noGrp="1"/>
          </p:cNvSpPr>
          <p:nvPr>
            <p:ph type="body" idx="1"/>
          </p:nvPr>
        </p:nvSpPr>
        <p:spPr/>
        <p:txBody>
          <a:bodyPr>
            <a:normAutofit/>
          </a:bodyPr>
          <a:lstStyle/>
          <a:p>
            <a:endParaRPr lang="en-IN" dirty="0"/>
          </a:p>
        </p:txBody>
      </p:sp>
    </p:spTree>
    <p:extLst>
      <p:ext uri="{BB962C8B-B14F-4D97-AF65-F5344CB8AC3E}">
        <p14:creationId xmlns:p14="http://schemas.microsoft.com/office/powerpoint/2010/main" val="41428388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2038" y="582613"/>
            <a:ext cx="3886200" cy="2914650"/>
          </a:xfrm>
        </p:spPr>
      </p:sp>
      <p:sp>
        <p:nvSpPr>
          <p:cNvPr id="3" name="Notes Placeholder 2"/>
          <p:cNvSpPr>
            <a:spLocks noGrp="1"/>
          </p:cNvSpPr>
          <p:nvPr>
            <p:ph type="body" idx="1"/>
          </p:nvPr>
        </p:nvSpPr>
        <p:spPr/>
        <p:txBody>
          <a:bodyPr>
            <a:normAutofit/>
          </a:bodyPr>
          <a:lstStyle/>
          <a:p>
            <a:endParaRPr lang="en-IN" dirty="0"/>
          </a:p>
        </p:txBody>
      </p:sp>
      <p:sp>
        <p:nvSpPr>
          <p:cNvPr id="5" name="TextBox 4"/>
          <p:cNvSpPr txBox="1"/>
          <p:nvPr/>
        </p:nvSpPr>
        <p:spPr>
          <a:xfrm>
            <a:off x="66328" y="1077888"/>
            <a:ext cx="792088" cy="1815882"/>
          </a:xfrm>
          <a:prstGeom prst="rect">
            <a:avLst/>
          </a:prstGeom>
          <a:noFill/>
        </p:spPr>
        <p:txBody>
          <a:bodyPr wrap="square" rtlCol="0">
            <a:spAutoFit/>
          </a:bodyPr>
          <a:lstStyle/>
          <a:p>
            <a:pPr marL="228600" indent="-228600">
              <a:buFont typeface="+mj-lt"/>
              <a:buAutoNum type="arabicPeriod"/>
            </a:pPr>
            <a:endParaRPr lang="en-US" sz="800" dirty="0">
              <a:latin typeface="Candara" panose="020E0502030303020204" pitchFamily="34" charset="0"/>
            </a:endParaRPr>
          </a:p>
          <a:p>
            <a:r>
              <a:rPr lang="en-US" sz="800" dirty="0">
                <a:latin typeface="Candara" panose="020E0502030303020204" pitchFamily="34" charset="0"/>
              </a:rPr>
              <a:t>Answers to Review Questions</a:t>
            </a:r>
          </a:p>
          <a:p>
            <a:endParaRPr lang="en-US" sz="800" dirty="0"/>
          </a:p>
          <a:p>
            <a:r>
              <a:rPr lang="en-US" sz="800" dirty="0"/>
              <a:t>Question </a:t>
            </a:r>
            <a:r>
              <a:rPr lang="en-US" sz="800" dirty="0" smtClean="0"/>
              <a:t>1: </a:t>
            </a:r>
            <a:r>
              <a:rPr lang="en-US" sz="800" dirty="0" err="1"/>
              <a:t>Behaviour</a:t>
            </a:r>
            <a:endParaRPr lang="en-US" sz="800" dirty="0"/>
          </a:p>
          <a:p>
            <a:endParaRPr lang="en-US" sz="800" dirty="0"/>
          </a:p>
          <a:p>
            <a:r>
              <a:rPr lang="en-US" sz="800" dirty="0"/>
              <a:t>Question </a:t>
            </a:r>
            <a:r>
              <a:rPr lang="en-US" sz="800" dirty="0" smtClean="0"/>
              <a:t>2: </a:t>
            </a:r>
            <a:r>
              <a:rPr lang="en-US" sz="800" dirty="0"/>
              <a:t>True</a:t>
            </a:r>
          </a:p>
          <a:p>
            <a:endParaRPr lang="en-US" sz="800" dirty="0"/>
          </a:p>
          <a:p>
            <a:r>
              <a:rPr lang="en-US" sz="800" dirty="0"/>
              <a:t>Question </a:t>
            </a:r>
            <a:r>
              <a:rPr lang="en-US" sz="800" dirty="0" smtClean="0"/>
              <a:t>3: </a:t>
            </a:r>
            <a:r>
              <a:rPr lang="en-US" sz="800" dirty="0"/>
              <a:t>Static</a:t>
            </a:r>
          </a:p>
          <a:p>
            <a:endParaRPr lang="en-US" sz="800" dirty="0"/>
          </a:p>
        </p:txBody>
      </p:sp>
    </p:spTree>
    <p:extLst>
      <p:ext uri="{BB962C8B-B14F-4D97-AF65-F5344CB8AC3E}">
        <p14:creationId xmlns:p14="http://schemas.microsoft.com/office/powerpoint/2010/main" val="4169965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What is Object-Oriented Programming?</a:t>
            </a:r>
          </a:p>
          <a:p>
            <a:r>
              <a:rPr lang="en-US" dirty="0"/>
              <a:t>The object oriented approach is a fundamental shift from the procedural approach. Instead of functions and procedures being central to the program, in the OO world, we have objects that are the building blocks. An OO program is made up of several objects that interact with each other to make up the application. </a:t>
            </a:r>
            <a:br>
              <a:rPr lang="en-US" dirty="0"/>
            </a:br>
            <a:r>
              <a:rPr lang="en-US" dirty="0"/>
              <a:t>For example: In a Banking System, there would be  Customer objects pertaining to each customer. Each customer object would own its set of Account Objects, pertaining to the set of Savings and Current Accounts that the customer holds in the bank. </a:t>
            </a:r>
          </a:p>
          <a:p>
            <a:r>
              <a:rPr lang="en-US" dirty="0"/>
              <a:t>Today, most programming languages are object oriented. </a:t>
            </a:r>
            <a:br>
              <a:rPr lang="en-US" dirty="0"/>
            </a:br>
            <a:r>
              <a:rPr lang="en-US" dirty="0"/>
              <a:t>For example: Java, C++, C# </a:t>
            </a:r>
          </a:p>
          <a:p>
            <a:r>
              <a:rPr lang="en-US" dirty="0"/>
              <a:t>Why do you think most of today’s programming languages are object oriented? Are there any advantages of OO languages?</a:t>
            </a:r>
          </a:p>
          <a:p>
            <a:endParaRPr lang="en-IN" dirty="0"/>
          </a:p>
        </p:txBody>
      </p:sp>
      <p:sp>
        <p:nvSpPr>
          <p:cNvPr id="5" name="Slide Image Placeholder 4"/>
          <p:cNvSpPr>
            <a:spLocks noGrp="1" noRot="1" noChangeAspect="1"/>
          </p:cNvSpPr>
          <p:nvPr>
            <p:ph type="sldImg"/>
          </p:nvPr>
        </p:nvSpPr>
        <p:spPr>
          <a:xfrm>
            <a:off x="1062038" y="582613"/>
            <a:ext cx="3886200" cy="2914650"/>
          </a:xfrm>
        </p:spPr>
      </p:sp>
    </p:spTree>
    <p:extLst>
      <p:ext uri="{BB962C8B-B14F-4D97-AF65-F5344CB8AC3E}">
        <p14:creationId xmlns:p14="http://schemas.microsoft.com/office/powerpoint/2010/main" val="34871298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0344" y="645840"/>
            <a:ext cx="432048" cy="3539430"/>
          </a:xfrm>
          <a:prstGeom prst="rect">
            <a:avLst/>
          </a:prstGeom>
          <a:noFill/>
        </p:spPr>
        <p:txBody>
          <a:bodyPr wrap="square" rtlCol="0">
            <a:spAutoFit/>
          </a:bodyPr>
          <a:lstStyle/>
          <a:p>
            <a:r>
              <a:rPr lang="en-US" sz="800" dirty="0">
                <a:latin typeface="Candara" panose="020E0502030303020204" pitchFamily="34" charset="0"/>
              </a:rPr>
              <a:t>Answers to Review Question</a:t>
            </a:r>
          </a:p>
          <a:p>
            <a:endParaRPr lang="en-US" sz="800" dirty="0">
              <a:latin typeface="Candara" panose="020E0502030303020204" pitchFamily="34" charset="0"/>
            </a:endParaRPr>
          </a:p>
          <a:p>
            <a:r>
              <a:rPr lang="en-US" sz="800" dirty="0">
                <a:latin typeface="Candara" panose="020E0502030303020204" pitchFamily="34" charset="0"/>
              </a:rPr>
              <a:t>Question </a:t>
            </a:r>
            <a:r>
              <a:rPr lang="en-US" sz="800" dirty="0" smtClean="0">
                <a:latin typeface="Candara" panose="020E0502030303020204" pitchFamily="34" charset="0"/>
              </a:rPr>
              <a:t>4: </a:t>
            </a:r>
            <a:r>
              <a:rPr lang="en-US" sz="800" dirty="0" err="1">
                <a:latin typeface="Candara" panose="020E0502030303020204" pitchFamily="34" charset="0"/>
              </a:rPr>
              <a:t>Abstraction,Encapsulation,modularity,hierarchy</a:t>
            </a:r>
            <a:endParaRPr lang="en-US" sz="800" dirty="0">
              <a:latin typeface="Candara" panose="020E0502030303020204" pitchFamily="34" charset="0"/>
            </a:endParaRPr>
          </a:p>
          <a:p>
            <a:endParaRPr lang="en-US" sz="800" dirty="0">
              <a:latin typeface="Candara" panose="020E0502030303020204" pitchFamily="34" charset="0"/>
            </a:endParaRPr>
          </a:p>
          <a:p>
            <a:r>
              <a:rPr lang="en-US" sz="800" dirty="0" smtClean="0">
                <a:latin typeface="Candara" panose="020E0502030303020204" pitchFamily="34" charset="0"/>
              </a:rPr>
              <a:t>Question5: </a:t>
            </a:r>
            <a:r>
              <a:rPr lang="en-US" sz="800" dirty="0">
                <a:latin typeface="Candara" panose="020E0502030303020204" pitchFamily="34" charset="0"/>
              </a:rPr>
              <a:t>True</a:t>
            </a:r>
          </a:p>
          <a:p>
            <a:endParaRPr lang="en-US" sz="800" dirty="0">
              <a:latin typeface="Candara" panose="020E0502030303020204" pitchFamily="34" charset="0"/>
            </a:endParaRPr>
          </a:p>
          <a:p>
            <a:r>
              <a:rPr lang="en-US" sz="800">
                <a:latin typeface="Candara" panose="020E0502030303020204" pitchFamily="34" charset="0"/>
              </a:rPr>
              <a:t>Question </a:t>
            </a:r>
            <a:r>
              <a:rPr lang="en-US" sz="800" smtClean="0">
                <a:latin typeface="Candara" panose="020E0502030303020204" pitchFamily="34" charset="0"/>
              </a:rPr>
              <a:t>6:Has- </a:t>
            </a:r>
            <a:r>
              <a:rPr lang="en-US" sz="800" dirty="0">
                <a:latin typeface="Candara" panose="020E0502030303020204" pitchFamily="34" charset="0"/>
              </a:rPr>
              <a:t>a</a:t>
            </a:r>
          </a:p>
        </p:txBody>
      </p:sp>
      <p:sp>
        <p:nvSpPr>
          <p:cNvPr id="4" name="Slide Image Placeholder 3"/>
          <p:cNvSpPr>
            <a:spLocks noGrp="1" noRot="1" noChangeAspect="1"/>
          </p:cNvSpPr>
          <p:nvPr>
            <p:ph type="sldImg"/>
          </p:nvPr>
        </p:nvSpPr>
        <p:spPr>
          <a:xfrm>
            <a:off x="966788" y="582613"/>
            <a:ext cx="3886200" cy="2914650"/>
          </a:xfrm>
        </p:spPr>
      </p:sp>
      <p:sp>
        <p:nvSpPr>
          <p:cNvPr id="6" name="Notes Placeholder 5"/>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8940936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328" y="573832"/>
            <a:ext cx="722201" cy="1200329"/>
          </a:xfrm>
          <a:prstGeom prst="rect">
            <a:avLst/>
          </a:prstGeom>
          <a:noFill/>
        </p:spPr>
        <p:txBody>
          <a:bodyPr wrap="square" rtlCol="0">
            <a:spAutoFit/>
          </a:bodyPr>
          <a:lstStyle/>
          <a:p>
            <a:r>
              <a:rPr lang="en-US" sz="800" dirty="0">
                <a:latin typeface="Candara" panose="020E0502030303020204" pitchFamily="34" charset="0"/>
              </a:rPr>
              <a:t>Answers to Review Question</a:t>
            </a:r>
          </a:p>
          <a:p>
            <a:endParaRPr lang="en-US" sz="800" dirty="0">
              <a:latin typeface="Candara" panose="020E0502030303020204" pitchFamily="34" charset="0"/>
            </a:endParaRPr>
          </a:p>
          <a:p>
            <a:r>
              <a:rPr lang="en-US" sz="800" dirty="0">
                <a:latin typeface="Candara" panose="020E0502030303020204" pitchFamily="34" charset="0"/>
              </a:rPr>
              <a:t>Question 4: Option2</a:t>
            </a:r>
          </a:p>
          <a:p>
            <a:endParaRPr lang="en-US" sz="800" dirty="0">
              <a:latin typeface="Candara" panose="020E0502030303020204" pitchFamily="34" charset="0"/>
            </a:endParaRPr>
          </a:p>
          <a:p>
            <a:r>
              <a:rPr lang="en-US" sz="800" dirty="0">
                <a:latin typeface="Candara" panose="020E0502030303020204" pitchFamily="34" charset="0"/>
              </a:rPr>
              <a:t>Question 5. Interfaces</a:t>
            </a:r>
          </a:p>
        </p:txBody>
      </p:sp>
      <p:sp>
        <p:nvSpPr>
          <p:cNvPr id="5" name="Slide Image Placeholder 4"/>
          <p:cNvSpPr>
            <a:spLocks noGrp="1" noRot="1" noChangeAspect="1"/>
          </p:cNvSpPr>
          <p:nvPr>
            <p:ph type="sldImg"/>
          </p:nvPr>
        </p:nvSpPr>
        <p:spPr>
          <a:xfrm>
            <a:off x="966788" y="582613"/>
            <a:ext cx="3886200" cy="2914650"/>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2250601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a:t>Consider the Banking System. In the procedural approach, we would try to find the top level modules of the application. Eg. A Module to maintain customers, another to maintain accounts and so on. In each of these modules, we would have procedures and functions to take care of different features. Eg. Procedure/Function to add customer or delete customer in the module for maintaining customer. Or procedures/ functions to deposit and withdraw in the module for maintaining accounts. So in the procedural approach, we identify modules, then identify procedures/functions – this is like a top down approach to system development. </a:t>
            </a:r>
          </a:p>
          <a:p>
            <a:r>
              <a:rPr lang="en-US"/>
              <a:t>Procedures and functions are the building blocks of the application in the procedural approach.</a:t>
            </a:r>
          </a:p>
          <a:p>
            <a:r>
              <a:rPr lang="en-US"/>
              <a:t>However, in the OO approach, it is the objects which are the building blocks. If we reconsider the same system, we would have objects for customer “Geetha” and customer “Mahesh”; we would also have objects for their respective savings and current accounts. These objects would interact with each other for us to achieve the desired features of the application.</a:t>
            </a:r>
            <a:endParaRPr lang="en-US" dirty="0"/>
          </a:p>
        </p:txBody>
      </p:sp>
      <p:sp>
        <p:nvSpPr>
          <p:cNvPr id="5" name="Slide Image Placeholder 4"/>
          <p:cNvSpPr>
            <a:spLocks noGrp="1" noRot="1" noChangeAspect="1"/>
          </p:cNvSpPr>
          <p:nvPr>
            <p:ph type="sldImg"/>
          </p:nvPr>
        </p:nvSpPr>
        <p:spPr>
          <a:xfrm>
            <a:off x="1062038" y="582613"/>
            <a:ext cx="3886200" cy="2914650"/>
          </a:xfrm>
        </p:spPr>
      </p:sp>
    </p:spTree>
    <p:extLst>
      <p:ext uri="{BB962C8B-B14F-4D97-AF65-F5344CB8AC3E}">
        <p14:creationId xmlns:p14="http://schemas.microsoft.com/office/powerpoint/2010/main" val="17577823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a:t>Why Object-Oriented Programming?</a:t>
            </a:r>
          </a:p>
          <a:p>
            <a:r>
              <a:rPr lang="en-US"/>
              <a:t>Before the advent of Object-Oriented technology, </a:t>
            </a:r>
            <a:r>
              <a:rPr lang="en-GB"/>
              <a:t>the primary software engineering methodology was structured or procedural programming.</a:t>
            </a:r>
            <a:r>
              <a:rPr lang="en-US"/>
              <a:t> Some drawbacks of this approach are as follows:</a:t>
            </a:r>
          </a:p>
          <a:p>
            <a:pPr lvl="1"/>
            <a:r>
              <a:rPr lang="en-US"/>
              <a:t>Structured programming is based around data structures and subroutines. Data structures are simply containers for the information needed by subroutines. Thus, emphasis is </a:t>
            </a:r>
            <a:r>
              <a:rPr lang="en-GB"/>
              <a:t>almost entirely on algorithm required to solve a problem</a:t>
            </a:r>
            <a:r>
              <a:rPr lang="en-US"/>
              <a:t>. </a:t>
            </a:r>
          </a:p>
          <a:p>
            <a:pPr lvl="1"/>
            <a:r>
              <a:rPr lang="en-US"/>
              <a:t>Data is openly accessible to other parts of the program, which is risky.  </a:t>
            </a:r>
          </a:p>
          <a:p>
            <a:pPr lvl="1"/>
            <a:r>
              <a:rPr lang="en-GB"/>
              <a:t>Structured programming tends to produce a design that is unique to that problem (thus non-reusable). Reusing code from another project usually involves a lot of effort and time. Moreover, since the emphasis is on functionality, functionality change might force entire code to be modified, thus increasing development time.</a:t>
            </a:r>
            <a:endParaRPr lang="en-US"/>
          </a:p>
          <a:p>
            <a:pPr lvl="1"/>
            <a:r>
              <a:rPr lang="en-US"/>
              <a:t>In structured programming, while analysis starts with a consideration of real-world problems, the real-world focus is lost as requirements are transformed into a series of data flow diagrams.</a:t>
            </a:r>
          </a:p>
          <a:p>
            <a:endParaRPr lang="en-IN" dirty="0"/>
          </a:p>
        </p:txBody>
      </p:sp>
      <p:sp>
        <p:nvSpPr>
          <p:cNvPr id="5" name="Slide Image Placeholder 4"/>
          <p:cNvSpPr>
            <a:spLocks noGrp="1" noRot="1" noChangeAspect="1"/>
          </p:cNvSpPr>
          <p:nvPr>
            <p:ph type="sldImg"/>
          </p:nvPr>
        </p:nvSpPr>
        <p:spPr>
          <a:xfrm>
            <a:off x="1062038" y="582613"/>
            <a:ext cx="3886200" cy="2914650"/>
          </a:xfrm>
        </p:spPr>
      </p:sp>
    </p:spTree>
    <p:extLst>
      <p:ext uri="{BB962C8B-B14F-4D97-AF65-F5344CB8AC3E}">
        <p14:creationId xmlns:p14="http://schemas.microsoft.com/office/powerpoint/2010/main" val="3201581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a:t>Why Object-Oriented Programming? (contd.)</a:t>
            </a:r>
          </a:p>
          <a:p>
            <a:r>
              <a:rPr lang="en-US"/>
              <a:t>With increasing complexity of software applications, some of the “must have” features are reliability, robustness, and maintainability. With increasing competition, high productivity which aids faster turn around times for application development and deployment is key.</a:t>
            </a:r>
          </a:p>
          <a:p>
            <a:r>
              <a:rPr lang="en-US"/>
              <a:t>Object-Oriented programs offer features which allow meeting the above goals. Binding of data and functions together means that data cannot be accessed unless designed for it. There is no possibility of mistakenly corrupting data. Decomposition in terms of objects allow for easily building new programs using existing objects and adding features to existing objects. </a:t>
            </a:r>
          </a:p>
          <a:p>
            <a:r>
              <a:rPr lang="en-US"/>
              <a:t>Moreover, the Object-Oriented world very closely models the real world, making it much more intuitive and faster to develop. The objects themselves often correspond to phenomena in the real world that the system is going to handle. </a:t>
            </a:r>
            <a:br>
              <a:rPr lang="en-US"/>
            </a:br>
            <a:r>
              <a:rPr lang="en-US"/>
              <a:t>For example: An object can be an invoice in a business system or an employee in a payroll system. Thus, OO is natural way programming, i.e., “real life” objects are mapped as is in “programming” as classes / objects. </a:t>
            </a:r>
          </a:p>
          <a:p>
            <a:endParaRPr lang="en-IN" dirty="0"/>
          </a:p>
        </p:txBody>
      </p:sp>
      <p:sp>
        <p:nvSpPr>
          <p:cNvPr id="5" name="Slide Image Placeholder 4"/>
          <p:cNvSpPr>
            <a:spLocks noGrp="1" noRot="1" noChangeAspect="1"/>
          </p:cNvSpPr>
          <p:nvPr>
            <p:ph type="sldImg"/>
          </p:nvPr>
        </p:nvSpPr>
        <p:spPr>
          <a:xfrm>
            <a:off x="1062038" y="582613"/>
            <a:ext cx="3886200" cy="2914650"/>
          </a:xfrm>
        </p:spPr>
      </p:sp>
    </p:spTree>
    <p:extLst>
      <p:ext uri="{BB962C8B-B14F-4D97-AF65-F5344CB8AC3E}">
        <p14:creationId xmlns:p14="http://schemas.microsoft.com/office/powerpoint/2010/main" val="10492582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a:t>Advantages of OOP:</a:t>
            </a:r>
          </a:p>
          <a:p>
            <a:pPr lvl="1"/>
            <a:r>
              <a:rPr lang="en-US"/>
              <a:t>Simplicity: Software objects model the real world objects. Hence the complexity is reduced and the program structure is very clear.</a:t>
            </a:r>
          </a:p>
          <a:p>
            <a:pPr lvl="1"/>
            <a:r>
              <a:rPr lang="en-US"/>
              <a:t>Modularity: Each object forms a “separate entity” whose internal workings are decoupled from other parts of the system. </a:t>
            </a:r>
          </a:p>
          <a:p>
            <a:pPr lvl="1"/>
            <a:r>
              <a:rPr lang="en-US"/>
              <a:t>Modifiability: It is easy to make minor changes in the data representation or the procedures in an OO program. Changes inside a class do not affect any other part of a program, since the only “public interface” that the external world has to a class is through the use of “methods”.</a:t>
            </a:r>
          </a:p>
          <a:p>
            <a:pPr lvl="1"/>
            <a:r>
              <a:rPr lang="en-US"/>
              <a:t>Extensibility: Adding new features or responding to changing operating environments can be solved by introducing a few new objects and modifying some existing ones. </a:t>
            </a:r>
          </a:p>
          <a:p>
            <a:pPr lvl="1"/>
            <a:r>
              <a:rPr lang="en-US"/>
              <a:t>Maintainability: Objects can be separately maintained, thus making locating and fixing problems easier.</a:t>
            </a:r>
          </a:p>
          <a:p>
            <a:pPr lvl="1"/>
            <a:r>
              <a:rPr lang="en-US"/>
              <a:t>Re-usability: Objects can be reused in different programs.  </a:t>
            </a:r>
          </a:p>
          <a:p>
            <a:pPr lvl="1"/>
            <a:endParaRPr lang="en-US"/>
          </a:p>
          <a:p>
            <a:r>
              <a:rPr lang="en-US"/>
              <a:t>OOP is more than just learning a new language. It requires “a new way of thinking”. The idea is primarily not to concentrate on the cornerstones of procedural languages - data structures and algorithms, instead think in terms of “objects”.</a:t>
            </a:r>
          </a:p>
          <a:p>
            <a:endParaRPr lang="en-IN" dirty="0"/>
          </a:p>
        </p:txBody>
      </p:sp>
      <p:sp>
        <p:nvSpPr>
          <p:cNvPr id="5" name="Slide Image Placeholder 4"/>
          <p:cNvSpPr>
            <a:spLocks noGrp="1" noRot="1" noChangeAspect="1"/>
          </p:cNvSpPr>
          <p:nvPr>
            <p:ph type="sldImg"/>
          </p:nvPr>
        </p:nvSpPr>
        <p:spPr>
          <a:xfrm>
            <a:off x="1062038" y="582613"/>
            <a:ext cx="3886200" cy="2914650"/>
          </a:xfrm>
        </p:spPr>
      </p:sp>
    </p:spTree>
    <p:extLst>
      <p:ext uri="{BB962C8B-B14F-4D97-AF65-F5344CB8AC3E}">
        <p14:creationId xmlns:p14="http://schemas.microsoft.com/office/powerpoint/2010/main" val="42264459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Features of OOP:</a:t>
            </a:r>
          </a:p>
          <a:p>
            <a:r>
              <a:rPr lang="en-US"/>
              <a:t>Models built by using Object-Oriented technology can be smoothly implemented in any software, by using “Object-Oriented modeling language”. These models also easily adjust to changing requirements.</a:t>
            </a:r>
          </a:p>
          <a:p>
            <a:r>
              <a:rPr lang="en-US"/>
              <a:t>It is based on best practices. As a result, the systems developed by using Object-Oriented technology are stable with a baselined architecture. The systems are more reliable, scalable, and succinct. They are more easily maintained and adaptable to change.</a:t>
            </a:r>
          </a:p>
          <a:p>
            <a:endParaRPr lang="en-IN" dirty="0"/>
          </a:p>
        </p:txBody>
      </p:sp>
      <p:sp>
        <p:nvSpPr>
          <p:cNvPr id="5" name="Slide Image Placeholder 4"/>
          <p:cNvSpPr>
            <a:spLocks noGrp="1" noRot="1" noChangeAspect="1"/>
          </p:cNvSpPr>
          <p:nvPr>
            <p:ph type="sldImg"/>
          </p:nvPr>
        </p:nvSpPr>
        <p:spPr>
          <a:xfrm>
            <a:off x="1062038" y="582613"/>
            <a:ext cx="3886200" cy="2914650"/>
          </a:xfrm>
        </p:spPr>
      </p:sp>
    </p:spTree>
    <p:extLst>
      <p:ext uri="{BB962C8B-B14F-4D97-AF65-F5344CB8AC3E}">
        <p14:creationId xmlns:p14="http://schemas.microsoft.com/office/powerpoint/2010/main" val="5021339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4.emf"/><Relationship Id="rId2" Type="http://schemas.openxmlformats.org/officeDocument/2006/relationships/tags" Target="../tags/tag4.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9.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xmlns="" id="{46279687-00F0-4823-8159-585447C125F0}"/>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ct val="100000"/>
              </a:lnSpc>
              <a:defRPr lang="en-US" sz="320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orm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en-US" sz="24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4148686386"/>
      </p:ext>
    </p:extLst>
  </p:cSld>
  <p:clrMapOvr>
    <a:masterClrMapping/>
  </p:clrMapOvr>
  <p:hf sldNum="0" hdr="0" dt="0"/>
  <p:extLst mod="1">
    <p:ext uri="{DCECCB84-F9BA-43D5-87BE-67443E8EF086}">
      <p15:sldGuideLst xmlns:p15="http://schemas.microsoft.com/office/powerpoint/2012/main">
        <p15:guide id="3" pos="721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1403936241"/>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64242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72"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normAutofit/>
          </a:bodyPr>
          <a:lstStyle>
            <a:lvl1pPr>
              <a:defRPr sz="2400"/>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53949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148922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400"/>
            </a:lvl1pPr>
          </a:lstStyle>
          <a:p>
            <a:r>
              <a:rPr lang="en-US" dirty="0"/>
              <a:t>Click to edit Master title style</a:t>
            </a:r>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4/11/2018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266604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400"/>
            </a:lvl1pPr>
          </a:lstStyle>
          <a:p>
            <a:r>
              <a:rPr lang="en-US" dirty="0"/>
              <a:t>Click to edit Master title style</a:t>
            </a:r>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75205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400"/>
            </a:lvl1pPr>
          </a:lstStyle>
          <a:p>
            <a:r>
              <a:rPr lang="en-US" dirty="0"/>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1479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400"/>
            </a:lvl1pPr>
          </a:lstStyle>
          <a:p>
            <a:r>
              <a:rPr lang="en-US" dirty="0"/>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4607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sv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xmlns="" id="{509B218C-0963-489A-AA77-3748FFA421C5}"/>
              </a:ext>
            </a:extLst>
          </p:cNvPr>
          <p:cNvSpPr>
            <a:spLocks noGrp="1"/>
          </p:cNvSpPr>
          <p:nvPr>
            <p:ph type="title"/>
          </p:nvPr>
        </p:nvSpPr>
        <p:spPr>
          <a:xfrm>
            <a:off x="305991" y="413387"/>
            <a:ext cx="8532019" cy="855026"/>
          </a:xfrm>
          <a:prstGeom prst="rect">
            <a:avLst/>
          </a:prstGeom>
        </p:spPr>
        <p:txBody>
          <a:bodyPr vert="horz" lIns="0" tIns="0" rIns="0" bIns="0" rtlCol="0" anchor="t">
            <a:normAutofit/>
          </a:bodyPr>
          <a:lstStyle/>
          <a:p>
            <a:r>
              <a:rPr lang="fr-FR"/>
              <a:t>Modifiez le style du titre</a:t>
            </a:r>
            <a:endParaRPr lang="pt-PT" dirty="0"/>
          </a:p>
        </p:txBody>
      </p:sp>
      <p:sp>
        <p:nvSpPr>
          <p:cNvPr id="5" name="Text Placeholder 4">
            <a:extLst>
              <a:ext uri="{FF2B5EF4-FFF2-40B4-BE49-F238E27FC236}">
                <a16:creationId xmlns:a16="http://schemas.microsoft.com/office/drawing/2014/main" xmlns="" id="{A4D17236-A440-4453-A69C-BE3728C11608}"/>
              </a:ext>
            </a:extLst>
          </p:cNvPr>
          <p:cNvSpPr>
            <a:spLocks noGrp="1"/>
          </p:cNvSpPr>
          <p:nvPr>
            <p:ph type="body" idx="1"/>
          </p:nvPr>
        </p:nvSpPr>
        <p:spPr>
          <a:xfrm>
            <a:off x="305991" y="1412875"/>
            <a:ext cx="8532018"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pic>
        <p:nvPicPr>
          <p:cNvPr id="6" name="Graphic 5">
            <a:extLst>
              <a:ext uri="{FF2B5EF4-FFF2-40B4-BE49-F238E27FC236}">
                <a16:creationId xmlns:a16="http://schemas.microsoft.com/office/drawing/2014/main" xmlns="" id="{5ADEA393-710B-480F-B3FD-D0ECB1A5030C}"/>
              </a:ext>
            </a:extLst>
          </p:cNvPr>
          <p:cNvPicPr>
            <a:picLocks noChangeAspect="1"/>
          </p:cNvPicPr>
          <p:nvPr userDrawn="1"/>
        </p:nvPicPr>
        <p:blipFill rotWithShape="1">
          <a:blip r:embed="rId10">
            <a:extLst>
              <a:ext uri="{96DAC541-7B7A-43D3-8B79-37D633B846F1}">
                <asvg:svgBlip xmlns:asvg="http://schemas.microsoft.com/office/drawing/2016/SVG/main" xmlns="" r:embed="rId11"/>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2213892103"/>
      </p:ext>
    </p:extLst>
  </p:cSld>
  <p:clrMap bg1="lt1" tx1="dk1" bg2="lt2" tx2="dk2" accent1="accent1" accent2="accent2" accent3="accent3" accent4="accent4" accent5="accent5" accent6="accent6" hlink="hlink" folHlink="folHlink"/>
  <p:sldLayoutIdLst>
    <p:sldLayoutId id="2147483691" r:id="rId1"/>
    <p:sldLayoutId id="2147483697" r:id="rId2"/>
    <p:sldLayoutId id="2147483698" r:id="rId3"/>
    <p:sldLayoutId id="2147483699" r:id="rId4"/>
    <p:sldLayoutId id="2147483700" r:id="rId5"/>
    <p:sldLayoutId id="2147483701" r:id="rId6"/>
    <p:sldLayoutId id="2147483702" r:id="rId7"/>
    <p:sldLayoutId id="2147483703" r:id="rId8"/>
  </p:sldLayoutIdLst>
  <p:hf sldNum="0" hdr="0" dt="0"/>
  <p:txStyles>
    <p:titleStyle>
      <a:lvl1pPr algn="l" defTabSz="685800" rtl="0" eaLnBrk="1" latinLnBrk="0" hangingPunct="1">
        <a:lnSpc>
          <a:spcPct val="100000"/>
        </a:lnSpc>
        <a:spcBef>
          <a:spcPct val="0"/>
        </a:spcBef>
        <a:buNone/>
        <a:defRPr sz="32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285750" indent="-285750" algn="l" defTabSz="685800" rtl="0" eaLnBrk="1" latinLnBrk="0" hangingPunct="1">
        <a:lnSpc>
          <a:spcPct val="90000"/>
        </a:lnSpc>
        <a:spcBef>
          <a:spcPts val="750"/>
        </a:spcBef>
        <a:buClr>
          <a:schemeClr val="tx2"/>
        </a:buClr>
        <a:buFont typeface="Wingdings" panose="05000000000000000000" pitchFamily="2" charset="2"/>
        <a:buChar char="Ø"/>
        <a:defRPr sz="195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514350" indent="-171450" algn="l" defTabSz="685800" rtl="0" eaLnBrk="1" latinLnBrk="0" hangingPunct="1">
        <a:lnSpc>
          <a:spcPct val="90000"/>
        </a:lnSpc>
        <a:spcBef>
          <a:spcPts val="375"/>
        </a:spcBef>
        <a:buClr>
          <a:schemeClr val="tx2"/>
        </a:buClr>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857250" indent="-171450" algn="l" defTabSz="685800" rtl="0" eaLnBrk="1" latinLnBrk="0" hangingPunct="1">
        <a:lnSpc>
          <a:spcPct val="90000"/>
        </a:lnSpc>
        <a:spcBef>
          <a:spcPts val="375"/>
        </a:spcBef>
        <a:buClr>
          <a:schemeClr val="tx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200150" indent="-171450" algn="l" defTabSz="685800" rtl="0" eaLnBrk="1" latinLnBrk="0" hangingPunct="1">
        <a:lnSpc>
          <a:spcPct val="90000"/>
        </a:lnSpc>
        <a:spcBef>
          <a:spcPts val="375"/>
        </a:spcBef>
        <a:buClr>
          <a:schemeClr val="tx2"/>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543050" indent="-171450" algn="l" defTabSz="685800" rtl="0" eaLnBrk="1" latinLnBrk="0" hangingPunct="1">
        <a:lnSpc>
          <a:spcPct val="90000"/>
        </a:lnSpc>
        <a:spcBef>
          <a:spcPts val="375"/>
        </a:spcBef>
        <a:buClr>
          <a:schemeClr val="tx2"/>
        </a:buClr>
        <a:buFont typeface="Arial" panose="020B0604020202020204" pitchFamily="34" charset="0"/>
        <a:buChar char="•"/>
        <a:defRPr sz="105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65">
          <p15:clr>
            <a:srgbClr val="F26B43"/>
          </p15:clr>
        </p15:guide>
        <p15:guide id="2" pos="257">
          <p15:clr>
            <a:srgbClr val="F26B43"/>
          </p15:clr>
        </p15:guide>
        <p15:guide id="3" pos="7423">
          <p15:clr>
            <a:srgbClr val="F26B43"/>
          </p15:clr>
        </p15:guide>
        <p15:guide id="4" orient="horz" pos="25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11.jpeg"/><Relationship Id="rId4" Type="http://schemas.openxmlformats.org/officeDocument/2006/relationships/image" Target="../media/image10.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image" Target="../media/image9.wmf"/><Relationship Id="rId7" Type="http://schemas.openxmlformats.org/officeDocument/2006/relationships/image" Target="../media/image13.jpeg"/><Relationship Id="rId12" Type="http://schemas.openxmlformats.org/officeDocument/2006/relationships/image" Target="../media/image16.jpe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hyperlink" Target="http://images.wordpressapi.com/twodim-array.png" TargetMode="External"/><Relationship Id="rId11" Type="http://schemas.openxmlformats.org/officeDocument/2006/relationships/hyperlink" Target="http://www.google.co.in/imgres?imgurl=http://1.bp.blogspot.com/_DRkArLcWOn4/Sf9PROAv7cI/AAAAAAAAAPA/QoiKjVoAQ9I/s320/bank_account_1.jpg&amp;imgrefurl=http://targe8.blogspot.com/2009/05/secret-bank-accounts.html&amp;usg=__0IFP0NrO67p71W_buYZlqYqrBwY=&amp;h=251&amp;w=250&amp;sz=24&amp;hl=en&amp;start=6&amp;zoom=1&amp;tbnid=rMjdbLquKUTjTM:&amp;tbnh=111&amp;tbnw=111&amp;ei=83e-TdG5MYyqrAesp-iZBw&amp;prev=/search?q=bank+account&amp;hl=en&amp;gbv=2&amp;tbm=isch&amp;itbs=1" TargetMode="External"/><Relationship Id="rId5" Type="http://schemas.openxmlformats.org/officeDocument/2006/relationships/image" Target="../media/image12.jpeg"/><Relationship Id="rId10" Type="http://schemas.openxmlformats.org/officeDocument/2006/relationships/image" Target="../media/image15.jpeg"/><Relationship Id="rId4" Type="http://schemas.openxmlformats.org/officeDocument/2006/relationships/hyperlink" Target="http://www.google.co.in/imgres?imgurl=http://www.makemoneyonline-guide.com/wp-content/uploads/2009/02/business-chart-going-up.jpg&amp;imgrefurl=http://www.makemoneyonline-guide.com/make-money-online/ways-gain-traffic/&amp;usg=__a-MO8PaWcjr1Rwfbb9zxxMeYId0=&amp;h=380&amp;w=380&amp;sz=39&amp;hl=en&amp;start=2&amp;zoom=1&amp;tbnid=OgH40GFZHty8VM:&amp;tbnh=123&amp;tbnw=123&amp;ei=nne-TanMOYq8rAfqtOCZBw&amp;prev=/search?q=business+chart&amp;hl=en&amp;gbv=2&amp;tbm=isch&amp;itbs=1" TargetMode="External"/><Relationship Id="rId9" Type="http://schemas.openxmlformats.org/officeDocument/2006/relationships/hyperlink" Target="http://images.google.co.in/imgres?imgurl=http://upload.wikimedia.org/wikipedia/commons/c/ca/Doubly_linked_list.png&amp;imgrefurl=http://commons.wikimedia.org/wiki/File:Doubly_linked_list.png&amp;usg=__Pte0hDh3rwTxGcj5pDzbuKirdh8=&amp;h=295&amp;w=915&amp;sz=4&amp;hl=en&amp;start=7&amp;tbnid=vUnSsGWBlxucYM:&amp;tbnh=47&amp;tbnw=147&amp;prev=/images?q=linked+list&amp;gbv=2&amp;hl=en" TargetMode="External"/></Relationships>
</file>

<file path=ppt/slides/_rels/slide14.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0.wmf"/><Relationship Id="rId7" Type="http://schemas.openxmlformats.org/officeDocument/2006/relationships/hyperlink" Target="http://www.google.co.in/imgres?imgurl=http://www.wilesforsheriff.com/wp-content/uploads/2010/01/Current-Account-Premium_tcm17-16511.jpg&amp;imgrefurl=http://www.wilesforsheriff.com/accounting/current-accounts-meeting-the-needs-of-businessmen/&amp;usg=__l5A6Rz1JHrRV8CNjLpPWyY-0JVM=&amp;h=224&amp;w=287&amp;sz=43&amp;hl=en&amp;start=1&amp;zoom=1&amp;tbnid=3hYbDhyRHejFYM:&amp;tbnh=90&amp;tbnw=115&amp;ei=Wo6-Tf6YPMPsrQel3_y1Bw&amp;prev=/search?q=Current+Account&amp;hl=en&amp;gbv=2&amp;tbm=isch&amp;itbs=1"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17.jpeg"/><Relationship Id="rId5" Type="http://schemas.openxmlformats.org/officeDocument/2006/relationships/hyperlink" Target="http://www.google.co.in/imgres?imgurl=http://static.wix.com/media/aa3ecd1b1238a0c66123aca4859bf760.wix_mp&amp;imgrefurl=http://www.wix.com/ecobanks/plc&amp;usg=__9eRRPtdJiQTL8n6qKaLWa7ZSsAg=&amp;h=305&amp;w=285&amp;sz=24&amp;hl=en&amp;start=6&amp;zoom=1&amp;tbnid=7JZO2eOANX11sM:&amp;tbnh=116&amp;tbnw=108&amp;ei=OY6-TaidJMbVrQeInfGlBw&amp;prev=/search?q=Savings+Account&amp;hl=en&amp;gbv=2&amp;tbm=isch&amp;itbs=1" TargetMode="External"/><Relationship Id="rId4" Type="http://schemas.openxmlformats.org/officeDocument/2006/relationships/image" Target="../media/image11.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22.jpeg"/></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hyperlink" Target="http://4.bp.blogspot.com/_cf9ZNaFBCrc/RmXjliw6chI/AAAAAAAABLM/MnHhzM4qhh4/s1600-h/abstraction.jpg" TargetMode="External"/><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23.jpeg"/></Relationships>
</file>

<file path=ppt/slides/_rels/slide22.xml.rels><?xml version="1.0" encoding="UTF-8" standalone="yes"?>
<Relationships xmlns="http://schemas.openxmlformats.org/package/2006/relationships"><Relationship Id="rId3" Type="http://schemas.openxmlformats.org/officeDocument/2006/relationships/hyperlink" Target="http://2.bp.blogspot.com/_cf9ZNaFBCrc/RmXpSCw6ciI/AAAAAAAABLU/IucbOx3gVJw/s1600-h/encapsulation.jpg" TargetMode="External"/><Relationship Id="rId2" Type="http://schemas.openxmlformats.org/officeDocument/2006/relationships/notesSlide" Target="../notesSlides/notesSlide22.xml"/><Relationship Id="rId1" Type="http://schemas.openxmlformats.org/officeDocument/2006/relationships/slideLayout" Target="../slideLayouts/slideLayout4.xml"/><Relationship Id="rId5" Type="http://schemas.openxmlformats.org/officeDocument/2006/relationships/image" Target="../media/image25.jpeg"/><Relationship Id="rId4" Type="http://schemas.openxmlformats.org/officeDocument/2006/relationships/image" Target="../media/image24.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image" Target="../media/image28.pn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hyperlink" Target="http://4.bp.blogspot.com/_cf9ZNaFBCrc/RmXsciw6cjI/AAAAAAAABLc/8SI8JiBUejg/s1600-h/modularity.jpg" TargetMode="External"/><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29.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hyperlink" Target="http://3.bp.blogspot.com/_cf9ZNaFBCrc/RmhDyiw6ckI/AAAAAAAABLs/SJdARgxNISo/s1600-h/hierarchy.jpg" TargetMode="External"/><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30.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8" Type="http://schemas.openxmlformats.org/officeDocument/2006/relationships/image" Target="../media/image34.jpeg"/><Relationship Id="rId3" Type="http://schemas.openxmlformats.org/officeDocument/2006/relationships/hyperlink" Target="http://images.google.co.in/imgres?imgurl=http://www.apbc.org.uk/table_tips/t_t_images/cat.jpg&amp;imgrefurl=http://www.apbc.org.uk/table_tips/cats.htm&amp;usg=__9OLWxcqpT8_DI9CkGafOfPUVsPI=&amp;h=337&amp;w=300&amp;sz=24&amp;hl=en&amp;start=13&amp;tbnid=tunIl-hWyhVdPM:&amp;tbnh=119&amp;tbnw=106&amp;prev=/images?q=cat&amp;gbv=2&amp;hl=en" TargetMode="External"/><Relationship Id="rId7" Type="http://schemas.openxmlformats.org/officeDocument/2006/relationships/hyperlink" Target="http://images.google.co.in/imgres?imgurl=http://school.discoveryeducation.com/clipart/images/presentation-boy.gif&amp;imgrefurl=http://school.discoveryeducation.com/clipart/clip/presentation-boy.html&amp;usg=__vjRxgMrFWMBIblWaMWtCROerhTU=&amp;h=320&amp;w=360&amp;sz=11&amp;hl=en&amp;start=14&amp;tbnid=6nU_JAQRk_ZDtM:&amp;tbnh=108&amp;tbnw=121&amp;prev=/images?q=boy&amp;gbv=2&amp;hl=en" TargetMode="External"/><Relationship Id="rId2" Type="http://schemas.openxmlformats.org/officeDocument/2006/relationships/notesSlide" Target="../notesSlides/notesSlide33.xml"/><Relationship Id="rId1" Type="http://schemas.openxmlformats.org/officeDocument/2006/relationships/slideLayout" Target="../slideLayouts/slideLayout4.xml"/><Relationship Id="rId6" Type="http://schemas.openxmlformats.org/officeDocument/2006/relationships/image" Target="../media/image33.jpeg"/><Relationship Id="rId5" Type="http://schemas.openxmlformats.org/officeDocument/2006/relationships/hyperlink" Target="http://images.google.co.in/imgres?imgurl=http://www.csuchico.edu/lref/images/bird2a.gif&amp;imgrefurl=http://www.csuchico.edu/lref/guides/rbs/ornithAuthor3.htm&amp;usg=__2j0Nq1g6juas6qvRLuQ27aoR8ho=&amp;h=369&amp;w=402&amp;sz=5&amp;hl=en&amp;start=9&amp;tbnid=0Eq1HJIvn3NpCM:&amp;tbnh=114&amp;tbnw=124&amp;prev=/images?q=bird&amp;gbv=2&amp;hl=en" TargetMode="External"/><Relationship Id="rId4" Type="http://schemas.openxmlformats.org/officeDocument/2006/relationships/image" Target="../media/image32.jpe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2852936"/>
            <a:ext cx="6156175" cy="576063"/>
          </a:xfrm>
        </p:spPr>
        <p:txBody>
          <a:bodyPr>
            <a:normAutofit fontScale="90000"/>
          </a:bodyPr>
          <a:lstStyle/>
          <a:p>
            <a:r>
              <a:rPr lang="en-IN" sz="3600" dirty="0"/>
              <a:t>Object-Oriented Programming</a:t>
            </a:r>
          </a:p>
        </p:txBody>
      </p:sp>
      <p:sp>
        <p:nvSpPr>
          <p:cNvPr id="3" name="Subtitle 2"/>
          <p:cNvSpPr>
            <a:spLocks noGrp="1"/>
          </p:cNvSpPr>
          <p:nvPr>
            <p:ph type="subTitle" idx="1"/>
          </p:nvPr>
        </p:nvSpPr>
        <p:spPr>
          <a:xfrm>
            <a:off x="116990" y="3717032"/>
            <a:ext cx="6687257" cy="864592"/>
          </a:xfrm>
        </p:spPr>
        <p:txBody>
          <a:bodyPr>
            <a:noAutofit/>
          </a:bodyPr>
          <a:lstStyle/>
          <a:p>
            <a:pPr algn="l"/>
            <a:r>
              <a:rPr lang="en-US" sz="2400" b="0" dirty="0">
                <a:cs typeface="Arial" charset="0"/>
              </a:rPr>
              <a:t>Lesson </a:t>
            </a:r>
            <a:r>
              <a:rPr lang="en-US" sz="2400" b="0" dirty="0" smtClean="0">
                <a:cs typeface="Arial" charset="0"/>
              </a:rPr>
              <a:t>1: </a:t>
            </a:r>
            <a:r>
              <a:rPr lang="en-IN" sz="2400" b="0" dirty="0"/>
              <a:t>Principles </a:t>
            </a:r>
            <a:r>
              <a:rPr lang="en-IN" sz="2400" b="0" dirty="0" smtClean="0"/>
              <a:t>of </a:t>
            </a:r>
            <a:r>
              <a:rPr lang="en-IN" sz="2400" b="0" dirty="0"/>
              <a:t>Object-Oriented </a:t>
            </a:r>
            <a:r>
              <a:rPr lang="en-IN" sz="2400" b="0" dirty="0" smtClean="0"/>
              <a:t>                  			Technology</a:t>
            </a:r>
            <a:endParaRPr lang="en-IN" sz="2400" b="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What </a:t>
            </a:r>
            <a:r>
              <a:rPr lang="en-IN" dirty="0"/>
              <a:t>is a Class?</a:t>
            </a:r>
          </a:p>
        </p:txBody>
      </p:sp>
      <p:sp>
        <p:nvSpPr>
          <p:cNvPr id="3" name="Content Placeholder 2"/>
          <p:cNvSpPr>
            <a:spLocks noGrp="1"/>
          </p:cNvSpPr>
          <p:nvPr>
            <p:ph idx="1"/>
          </p:nvPr>
        </p:nvSpPr>
        <p:spPr/>
        <p:txBody>
          <a:bodyPr/>
          <a:lstStyle/>
          <a:p>
            <a:pPr marL="347663" indent="-347663"/>
            <a:r>
              <a:rPr lang="en-US" dirty="0"/>
              <a:t>A Class characterizes common structure and behavior of a set of objects.</a:t>
            </a:r>
          </a:p>
          <a:p>
            <a:pPr marL="347663" indent="-347663"/>
            <a:r>
              <a:rPr lang="en-US" dirty="0"/>
              <a:t>It constitutes of Attributes and Operations.</a:t>
            </a:r>
          </a:p>
          <a:p>
            <a:pPr marL="347663" indent="-347663"/>
            <a:r>
              <a:rPr lang="en-US" dirty="0"/>
              <a:t>It serves as a template from which objects are created in an application.</a:t>
            </a:r>
          </a:p>
          <a:p>
            <a:endParaRPr lang="en-IN" dirty="0"/>
          </a:p>
        </p:txBody>
      </p:sp>
      <p:graphicFrame>
        <p:nvGraphicFramePr>
          <p:cNvPr id="4" name="Group 24"/>
          <p:cNvGraphicFramePr>
            <a:graphicFrameLocks/>
          </p:cNvGraphicFramePr>
          <p:nvPr>
            <p:extLst/>
          </p:nvPr>
        </p:nvGraphicFramePr>
        <p:xfrm>
          <a:off x="4361061" y="4114799"/>
          <a:ext cx="4267200" cy="1828801"/>
        </p:xfrm>
        <a:graphic>
          <a:graphicData uri="http://schemas.openxmlformats.org/drawingml/2006/table">
            <a:tbl>
              <a:tblPr>
                <a:tableStyleId>{284E427A-3D55-4303-BF80-6455036E1DE7}</a:tableStyleId>
              </a:tblPr>
              <a:tblGrid>
                <a:gridCol w="1404007">
                  <a:extLst>
                    <a:ext uri="{9D8B030D-6E8A-4147-A177-3AD203B41FA5}">
                      <a16:colId xmlns:a16="http://schemas.microsoft.com/office/drawing/2014/main" xmlns="" val="20000"/>
                    </a:ext>
                  </a:extLst>
                </a:gridCol>
                <a:gridCol w="2863193">
                  <a:extLst>
                    <a:ext uri="{9D8B030D-6E8A-4147-A177-3AD203B41FA5}">
                      <a16:colId xmlns:a16="http://schemas.microsoft.com/office/drawing/2014/main" xmlns="" val="20001"/>
                    </a:ext>
                  </a:extLst>
                </a:gridCol>
              </a:tblGrid>
              <a:tr h="377060">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u="none" strike="noStrike" cap="none" normalizeH="0" baseline="0" dirty="0">
                          <a:ln>
                            <a:noFill/>
                          </a:ln>
                          <a:effectLst/>
                        </a:rPr>
                        <a:t>Class name</a:t>
                      </a:r>
                      <a:endParaRPr kumimoji="0" lang="en-US" sz="1600" b="0" i="0" u="none" strike="noStrike" cap="none" normalizeH="0" baseline="0" dirty="0">
                        <a:ln>
                          <a:noFill/>
                        </a:ln>
                        <a:solidFill>
                          <a:schemeClr val="tx1"/>
                        </a:solidFill>
                        <a:effectLst/>
                        <a:latin typeface="+mj-lt"/>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u="none" strike="noStrike" cap="none" normalizeH="0" baseline="0">
                          <a:ln>
                            <a:noFill/>
                          </a:ln>
                          <a:effectLst/>
                        </a:rPr>
                        <a:t>Customer</a:t>
                      </a:r>
                      <a:endParaRPr kumimoji="0" lang="en-US" sz="1600" b="0" i="0" u="none" strike="noStrike" cap="none" normalizeH="0" baseline="0">
                        <a:ln>
                          <a:noFill/>
                        </a:ln>
                        <a:solidFill>
                          <a:schemeClr val="tx1"/>
                        </a:solidFill>
                        <a:effectLst/>
                        <a:latin typeface="+mj-lt"/>
                      </a:endParaRPr>
                    </a:p>
                  </a:txBody>
                  <a:tcPr horzOverflow="overflow"/>
                </a:tc>
                <a:extLst>
                  <a:ext uri="{0D108BD9-81ED-4DB2-BD59-A6C34878D82A}">
                    <a16:rowId xmlns:a16="http://schemas.microsoft.com/office/drawing/2014/main" xmlns="" val="10000"/>
                  </a:ext>
                </a:extLst>
              </a:tr>
              <a:tr h="726626">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u="none" strike="noStrike" cap="none" normalizeH="0" baseline="0">
                          <a:ln>
                            <a:noFill/>
                          </a:ln>
                          <a:effectLst/>
                        </a:rPr>
                        <a:t>Class attributes</a:t>
                      </a:r>
                      <a:endParaRPr kumimoji="0" lang="en-US" sz="1600" b="0" i="0" u="none" strike="noStrike" cap="none" normalizeH="0" baseline="0">
                        <a:ln>
                          <a:noFill/>
                        </a:ln>
                        <a:solidFill>
                          <a:schemeClr val="tx1"/>
                        </a:solidFill>
                        <a:effectLst/>
                        <a:latin typeface="+mj-lt"/>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u="none" strike="noStrike" cap="none" normalizeH="0" baseline="0">
                          <a:ln>
                            <a:noFill/>
                          </a:ln>
                          <a:effectLst/>
                        </a:rPr>
                        <a:t>Name, Address, Email-ID, TelNumber</a:t>
                      </a:r>
                      <a:endParaRPr kumimoji="0" lang="en-US" sz="1600" b="0" i="0" u="none" strike="noStrike" cap="none" normalizeH="0" baseline="0">
                        <a:ln>
                          <a:noFill/>
                        </a:ln>
                        <a:solidFill>
                          <a:schemeClr val="tx1"/>
                        </a:solidFill>
                        <a:effectLst/>
                        <a:latin typeface="+mj-lt"/>
                      </a:endParaRPr>
                    </a:p>
                  </a:txBody>
                  <a:tcPr horzOverflow="overflow"/>
                </a:tc>
                <a:extLst>
                  <a:ext uri="{0D108BD9-81ED-4DB2-BD59-A6C34878D82A}">
                    <a16:rowId xmlns:a16="http://schemas.microsoft.com/office/drawing/2014/main" xmlns="" val="10001"/>
                  </a:ext>
                </a:extLst>
              </a:tr>
              <a:tr h="72511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u="none" strike="noStrike" cap="none" normalizeH="0" baseline="0">
                          <a:ln>
                            <a:noFill/>
                          </a:ln>
                          <a:effectLst/>
                        </a:rPr>
                        <a:t>Class operations</a:t>
                      </a:r>
                      <a:endParaRPr kumimoji="0" lang="en-US" sz="1600" b="0" i="0" u="none" strike="noStrike" cap="none" normalizeH="0" baseline="0">
                        <a:ln>
                          <a:noFill/>
                        </a:ln>
                        <a:solidFill>
                          <a:schemeClr val="tx1"/>
                        </a:solidFill>
                        <a:effectLst/>
                        <a:latin typeface="+mj-lt"/>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u="none" strike="noStrike" cap="none" normalizeH="0" baseline="0" dirty="0" err="1">
                          <a:ln>
                            <a:noFill/>
                          </a:ln>
                          <a:effectLst/>
                        </a:rPr>
                        <a:t>displayCustomerDetails</a:t>
                      </a:r>
                      <a:r>
                        <a:rPr kumimoji="0" lang="en-US" sz="1600" u="none" strike="noStrike" cap="none" normalizeH="0" baseline="0" dirty="0">
                          <a:ln>
                            <a:noFill/>
                          </a:ln>
                          <a:effectLst/>
                        </a:rPr>
                        <a:t>()</a:t>
                      </a:r>
                    </a:p>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u="none" strike="noStrike" cap="none" normalizeH="0" baseline="0" dirty="0" err="1">
                          <a:ln>
                            <a:noFill/>
                          </a:ln>
                          <a:effectLst/>
                        </a:rPr>
                        <a:t>changeContactDetails</a:t>
                      </a:r>
                      <a:r>
                        <a:rPr kumimoji="0" lang="en-US" sz="1600" u="none" strike="noStrike" cap="none" normalizeH="0" baseline="0" dirty="0">
                          <a:ln>
                            <a:noFill/>
                          </a:ln>
                          <a:effectLst/>
                        </a:rPr>
                        <a:t>()</a:t>
                      </a:r>
                      <a:endParaRPr kumimoji="0" lang="en-US" sz="1600" b="0" i="0" u="none" strike="noStrike" cap="none" normalizeH="0" baseline="0" dirty="0">
                        <a:ln>
                          <a:noFill/>
                        </a:ln>
                        <a:solidFill>
                          <a:schemeClr val="tx1"/>
                        </a:solidFill>
                        <a:effectLst/>
                        <a:latin typeface="+mj-lt"/>
                      </a:endParaRPr>
                    </a:p>
                  </a:txBody>
                  <a:tcPr horzOverflow="overflow"/>
                </a:tc>
                <a:extLst>
                  <a:ext uri="{0D108BD9-81ED-4DB2-BD59-A6C34878D82A}">
                    <a16:rowId xmlns:a16="http://schemas.microsoft.com/office/drawing/2014/main" xmlns="" val="10002"/>
                  </a:ext>
                </a:extLst>
              </a:tr>
            </a:tbl>
          </a:graphicData>
        </a:graphic>
      </p:graphicFrame>
      <p:pic>
        <p:nvPicPr>
          <p:cNvPr id="5" name="Picture 4" descr="j0292020"/>
          <p:cNvPicPr>
            <a:picLocks noChangeAspect="1" noChangeArrowheads="1"/>
          </p:cNvPicPr>
          <p:nvPr/>
        </p:nvPicPr>
        <p:blipFill>
          <a:blip r:embed="rId3"/>
          <a:srcRect/>
          <a:stretch>
            <a:fillRect/>
          </a:stretch>
        </p:blipFill>
        <p:spPr bwMode="auto">
          <a:xfrm>
            <a:off x="609600" y="4114800"/>
            <a:ext cx="1066800" cy="914400"/>
          </a:xfrm>
          <a:prstGeom prst="rect">
            <a:avLst/>
          </a:prstGeom>
          <a:noFill/>
          <a:ln w="9525">
            <a:noFill/>
            <a:miter lim="800000"/>
            <a:headEnd/>
            <a:tailEnd/>
          </a:ln>
        </p:spPr>
      </p:pic>
      <p:pic>
        <p:nvPicPr>
          <p:cNvPr id="6" name="Picture 5" descr="j0195384"/>
          <p:cNvPicPr>
            <a:picLocks noChangeAspect="1" noChangeArrowheads="1"/>
          </p:cNvPicPr>
          <p:nvPr/>
        </p:nvPicPr>
        <p:blipFill>
          <a:blip r:embed="rId4"/>
          <a:srcRect/>
          <a:stretch>
            <a:fillRect/>
          </a:stretch>
        </p:blipFill>
        <p:spPr bwMode="auto">
          <a:xfrm>
            <a:off x="1997075" y="4191000"/>
            <a:ext cx="1203325" cy="839788"/>
          </a:xfrm>
          <a:prstGeom prst="rect">
            <a:avLst/>
          </a:prstGeom>
          <a:noFill/>
          <a:ln w="9525">
            <a:noFill/>
            <a:miter lim="800000"/>
            <a:headEnd/>
            <a:tailEnd/>
          </a:ln>
        </p:spPr>
      </p:pic>
      <p:sp>
        <p:nvSpPr>
          <p:cNvPr id="7" name="AutoShape 21"/>
          <p:cNvSpPr>
            <a:spLocks noChangeArrowheads="1"/>
          </p:cNvSpPr>
          <p:nvPr/>
        </p:nvSpPr>
        <p:spPr bwMode="auto">
          <a:xfrm>
            <a:off x="3352800" y="4800600"/>
            <a:ext cx="762000" cy="457200"/>
          </a:xfrm>
          <a:prstGeom prst="rightArrow">
            <a:avLst>
              <a:gd name="adj1" fmla="val 50000"/>
              <a:gd name="adj2" fmla="val 41667"/>
            </a:avLst>
          </a:prstGeom>
          <a:solidFill>
            <a:srgbClr val="A11133"/>
          </a:solidFill>
          <a:ln w="9525">
            <a:solidFill>
              <a:schemeClr val="tx1"/>
            </a:solidFill>
            <a:miter lim="800000"/>
            <a:headEnd/>
            <a:tailEnd/>
          </a:ln>
        </p:spPr>
        <p:txBody>
          <a:bodyPr wrap="none" anchor="ctr"/>
          <a:lstStyle/>
          <a:p>
            <a:endParaRPr lang="en-US"/>
          </a:p>
        </p:txBody>
      </p:sp>
      <p:pic>
        <p:nvPicPr>
          <p:cNvPr id="8" name="Picture 22" descr="cust1"/>
          <p:cNvPicPr>
            <a:picLocks noChangeAspect="1" noChangeArrowheads="1"/>
          </p:cNvPicPr>
          <p:nvPr/>
        </p:nvPicPr>
        <p:blipFill>
          <a:blip r:embed="rId5"/>
          <a:srcRect/>
          <a:stretch>
            <a:fillRect/>
          </a:stretch>
        </p:blipFill>
        <p:spPr bwMode="auto">
          <a:xfrm>
            <a:off x="1371600" y="5181600"/>
            <a:ext cx="976313" cy="973138"/>
          </a:xfrm>
          <a:prstGeom prst="rect">
            <a:avLst/>
          </a:prstGeom>
          <a:noFill/>
          <a:ln w="9525">
            <a:noFill/>
            <a:miter lim="800000"/>
            <a:headEnd/>
            <a:tailEnd/>
          </a:ln>
        </p:spPr>
      </p:pic>
    </p:spTree>
    <p:extLst>
      <p:ext uri="{BB962C8B-B14F-4D97-AF65-F5344CB8AC3E}">
        <p14:creationId xmlns:p14="http://schemas.microsoft.com/office/powerpoint/2010/main" val="1364436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What </a:t>
            </a:r>
            <a:r>
              <a:rPr lang="en-IN" dirty="0"/>
              <a:t>is a Class?</a:t>
            </a:r>
          </a:p>
        </p:txBody>
      </p:sp>
      <p:sp>
        <p:nvSpPr>
          <p:cNvPr id="3" name="Content Placeholder 2"/>
          <p:cNvSpPr>
            <a:spLocks noGrp="1"/>
          </p:cNvSpPr>
          <p:nvPr>
            <p:ph idx="1"/>
          </p:nvPr>
        </p:nvSpPr>
        <p:spPr/>
        <p:txBody>
          <a:bodyPr/>
          <a:lstStyle/>
          <a:p>
            <a:pPr marL="347663" indent="-347663">
              <a:defRPr/>
            </a:pPr>
            <a:r>
              <a:rPr lang="en-US" dirty="0"/>
              <a:t>Watch out for the “Nouns” &amp; “Verbs” in the problem statement</a:t>
            </a:r>
          </a:p>
          <a:p>
            <a:pPr lvl="1">
              <a:defRPr/>
            </a:pPr>
            <a:r>
              <a:rPr lang="en-US" dirty="0"/>
              <a:t>Nouns that have well defined structure and </a:t>
            </a:r>
            <a:r>
              <a:rPr lang="en-US" dirty="0" err="1"/>
              <a:t>behaviour</a:t>
            </a:r>
            <a:r>
              <a:rPr lang="en-US" dirty="0"/>
              <a:t> are potential classes</a:t>
            </a:r>
          </a:p>
          <a:p>
            <a:pPr lvl="1">
              <a:defRPr/>
            </a:pPr>
            <a:r>
              <a:rPr lang="en-US" dirty="0"/>
              <a:t>Nouns describing the characteristics or properties are potential attributes</a:t>
            </a:r>
          </a:p>
          <a:p>
            <a:pPr lvl="1">
              <a:defRPr/>
            </a:pPr>
            <a:r>
              <a:rPr lang="en-US" dirty="0"/>
              <a:t>Verbs describing functions that can be performed are potential operations</a:t>
            </a:r>
          </a:p>
          <a:p>
            <a:endParaRPr lang="en-IN" dirty="0"/>
          </a:p>
        </p:txBody>
      </p:sp>
      <p:sp>
        <p:nvSpPr>
          <p:cNvPr id="4" name="Rounded Rectangle 3"/>
          <p:cNvSpPr/>
          <p:nvPr/>
        </p:nvSpPr>
        <p:spPr>
          <a:xfrm>
            <a:off x="785786" y="3357562"/>
            <a:ext cx="7620000" cy="137160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600" dirty="0">
              <a:solidFill>
                <a:schemeClr val="tx1"/>
              </a:solidFill>
              <a:latin typeface="+mj-lt"/>
            </a:endParaRPr>
          </a:p>
          <a:p>
            <a:pPr>
              <a:defRPr/>
            </a:pPr>
            <a:r>
              <a:rPr lang="en-US" sz="1600" dirty="0">
                <a:solidFill>
                  <a:schemeClr val="tx1"/>
                </a:solidFill>
                <a:latin typeface="+mj-lt"/>
              </a:rPr>
              <a:t>Example: </a:t>
            </a:r>
            <a:r>
              <a:rPr lang="en-US" sz="1600" u="sng" dirty="0">
                <a:solidFill>
                  <a:schemeClr val="tx1"/>
                </a:solidFill>
                <a:latin typeface="+mj-lt"/>
              </a:rPr>
              <a:t>Customers</a:t>
            </a:r>
            <a:r>
              <a:rPr lang="en-US" sz="1600" dirty="0">
                <a:solidFill>
                  <a:schemeClr val="tx1"/>
                </a:solidFill>
                <a:latin typeface="+mj-lt"/>
              </a:rPr>
              <a:t> can hold different </a:t>
            </a:r>
            <a:r>
              <a:rPr lang="en-US" sz="1600" u="sng" dirty="0">
                <a:solidFill>
                  <a:schemeClr val="tx1"/>
                </a:solidFill>
                <a:latin typeface="+mj-lt"/>
              </a:rPr>
              <a:t>accounts</a:t>
            </a:r>
            <a:r>
              <a:rPr lang="en-US" sz="1600" dirty="0">
                <a:solidFill>
                  <a:schemeClr val="tx1"/>
                </a:solidFill>
                <a:latin typeface="+mj-lt"/>
              </a:rPr>
              <a:t> like </a:t>
            </a:r>
            <a:r>
              <a:rPr lang="en-US" sz="1600" u="sng" dirty="0">
                <a:solidFill>
                  <a:schemeClr val="tx1"/>
                </a:solidFill>
                <a:latin typeface="+mj-lt"/>
              </a:rPr>
              <a:t>Savings Accounts</a:t>
            </a:r>
            <a:r>
              <a:rPr lang="en-US" sz="1600" dirty="0">
                <a:solidFill>
                  <a:schemeClr val="tx1"/>
                </a:solidFill>
                <a:latin typeface="+mj-lt"/>
              </a:rPr>
              <a:t> and </a:t>
            </a:r>
            <a:r>
              <a:rPr lang="en-US" sz="1600" u="sng" dirty="0">
                <a:solidFill>
                  <a:schemeClr val="tx1"/>
                </a:solidFill>
                <a:latin typeface="+mj-lt"/>
              </a:rPr>
              <a:t>Current  Accounts</a:t>
            </a:r>
            <a:r>
              <a:rPr lang="en-US" sz="1600" dirty="0">
                <a:solidFill>
                  <a:schemeClr val="tx1"/>
                </a:solidFill>
                <a:latin typeface="+mj-lt"/>
              </a:rPr>
              <a:t>. Each Account has an </a:t>
            </a:r>
            <a:r>
              <a:rPr lang="en-US" sz="1600" u="sng" dirty="0">
                <a:solidFill>
                  <a:schemeClr val="tx1"/>
                </a:solidFill>
                <a:latin typeface="+mj-lt"/>
              </a:rPr>
              <a:t>Account Number</a:t>
            </a:r>
            <a:r>
              <a:rPr lang="en-US" sz="1600" dirty="0">
                <a:solidFill>
                  <a:schemeClr val="tx1"/>
                </a:solidFill>
                <a:latin typeface="+mj-lt"/>
              </a:rPr>
              <a:t> and provides information on the </a:t>
            </a:r>
            <a:r>
              <a:rPr lang="en-US" sz="1600" u="sng" dirty="0">
                <a:solidFill>
                  <a:schemeClr val="tx1"/>
                </a:solidFill>
                <a:latin typeface="+mj-lt"/>
              </a:rPr>
              <a:t>balance</a:t>
            </a:r>
            <a:r>
              <a:rPr lang="en-US" sz="1600" dirty="0">
                <a:solidFill>
                  <a:schemeClr val="tx1"/>
                </a:solidFill>
                <a:latin typeface="+mj-lt"/>
              </a:rPr>
              <a:t> in the Account. Customers can </a:t>
            </a:r>
            <a:r>
              <a:rPr lang="en-US" sz="1600" u="sng" dirty="0">
                <a:solidFill>
                  <a:schemeClr val="tx1"/>
                </a:solidFill>
                <a:latin typeface="+mj-lt"/>
              </a:rPr>
              <a:t>deposit</a:t>
            </a:r>
            <a:r>
              <a:rPr lang="en-US" sz="1600" dirty="0">
                <a:solidFill>
                  <a:schemeClr val="tx1"/>
                </a:solidFill>
                <a:latin typeface="+mj-lt"/>
              </a:rPr>
              <a:t> or </a:t>
            </a:r>
            <a:r>
              <a:rPr lang="en-US" sz="1600" u="sng" dirty="0">
                <a:solidFill>
                  <a:schemeClr val="tx1"/>
                </a:solidFill>
                <a:latin typeface="+mj-lt"/>
              </a:rPr>
              <a:t>withdraw</a:t>
            </a:r>
            <a:r>
              <a:rPr lang="en-US" sz="1600" dirty="0">
                <a:solidFill>
                  <a:schemeClr val="tx1"/>
                </a:solidFill>
                <a:latin typeface="+mj-lt"/>
              </a:rPr>
              <a:t> money from their accounts.</a:t>
            </a:r>
          </a:p>
          <a:p>
            <a:pPr algn="ctr">
              <a:defRPr/>
            </a:pPr>
            <a:endParaRPr lang="en-US" sz="1600" dirty="0">
              <a:solidFill>
                <a:schemeClr val="tx1"/>
              </a:solidFill>
              <a:latin typeface="+mj-lt"/>
            </a:endParaRPr>
          </a:p>
        </p:txBody>
      </p:sp>
    </p:spTree>
    <p:extLst>
      <p:ext uri="{BB962C8B-B14F-4D97-AF65-F5344CB8AC3E}">
        <p14:creationId xmlns:p14="http://schemas.microsoft.com/office/powerpoint/2010/main" val="1863493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Class </a:t>
            </a:r>
            <a:r>
              <a:rPr lang="en-IN" dirty="0"/>
              <a:t>Attribute and Operation</a:t>
            </a:r>
          </a:p>
        </p:txBody>
      </p:sp>
      <p:sp>
        <p:nvSpPr>
          <p:cNvPr id="3" name="Content Placeholder 2"/>
          <p:cNvSpPr>
            <a:spLocks noGrp="1"/>
          </p:cNvSpPr>
          <p:nvPr>
            <p:ph idx="1"/>
          </p:nvPr>
        </p:nvSpPr>
        <p:spPr/>
        <p:txBody>
          <a:bodyPr/>
          <a:lstStyle/>
          <a:p>
            <a:pPr marL="347663" indent="-347663"/>
            <a:r>
              <a:rPr lang="en-US" dirty="0"/>
              <a:t>Each class has a name, attributes, and operations.</a:t>
            </a:r>
          </a:p>
          <a:p>
            <a:pPr lvl="1"/>
            <a:r>
              <a:rPr lang="en-US" dirty="0"/>
              <a:t>Attribute is a named property of a class that describes a range of values. </a:t>
            </a:r>
          </a:p>
          <a:p>
            <a:pPr lvl="1"/>
            <a:r>
              <a:rPr lang="en-US" dirty="0"/>
              <a:t>Operation is the implementation of a service that can be requested from any object of the class to affect behavior. Operations are invoked by other objects by using “Messages”</a:t>
            </a:r>
          </a:p>
          <a:p>
            <a:endParaRPr lang="en-IN" dirty="0"/>
          </a:p>
        </p:txBody>
      </p:sp>
      <p:grpSp>
        <p:nvGrpSpPr>
          <p:cNvPr id="22" name="Group 21">
            <a:extLst>
              <a:ext uri="{FF2B5EF4-FFF2-40B4-BE49-F238E27FC236}">
                <a16:creationId xmlns:a16="http://schemas.microsoft.com/office/drawing/2014/main" xmlns="" id="{0172272B-065B-48E6-A5A6-FFC8F6C26A93}"/>
              </a:ext>
            </a:extLst>
          </p:cNvPr>
          <p:cNvGrpSpPr/>
          <p:nvPr/>
        </p:nvGrpSpPr>
        <p:grpSpPr>
          <a:xfrm>
            <a:off x="990600" y="3886200"/>
            <a:ext cx="7467600" cy="1684338"/>
            <a:chOff x="990600" y="3886200"/>
            <a:chExt cx="7467600" cy="1684338"/>
          </a:xfrm>
        </p:grpSpPr>
        <p:sp>
          <p:nvSpPr>
            <p:cNvPr id="5" name="AutoShape 4"/>
            <p:cNvSpPr>
              <a:spLocks/>
            </p:cNvSpPr>
            <p:nvPr/>
          </p:nvSpPr>
          <p:spPr bwMode="auto">
            <a:xfrm>
              <a:off x="2514600" y="4343400"/>
              <a:ext cx="228600" cy="533400"/>
            </a:xfrm>
            <a:prstGeom prst="leftBrace">
              <a:avLst>
                <a:gd name="adj1" fmla="val 19444"/>
                <a:gd name="adj2" fmla="val 50000"/>
              </a:avLst>
            </a:prstGeom>
            <a:noFill/>
            <a:ln w="38100">
              <a:solidFill>
                <a:schemeClr val="tx2"/>
              </a:solidFill>
              <a:round/>
              <a:headEnd/>
              <a:tailEnd/>
            </a:ln>
          </p:spPr>
          <p:txBody>
            <a:bodyPr wrap="none" anchor="ctr"/>
            <a:lstStyle/>
            <a:p>
              <a:endParaRPr lang="en-US" sz="1600">
                <a:latin typeface="+mj-lt"/>
              </a:endParaRPr>
            </a:p>
          </p:txBody>
        </p:sp>
        <p:sp>
          <p:nvSpPr>
            <p:cNvPr id="6" name="Text Box 5"/>
            <p:cNvSpPr txBox="1">
              <a:spLocks noChangeArrowheads="1"/>
            </p:cNvSpPr>
            <p:nvPr/>
          </p:nvSpPr>
          <p:spPr bwMode="auto">
            <a:xfrm>
              <a:off x="1066800" y="4419600"/>
              <a:ext cx="1371600" cy="338138"/>
            </a:xfrm>
            <a:prstGeom prst="rect">
              <a:avLst/>
            </a:prstGeom>
            <a:noFill/>
            <a:ln w="9525">
              <a:solidFill>
                <a:schemeClr val="tx2"/>
              </a:solidFill>
              <a:miter lim="800000"/>
              <a:headEnd/>
              <a:tailEnd/>
            </a:ln>
          </p:spPr>
          <p:txBody>
            <a:bodyPr wrap="square">
              <a:spAutoFit/>
            </a:bodyPr>
            <a:lstStyle/>
            <a:p>
              <a:r>
                <a:rPr lang="en-US" sz="1600" b="1" dirty="0">
                  <a:latin typeface="+mj-lt"/>
                </a:rPr>
                <a:t>Attributes</a:t>
              </a:r>
            </a:p>
          </p:txBody>
        </p:sp>
        <p:sp>
          <p:nvSpPr>
            <p:cNvPr id="7" name="Rectangle 40"/>
            <p:cNvSpPr>
              <a:spLocks noChangeArrowheads="1"/>
            </p:cNvSpPr>
            <p:nvPr/>
          </p:nvSpPr>
          <p:spPr bwMode="auto">
            <a:xfrm>
              <a:off x="4864100" y="4876800"/>
              <a:ext cx="3594100" cy="693738"/>
            </a:xfrm>
            <a:prstGeom prst="rect">
              <a:avLst/>
            </a:prstGeom>
            <a:solidFill>
              <a:schemeClr val="accent2">
                <a:lumMod val="40000"/>
                <a:lumOff val="60000"/>
              </a:schemeClr>
            </a:solidFill>
            <a:ln w="9525">
              <a:solidFill>
                <a:schemeClr val="tx2"/>
              </a:solidFill>
              <a:miter lim="800000"/>
              <a:headEnd/>
              <a:tailEnd/>
            </a:ln>
          </p:spPr>
          <p:txBody>
            <a:bodyPr/>
            <a:lstStyle/>
            <a:p>
              <a:pPr>
                <a:lnSpc>
                  <a:spcPct val="110000"/>
                </a:lnSpc>
                <a:buClr>
                  <a:srgbClr val="A11133"/>
                </a:buClr>
              </a:pPr>
              <a:r>
                <a:rPr lang="en-US" sz="1600">
                  <a:latin typeface="+mj-lt"/>
                </a:rPr>
                <a:t>withdraw(), getBalance(), deposit()</a:t>
              </a:r>
            </a:p>
          </p:txBody>
        </p:sp>
        <p:sp>
          <p:nvSpPr>
            <p:cNvPr id="8" name="Rectangle 41"/>
            <p:cNvSpPr>
              <a:spLocks noChangeArrowheads="1"/>
            </p:cNvSpPr>
            <p:nvPr/>
          </p:nvSpPr>
          <p:spPr bwMode="auto">
            <a:xfrm>
              <a:off x="2819400" y="4876800"/>
              <a:ext cx="2044700" cy="693738"/>
            </a:xfrm>
            <a:prstGeom prst="rect">
              <a:avLst/>
            </a:prstGeom>
            <a:solidFill>
              <a:schemeClr val="accent2">
                <a:lumMod val="40000"/>
                <a:lumOff val="60000"/>
              </a:schemeClr>
            </a:solidFill>
            <a:ln w="9525">
              <a:solidFill>
                <a:schemeClr val="tx2"/>
              </a:solidFill>
              <a:miter lim="800000"/>
              <a:headEnd/>
              <a:tailEnd/>
            </a:ln>
          </p:spPr>
          <p:txBody>
            <a:bodyPr/>
            <a:lstStyle/>
            <a:p>
              <a:pPr>
                <a:lnSpc>
                  <a:spcPct val="110000"/>
                </a:lnSpc>
                <a:buClr>
                  <a:srgbClr val="A11133"/>
                </a:buClr>
              </a:pPr>
              <a:r>
                <a:rPr lang="en-US" sz="1600">
                  <a:latin typeface="+mj-lt"/>
                </a:rPr>
                <a:t>Class operations</a:t>
              </a:r>
            </a:p>
          </p:txBody>
        </p:sp>
        <p:sp>
          <p:nvSpPr>
            <p:cNvPr id="9" name="Rectangle 42"/>
            <p:cNvSpPr>
              <a:spLocks noChangeArrowheads="1"/>
            </p:cNvSpPr>
            <p:nvPr/>
          </p:nvSpPr>
          <p:spPr bwMode="auto">
            <a:xfrm>
              <a:off x="4864100" y="4343400"/>
              <a:ext cx="3594100" cy="533400"/>
            </a:xfrm>
            <a:prstGeom prst="rect">
              <a:avLst/>
            </a:prstGeom>
            <a:solidFill>
              <a:schemeClr val="accent2">
                <a:lumMod val="40000"/>
                <a:lumOff val="60000"/>
              </a:schemeClr>
            </a:solidFill>
            <a:ln w="9525">
              <a:solidFill>
                <a:schemeClr val="tx2"/>
              </a:solidFill>
              <a:miter lim="800000"/>
              <a:headEnd/>
              <a:tailEnd/>
            </a:ln>
          </p:spPr>
          <p:txBody>
            <a:bodyPr/>
            <a:lstStyle/>
            <a:p>
              <a:pPr>
                <a:lnSpc>
                  <a:spcPct val="110000"/>
                </a:lnSpc>
                <a:buClr>
                  <a:srgbClr val="A11133"/>
                </a:buClr>
              </a:pPr>
              <a:r>
                <a:rPr lang="en-US" sz="1600">
                  <a:latin typeface="+mj-lt"/>
                </a:rPr>
                <a:t>AccountNumber, balance</a:t>
              </a:r>
            </a:p>
          </p:txBody>
        </p:sp>
        <p:sp>
          <p:nvSpPr>
            <p:cNvPr id="10" name="Rectangle 43"/>
            <p:cNvSpPr>
              <a:spLocks noChangeArrowheads="1"/>
            </p:cNvSpPr>
            <p:nvPr/>
          </p:nvSpPr>
          <p:spPr bwMode="auto">
            <a:xfrm>
              <a:off x="2819400" y="4343400"/>
              <a:ext cx="2044700" cy="533400"/>
            </a:xfrm>
            <a:prstGeom prst="rect">
              <a:avLst/>
            </a:prstGeom>
            <a:solidFill>
              <a:schemeClr val="accent2">
                <a:lumMod val="40000"/>
                <a:lumOff val="60000"/>
              </a:schemeClr>
            </a:solidFill>
            <a:ln w="9525">
              <a:solidFill>
                <a:schemeClr val="tx2"/>
              </a:solidFill>
              <a:miter lim="800000"/>
              <a:headEnd/>
              <a:tailEnd/>
            </a:ln>
          </p:spPr>
          <p:txBody>
            <a:bodyPr/>
            <a:lstStyle/>
            <a:p>
              <a:pPr>
                <a:lnSpc>
                  <a:spcPct val="110000"/>
                </a:lnSpc>
                <a:buClr>
                  <a:srgbClr val="A11133"/>
                </a:buClr>
              </a:pPr>
              <a:r>
                <a:rPr lang="en-US" sz="1600">
                  <a:latin typeface="+mj-lt"/>
                </a:rPr>
                <a:t>Class attributes</a:t>
              </a:r>
            </a:p>
          </p:txBody>
        </p:sp>
        <p:sp>
          <p:nvSpPr>
            <p:cNvPr id="11" name="Rectangle 44"/>
            <p:cNvSpPr>
              <a:spLocks noChangeArrowheads="1"/>
            </p:cNvSpPr>
            <p:nvPr/>
          </p:nvSpPr>
          <p:spPr bwMode="auto">
            <a:xfrm>
              <a:off x="4864100" y="3886200"/>
              <a:ext cx="3594100" cy="457200"/>
            </a:xfrm>
            <a:prstGeom prst="rect">
              <a:avLst/>
            </a:prstGeom>
            <a:solidFill>
              <a:schemeClr val="accent2">
                <a:lumMod val="40000"/>
                <a:lumOff val="60000"/>
              </a:schemeClr>
            </a:solidFill>
            <a:ln w="9525">
              <a:solidFill>
                <a:schemeClr val="tx2"/>
              </a:solidFill>
              <a:miter lim="800000"/>
              <a:headEnd/>
              <a:tailEnd/>
            </a:ln>
          </p:spPr>
          <p:txBody>
            <a:bodyPr/>
            <a:lstStyle/>
            <a:p>
              <a:pPr>
                <a:lnSpc>
                  <a:spcPct val="110000"/>
                </a:lnSpc>
                <a:buClr>
                  <a:srgbClr val="A11133"/>
                </a:buClr>
              </a:pPr>
              <a:r>
                <a:rPr lang="en-US" sz="1600">
                  <a:latin typeface="+mj-lt"/>
                </a:rPr>
                <a:t>Account</a:t>
              </a:r>
            </a:p>
          </p:txBody>
        </p:sp>
        <p:sp>
          <p:nvSpPr>
            <p:cNvPr id="12" name="Rectangle 45"/>
            <p:cNvSpPr>
              <a:spLocks noChangeArrowheads="1"/>
            </p:cNvSpPr>
            <p:nvPr/>
          </p:nvSpPr>
          <p:spPr bwMode="auto">
            <a:xfrm>
              <a:off x="2819400" y="3886200"/>
              <a:ext cx="2044700" cy="457200"/>
            </a:xfrm>
            <a:prstGeom prst="rect">
              <a:avLst/>
            </a:prstGeom>
            <a:solidFill>
              <a:schemeClr val="accent2">
                <a:lumMod val="40000"/>
                <a:lumOff val="60000"/>
              </a:schemeClr>
            </a:solidFill>
            <a:ln w="9525">
              <a:solidFill>
                <a:schemeClr val="tx2"/>
              </a:solidFill>
              <a:miter lim="800000"/>
              <a:headEnd/>
              <a:tailEnd/>
            </a:ln>
          </p:spPr>
          <p:txBody>
            <a:bodyPr/>
            <a:lstStyle/>
            <a:p>
              <a:pPr>
                <a:lnSpc>
                  <a:spcPct val="110000"/>
                </a:lnSpc>
                <a:buClr>
                  <a:srgbClr val="A11133"/>
                </a:buClr>
              </a:pPr>
              <a:r>
                <a:rPr lang="en-US" sz="1600">
                  <a:latin typeface="+mj-lt"/>
                </a:rPr>
                <a:t>Class Name</a:t>
              </a:r>
            </a:p>
          </p:txBody>
        </p:sp>
        <p:sp>
          <p:nvSpPr>
            <p:cNvPr id="13" name="Line 46"/>
            <p:cNvSpPr>
              <a:spLocks noChangeShapeType="1"/>
            </p:cNvSpPr>
            <p:nvPr/>
          </p:nvSpPr>
          <p:spPr bwMode="auto">
            <a:xfrm>
              <a:off x="2819400" y="3886200"/>
              <a:ext cx="5638800" cy="0"/>
            </a:xfrm>
            <a:prstGeom prst="line">
              <a:avLst/>
            </a:prstGeom>
            <a:noFill/>
            <a:ln w="28575" cap="sq">
              <a:solidFill>
                <a:schemeClr val="tx2"/>
              </a:solidFill>
              <a:round/>
              <a:headEnd/>
              <a:tailEnd/>
            </a:ln>
          </p:spPr>
          <p:txBody>
            <a:bodyPr/>
            <a:lstStyle/>
            <a:p>
              <a:endParaRPr lang="en-IN" sz="1600">
                <a:latin typeface="+mj-lt"/>
              </a:endParaRPr>
            </a:p>
          </p:txBody>
        </p:sp>
        <p:sp>
          <p:nvSpPr>
            <p:cNvPr id="14" name="Line 47"/>
            <p:cNvSpPr>
              <a:spLocks noChangeShapeType="1"/>
            </p:cNvSpPr>
            <p:nvPr/>
          </p:nvSpPr>
          <p:spPr bwMode="auto">
            <a:xfrm>
              <a:off x="2819400" y="4343400"/>
              <a:ext cx="5638800" cy="0"/>
            </a:xfrm>
            <a:prstGeom prst="line">
              <a:avLst/>
            </a:prstGeom>
            <a:noFill/>
            <a:ln w="12700">
              <a:solidFill>
                <a:schemeClr val="tx2"/>
              </a:solidFill>
              <a:round/>
              <a:headEnd/>
              <a:tailEnd/>
            </a:ln>
          </p:spPr>
          <p:txBody>
            <a:bodyPr/>
            <a:lstStyle/>
            <a:p>
              <a:endParaRPr lang="en-IN" sz="1600">
                <a:latin typeface="+mj-lt"/>
              </a:endParaRPr>
            </a:p>
          </p:txBody>
        </p:sp>
        <p:sp>
          <p:nvSpPr>
            <p:cNvPr id="15" name="Line 48"/>
            <p:cNvSpPr>
              <a:spLocks noChangeShapeType="1"/>
            </p:cNvSpPr>
            <p:nvPr/>
          </p:nvSpPr>
          <p:spPr bwMode="auto">
            <a:xfrm>
              <a:off x="2819400" y="4876800"/>
              <a:ext cx="5638800" cy="0"/>
            </a:xfrm>
            <a:prstGeom prst="line">
              <a:avLst/>
            </a:prstGeom>
            <a:noFill/>
            <a:ln w="12700">
              <a:solidFill>
                <a:schemeClr val="tx2"/>
              </a:solidFill>
              <a:round/>
              <a:headEnd/>
              <a:tailEnd/>
            </a:ln>
          </p:spPr>
          <p:txBody>
            <a:bodyPr/>
            <a:lstStyle/>
            <a:p>
              <a:endParaRPr lang="en-IN" sz="1600">
                <a:latin typeface="+mj-lt"/>
              </a:endParaRPr>
            </a:p>
          </p:txBody>
        </p:sp>
        <p:sp>
          <p:nvSpPr>
            <p:cNvPr id="16" name="Line 49"/>
            <p:cNvSpPr>
              <a:spLocks noChangeShapeType="1"/>
            </p:cNvSpPr>
            <p:nvPr/>
          </p:nvSpPr>
          <p:spPr bwMode="auto">
            <a:xfrm>
              <a:off x="2819400" y="5570538"/>
              <a:ext cx="5638800" cy="0"/>
            </a:xfrm>
            <a:prstGeom prst="line">
              <a:avLst/>
            </a:prstGeom>
            <a:noFill/>
            <a:ln w="28575" cap="sq">
              <a:solidFill>
                <a:schemeClr val="tx2"/>
              </a:solidFill>
              <a:round/>
              <a:headEnd/>
              <a:tailEnd/>
            </a:ln>
          </p:spPr>
          <p:txBody>
            <a:bodyPr/>
            <a:lstStyle/>
            <a:p>
              <a:endParaRPr lang="en-IN" sz="1600">
                <a:latin typeface="+mj-lt"/>
              </a:endParaRPr>
            </a:p>
          </p:txBody>
        </p:sp>
        <p:sp>
          <p:nvSpPr>
            <p:cNvPr id="17" name="Line 50"/>
            <p:cNvSpPr>
              <a:spLocks noChangeShapeType="1"/>
            </p:cNvSpPr>
            <p:nvPr/>
          </p:nvSpPr>
          <p:spPr bwMode="auto">
            <a:xfrm>
              <a:off x="2819400" y="3886200"/>
              <a:ext cx="0" cy="1684338"/>
            </a:xfrm>
            <a:prstGeom prst="line">
              <a:avLst/>
            </a:prstGeom>
            <a:noFill/>
            <a:ln w="28575" cap="sq">
              <a:solidFill>
                <a:schemeClr val="tx2"/>
              </a:solidFill>
              <a:round/>
              <a:headEnd/>
              <a:tailEnd/>
            </a:ln>
          </p:spPr>
          <p:txBody>
            <a:bodyPr/>
            <a:lstStyle/>
            <a:p>
              <a:endParaRPr lang="en-IN" sz="1600">
                <a:latin typeface="+mj-lt"/>
              </a:endParaRPr>
            </a:p>
          </p:txBody>
        </p:sp>
        <p:sp>
          <p:nvSpPr>
            <p:cNvPr id="18" name="Line 51"/>
            <p:cNvSpPr>
              <a:spLocks noChangeShapeType="1"/>
            </p:cNvSpPr>
            <p:nvPr/>
          </p:nvSpPr>
          <p:spPr bwMode="auto">
            <a:xfrm>
              <a:off x="4864100" y="3886200"/>
              <a:ext cx="0" cy="1684338"/>
            </a:xfrm>
            <a:prstGeom prst="line">
              <a:avLst/>
            </a:prstGeom>
            <a:noFill/>
            <a:ln w="12700">
              <a:solidFill>
                <a:schemeClr val="tx2"/>
              </a:solidFill>
              <a:round/>
              <a:headEnd/>
              <a:tailEnd/>
            </a:ln>
          </p:spPr>
          <p:txBody>
            <a:bodyPr/>
            <a:lstStyle/>
            <a:p>
              <a:endParaRPr lang="en-IN" sz="1600">
                <a:latin typeface="+mj-lt"/>
              </a:endParaRPr>
            </a:p>
          </p:txBody>
        </p:sp>
        <p:sp>
          <p:nvSpPr>
            <p:cNvPr id="19" name="Line 52"/>
            <p:cNvSpPr>
              <a:spLocks noChangeShapeType="1"/>
            </p:cNvSpPr>
            <p:nvPr/>
          </p:nvSpPr>
          <p:spPr bwMode="auto">
            <a:xfrm>
              <a:off x="8458200" y="3886200"/>
              <a:ext cx="0" cy="1684338"/>
            </a:xfrm>
            <a:prstGeom prst="line">
              <a:avLst/>
            </a:prstGeom>
            <a:noFill/>
            <a:ln w="28575" cap="sq">
              <a:solidFill>
                <a:schemeClr val="tx2"/>
              </a:solidFill>
              <a:round/>
              <a:headEnd/>
              <a:tailEnd/>
            </a:ln>
          </p:spPr>
          <p:txBody>
            <a:bodyPr/>
            <a:lstStyle/>
            <a:p>
              <a:endParaRPr lang="en-IN" sz="1600">
                <a:latin typeface="+mj-lt"/>
              </a:endParaRPr>
            </a:p>
          </p:txBody>
        </p:sp>
        <p:sp>
          <p:nvSpPr>
            <p:cNvPr id="20" name="Text Box 66"/>
            <p:cNvSpPr txBox="1">
              <a:spLocks noChangeArrowheads="1"/>
            </p:cNvSpPr>
            <p:nvPr/>
          </p:nvSpPr>
          <p:spPr bwMode="auto">
            <a:xfrm>
              <a:off x="990600" y="5029200"/>
              <a:ext cx="1447800" cy="338138"/>
            </a:xfrm>
            <a:prstGeom prst="rect">
              <a:avLst/>
            </a:prstGeom>
            <a:noFill/>
            <a:ln w="9525">
              <a:solidFill>
                <a:schemeClr val="tx2"/>
              </a:solidFill>
              <a:miter lim="800000"/>
              <a:headEnd/>
              <a:tailEnd/>
            </a:ln>
          </p:spPr>
          <p:txBody>
            <a:bodyPr wrap="square">
              <a:spAutoFit/>
            </a:bodyPr>
            <a:lstStyle/>
            <a:p>
              <a:r>
                <a:rPr lang="en-US" sz="1600" b="1" dirty="0">
                  <a:latin typeface="+mj-lt"/>
                </a:rPr>
                <a:t>Operations</a:t>
              </a:r>
            </a:p>
          </p:txBody>
        </p:sp>
        <p:sp>
          <p:nvSpPr>
            <p:cNvPr id="21" name="AutoShape 67"/>
            <p:cNvSpPr>
              <a:spLocks/>
            </p:cNvSpPr>
            <p:nvPr/>
          </p:nvSpPr>
          <p:spPr bwMode="auto">
            <a:xfrm>
              <a:off x="2514600" y="4953000"/>
              <a:ext cx="228600" cy="533400"/>
            </a:xfrm>
            <a:prstGeom prst="leftBrace">
              <a:avLst>
                <a:gd name="adj1" fmla="val 19444"/>
                <a:gd name="adj2" fmla="val 50000"/>
              </a:avLst>
            </a:prstGeom>
            <a:noFill/>
            <a:ln w="38100">
              <a:solidFill>
                <a:schemeClr val="tx2"/>
              </a:solidFill>
              <a:round/>
              <a:headEnd/>
              <a:tailEnd/>
            </a:ln>
          </p:spPr>
          <p:txBody>
            <a:bodyPr wrap="none" anchor="ctr"/>
            <a:lstStyle/>
            <a:p>
              <a:endParaRPr lang="en-US" sz="1600">
                <a:latin typeface="+mj-lt"/>
              </a:endParaRPr>
            </a:p>
          </p:txBody>
        </p:sp>
      </p:grpSp>
    </p:spTree>
    <p:extLst>
      <p:ext uri="{BB962C8B-B14F-4D97-AF65-F5344CB8AC3E}">
        <p14:creationId xmlns:p14="http://schemas.microsoft.com/office/powerpoint/2010/main" val="2071122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991" y="413387"/>
            <a:ext cx="8532019" cy="495333"/>
          </a:xfrm>
        </p:spPr>
        <p:txBody>
          <a:bodyPr>
            <a:normAutofit/>
          </a:bodyPr>
          <a:lstStyle/>
          <a:p>
            <a:r>
              <a:rPr lang="en-IN" dirty="0" smtClean="0"/>
              <a:t>What </a:t>
            </a:r>
            <a:r>
              <a:rPr lang="en-IN" dirty="0"/>
              <a:t>is an Object?</a:t>
            </a:r>
          </a:p>
        </p:txBody>
      </p:sp>
      <p:sp>
        <p:nvSpPr>
          <p:cNvPr id="3" name="Content Placeholder 2"/>
          <p:cNvSpPr>
            <a:spLocks noGrp="1"/>
          </p:cNvSpPr>
          <p:nvPr>
            <p:ph idx="1"/>
          </p:nvPr>
        </p:nvSpPr>
        <p:spPr/>
        <p:txBody>
          <a:bodyPr/>
          <a:lstStyle/>
          <a:p>
            <a:pPr marL="347663" indent="-347663"/>
            <a:r>
              <a:rPr lang="en-US" dirty="0"/>
              <a:t>An object is an entity which could be </a:t>
            </a:r>
          </a:p>
          <a:p>
            <a:pPr lvl="1"/>
            <a:r>
              <a:rPr lang="en-US" dirty="0"/>
              <a:t>Tangible</a:t>
            </a:r>
          </a:p>
          <a:p>
            <a:pPr lvl="1"/>
            <a:r>
              <a:rPr lang="en-US" dirty="0"/>
              <a:t> Intangible, or</a:t>
            </a:r>
          </a:p>
          <a:p>
            <a:pPr lvl="1"/>
            <a:r>
              <a:rPr lang="en-US" dirty="0"/>
              <a:t>Software entity</a:t>
            </a:r>
            <a:endParaRPr lang="en-IN" dirty="0"/>
          </a:p>
        </p:txBody>
      </p:sp>
      <p:pic>
        <p:nvPicPr>
          <p:cNvPr id="4" name="Picture 4" descr="j0292020"/>
          <p:cNvPicPr>
            <a:picLocks noChangeAspect="1" noChangeArrowheads="1"/>
          </p:cNvPicPr>
          <p:nvPr/>
        </p:nvPicPr>
        <p:blipFill>
          <a:blip r:embed="rId3"/>
          <a:srcRect/>
          <a:stretch>
            <a:fillRect/>
          </a:stretch>
        </p:blipFill>
        <p:spPr bwMode="auto">
          <a:xfrm>
            <a:off x="4191000" y="2133600"/>
            <a:ext cx="1066800" cy="914400"/>
          </a:xfrm>
          <a:prstGeom prst="rect">
            <a:avLst/>
          </a:prstGeom>
          <a:noFill/>
          <a:ln w="9525">
            <a:noFill/>
            <a:miter lim="800000"/>
            <a:headEnd/>
            <a:tailEnd/>
          </a:ln>
        </p:spPr>
      </p:pic>
      <p:pic>
        <p:nvPicPr>
          <p:cNvPr id="5" name="Picture 11" descr="http://t2.gstatic.com/images?q=tbn:ANd9GcQNYSD5lVknbLjYv4fH32wfcgKMHAMCrCaqsW1-eidOf1svW6MU2eY8RnE">
            <a:hlinkClick r:id="rId4"/>
          </p:cNvPr>
          <p:cNvPicPr>
            <a:picLocks noChangeAspect="1" noChangeArrowheads="1"/>
          </p:cNvPicPr>
          <p:nvPr/>
        </p:nvPicPr>
        <p:blipFill>
          <a:blip r:embed="rId5"/>
          <a:srcRect/>
          <a:stretch>
            <a:fillRect/>
          </a:stretch>
        </p:blipFill>
        <p:spPr bwMode="auto">
          <a:xfrm>
            <a:off x="5762625" y="1905000"/>
            <a:ext cx="1171575" cy="1171575"/>
          </a:xfrm>
          <a:prstGeom prst="rect">
            <a:avLst/>
          </a:prstGeom>
          <a:noFill/>
          <a:ln w="9525">
            <a:noFill/>
            <a:miter lim="800000"/>
            <a:headEnd/>
            <a:tailEnd/>
          </a:ln>
        </p:spPr>
      </p:pic>
      <p:pic>
        <p:nvPicPr>
          <p:cNvPr id="6" name="Picture 9" descr="See full size image">
            <a:hlinkClick r:id="rId6"/>
          </p:cNvPr>
          <p:cNvPicPr>
            <a:picLocks noChangeAspect="1" noChangeArrowheads="1"/>
          </p:cNvPicPr>
          <p:nvPr/>
        </p:nvPicPr>
        <p:blipFill>
          <a:blip r:embed="rId7"/>
          <a:srcRect/>
          <a:stretch>
            <a:fillRect/>
          </a:stretch>
        </p:blipFill>
        <p:spPr bwMode="auto">
          <a:xfrm>
            <a:off x="7372350" y="2209800"/>
            <a:ext cx="933450" cy="762000"/>
          </a:xfrm>
          <a:prstGeom prst="rect">
            <a:avLst/>
          </a:prstGeom>
          <a:noFill/>
          <a:ln w="9525">
            <a:noFill/>
            <a:miter lim="800000"/>
            <a:headEnd/>
            <a:tailEnd/>
          </a:ln>
        </p:spPr>
      </p:pic>
      <p:pic>
        <p:nvPicPr>
          <p:cNvPr id="7" name="Picture 4" descr="j0251871"/>
          <p:cNvPicPr>
            <a:picLocks noChangeAspect="1" noChangeArrowheads="1"/>
          </p:cNvPicPr>
          <p:nvPr/>
        </p:nvPicPr>
        <p:blipFill>
          <a:blip r:embed="rId8"/>
          <a:srcRect/>
          <a:stretch>
            <a:fillRect/>
          </a:stretch>
        </p:blipFill>
        <p:spPr bwMode="auto">
          <a:xfrm>
            <a:off x="4267200" y="3352800"/>
            <a:ext cx="1017588" cy="677863"/>
          </a:xfrm>
          <a:prstGeom prst="rect">
            <a:avLst/>
          </a:prstGeom>
          <a:noFill/>
          <a:ln w="9525">
            <a:noFill/>
            <a:miter lim="800000"/>
            <a:headEnd/>
            <a:tailEnd/>
          </a:ln>
        </p:spPr>
      </p:pic>
      <p:pic>
        <p:nvPicPr>
          <p:cNvPr id="8" name="Picture 6" descr="Doubly_linked_list">
            <a:hlinkClick r:id="rId9"/>
          </p:cNvPr>
          <p:cNvPicPr>
            <a:picLocks noChangeAspect="1" noChangeArrowheads="1"/>
          </p:cNvPicPr>
          <p:nvPr/>
        </p:nvPicPr>
        <p:blipFill>
          <a:blip r:embed="rId10"/>
          <a:srcRect/>
          <a:stretch>
            <a:fillRect/>
          </a:stretch>
        </p:blipFill>
        <p:spPr bwMode="auto">
          <a:xfrm>
            <a:off x="7239000" y="3233738"/>
            <a:ext cx="1447800" cy="881062"/>
          </a:xfrm>
          <a:prstGeom prst="rect">
            <a:avLst/>
          </a:prstGeom>
          <a:noFill/>
          <a:ln w="9525">
            <a:noFill/>
            <a:miter lim="800000"/>
            <a:headEnd/>
            <a:tailEnd/>
          </a:ln>
        </p:spPr>
      </p:pic>
      <p:pic>
        <p:nvPicPr>
          <p:cNvPr id="9" name="Picture 13" descr="http://t2.gstatic.com/images?q=tbn:ANd9GcRx4003dWDeO6NsDr9z0Z7ikY3ku47RqPdQyWSQuA96Y22ntZHxGZB6mmA">
            <a:hlinkClick r:id="rId11"/>
          </p:cNvPr>
          <p:cNvPicPr>
            <a:picLocks noChangeAspect="1" noChangeArrowheads="1"/>
          </p:cNvPicPr>
          <p:nvPr/>
        </p:nvPicPr>
        <p:blipFill>
          <a:blip r:embed="rId12"/>
          <a:srcRect/>
          <a:stretch>
            <a:fillRect/>
          </a:stretch>
        </p:blipFill>
        <p:spPr bwMode="auto">
          <a:xfrm>
            <a:off x="5791200" y="3209925"/>
            <a:ext cx="1057275" cy="1057275"/>
          </a:xfrm>
          <a:prstGeom prst="rect">
            <a:avLst/>
          </a:prstGeom>
          <a:noFill/>
          <a:ln w="9525">
            <a:noFill/>
            <a:miter lim="800000"/>
            <a:headEnd/>
            <a:tailEnd/>
          </a:ln>
        </p:spPr>
      </p:pic>
    </p:spTree>
    <p:extLst>
      <p:ext uri="{BB962C8B-B14F-4D97-AF65-F5344CB8AC3E}">
        <p14:creationId xmlns:p14="http://schemas.microsoft.com/office/powerpoint/2010/main" val="29931731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What </a:t>
            </a:r>
            <a:r>
              <a:rPr lang="en-IN" dirty="0"/>
              <a:t>is an Object?</a:t>
            </a:r>
          </a:p>
        </p:txBody>
      </p:sp>
      <p:sp>
        <p:nvSpPr>
          <p:cNvPr id="3" name="Content Placeholder 2"/>
          <p:cNvSpPr>
            <a:spLocks noGrp="1"/>
          </p:cNvSpPr>
          <p:nvPr>
            <p:ph idx="1"/>
          </p:nvPr>
        </p:nvSpPr>
        <p:spPr/>
        <p:txBody>
          <a:bodyPr/>
          <a:lstStyle/>
          <a:p>
            <a:r>
              <a:rPr lang="en-US" dirty="0"/>
              <a:t>Entities from “Real” World would get mapped to Objects in “Software” World</a:t>
            </a:r>
          </a:p>
          <a:p>
            <a:endParaRPr lang="en-IN" dirty="0"/>
          </a:p>
        </p:txBody>
      </p:sp>
      <p:sp>
        <p:nvSpPr>
          <p:cNvPr id="4" name="Rectangle 2"/>
          <p:cNvSpPr txBox="1">
            <a:spLocks noChangeArrowheads="1"/>
          </p:cNvSpPr>
          <p:nvPr/>
        </p:nvSpPr>
        <p:spPr>
          <a:xfrm>
            <a:off x="304800" y="1219200"/>
            <a:ext cx="8153400" cy="5027613"/>
          </a:xfrm>
          <a:prstGeom prst="rect">
            <a:avLst/>
          </a:prstGeom>
        </p:spPr>
        <p:txBody>
          <a:bodyPr vert="horz" lIns="90488" tIns="44450" rIns="90488" bIns="44450" rtlCol="0">
            <a:normAutofit/>
          </a:bodyPr>
          <a:lstStyle/>
          <a:p>
            <a:pPr marL="347663" marR="0" lvl="0" indent="-347663" algn="l" defTabSz="914400" rtl="0" eaLnBrk="1" fontAlgn="auto" latinLnBrk="0" hangingPunct="1">
              <a:lnSpc>
                <a:spcPct val="100000"/>
              </a:lnSpc>
              <a:spcBef>
                <a:spcPct val="20000"/>
              </a:spcBef>
              <a:spcAft>
                <a:spcPts val="0"/>
              </a:spcAft>
              <a:buClr>
                <a:srgbClr val="00A1E4"/>
              </a:buClr>
              <a:buSzTx/>
              <a:tabLst/>
              <a:defRPr/>
            </a:pPr>
            <a:endParaRPr kumimoji="0" lang="en-US" sz="1800" b="1" i="0" u="none" strike="noStrike" kern="1200" cap="none" spc="0" normalizeH="0" baseline="0" noProof="0" dirty="0">
              <a:ln>
                <a:noFill/>
              </a:ln>
              <a:solidFill>
                <a:schemeClr val="bg1">
                  <a:lumMod val="50000"/>
                </a:schemeClr>
              </a:solidFill>
              <a:effectLst/>
              <a:uLnTx/>
              <a:uFillTx/>
              <a:latin typeface="Candara" panose="020E0502030303020204" pitchFamily="34" charset="0"/>
              <a:ea typeface="+mn-ea"/>
              <a:cs typeface="+mn-cs"/>
            </a:endParaRPr>
          </a:p>
        </p:txBody>
      </p:sp>
      <p:grpSp>
        <p:nvGrpSpPr>
          <p:cNvPr id="18" name="Group 13"/>
          <p:cNvGrpSpPr>
            <a:grpSpLocks/>
          </p:cNvGrpSpPr>
          <p:nvPr/>
        </p:nvGrpSpPr>
        <p:grpSpPr bwMode="auto">
          <a:xfrm>
            <a:off x="762000" y="2514600"/>
            <a:ext cx="3352800" cy="1371600"/>
            <a:chOff x="1219200" y="2514600"/>
            <a:chExt cx="3352800" cy="1371600"/>
          </a:xfrm>
        </p:grpSpPr>
        <p:pic>
          <p:nvPicPr>
            <p:cNvPr id="19" name="Picture 5" descr="j0195384"/>
            <p:cNvPicPr>
              <a:picLocks noChangeAspect="1" noChangeArrowheads="1"/>
            </p:cNvPicPr>
            <p:nvPr/>
          </p:nvPicPr>
          <p:blipFill>
            <a:blip r:embed="rId3"/>
            <a:srcRect/>
            <a:stretch>
              <a:fillRect/>
            </a:stretch>
          </p:blipFill>
          <p:spPr bwMode="auto">
            <a:xfrm>
              <a:off x="1600200" y="2743200"/>
              <a:ext cx="1203325" cy="839788"/>
            </a:xfrm>
            <a:prstGeom prst="rect">
              <a:avLst/>
            </a:prstGeom>
            <a:noFill/>
            <a:ln w="9525">
              <a:noFill/>
              <a:miter lim="800000"/>
              <a:headEnd/>
              <a:tailEnd/>
            </a:ln>
          </p:spPr>
        </p:pic>
        <p:pic>
          <p:nvPicPr>
            <p:cNvPr id="20" name="Picture 22" descr="cust1"/>
            <p:cNvPicPr>
              <a:picLocks noChangeAspect="1" noChangeArrowheads="1"/>
            </p:cNvPicPr>
            <p:nvPr/>
          </p:nvPicPr>
          <p:blipFill>
            <a:blip r:embed="rId4"/>
            <a:srcRect/>
            <a:stretch>
              <a:fillRect/>
            </a:stretch>
          </p:blipFill>
          <p:spPr bwMode="auto">
            <a:xfrm>
              <a:off x="3184525" y="2743200"/>
              <a:ext cx="976313" cy="973138"/>
            </a:xfrm>
            <a:prstGeom prst="rect">
              <a:avLst/>
            </a:prstGeom>
            <a:noFill/>
            <a:ln w="9525">
              <a:noFill/>
              <a:miter lim="800000"/>
              <a:headEnd/>
              <a:tailEnd/>
            </a:ln>
          </p:spPr>
        </p:pic>
        <p:sp>
          <p:nvSpPr>
            <p:cNvPr id="21" name="Oval 20"/>
            <p:cNvSpPr/>
            <p:nvPr/>
          </p:nvSpPr>
          <p:spPr>
            <a:xfrm>
              <a:off x="1219200" y="2514600"/>
              <a:ext cx="3352800" cy="1371600"/>
            </a:xfrm>
            <a:prstGeom prst="ellipse">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22" name="Right Arrow 21"/>
          <p:cNvSpPr/>
          <p:nvPr/>
        </p:nvSpPr>
        <p:spPr>
          <a:xfrm>
            <a:off x="4267200" y="3124200"/>
            <a:ext cx="838200" cy="152400"/>
          </a:xfrm>
          <a:prstGeom prst="rightArrow">
            <a:avLst/>
          </a:prstGeom>
          <a:solidFill>
            <a:schemeClr val="accent6">
              <a:lumMod val="75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23" name="Group 25"/>
          <p:cNvGrpSpPr>
            <a:grpSpLocks/>
          </p:cNvGrpSpPr>
          <p:nvPr/>
        </p:nvGrpSpPr>
        <p:grpSpPr bwMode="auto">
          <a:xfrm>
            <a:off x="5257800" y="2514600"/>
            <a:ext cx="3657600" cy="1523446"/>
            <a:chOff x="5257800" y="2514600"/>
            <a:chExt cx="3352800" cy="1522891"/>
          </a:xfrm>
        </p:grpSpPr>
        <p:sp>
          <p:nvSpPr>
            <p:cNvPr id="24" name="Oval 23"/>
            <p:cNvSpPr/>
            <p:nvPr/>
          </p:nvSpPr>
          <p:spPr>
            <a:xfrm>
              <a:off x="5257800" y="2514600"/>
              <a:ext cx="3352800" cy="1371101"/>
            </a:xfrm>
            <a:prstGeom prst="ellipse">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25" name="TextBox 24"/>
            <p:cNvSpPr txBox="1"/>
            <p:nvPr/>
          </p:nvSpPr>
          <p:spPr>
            <a:xfrm>
              <a:off x="6019800" y="3668294"/>
              <a:ext cx="2032000" cy="36919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defRPr/>
              </a:pPr>
              <a:r>
                <a:rPr lang="en-US" dirty="0">
                  <a:latin typeface="+mn-lt"/>
                </a:rPr>
                <a:t>“Software” World</a:t>
              </a:r>
            </a:p>
          </p:txBody>
        </p:sp>
        <p:sp>
          <p:nvSpPr>
            <p:cNvPr id="26" name="TextBox 21"/>
            <p:cNvSpPr txBox="1">
              <a:spLocks noChangeArrowheads="1"/>
            </p:cNvSpPr>
            <p:nvPr/>
          </p:nvSpPr>
          <p:spPr bwMode="auto">
            <a:xfrm>
              <a:off x="5715000" y="2754868"/>
              <a:ext cx="2406650" cy="383646"/>
            </a:xfrm>
            <a:prstGeom prst="rect">
              <a:avLst/>
            </a:prstGeom>
            <a:noFill/>
            <a:ln w="9525">
              <a:solidFill>
                <a:schemeClr val="tx2"/>
              </a:solidFill>
              <a:miter lim="800000"/>
              <a:headEnd/>
              <a:tailEnd/>
            </a:ln>
          </p:spPr>
          <p:txBody>
            <a:bodyPr wrap="square">
              <a:spAutoFit/>
            </a:bodyPr>
            <a:lstStyle/>
            <a:p>
              <a:r>
                <a:rPr lang="en-US" dirty="0"/>
                <a:t>Object  for “</a:t>
              </a:r>
              <a:r>
                <a:rPr lang="en-US" dirty="0" err="1"/>
                <a:t>Geetha</a:t>
              </a:r>
              <a:r>
                <a:rPr lang="en-US" dirty="0"/>
                <a:t>”</a:t>
              </a:r>
            </a:p>
          </p:txBody>
        </p:sp>
        <p:sp>
          <p:nvSpPr>
            <p:cNvPr id="27" name="TextBox 22"/>
            <p:cNvSpPr txBox="1">
              <a:spLocks noChangeArrowheads="1"/>
            </p:cNvSpPr>
            <p:nvPr/>
          </p:nvSpPr>
          <p:spPr bwMode="auto">
            <a:xfrm>
              <a:off x="6000750" y="3211513"/>
              <a:ext cx="2178738" cy="369197"/>
            </a:xfrm>
            <a:prstGeom prst="rect">
              <a:avLst/>
            </a:prstGeom>
            <a:noFill/>
            <a:ln w="9525">
              <a:solidFill>
                <a:schemeClr val="tx2"/>
              </a:solidFill>
              <a:miter lim="800000"/>
              <a:headEnd/>
              <a:tailEnd/>
            </a:ln>
          </p:spPr>
          <p:txBody>
            <a:bodyPr wrap="none">
              <a:spAutoFit/>
            </a:bodyPr>
            <a:lstStyle/>
            <a:p>
              <a:r>
                <a:rPr lang="en-US"/>
                <a:t>Object  for “Mahesh”</a:t>
              </a:r>
            </a:p>
          </p:txBody>
        </p:sp>
      </p:grpSp>
      <p:sp>
        <p:nvSpPr>
          <p:cNvPr id="28" name="Oval 27"/>
          <p:cNvSpPr/>
          <p:nvPr/>
        </p:nvSpPr>
        <p:spPr>
          <a:xfrm>
            <a:off x="914400" y="4267200"/>
            <a:ext cx="3352800" cy="1371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 name="Right Arrow 28"/>
          <p:cNvSpPr/>
          <p:nvPr/>
        </p:nvSpPr>
        <p:spPr>
          <a:xfrm>
            <a:off x="4286248" y="4876800"/>
            <a:ext cx="838200" cy="152400"/>
          </a:xfrm>
          <a:prstGeom prst="rightArrow">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 name="Oval 29"/>
          <p:cNvSpPr/>
          <p:nvPr/>
        </p:nvSpPr>
        <p:spPr>
          <a:xfrm>
            <a:off x="5334000" y="4191000"/>
            <a:ext cx="3429000" cy="1752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1" name="TextBox 30"/>
          <p:cNvSpPr txBox="1"/>
          <p:nvPr/>
        </p:nvSpPr>
        <p:spPr>
          <a:xfrm>
            <a:off x="5867400" y="4492625"/>
            <a:ext cx="2452688" cy="307975"/>
          </a:xfrm>
          <a:prstGeom prst="rect">
            <a:avLst/>
          </a:prstGeom>
          <a:noFill/>
          <a:ln>
            <a:solidFill>
              <a:schemeClr val="accent1">
                <a:shade val="50000"/>
              </a:schemeClr>
            </a:solidFill>
          </a:ln>
        </p:spPr>
        <p:txBody>
          <a:bodyPr wrap="none">
            <a:spAutoFit/>
          </a:bodyPr>
          <a:lstStyle/>
          <a:p>
            <a:pPr>
              <a:defRPr/>
            </a:pPr>
            <a:r>
              <a:rPr lang="en-US" sz="1400" dirty="0" err="1">
                <a:latin typeface="Arial" charset="0"/>
              </a:rPr>
              <a:t>Object:Geetha’s</a:t>
            </a:r>
            <a:r>
              <a:rPr lang="en-US" sz="1400" dirty="0">
                <a:latin typeface="Arial" charset="0"/>
              </a:rPr>
              <a:t> Savings A/c</a:t>
            </a:r>
          </a:p>
        </p:txBody>
      </p:sp>
      <p:sp>
        <p:nvSpPr>
          <p:cNvPr id="32" name="TextBox 31"/>
          <p:cNvSpPr txBox="1"/>
          <p:nvPr/>
        </p:nvSpPr>
        <p:spPr>
          <a:xfrm>
            <a:off x="5867400" y="4873625"/>
            <a:ext cx="2438400" cy="307975"/>
          </a:xfrm>
          <a:prstGeom prst="rect">
            <a:avLst/>
          </a:prstGeom>
          <a:noFill/>
          <a:ln>
            <a:solidFill>
              <a:schemeClr val="accent1">
                <a:shade val="50000"/>
              </a:schemeClr>
            </a:solidFill>
          </a:ln>
        </p:spPr>
        <p:txBody>
          <a:bodyPr>
            <a:spAutoFit/>
          </a:bodyPr>
          <a:lstStyle/>
          <a:p>
            <a:pPr>
              <a:defRPr/>
            </a:pPr>
            <a:r>
              <a:rPr lang="en-US" sz="1400" dirty="0" err="1">
                <a:latin typeface="Arial" charset="0"/>
              </a:rPr>
              <a:t>Object:Geetha’s</a:t>
            </a:r>
            <a:r>
              <a:rPr lang="en-US" sz="1400" dirty="0">
                <a:latin typeface="Arial" charset="0"/>
              </a:rPr>
              <a:t> Current A/c</a:t>
            </a:r>
          </a:p>
        </p:txBody>
      </p:sp>
      <p:sp>
        <p:nvSpPr>
          <p:cNvPr id="33" name="TextBox 32"/>
          <p:cNvSpPr txBox="1"/>
          <p:nvPr/>
        </p:nvSpPr>
        <p:spPr>
          <a:xfrm>
            <a:off x="5867400" y="5254625"/>
            <a:ext cx="2460625" cy="307975"/>
          </a:xfrm>
          <a:prstGeom prst="rect">
            <a:avLst/>
          </a:prstGeom>
          <a:noFill/>
          <a:ln>
            <a:solidFill>
              <a:schemeClr val="accent1">
                <a:shade val="50000"/>
              </a:schemeClr>
            </a:solidFill>
          </a:ln>
        </p:spPr>
        <p:txBody>
          <a:bodyPr wrap="none">
            <a:spAutoFit/>
          </a:bodyPr>
          <a:lstStyle/>
          <a:p>
            <a:pPr>
              <a:defRPr/>
            </a:pPr>
            <a:r>
              <a:rPr lang="en-US" sz="1400" dirty="0" err="1">
                <a:latin typeface="Arial" charset="0"/>
              </a:rPr>
              <a:t>Object:Mahesh’s</a:t>
            </a:r>
            <a:r>
              <a:rPr lang="en-US" sz="1400" dirty="0">
                <a:latin typeface="Arial" charset="0"/>
              </a:rPr>
              <a:t> Current A/c</a:t>
            </a:r>
          </a:p>
        </p:txBody>
      </p:sp>
      <p:sp>
        <p:nvSpPr>
          <p:cNvPr id="34" name="TextBox 33"/>
          <p:cNvSpPr txBox="1"/>
          <p:nvPr/>
        </p:nvSpPr>
        <p:spPr>
          <a:xfrm>
            <a:off x="1752600" y="3733800"/>
            <a:ext cx="188329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defRPr/>
            </a:pPr>
            <a:r>
              <a:rPr lang="en-US" dirty="0">
                <a:solidFill>
                  <a:schemeClr val="bg1"/>
                </a:solidFill>
                <a:latin typeface="+mn-lt"/>
              </a:rPr>
              <a:t>“Real” World</a:t>
            </a:r>
          </a:p>
        </p:txBody>
      </p:sp>
      <p:sp>
        <p:nvSpPr>
          <p:cNvPr id="35" name="TextBox 34"/>
          <p:cNvSpPr txBox="1"/>
          <p:nvPr/>
        </p:nvSpPr>
        <p:spPr>
          <a:xfrm>
            <a:off x="1828800" y="5421314"/>
            <a:ext cx="180709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defRPr/>
            </a:pPr>
            <a:r>
              <a:rPr lang="en-US" dirty="0">
                <a:latin typeface="+mn-lt"/>
              </a:rPr>
              <a:t>“Real” World</a:t>
            </a:r>
          </a:p>
        </p:txBody>
      </p:sp>
      <p:sp>
        <p:nvSpPr>
          <p:cNvPr id="36" name="TextBox 35"/>
          <p:cNvSpPr txBox="1"/>
          <p:nvPr/>
        </p:nvSpPr>
        <p:spPr>
          <a:xfrm>
            <a:off x="6172199" y="5726113"/>
            <a:ext cx="2155825" cy="37044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defRPr/>
            </a:pPr>
            <a:r>
              <a:rPr lang="en-US" dirty="0">
                <a:latin typeface="+mn-lt"/>
              </a:rPr>
              <a:t>“Software” World</a:t>
            </a:r>
          </a:p>
        </p:txBody>
      </p:sp>
      <p:pic>
        <p:nvPicPr>
          <p:cNvPr id="37" name="Picture 2" descr="http://t2.gstatic.com/images?q=tbn:ANd9GcR6ejjCvgkpsrchb9grAZOuwv8cz3uLSE2HEvXDyHWcqkqcenZiv6iVyrI">
            <a:hlinkClick r:id="rId5"/>
          </p:cNvPr>
          <p:cNvPicPr>
            <a:picLocks noChangeAspect="1" noChangeArrowheads="1"/>
          </p:cNvPicPr>
          <p:nvPr/>
        </p:nvPicPr>
        <p:blipFill>
          <a:blip r:embed="rId6"/>
          <a:srcRect/>
          <a:stretch>
            <a:fillRect/>
          </a:stretch>
        </p:blipFill>
        <p:spPr bwMode="auto">
          <a:xfrm>
            <a:off x="1280554" y="4643446"/>
            <a:ext cx="643471" cy="690554"/>
          </a:xfrm>
          <a:prstGeom prst="rect">
            <a:avLst/>
          </a:prstGeom>
          <a:noFill/>
          <a:ln w="9525">
            <a:noFill/>
            <a:miter lim="800000"/>
            <a:headEnd/>
            <a:tailEnd/>
          </a:ln>
        </p:spPr>
      </p:pic>
      <p:pic>
        <p:nvPicPr>
          <p:cNvPr id="38" name="Picture 4" descr="http://t1.gstatic.com/images?q=tbn:ANd9GcTHBvcU4IdqO6qSfIr74rDaU7uHy401_TAw8XoQTBdociE9SGoUTxqMG2s">
            <a:hlinkClick r:id="rId7"/>
          </p:cNvPr>
          <p:cNvPicPr>
            <a:picLocks noChangeAspect="1" noChangeArrowheads="1"/>
          </p:cNvPicPr>
          <p:nvPr/>
        </p:nvPicPr>
        <p:blipFill>
          <a:blip r:embed="rId8"/>
          <a:srcRect/>
          <a:stretch>
            <a:fillRect/>
          </a:stretch>
        </p:blipFill>
        <p:spPr bwMode="auto">
          <a:xfrm>
            <a:off x="2071670" y="4343400"/>
            <a:ext cx="779463" cy="609600"/>
          </a:xfrm>
          <a:prstGeom prst="rect">
            <a:avLst/>
          </a:prstGeom>
          <a:noFill/>
          <a:ln w="9525">
            <a:noFill/>
            <a:miter lim="800000"/>
            <a:headEnd/>
            <a:tailEnd/>
          </a:ln>
        </p:spPr>
      </p:pic>
      <p:pic>
        <p:nvPicPr>
          <p:cNvPr id="39" name="Picture 4" descr="http://t1.gstatic.com/images?q=tbn:ANd9GcTHBvcU4IdqO6qSfIr74rDaU7uHy401_TAw8XoQTBdociE9SGoUTxqMG2s">
            <a:hlinkClick r:id="rId7"/>
          </p:cNvPr>
          <p:cNvPicPr>
            <a:picLocks noChangeAspect="1" noChangeArrowheads="1"/>
          </p:cNvPicPr>
          <p:nvPr/>
        </p:nvPicPr>
        <p:blipFill>
          <a:blip r:embed="rId8"/>
          <a:srcRect/>
          <a:stretch>
            <a:fillRect/>
          </a:stretch>
        </p:blipFill>
        <p:spPr bwMode="auto">
          <a:xfrm>
            <a:off x="3047976" y="4648200"/>
            <a:ext cx="803275" cy="628650"/>
          </a:xfrm>
          <a:prstGeom prst="rect">
            <a:avLst/>
          </a:prstGeom>
          <a:noFill/>
          <a:ln w="9525">
            <a:noFill/>
            <a:miter lim="800000"/>
            <a:headEnd/>
            <a:tailEnd/>
          </a:ln>
        </p:spPr>
      </p:pic>
    </p:spTree>
    <p:extLst>
      <p:ext uri="{BB962C8B-B14F-4D97-AF65-F5344CB8AC3E}">
        <p14:creationId xmlns:p14="http://schemas.microsoft.com/office/powerpoint/2010/main" val="66478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Characterization Of Object</a:t>
            </a:r>
            <a:endParaRPr lang="en-IN" dirty="0"/>
          </a:p>
        </p:txBody>
      </p:sp>
      <p:sp>
        <p:nvSpPr>
          <p:cNvPr id="3" name="Content Placeholder 2"/>
          <p:cNvSpPr>
            <a:spLocks noGrp="1"/>
          </p:cNvSpPr>
          <p:nvPr>
            <p:ph idx="1"/>
          </p:nvPr>
        </p:nvSpPr>
        <p:spPr/>
        <p:txBody>
          <a:bodyPr/>
          <a:lstStyle/>
          <a:p>
            <a:pPr marL="347663" indent="-347663"/>
            <a:r>
              <a:rPr lang="en-US" dirty="0"/>
              <a:t>An object is characterized by Identity, State, and Behavior.</a:t>
            </a:r>
          </a:p>
          <a:p>
            <a:pPr lvl="1"/>
            <a:r>
              <a:rPr lang="en-US" b="1" dirty="0"/>
              <a:t>Identity:</a:t>
            </a:r>
            <a:r>
              <a:rPr lang="en-US" dirty="0"/>
              <a:t> It distinguishes one object from another.</a:t>
            </a:r>
          </a:p>
          <a:p>
            <a:pPr lvl="1"/>
            <a:r>
              <a:rPr lang="en-US" b="1" dirty="0"/>
              <a:t>State:</a:t>
            </a:r>
            <a:r>
              <a:rPr lang="en-US" dirty="0"/>
              <a:t> It comprises set of properties of an object, along with its values.</a:t>
            </a:r>
          </a:p>
          <a:p>
            <a:pPr lvl="1"/>
            <a:r>
              <a:rPr lang="en-US" b="1" dirty="0"/>
              <a:t>Behavior</a:t>
            </a:r>
            <a:r>
              <a:rPr lang="en-US" dirty="0"/>
              <a:t>: It is the manner in which an object acts and reacts to requests received from other objects.</a:t>
            </a:r>
          </a:p>
          <a:p>
            <a:endParaRPr lang="en-IN" dirty="0"/>
          </a:p>
        </p:txBody>
      </p:sp>
    </p:spTree>
    <p:extLst>
      <p:ext uri="{BB962C8B-B14F-4D97-AF65-F5344CB8AC3E}">
        <p14:creationId xmlns:p14="http://schemas.microsoft.com/office/powerpoint/2010/main" val="4116055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Object </a:t>
            </a:r>
            <a:r>
              <a:rPr lang="en-IN" dirty="0"/>
              <a:t>State</a:t>
            </a:r>
          </a:p>
        </p:txBody>
      </p:sp>
      <p:sp>
        <p:nvSpPr>
          <p:cNvPr id="3" name="Content Placeholder 2"/>
          <p:cNvSpPr>
            <a:spLocks noGrp="1"/>
          </p:cNvSpPr>
          <p:nvPr>
            <p:ph idx="1"/>
          </p:nvPr>
        </p:nvSpPr>
        <p:spPr/>
        <p:txBody>
          <a:bodyPr/>
          <a:lstStyle/>
          <a:p>
            <a:r>
              <a:rPr lang="en-US" dirty="0"/>
              <a:t>State of an object is one of the possible conditions in which the object may exist.</a:t>
            </a:r>
          </a:p>
          <a:p>
            <a:endParaRPr lang="en-IN" dirty="0"/>
          </a:p>
        </p:txBody>
      </p:sp>
      <p:sp>
        <p:nvSpPr>
          <p:cNvPr id="4" name="Rectangle 6"/>
          <p:cNvSpPr>
            <a:spLocks noChangeArrowheads="1"/>
          </p:cNvSpPr>
          <p:nvPr/>
        </p:nvSpPr>
        <p:spPr bwMode="auto">
          <a:xfrm>
            <a:off x="2362200" y="2681288"/>
            <a:ext cx="4800600" cy="338554"/>
          </a:xfrm>
          <a:prstGeom prst="rect">
            <a:avLst/>
          </a:prstGeom>
          <a:noFill/>
          <a:ln w="9525">
            <a:noFill/>
            <a:miter lim="800000"/>
            <a:headEnd/>
            <a:tailEnd/>
          </a:ln>
          <a:effectLst/>
        </p:spPr>
        <p:txBody>
          <a:bodyPr>
            <a:spAutoFit/>
          </a:bodyPr>
          <a:lstStyle/>
          <a:p>
            <a:pPr>
              <a:defRPr/>
            </a:pPr>
            <a:r>
              <a:rPr lang="en-US" sz="1600" dirty="0">
                <a:effectLst>
                  <a:outerShdw blurRad="38100" dist="38100" dir="2700000" algn="tl">
                    <a:srgbClr val="C0C0C0"/>
                  </a:outerShdw>
                </a:effectLst>
                <a:latin typeface="+mj-lt"/>
              </a:rPr>
              <a:t>Bank Account Modeled as a Software Object</a:t>
            </a:r>
          </a:p>
        </p:txBody>
      </p:sp>
      <p:pic>
        <p:nvPicPr>
          <p:cNvPr id="5" name="Picture 9" descr="acct1"/>
          <p:cNvPicPr>
            <a:picLocks noChangeAspect="1" noChangeArrowheads="1"/>
          </p:cNvPicPr>
          <p:nvPr/>
        </p:nvPicPr>
        <p:blipFill>
          <a:blip r:embed="rId3"/>
          <a:srcRect/>
          <a:stretch>
            <a:fillRect/>
          </a:stretch>
        </p:blipFill>
        <p:spPr bwMode="auto">
          <a:xfrm>
            <a:off x="533400" y="2514600"/>
            <a:ext cx="1524000" cy="1219200"/>
          </a:xfrm>
          <a:prstGeom prst="rect">
            <a:avLst/>
          </a:prstGeom>
          <a:noFill/>
          <a:ln w="9525">
            <a:noFill/>
            <a:miter lim="800000"/>
            <a:headEnd/>
            <a:tailEnd/>
          </a:ln>
        </p:spPr>
      </p:pic>
      <p:sp>
        <p:nvSpPr>
          <p:cNvPr id="6" name="Text Box 5"/>
          <p:cNvSpPr txBox="1">
            <a:spLocks noChangeArrowheads="1"/>
          </p:cNvSpPr>
          <p:nvPr/>
        </p:nvSpPr>
        <p:spPr bwMode="auto">
          <a:xfrm>
            <a:off x="609600" y="4038600"/>
            <a:ext cx="3733800" cy="1569660"/>
          </a:xfrm>
          <a:prstGeom prst="rect">
            <a:avLst/>
          </a:prstGeom>
          <a:noFill/>
          <a:ln w="9525">
            <a:noFill/>
            <a:miter lim="800000"/>
            <a:headEnd/>
            <a:tailEnd/>
          </a:ln>
        </p:spPr>
        <p:txBody>
          <a:bodyPr>
            <a:spAutoFit/>
          </a:bodyPr>
          <a:lstStyle/>
          <a:p>
            <a:pPr marL="234950" indent="-234950">
              <a:spcBef>
                <a:spcPct val="25000"/>
              </a:spcBef>
            </a:pPr>
            <a:r>
              <a:rPr lang="en-US" sz="1600" b="1" dirty="0">
                <a:latin typeface="+mj-lt"/>
                <a:cs typeface="Arial" pitchFamily="34" charset="0"/>
              </a:rPr>
              <a:t>Attributes of the object:</a:t>
            </a:r>
          </a:p>
          <a:p>
            <a:pPr marL="234950" indent="-234950">
              <a:spcBef>
                <a:spcPct val="25000"/>
              </a:spcBef>
            </a:pPr>
            <a:r>
              <a:rPr lang="en-US" sz="1600" dirty="0" err="1">
                <a:latin typeface="+mj-lt"/>
                <a:cs typeface="Arial" pitchFamily="34" charset="0"/>
              </a:rPr>
              <a:t>AccountNumber</a:t>
            </a:r>
            <a:r>
              <a:rPr lang="en-US" sz="1600" dirty="0">
                <a:latin typeface="+mj-lt"/>
                <a:cs typeface="Arial" pitchFamily="34" charset="0"/>
              </a:rPr>
              <a:t>: A10056</a:t>
            </a:r>
          </a:p>
          <a:p>
            <a:pPr marL="234950" indent="-234950">
              <a:spcBef>
                <a:spcPct val="25000"/>
              </a:spcBef>
            </a:pPr>
            <a:r>
              <a:rPr lang="en-US" sz="1600" dirty="0">
                <a:latin typeface="+mj-lt"/>
                <a:cs typeface="Arial" pitchFamily="34" charset="0"/>
              </a:rPr>
              <a:t>Type: Savings</a:t>
            </a:r>
          </a:p>
          <a:p>
            <a:pPr marL="234950" indent="-234950">
              <a:spcBef>
                <a:spcPct val="25000"/>
              </a:spcBef>
            </a:pPr>
            <a:r>
              <a:rPr lang="en-US" sz="1600" dirty="0">
                <a:latin typeface="+mj-lt"/>
                <a:cs typeface="Arial" pitchFamily="34" charset="0"/>
              </a:rPr>
              <a:t>Balance: 40000</a:t>
            </a:r>
          </a:p>
          <a:p>
            <a:pPr marL="234950" indent="-234950">
              <a:spcBef>
                <a:spcPct val="25000"/>
              </a:spcBef>
            </a:pPr>
            <a:r>
              <a:rPr lang="en-US" sz="1600" dirty="0">
                <a:latin typeface="+mj-lt"/>
                <a:cs typeface="Arial" pitchFamily="34" charset="0"/>
              </a:rPr>
              <a:t>Customer Name: Sarita Kale</a:t>
            </a:r>
          </a:p>
        </p:txBody>
      </p:sp>
      <p:sp>
        <p:nvSpPr>
          <p:cNvPr id="7" name="AutoShape 11"/>
          <p:cNvSpPr>
            <a:spLocks noChangeArrowheads="1"/>
          </p:cNvSpPr>
          <p:nvPr/>
        </p:nvSpPr>
        <p:spPr bwMode="auto">
          <a:xfrm>
            <a:off x="3581400" y="4114800"/>
            <a:ext cx="4800600" cy="2057400"/>
          </a:xfrm>
          <a:prstGeom prst="leftArrowCallout">
            <a:avLst>
              <a:gd name="adj1" fmla="val 10481"/>
              <a:gd name="adj2" fmla="val 18819"/>
              <a:gd name="adj3" fmla="val 39818"/>
              <a:gd name="adj4" fmla="val 78801"/>
            </a:avLst>
          </a:prstGeom>
          <a:solidFill>
            <a:srgbClr val="DDDDDD"/>
          </a:solidFill>
          <a:ln w="9525">
            <a:solidFill>
              <a:schemeClr val="tx2"/>
            </a:solidFill>
            <a:miter lim="800000"/>
            <a:headEnd/>
            <a:tailEnd/>
          </a:ln>
        </p:spPr>
        <p:txBody>
          <a:bodyPr lIns="137160" rIns="137160" anchor="ctr"/>
          <a:lstStyle/>
          <a:p>
            <a:pPr>
              <a:lnSpc>
                <a:spcPct val="115000"/>
              </a:lnSpc>
              <a:spcBef>
                <a:spcPct val="30000"/>
              </a:spcBef>
              <a:buFont typeface="Wingdings" pitchFamily="2" charset="2"/>
              <a:buNone/>
            </a:pPr>
            <a:r>
              <a:rPr lang="en-US" sz="1600" dirty="0">
                <a:latin typeface="+mj-lt"/>
              </a:rPr>
              <a:t>The state of an object is not defined by a “state” attribute or a set of attributes. Instead the “state” of an object gets defined as a total of all the attributes and links of that object. </a:t>
            </a:r>
          </a:p>
        </p:txBody>
      </p:sp>
    </p:spTree>
    <p:extLst>
      <p:ext uri="{BB962C8B-B14F-4D97-AF65-F5344CB8AC3E}">
        <p14:creationId xmlns:p14="http://schemas.microsoft.com/office/powerpoint/2010/main" val="1888217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Object </a:t>
            </a:r>
            <a:r>
              <a:rPr lang="en-IN" dirty="0"/>
              <a:t>State</a:t>
            </a:r>
          </a:p>
        </p:txBody>
      </p:sp>
      <p:sp>
        <p:nvSpPr>
          <p:cNvPr id="3" name="Content Placeholder 2"/>
          <p:cNvSpPr>
            <a:spLocks noGrp="1"/>
          </p:cNvSpPr>
          <p:nvPr>
            <p:ph idx="1"/>
          </p:nvPr>
        </p:nvSpPr>
        <p:spPr/>
        <p:txBody>
          <a:bodyPr/>
          <a:lstStyle/>
          <a:p>
            <a:r>
              <a:rPr lang="en-US" dirty="0">
                <a:cs typeface="Arial" pitchFamily="34" charset="0"/>
              </a:rPr>
              <a:t>Behavior of the Object depends on the State of the Object</a:t>
            </a:r>
          </a:p>
          <a:p>
            <a:endParaRPr lang="en-IN" dirty="0"/>
          </a:p>
        </p:txBody>
      </p:sp>
      <p:pic>
        <p:nvPicPr>
          <p:cNvPr id="4" name="Picture 17" descr="stock-vector-vector-checkbook-writing-10685296"/>
          <p:cNvPicPr>
            <a:picLocks noChangeAspect="1" noChangeArrowheads="1"/>
          </p:cNvPicPr>
          <p:nvPr/>
        </p:nvPicPr>
        <p:blipFill>
          <a:blip r:embed="rId3"/>
          <a:srcRect/>
          <a:stretch>
            <a:fillRect/>
          </a:stretch>
        </p:blipFill>
        <p:spPr bwMode="auto">
          <a:xfrm>
            <a:off x="1285852" y="2000240"/>
            <a:ext cx="1624012" cy="1128712"/>
          </a:xfrm>
          <a:prstGeom prst="rect">
            <a:avLst/>
          </a:prstGeom>
          <a:noFill/>
          <a:ln w="9525">
            <a:noFill/>
            <a:miter lim="800000"/>
            <a:headEnd/>
            <a:tailEnd/>
          </a:ln>
        </p:spPr>
      </p:pic>
      <p:sp>
        <p:nvSpPr>
          <p:cNvPr id="5" name="Text Box 5"/>
          <p:cNvSpPr txBox="1">
            <a:spLocks noChangeArrowheads="1"/>
          </p:cNvSpPr>
          <p:nvPr/>
        </p:nvSpPr>
        <p:spPr bwMode="auto">
          <a:xfrm>
            <a:off x="609600" y="3573852"/>
            <a:ext cx="3733800" cy="1569660"/>
          </a:xfrm>
          <a:prstGeom prst="rect">
            <a:avLst/>
          </a:prstGeom>
          <a:noFill/>
          <a:ln w="9525">
            <a:noFill/>
            <a:miter lim="800000"/>
            <a:headEnd/>
            <a:tailEnd/>
          </a:ln>
        </p:spPr>
        <p:txBody>
          <a:bodyPr>
            <a:spAutoFit/>
          </a:bodyPr>
          <a:lstStyle/>
          <a:p>
            <a:pPr marL="234950" indent="-234950">
              <a:spcBef>
                <a:spcPct val="25000"/>
              </a:spcBef>
            </a:pPr>
            <a:r>
              <a:rPr lang="en-US" sz="1600" b="1" dirty="0">
                <a:latin typeface="+mj-lt"/>
              </a:rPr>
              <a:t>Attributes of the object:</a:t>
            </a:r>
          </a:p>
          <a:p>
            <a:pPr marL="234950" indent="-234950">
              <a:spcBef>
                <a:spcPct val="25000"/>
              </a:spcBef>
            </a:pPr>
            <a:r>
              <a:rPr lang="en-US" sz="1600" dirty="0" err="1">
                <a:latin typeface="+mj-lt"/>
              </a:rPr>
              <a:t>AccountNumber</a:t>
            </a:r>
            <a:r>
              <a:rPr lang="en-US" sz="1600" dirty="0">
                <a:latin typeface="+mj-lt"/>
              </a:rPr>
              <a:t>: A10056</a:t>
            </a:r>
          </a:p>
          <a:p>
            <a:pPr marL="234950" indent="-234950">
              <a:spcBef>
                <a:spcPct val="25000"/>
              </a:spcBef>
            </a:pPr>
            <a:r>
              <a:rPr lang="en-US" sz="1600" dirty="0">
                <a:latin typeface="+mj-lt"/>
              </a:rPr>
              <a:t>Type: Savings</a:t>
            </a:r>
          </a:p>
          <a:p>
            <a:pPr marL="234950" indent="-234950">
              <a:spcBef>
                <a:spcPct val="25000"/>
              </a:spcBef>
            </a:pPr>
            <a:r>
              <a:rPr lang="en-US" sz="1600" dirty="0">
                <a:latin typeface="+mj-lt"/>
              </a:rPr>
              <a:t>Balance: </a:t>
            </a:r>
            <a:r>
              <a:rPr lang="en-US" sz="1600" b="1" dirty="0">
                <a:latin typeface="+mj-lt"/>
              </a:rPr>
              <a:t>40000</a:t>
            </a:r>
          </a:p>
          <a:p>
            <a:pPr marL="234950" indent="-234950">
              <a:spcBef>
                <a:spcPct val="25000"/>
              </a:spcBef>
            </a:pPr>
            <a:r>
              <a:rPr lang="en-US" sz="1600" dirty="0">
                <a:latin typeface="+mj-lt"/>
              </a:rPr>
              <a:t>Customer Name: Sarita Kale</a:t>
            </a:r>
          </a:p>
        </p:txBody>
      </p:sp>
      <p:sp>
        <p:nvSpPr>
          <p:cNvPr id="6" name="Rectangle 6"/>
          <p:cNvSpPr>
            <a:spLocks noChangeArrowheads="1"/>
          </p:cNvSpPr>
          <p:nvPr/>
        </p:nvSpPr>
        <p:spPr bwMode="auto">
          <a:xfrm>
            <a:off x="4038600" y="2057400"/>
            <a:ext cx="4800600" cy="584775"/>
          </a:xfrm>
          <a:prstGeom prst="rect">
            <a:avLst/>
          </a:prstGeom>
          <a:noFill/>
          <a:ln w="9525">
            <a:noFill/>
            <a:miter lim="800000"/>
            <a:headEnd/>
            <a:tailEnd/>
          </a:ln>
          <a:effectLst/>
        </p:spPr>
        <p:txBody>
          <a:bodyPr>
            <a:spAutoFit/>
          </a:bodyPr>
          <a:lstStyle/>
          <a:p>
            <a:pPr>
              <a:defRPr/>
            </a:pPr>
            <a:r>
              <a:rPr lang="en-US" sz="1600" dirty="0">
                <a:effectLst>
                  <a:outerShdw blurRad="38100" dist="38100" dir="2700000" algn="tl">
                    <a:srgbClr val="C0C0C0"/>
                  </a:outerShdw>
                </a:effectLst>
                <a:latin typeface="+mj-lt"/>
              </a:rPr>
              <a:t>Withdrawal depends on the State of the Account Object</a:t>
            </a:r>
          </a:p>
        </p:txBody>
      </p:sp>
      <p:sp>
        <p:nvSpPr>
          <p:cNvPr id="7" name="Text Box 5"/>
          <p:cNvSpPr txBox="1">
            <a:spLocks noChangeArrowheads="1"/>
          </p:cNvSpPr>
          <p:nvPr/>
        </p:nvSpPr>
        <p:spPr bwMode="auto">
          <a:xfrm>
            <a:off x="5000628" y="3500438"/>
            <a:ext cx="3733800" cy="1569660"/>
          </a:xfrm>
          <a:prstGeom prst="rect">
            <a:avLst/>
          </a:prstGeom>
          <a:noFill/>
          <a:ln w="9525">
            <a:noFill/>
            <a:miter lim="800000"/>
            <a:headEnd/>
            <a:tailEnd/>
          </a:ln>
        </p:spPr>
        <p:txBody>
          <a:bodyPr>
            <a:spAutoFit/>
          </a:bodyPr>
          <a:lstStyle/>
          <a:p>
            <a:pPr marL="234950" indent="-234950">
              <a:spcBef>
                <a:spcPct val="25000"/>
              </a:spcBef>
            </a:pPr>
            <a:r>
              <a:rPr lang="en-US" sz="1600" b="1" dirty="0">
                <a:latin typeface="+mj-lt"/>
              </a:rPr>
              <a:t>Attributes of the object:</a:t>
            </a:r>
          </a:p>
          <a:p>
            <a:pPr marL="234950" indent="-234950">
              <a:spcBef>
                <a:spcPct val="25000"/>
              </a:spcBef>
            </a:pPr>
            <a:r>
              <a:rPr lang="en-US" sz="1600" dirty="0" err="1">
                <a:latin typeface="+mj-lt"/>
              </a:rPr>
              <a:t>AccountNumber</a:t>
            </a:r>
            <a:r>
              <a:rPr lang="en-US" sz="1600" dirty="0">
                <a:latin typeface="+mj-lt"/>
              </a:rPr>
              <a:t>: A10056</a:t>
            </a:r>
          </a:p>
          <a:p>
            <a:pPr marL="234950" indent="-234950">
              <a:spcBef>
                <a:spcPct val="25000"/>
              </a:spcBef>
            </a:pPr>
            <a:r>
              <a:rPr lang="en-US" sz="1600" dirty="0">
                <a:latin typeface="+mj-lt"/>
              </a:rPr>
              <a:t>Type: Savings</a:t>
            </a:r>
          </a:p>
          <a:p>
            <a:pPr marL="234950" indent="-234950">
              <a:spcBef>
                <a:spcPct val="25000"/>
              </a:spcBef>
            </a:pPr>
            <a:r>
              <a:rPr lang="en-US" sz="1600" dirty="0">
                <a:latin typeface="+mj-lt"/>
              </a:rPr>
              <a:t>Balance: </a:t>
            </a:r>
            <a:r>
              <a:rPr lang="en-US" sz="1600" b="1" dirty="0">
                <a:latin typeface="+mj-lt"/>
              </a:rPr>
              <a:t>500</a:t>
            </a:r>
          </a:p>
          <a:p>
            <a:pPr marL="234950" indent="-234950">
              <a:spcBef>
                <a:spcPct val="25000"/>
              </a:spcBef>
            </a:pPr>
            <a:r>
              <a:rPr lang="en-US" sz="1600" dirty="0">
                <a:latin typeface="+mj-lt"/>
              </a:rPr>
              <a:t>Customer Name: Sarita Kale</a:t>
            </a:r>
          </a:p>
        </p:txBody>
      </p:sp>
      <p:sp>
        <p:nvSpPr>
          <p:cNvPr id="8" name="TextBox 7"/>
          <p:cNvSpPr txBox="1"/>
          <p:nvPr/>
        </p:nvSpPr>
        <p:spPr>
          <a:xfrm>
            <a:off x="363538" y="3161884"/>
            <a:ext cx="3909532" cy="33855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defRPr/>
            </a:pPr>
            <a:r>
              <a:rPr lang="en-US" sz="1600" dirty="0">
                <a:solidFill>
                  <a:schemeClr val="bg1"/>
                </a:solidFill>
                <a:latin typeface="+mj-lt"/>
              </a:rPr>
              <a:t>State where withdrawal is permitted</a:t>
            </a:r>
          </a:p>
        </p:txBody>
      </p:sp>
      <p:sp>
        <p:nvSpPr>
          <p:cNvPr id="9" name="TextBox 8"/>
          <p:cNvSpPr txBox="1"/>
          <p:nvPr/>
        </p:nvSpPr>
        <p:spPr>
          <a:xfrm>
            <a:off x="4567238" y="3161884"/>
            <a:ext cx="4469258" cy="33855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defRPr/>
            </a:pPr>
            <a:r>
              <a:rPr lang="en-US" sz="1600" dirty="0">
                <a:solidFill>
                  <a:schemeClr val="bg1"/>
                </a:solidFill>
                <a:latin typeface="+mj-lt"/>
              </a:rPr>
              <a:t>State where withdrawal is NOT permitted</a:t>
            </a:r>
          </a:p>
        </p:txBody>
      </p:sp>
      <p:sp>
        <p:nvSpPr>
          <p:cNvPr id="10" name="TextBox 9"/>
          <p:cNvSpPr txBox="1"/>
          <p:nvPr/>
        </p:nvSpPr>
        <p:spPr>
          <a:xfrm>
            <a:off x="1676400" y="5726113"/>
            <a:ext cx="5775920" cy="3490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defRPr/>
            </a:pPr>
            <a:r>
              <a:rPr lang="en-US" sz="1600" dirty="0">
                <a:solidFill>
                  <a:schemeClr val="bg1"/>
                </a:solidFill>
                <a:latin typeface="+mj-lt"/>
              </a:rPr>
              <a:t>How many States of an Object should we consider??</a:t>
            </a:r>
          </a:p>
        </p:txBody>
      </p:sp>
    </p:spTree>
    <p:extLst>
      <p:ext uri="{BB962C8B-B14F-4D97-AF65-F5344CB8AC3E}">
        <p14:creationId xmlns:p14="http://schemas.microsoft.com/office/powerpoint/2010/main" val="7830659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Object Behaviour</a:t>
            </a:r>
            <a:endParaRPr lang="en-IN" dirty="0"/>
          </a:p>
        </p:txBody>
      </p:sp>
      <p:sp>
        <p:nvSpPr>
          <p:cNvPr id="3" name="Content Placeholder 2"/>
          <p:cNvSpPr>
            <a:spLocks noGrp="1"/>
          </p:cNvSpPr>
          <p:nvPr>
            <p:ph idx="1"/>
          </p:nvPr>
        </p:nvSpPr>
        <p:spPr/>
        <p:txBody>
          <a:bodyPr/>
          <a:lstStyle/>
          <a:p>
            <a:r>
              <a:rPr lang="en-US" dirty="0"/>
              <a:t>Behavior of an object determines how an object reacts to other objects. </a:t>
            </a:r>
          </a:p>
          <a:p>
            <a:endParaRPr lang="en-IN" dirty="0"/>
          </a:p>
        </p:txBody>
      </p:sp>
      <p:sp>
        <p:nvSpPr>
          <p:cNvPr id="4" name="Text Box 5"/>
          <p:cNvSpPr txBox="1">
            <a:spLocks noChangeArrowheads="1"/>
          </p:cNvSpPr>
          <p:nvPr/>
        </p:nvSpPr>
        <p:spPr bwMode="auto">
          <a:xfrm>
            <a:off x="1905000" y="2667000"/>
            <a:ext cx="3276600" cy="1348061"/>
          </a:xfrm>
          <a:prstGeom prst="rect">
            <a:avLst/>
          </a:prstGeom>
          <a:noFill/>
          <a:ln w="9525">
            <a:noFill/>
            <a:miter lim="800000"/>
            <a:headEnd/>
            <a:tailEnd/>
          </a:ln>
        </p:spPr>
        <p:txBody>
          <a:bodyPr>
            <a:spAutoFit/>
          </a:bodyPr>
          <a:lstStyle/>
          <a:p>
            <a:pPr marL="234950" indent="-234950">
              <a:lnSpc>
                <a:spcPct val="120000"/>
              </a:lnSpc>
              <a:spcBef>
                <a:spcPct val="10000"/>
              </a:spcBef>
            </a:pPr>
            <a:r>
              <a:rPr lang="en-US" sz="1600" b="1">
                <a:latin typeface="+mj-lt"/>
              </a:rPr>
              <a:t>Behaviors of the object</a:t>
            </a:r>
          </a:p>
          <a:p>
            <a:pPr marL="234950" indent="-234950">
              <a:lnSpc>
                <a:spcPct val="120000"/>
              </a:lnSpc>
              <a:spcBef>
                <a:spcPct val="10000"/>
              </a:spcBef>
              <a:buFontTx/>
              <a:buChar char="•"/>
            </a:pPr>
            <a:r>
              <a:rPr lang="en-US" sz="1600">
                <a:latin typeface="+mj-lt"/>
              </a:rPr>
              <a:t>Withdraw</a:t>
            </a:r>
          </a:p>
          <a:p>
            <a:pPr marL="234950" indent="-234950">
              <a:lnSpc>
                <a:spcPct val="120000"/>
              </a:lnSpc>
              <a:spcBef>
                <a:spcPct val="10000"/>
              </a:spcBef>
              <a:buFontTx/>
              <a:buChar char="•"/>
            </a:pPr>
            <a:r>
              <a:rPr lang="en-US" sz="1600">
                <a:latin typeface="+mj-lt"/>
              </a:rPr>
              <a:t>Deposit</a:t>
            </a:r>
          </a:p>
          <a:p>
            <a:pPr marL="234950" indent="-234950">
              <a:lnSpc>
                <a:spcPct val="120000"/>
              </a:lnSpc>
              <a:spcBef>
                <a:spcPct val="10000"/>
              </a:spcBef>
              <a:buFontTx/>
              <a:buChar char="•"/>
            </a:pPr>
            <a:r>
              <a:rPr lang="en-US" sz="1600">
                <a:latin typeface="+mj-lt"/>
              </a:rPr>
              <a:t>Get Balance</a:t>
            </a:r>
          </a:p>
        </p:txBody>
      </p:sp>
      <p:pic>
        <p:nvPicPr>
          <p:cNvPr id="5" name="Picture 11" descr="acct3"/>
          <p:cNvPicPr>
            <a:picLocks noChangeAspect="1" noChangeArrowheads="1"/>
          </p:cNvPicPr>
          <p:nvPr/>
        </p:nvPicPr>
        <p:blipFill>
          <a:blip r:embed="rId3"/>
          <a:srcRect/>
          <a:stretch>
            <a:fillRect/>
          </a:stretch>
        </p:blipFill>
        <p:spPr bwMode="auto">
          <a:xfrm>
            <a:off x="568325" y="3581400"/>
            <a:ext cx="1165225" cy="1074738"/>
          </a:xfrm>
          <a:prstGeom prst="rect">
            <a:avLst/>
          </a:prstGeom>
          <a:noFill/>
          <a:ln w="9525">
            <a:noFill/>
            <a:miter lim="800000"/>
            <a:headEnd/>
            <a:tailEnd/>
          </a:ln>
        </p:spPr>
      </p:pic>
      <p:pic>
        <p:nvPicPr>
          <p:cNvPr id="6" name="Picture 12" descr="acct2"/>
          <p:cNvPicPr>
            <a:picLocks noChangeAspect="1" noChangeArrowheads="1"/>
          </p:cNvPicPr>
          <p:nvPr/>
        </p:nvPicPr>
        <p:blipFill>
          <a:blip r:embed="rId4"/>
          <a:srcRect/>
          <a:stretch>
            <a:fillRect/>
          </a:stretch>
        </p:blipFill>
        <p:spPr bwMode="auto">
          <a:xfrm>
            <a:off x="415925" y="2590800"/>
            <a:ext cx="1336675" cy="765175"/>
          </a:xfrm>
          <a:prstGeom prst="rect">
            <a:avLst/>
          </a:prstGeom>
          <a:noFill/>
          <a:ln w="9525">
            <a:noFill/>
            <a:miter lim="800000"/>
            <a:headEnd/>
            <a:tailEnd/>
          </a:ln>
        </p:spPr>
      </p:pic>
      <p:sp>
        <p:nvSpPr>
          <p:cNvPr id="7" name="AutoShape 13"/>
          <p:cNvSpPr>
            <a:spLocks noChangeArrowheads="1"/>
          </p:cNvSpPr>
          <p:nvPr/>
        </p:nvSpPr>
        <p:spPr bwMode="auto">
          <a:xfrm>
            <a:off x="4343400" y="2971800"/>
            <a:ext cx="3581400" cy="1447800"/>
          </a:xfrm>
          <a:prstGeom prst="leftArrowCallout">
            <a:avLst>
              <a:gd name="adj1" fmla="val 10481"/>
              <a:gd name="adj2" fmla="val 18819"/>
              <a:gd name="adj3" fmla="val 42213"/>
              <a:gd name="adj4" fmla="val 78801"/>
            </a:avLst>
          </a:prstGeom>
          <a:solidFill>
            <a:srgbClr val="DDDDDD"/>
          </a:solidFill>
          <a:ln w="9525">
            <a:solidFill>
              <a:schemeClr val="tx2"/>
            </a:solidFill>
            <a:miter lim="800000"/>
            <a:headEnd/>
            <a:tailEnd/>
          </a:ln>
        </p:spPr>
        <p:txBody>
          <a:bodyPr anchor="ctr"/>
          <a:lstStyle/>
          <a:p>
            <a:pPr>
              <a:lnSpc>
                <a:spcPct val="115000"/>
              </a:lnSpc>
              <a:spcBef>
                <a:spcPct val="10000"/>
              </a:spcBef>
            </a:pPr>
            <a:r>
              <a:rPr lang="en-US" sz="1600">
                <a:latin typeface="+mj-lt"/>
              </a:rPr>
              <a:t>These are the operations that the object can perform, and represents its behavior.</a:t>
            </a:r>
          </a:p>
        </p:txBody>
      </p:sp>
      <p:sp>
        <p:nvSpPr>
          <p:cNvPr id="8" name="Text Box 17"/>
          <p:cNvSpPr txBox="1">
            <a:spLocks noChangeArrowheads="1"/>
          </p:cNvSpPr>
          <p:nvPr/>
        </p:nvSpPr>
        <p:spPr bwMode="auto">
          <a:xfrm>
            <a:off x="5105400" y="4724400"/>
            <a:ext cx="2835275" cy="1039813"/>
          </a:xfrm>
          <a:prstGeom prst="rect">
            <a:avLst/>
          </a:prstGeom>
          <a:solidFill>
            <a:srgbClr val="DDDDDD"/>
          </a:solidFill>
          <a:ln w="9525" algn="ctr">
            <a:solidFill>
              <a:schemeClr val="tx2"/>
            </a:solidFill>
            <a:miter lim="800000"/>
            <a:headEnd/>
            <a:tailEnd/>
          </a:ln>
        </p:spPr>
        <p:txBody>
          <a:bodyPr anchor="ctr"/>
          <a:lstStyle/>
          <a:p>
            <a:pPr>
              <a:lnSpc>
                <a:spcPct val="115000"/>
              </a:lnSpc>
              <a:spcBef>
                <a:spcPct val="10000"/>
              </a:spcBef>
            </a:pPr>
            <a:r>
              <a:rPr lang="en-US" sz="1600">
                <a:latin typeface="+mj-lt"/>
              </a:rPr>
              <a:t>Through these operations or methods, an object controls its state.</a:t>
            </a:r>
          </a:p>
        </p:txBody>
      </p:sp>
      <p:sp>
        <p:nvSpPr>
          <p:cNvPr id="9" name="AutoShape 18"/>
          <p:cNvSpPr>
            <a:spLocks noChangeArrowheads="1"/>
          </p:cNvSpPr>
          <p:nvPr/>
        </p:nvSpPr>
        <p:spPr bwMode="auto">
          <a:xfrm>
            <a:off x="8077200" y="3810000"/>
            <a:ext cx="762000" cy="1600200"/>
          </a:xfrm>
          <a:prstGeom prst="curvedLeftArrow">
            <a:avLst>
              <a:gd name="adj1" fmla="val 42000"/>
              <a:gd name="adj2" fmla="val 84000"/>
              <a:gd name="adj3" fmla="val 33333"/>
            </a:avLst>
          </a:prstGeom>
          <a:solidFill>
            <a:srgbClr val="C0C0C0"/>
          </a:solidFill>
          <a:ln w="9525">
            <a:solidFill>
              <a:schemeClr val="tx1"/>
            </a:solidFill>
            <a:miter lim="800000"/>
            <a:headEnd/>
            <a:tailEnd/>
          </a:ln>
        </p:spPr>
        <p:txBody>
          <a:bodyPr wrap="none" anchor="ctr"/>
          <a:lstStyle/>
          <a:p>
            <a:endParaRPr lang="en-US">
              <a:solidFill>
                <a:schemeClr val="tx2"/>
              </a:solidFill>
            </a:endParaRPr>
          </a:p>
        </p:txBody>
      </p:sp>
    </p:spTree>
    <p:extLst>
      <p:ext uri="{BB962C8B-B14F-4D97-AF65-F5344CB8AC3E}">
        <p14:creationId xmlns:p14="http://schemas.microsoft.com/office/powerpoint/2010/main" val="5267287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	Object </a:t>
            </a:r>
            <a:r>
              <a:rPr lang="en-IN" dirty="0"/>
              <a:t>Identity</a:t>
            </a:r>
          </a:p>
        </p:txBody>
      </p:sp>
      <p:sp>
        <p:nvSpPr>
          <p:cNvPr id="3" name="Content Placeholder 2"/>
          <p:cNvSpPr>
            <a:spLocks noGrp="1"/>
          </p:cNvSpPr>
          <p:nvPr>
            <p:ph idx="1"/>
          </p:nvPr>
        </p:nvSpPr>
        <p:spPr/>
        <p:txBody>
          <a:bodyPr/>
          <a:lstStyle/>
          <a:p>
            <a:r>
              <a:rPr lang="en-US" dirty="0"/>
              <a:t>Two objects can posses identical attributes (state) and yet have distinct identities.</a:t>
            </a:r>
          </a:p>
          <a:p>
            <a:endParaRPr lang="en-IN" dirty="0"/>
          </a:p>
        </p:txBody>
      </p:sp>
      <p:pic>
        <p:nvPicPr>
          <p:cNvPr id="4" name="Picture 8" descr="acct1"/>
          <p:cNvPicPr>
            <a:picLocks noChangeAspect="1" noChangeArrowheads="1"/>
          </p:cNvPicPr>
          <p:nvPr/>
        </p:nvPicPr>
        <p:blipFill>
          <a:blip r:embed="rId3"/>
          <a:srcRect/>
          <a:stretch>
            <a:fillRect/>
          </a:stretch>
        </p:blipFill>
        <p:spPr bwMode="auto">
          <a:xfrm>
            <a:off x="1066800" y="2743200"/>
            <a:ext cx="1336675" cy="1006475"/>
          </a:xfrm>
          <a:prstGeom prst="rect">
            <a:avLst/>
          </a:prstGeom>
          <a:noFill/>
          <a:ln w="9525">
            <a:noFill/>
            <a:miter lim="800000"/>
            <a:headEnd/>
            <a:tailEnd/>
          </a:ln>
        </p:spPr>
      </p:pic>
      <p:pic>
        <p:nvPicPr>
          <p:cNvPr id="5" name="Picture 9" descr="acct1"/>
          <p:cNvPicPr>
            <a:picLocks noChangeAspect="1" noChangeArrowheads="1"/>
          </p:cNvPicPr>
          <p:nvPr/>
        </p:nvPicPr>
        <p:blipFill>
          <a:blip r:embed="rId3"/>
          <a:srcRect/>
          <a:stretch>
            <a:fillRect/>
          </a:stretch>
        </p:blipFill>
        <p:spPr bwMode="auto">
          <a:xfrm>
            <a:off x="2743200" y="2819400"/>
            <a:ext cx="1336675" cy="1006475"/>
          </a:xfrm>
          <a:prstGeom prst="rect">
            <a:avLst/>
          </a:prstGeom>
          <a:noFill/>
          <a:ln w="9525">
            <a:noFill/>
            <a:miter lim="800000"/>
            <a:headEnd/>
            <a:tailEnd/>
          </a:ln>
        </p:spPr>
      </p:pic>
    </p:spTree>
    <p:extLst>
      <p:ext uri="{BB962C8B-B14F-4D97-AF65-F5344CB8AC3E}">
        <p14:creationId xmlns:p14="http://schemas.microsoft.com/office/powerpoint/2010/main" val="1985074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991" y="413387"/>
            <a:ext cx="8532019" cy="639349"/>
          </a:xfrm>
        </p:spPr>
        <p:txBody>
          <a:bodyPr>
            <a:normAutofit/>
          </a:bodyPr>
          <a:lstStyle/>
          <a:p>
            <a:r>
              <a:rPr lang="en-IN" dirty="0"/>
              <a:t>Lesson Objectives</a:t>
            </a:r>
          </a:p>
        </p:txBody>
      </p:sp>
      <p:sp>
        <p:nvSpPr>
          <p:cNvPr id="3" name="Content Placeholder 2"/>
          <p:cNvSpPr>
            <a:spLocks noGrp="1"/>
          </p:cNvSpPr>
          <p:nvPr>
            <p:ph idx="1"/>
          </p:nvPr>
        </p:nvSpPr>
        <p:spPr>
          <a:xfrm>
            <a:off x="298516" y="1052736"/>
            <a:ext cx="7009788" cy="5085782"/>
          </a:xfrm>
        </p:spPr>
        <p:txBody>
          <a:bodyPr/>
          <a:lstStyle/>
          <a:p>
            <a:pPr marL="0" indent="0">
              <a:buNone/>
            </a:pPr>
            <a:endParaRPr lang="en-US" dirty="0" smtClean="0"/>
          </a:p>
          <a:p>
            <a:pPr marL="0" indent="0">
              <a:buNone/>
            </a:pPr>
            <a:r>
              <a:rPr lang="en-US" dirty="0" smtClean="0"/>
              <a:t>In </a:t>
            </a:r>
            <a:r>
              <a:rPr lang="en-US" dirty="0"/>
              <a:t>this lesson, you will understand the basic principles of Object-Oriented technology, namely</a:t>
            </a:r>
            <a:r>
              <a:rPr lang="en-US" dirty="0" smtClean="0"/>
              <a:t>:</a:t>
            </a:r>
          </a:p>
          <a:p>
            <a:pPr marL="447675" lvl="1" indent="0">
              <a:buNone/>
              <a:defRPr/>
            </a:pPr>
            <a:r>
              <a:rPr lang="en-US" dirty="0"/>
              <a:t>What is Object-Oriented Programming?</a:t>
            </a:r>
          </a:p>
          <a:p>
            <a:pPr marL="447675" lvl="1" indent="0">
              <a:buNone/>
              <a:defRPr/>
            </a:pPr>
            <a:r>
              <a:rPr lang="en-US" dirty="0"/>
              <a:t>Why Object-Oriented Programming?</a:t>
            </a:r>
          </a:p>
          <a:p>
            <a:pPr marL="342900" lvl="1" indent="0">
              <a:buNone/>
            </a:pPr>
            <a:r>
              <a:rPr lang="en-US" dirty="0" smtClean="0"/>
              <a:t>  Abstraction</a:t>
            </a:r>
            <a:endParaRPr lang="en-US" dirty="0"/>
          </a:p>
          <a:p>
            <a:pPr marL="342900" lvl="1" indent="0">
              <a:buNone/>
            </a:pPr>
            <a:r>
              <a:rPr lang="en-US" dirty="0" smtClean="0"/>
              <a:t>  Encapsulation</a:t>
            </a:r>
            <a:endParaRPr lang="en-US" dirty="0"/>
          </a:p>
          <a:p>
            <a:pPr marL="342900" lvl="1" indent="0">
              <a:buNone/>
            </a:pPr>
            <a:r>
              <a:rPr lang="en-US" dirty="0" smtClean="0"/>
              <a:t>  Modularity</a:t>
            </a:r>
            <a:endParaRPr lang="en-US" dirty="0"/>
          </a:p>
          <a:p>
            <a:pPr marL="342900" lvl="1" indent="0">
              <a:buNone/>
            </a:pPr>
            <a:r>
              <a:rPr lang="en-US" dirty="0" smtClean="0"/>
              <a:t>  Hierarchy </a:t>
            </a:r>
            <a:r>
              <a:rPr lang="en-US" dirty="0"/>
              <a:t>and its types</a:t>
            </a:r>
          </a:p>
          <a:p>
            <a:pPr marL="342900" lvl="1" indent="0">
              <a:buNone/>
            </a:pPr>
            <a:r>
              <a:rPr lang="en-US" dirty="0" smtClean="0"/>
              <a:t>  Polymorphism </a:t>
            </a:r>
            <a:r>
              <a:rPr lang="en-US" dirty="0"/>
              <a:t>and Types of </a:t>
            </a:r>
            <a:r>
              <a:rPr lang="en-US" dirty="0" smtClean="0"/>
              <a:t>Polymorphism</a:t>
            </a:r>
          </a:p>
          <a:p>
            <a:pPr marL="342900" lvl="1" indent="0">
              <a:buNone/>
            </a:pPr>
            <a:r>
              <a:rPr lang="en-US" dirty="0" smtClean="0"/>
              <a:t>  What  is Class</a:t>
            </a:r>
          </a:p>
          <a:p>
            <a:pPr marL="342900" lvl="1" indent="0">
              <a:buNone/>
            </a:pPr>
            <a:r>
              <a:rPr lang="en-US" dirty="0" smtClean="0"/>
              <a:t>  What is Object</a:t>
            </a:r>
          </a:p>
        </p:txBody>
      </p:sp>
    </p:spTree>
    <p:extLst>
      <p:ext uri="{BB962C8B-B14F-4D97-AF65-F5344CB8AC3E}">
        <p14:creationId xmlns:p14="http://schemas.microsoft.com/office/powerpoint/2010/main" val="34533622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991" y="413387"/>
            <a:ext cx="8532019" cy="423325"/>
          </a:xfrm>
        </p:spPr>
        <p:txBody>
          <a:bodyPr/>
          <a:lstStyle/>
          <a:p>
            <a:r>
              <a:rPr lang="en-IN" dirty="0" smtClean="0"/>
              <a:t>Principles Of OOPS</a:t>
            </a:r>
            <a:endParaRPr lang="en-IN" dirty="0"/>
          </a:p>
        </p:txBody>
      </p:sp>
      <p:sp>
        <p:nvSpPr>
          <p:cNvPr id="3" name="Content Placeholder 2"/>
          <p:cNvSpPr>
            <a:spLocks noGrp="1"/>
          </p:cNvSpPr>
          <p:nvPr>
            <p:ph idx="1"/>
          </p:nvPr>
        </p:nvSpPr>
        <p:spPr/>
        <p:txBody>
          <a:bodyPr/>
          <a:lstStyle/>
          <a:p>
            <a:pPr marL="347663" indent="-347663"/>
            <a:r>
              <a:rPr lang="en-US" dirty="0"/>
              <a:t>OO is based on four basic principles, namely:</a:t>
            </a:r>
          </a:p>
          <a:p>
            <a:pPr lvl="1"/>
            <a:r>
              <a:rPr lang="en-US" b="1" dirty="0"/>
              <a:t>Principle 1:</a:t>
            </a:r>
            <a:r>
              <a:rPr lang="en-US" dirty="0"/>
              <a:t> Abstraction</a:t>
            </a:r>
          </a:p>
          <a:p>
            <a:pPr lvl="1"/>
            <a:r>
              <a:rPr lang="en-US" b="1" dirty="0"/>
              <a:t>Principle 2</a:t>
            </a:r>
            <a:r>
              <a:rPr lang="en-US" dirty="0"/>
              <a:t>: Encapsulation</a:t>
            </a:r>
          </a:p>
          <a:p>
            <a:pPr lvl="1"/>
            <a:r>
              <a:rPr lang="en-US" b="1" dirty="0"/>
              <a:t>Principle 3</a:t>
            </a:r>
            <a:r>
              <a:rPr lang="en-US" dirty="0"/>
              <a:t>: Modularity</a:t>
            </a:r>
          </a:p>
          <a:p>
            <a:pPr lvl="1"/>
            <a:r>
              <a:rPr lang="en-US" b="1" dirty="0"/>
              <a:t>Principle 4:</a:t>
            </a:r>
            <a:r>
              <a:rPr lang="en-US" dirty="0"/>
              <a:t> Hierarchy</a:t>
            </a:r>
          </a:p>
          <a:p>
            <a:endParaRPr lang="en-IN" dirty="0"/>
          </a:p>
        </p:txBody>
      </p:sp>
      <p:grpSp>
        <p:nvGrpSpPr>
          <p:cNvPr id="4" name="Group 5"/>
          <p:cNvGrpSpPr>
            <a:grpSpLocks/>
          </p:cNvGrpSpPr>
          <p:nvPr/>
        </p:nvGrpSpPr>
        <p:grpSpPr bwMode="auto">
          <a:xfrm>
            <a:off x="4876800" y="2085472"/>
            <a:ext cx="3581400" cy="4053045"/>
            <a:chOff x="1368" y="912"/>
            <a:chExt cx="4224" cy="2736"/>
          </a:xfrm>
        </p:grpSpPr>
        <p:sp>
          <p:nvSpPr>
            <p:cNvPr id="5" name="Rectangle 6"/>
            <p:cNvSpPr>
              <a:spLocks noChangeArrowheads="1"/>
            </p:cNvSpPr>
            <p:nvPr/>
          </p:nvSpPr>
          <p:spPr bwMode="auto">
            <a:xfrm>
              <a:off x="1368" y="912"/>
              <a:ext cx="4104" cy="768"/>
            </a:xfrm>
            <a:prstGeom prst="rect">
              <a:avLst/>
            </a:prstGeom>
            <a:noFill/>
            <a:ln w="12700">
              <a:solidFill>
                <a:srgbClr val="FF6600"/>
              </a:solidFill>
              <a:miter lim="800000"/>
              <a:headEnd type="none" w="sm" len="sm"/>
              <a:tailEnd type="none" w="lg" len="lg"/>
            </a:ln>
            <a:scene3d>
              <a:camera prst="legacyPerspectiveTop"/>
              <a:lightRig rig="legacyFlat1" dir="t"/>
            </a:scene3d>
            <a:sp3d extrusionH="887400" prstMaterial="legacyMatte">
              <a:bevelT w="13500" h="13500" prst="angle"/>
              <a:bevelB w="13500" h="13500" prst="angle"/>
              <a:extrusionClr>
                <a:schemeClr val="accent5"/>
              </a:extrusionClr>
            </a:sp3d>
          </p:spPr>
          <p:txBody>
            <a:bodyPr wrap="none" anchor="ctr">
              <a:flatTx/>
            </a:bodyPr>
            <a:lstStyle/>
            <a:p>
              <a:pPr algn="ctr" eaLnBrk="0" hangingPunct="0"/>
              <a:r>
                <a:rPr lang="en-US" sz="2000" b="1" dirty="0">
                  <a:solidFill>
                    <a:schemeClr val="tx2"/>
                  </a:solidFill>
                  <a:cs typeface="Arial" pitchFamily="34" charset="0"/>
                </a:rPr>
                <a:t>Object Orientation</a:t>
              </a:r>
            </a:p>
          </p:txBody>
        </p:sp>
        <p:sp>
          <p:nvSpPr>
            <p:cNvPr id="6" name="Rectangle 7"/>
            <p:cNvSpPr>
              <a:spLocks noChangeArrowheads="1"/>
            </p:cNvSpPr>
            <p:nvPr/>
          </p:nvSpPr>
          <p:spPr bwMode="auto">
            <a:xfrm rot="-5400000">
              <a:off x="2112" y="2352"/>
              <a:ext cx="1704" cy="888"/>
            </a:xfrm>
            <a:prstGeom prst="rect">
              <a:avLst/>
            </a:prstGeom>
            <a:noFill/>
            <a:ln w="12700">
              <a:solidFill>
                <a:srgbClr val="FF6600"/>
              </a:solidFill>
              <a:miter lim="800000"/>
              <a:headEnd type="none" w="sm" len="sm"/>
              <a:tailEnd type="none" w="lg" len="lg"/>
            </a:ln>
            <a:scene3d>
              <a:camera prst="legacyPerspectiveTop"/>
              <a:lightRig rig="legacyFlat1" dir="t"/>
            </a:scene3d>
            <a:sp3d extrusionH="887400" prstMaterial="legacyMatte">
              <a:bevelT w="13500" h="13500" prst="angle"/>
              <a:bevelB w="13500" h="13500" prst="angle"/>
              <a:extrusionClr>
                <a:schemeClr val="accent5"/>
              </a:extrusionClr>
            </a:sp3d>
          </p:spPr>
          <p:txBody>
            <a:bodyPr wrap="none" anchor="ctr">
              <a:flatTx/>
            </a:bodyPr>
            <a:lstStyle/>
            <a:p>
              <a:pPr algn="ctr" eaLnBrk="0" hangingPunct="0"/>
              <a:r>
                <a:rPr lang="en-US" sz="2400" b="1" dirty="0">
                  <a:solidFill>
                    <a:schemeClr val="tx2"/>
                  </a:solidFill>
                  <a:latin typeface="Arial Narrow" pitchFamily="34" charset="0"/>
                </a:rPr>
                <a:t>    </a:t>
              </a:r>
              <a:r>
                <a:rPr lang="en-US" sz="2000" b="1" dirty="0">
                  <a:solidFill>
                    <a:schemeClr val="tx2"/>
                  </a:solidFill>
                  <a:cs typeface="Arial" pitchFamily="34" charset="0"/>
                </a:rPr>
                <a:t>Encapsulation</a:t>
              </a:r>
            </a:p>
          </p:txBody>
        </p:sp>
        <p:sp>
          <p:nvSpPr>
            <p:cNvPr id="7" name="Rectangle 8"/>
            <p:cNvSpPr>
              <a:spLocks noChangeArrowheads="1"/>
            </p:cNvSpPr>
            <p:nvPr/>
          </p:nvSpPr>
          <p:spPr bwMode="auto">
            <a:xfrm rot="-5400000">
              <a:off x="960" y="2352"/>
              <a:ext cx="1704" cy="888"/>
            </a:xfrm>
            <a:prstGeom prst="rect">
              <a:avLst/>
            </a:prstGeom>
            <a:noFill/>
            <a:ln w="12700">
              <a:solidFill>
                <a:srgbClr val="FF6600"/>
              </a:solidFill>
              <a:miter lim="800000"/>
              <a:headEnd type="none" w="sm" len="sm"/>
              <a:tailEnd type="none" w="lg" len="lg"/>
            </a:ln>
            <a:scene3d>
              <a:camera prst="legacyPerspectiveTopRight"/>
              <a:lightRig rig="legacyFlat1" dir="t"/>
            </a:scene3d>
            <a:sp3d extrusionH="887400" prstMaterial="legacyMatte">
              <a:bevelT w="13500" h="13500" prst="angle"/>
              <a:bevelB w="13500" h="13500" prst="angle"/>
              <a:extrusionClr>
                <a:schemeClr val="accent5"/>
              </a:extrusionClr>
            </a:sp3d>
          </p:spPr>
          <p:txBody>
            <a:bodyPr wrap="none" anchor="ctr">
              <a:flatTx/>
            </a:bodyPr>
            <a:lstStyle/>
            <a:p>
              <a:pPr algn="ctr" eaLnBrk="0" hangingPunct="0"/>
              <a:r>
                <a:rPr lang="en-US" sz="2800" b="1" dirty="0">
                  <a:solidFill>
                    <a:schemeClr val="tx2"/>
                  </a:solidFill>
                  <a:latin typeface="Arial Narrow" pitchFamily="34" charset="0"/>
                </a:rPr>
                <a:t> </a:t>
              </a:r>
              <a:r>
                <a:rPr lang="en-US" sz="2000" b="1" dirty="0">
                  <a:solidFill>
                    <a:schemeClr val="tx2"/>
                  </a:solidFill>
                  <a:cs typeface="Arial" pitchFamily="34" charset="0"/>
                </a:rPr>
                <a:t>Abstraction</a:t>
              </a:r>
            </a:p>
          </p:txBody>
        </p:sp>
        <p:sp>
          <p:nvSpPr>
            <p:cNvPr id="8" name="Rectangle 9"/>
            <p:cNvSpPr>
              <a:spLocks noChangeArrowheads="1"/>
            </p:cNvSpPr>
            <p:nvPr/>
          </p:nvSpPr>
          <p:spPr bwMode="auto">
            <a:xfrm rot="-5400000">
              <a:off x="4296" y="2352"/>
              <a:ext cx="1704" cy="888"/>
            </a:xfrm>
            <a:prstGeom prst="rect">
              <a:avLst/>
            </a:prstGeom>
            <a:noFill/>
            <a:ln w="12700">
              <a:solidFill>
                <a:srgbClr val="FF6600"/>
              </a:solidFill>
              <a:miter lim="800000"/>
              <a:headEnd type="none" w="sm" len="sm"/>
              <a:tailEnd type="none" w="lg" len="lg"/>
            </a:ln>
            <a:scene3d>
              <a:camera prst="legacyPerspectiveTopLeft"/>
              <a:lightRig rig="legacyFlat1" dir="t"/>
            </a:scene3d>
            <a:sp3d extrusionH="887400" prstMaterial="legacyMatte">
              <a:bevelT w="13500" h="13500" prst="angle"/>
              <a:bevelB w="13500" h="13500" prst="angle"/>
              <a:extrusionClr>
                <a:schemeClr val="accent5"/>
              </a:extrusionClr>
            </a:sp3d>
          </p:spPr>
          <p:txBody>
            <a:bodyPr wrap="none" anchor="ctr">
              <a:flatTx/>
            </a:bodyPr>
            <a:lstStyle/>
            <a:p>
              <a:pPr algn="ctr" eaLnBrk="0" hangingPunct="0"/>
              <a:r>
                <a:rPr lang="en-US" sz="2000" b="1">
                  <a:solidFill>
                    <a:schemeClr val="tx2"/>
                  </a:solidFill>
                  <a:cs typeface="Arial" pitchFamily="34" charset="0"/>
                </a:rPr>
                <a:t>Hierarchy</a:t>
              </a:r>
            </a:p>
          </p:txBody>
        </p:sp>
        <p:sp>
          <p:nvSpPr>
            <p:cNvPr id="9" name="Rectangle 10"/>
            <p:cNvSpPr>
              <a:spLocks noChangeArrowheads="1"/>
            </p:cNvSpPr>
            <p:nvPr/>
          </p:nvSpPr>
          <p:spPr bwMode="auto">
            <a:xfrm rot="-5400000">
              <a:off x="3216" y="2352"/>
              <a:ext cx="1704" cy="888"/>
            </a:xfrm>
            <a:prstGeom prst="rect">
              <a:avLst/>
            </a:prstGeom>
            <a:noFill/>
            <a:ln w="12700">
              <a:solidFill>
                <a:srgbClr val="FF6600"/>
              </a:solidFill>
              <a:miter lim="800000"/>
              <a:headEnd type="none" w="sm" len="sm"/>
              <a:tailEnd type="none" w="lg" len="lg"/>
            </a:ln>
            <a:scene3d>
              <a:camera prst="legacyPerspectiveTop"/>
              <a:lightRig rig="legacyFlat1" dir="t"/>
            </a:scene3d>
            <a:sp3d extrusionH="887400" prstMaterial="legacyMatte">
              <a:bevelT w="13500" h="13500" prst="angle"/>
              <a:bevelB w="13500" h="13500" prst="angle"/>
              <a:extrusionClr>
                <a:schemeClr val="accent5"/>
              </a:extrusionClr>
            </a:sp3d>
          </p:spPr>
          <p:txBody>
            <a:bodyPr wrap="none" anchor="ctr">
              <a:flatTx/>
            </a:bodyPr>
            <a:lstStyle/>
            <a:p>
              <a:pPr algn="ctr" eaLnBrk="0" hangingPunct="0"/>
              <a:r>
                <a:rPr lang="en-US" sz="2000" b="1">
                  <a:solidFill>
                    <a:schemeClr val="tx2"/>
                  </a:solidFill>
                  <a:cs typeface="Arial" pitchFamily="34" charset="0"/>
                </a:rPr>
                <a:t>Modularity</a:t>
              </a: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Concept </a:t>
            </a:r>
            <a:r>
              <a:rPr lang="en-IN" dirty="0"/>
              <a:t>of Abstraction</a:t>
            </a:r>
          </a:p>
        </p:txBody>
      </p:sp>
      <p:sp>
        <p:nvSpPr>
          <p:cNvPr id="3" name="Content Placeholder 2"/>
          <p:cNvSpPr>
            <a:spLocks noGrp="1"/>
          </p:cNvSpPr>
          <p:nvPr>
            <p:ph idx="1"/>
          </p:nvPr>
        </p:nvSpPr>
        <p:spPr/>
        <p:txBody>
          <a:bodyPr/>
          <a:lstStyle/>
          <a:p>
            <a:pPr marL="347663" indent="-347663"/>
            <a:r>
              <a:rPr lang="en-US" dirty="0"/>
              <a:t>Focus only on the essentials, and only on those aspects needed in the given context.</a:t>
            </a:r>
          </a:p>
          <a:p>
            <a:pPr lvl="1"/>
            <a:r>
              <a:rPr lang="en-US" b="1" dirty="0"/>
              <a:t>For example:</a:t>
            </a:r>
            <a:r>
              <a:rPr lang="en-US" dirty="0"/>
              <a:t> Customer needs to know what is the interest he is earning; and may not need to know how the bank is calculating this interest</a:t>
            </a:r>
          </a:p>
          <a:p>
            <a:pPr lvl="1"/>
            <a:r>
              <a:rPr lang="en-US" b="1" dirty="0"/>
              <a:t>For example:</a:t>
            </a:r>
            <a:r>
              <a:rPr lang="en-US" dirty="0"/>
              <a:t> Customer Height / Weight not needed for Banking System!</a:t>
            </a:r>
          </a:p>
          <a:p>
            <a:endParaRPr lang="en-IN" dirty="0"/>
          </a:p>
        </p:txBody>
      </p:sp>
      <p:pic>
        <p:nvPicPr>
          <p:cNvPr id="4" name="Picture 4" descr="abstraction">
            <a:hlinkClick r:id="rId3"/>
          </p:cNvPr>
          <p:cNvPicPr>
            <a:picLocks noChangeAspect="1" noChangeArrowheads="1"/>
          </p:cNvPicPr>
          <p:nvPr/>
        </p:nvPicPr>
        <p:blipFill>
          <a:blip r:embed="rId4"/>
          <a:srcRect/>
          <a:stretch>
            <a:fillRect/>
          </a:stretch>
        </p:blipFill>
        <p:spPr bwMode="auto">
          <a:xfrm>
            <a:off x="4860032" y="3286124"/>
            <a:ext cx="3864880" cy="3019438"/>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Concept </a:t>
            </a:r>
            <a:r>
              <a:rPr lang="en-IN" dirty="0"/>
              <a:t>of Encapsulation</a:t>
            </a:r>
          </a:p>
        </p:txBody>
      </p:sp>
      <p:sp>
        <p:nvSpPr>
          <p:cNvPr id="3" name="Content Placeholder 2"/>
          <p:cNvSpPr>
            <a:spLocks noGrp="1"/>
          </p:cNvSpPr>
          <p:nvPr>
            <p:ph idx="1"/>
          </p:nvPr>
        </p:nvSpPr>
        <p:spPr/>
        <p:txBody>
          <a:bodyPr/>
          <a:lstStyle/>
          <a:p>
            <a:pPr marL="347663" indent="-347663"/>
            <a:r>
              <a:rPr lang="en-US" dirty="0"/>
              <a:t>“To Hide” details of structure and implementation</a:t>
            </a:r>
          </a:p>
          <a:p>
            <a:pPr lvl="1"/>
            <a:r>
              <a:rPr lang="en-US" b="1" dirty="0"/>
              <a:t>For example:</a:t>
            </a:r>
            <a:r>
              <a:rPr lang="en-US" dirty="0"/>
              <a:t> It does not matter what algorithm is implemented internally so that the customer gets to view Account status in Sorted Order of Account Number.</a:t>
            </a:r>
          </a:p>
          <a:p>
            <a:endParaRPr lang="en-IN" dirty="0"/>
          </a:p>
        </p:txBody>
      </p:sp>
      <p:pic>
        <p:nvPicPr>
          <p:cNvPr id="4" name="Picture 4" descr="encapsulation">
            <a:hlinkClick r:id="rId3"/>
          </p:cNvPr>
          <p:cNvPicPr>
            <a:picLocks noChangeAspect="1" noChangeArrowheads="1"/>
          </p:cNvPicPr>
          <p:nvPr/>
        </p:nvPicPr>
        <p:blipFill>
          <a:blip r:embed="rId4"/>
          <a:srcRect/>
          <a:stretch>
            <a:fillRect/>
          </a:stretch>
        </p:blipFill>
        <p:spPr bwMode="auto">
          <a:xfrm>
            <a:off x="5652120" y="2571744"/>
            <a:ext cx="3206130" cy="2462308"/>
          </a:xfrm>
          <a:prstGeom prst="rect">
            <a:avLst/>
          </a:prstGeom>
          <a:noFill/>
          <a:ln w="9525">
            <a:noFill/>
            <a:miter lim="800000"/>
            <a:headEnd/>
            <a:tailEnd/>
          </a:ln>
        </p:spPr>
      </p:pic>
      <p:pic>
        <p:nvPicPr>
          <p:cNvPr id="5" name="Picture 5" descr="capsule-1"/>
          <p:cNvPicPr>
            <a:picLocks noChangeAspect="1" noChangeArrowheads="1"/>
          </p:cNvPicPr>
          <p:nvPr/>
        </p:nvPicPr>
        <p:blipFill>
          <a:blip r:embed="rId5"/>
          <a:srcRect/>
          <a:stretch>
            <a:fillRect/>
          </a:stretch>
        </p:blipFill>
        <p:spPr bwMode="auto">
          <a:xfrm>
            <a:off x="7092280" y="4725144"/>
            <a:ext cx="1357536" cy="190055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Encapsulation </a:t>
            </a:r>
            <a:r>
              <a:rPr lang="fr-FR" dirty="0"/>
              <a:t>versus Abstraction</a:t>
            </a:r>
            <a:endParaRPr lang="en-IN" dirty="0"/>
          </a:p>
        </p:txBody>
      </p:sp>
      <p:sp>
        <p:nvSpPr>
          <p:cNvPr id="3" name="Content Placeholder 2"/>
          <p:cNvSpPr>
            <a:spLocks noGrp="1"/>
          </p:cNvSpPr>
          <p:nvPr>
            <p:ph idx="1"/>
          </p:nvPr>
        </p:nvSpPr>
        <p:spPr/>
        <p:txBody>
          <a:bodyPr/>
          <a:lstStyle/>
          <a:p>
            <a:r>
              <a:rPr lang="en-US" dirty="0">
                <a:cs typeface="Arial" pitchFamily="34" charset="0"/>
              </a:rPr>
              <a:t>Abstraction and Encapsulation are closely related.</a:t>
            </a:r>
          </a:p>
          <a:p>
            <a:endParaRPr lang="en-US" dirty="0"/>
          </a:p>
          <a:p>
            <a:endParaRPr lang="en-US" dirty="0"/>
          </a:p>
          <a:p>
            <a:endParaRPr lang="en-US" dirty="0"/>
          </a:p>
          <a:p>
            <a:endParaRPr lang="en-US" dirty="0"/>
          </a:p>
          <a:p>
            <a:endParaRPr lang="en-US" dirty="0"/>
          </a:p>
          <a:p>
            <a:endParaRPr lang="en-US" dirty="0"/>
          </a:p>
          <a:p>
            <a:pPr marL="347663" indent="-347663">
              <a:lnSpc>
                <a:spcPts val="4200"/>
              </a:lnSpc>
              <a:defRPr/>
            </a:pPr>
            <a:r>
              <a:rPr lang="en-US" dirty="0">
                <a:cs typeface="Arial" pitchFamily="34" charset="0"/>
              </a:rPr>
              <a:t>Why </a:t>
            </a:r>
            <a:r>
              <a:rPr lang="en-US" sz="2000" dirty="0">
                <a:cs typeface="Arial" pitchFamily="34" charset="0"/>
              </a:rPr>
              <a:t>Abstraction and Encapsulation?</a:t>
            </a:r>
          </a:p>
          <a:p>
            <a:pPr lvl="1" indent="-295275">
              <a:defRPr/>
            </a:pPr>
            <a:r>
              <a:rPr lang="en-US" dirty="0">
                <a:cs typeface="Arial" pitchFamily="34" charset="0"/>
              </a:rPr>
              <a:t>They result in “Less Complex” views of the System.</a:t>
            </a:r>
          </a:p>
          <a:p>
            <a:pPr lvl="1" indent="-295275">
              <a:defRPr/>
            </a:pPr>
            <a:r>
              <a:rPr lang="en-US" dirty="0">
                <a:cs typeface="Arial" pitchFamily="34" charset="0"/>
              </a:rPr>
              <a:t>Effective separation of inside and outside views leads to more flexible and maintainable systems.</a:t>
            </a:r>
          </a:p>
        </p:txBody>
      </p:sp>
      <p:sp>
        <p:nvSpPr>
          <p:cNvPr id="4" name="Rectangle 3"/>
          <p:cNvSpPr/>
          <p:nvPr/>
        </p:nvSpPr>
        <p:spPr>
          <a:xfrm>
            <a:off x="3962400" y="2057400"/>
            <a:ext cx="1524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5" name="TextBox 7"/>
          <p:cNvSpPr txBox="1">
            <a:spLocks noChangeArrowheads="1"/>
          </p:cNvSpPr>
          <p:nvPr/>
        </p:nvSpPr>
        <p:spPr bwMode="auto">
          <a:xfrm>
            <a:off x="1115616" y="2093913"/>
            <a:ext cx="2595069" cy="646331"/>
          </a:xfrm>
          <a:prstGeom prst="rect">
            <a:avLst/>
          </a:prstGeom>
          <a:noFill/>
          <a:ln w="9525">
            <a:noFill/>
            <a:miter lim="800000"/>
            <a:headEnd/>
            <a:tailEnd/>
          </a:ln>
        </p:spPr>
        <p:txBody>
          <a:bodyPr wrap="none">
            <a:spAutoFit/>
          </a:bodyPr>
          <a:lstStyle/>
          <a:p>
            <a:pPr algn="ctr"/>
            <a:r>
              <a:rPr lang="en-US" dirty="0"/>
              <a:t>Abstraction</a:t>
            </a:r>
          </a:p>
          <a:p>
            <a:pPr algn="ctr"/>
            <a:r>
              <a:rPr lang="en-US" dirty="0"/>
              <a:t>(Outside or “What” View)</a:t>
            </a:r>
          </a:p>
        </p:txBody>
      </p:sp>
      <p:sp>
        <p:nvSpPr>
          <p:cNvPr id="6" name="TextBox 8"/>
          <p:cNvSpPr txBox="1">
            <a:spLocks noChangeArrowheads="1"/>
          </p:cNvSpPr>
          <p:nvPr/>
        </p:nvSpPr>
        <p:spPr bwMode="auto">
          <a:xfrm>
            <a:off x="4411803" y="2057400"/>
            <a:ext cx="2338974" cy="646331"/>
          </a:xfrm>
          <a:prstGeom prst="rect">
            <a:avLst/>
          </a:prstGeom>
          <a:noFill/>
          <a:ln w="9525">
            <a:noFill/>
            <a:miter lim="800000"/>
            <a:headEnd/>
            <a:tailEnd/>
          </a:ln>
        </p:spPr>
        <p:txBody>
          <a:bodyPr wrap="none">
            <a:spAutoFit/>
          </a:bodyPr>
          <a:lstStyle/>
          <a:p>
            <a:pPr algn="ctr"/>
            <a:r>
              <a:rPr lang="en-US" dirty="0"/>
              <a:t>Encapsulation</a:t>
            </a:r>
          </a:p>
          <a:p>
            <a:pPr algn="ctr"/>
            <a:r>
              <a:rPr lang="en-US" dirty="0"/>
              <a:t>(Inside or “How” View)</a:t>
            </a:r>
          </a:p>
        </p:txBody>
      </p:sp>
      <p:sp>
        <p:nvSpPr>
          <p:cNvPr id="7" name="TextBox 9"/>
          <p:cNvSpPr txBox="1">
            <a:spLocks noChangeArrowheads="1"/>
          </p:cNvSpPr>
          <p:nvPr/>
        </p:nvSpPr>
        <p:spPr bwMode="auto">
          <a:xfrm>
            <a:off x="1572816" y="3048000"/>
            <a:ext cx="1891607" cy="369332"/>
          </a:xfrm>
          <a:prstGeom prst="rect">
            <a:avLst/>
          </a:prstGeom>
          <a:noFill/>
          <a:ln w="9525">
            <a:noFill/>
            <a:miter lim="800000"/>
            <a:headEnd/>
            <a:tailEnd/>
          </a:ln>
        </p:spPr>
        <p:txBody>
          <a:bodyPr wrap="none">
            <a:spAutoFit/>
          </a:bodyPr>
          <a:lstStyle/>
          <a:p>
            <a:pPr algn="ctr"/>
            <a:r>
              <a:rPr lang="en-US" dirty="0"/>
              <a:t>User’s Perspective</a:t>
            </a:r>
          </a:p>
        </p:txBody>
      </p:sp>
      <p:sp>
        <p:nvSpPr>
          <p:cNvPr id="8" name="TextBox 10"/>
          <p:cNvSpPr txBox="1">
            <a:spLocks noChangeArrowheads="1"/>
          </p:cNvSpPr>
          <p:nvPr/>
        </p:nvSpPr>
        <p:spPr bwMode="auto">
          <a:xfrm>
            <a:off x="4411803" y="3059113"/>
            <a:ext cx="2680477" cy="369332"/>
          </a:xfrm>
          <a:prstGeom prst="rect">
            <a:avLst/>
          </a:prstGeom>
          <a:noFill/>
          <a:ln w="9525">
            <a:noFill/>
            <a:miter lim="800000"/>
            <a:headEnd/>
            <a:tailEnd/>
          </a:ln>
        </p:spPr>
        <p:txBody>
          <a:bodyPr wrap="none">
            <a:spAutoFit/>
          </a:bodyPr>
          <a:lstStyle/>
          <a:p>
            <a:pPr algn="ctr"/>
            <a:r>
              <a:rPr lang="en-US" dirty="0"/>
              <a:t>Implementer’s Perspective</a:t>
            </a:r>
          </a:p>
        </p:txBody>
      </p:sp>
      <p:sp>
        <p:nvSpPr>
          <p:cNvPr id="9" name="TextBox 11"/>
          <p:cNvSpPr txBox="1">
            <a:spLocks noChangeArrowheads="1"/>
          </p:cNvSpPr>
          <p:nvPr/>
        </p:nvSpPr>
        <p:spPr bwMode="auto">
          <a:xfrm>
            <a:off x="2228454" y="3668713"/>
            <a:ext cx="1388585" cy="338554"/>
          </a:xfrm>
          <a:prstGeom prst="rect">
            <a:avLst/>
          </a:prstGeom>
          <a:noFill/>
          <a:ln w="9525">
            <a:noFill/>
            <a:miter lim="800000"/>
            <a:headEnd/>
            <a:tailEnd/>
          </a:ln>
        </p:spPr>
        <p:txBody>
          <a:bodyPr wrap="none">
            <a:spAutoFit/>
          </a:bodyPr>
          <a:lstStyle/>
          <a:p>
            <a:pPr algn="ctr"/>
            <a:r>
              <a:rPr lang="en-US" sz="1600" i="1" dirty="0"/>
              <a:t>Class Interface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Examples</a:t>
            </a:r>
            <a:r>
              <a:rPr lang="en-IN" dirty="0"/>
              <a:t>: Abstraction and Encapsulation </a:t>
            </a:r>
          </a:p>
        </p:txBody>
      </p:sp>
      <p:sp>
        <p:nvSpPr>
          <p:cNvPr id="3" name="Content Placeholder 2"/>
          <p:cNvSpPr>
            <a:spLocks noGrp="1"/>
          </p:cNvSpPr>
          <p:nvPr>
            <p:ph idx="1"/>
          </p:nvPr>
        </p:nvSpPr>
        <p:spPr/>
        <p:txBody>
          <a:bodyPr/>
          <a:lstStyle/>
          <a:p>
            <a:pPr marL="347663" indent="-347663"/>
            <a:r>
              <a:rPr lang="en-US" dirty="0"/>
              <a:t>Class is an abstraction for a set of objects sharing same structure and behavior</a:t>
            </a:r>
          </a:p>
          <a:p>
            <a:endParaRPr lang="en-US" dirty="0">
              <a:solidFill>
                <a:schemeClr val="tx2"/>
              </a:solidFill>
              <a:cs typeface="Arial" pitchFamily="34" charset="0"/>
            </a:endParaRPr>
          </a:p>
          <a:p>
            <a:endParaRPr lang="en-US" dirty="0">
              <a:solidFill>
                <a:schemeClr val="tx2"/>
              </a:solidFill>
              <a:cs typeface="Arial" pitchFamily="34" charset="0"/>
            </a:endParaRPr>
          </a:p>
          <a:p>
            <a:endParaRPr lang="en-US" dirty="0">
              <a:solidFill>
                <a:schemeClr val="tx2"/>
              </a:solidFill>
              <a:cs typeface="Arial" pitchFamily="34" charset="0"/>
            </a:endParaRPr>
          </a:p>
          <a:p>
            <a:endParaRPr lang="en-US" dirty="0">
              <a:solidFill>
                <a:schemeClr val="tx2"/>
              </a:solidFill>
              <a:cs typeface="Arial" pitchFamily="34" charset="0"/>
            </a:endParaRPr>
          </a:p>
          <a:p>
            <a:endParaRPr lang="en-US" dirty="0">
              <a:solidFill>
                <a:schemeClr val="tx2"/>
              </a:solidFill>
              <a:cs typeface="Arial" pitchFamily="34" charset="0"/>
            </a:endParaRPr>
          </a:p>
          <a:p>
            <a:endParaRPr lang="en-US" dirty="0">
              <a:solidFill>
                <a:schemeClr val="tx2"/>
              </a:solidFill>
              <a:cs typeface="Arial" pitchFamily="34" charset="0"/>
            </a:endParaRPr>
          </a:p>
          <a:p>
            <a:endParaRPr lang="en-US" dirty="0">
              <a:solidFill>
                <a:schemeClr val="tx2"/>
              </a:solidFill>
              <a:cs typeface="Arial" pitchFamily="34" charset="0"/>
            </a:endParaRPr>
          </a:p>
          <a:p>
            <a:pPr marL="347663" indent="-347663"/>
            <a:r>
              <a:rPr lang="en-US" dirty="0">
                <a:solidFill>
                  <a:schemeClr val="tx2"/>
                </a:solidFill>
                <a:cs typeface="Arial" pitchFamily="34" charset="0"/>
              </a:rPr>
              <a:t>“</a:t>
            </a:r>
            <a:r>
              <a:rPr lang="en-US" dirty="0"/>
              <a:t>Private” Access Modifier ensures encapsulation of data and implementation</a:t>
            </a:r>
          </a:p>
          <a:p>
            <a:pPr marL="347663" indent="-347663"/>
            <a:endParaRPr lang="en-US" dirty="0"/>
          </a:p>
          <a:p>
            <a:endParaRPr lang="en-IN" dirty="0"/>
          </a:p>
        </p:txBody>
      </p:sp>
      <p:grpSp>
        <p:nvGrpSpPr>
          <p:cNvPr id="4" name="Group 65"/>
          <p:cNvGrpSpPr>
            <a:grpSpLocks/>
          </p:cNvGrpSpPr>
          <p:nvPr/>
        </p:nvGrpSpPr>
        <p:grpSpPr bwMode="auto">
          <a:xfrm>
            <a:off x="2438400" y="2438400"/>
            <a:ext cx="1828800" cy="1905000"/>
            <a:chOff x="288" y="1968"/>
            <a:chExt cx="2112" cy="2064"/>
          </a:xfrm>
        </p:grpSpPr>
        <p:pic>
          <p:nvPicPr>
            <p:cNvPr id="5" name="Picture 59" descr="Untitled-2"/>
            <p:cNvPicPr>
              <a:picLocks noChangeAspect="1" noChangeArrowheads="1"/>
            </p:cNvPicPr>
            <p:nvPr/>
          </p:nvPicPr>
          <p:blipFill>
            <a:blip r:embed="rId3"/>
            <a:srcRect/>
            <a:stretch>
              <a:fillRect/>
            </a:stretch>
          </p:blipFill>
          <p:spPr bwMode="auto">
            <a:xfrm>
              <a:off x="288" y="2016"/>
              <a:ext cx="1057" cy="1094"/>
            </a:xfrm>
            <a:prstGeom prst="rect">
              <a:avLst/>
            </a:prstGeom>
            <a:noFill/>
            <a:ln w="9525">
              <a:noFill/>
              <a:miter lim="800000"/>
              <a:headEnd/>
              <a:tailEnd/>
            </a:ln>
          </p:spPr>
        </p:pic>
        <p:pic>
          <p:nvPicPr>
            <p:cNvPr id="6" name="Picture 61" descr="oper3"/>
            <p:cNvPicPr>
              <a:picLocks noChangeAspect="1" noChangeArrowheads="1"/>
            </p:cNvPicPr>
            <p:nvPr/>
          </p:nvPicPr>
          <p:blipFill>
            <a:blip r:embed="rId4"/>
            <a:srcRect/>
            <a:stretch>
              <a:fillRect/>
            </a:stretch>
          </p:blipFill>
          <p:spPr bwMode="auto">
            <a:xfrm>
              <a:off x="1344" y="1968"/>
              <a:ext cx="1056" cy="1056"/>
            </a:xfrm>
            <a:prstGeom prst="rect">
              <a:avLst/>
            </a:prstGeom>
            <a:noFill/>
            <a:ln w="9525">
              <a:noFill/>
              <a:miter lim="800000"/>
              <a:headEnd/>
              <a:tailEnd/>
            </a:ln>
          </p:spPr>
        </p:pic>
        <p:pic>
          <p:nvPicPr>
            <p:cNvPr id="7" name="Picture 62" descr="mans"/>
            <p:cNvPicPr>
              <a:picLocks noChangeAspect="1" noChangeArrowheads="1"/>
            </p:cNvPicPr>
            <p:nvPr/>
          </p:nvPicPr>
          <p:blipFill>
            <a:blip r:embed="rId5"/>
            <a:srcRect/>
            <a:stretch>
              <a:fillRect/>
            </a:stretch>
          </p:blipFill>
          <p:spPr bwMode="auto">
            <a:xfrm>
              <a:off x="864" y="2928"/>
              <a:ext cx="1104" cy="1104"/>
            </a:xfrm>
            <a:prstGeom prst="rect">
              <a:avLst/>
            </a:prstGeom>
            <a:noFill/>
            <a:ln w="9525">
              <a:noFill/>
              <a:miter lim="800000"/>
              <a:headEnd/>
              <a:tailEnd/>
            </a:ln>
          </p:spPr>
        </p:pic>
      </p:grpSp>
      <p:sp>
        <p:nvSpPr>
          <p:cNvPr id="8" name="Right Arrow 7"/>
          <p:cNvSpPr/>
          <p:nvPr/>
        </p:nvSpPr>
        <p:spPr>
          <a:xfrm>
            <a:off x="5105400" y="3352800"/>
            <a:ext cx="539750" cy="46038"/>
          </a:xfrm>
          <a:prstGeom prst="rightArrow">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TextBox 10"/>
          <p:cNvSpPr txBox="1">
            <a:spLocks noChangeArrowheads="1"/>
          </p:cNvSpPr>
          <p:nvPr/>
        </p:nvSpPr>
        <p:spPr bwMode="auto">
          <a:xfrm>
            <a:off x="6324600" y="3135313"/>
            <a:ext cx="1825625" cy="366712"/>
          </a:xfrm>
          <a:prstGeom prst="rect">
            <a:avLst/>
          </a:prstGeom>
          <a:noFill/>
          <a:ln w="9525">
            <a:noFill/>
            <a:miter lim="800000"/>
            <a:headEnd/>
            <a:tailEnd/>
          </a:ln>
        </p:spPr>
        <p:txBody>
          <a:bodyPr>
            <a:spAutoFit/>
          </a:bodyPr>
          <a:lstStyle/>
          <a:p>
            <a:r>
              <a:rPr lang="en-US" dirty="0">
                <a:solidFill>
                  <a:schemeClr val="tx2"/>
                </a:solidFill>
              </a:rPr>
              <a:t>Customer Class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Concept </a:t>
            </a:r>
            <a:r>
              <a:rPr lang="en-IN" dirty="0"/>
              <a:t>of Modularity</a:t>
            </a:r>
          </a:p>
        </p:txBody>
      </p:sp>
      <p:sp>
        <p:nvSpPr>
          <p:cNvPr id="3" name="Content Placeholder 2"/>
          <p:cNvSpPr>
            <a:spLocks noGrp="1"/>
          </p:cNvSpPr>
          <p:nvPr>
            <p:ph idx="1"/>
          </p:nvPr>
        </p:nvSpPr>
        <p:spPr/>
        <p:txBody>
          <a:bodyPr/>
          <a:lstStyle/>
          <a:p>
            <a:pPr marL="347663" indent="-347663"/>
            <a:r>
              <a:rPr lang="en-US" dirty="0"/>
              <a:t>Decomposing a system into smaller, more manageable parts</a:t>
            </a:r>
          </a:p>
          <a:p>
            <a:pPr lvl="1"/>
            <a:r>
              <a:rPr lang="en-US" dirty="0"/>
              <a:t>Example: Banking System can have different modules to take care of Customer Management, Account Transactions, and so on.</a:t>
            </a:r>
          </a:p>
          <a:p>
            <a:pPr marL="347663" indent="-347663"/>
            <a:r>
              <a:rPr lang="en-US" dirty="0"/>
              <a:t>Why Modularity?</a:t>
            </a:r>
          </a:p>
          <a:p>
            <a:pPr lvl="1"/>
            <a:r>
              <a:rPr lang="en-US" dirty="0"/>
              <a:t>Divide and Rule! Easier to understand and manage complex systems.</a:t>
            </a:r>
          </a:p>
          <a:p>
            <a:pPr lvl="1"/>
            <a:r>
              <a:rPr lang="en-US" dirty="0"/>
              <a:t>Allows independent design and development, as well as reuse of modules.</a:t>
            </a:r>
          </a:p>
          <a:p>
            <a:endParaRPr lang="en-IN" dirty="0"/>
          </a:p>
        </p:txBody>
      </p:sp>
      <p:pic>
        <p:nvPicPr>
          <p:cNvPr id="4" name="Picture 4" descr="modularity">
            <a:hlinkClick r:id="rId3"/>
          </p:cNvPr>
          <p:cNvPicPr>
            <a:picLocks noChangeAspect="1" noChangeArrowheads="1"/>
          </p:cNvPicPr>
          <p:nvPr/>
        </p:nvPicPr>
        <p:blipFill>
          <a:blip r:embed="rId4"/>
          <a:srcRect/>
          <a:stretch>
            <a:fillRect/>
          </a:stretch>
        </p:blipFill>
        <p:spPr bwMode="auto">
          <a:xfrm>
            <a:off x="5148064" y="3429000"/>
            <a:ext cx="3629238" cy="3005464"/>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Concept </a:t>
            </a:r>
            <a:r>
              <a:rPr lang="en-IN" dirty="0"/>
              <a:t>of Modularity</a:t>
            </a:r>
          </a:p>
        </p:txBody>
      </p:sp>
      <p:sp>
        <p:nvSpPr>
          <p:cNvPr id="3" name="Content Placeholder 2"/>
          <p:cNvSpPr>
            <a:spLocks noGrp="1"/>
          </p:cNvSpPr>
          <p:nvPr>
            <p:ph idx="1"/>
          </p:nvPr>
        </p:nvSpPr>
        <p:spPr/>
        <p:txBody>
          <a:bodyPr/>
          <a:lstStyle/>
          <a:p>
            <a:pPr marL="347663" indent="-347663"/>
            <a:r>
              <a:rPr lang="en-US" dirty="0"/>
              <a:t>Modularity in OO Systems is typically achieved with the help of components</a:t>
            </a:r>
          </a:p>
          <a:p>
            <a:pPr lvl="1"/>
            <a:r>
              <a:rPr lang="en-US" dirty="0"/>
              <a:t>A Component is a group of logically related classes</a:t>
            </a:r>
          </a:p>
          <a:p>
            <a:pPr lvl="1"/>
            <a:r>
              <a:rPr lang="en-US" dirty="0"/>
              <a:t>A Component is like a black box – users of the component need not know about the internals of a component </a:t>
            </a:r>
          </a:p>
          <a:p>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Concept </a:t>
            </a:r>
            <a:r>
              <a:rPr lang="en-IN" dirty="0"/>
              <a:t>of Hierarchy</a:t>
            </a:r>
          </a:p>
        </p:txBody>
      </p:sp>
      <p:sp>
        <p:nvSpPr>
          <p:cNvPr id="3" name="Content Placeholder 2"/>
          <p:cNvSpPr>
            <a:spLocks noGrp="1"/>
          </p:cNvSpPr>
          <p:nvPr>
            <p:ph idx="1"/>
          </p:nvPr>
        </p:nvSpPr>
        <p:spPr/>
        <p:txBody>
          <a:bodyPr/>
          <a:lstStyle/>
          <a:p>
            <a:pPr marL="347663" indent="-347663"/>
            <a:r>
              <a:rPr lang="en-US" dirty="0"/>
              <a:t>A ranking or ordering of abstractions on the basis of their complexity and responsibility</a:t>
            </a:r>
          </a:p>
          <a:p>
            <a:pPr marL="347663" indent="-347663"/>
            <a:r>
              <a:rPr lang="en-US" dirty="0"/>
              <a:t>It is of two types:</a:t>
            </a:r>
          </a:p>
          <a:p>
            <a:pPr lvl="1"/>
            <a:r>
              <a:rPr lang="en-US" dirty="0"/>
              <a:t>Class Hierarchy: Hierarchy of classes, Is A Relationship.</a:t>
            </a:r>
          </a:p>
          <a:p>
            <a:pPr lvl="2"/>
            <a:r>
              <a:rPr lang="en-US" dirty="0"/>
              <a:t>Example: Accounts Hierarchy</a:t>
            </a:r>
          </a:p>
          <a:p>
            <a:pPr lvl="1"/>
            <a:r>
              <a:rPr lang="en-US" dirty="0"/>
              <a:t>Object Hierarchy: Containment amongst Objects, Has A Relationship. </a:t>
            </a:r>
          </a:p>
          <a:p>
            <a:pPr lvl="2"/>
            <a:r>
              <a:rPr lang="en-US" dirty="0"/>
              <a:t>Example: Window has a Form seeking customer information, which has text boxes and various buttons.</a:t>
            </a:r>
          </a:p>
          <a:p>
            <a:endParaRPr lang="en-IN" dirty="0"/>
          </a:p>
        </p:txBody>
      </p:sp>
      <p:pic>
        <p:nvPicPr>
          <p:cNvPr id="4" name="Picture 4" descr="hierarchy">
            <a:hlinkClick r:id="rId3"/>
          </p:cNvPr>
          <p:cNvPicPr>
            <a:picLocks noChangeAspect="1" noChangeArrowheads="1"/>
          </p:cNvPicPr>
          <p:nvPr/>
        </p:nvPicPr>
        <p:blipFill>
          <a:blip r:embed="rId4"/>
          <a:srcRect/>
          <a:stretch>
            <a:fillRect/>
          </a:stretch>
        </p:blipFill>
        <p:spPr bwMode="auto">
          <a:xfrm>
            <a:off x="5652120" y="3714752"/>
            <a:ext cx="2201252" cy="2897278"/>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smtClean="0"/>
              <a:t>Why </a:t>
            </a:r>
            <a:r>
              <a:rPr lang="en-IN" dirty="0"/>
              <a:t>Inheritance Hierarchy</a:t>
            </a:r>
          </a:p>
        </p:txBody>
      </p:sp>
      <p:sp>
        <p:nvSpPr>
          <p:cNvPr id="3" name="Content Placeholder 2"/>
          <p:cNvSpPr>
            <a:spLocks noGrp="1"/>
          </p:cNvSpPr>
          <p:nvPr>
            <p:ph idx="1"/>
          </p:nvPr>
        </p:nvSpPr>
        <p:spPr/>
        <p:txBody>
          <a:bodyPr/>
          <a:lstStyle/>
          <a:p>
            <a:pPr marL="347663" indent="-347663"/>
            <a:r>
              <a:rPr lang="en-US" dirty="0"/>
              <a:t>Why Inheritance Hierarchy?</a:t>
            </a:r>
          </a:p>
          <a:p>
            <a:pPr lvl="1"/>
            <a:r>
              <a:rPr lang="en-US" dirty="0"/>
              <a:t>It is a powerful technique that enables code reuse resulting in increased productivity, and reduced development time.</a:t>
            </a:r>
          </a:p>
          <a:p>
            <a:pPr lvl="1"/>
            <a:r>
              <a:rPr lang="en-US" dirty="0"/>
              <a:t>It allows for designing extensible software.</a:t>
            </a:r>
          </a:p>
          <a:p>
            <a:endParaRPr lang="en-IN" dirty="0"/>
          </a:p>
        </p:txBody>
      </p:sp>
      <p:grpSp>
        <p:nvGrpSpPr>
          <p:cNvPr id="5" name="Group 20"/>
          <p:cNvGrpSpPr>
            <a:grpSpLocks/>
          </p:cNvGrpSpPr>
          <p:nvPr/>
        </p:nvGrpSpPr>
        <p:grpSpPr bwMode="auto">
          <a:xfrm>
            <a:off x="899592" y="3356992"/>
            <a:ext cx="5112568" cy="1934234"/>
            <a:chOff x="816" y="2400"/>
            <a:chExt cx="2465" cy="1040"/>
          </a:xfrm>
        </p:grpSpPr>
        <p:grpSp>
          <p:nvGrpSpPr>
            <p:cNvPr id="6" name="Group 19"/>
            <p:cNvGrpSpPr>
              <a:grpSpLocks/>
            </p:cNvGrpSpPr>
            <p:nvPr/>
          </p:nvGrpSpPr>
          <p:grpSpPr bwMode="auto">
            <a:xfrm>
              <a:off x="816" y="2496"/>
              <a:ext cx="1584" cy="816"/>
              <a:chOff x="816" y="2496"/>
              <a:chExt cx="1584" cy="816"/>
            </a:xfrm>
          </p:grpSpPr>
          <p:sp>
            <p:nvSpPr>
              <p:cNvPr id="10" name="Rectangle 5"/>
              <p:cNvSpPr>
                <a:spLocks noChangeArrowheads="1"/>
              </p:cNvSpPr>
              <p:nvPr/>
            </p:nvSpPr>
            <p:spPr bwMode="auto">
              <a:xfrm>
                <a:off x="1296" y="2496"/>
                <a:ext cx="624" cy="192"/>
              </a:xfrm>
              <a:prstGeom prst="rect">
                <a:avLst/>
              </a:prstGeom>
              <a:solidFill>
                <a:srgbClr val="DDDDDD"/>
              </a:solidFill>
              <a:ln w="19050">
                <a:solidFill>
                  <a:schemeClr val="tx2"/>
                </a:solidFill>
                <a:miter lim="800000"/>
                <a:headEnd/>
                <a:tailEnd/>
              </a:ln>
            </p:spPr>
            <p:txBody>
              <a:bodyPr wrap="none" anchor="ctr"/>
              <a:lstStyle/>
              <a:p>
                <a:pPr algn="ctr"/>
                <a:r>
                  <a:rPr lang="en-US" sz="1600" dirty="0">
                    <a:latin typeface="Candara" pitchFamily="34" charset="0"/>
                  </a:rPr>
                  <a:t>Account</a:t>
                </a:r>
              </a:p>
            </p:txBody>
          </p:sp>
          <p:sp>
            <p:nvSpPr>
              <p:cNvPr id="11" name="Rectangle 7"/>
              <p:cNvSpPr>
                <a:spLocks noChangeArrowheads="1"/>
              </p:cNvSpPr>
              <p:nvPr/>
            </p:nvSpPr>
            <p:spPr bwMode="auto">
              <a:xfrm>
                <a:off x="816" y="2976"/>
                <a:ext cx="624" cy="336"/>
              </a:xfrm>
              <a:prstGeom prst="rect">
                <a:avLst/>
              </a:prstGeom>
              <a:solidFill>
                <a:srgbClr val="DDDDDD"/>
              </a:solidFill>
              <a:ln w="19050">
                <a:solidFill>
                  <a:schemeClr val="tx2"/>
                </a:solidFill>
                <a:miter lim="800000"/>
                <a:headEnd/>
                <a:tailEnd/>
              </a:ln>
            </p:spPr>
            <p:txBody>
              <a:bodyPr wrap="none" anchor="ctr"/>
              <a:lstStyle/>
              <a:p>
                <a:pPr algn="ctr"/>
                <a:r>
                  <a:rPr lang="en-US" sz="1600" dirty="0">
                    <a:latin typeface="Candara" pitchFamily="34" charset="0"/>
                  </a:rPr>
                  <a:t>Savings </a:t>
                </a:r>
              </a:p>
              <a:p>
                <a:pPr algn="ctr"/>
                <a:r>
                  <a:rPr lang="en-US" sz="1600" dirty="0">
                    <a:latin typeface="Candara" pitchFamily="34" charset="0"/>
                  </a:rPr>
                  <a:t>Account</a:t>
                </a:r>
              </a:p>
            </p:txBody>
          </p:sp>
          <p:sp>
            <p:nvSpPr>
              <p:cNvPr id="12" name="Rectangle 8"/>
              <p:cNvSpPr>
                <a:spLocks noChangeArrowheads="1"/>
              </p:cNvSpPr>
              <p:nvPr/>
            </p:nvSpPr>
            <p:spPr bwMode="auto">
              <a:xfrm>
                <a:off x="1776" y="2976"/>
                <a:ext cx="624" cy="336"/>
              </a:xfrm>
              <a:prstGeom prst="rect">
                <a:avLst/>
              </a:prstGeom>
              <a:solidFill>
                <a:srgbClr val="DDDDDD"/>
              </a:solidFill>
              <a:ln w="19050">
                <a:solidFill>
                  <a:schemeClr val="tx2"/>
                </a:solidFill>
                <a:miter lim="800000"/>
                <a:headEnd/>
                <a:tailEnd/>
              </a:ln>
            </p:spPr>
            <p:txBody>
              <a:bodyPr wrap="none" anchor="ctr"/>
              <a:lstStyle/>
              <a:p>
                <a:pPr algn="ctr"/>
                <a:r>
                  <a:rPr lang="en-US" sz="1600" dirty="0">
                    <a:latin typeface="Candara" pitchFamily="34" charset="0"/>
                  </a:rPr>
                  <a:t>Current</a:t>
                </a:r>
              </a:p>
              <a:p>
                <a:pPr algn="ctr"/>
                <a:r>
                  <a:rPr lang="en-US" sz="1600" dirty="0">
                    <a:latin typeface="Candara" pitchFamily="34" charset="0"/>
                  </a:rPr>
                  <a:t>Account</a:t>
                </a:r>
              </a:p>
            </p:txBody>
          </p:sp>
          <p:sp>
            <p:nvSpPr>
              <p:cNvPr id="13" name="Line 9"/>
              <p:cNvSpPr>
                <a:spLocks noChangeShapeType="1"/>
              </p:cNvSpPr>
              <p:nvPr/>
            </p:nvSpPr>
            <p:spPr bwMode="auto">
              <a:xfrm>
                <a:off x="1152" y="2832"/>
                <a:ext cx="864" cy="0"/>
              </a:xfrm>
              <a:prstGeom prst="line">
                <a:avLst/>
              </a:prstGeom>
              <a:noFill/>
              <a:ln w="28575">
                <a:solidFill>
                  <a:schemeClr val="tx2"/>
                </a:solidFill>
                <a:round/>
                <a:headEnd/>
                <a:tailEnd/>
              </a:ln>
            </p:spPr>
            <p:txBody>
              <a:bodyPr/>
              <a:lstStyle/>
              <a:p>
                <a:endParaRPr lang="en-IN" sz="1600">
                  <a:latin typeface="Candara" pitchFamily="34" charset="0"/>
                </a:endParaRPr>
              </a:p>
            </p:txBody>
          </p:sp>
          <p:sp>
            <p:nvSpPr>
              <p:cNvPr id="14" name="Line 10"/>
              <p:cNvSpPr>
                <a:spLocks noChangeShapeType="1"/>
              </p:cNvSpPr>
              <p:nvPr/>
            </p:nvSpPr>
            <p:spPr bwMode="auto">
              <a:xfrm>
                <a:off x="1152" y="2832"/>
                <a:ext cx="0" cy="144"/>
              </a:xfrm>
              <a:prstGeom prst="line">
                <a:avLst/>
              </a:prstGeom>
              <a:noFill/>
              <a:ln w="28575">
                <a:solidFill>
                  <a:schemeClr val="tx2"/>
                </a:solidFill>
                <a:round/>
                <a:headEnd/>
                <a:tailEnd/>
              </a:ln>
            </p:spPr>
            <p:txBody>
              <a:bodyPr/>
              <a:lstStyle/>
              <a:p>
                <a:endParaRPr lang="en-IN" sz="1600">
                  <a:latin typeface="Candara" pitchFamily="34" charset="0"/>
                </a:endParaRPr>
              </a:p>
            </p:txBody>
          </p:sp>
          <p:sp>
            <p:nvSpPr>
              <p:cNvPr id="15" name="Line 11"/>
              <p:cNvSpPr>
                <a:spLocks noChangeShapeType="1"/>
              </p:cNvSpPr>
              <p:nvPr/>
            </p:nvSpPr>
            <p:spPr bwMode="auto">
              <a:xfrm>
                <a:off x="2016" y="2832"/>
                <a:ext cx="0" cy="144"/>
              </a:xfrm>
              <a:prstGeom prst="line">
                <a:avLst/>
              </a:prstGeom>
              <a:noFill/>
              <a:ln w="28575">
                <a:solidFill>
                  <a:schemeClr val="tx2"/>
                </a:solidFill>
                <a:round/>
                <a:headEnd/>
                <a:tailEnd/>
              </a:ln>
            </p:spPr>
            <p:txBody>
              <a:bodyPr/>
              <a:lstStyle/>
              <a:p>
                <a:endParaRPr lang="en-IN" sz="1600">
                  <a:latin typeface="Candara" pitchFamily="34" charset="0"/>
                </a:endParaRPr>
              </a:p>
            </p:txBody>
          </p:sp>
          <p:sp>
            <p:nvSpPr>
              <p:cNvPr id="16" name="Line 12"/>
              <p:cNvSpPr>
                <a:spLocks noChangeShapeType="1"/>
              </p:cNvSpPr>
              <p:nvPr/>
            </p:nvSpPr>
            <p:spPr bwMode="auto">
              <a:xfrm flipV="1">
                <a:off x="1584" y="2688"/>
                <a:ext cx="0" cy="144"/>
              </a:xfrm>
              <a:prstGeom prst="line">
                <a:avLst/>
              </a:prstGeom>
              <a:noFill/>
              <a:ln w="28575">
                <a:solidFill>
                  <a:schemeClr val="tx2"/>
                </a:solidFill>
                <a:round/>
                <a:headEnd/>
                <a:tailEnd type="triangle" w="med" len="med"/>
              </a:ln>
            </p:spPr>
            <p:txBody>
              <a:bodyPr/>
              <a:lstStyle/>
              <a:p>
                <a:endParaRPr lang="en-IN" sz="1600">
                  <a:latin typeface="Candara" pitchFamily="34" charset="0"/>
                </a:endParaRPr>
              </a:p>
            </p:txBody>
          </p:sp>
        </p:grpSp>
        <p:sp>
          <p:nvSpPr>
            <p:cNvPr id="7" name="AutoShape 14"/>
            <p:cNvSpPr>
              <a:spLocks noChangeArrowheads="1"/>
            </p:cNvSpPr>
            <p:nvPr/>
          </p:nvSpPr>
          <p:spPr bwMode="auto">
            <a:xfrm>
              <a:off x="2784" y="2736"/>
              <a:ext cx="192" cy="336"/>
            </a:xfrm>
            <a:prstGeom prst="upDownArrow">
              <a:avLst>
                <a:gd name="adj1" fmla="val 50000"/>
                <a:gd name="adj2" fmla="val 35000"/>
              </a:avLst>
            </a:prstGeom>
            <a:solidFill>
              <a:srgbClr val="DDDDDD"/>
            </a:solidFill>
            <a:ln w="9525">
              <a:solidFill>
                <a:schemeClr val="tx2"/>
              </a:solidFill>
              <a:miter lim="800000"/>
              <a:headEnd/>
              <a:tailEnd/>
            </a:ln>
          </p:spPr>
          <p:txBody>
            <a:bodyPr wrap="none" anchor="ctr"/>
            <a:lstStyle/>
            <a:p>
              <a:endParaRPr lang="en-US" sz="1600">
                <a:latin typeface="Candara" pitchFamily="34" charset="0"/>
              </a:endParaRPr>
            </a:p>
          </p:txBody>
        </p:sp>
        <p:sp>
          <p:nvSpPr>
            <p:cNvPr id="8" name="Text Box 16"/>
            <p:cNvSpPr txBox="1">
              <a:spLocks noChangeArrowheads="1"/>
            </p:cNvSpPr>
            <p:nvPr/>
          </p:nvSpPr>
          <p:spPr bwMode="auto">
            <a:xfrm>
              <a:off x="2544" y="3072"/>
              <a:ext cx="737" cy="368"/>
            </a:xfrm>
            <a:prstGeom prst="rect">
              <a:avLst/>
            </a:prstGeom>
            <a:noFill/>
            <a:ln w="9525">
              <a:noFill/>
              <a:miter lim="800000"/>
              <a:headEnd/>
              <a:tailEnd/>
            </a:ln>
          </p:spPr>
          <p:txBody>
            <a:bodyPr wrap="none">
              <a:spAutoFit/>
            </a:bodyPr>
            <a:lstStyle/>
            <a:p>
              <a:r>
                <a:rPr lang="en-US" sz="1600" dirty="0">
                  <a:latin typeface="Candara" pitchFamily="34" charset="0"/>
                </a:rPr>
                <a:t>Decreasing</a:t>
              </a:r>
            </a:p>
            <a:p>
              <a:r>
                <a:rPr lang="en-US" sz="1600" dirty="0">
                  <a:latin typeface="Candara" pitchFamily="34" charset="0"/>
                </a:rPr>
                <a:t>abstraction</a:t>
              </a:r>
            </a:p>
          </p:txBody>
        </p:sp>
        <p:sp>
          <p:nvSpPr>
            <p:cNvPr id="9" name="Text Box 17"/>
            <p:cNvSpPr txBox="1">
              <a:spLocks noChangeArrowheads="1"/>
            </p:cNvSpPr>
            <p:nvPr/>
          </p:nvSpPr>
          <p:spPr bwMode="auto">
            <a:xfrm>
              <a:off x="2544" y="2400"/>
              <a:ext cx="737" cy="368"/>
            </a:xfrm>
            <a:prstGeom prst="rect">
              <a:avLst/>
            </a:prstGeom>
            <a:noFill/>
            <a:ln w="9525">
              <a:noFill/>
              <a:miter lim="800000"/>
              <a:headEnd/>
              <a:tailEnd/>
            </a:ln>
          </p:spPr>
          <p:txBody>
            <a:bodyPr wrap="none">
              <a:spAutoFit/>
            </a:bodyPr>
            <a:lstStyle/>
            <a:p>
              <a:r>
                <a:rPr lang="en-US" sz="1600" dirty="0">
                  <a:latin typeface="Candara" pitchFamily="34" charset="0"/>
                </a:rPr>
                <a:t>Increasing</a:t>
              </a:r>
            </a:p>
            <a:p>
              <a:r>
                <a:rPr lang="en-US" sz="1600" dirty="0">
                  <a:latin typeface="Candara" pitchFamily="34" charset="0"/>
                </a:rPr>
                <a:t>abstraction</a:t>
              </a: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Types </a:t>
            </a:r>
            <a:r>
              <a:rPr lang="en-IN" dirty="0"/>
              <a:t>of Inheritance Hierarchy</a:t>
            </a:r>
          </a:p>
        </p:txBody>
      </p:sp>
      <p:sp>
        <p:nvSpPr>
          <p:cNvPr id="4" name="Text Box 5"/>
          <p:cNvSpPr txBox="1">
            <a:spLocks noChangeArrowheads="1"/>
          </p:cNvSpPr>
          <p:nvPr/>
        </p:nvSpPr>
        <p:spPr bwMode="auto">
          <a:xfrm>
            <a:off x="767668" y="3376613"/>
            <a:ext cx="1675434" cy="584775"/>
          </a:xfrm>
          <a:prstGeom prst="rect">
            <a:avLst/>
          </a:prstGeom>
          <a:noFill/>
          <a:ln w="9525">
            <a:solidFill>
              <a:schemeClr val="tx2"/>
            </a:solidFill>
            <a:miter lim="800000"/>
            <a:headEnd/>
            <a:tailEnd/>
          </a:ln>
        </p:spPr>
        <p:txBody>
          <a:bodyPr wrap="square">
            <a:spAutoFit/>
          </a:bodyPr>
          <a:lstStyle/>
          <a:p>
            <a:pPr algn="ctr"/>
            <a:r>
              <a:rPr lang="en-US" sz="1600" b="1" dirty="0">
                <a:latin typeface="+mj-lt"/>
              </a:rPr>
              <a:t>Single-level </a:t>
            </a:r>
          </a:p>
          <a:p>
            <a:pPr algn="ctr"/>
            <a:r>
              <a:rPr lang="en-US" sz="1600" b="1" dirty="0">
                <a:latin typeface="+mj-lt"/>
              </a:rPr>
              <a:t>inheritance</a:t>
            </a:r>
          </a:p>
        </p:txBody>
      </p:sp>
      <p:sp>
        <p:nvSpPr>
          <p:cNvPr id="5" name="Text Box 7"/>
          <p:cNvSpPr txBox="1">
            <a:spLocks noChangeArrowheads="1"/>
          </p:cNvSpPr>
          <p:nvPr/>
        </p:nvSpPr>
        <p:spPr bwMode="auto">
          <a:xfrm>
            <a:off x="6677036" y="3286125"/>
            <a:ext cx="1675435" cy="584775"/>
          </a:xfrm>
          <a:prstGeom prst="rect">
            <a:avLst/>
          </a:prstGeom>
          <a:noFill/>
          <a:ln w="9525">
            <a:solidFill>
              <a:schemeClr val="tx2"/>
            </a:solidFill>
            <a:miter lim="800000"/>
            <a:headEnd/>
            <a:tailEnd/>
          </a:ln>
        </p:spPr>
        <p:txBody>
          <a:bodyPr wrap="square">
            <a:spAutoFit/>
          </a:bodyPr>
          <a:lstStyle/>
          <a:p>
            <a:pPr algn="ctr"/>
            <a:r>
              <a:rPr lang="en-US" sz="1600" b="1" dirty="0">
                <a:latin typeface="+mj-lt"/>
              </a:rPr>
              <a:t>Multiple </a:t>
            </a:r>
          </a:p>
          <a:p>
            <a:pPr algn="ctr"/>
            <a:r>
              <a:rPr lang="en-US" sz="1600" b="1" dirty="0">
                <a:latin typeface="+mj-lt"/>
              </a:rPr>
              <a:t>inheritance</a:t>
            </a:r>
          </a:p>
        </p:txBody>
      </p:sp>
      <p:grpSp>
        <p:nvGrpSpPr>
          <p:cNvPr id="6" name="Group 29"/>
          <p:cNvGrpSpPr>
            <a:grpSpLocks/>
          </p:cNvGrpSpPr>
          <p:nvPr/>
        </p:nvGrpSpPr>
        <p:grpSpPr bwMode="auto">
          <a:xfrm>
            <a:off x="609600" y="1676400"/>
            <a:ext cx="2514600" cy="1295400"/>
            <a:chOff x="816" y="2496"/>
            <a:chExt cx="1584" cy="816"/>
          </a:xfrm>
        </p:grpSpPr>
        <p:sp>
          <p:nvSpPr>
            <p:cNvPr id="7" name="Rectangle 30"/>
            <p:cNvSpPr>
              <a:spLocks noChangeArrowheads="1"/>
            </p:cNvSpPr>
            <p:nvPr/>
          </p:nvSpPr>
          <p:spPr bwMode="auto">
            <a:xfrm>
              <a:off x="1296" y="2496"/>
              <a:ext cx="624" cy="192"/>
            </a:xfrm>
            <a:prstGeom prst="rect">
              <a:avLst/>
            </a:prstGeom>
            <a:solidFill>
              <a:srgbClr val="DDDDDD"/>
            </a:solidFill>
            <a:ln w="19050">
              <a:solidFill>
                <a:schemeClr val="tx2"/>
              </a:solidFill>
              <a:miter lim="800000"/>
              <a:headEnd/>
              <a:tailEnd/>
            </a:ln>
          </p:spPr>
          <p:txBody>
            <a:bodyPr wrap="none" anchor="ctr"/>
            <a:lstStyle/>
            <a:p>
              <a:pPr algn="ctr"/>
              <a:r>
                <a:rPr lang="en-US" sz="1600">
                  <a:latin typeface="+mj-lt"/>
                </a:rPr>
                <a:t>Account</a:t>
              </a:r>
            </a:p>
          </p:txBody>
        </p:sp>
        <p:sp>
          <p:nvSpPr>
            <p:cNvPr id="8" name="Rectangle 31"/>
            <p:cNvSpPr>
              <a:spLocks noChangeArrowheads="1"/>
            </p:cNvSpPr>
            <p:nvPr/>
          </p:nvSpPr>
          <p:spPr bwMode="auto">
            <a:xfrm>
              <a:off x="816" y="2976"/>
              <a:ext cx="624" cy="336"/>
            </a:xfrm>
            <a:prstGeom prst="rect">
              <a:avLst/>
            </a:prstGeom>
            <a:solidFill>
              <a:srgbClr val="DDDDDD"/>
            </a:solidFill>
            <a:ln w="19050">
              <a:solidFill>
                <a:schemeClr val="tx2"/>
              </a:solidFill>
              <a:miter lim="800000"/>
              <a:headEnd/>
              <a:tailEnd/>
            </a:ln>
          </p:spPr>
          <p:txBody>
            <a:bodyPr wrap="none" anchor="ctr"/>
            <a:lstStyle/>
            <a:p>
              <a:pPr algn="ctr"/>
              <a:r>
                <a:rPr lang="en-US" sz="1600">
                  <a:latin typeface="+mj-lt"/>
                </a:rPr>
                <a:t>Savings </a:t>
              </a:r>
            </a:p>
            <a:p>
              <a:pPr algn="ctr"/>
              <a:r>
                <a:rPr lang="en-US" sz="1600">
                  <a:latin typeface="+mj-lt"/>
                </a:rPr>
                <a:t>Account</a:t>
              </a:r>
            </a:p>
          </p:txBody>
        </p:sp>
        <p:sp>
          <p:nvSpPr>
            <p:cNvPr id="9" name="Rectangle 32"/>
            <p:cNvSpPr>
              <a:spLocks noChangeArrowheads="1"/>
            </p:cNvSpPr>
            <p:nvPr/>
          </p:nvSpPr>
          <p:spPr bwMode="auto">
            <a:xfrm>
              <a:off x="1776" y="2976"/>
              <a:ext cx="624" cy="336"/>
            </a:xfrm>
            <a:prstGeom prst="rect">
              <a:avLst/>
            </a:prstGeom>
            <a:solidFill>
              <a:srgbClr val="DDDDDD"/>
            </a:solidFill>
            <a:ln w="19050">
              <a:solidFill>
                <a:schemeClr val="tx2"/>
              </a:solidFill>
              <a:miter lim="800000"/>
              <a:headEnd/>
              <a:tailEnd/>
            </a:ln>
          </p:spPr>
          <p:txBody>
            <a:bodyPr wrap="none" anchor="ctr"/>
            <a:lstStyle/>
            <a:p>
              <a:pPr algn="ctr"/>
              <a:r>
                <a:rPr lang="en-US" sz="1600">
                  <a:latin typeface="+mj-lt"/>
                </a:rPr>
                <a:t>Current</a:t>
              </a:r>
            </a:p>
            <a:p>
              <a:pPr algn="ctr"/>
              <a:r>
                <a:rPr lang="en-US" sz="1600">
                  <a:latin typeface="+mj-lt"/>
                </a:rPr>
                <a:t>Account</a:t>
              </a:r>
            </a:p>
          </p:txBody>
        </p:sp>
        <p:sp>
          <p:nvSpPr>
            <p:cNvPr id="10" name="Line 33"/>
            <p:cNvSpPr>
              <a:spLocks noChangeShapeType="1"/>
            </p:cNvSpPr>
            <p:nvPr/>
          </p:nvSpPr>
          <p:spPr bwMode="auto">
            <a:xfrm>
              <a:off x="1152" y="2832"/>
              <a:ext cx="864" cy="0"/>
            </a:xfrm>
            <a:prstGeom prst="line">
              <a:avLst/>
            </a:prstGeom>
            <a:noFill/>
            <a:ln w="28575">
              <a:solidFill>
                <a:schemeClr val="tx2"/>
              </a:solidFill>
              <a:round/>
              <a:headEnd/>
              <a:tailEnd/>
            </a:ln>
          </p:spPr>
          <p:txBody>
            <a:bodyPr/>
            <a:lstStyle/>
            <a:p>
              <a:endParaRPr lang="en-IN" sz="1600">
                <a:latin typeface="+mj-lt"/>
              </a:endParaRPr>
            </a:p>
          </p:txBody>
        </p:sp>
        <p:sp>
          <p:nvSpPr>
            <p:cNvPr id="11" name="Line 34"/>
            <p:cNvSpPr>
              <a:spLocks noChangeShapeType="1"/>
            </p:cNvSpPr>
            <p:nvPr/>
          </p:nvSpPr>
          <p:spPr bwMode="auto">
            <a:xfrm>
              <a:off x="1152" y="2832"/>
              <a:ext cx="0" cy="144"/>
            </a:xfrm>
            <a:prstGeom prst="line">
              <a:avLst/>
            </a:prstGeom>
            <a:noFill/>
            <a:ln w="28575">
              <a:solidFill>
                <a:schemeClr val="tx2"/>
              </a:solidFill>
              <a:round/>
              <a:headEnd/>
              <a:tailEnd/>
            </a:ln>
          </p:spPr>
          <p:txBody>
            <a:bodyPr/>
            <a:lstStyle/>
            <a:p>
              <a:endParaRPr lang="en-IN" sz="1600">
                <a:latin typeface="+mj-lt"/>
              </a:endParaRPr>
            </a:p>
          </p:txBody>
        </p:sp>
        <p:sp>
          <p:nvSpPr>
            <p:cNvPr id="12" name="Line 35"/>
            <p:cNvSpPr>
              <a:spLocks noChangeShapeType="1"/>
            </p:cNvSpPr>
            <p:nvPr/>
          </p:nvSpPr>
          <p:spPr bwMode="auto">
            <a:xfrm>
              <a:off x="2016" y="2832"/>
              <a:ext cx="0" cy="144"/>
            </a:xfrm>
            <a:prstGeom prst="line">
              <a:avLst/>
            </a:prstGeom>
            <a:noFill/>
            <a:ln w="28575">
              <a:solidFill>
                <a:schemeClr val="tx2"/>
              </a:solidFill>
              <a:round/>
              <a:headEnd/>
              <a:tailEnd/>
            </a:ln>
          </p:spPr>
          <p:txBody>
            <a:bodyPr/>
            <a:lstStyle/>
            <a:p>
              <a:endParaRPr lang="en-IN" sz="1600">
                <a:latin typeface="+mj-lt"/>
              </a:endParaRPr>
            </a:p>
          </p:txBody>
        </p:sp>
        <p:sp>
          <p:nvSpPr>
            <p:cNvPr id="13" name="Line 36"/>
            <p:cNvSpPr>
              <a:spLocks noChangeShapeType="1"/>
            </p:cNvSpPr>
            <p:nvPr/>
          </p:nvSpPr>
          <p:spPr bwMode="auto">
            <a:xfrm flipV="1">
              <a:off x="1584" y="2688"/>
              <a:ext cx="0" cy="144"/>
            </a:xfrm>
            <a:prstGeom prst="line">
              <a:avLst/>
            </a:prstGeom>
            <a:noFill/>
            <a:ln w="28575">
              <a:solidFill>
                <a:schemeClr val="tx2"/>
              </a:solidFill>
              <a:round/>
              <a:headEnd/>
              <a:tailEnd type="triangle" w="med" len="med"/>
            </a:ln>
          </p:spPr>
          <p:txBody>
            <a:bodyPr/>
            <a:lstStyle/>
            <a:p>
              <a:endParaRPr lang="en-IN" sz="1600">
                <a:latin typeface="+mj-lt"/>
              </a:endParaRPr>
            </a:p>
          </p:txBody>
        </p:sp>
      </p:grpSp>
      <p:grpSp>
        <p:nvGrpSpPr>
          <p:cNvPr id="14" name="Group 57"/>
          <p:cNvGrpSpPr>
            <a:grpSpLocks/>
          </p:cNvGrpSpPr>
          <p:nvPr/>
        </p:nvGrpSpPr>
        <p:grpSpPr bwMode="auto">
          <a:xfrm>
            <a:off x="4144963" y="1600200"/>
            <a:ext cx="990600" cy="1828800"/>
            <a:chOff x="2064" y="1008"/>
            <a:chExt cx="624" cy="1152"/>
          </a:xfrm>
        </p:grpSpPr>
        <p:grpSp>
          <p:nvGrpSpPr>
            <p:cNvPr id="15" name="Group 56"/>
            <p:cNvGrpSpPr>
              <a:grpSpLocks/>
            </p:cNvGrpSpPr>
            <p:nvPr/>
          </p:nvGrpSpPr>
          <p:grpSpPr bwMode="auto">
            <a:xfrm>
              <a:off x="2064" y="1392"/>
              <a:ext cx="624" cy="768"/>
              <a:chOff x="2064" y="1392"/>
              <a:chExt cx="624" cy="768"/>
            </a:xfrm>
          </p:grpSpPr>
          <p:sp>
            <p:nvSpPr>
              <p:cNvPr id="18" name="Rectangle 38"/>
              <p:cNvSpPr>
                <a:spLocks noChangeArrowheads="1"/>
              </p:cNvSpPr>
              <p:nvPr/>
            </p:nvSpPr>
            <p:spPr bwMode="auto">
              <a:xfrm>
                <a:off x="2064" y="1392"/>
                <a:ext cx="624" cy="240"/>
              </a:xfrm>
              <a:prstGeom prst="rect">
                <a:avLst/>
              </a:prstGeom>
              <a:solidFill>
                <a:srgbClr val="DDDDDD"/>
              </a:solidFill>
              <a:ln w="19050">
                <a:solidFill>
                  <a:schemeClr val="tx2"/>
                </a:solidFill>
                <a:miter lim="800000"/>
                <a:headEnd/>
                <a:tailEnd/>
              </a:ln>
            </p:spPr>
            <p:txBody>
              <a:bodyPr wrap="none" anchor="ctr"/>
              <a:lstStyle/>
              <a:p>
                <a:pPr algn="ctr"/>
                <a:r>
                  <a:rPr lang="en-US" sz="1600">
                    <a:latin typeface="+mj-lt"/>
                  </a:rPr>
                  <a:t>Account</a:t>
                </a:r>
              </a:p>
            </p:txBody>
          </p:sp>
          <p:sp>
            <p:nvSpPr>
              <p:cNvPr id="19" name="Rectangle 39"/>
              <p:cNvSpPr>
                <a:spLocks noChangeArrowheads="1"/>
              </p:cNvSpPr>
              <p:nvPr/>
            </p:nvSpPr>
            <p:spPr bwMode="auto">
              <a:xfrm>
                <a:off x="2064" y="1824"/>
                <a:ext cx="624" cy="336"/>
              </a:xfrm>
              <a:prstGeom prst="rect">
                <a:avLst/>
              </a:prstGeom>
              <a:solidFill>
                <a:srgbClr val="DDDDDD"/>
              </a:solidFill>
              <a:ln w="19050">
                <a:solidFill>
                  <a:schemeClr val="tx2"/>
                </a:solidFill>
                <a:miter lim="800000"/>
                <a:headEnd/>
                <a:tailEnd/>
              </a:ln>
            </p:spPr>
            <p:txBody>
              <a:bodyPr wrap="none" anchor="ctr"/>
              <a:lstStyle/>
              <a:p>
                <a:pPr algn="ctr"/>
                <a:r>
                  <a:rPr lang="en-US" sz="1600">
                    <a:latin typeface="+mj-lt"/>
                  </a:rPr>
                  <a:t>Savings </a:t>
                </a:r>
              </a:p>
              <a:p>
                <a:pPr algn="ctr"/>
                <a:r>
                  <a:rPr lang="en-US" sz="1600">
                    <a:latin typeface="+mj-lt"/>
                  </a:rPr>
                  <a:t>Account</a:t>
                </a:r>
              </a:p>
            </p:txBody>
          </p:sp>
          <p:sp>
            <p:nvSpPr>
              <p:cNvPr id="20" name="Line 44"/>
              <p:cNvSpPr>
                <a:spLocks noChangeShapeType="1"/>
              </p:cNvSpPr>
              <p:nvPr/>
            </p:nvSpPr>
            <p:spPr bwMode="auto">
              <a:xfrm flipV="1">
                <a:off x="2352" y="1632"/>
                <a:ext cx="0" cy="192"/>
              </a:xfrm>
              <a:prstGeom prst="line">
                <a:avLst/>
              </a:prstGeom>
              <a:noFill/>
              <a:ln w="28575">
                <a:solidFill>
                  <a:schemeClr val="tx2"/>
                </a:solidFill>
                <a:round/>
                <a:headEnd/>
                <a:tailEnd type="triangle" w="med" len="med"/>
              </a:ln>
            </p:spPr>
            <p:txBody>
              <a:bodyPr/>
              <a:lstStyle/>
              <a:p>
                <a:endParaRPr lang="en-IN" sz="1600">
                  <a:latin typeface="+mj-lt"/>
                </a:endParaRPr>
              </a:p>
            </p:txBody>
          </p:sp>
        </p:grpSp>
        <p:sp>
          <p:nvSpPr>
            <p:cNvPr id="16" name="Rectangle 45"/>
            <p:cNvSpPr>
              <a:spLocks noChangeArrowheads="1"/>
            </p:cNvSpPr>
            <p:nvPr/>
          </p:nvSpPr>
          <p:spPr bwMode="auto">
            <a:xfrm>
              <a:off x="2064" y="1008"/>
              <a:ext cx="624" cy="192"/>
            </a:xfrm>
            <a:prstGeom prst="rect">
              <a:avLst/>
            </a:prstGeom>
            <a:solidFill>
              <a:srgbClr val="DDDDDD"/>
            </a:solidFill>
            <a:ln w="19050">
              <a:solidFill>
                <a:schemeClr val="tx2"/>
              </a:solidFill>
              <a:miter lim="800000"/>
              <a:headEnd/>
              <a:tailEnd/>
            </a:ln>
          </p:spPr>
          <p:txBody>
            <a:bodyPr wrap="none" anchor="ctr"/>
            <a:lstStyle/>
            <a:p>
              <a:pPr algn="ctr"/>
              <a:r>
                <a:rPr lang="en-US" sz="1600">
                  <a:latin typeface="+mj-lt"/>
                </a:rPr>
                <a:t>Asset</a:t>
              </a:r>
            </a:p>
          </p:txBody>
        </p:sp>
        <p:sp>
          <p:nvSpPr>
            <p:cNvPr id="17" name="Line 46"/>
            <p:cNvSpPr>
              <a:spLocks noChangeShapeType="1"/>
            </p:cNvSpPr>
            <p:nvPr/>
          </p:nvSpPr>
          <p:spPr bwMode="auto">
            <a:xfrm flipV="1">
              <a:off x="2352" y="1200"/>
              <a:ext cx="0" cy="192"/>
            </a:xfrm>
            <a:prstGeom prst="line">
              <a:avLst/>
            </a:prstGeom>
            <a:noFill/>
            <a:ln w="28575">
              <a:solidFill>
                <a:schemeClr val="tx2"/>
              </a:solidFill>
              <a:round/>
              <a:headEnd/>
              <a:tailEnd type="triangle" w="med" len="med"/>
            </a:ln>
          </p:spPr>
          <p:txBody>
            <a:bodyPr/>
            <a:lstStyle/>
            <a:p>
              <a:endParaRPr lang="en-IN" sz="1600">
                <a:latin typeface="+mj-lt"/>
              </a:endParaRPr>
            </a:p>
          </p:txBody>
        </p:sp>
      </p:grpSp>
      <p:grpSp>
        <p:nvGrpSpPr>
          <p:cNvPr id="21" name="Group 55"/>
          <p:cNvGrpSpPr>
            <a:grpSpLocks/>
          </p:cNvGrpSpPr>
          <p:nvPr/>
        </p:nvGrpSpPr>
        <p:grpSpPr bwMode="auto">
          <a:xfrm>
            <a:off x="6143636" y="1571612"/>
            <a:ext cx="2514600" cy="1447800"/>
            <a:chOff x="2160" y="3312"/>
            <a:chExt cx="1584" cy="912"/>
          </a:xfrm>
        </p:grpSpPr>
        <p:sp>
          <p:nvSpPr>
            <p:cNvPr id="22" name="Rectangle 48"/>
            <p:cNvSpPr>
              <a:spLocks noChangeArrowheads="1"/>
            </p:cNvSpPr>
            <p:nvPr/>
          </p:nvSpPr>
          <p:spPr bwMode="auto">
            <a:xfrm>
              <a:off x="2448" y="3888"/>
              <a:ext cx="1008" cy="336"/>
            </a:xfrm>
            <a:prstGeom prst="rect">
              <a:avLst/>
            </a:prstGeom>
            <a:solidFill>
              <a:srgbClr val="DDDDDD"/>
            </a:solidFill>
            <a:ln w="19050">
              <a:solidFill>
                <a:schemeClr val="tx2"/>
              </a:solidFill>
              <a:miter lim="800000"/>
              <a:headEnd/>
              <a:tailEnd/>
            </a:ln>
          </p:spPr>
          <p:txBody>
            <a:bodyPr wrap="none" anchor="ctr"/>
            <a:lstStyle/>
            <a:p>
              <a:pPr algn="ctr"/>
              <a:r>
                <a:rPr lang="en-US" sz="1600" dirty="0" err="1">
                  <a:latin typeface="+mj-lt"/>
                </a:rPr>
                <a:t>SavingBusiness</a:t>
              </a:r>
              <a:endParaRPr lang="en-US" sz="1600" dirty="0">
                <a:latin typeface="+mj-lt"/>
              </a:endParaRPr>
            </a:p>
            <a:p>
              <a:pPr algn="ctr"/>
              <a:r>
                <a:rPr lang="en-US" sz="1600" dirty="0">
                  <a:latin typeface="+mj-lt"/>
                </a:rPr>
                <a:t>Account</a:t>
              </a:r>
            </a:p>
          </p:txBody>
        </p:sp>
        <p:sp>
          <p:nvSpPr>
            <p:cNvPr id="23" name="Rectangle 49"/>
            <p:cNvSpPr>
              <a:spLocks noChangeArrowheads="1"/>
            </p:cNvSpPr>
            <p:nvPr/>
          </p:nvSpPr>
          <p:spPr bwMode="auto">
            <a:xfrm>
              <a:off x="2160" y="3312"/>
              <a:ext cx="624" cy="336"/>
            </a:xfrm>
            <a:prstGeom prst="rect">
              <a:avLst/>
            </a:prstGeom>
            <a:solidFill>
              <a:srgbClr val="DDDDDD"/>
            </a:solidFill>
            <a:ln w="19050">
              <a:solidFill>
                <a:schemeClr val="tx2"/>
              </a:solidFill>
              <a:miter lim="800000"/>
              <a:headEnd/>
              <a:tailEnd/>
            </a:ln>
          </p:spPr>
          <p:txBody>
            <a:bodyPr wrap="none" anchor="ctr"/>
            <a:lstStyle/>
            <a:p>
              <a:pPr algn="ctr"/>
              <a:r>
                <a:rPr lang="en-US" sz="1600">
                  <a:latin typeface="+mj-lt"/>
                </a:rPr>
                <a:t>Savings </a:t>
              </a:r>
            </a:p>
            <a:p>
              <a:pPr algn="ctr"/>
              <a:r>
                <a:rPr lang="en-US" sz="1600">
                  <a:latin typeface="+mj-lt"/>
                </a:rPr>
                <a:t>Account</a:t>
              </a:r>
            </a:p>
          </p:txBody>
        </p:sp>
        <p:sp>
          <p:nvSpPr>
            <p:cNvPr id="24" name="Rectangle 50"/>
            <p:cNvSpPr>
              <a:spLocks noChangeArrowheads="1"/>
            </p:cNvSpPr>
            <p:nvPr/>
          </p:nvSpPr>
          <p:spPr bwMode="auto">
            <a:xfrm>
              <a:off x="3120" y="3312"/>
              <a:ext cx="624" cy="336"/>
            </a:xfrm>
            <a:prstGeom prst="rect">
              <a:avLst/>
            </a:prstGeom>
            <a:solidFill>
              <a:srgbClr val="DDDDDD"/>
            </a:solidFill>
            <a:ln w="19050">
              <a:solidFill>
                <a:schemeClr val="tx2"/>
              </a:solidFill>
              <a:miter lim="800000"/>
              <a:headEnd/>
              <a:tailEnd/>
            </a:ln>
          </p:spPr>
          <p:txBody>
            <a:bodyPr wrap="none" anchor="ctr"/>
            <a:lstStyle/>
            <a:p>
              <a:pPr algn="ctr"/>
              <a:r>
                <a:rPr lang="en-US" sz="1600">
                  <a:latin typeface="+mj-lt"/>
                </a:rPr>
                <a:t>Business</a:t>
              </a:r>
            </a:p>
            <a:p>
              <a:pPr algn="ctr"/>
              <a:r>
                <a:rPr lang="en-US" sz="1600">
                  <a:latin typeface="+mj-lt"/>
                </a:rPr>
                <a:t>Account</a:t>
              </a:r>
            </a:p>
          </p:txBody>
        </p:sp>
        <p:sp>
          <p:nvSpPr>
            <p:cNvPr id="25" name="Line 51"/>
            <p:cNvSpPr>
              <a:spLocks noChangeShapeType="1"/>
            </p:cNvSpPr>
            <p:nvPr/>
          </p:nvSpPr>
          <p:spPr bwMode="auto">
            <a:xfrm>
              <a:off x="2496" y="3792"/>
              <a:ext cx="864" cy="0"/>
            </a:xfrm>
            <a:prstGeom prst="line">
              <a:avLst/>
            </a:prstGeom>
            <a:noFill/>
            <a:ln w="28575">
              <a:solidFill>
                <a:schemeClr val="tx2"/>
              </a:solidFill>
              <a:round/>
              <a:headEnd/>
              <a:tailEnd/>
            </a:ln>
          </p:spPr>
          <p:txBody>
            <a:bodyPr/>
            <a:lstStyle/>
            <a:p>
              <a:endParaRPr lang="en-IN" sz="1600">
                <a:latin typeface="+mj-lt"/>
              </a:endParaRPr>
            </a:p>
          </p:txBody>
        </p:sp>
        <p:sp>
          <p:nvSpPr>
            <p:cNvPr id="26" name="Line 52"/>
            <p:cNvSpPr>
              <a:spLocks noChangeShapeType="1"/>
            </p:cNvSpPr>
            <p:nvPr/>
          </p:nvSpPr>
          <p:spPr bwMode="auto">
            <a:xfrm>
              <a:off x="2496" y="3648"/>
              <a:ext cx="0" cy="144"/>
            </a:xfrm>
            <a:prstGeom prst="line">
              <a:avLst/>
            </a:prstGeom>
            <a:noFill/>
            <a:ln w="28575">
              <a:solidFill>
                <a:schemeClr val="tx2"/>
              </a:solidFill>
              <a:round/>
              <a:headEnd type="triangle" w="med" len="med"/>
              <a:tailEnd/>
            </a:ln>
          </p:spPr>
          <p:txBody>
            <a:bodyPr/>
            <a:lstStyle/>
            <a:p>
              <a:endParaRPr lang="en-IN" sz="1600">
                <a:latin typeface="+mj-lt"/>
              </a:endParaRPr>
            </a:p>
          </p:txBody>
        </p:sp>
        <p:sp>
          <p:nvSpPr>
            <p:cNvPr id="27" name="Line 53"/>
            <p:cNvSpPr>
              <a:spLocks noChangeShapeType="1"/>
            </p:cNvSpPr>
            <p:nvPr/>
          </p:nvSpPr>
          <p:spPr bwMode="auto">
            <a:xfrm>
              <a:off x="3360" y="3648"/>
              <a:ext cx="0" cy="144"/>
            </a:xfrm>
            <a:prstGeom prst="line">
              <a:avLst/>
            </a:prstGeom>
            <a:noFill/>
            <a:ln w="28575">
              <a:solidFill>
                <a:schemeClr val="tx2"/>
              </a:solidFill>
              <a:round/>
              <a:headEnd type="triangle" w="med" len="med"/>
              <a:tailEnd/>
            </a:ln>
          </p:spPr>
          <p:txBody>
            <a:bodyPr/>
            <a:lstStyle/>
            <a:p>
              <a:endParaRPr lang="en-IN" sz="1600">
                <a:latin typeface="+mj-lt"/>
              </a:endParaRPr>
            </a:p>
          </p:txBody>
        </p:sp>
        <p:sp>
          <p:nvSpPr>
            <p:cNvPr id="28" name="Line 54"/>
            <p:cNvSpPr>
              <a:spLocks noChangeShapeType="1"/>
            </p:cNvSpPr>
            <p:nvPr/>
          </p:nvSpPr>
          <p:spPr bwMode="auto">
            <a:xfrm flipV="1">
              <a:off x="2928" y="3792"/>
              <a:ext cx="0" cy="96"/>
            </a:xfrm>
            <a:prstGeom prst="line">
              <a:avLst/>
            </a:prstGeom>
            <a:noFill/>
            <a:ln w="28575">
              <a:solidFill>
                <a:schemeClr val="tx2"/>
              </a:solidFill>
              <a:round/>
              <a:headEnd/>
              <a:tailEnd/>
            </a:ln>
          </p:spPr>
          <p:txBody>
            <a:bodyPr/>
            <a:lstStyle/>
            <a:p>
              <a:endParaRPr lang="en-IN" sz="1600">
                <a:latin typeface="+mj-lt"/>
              </a:endParaRPr>
            </a:p>
          </p:txBody>
        </p:sp>
      </p:grpSp>
      <p:sp>
        <p:nvSpPr>
          <p:cNvPr id="29" name="AutoShape 76"/>
          <p:cNvSpPr>
            <a:spLocks noChangeArrowheads="1"/>
          </p:cNvSpPr>
          <p:nvPr/>
        </p:nvSpPr>
        <p:spPr bwMode="auto">
          <a:xfrm>
            <a:off x="2071670" y="4366201"/>
            <a:ext cx="4648200" cy="1577407"/>
          </a:xfrm>
          <a:prstGeom prst="rightArrowCallout">
            <a:avLst>
              <a:gd name="adj1" fmla="val 13889"/>
              <a:gd name="adj2" fmla="val 23958"/>
              <a:gd name="adj3" fmla="val 55666"/>
              <a:gd name="adj4" fmla="val 78690"/>
            </a:avLst>
          </a:prstGeom>
          <a:solidFill>
            <a:srgbClr val="FFCC99"/>
          </a:solidFill>
          <a:ln w="9525">
            <a:solidFill>
              <a:schemeClr val="tx2"/>
            </a:solidFill>
            <a:miter lim="800000"/>
            <a:headEnd/>
            <a:tailEnd/>
          </a:ln>
        </p:spPr>
        <p:txBody>
          <a:bodyPr anchor="ctr"/>
          <a:lstStyle/>
          <a:p>
            <a:r>
              <a:rPr lang="en-US" sz="1600" b="1" i="1" dirty="0">
                <a:latin typeface="+mj-lt"/>
              </a:rPr>
              <a:t>Multiple inheritance challenges</a:t>
            </a:r>
            <a:r>
              <a:rPr lang="en-US" sz="1600" i="1" dirty="0">
                <a:latin typeface="+mj-lt"/>
              </a:rPr>
              <a:t>:</a:t>
            </a:r>
            <a:r>
              <a:rPr lang="en-US" sz="1600" dirty="0">
                <a:latin typeface="+mj-lt"/>
              </a:rPr>
              <a:t> A name conflict introduced by a shared super-class (A) of super-classes (B and C) used with “multiple inheritance”. </a:t>
            </a:r>
          </a:p>
        </p:txBody>
      </p:sp>
      <p:sp>
        <p:nvSpPr>
          <p:cNvPr id="115" name="Rectangle 59"/>
          <p:cNvSpPr>
            <a:spLocks noChangeArrowheads="1"/>
          </p:cNvSpPr>
          <p:nvPr/>
        </p:nvSpPr>
        <p:spPr bwMode="auto">
          <a:xfrm>
            <a:off x="7339263" y="4495800"/>
            <a:ext cx="770021" cy="269421"/>
          </a:xfrm>
          <a:prstGeom prst="rect">
            <a:avLst/>
          </a:prstGeom>
          <a:noFill/>
          <a:ln w="28575">
            <a:solidFill>
              <a:schemeClr val="tx2"/>
            </a:solidFill>
            <a:miter lim="800000"/>
            <a:headEnd/>
            <a:tailEnd/>
          </a:ln>
        </p:spPr>
        <p:txBody>
          <a:bodyPr lIns="61265" tIns="30632" rIns="61265" bIns="30632" anchor="ctr"/>
          <a:lstStyle/>
          <a:p>
            <a:pPr algn="ctr"/>
            <a:r>
              <a:rPr lang="en-US" b="1">
                <a:solidFill>
                  <a:schemeClr val="tx2"/>
                </a:solidFill>
                <a:latin typeface="+mj-lt"/>
              </a:rPr>
              <a:t>A</a:t>
            </a:r>
            <a:endParaRPr lang="en-US">
              <a:solidFill>
                <a:schemeClr val="tx2"/>
              </a:solidFill>
              <a:latin typeface="+mj-lt"/>
            </a:endParaRPr>
          </a:p>
        </p:txBody>
      </p:sp>
      <p:sp>
        <p:nvSpPr>
          <p:cNvPr id="116" name="Rectangle 60"/>
          <p:cNvSpPr>
            <a:spLocks noChangeArrowheads="1"/>
          </p:cNvSpPr>
          <p:nvPr/>
        </p:nvSpPr>
        <p:spPr bwMode="auto">
          <a:xfrm>
            <a:off x="6858000" y="5214257"/>
            <a:ext cx="673768" cy="269421"/>
          </a:xfrm>
          <a:prstGeom prst="rect">
            <a:avLst/>
          </a:prstGeom>
          <a:noFill/>
          <a:ln w="28575">
            <a:solidFill>
              <a:schemeClr val="tx2"/>
            </a:solidFill>
            <a:miter lim="800000"/>
            <a:headEnd/>
            <a:tailEnd/>
          </a:ln>
        </p:spPr>
        <p:txBody>
          <a:bodyPr lIns="61265" tIns="30632" rIns="61265" bIns="30632" anchor="ctr"/>
          <a:lstStyle/>
          <a:p>
            <a:pPr algn="ctr"/>
            <a:r>
              <a:rPr lang="en-US" b="1">
                <a:solidFill>
                  <a:schemeClr val="tx2"/>
                </a:solidFill>
                <a:latin typeface="+mj-lt"/>
              </a:rPr>
              <a:t>B</a:t>
            </a:r>
            <a:endParaRPr lang="en-US">
              <a:solidFill>
                <a:schemeClr val="tx2"/>
              </a:solidFill>
              <a:latin typeface="+mj-lt"/>
            </a:endParaRPr>
          </a:p>
        </p:txBody>
      </p:sp>
      <p:sp>
        <p:nvSpPr>
          <p:cNvPr id="117" name="Rectangle 61"/>
          <p:cNvSpPr>
            <a:spLocks noChangeArrowheads="1"/>
          </p:cNvSpPr>
          <p:nvPr/>
        </p:nvSpPr>
        <p:spPr bwMode="auto">
          <a:xfrm>
            <a:off x="7916779" y="5214257"/>
            <a:ext cx="770021" cy="269421"/>
          </a:xfrm>
          <a:prstGeom prst="rect">
            <a:avLst/>
          </a:prstGeom>
          <a:noFill/>
          <a:ln w="28575">
            <a:solidFill>
              <a:schemeClr val="tx2"/>
            </a:solidFill>
            <a:miter lim="800000"/>
            <a:headEnd/>
            <a:tailEnd/>
          </a:ln>
        </p:spPr>
        <p:txBody>
          <a:bodyPr lIns="61265" tIns="30632" rIns="61265" bIns="30632" anchor="ctr"/>
          <a:lstStyle/>
          <a:p>
            <a:pPr algn="ctr"/>
            <a:r>
              <a:rPr lang="en-US" b="1">
                <a:solidFill>
                  <a:schemeClr val="tx2"/>
                </a:solidFill>
                <a:latin typeface="+mj-lt"/>
              </a:rPr>
              <a:t>C</a:t>
            </a:r>
            <a:endParaRPr lang="en-US">
              <a:solidFill>
                <a:schemeClr val="tx2"/>
              </a:solidFill>
              <a:latin typeface="+mj-lt"/>
            </a:endParaRPr>
          </a:p>
        </p:txBody>
      </p:sp>
      <p:sp>
        <p:nvSpPr>
          <p:cNvPr id="118" name="Rectangle 62"/>
          <p:cNvSpPr>
            <a:spLocks noChangeArrowheads="1"/>
          </p:cNvSpPr>
          <p:nvPr/>
        </p:nvSpPr>
        <p:spPr bwMode="auto">
          <a:xfrm>
            <a:off x="7339263" y="5932714"/>
            <a:ext cx="673768" cy="239486"/>
          </a:xfrm>
          <a:prstGeom prst="rect">
            <a:avLst/>
          </a:prstGeom>
          <a:noFill/>
          <a:ln w="28575">
            <a:solidFill>
              <a:schemeClr val="tx2"/>
            </a:solidFill>
            <a:miter lim="800000"/>
            <a:headEnd/>
            <a:tailEnd/>
          </a:ln>
        </p:spPr>
        <p:txBody>
          <a:bodyPr lIns="61265" tIns="30632" rIns="61265" bIns="30632" anchor="ctr"/>
          <a:lstStyle/>
          <a:p>
            <a:pPr algn="ctr"/>
            <a:r>
              <a:rPr lang="en-US" b="1" dirty="0">
                <a:solidFill>
                  <a:schemeClr val="tx2"/>
                </a:solidFill>
                <a:latin typeface="+mj-lt"/>
              </a:rPr>
              <a:t>D</a:t>
            </a:r>
            <a:endParaRPr lang="en-US" dirty="0">
              <a:solidFill>
                <a:schemeClr val="tx2"/>
              </a:solidFill>
              <a:latin typeface="+mj-lt"/>
            </a:endParaRPr>
          </a:p>
        </p:txBody>
      </p:sp>
      <p:sp>
        <p:nvSpPr>
          <p:cNvPr id="119" name="Line 64"/>
          <p:cNvSpPr>
            <a:spLocks noChangeShapeType="1"/>
          </p:cNvSpPr>
          <p:nvPr/>
        </p:nvSpPr>
        <p:spPr bwMode="auto">
          <a:xfrm rot="18966844">
            <a:off x="7254793" y="5071338"/>
            <a:ext cx="376703" cy="0"/>
          </a:xfrm>
          <a:prstGeom prst="line">
            <a:avLst/>
          </a:prstGeom>
          <a:noFill/>
          <a:ln w="28575">
            <a:solidFill>
              <a:schemeClr val="tx2"/>
            </a:solidFill>
            <a:round/>
            <a:headEnd/>
            <a:tailEnd/>
          </a:ln>
        </p:spPr>
        <p:txBody>
          <a:bodyPr/>
          <a:lstStyle/>
          <a:p>
            <a:endParaRPr lang="en-IN">
              <a:latin typeface="+mj-lt"/>
            </a:endParaRPr>
          </a:p>
        </p:txBody>
      </p:sp>
      <p:sp>
        <p:nvSpPr>
          <p:cNvPr id="120" name="Line 67"/>
          <p:cNvSpPr>
            <a:spLocks noChangeShapeType="1"/>
          </p:cNvSpPr>
          <p:nvPr/>
        </p:nvSpPr>
        <p:spPr bwMode="auto">
          <a:xfrm rot="2334004">
            <a:off x="7205562" y="5776063"/>
            <a:ext cx="343759" cy="0"/>
          </a:xfrm>
          <a:prstGeom prst="line">
            <a:avLst/>
          </a:prstGeom>
          <a:noFill/>
          <a:ln w="28575">
            <a:solidFill>
              <a:schemeClr val="tx2"/>
            </a:solidFill>
            <a:round/>
            <a:headEnd/>
            <a:tailEnd/>
          </a:ln>
        </p:spPr>
        <p:txBody>
          <a:bodyPr/>
          <a:lstStyle/>
          <a:p>
            <a:endParaRPr lang="en-IN">
              <a:latin typeface="+mj-lt"/>
            </a:endParaRPr>
          </a:p>
        </p:txBody>
      </p:sp>
      <p:sp>
        <p:nvSpPr>
          <p:cNvPr id="121" name="AutoShape 71"/>
          <p:cNvSpPr>
            <a:spLocks noChangeArrowheads="1"/>
          </p:cNvSpPr>
          <p:nvPr/>
        </p:nvSpPr>
        <p:spPr bwMode="auto">
          <a:xfrm rot="2375238" flipH="1">
            <a:off x="7932516" y="5523984"/>
            <a:ext cx="174458" cy="140591"/>
          </a:xfrm>
          <a:prstGeom prst="triangle">
            <a:avLst>
              <a:gd name="adj" fmla="val 50000"/>
            </a:avLst>
          </a:prstGeom>
          <a:solidFill>
            <a:srgbClr val="FFFFFF"/>
          </a:solidFill>
          <a:ln w="28575">
            <a:solidFill>
              <a:schemeClr val="tx2"/>
            </a:solidFill>
            <a:miter lim="800000"/>
            <a:headEnd/>
            <a:tailEnd/>
          </a:ln>
        </p:spPr>
        <p:txBody>
          <a:bodyPr/>
          <a:lstStyle/>
          <a:p>
            <a:endParaRPr lang="en-US">
              <a:solidFill>
                <a:schemeClr val="tx2"/>
              </a:solidFill>
              <a:latin typeface="+mj-lt"/>
            </a:endParaRPr>
          </a:p>
        </p:txBody>
      </p:sp>
      <p:sp>
        <p:nvSpPr>
          <p:cNvPr id="122" name="AutoShape 74"/>
          <p:cNvSpPr>
            <a:spLocks noChangeArrowheads="1"/>
          </p:cNvSpPr>
          <p:nvPr/>
        </p:nvSpPr>
        <p:spPr bwMode="auto">
          <a:xfrm rot="18209892">
            <a:off x="7854964" y="4830822"/>
            <a:ext cx="164646" cy="165005"/>
          </a:xfrm>
          <a:prstGeom prst="triangle">
            <a:avLst>
              <a:gd name="adj" fmla="val 50000"/>
            </a:avLst>
          </a:prstGeom>
          <a:solidFill>
            <a:srgbClr val="FFFFFF"/>
          </a:solidFill>
          <a:ln w="28575">
            <a:solidFill>
              <a:schemeClr val="tx2"/>
            </a:solidFill>
            <a:miter lim="800000"/>
            <a:headEnd/>
            <a:tailEnd/>
          </a:ln>
        </p:spPr>
        <p:txBody>
          <a:bodyPr/>
          <a:lstStyle/>
          <a:p>
            <a:endParaRPr lang="en-US">
              <a:solidFill>
                <a:schemeClr val="tx2"/>
              </a:solidFill>
              <a:latin typeface="+mj-lt"/>
            </a:endParaRPr>
          </a:p>
        </p:txBody>
      </p:sp>
      <p:sp>
        <p:nvSpPr>
          <p:cNvPr id="123" name="Line 73"/>
          <p:cNvSpPr>
            <a:spLocks noChangeShapeType="1"/>
          </p:cNvSpPr>
          <p:nvPr/>
        </p:nvSpPr>
        <p:spPr bwMode="auto">
          <a:xfrm rot="2009892">
            <a:off x="7974219" y="5069080"/>
            <a:ext cx="412511" cy="0"/>
          </a:xfrm>
          <a:prstGeom prst="line">
            <a:avLst/>
          </a:prstGeom>
          <a:noFill/>
          <a:ln w="28575">
            <a:solidFill>
              <a:schemeClr val="tx2"/>
            </a:solidFill>
            <a:round/>
            <a:headEnd/>
            <a:tailEnd/>
          </a:ln>
        </p:spPr>
        <p:txBody>
          <a:bodyPr/>
          <a:lstStyle/>
          <a:p>
            <a:endParaRPr lang="en-IN">
              <a:latin typeface="+mj-lt"/>
            </a:endParaRPr>
          </a:p>
        </p:txBody>
      </p:sp>
      <p:sp>
        <p:nvSpPr>
          <p:cNvPr id="124" name="AutoShape 65"/>
          <p:cNvSpPr>
            <a:spLocks noChangeArrowheads="1"/>
          </p:cNvSpPr>
          <p:nvPr/>
        </p:nvSpPr>
        <p:spPr bwMode="auto">
          <a:xfrm rot="2766844" flipH="1">
            <a:off x="7547564" y="4816571"/>
            <a:ext cx="177743" cy="150681"/>
          </a:xfrm>
          <a:prstGeom prst="triangle">
            <a:avLst>
              <a:gd name="adj" fmla="val 50000"/>
            </a:avLst>
          </a:prstGeom>
          <a:solidFill>
            <a:srgbClr val="FFFFFF"/>
          </a:solidFill>
          <a:ln w="28575">
            <a:solidFill>
              <a:schemeClr val="tx2"/>
            </a:solidFill>
            <a:miter lim="800000"/>
            <a:headEnd/>
            <a:tailEnd/>
          </a:ln>
        </p:spPr>
        <p:txBody>
          <a:bodyPr/>
          <a:lstStyle/>
          <a:p>
            <a:endParaRPr lang="en-US">
              <a:solidFill>
                <a:schemeClr val="tx2"/>
              </a:solidFill>
              <a:latin typeface="+mj-lt"/>
            </a:endParaRPr>
          </a:p>
        </p:txBody>
      </p:sp>
      <p:sp>
        <p:nvSpPr>
          <p:cNvPr id="125" name="AutoShape 68"/>
          <p:cNvSpPr>
            <a:spLocks noChangeArrowheads="1"/>
          </p:cNvSpPr>
          <p:nvPr/>
        </p:nvSpPr>
        <p:spPr bwMode="auto">
          <a:xfrm rot="18534004">
            <a:off x="7105128" y="5559575"/>
            <a:ext cx="164646" cy="137504"/>
          </a:xfrm>
          <a:prstGeom prst="triangle">
            <a:avLst>
              <a:gd name="adj" fmla="val 50000"/>
            </a:avLst>
          </a:prstGeom>
          <a:solidFill>
            <a:srgbClr val="FFFFFF"/>
          </a:solidFill>
          <a:ln w="28575">
            <a:solidFill>
              <a:schemeClr val="tx2"/>
            </a:solidFill>
            <a:miter lim="800000"/>
            <a:headEnd/>
            <a:tailEnd/>
          </a:ln>
        </p:spPr>
        <p:txBody>
          <a:bodyPr/>
          <a:lstStyle/>
          <a:p>
            <a:endParaRPr lang="en-US">
              <a:solidFill>
                <a:schemeClr val="tx2"/>
              </a:solidFill>
              <a:latin typeface="+mj-lt"/>
            </a:endParaRPr>
          </a:p>
        </p:txBody>
      </p:sp>
      <p:sp>
        <p:nvSpPr>
          <p:cNvPr id="126" name="Line 70"/>
          <p:cNvSpPr>
            <a:spLocks noChangeShapeType="1"/>
          </p:cNvSpPr>
          <p:nvPr/>
        </p:nvSpPr>
        <p:spPr bwMode="auto">
          <a:xfrm rot="18575238" flipH="1">
            <a:off x="7683682" y="5780961"/>
            <a:ext cx="351477" cy="0"/>
          </a:xfrm>
          <a:prstGeom prst="line">
            <a:avLst/>
          </a:prstGeom>
          <a:noFill/>
          <a:ln w="28575">
            <a:solidFill>
              <a:schemeClr val="tx2"/>
            </a:solidFill>
            <a:round/>
            <a:headEnd/>
            <a:tailEnd/>
          </a:ln>
        </p:spPr>
        <p:txBody>
          <a:bodyPr/>
          <a:lstStyle/>
          <a:p>
            <a:endParaRPr lang="en-IN">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991" y="332657"/>
            <a:ext cx="8154441" cy="576064"/>
          </a:xfrm>
        </p:spPr>
        <p:txBody>
          <a:bodyPr>
            <a:normAutofit/>
          </a:bodyPr>
          <a:lstStyle/>
          <a:p>
            <a:r>
              <a:rPr lang="en-IN" sz="2400" dirty="0" smtClean="0"/>
              <a:t>	Example</a:t>
            </a:r>
            <a:r>
              <a:rPr lang="en-IN" sz="2400" dirty="0"/>
              <a:t>: Scenario from Banking System </a:t>
            </a:r>
          </a:p>
        </p:txBody>
      </p:sp>
      <p:sp>
        <p:nvSpPr>
          <p:cNvPr id="3" name="Content Placeholder 2"/>
          <p:cNvSpPr>
            <a:spLocks noGrp="1"/>
          </p:cNvSpPr>
          <p:nvPr>
            <p:ph idx="1"/>
          </p:nvPr>
        </p:nvSpPr>
        <p:spPr/>
        <p:txBody>
          <a:bodyPr/>
          <a:lstStyle/>
          <a:p>
            <a:pPr marL="347663" indent="-347663">
              <a:buClr>
                <a:srgbClr val="00B0F0"/>
              </a:buClr>
              <a:defRPr/>
            </a:pPr>
            <a:r>
              <a:rPr lang="en-US" dirty="0" err="1">
                <a:solidFill>
                  <a:schemeClr val="tx1"/>
                </a:solidFill>
                <a:cs typeface="Arial" pitchFamily="34" charset="0"/>
              </a:rPr>
              <a:t>Geetha</a:t>
            </a:r>
            <a:r>
              <a:rPr lang="en-US" dirty="0">
                <a:solidFill>
                  <a:schemeClr val="tx1"/>
                </a:solidFill>
                <a:cs typeface="Arial" pitchFamily="34" charset="0"/>
              </a:rPr>
              <a:t> and Mahesh hold accounts in Bank XYZ Ltd. </a:t>
            </a:r>
            <a:r>
              <a:rPr lang="en-US" dirty="0" err="1">
                <a:solidFill>
                  <a:schemeClr val="tx1"/>
                </a:solidFill>
                <a:cs typeface="Arial" pitchFamily="34" charset="0"/>
              </a:rPr>
              <a:t>Geetha</a:t>
            </a:r>
            <a:r>
              <a:rPr lang="en-US" dirty="0">
                <a:solidFill>
                  <a:schemeClr val="tx1"/>
                </a:solidFill>
                <a:cs typeface="Arial" pitchFamily="34" charset="0"/>
              </a:rPr>
              <a:t> has a savings as well as a current account with the bank. Mahesh only has a current account. As customers of the bank, </a:t>
            </a:r>
            <a:r>
              <a:rPr lang="en-US" dirty="0" err="1">
                <a:solidFill>
                  <a:schemeClr val="tx1"/>
                </a:solidFill>
                <a:cs typeface="Arial" pitchFamily="34" charset="0"/>
              </a:rPr>
              <a:t>Geetha</a:t>
            </a:r>
            <a:r>
              <a:rPr lang="en-US" dirty="0">
                <a:solidFill>
                  <a:schemeClr val="tx1"/>
                </a:solidFill>
                <a:cs typeface="Arial" pitchFamily="34" charset="0"/>
              </a:rPr>
              <a:t> and Mahesh can deposit or withdraw money from their accounts as per the norms and policies defined by the bank on savings and current accounts.</a:t>
            </a:r>
          </a:p>
          <a:p>
            <a:pPr marL="347663" indent="-347663">
              <a:buClr>
                <a:srgbClr val="00B0F0"/>
              </a:buClr>
              <a:defRPr/>
            </a:pPr>
            <a:endParaRPr lang="en-US" dirty="0">
              <a:solidFill>
                <a:schemeClr val="tx1"/>
              </a:solidFill>
              <a:cs typeface="Arial" pitchFamily="34" charset="0"/>
            </a:endParaRPr>
          </a:p>
          <a:p>
            <a:pPr marL="347663" indent="-347663">
              <a:buClr>
                <a:srgbClr val="00B0F0"/>
              </a:buClr>
              <a:defRPr/>
            </a:pPr>
            <a:r>
              <a:rPr lang="en-US" dirty="0">
                <a:solidFill>
                  <a:schemeClr val="tx1"/>
                </a:solidFill>
                <a:cs typeface="Arial" pitchFamily="34" charset="0"/>
              </a:rPr>
              <a:t>Bank XYZ Ltd. continuously adds new customers to its existing customer base. Of course, some its customers may also want to close their accounts due to changing needs of the customer.</a:t>
            </a:r>
          </a:p>
          <a:p>
            <a:pPr marL="296863" indent="-296863">
              <a:buClr>
                <a:srgbClr val="00B0F0"/>
              </a:buClr>
              <a:buFontTx/>
              <a:buChar char="•"/>
              <a:defRPr/>
            </a:pPr>
            <a:endParaRPr lang="en-US" dirty="0">
              <a:solidFill>
                <a:schemeClr val="tx1"/>
              </a:solidFill>
              <a:cs typeface="Arial" pitchFamily="34" charset="0"/>
            </a:endParaRPr>
          </a:p>
          <a:p>
            <a:pPr>
              <a:buClr>
                <a:srgbClr val="00B0F0"/>
              </a:buClr>
            </a:pPr>
            <a:endParaRPr lang="en-IN" dirty="0">
              <a:solidFill>
                <a:schemeClr val="tx1"/>
              </a:solidFill>
            </a:endParaRPr>
          </a:p>
        </p:txBody>
      </p:sp>
    </p:spTree>
    <p:extLst>
      <p:ext uri="{BB962C8B-B14F-4D97-AF65-F5344CB8AC3E}">
        <p14:creationId xmlns:p14="http://schemas.microsoft.com/office/powerpoint/2010/main" val="40261167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Object </a:t>
            </a:r>
            <a:r>
              <a:rPr lang="en-IN" dirty="0"/>
              <a:t>Hierarchy</a:t>
            </a:r>
          </a:p>
        </p:txBody>
      </p:sp>
      <p:sp>
        <p:nvSpPr>
          <p:cNvPr id="3" name="Content Placeholder 2"/>
          <p:cNvSpPr>
            <a:spLocks noGrp="1"/>
          </p:cNvSpPr>
          <p:nvPr>
            <p:ph idx="1"/>
          </p:nvPr>
        </p:nvSpPr>
        <p:spPr/>
        <p:txBody>
          <a:bodyPr/>
          <a:lstStyle/>
          <a:p>
            <a:r>
              <a:rPr lang="en-US" dirty="0"/>
              <a:t>“Has-a” hierarchy is a relationship where one object “belongs” to (is a part or member of) another object, and behaves according to the rules of ownership.</a:t>
            </a:r>
          </a:p>
          <a:p>
            <a:endParaRPr lang="en-IN" dirty="0"/>
          </a:p>
        </p:txBody>
      </p:sp>
      <p:pic>
        <p:nvPicPr>
          <p:cNvPr id="4" name="Picture 5" descr="container-hierarchy"/>
          <p:cNvPicPr>
            <a:picLocks noChangeAspect="1" noChangeArrowheads="1"/>
          </p:cNvPicPr>
          <p:nvPr/>
        </p:nvPicPr>
        <p:blipFill>
          <a:blip r:embed="rId3"/>
          <a:srcRect l="-5289" t="-5553" r="-4327" b="-7916"/>
          <a:stretch>
            <a:fillRect/>
          </a:stretch>
        </p:blipFill>
        <p:spPr bwMode="auto">
          <a:xfrm>
            <a:off x="3635896" y="2492895"/>
            <a:ext cx="5127104" cy="3753773"/>
          </a:xfrm>
          <a:prstGeom prst="rect">
            <a:avLst/>
          </a:prstGeom>
          <a:noFill/>
          <a:ln w="9525">
            <a:solidFill>
              <a:schemeClr val="tx2"/>
            </a:solid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A </a:t>
            </a:r>
            <a:r>
              <a:rPr lang="en-IN" dirty="0"/>
              <a:t>glance at relationships</a:t>
            </a:r>
          </a:p>
        </p:txBody>
      </p:sp>
      <p:sp>
        <p:nvSpPr>
          <p:cNvPr id="3" name="Content Placeholder 2"/>
          <p:cNvSpPr>
            <a:spLocks noGrp="1"/>
          </p:cNvSpPr>
          <p:nvPr>
            <p:ph idx="1"/>
          </p:nvPr>
        </p:nvSpPr>
        <p:spPr/>
        <p:txBody>
          <a:bodyPr/>
          <a:lstStyle/>
          <a:p>
            <a:pPr marL="347663" indent="-347663"/>
            <a:r>
              <a:rPr lang="en-US" dirty="0"/>
              <a:t>The Inheritance or “Is A” Hierarchy leads to Generalization  relationship amongst the classes. </a:t>
            </a:r>
          </a:p>
          <a:p>
            <a:pPr marL="347663" indent="-347663"/>
            <a:r>
              <a:rPr lang="en-US" dirty="0"/>
              <a:t>The Object Hierarchy or “Has A” relationship leads to Containment relationship amongst the objects</a:t>
            </a:r>
          </a:p>
          <a:p>
            <a:pPr lvl="1"/>
            <a:r>
              <a:rPr lang="en-US" dirty="0"/>
              <a:t>Aggregation and Composition are two forms of containment amongst objects</a:t>
            </a:r>
          </a:p>
          <a:p>
            <a:pPr lvl="1"/>
            <a:r>
              <a:rPr lang="en-US" dirty="0"/>
              <a:t>Aggregation is a loosely bound containment. </a:t>
            </a:r>
            <a:r>
              <a:rPr lang="en-US" dirty="0" err="1"/>
              <a:t>Eg</a:t>
            </a:r>
            <a:r>
              <a:rPr lang="en-US" dirty="0"/>
              <a:t>. Library and Books, Department and Employees</a:t>
            </a:r>
          </a:p>
          <a:p>
            <a:pPr lvl="1"/>
            <a:r>
              <a:rPr lang="en-US" dirty="0"/>
              <a:t>Composition is tightly bound containment. </a:t>
            </a:r>
            <a:r>
              <a:rPr lang="en-US" dirty="0" err="1"/>
              <a:t>Eg</a:t>
            </a:r>
            <a:r>
              <a:rPr lang="en-US" dirty="0"/>
              <a:t>. Book and Pages</a:t>
            </a:r>
          </a:p>
          <a:p>
            <a:pPr lvl="1"/>
            <a:endParaRPr lang="en-US" dirty="0"/>
          </a:p>
          <a:p>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A </a:t>
            </a:r>
            <a:r>
              <a:rPr lang="en-IN" dirty="0"/>
              <a:t>glance at relationships</a:t>
            </a:r>
          </a:p>
        </p:txBody>
      </p:sp>
      <p:sp>
        <p:nvSpPr>
          <p:cNvPr id="3" name="Content Placeholder 2"/>
          <p:cNvSpPr>
            <a:spLocks noGrp="1"/>
          </p:cNvSpPr>
          <p:nvPr>
            <p:ph idx="1"/>
          </p:nvPr>
        </p:nvSpPr>
        <p:spPr/>
        <p:txBody>
          <a:bodyPr/>
          <a:lstStyle/>
          <a:p>
            <a:pPr marL="347663" indent="-347663"/>
            <a:r>
              <a:rPr lang="en-US" dirty="0"/>
              <a:t>Most commonly found relationship between classes is Association</a:t>
            </a:r>
          </a:p>
          <a:p>
            <a:pPr lvl="1"/>
            <a:r>
              <a:rPr lang="en-US" dirty="0"/>
              <a:t>Association is the simplest relationship between two classes</a:t>
            </a:r>
          </a:p>
          <a:p>
            <a:pPr lvl="1"/>
            <a:r>
              <a:rPr lang="en-US" dirty="0"/>
              <a:t>Association implies that an object of one class can access public members of an object of the other class to which it is associated</a:t>
            </a:r>
          </a:p>
          <a:p>
            <a:pPr lvl="1"/>
            <a:endParaRPr lang="en-US" dirty="0"/>
          </a:p>
          <a:p>
            <a:endParaRPr lang="en-I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Key </a:t>
            </a:r>
            <a:r>
              <a:rPr lang="en-IN" dirty="0"/>
              <a:t>Feature – Polymorphism</a:t>
            </a:r>
          </a:p>
        </p:txBody>
      </p:sp>
      <p:sp>
        <p:nvSpPr>
          <p:cNvPr id="3" name="Content Placeholder 2"/>
          <p:cNvSpPr>
            <a:spLocks noGrp="1"/>
          </p:cNvSpPr>
          <p:nvPr>
            <p:ph idx="1"/>
          </p:nvPr>
        </p:nvSpPr>
        <p:spPr/>
        <p:txBody>
          <a:bodyPr/>
          <a:lstStyle/>
          <a:p>
            <a:pPr marL="347663" indent="-347663"/>
            <a:r>
              <a:rPr lang="en-US" dirty="0"/>
              <a:t>It implies One Name, Many Forms.</a:t>
            </a:r>
          </a:p>
          <a:p>
            <a:pPr marL="347663" indent="-347663"/>
            <a:r>
              <a:rPr lang="en-US" dirty="0"/>
              <a:t>It is the ability to hide multiple implementations behind a single interface.</a:t>
            </a:r>
          </a:p>
          <a:p>
            <a:pPr marL="347663" indent="-347663"/>
            <a:r>
              <a:rPr lang="en-US" dirty="0"/>
              <a:t>There are two types of Polymorphism, namely:</a:t>
            </a:r>
          </a:p>
          <a:p>
            <a:pPr lvl="1"/>
            <a:r>
              <a:rPr lang="en-US" dirty="0"/>
              <a:t>Static Polymorphism</a:t>
            </a:r>
          </a:p>
          <a:p>
            <a:pPr lvl="1"/>
            <a:r>
              <a:rPr lang="en-US" dirty="0"/>
              <a:t>Dynamic Polymorphism</a:t>
            </a:r>
          </a:p>
          <a:p>
            <a:endParaRPr lang="en-IN" dirty="0"/>
          </a:p>
        </p:txBody>
      </p:sp>
      <p:pic>
        <p:nvPicPr>
          <p:cNvPr id="4" name="Picture 4" descr="cat">
            <a:hlinkClick r:id="rId3"/>
          </p:cNvPr>
          <p:cNvPicPr>
            <a:picLocks noChangeAspect="1" noChangeArrowheads="1"/>
          </p:cNvPicPr>
          <p:nvPr/>
        </p:nvPicPr>
        <p:blipFill>
          <a:blip r:embed="rId4"/>
          <a:srcRect/>
          <a:stretch>
            <a:fillRect/>
          </a:stretch>
        </p:blipFill>
        <p:spPr bwMode="auto">
          <a:xfrm>
            <a:off x="6143636" y="2857496"/>
            <a:ext cx="1009650" cy="1133475"/>
          </a:xfrm>
          <a:prstGeom prst="rect">
            <a:avLst/>
          </a:prstGeom>
          <a:noFill/>
          <a:ln w="9525">
            <a:noFill/>
            <a:miter lim="800000"/>
            <a:headEnd/>
            <a:tailEnd/>
          </a:ln>
        </p:spPr>
      </p:pic>
      <p:pic>
        <p:nvPicPr>
          <p:cNvPr id="5" name="Picture 5" descr="bird2a">
            <a:hlinkClick r:id="rId5"/>
          </p:cNvPr>
          <p:cNvPicPr>
            <a:picLocks noChangeAspect="1" noChangeArrowheads="1"/>
          </p:cNvPicPr>
          <p:nvPr/>
        </p:nvPicPr>
        <p:blipFill>
          <a:blip r:embed="rId6"/>
          <a:srcRect/>
          <a:stretch>
            <a:fillRect/>
          </a:stretch>
        </p:blipFill>
        <p:spPr bwMode="auto">
          <a:xfrm>
            <a:off x="7134236" y="4686296"/>
            <a:ext cx="838200" cy="609600"/>
          </a:xfrm>
          <a:prstGeom prst="rect">
            <a:avLst/>
          </a:prstGeom>
          <a:noFill/>
          <a:ln w="9525">
            <a:noFill/>
            <a:miter lim="800000"/>
            <a:headEnd/>
            <a:tailEnd/>
          </a:ln>
        </p:spPr>
      </p:pic>
      <p:pic>
        <p:nvPicPr>
          <p:cNvPr id="6" name="Picture 6" descr="presentation-boy">
            <a:hlinkClick r:id="rId7"/>
          </p:cNvPr>
          <p:cNvPicPr>
            <a:picLocks noChangeAspect="1" noChangeArrowheads="1"/>
          </p:cNvPicPr>
          <p:nvPr/>
        </p:nvPicPr>
        <p:blipFill>
          <a:blip r:embed="rId8"/>
          <a:srcRect/>
          <a:stretch>
            <a:fillRect/>
          </a:stretch>
        </p:blipFill>
        <p:spPr bwMode="auto">
          <a:xfrm>
            <a:off x="7734311" y="2933696"/>
            <a:ext cx="1152525" cy="1028700"/>
          </a:xfrm>
          <a:prstGeom prst="rect">
            <a:avLst/>
          </a:prstGeom>
          <a:noFill/>
          <a:ln w="9525">
            <a:noFill/>
            <a:miter lim="800000"/>
            <a:headEnd/>
            <a:tailEnd/>
          </a:ln>
        </p:spPr>
      </p:pic>
      <p:sp>
        <p:nvSpPr>
          <p:cNvPr id="7" name="AutoShape 7"/>
          <p:cNvSpPr>
            <a:spLocks noChangeArrowheads="1"/>
          </p:cNvSpPr>
          <p:nvPr/>
        </p:nvSpPr>
        <p:spPr bwMode="auto">
          <a:xfrm>
            <a:off x="6753236" y="3543296"/>
            <a:ext cx="1219200" cy="1066800"/>
          </a:xfrm>
          <a:prstGeom prst="cloudCallout">
            <a:avLst>
              <a:gd name="adj1" fmla="val -8593"/>
              <a:gd name="adj2" fmla="val 45685"/>
            </a:avLst>
          </a:prstGeom>
          <a:solidFill>
            <a:schemeClr val="hlink"/>
          </a:solidFill>
          <a:ln w="9525">
            <a:solidFill>
              <a:schemeClr val="tx1"/>
            </a:solidFill>
            <a:round/>
            <a:headEnd/>
            <a:tailEnd/>
          </a:ln>
        </p:spPr>
        <p:txBody>
          <a:bodyPr anchor="ctr"/>
          <a:lstStyle/>
          <a:p>
            <a:pPr algn="ctr"/>
            <a:endParaRPr lang="en-US" sz="1600"/>
          </a:p>
          <a:p>
            <a:pPr algn="ctr"/>
            <a:endParaRPr lang="en-US" sz="1600"/>
          </a:p>
          <a:p>
            <a:pPr algn="ctr"/>
            <a:r>
              <a:rPr lang="en-US" sz="1600"/>
              <a:t>Mew</a:t>
            </a:r>
          </a:p>
          <a:p>
            <a:pPr algn="ctr"/>
            <a:r>
              <a:rPr lang="en-US" sz="1600"/>
              <a:t>Talk</a:t>
            </a:r>
          </a:p>
          <a:p>
            <a:pPr algn="ctr"/>
            <a:r>
              <a:rPr lang="en-US" sz="1600"/>
              <a:t>chirp</a:t>
            </a:r>
          </a:p>
          <a:p>
            <a:pPr algn="ctr"/>
            <a:endParaRPr lang="en-US" sz="1600"/>
          </a:p>
          <a:p>
            <a:pPr algn="ctr"/>
            <a:endParaRPr lang="en-US" sz="16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Key </a:t>
            </a:r>
            <a:r>
              <a:rPr lang="en-IN" dirty="0"/>
              <a:t>Feature – Static Polymorphism</a:t>
            </a:r>
          </a:p>
        </p:txBody>
      </p:sp>
      <p:sp>
        <p:nvSpPr>
          <p:cNvPr id="3" name="Content Placeholder 2"/>
          <p:cNvSpPr>
            <a:spLocks noGrp="1"/>
          </p:cNvSpPr>
          <p:nvPr>
            <p:ph idx="1"/>
          </p:nvPr>
        </p:nvSpPr>
        <p:spPr/>
        <p:txBody>
          <a:bodyPr/>
          <a:lstStyle/>
          <a:p>
            <a:r>
              <a:rPr lang="en-US" dirty="0"/>
              <a:t>Resolution of the “Form” is at compile time, achieved through overloading. </a:t>
            </a:r>
          </a:p>
          <a:p>
            <a:endParaRPr lang="en-IN" dirty="0"/>
          </a:p>
        </p:txBody>
      </p:sp>
      <p:sp>
        <p:nvSpPr>
          <p:cNvPr id="4" name="Rectangle 3"/>
          <p:cNvSpPr/>
          <p:nvPr/>
        </p:nvSpPr>
        <p:spPr>
          <a:xfrm>
            <a:off x="2362200" y="2438400"/>
            <a:ext cx="3886200" cy="914400"/>
          </a:xfrm>
          <a:prstGeom prst="rect">
            <a:avLst/>
          </a:prstGeom>
          <a:solidFill>
            <a:schemeClr val="accent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err="1">
                <a:solidFill>
                  <a:schemeClr val="tx1"/>
                </a:solidFill>
                <a:latin typeface="+mj-lt"/>
              </a:rPr>
              <a:t>int</a:t>
            </a:r>
            <a:r>
              <a:rPr lang="en-US" sz="1600" dirty="0">
                <a:solidFill>
                  <a:schemeClr val="tx1"/>
                </a:solidFill>
                <a:latin typeface="+mj-lt"/>
              </a:rPr>
              <a:t> </a:t>
            </a:r>
            <a:r>
              <a:rPr lang="en-US" sz="1600" dirty="0" err="1">
                <a:solidFill>
                  <a:schemeClr val="tx1"/>
                </a:solidFill>
                <a:latin typeface="+mj-lt"/>
              </a:rPr>
              <a:t>addInteger</a:t>
            </a:r>
            <a:r>
              <a:rPr lang="en-US" sz="1600" dirty="0">
                <a:solidFill>
                  <a:schemeClr val="tx1"/>
                </a:solidFill>
                <a:latin typeface="+mj-lt"/>
              </a:rPr>
              <a:t>(</a:t>
            </a:r>
            <a:r>
              <a:rPr lang="en-US" sz="1600" dirty="0" err="1">
                <a:solidFill>
                  <a:schemeClr val="tx1"/>
                </a:solidFill>
                <a:latin typeface="+mj-lt"/>
              </a:rPr>
              <a:t>int</a:t>
            </a:r>
            <a:r>
              <a:rPr lang="en-US" sz="1600" dirty="0">
                <a:solidFill>
                  <a:schemeClr val="tx1"/>
                </a:solidFill>
                <a:latin typeface="+mj-lt"/>
              </a:rPr>
              <a:t>, </a:t>
            </a:r>
            <a:r>
              <a:rPr lang="en-US" sz="1600" dirty="0" err="1">
                <a:solidFill>
                  <a:schemeClr val="tx1"/>
                </a:solidFill>
                <a:latin typeface="+mj-lt"/>
              </a:rPr>
              <a:t>int</a:t>
            </a:r>
            <a:r>
              <a:rPr lang="en-US" sz="1600" dirty="0">
                <a:solidFill>
                  <a:schemeClr val="tx1"/>
                </a:solidFill>
                <a:latin typeface="+mj-lt"/>
              </a:rPr>
              <a:t>);</a:t>
            </a:r>
          </a:p>
          <a:p>
            <a:pPr>
              <a:defRPr/>
            </a:pPr>
            <a:r>
              <a:rPr lang="en-US" sz="1600" dirty="0">
                <a:solidFill>
                  <a:schemeClr val="tx1"/>
                </a:solidFill>
                <a:latin typeface="+mj-lt"/>
              </a:rPr>
              <a:t>float </a:t>
            </a:r>
            <a:r>
              <a:rPr lang="en-US" sz="1600" dirty="0" err="1">
                <a:solidFill>
                  <a:schemeClr val="tx1"/>
                </a:solidFill>
                <a:latin typeface="+mj-lt"/>
              </a:rPr>
              <a:t>addFloat</a:t>
            </a:r>
            <a:r>
              <a:rPr lang="en-US" sz="1600" dirty="0">
                <a:solidFill>
                  <a:schemeClr val="tx1"/>
                </a:solidFill>
                <a:latin typeface="+mj-lt"/>
              </a:rPr>
              <a:t>(float, float);</a:t>
            </a:r>
          </a:p>
          <a:p>
            <a:pPr>
              <a:defRPr/>
            </a:pPr>
            <a:r>
              <a:rPr lang="en-US" sz="1600" dirty="0">
                <a:solidFill>
                  <a:schemeClr val="tx1"/>
                </a:solidFill>
                <a:latin typeface="+mj-lt"/>
              </a:rPr>
              <a:t>double </a:t>
            </a:r>
            <a:r>
              <a:rPr lang="en-US" sz="1600" dirty="0" err="1">
                <a:solidFill>
                  <a:schemeClr val="tx1"/>
                </a:solidFill>
                <a:latin typeface="+mj-lt"/>
              </a:rPr>
              <a:t>addDouble</a:t>
            </a:r>
            <a:r>
              <a:rPr lang="en-US" sz="1600" dirty="0">
                <a:solidFill>
                  <a:schemeClr val="tx1"/>
                </a:solidFill>
                <a:latin typeface="+mj-lt"/>
              </a:rPr>
              <a:t>(double, double);</a:t>
            </a:r>
          </a:p>
        </p:txBody>
      </p:sp>
      <p:sp>
        <p:nvSpPr>
          <p:cNvPr id="5" name="Rectangle 4"/>
          <p:cNvSpPr/>
          <p:nvPr/>
        </p:nvSpPr>
        <p:spPr>
          <a:xfrm>
            <a:off x="533400" y="4572000"/>
            <a:ext cx="3962400" cy="1219200"/>
          </a:xfrm>
          <a:prstGeom prst="rect">
            <a:avLst/>
          </a:prstGeom>
          <a:solidFill>
            <a:srgbClr val="D1E6E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err="1">
                <a:solidFill>
                  <a:schemeClr val="tx1"/>
                </a:solidFill>
                <a:latin typeface="+mj-lt"/>
              </a:rPr>
              <a:t>int</a:t>
            </a:r>
            <a:r>
              <a:rPr lang="en-US" sz="1600" dirty="0">
                <a:solidFill>
                  <a:schemeClr val="tx1"/>
                </a:solidFill>
                <a:latin typeface="+mj-lt"/>
              </a:rPr>
              <a:t> </a:t>
            </a:r>
            <a:r>
              <a:rPr lang="en-US" sz="1600" dirty="0" err="1">
                <a:solidFill>
                  <a:schemeClr val="tx1"/>
                </a:solidFill>
                <a:latin typeface="+mj-lt"/>
              </a:rPr>
              <a:t>addNumber</a:t>
            </a:r>
            <a:r>
              <a:rPr lang="en-US" sz="1600" dirty="0">
                <a:solidFill>
                  <a:schemeClr val="tx1"/>
                </a:solidFill>
                <a:latin typeface="+mj-lt"/>
              </a:rPr>
              <a:t>(</a:t>
            </a:r>
            <a:r>
              <a:rPr lang="en-US" sz="1600" dirty="0" err="1">
                <a:solidFill>
                  <a:schemeClr val="tx1"/>
                </a:solidFill>
                <a:latin typeface="+mj-lt"/>
              </a:rPr>
              <a:t>int</a:t>
            </a:r>
            <a:r>
              <a:rPr lang="en-US" sz="1600" dirty="0">
                <a:solidFill>
                  <a:schemeClr val="tx1"/>
                </a:solidFill>
                <a:latin typeface="+mj-lt"/>
              </a:rPr>
              <a:t>, </a:t>
            </a:r>
            <a:r>
              <a:rPr lang="en-US" sz="1600" dirty="0" err="1">
                <a:solidFill>
                  <a:schemeClr val="tx1"/>
                </a:solidFill>
                <a:latin typeface="+mj-lt"/>
              </a:rPr>
              <a:t>int</a:t>
            </a:r>
            <a:r>
              <a:rPr lang="en-US" sz="1600" dirty="0">
                <a:solidFill>
                  <a:schemeClr val="tx1"/>
                </a:solidFill>
                <a:latin typeface="+mj-lt"/>
              </a:rPr>
              <a:t>);</a:t>
            </a:r>
          </a:p>
          <a:p>
            <a:pPr>
              <a:defRPr/>
            </a:pPr>
            <a:r>
              <a:rPr lang="en-US" sz="1600" dirty="0">
                <a:solidFill>
                  <a:schemeClr val="tx1"/>
                </a:solidFill>
                <a:latin typeface="+mj-lt"/>
              </a:rPr>
              <a:t>float </a:t>
            </a:r>
            <a:r>
              <a:rPr lang="en-US" sz="1600" dirty="0" err="1">
                <a:solidFill>
                  <a:schemeClr val="tx1"/>
                </a:solidFill>
                <a:latin typeface="+mj-lt"/>
              </a:rPr>
              <a:t>addNumber</a:t>
            </a:r>
            <a:r>
              <a:rPr lang="en-US" sz="1600" dirty="0">
                <a:solidFill>
                  <a:schemeClr val="tx1"/>
                </a:solidFill>
                <a:latin typeface="+mj-lt"/>
              </a:rPr>
              <a:t>(float, float);</a:t>
            </a:r>
          </a:p>
          <a:p>
            <a:pPr>
              <a:defRPr/>
            </a:pPr>
            <a:r>
              <a:rPr lang="en-US" sz="1600" dirty="0">
                <a:solidFill>
                  <a:schemeClr val="tx1"/>
                </a:solidFill>
                <a:latin typeface="+mj-lt"/>
              </a:rPr>
              <a:t>double </a:t>
            </a:r>
            <a:r>
              <a:rPr lang="en-US" sz="1600" dirty="0" err="1">
                <a:solidFill>
                  <a:schemeClr val="tx1"/>
                </a:solidFill>
                <a:latin typeface="+mj-lt"/>
              </a:rPr>
              <a:t>addNumber</a:t>
            </a:r>
            <a:r>
              <a:rPr lang="en-US" sz="1600" dirty="0">
                <a:solidFill>
                  <a:schemeClr val="tx1"/>
                </a:solidFill>
                <a:latin typeface="+mj-lt"/>
              </a:rPr>
              <a:t>(double, double);</a:t>
            </a:r>
          </a:p>
        </p:txBody>
      </p:sp>
      <p:sp>
        <p:nvSpPr>
          <p:cNvPr id="6" name="TextBox 7"/>
          <p:cNvSpPr txBox="1">
            <a:spLocks noChangeArrowheads="1"/>
          </p:cNvSpPr>
          <p:nvPr/>
        </p:nvSpPr>
        <p:spPr bwMode="auto">
          <a:xfrm>
            <a:off x="6629400" y="2590800"/>
            <a:ext cx="1131888" cy="584200"/>
          </a:xfrm>
          <a:prstGeom prst="rect">
            <a:avLst/>
          </a:prstGeom>
          <a:noFill/>
          <a:ln w="9525">
            <a:noFill/>
            <a:miter lim="800000"/>
            <a:headEnd/>
            <a:tailEnd/>
          </a:ln>
        </p:spPr>
        <p:txBody>
          <a:bodyPr wrap="none">
            <a:spAutoFit/>
          </a:bodyPr>
          <a:lstStyle/>
          <a:p>
            <a:r>
              <a:rPr lang="en-US" sz="1600" dirty="0">
                <a:latin typeface="+mj-lt"/>
              </a:rPr>
              <a:t>Traditional</a:t>
            </a:r>
          </a:p>
          <a:p>
            <a:r>
              <a:rPr lang="en-US" sz="1600" dirty="0">
                <a:latin typeface="+mj-lt"/>
              </a:rPr>
              <a:t>Approach</a:t>
            </a:r>
          </a:p>
        </p:txBody>
      </p:sp>
      <p:cxnSp>
        <p:nvCxnSpPr>
          <p:cNvPr id="7" name="Straight Arrow Connector 6"/>
          <p:cNvCxnSpPr>
            <a:stCxn id="6" idx="1"/>
          </p:cNvCxnSpPr>
          <p:nvPr/>
        </p:nvCxnSpPr>
        <p:spPr>
          <a:xfrm rot="10800000" flipV="1">
            <a:off x="6324600" y="2882900"/>
            <a:ext cx="304800" cy="127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8" name="TextBox 10"/>
          <p:cNvSpPr txBox="1">
            <a:spLocks noChangeArrowheads="1"/>
          </p:cNvSpPr>
          <p:nvPr/>
        </p:nvSpPr>
        <p:spPr bwMode="auto">
          <a:xfrm>
            <a:off x="239713" y="3886200"/>
            <a:ext cx="1243012" cy="584200"/>
          </a:xfrm>
          <a:prstGeom prst="rect">
            <a:avLst/>
          </a:prstGeom>
          <a:noFill/>
          <a:ln w="9525">
            <a:noFill/>
            <a:miter lim="800000"/>
            <a:headEnd/>
            <a:tailEnd/>
          </a:ln>
        </p:spPr>
        <p:txBody>
          <a:bodyPr wrap="none">
            <a:spAutoFit/>
          </a:bodyPr>
          <a:lstStyle/>
          <a:p>
            <a:r>
              <a:rPr lang="en-US" sz="1600" dirty="0">
                <a:latin typeface="+mj-lt"/>
              </a:rPr>
              <a:t>Overloaded</a:t>
            </a:r>
          </a:p>
          <a:p>
            <a:r>
              <a:rPr lang="en-US" sz="1600" dirty="0">
                <a:latin typeface="+mj-lt"/>
              </a:rPr>
              <a:t>Functions</a:t>
            </a:r>
          </a:p>
        </p:txBody>
      </p:sp>
      <p:cxnSp>
        <p:nvCxnSpPr>
          <p:cNvPr id="9" name="Straight Arrow Connector 8"/>
          <p:cNvCxnSpPr>
            <a:stCxn id="8" idx="3"/>
          </p:cNvCxnSpPr>
          <p:nvPr/>
        </p:nvCxnSpPr>
        <p:spPr>
          <a:xfrm>
            <a:off x="1482725" y="4178300"/>
            <a:ext cx="422275" cy="3175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0" name="Folded Corner 9"/>
          <p:cNvSpPr/>
          <p:nvPr/>
        </p:nvSpPr>
        <p:spPr>
          <a:xfrm>
            <a:off x="5867400" y="3810000"/>
            <a:ext cx="2895600" cy="2133600"/>
          </a:xfrm>
          <a:prstGeom prst="foldedCorner">
            <a:avLst/>
          </a:prstGeom>
          <a:solidFill>
            <a:srgbClr val="FBE9D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latin typeface="+mj-lt"/>
              </a:rPr>
              <a:t>Though the name is the same, the right function is called depending on number and/or types of parameters that are there in the function invocation</a:t>
            </a:r>
          </a:p>
        </p:txBody>
      </p:sp>
      <p:sp>
        <p:nvSpPr>
          <p:cNvPr id="11" name="TextBox 18"/>
          <p:cNvSpPr txBox="1">
            <a:spLocks noChangeArrowheads="1"/>
          </p:cNvSpPr>
          <p:nvPr/>
        </p:nvSpPr>
        <p:spPr bwMode="auto">
          <a:xfrm>
            <a:off x="4587875" y="5205413"/>
            <a:ext cx="1346200" cy="1077218"/>
          </a:xfrm>
          <a:prstGeom prst="rect">
            <a:avLst/>
          </a:prstGeom>
          <a:noFill/>
          <a:ln w="9525">
            <a:noFill/>
            <a:miter lim="800000"/>
            <a:headEnd/>
            <a:tailEnd/>
          </a:ln>
        </p:spPr>
        <p:txBody>
          <a:bodyPr wrap="square">
            <a:spAutoFit/>
          </a:bodyPr>
          <a:lstStyle/>
          <a:p>
            <a:pPr algn="ctr"/>
            <a:r>
              <a:rPr lang="en-US" sz="1600" dirty="0">
                <a:latin typeface="+mj-lt"/>
              </a:rPr>
              <a:t>Resolution</a:t>
            </a:r>
          </a:p>
          <a:p>
            <a:pPr algn="ctr"/>
            <a:r>
              <a:rPr lang="en-US" sz="1600" dirty="0">
                <a:latin typeface="+mj-lt"/>
              </a:rPr>
              <a:t>At</a:t>
            </a:r>
          </a:p>
          <a:p>
            <a:pPr algn="ctr"/>
            <a:r>
              <a:rPr lang="en-US" sz="1600" dirty="0">
                <a:latin typeface="+mj-lt"/>
              </a:rPr>
              <a:t>Compile Time</a:t>
            </a:r>
          </a:p>
        </p:txBody>
      </p:sp>
      <p:cxnSp>
        <p:nvCxnSpPr>
          <p:cNvPr id="12" name="Straight Arrow Connector 12"/>
          <p:cNvCxnSpPr>
            <a:cxnSpLocks noChangeShapeType="1"/>
            <a:stCxn id="10" idx="1"/>
            <a:endCxn id="5" idx="3"/>
          </p:cNvCxnSpPr>
          <p:nvPr/>
        </p:nvCxnSpPr>
        <p:spPr bwMode="auto">
          <a:xfrm flipH="1">
            <a:off x="4508500" y="4876800"/>
            <a:ext cx="1346200" cy="304800"/>
          </a:xfrm>
          <a:prstGeom prst="straightConnector1">
            <a:avLst/>
          </a:prstGeom>
          <a:noFill/>
          <a:ln w="9525" algn="ctr">
            <a:solidFill>
              <a:schemeClr val="tx2"/>
            </a:solidFill>
            <a:round/>
            <a:headEnd/>
            <a:tailEnd type="arrow" w="med" len="med"/>
          </a:ln>
        </p:spPr>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Key </a:t>
            </a:r>
            <a:r>
              <a:rPr lang="en-IN" dirty="0"/>
              <a:t>Feature – Dynamic Polymorphism</a:t>
            </a:r>
          </a:p>
        </p:txBody>
      </p:sp>
      <p:sp>
        <p:nvSpPr>
          <p:cNvPr id="3" name="Content Placeholder 2"/>
          <p:cNvSpPr>
            <a:spLocks noGrp="1"/>
          </p:cNvSpPr>
          <p:nvPr>
            <p:ph idx="1"/>
          </p:nvPr>
        </p:nvSpPr>
        <p:spPr/>
        <p:txBody>
          <a:bodyPr/>
          <a:lstStyle/>
          <a:p>
            <a:r>
              <a:rPr lang="en-US" dirty="0"/>
              <a:t>Resolution of the “Form” is at run time, achieved through overriding. </a:t>
            </a:r>
          </a:p>
          <a:p>
            <a:endParaRPr lang="en-IN" dirty="0"/>
          </a:p>
        </p:txBody>
      </p:sp>
      <p:grpSp>
        <p:nvGrpSpPr>
          <p:cNvPr id="4" name="Group 110"/>
          <p:cNvGrpSpPr>
            <a:grpSpLocks/>
          </p:cNvGrpSpPr>
          <p:nvPr/>
        </p:nvGrpSpPr>
        <p:grpSpPr bwMode="auto">
          <a:xfrm>
            <a:off x="1979712" y="2863850"/>
            <a:ext cx="2743200" cy="1752600"/>
            <a:chOff x="336" y="2544"/>
            <a:chExt cx="1728" cy="1104"/>
          </a:xfrm>
        </p:grpSpPr>
        <p:sp>
          <p:nvSpPr>
            <p:cNvPr id="5" name="Rectangle 86"/>
            <p:cNvSpPr>
              <a:spLocks noChangeArrowheads="1"/>
            </p:cNvSpPr>
            <p:nvPr/>
          </p:nvSpPr>
          <p:spPr bwMode="auto">
            <a:xfrm>
              <a:off x="864" y="2544"/>
              <a:ext cx="720" cy="354"/>
            </a:xfrm>
            <a:prstGeom prst="rect">
              <a:avLst/>
            </a:prstGeom>
            <a:gradFill rotWithShape="1">
              <a:gsLst>
                <a:gs pos="0">
                  <a:srgbClr val="CDEEB4"/>
                </a:gs>
                <a:gs pos="100000">
                  <a:srgbClr val="ADD15D"/>
                </a:gs>
              </a:gsLst>
              <a:lin ang="5400000" scaled="1"/>
            </a:gradFill>
            <a:ln w="19050" algn="ctr">
              <a:solidFill>
                <a:schemeClr val="tx2"/>
              </a:solidFill>
              <a:miter lim="800000"/>
              <a:headEnd/>
              <a:tailEnd/>
            </a:ln>
          </p:spPr>
          <p:txBody>
            <a:bodyPr lIns="0" tIns="0" rIns="0" bIns="0" anchor="ctr"/>
            <a:lstStyle/>
            <a:p>
              <a:pPr algn="ctr" eaLnBrk="0" hangingPunct="0"/>
              <a:r>
                <a:rPr lang="en-US" sz="1600" b="1">
                  <a:latin typeface="+mj-lt"/>
                </a:rPr>
                <a:t>Account</a:t>
              </a:r>
            </a:p>
          </p:txBody>
        </p:sp>
        <p:sp>
          <p:nvSpPr>
            <p:cNvPr id="6" name="Rectangle 87"/>
            <p:cNvSpPr>
              <a:spLocks noChangeArrowheads="1"/>
            </p:cNvSpPr>
            <p:nvPr/>
          </p:nvSpPr>
          <p:spPr bwMode="auto">
            <a:xfrm>
              <a:off x="1344" y="3312"/>
              <a:ext cx="720" cy="336"/>
            </a:xfrm>
            <a:prstGeom prst="rect">
              <a:avLst/>
            </a:prstGeom>
            <a:gradFill rotWithShape="1">
              <a:gsLst>
                <a:gs pos="0">
                  <a:srgbClr val="CDEEB4"/>
                </a:gs>
                <a:gs pos="100000">
                  <a:srgbClr val="ADD15D"/>
                </a:gs>
              </a:gsLst>
              <a:lin ang="5400000" scaled="1"/>
            </a:gradFill>
            <a:ln w="19050" algn="ctr">
              <a:solidFill>
                <a:schemeClr val="tx2"/>
              </a:solidFill>
              <a:miter lim="800000"/>
              <a:headEnd/>
              <a:tailEnd/>
            </a:ln>
          </p:spPr>
          <p:txBody>
            <a:bodyPr lIns="0" tIns="0" rIns="0" bIns="0" anchor="ctr"/>
            <a:lstStyle/>
            <a:p>
              <a:pPr algn="ctr" eaLnBrk="0" hangingPunct="0"/>
              <a:r>
                <a:rPr lang="en-US" sz="1600" b="1">
                  <a:latin typeface="+mj-lt"/>
                </a:rPr>
                <a:t>Savings </a:t>
              </a:r>
            </a:p>
            <a:p>
              <a:pPr algn="ctr" eaLnBrk="0" hangingPunct="0"/>
              <a:r>
                <a:rPr lang="en-US" sz="1600" b="1">
                  <a:latin typeface="+mj-lt"/>
                </a:rPr>
                <a:t>Account</a:t>
              </a:r>
            </a:p>
          </p:txBody>
        </p:sp>
        <p:sp>
          <p:nvSpPr>
            <p:cNvPr id="7" name="Rectangle 88"/>
            <p:cNvSpPr>
              <a:spLocks noChangeArrowheads="1"/>
            </p:cNvSpPr>
            <p:nvPr/>
          </p:nvSpPr>
          <p:spPr bwMode="auto">
            <a:xfrm>
              <a:off x="336" y="3312"/>
              <a:ext cx="720" cy="336"/>
            </a:xfrm>
            <a:prstGeom prst="rect">
              <a:avLst/>
            </a:prstGeom>
            <a:gradFill rotWithShape="1">
              <a:gsLst>
                <a:gs pos="0">
                  <a:srgbClr val="CDEEB4"/>
                </a:gs>
                <a:gs pos="100000">
                  <a:srgbClr val="ADD15D"/>
                </a:gs>
              </a:gsLst>
              <a:lin ang="5400000" scaled="1"/>
            </a:gradFill>
            <a:ln w="19050" algn="ctr">
              <a:solidFill>
                <a:schemeClr val="tx2"/>
              </a:solidFill>
              <a:miter lim="800000"/>
              <a:headEnd/>
              <a:tailEnd/>
            </a:ln>
          </p:spPr>
          <p:txBody>
            <a:bodyPr lIns="0" tIns="0" rIns="0" bIns="0" anchor="ctr"/>
            <a:lstStyle/>
            <a:p>
              <a:pPr algn="ctr" eaLnBrk="0" hangingPunct="0"/>
              <a:r>
                <a:rPr lang="en-US" sz="1600" b="1">
                  <a:latin typeface="+mj-lt"/>
                </a:rPr>
                <a:t>Current Account</a:t>
              </a:r>
            </a:p>
          </p:txBody>
        </p:sp>
        <p:sp>
          <p:nvSpPr>
            <p:cNvPr id="8" name="Line 89"/>
            <p:cNvSpPr>
              <a:spLocks noChangeShapeType="1"/>
            </p:cNvSpPr>
            <p:nvPr/>
          </p:nvSpPr>
          <p:spPr bwMode="auto">
            <a:xfrm>
              <a:off x="672" y="3072"/>
              <a:ext cx="1008" cy="0"/>
            </a:xfrm>
            <a:prstGeom prst="line">
              <a:avLst/>
            </a:prstGeom>
            <a:noFill/>
            <a:ln w="19050">
              <a:solidFill>
                <a:schemeClr val="tx2"/>
              </a:solidFill>
              <a:round/>
              <a:headEnd/>
              <a:tailEnd type="none" w="lg" len="lg"/>
            </a:ln>
          </p:spPr>
          <p:txBody>
            <a:bodyPr wrap="none" lIns="0" tIns="0" rIns="0" bIns="0" anchor="ctr"/>
            <a:lstStyle/>
            <a:p>
              <a:endParaRPr lang="en-IN" sz="1600">
                <a:latin typeface="+mj-lt"/>
              </a:endParaRPr>
            </a:p>
          </p:txBody>
        </p:sp>
        <p:sp>
          <p:nvSpPr>
            <p:cNvPr id="9" name="Line 90"/>
            <p:cNvSpPr>
              <a:spLocks noChangeShapeType="1"/>
            </p:cNvSpPr>
            <p:nvPr/>
          </p:nvSpPr>
          <p:spPr bwMode="auto">
            <a:xfrm>
              <a:off x="672" y="3072"/>
              <a:ext cx="0" cy="240"/>
            </a:xfrm>
            <a:prstGeom prst="line">
              <a:avLst/>
            </a:prstGeom>
            <a:noFill/>
            <a:ln w="19050">
              <a:solidFill>
                <a:schemeClr val="tx2"/>
              </a:solidFill>
              <a:round/>
              <a:headEnd/>
              <a:tailEnd type="none" w="lg" len="lg"/>
            </a:ln>
          </p:spPr>
          <p:txBody>
            <a:bodyPr wrap="none" lIns="0" tIns="0" rIns="0" bIns="0" anchor="ctr"/>
            <a:lstStyle/>
            <a:p>
              <a:endParaRPr lang="en-IN" sz="1600">
                <a:latin typeface="+mj-lt"/>
              </a:endParaRPr>
            </a:p>
          </p:txBody>
        </p:sp>
        <p:sp>
          <p:nvSpPr>
            <p:cNvPr id="10" name="Line 91"/>
            <p:cNvSpPr>
              <a:spLocks noChangeShapeType="1"/>
            </p:cNvSpPr>
            <p:nvPr/>
          </p:nvSpPr>
          <p:spPr bwMode="auto">
            <a:xfrm>
              <a:off x="1680" y="3072"/>
              <a:ext cx="0" cy="240"/>
            </a:xfrm>
            <a:prstGeom prst="line">
              <a:avLst/>
            </a:prstGeom>
            <a:noFill/>
            <a:ln w="19050">
              <a:solidFill>
                <a:schemeClr val="tx2"/>
              </a:solidFill>
              <a:round/>
              <a:headEnd/>
              <a:tailEnd type="none" w="lg" len="lg"/>
            </a:ln>
          </p:spPr>
          <p:txBody>
            <a:bodyPr wrap="none" lIns="0" tIns="0" rIns="0" bIns="0" anchor="ctr"/>
            <a:lstStyle/>
            <a:p>
              <a:endParaRPr lang="en-IN" sz="1600">
                <a:latin typeface="+mj-lt"/>
              </a:endParaRPr>
            </a:p>
          </p:txBody>
        </p:sp>
        <p:sp>
          <p:nvSpPr>
            <p:cNvPr id="11" name="Line 92"/>
            <p:cNvSpPr>
              <a:spLocks noChangeShapeType="1"/>
            </p:cNvSpPr>
            <p:nvPr/>
          </p:nvSpPr>
          <p:spPr bwMode="auto">
            <a:xfrm flipV="1">
              <a:off x="1200" y="2928"/>
              <a:ext cx="0" cy="144"/>
            </a:xfrm>
            <a:prstGeom prst="line">
              <a:avLst/>
            </a:prstGeom>
            <a:noFill/>
            <a:ln w="19050">
              <a:solidFill>
                <a:schemeClr val="tx2"/>
              </a:solidFill>
              <a:round/>
              <a:headEnd/>
              <a:tailEnd type="triangle" w="lg" len="lg"/>
            </a:ln>
          </p:spPr>
          <p:txBody>
            <a:bodyPr wrap="none" lIns="0" tIns="0" rIns="0" bIns="0" anchor="ctr"/>
            <a:lstStyle/>
            <a:p>
              <a:endParaRPr lang="en-IN" sz="1600">
                <a:latin typeface="+mj-lt"/>
              </a:endParaRPr>
            </a:p>
          </p:txBody>
        </p:sp>
      </p:grpSp>
      <p:sp>
        <p:nvSpPr>
          <p:cNvPr id="12" name="TextBox 11"/>
          <p:cNvSpPr txBox="1"/>
          <p:nvPr/>
        </p:nvSpPr>
        <p:spPr>
          <a:xfrm>
            <a:off x="4067944" y="2667000"/>
            <a:ext cx="2637260" cy="584775"/>
          </a:xfrm>
          <a:prstGeom prst="rect">
            <a:avLst/>
          </a:prstGeom>
          <a:noFill/>
        </p:spPr>
        <p:txBody>
          <a:bodyPr wrap="none">
            <a:spAutoFit/>
          </a:bodyPr>
          <a:lstStyle/>
          <a:p>
            <a:pPr>
              <a:defRPr/>
            </a:pPr>
            <a:r>
              <a:rPr lang="en-US" sz="1600" dirty="0">
                <a:latin typeface="+mj-lt"/>
              </a:rPr>
              <a:t>Operation </a:t>
            </a:r>
            <a:r>
              <a:rPr lang="en-US" sz="1600" dirty="0" err="1">
                <a:latin typeface="+mj-lt"/>
              </a:rPr>
              <a:t>calculateInterest</a:t>
            </a:r>
            <a:endParaRPr lang="en-US" sz="1600" dirty="0">
              <a:latin typeface="+mj-lt"/>
            </a:endParaRPr>
          </a:p>
          <a:p>
            <a:pPr>
              <a:defRPr/>
            </a:pPr>
            <a:r>
              <a:rPr lang="en-US" sz="1600" dirty="0">
                <a:latin typeface="+mj-lt"/>
              </a:rPr>
              <a:t>defined in base class</a:t>
            </a:r>
          </a:p>
        </p:txBody>
      </p:sp>
      <p:sp>
        <p:nvSpPr>
          <p:cNvPr id="13" name="TextBox 12"/>
          <p:cNvSpPr txBox="1"/>
          <p:nvPr/>
        </p:nvSpPr>
        <p:spPr>
          <a:xfrm>
            <a:off x="4722911" y="4010811"/>
            <a:ext cx="3310522" cy="584775"/>
          </a:xfrm>
          <a:prstGeom prst="rect">
            <a:avLst/>
          </a:prstGeom>
          <a:noFill/>
        </p:spPr>
        <p:txBody>
          <a:bodyPr wrap="none">
            <a:spAutoFit/>
          </a:bodyPr>
          <a:lstStyle/>
          <a:p>
            <a:pPr>
              <a:defRPr/>
            </a:pPr>
            <a:r>
              <a:rPr lang="en-US" sz="1600" dirty="0">
                <a:latin typeface="+mj-lt"/>
              </a:rPr>
              <a:t>Operation </a:t>
            </a:r>
            <a:r>
              <a:rPr lang="en-US" sz="1600" dirty="0" err="1">
                <a:latin typeface="+mj-lt"/>
              </a:rPr>
              <a:t>calculateInterest</a:t>
            </a:r>
            <a:r>
              <a:rPr lang="en-US" sz="1600" dirty="0">
                <a:latin typeface="+mj-lt"/>
              </a:rPr>
              <a:t> can be</a:t>
            </a:r>
          </a:p>
          <a:p>
            <a:pPr>
              <a:defRPr/>
            </a:pPr>
            <a:r>
              <a:rPr lang="en-US" sz="1600" dirty="0">
                <a:latin typeface="+mj-lt"/>
              </a:rPr>
              <a:t>redefined in the derived classes</a:t>
            </a:r>
          </a:p>
        </p:txBody>
      </p:sp>
      <p:sp>
        <p:nvSpPr>
          <p:cNvPr id="14" name="TextBox 13"/>
          <p:cNvSpPr txBox="1"/>
          <p:nvPr/>
        </p:nvSpPr>
        <p:spPr>
          <a:xfrm>
            <a:off x="1752600" y="5114925"/>
            <a:ext cx="5638800" cy="830997"/>
          </a:xfrm>
          <a:prstGeom prst="rect">
            <a:avLst/>
          </a:prstGeom>
          <a:noFill/>
        </p:spPr>
        <p:txBody>
          <a:bodyPr>
            <a:spAutoFit/>
          </a:bodyPr>
          <a:lstStyle/>
          <a:p>
            <a:pPr>
              <a:defRPr/>
            </a:pPr>
            <a:r>
              <a:rPr lang="en-US" sz="1600" b="1" dirty="0">
                <a:latin typeface="+mj-lt"/>
              </a:rPr>
              <a:t>The right operation defined in one of these classes is invoked at Run Time depending on which object is invoking the operation.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Key </a:t>
            </a:r>
            <a:r>
              <a:rPr lang="en-IN" dirty="0"/>
              <a:t>Feature – Polymorphism</a:t>
            </a:r>
          </a:p>
        </p:txBody>
      </p:sp>
      <p:sp>
        <p:nvSpPr>
          <p:cNvPr id="3" name="Content Placeholder 2"/>
          <p:cNvSpPr>
            <a:spLocks noGrp="1"/>
          </p:cNvSpPr>
          <p:nvPr>
            <p:ph idx="1"/>
          </p:nvPr>
        </p:nvSpPr>
        <p:spPr/>
        <p:txBody>
          <a:bodyPr/>
          <a:lstStyle/>
          <a:p>
            <a:pPr marL="347663" indent="-347663"/>
            <a:r>
              <a:rPr lang="en-US" dirty="0"/>
              <a:t>Why Polymorphism?</a:t>
            </a:r>
          </a:p>
          <a:p>
            <a:pPr lvl="1"/>
            <a:r>
              <a:rPr lang="en-US" dirty="0"/>
              <a:t>It provides flexibility in extending the application.</a:t>
            </a:r>
          </a:p>
          <a:p>
            <a:pPr lvl="1"/>
            <a:r>
              <a:rPr lang="en-US" dirty="0"/>
              <a:t>It results in more compact designs and code.</a:t>
            </a:r>
          </a:p>
          <a:p>
            <a:endParaRPr lang="en-I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a:t/>
            </a:r>
            <a:br>
              <a:rPr lang="en-IN" sz="1300" dirty="0"/>
            </a:br>
            <a:r>
              <a:rPr lang="en-IN" dirty="0"/>
              <a:t>Lab</a:t>
            </a:r>
          </a:p>
        </p:txBody>
      </p:sp>
      <p:sp>
        <p:nvSpPr>
          <p:cNvPr id="3" name="Content Placeholder 2"/>
          <p:cNvSpPr>
            <a:spLocks noGrp="1"/>
          </p:cNvSpPr>
          <p:nvPr>
            <p:ph idx="1"/>
          </p:nvPr>
        </p:nvSpPr>
        <p:spPr/>
        <p:txBody>
          <a:bodyPr/>
          <a:lstStyle/>
          <a:p>
            <a:pPr marL="347663" indent="-347663"/>
            <a:r>
              <a:rPr lang="en-US" dirty="0"/>
              <a:t>Consolidated Exercise</a:t>
            </a:r>
          </a:p>
          <a:p>
            <a:pPr lvl="1"/>
            <a:r>
              <a:rPr lang="en-US"/>
              <a:t>Lab </a:t>
            </a:r>
            <a:r>
              <a:rPr lang="en-US" smtClean="0"/>
              <a:t>1,2,3,4,5</a:t>
            </a:r>
            <a:endParaRPr lang="en-US" dirty="0"/>
          </a:p>
          <a:p>
            <a:endParaRPr lang="en-IN" dirty="0"/>
          </a:p>
        </p:txBody>
      </p:sp>
    </p:spTree>
    <p:extLst>
      <p:ext uri="{BB962C8B-B14F-4D97-AF65-F5344CB8AC3E}">
        <p14:creationId xmlns:p14="http://schemas.microsoft.com/office/powerpoint/2010/main" val="22713983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Summary</a:t>
            </a:r>
          </a:p>
        </p:txBody>
      </p:sp>
      <p:sp>
        <p:nvSpPr>
          <p:cNvPr id="3" name="Content Placeholder 2"/>
          <p:cNvSpPr>
            <a:spLocks noGrp="1"/>
          </p:cNvSpPr>
          <p:nvPr>
            <p:ph idx="1"/>
          </p:nvPr>
        </p:nvSpPr>
        <p:spPr/>
        <p:txBody>
          <a:bodyPr/>
          <a:lstStyle/>
          <a:p>
            <a:pPr marL="347663" indent="-347663"/>
            <a:r>
              <a:rPr lang="en-US" dirty="0"/>
              <a:t>In this lesson, you have learnt that: </a:t>
            </a:r>
          </a:p>
          <a:p>
            <a:pPr lvl="1"/>
            <a:r>
              <a:rPr lang="en-US" dirty="0" smtClean="0"/>
              <a:t>Class, Object, Principals Of OOAS  etc.</a:t>
            </a:r>
            <a:endParaRPr lang="en-IN" dirty="0"/>
          </a:p>
        </p:txBody>
      </p:sp>
    </p:spTree>
    <p:extLst>
      <p:ext uri="{BB962C8B-B14F-4D97-AF65-F5344CB8AC3E}">
        <p14:creationId xmlns:p14="http://schemas.microsoft.com/office/powerpoint/2010/main" val="12979475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Review Question</a:t>
            </a:r>
          </a:p>
        </p:txBody>
      </p:sp>
      <p:sp>
        <p:nvSpPr>
          <p:cNvPr id="3" name="Content Placeholder 2"/>
          <p:cNvSpPr>
            <a:spLocks noGrp="1"/>
          </p:cNvSpPr>
          <p:nvPr>
            <p:ph idx="1"/>
          </p:nvPr>
        </p:nvSpPr>
        <p:spPr/>
        <p:txBody>
          <a:bodyPr/>
          <a:lstStyle/>
          <a:p>
            <a:pPr marL="347663" indent="-347663"/>
            <a:r>
              <a:rPr lang="en-US" dirty="0"/>
              <a:t>Question </a:t>
            </a:r>
            <a:r>
              <a:rPr lang="en-US" dirty="0" smtClean="0"/>
              <a:t>1: </a:t>
            </a:r>
            <a:r>
              <a:rPr lang="en-US" dirty="0"/>
              <a:t>___ determines how an object reacts to other objects.  </a:t>
            </a:r>
          </a:p>
          <a:p>
            <a:pPr lvl="1"/>
            <a:r>
              <a:rPr lang="en-US" dirty="0"/>
              <a:t>Option 1: State</a:t>
            </a:r>
          </a:p>
          <a:p>
            <a:pPr lvl="1"/>
            <a:r>
              <a:rPr lang="en-US" dirty="0"/>
              <a:t>Option 2: Behavior</a:t>
            </a:r>
          </a:p>
          <a:p>
            <a:pPr lvl="1"/>
            <a:r>
              <a:rPr lang="en-US" dirty="0"/>
              <a:t>Option 3: Identity</a:t>
            </a:r>
          </a:p>
          <a:p>
            <a:pPr lvl="1"/>
            <a:r>
              <a:rPr lang="en-US" dirty="0"/>
              <a:t>Option 4: Attribute</a:t>
            </a:r>
          </a:p>
          <a:p>
            <a:pPr marL="347663" indent="-347663"/>
            <a:r>
              <a:rPr lang="en-US" dirty="0"/>
              <a:t>Question </a:t>
            </a:r>
            <a:r>
              <a:rPr lang="en-US" dirty="0" smtClean="0"/>
              <a:t>2: </a:t>
            </a:r>
            <a:r>
              <a:rPr lang="en-US" dirty="0"/>
              <a:t>A class can have zero or more number of operations. </a:t>
            </a:r>
          </a:p>
          <a:p>
            <a:pPr lvl="1"/>
            <a:r>
              <a:rPr lang="en-US" dirty="0"/>
              <a:t>True / False</a:t>
            </a:r>
          </a:p>
          <a:p>
            <a:r>
              <a:rPr lang="en-US" dirty="0"/>
              <a:t>Question </a:t>
            </a:r>
            <a:r>
              <a:rPr lang="en-US" dirty="0" smtClean="0"/>
              <a:t>3: </a:t>
            </a:r>
            <a:r>
              <a:rPr lang="en-US" dirty="0"/>
              <a:t>___ variables are accessible by all the functions written within the class.</a:t>
            </a:r>
          </a:p>
          <a:p>
            <a:pPr lvl="1"/>
            <a:endParaRPr lang="en-US" dirty="0"/>
          </a:p>
          <a:p>
            <a:endParaRPr lang="en-IN" dirty="0"/>
          </a:p>
        </p:txBody>
      </p:sp>
    </p:spTree>
    <p:extLst>
      <p:ext uri="{BB962C8B-B14F-4D97-AF65-F5344CB8AC3E}">
        <p14:creationId xmlns:p14="http://schemas.microsoft.com/office/powerpoint/2010/main" val="868721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What </a:t>
            </a:r>
            <a:r>
              <a:rPr lang="en-IN" dirty="0"/>
              <a:t>is Object-Oriented Programming</a:t>
            </a:r>
          </a:p>
        </p:txBody>
      </p:sp>
      <p:sp>
        <p:nvSpPr>
          <p:cNvPr id="3" name="Content Placeholder 2"/>
          <p:cNvSpPr>
            <a:spLocks noGrp="1"/>
          </p:cNvSpPr>
          <p:nvPr>
            <p:ph idx="1"/>
          </p:nvPr>
        </p:nvSpPr>
        <p:spPr>
          <a:xfrm>
            <a:off x="298516" y="1196752"/>
            <a:ext cx="8539494" cy="4941765"/>
          </a:xfrm>
        </p:spPr>
        <p:txBody>
          <a:bodyPr/>
          <a:lstStyle/>
          <a:p>
            <a:pPr marL="347663" indent="-347663"/>
            <a:endParaRPr lang="en-US" dirty="0" smtClean="0">
              <a:solidFill>
                <a:schemeClr val="tx1"/>
              </a:solidFill>
            </a:endParaRPr>
          </a:p>
          <a:p>
            <a:pPr marL="347663" indent="-347663"/>
            <a:r>
              <a:rPr lang="en-US" dirty="0" smtClean="0">
                <a:solidFill>
                  <a:schemeClr val="tx1"/>
                </a:solidFill>
              </a:rPr>
              <a:t>OOP </a:t>
            </a:r>
            <a:r>
              <a:rPr lang="en-US" dirty="0">
                <a:solidFill>
                  <a:schemeClr val="tx1"/>
                </a:solidFill>
              </a:rPr>
              <a:t>is a paradigm of application development where programs are built around objects and their interactions with each other.</a:t>
            </a:r>
          </a:p>
          <a:p>
            <a:pPr marL="739775" lvl="1" indent="-292100"/>
            <a:r>
              <a:rPr lang="en-US" dirty="0">
                <a:solidFill>
                  <a:schemeClr val="tx1"/>
                </a:solidFill>
              </a:rPr>
              <a:t>An Object Oriented program can be viewed as a collection of co-operating objects.</a:t>
            </a:r>
          </a:p>
          <a:p>
            <a:endParaRPr lang="en-IN" dirty="0">
              <a:solidFill>
                <a:schemeClr val="tx1"/>
              </a:solidFill>
            </a:endParaRPr>
          </a:p>
        </p:txBody>
      </p:sp>
      <p:pic>
        <p:nvPicPr>
          <p:cNvPr id="4" name="Picture 9" descr="services_icon"/>
          <p:cNvPicPr>
            <a:picLocks noChangeAspect="1" noChangeArrowheads="1"/>
          </p:cNvPicPr>
          <p:nvPr/>
        </p:nvPicPr>
        <p:blipFill>
          <a:blip r:embed="rId3"/>
          <a:srcRect/>
          <a:stretch>
            <a:fillRect/>
          </a:stretch>
        </p:blipFill>
        <p:spPr bwMode="auto">
          <a:xfrm>
            <a:off x="6429388" y="2643182"/>
            <a:ext cx="2819400" cy="2819400"/>
          </a:xfrm>
          <a:prstGeom prst="rect">
            <a:avLst/>
          </a:prstGeom>
          <a:noFill/>
          <a:ln w="9525">
            <a:noFill/>
            <a:miter lim="800000"/>
            <a:headEnd/>
            <a:tailEnd/>
          </a:ln>
        </p:spPr>
      </p:pic>
      <p:sp>
        <p:nvSpPr>
          <p:cNvPr id="5" name="Rounded Rectangle 4"/>
          <p:cNvSpPr/>
          <p:nvPr/>
        </p:nvSpPr>
        <p:spPr>
          <a:xfrm>
            <a:off x="1219200" y="4495800"/>
            <a:ext cx="5105400" cy="838200"/>
          </a:xfrm>
          <a:prstGeom prst="roundRect">
            <a:avLst/>
          </a:prstGeom>
          <a:solidFill>
            <a:srgbClr val="990000"/>
          </a:solidFill>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solidFill>
                  <a:schemeClr val="bg1"/>
                </a:solidFill>
                <a:latin typeface="Arial" pitchFamily="34" charset="0"/>
              </a:rPr>
              <a:t>Can you think of a collection of co-operating objects in the scenario from Banking System?</a:t>
            </a:r>
          </a:p>
        </p:txBody>
      </p:sp>
    </p:spTree>
    <p:extLst>
      <p:ext uri="{BB962C8B-B14F-4D97-AF65-F5344CB8AC3E}">
        <p14:creationId xmlns:p14="http://schemas.microsoft.com/office/powerpoint/2010/main" val="273569482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Review Question</a:t>
            </a:r>
          </a:p>
        </p:txBody>
      </p:sp>
      <p:sp>
        <p:nvSpPr>
          <p:cNvPr id="3" name="Content Placeholder 2"/>
          <p:cNvSpPr>
            <a:spLocks noGrp="1"/>
          </p:cNvSpPr>
          <p:nvPr>
            <p:ph idx="1"/>
          </p:nvPr>
        </p:nvSpPr>
        <p:spPr/>
        <p:txBody>
          <a:bodyPr/>
          <a:lstStyle/>
          <a:p>
            <a:pPr>
              <a:defRPr/>
            </a:pPr>
            <a:r>
              <a:rPr lang="en-US" dirty="0"/>
              <a:t>Question </a:t>
            </a:r>
            <a:r>
              <a:rPr lang="en-US" dirty="0" smtClean="0"/>
              <a:t>4: </a:t>
            </a:r>
            <a:r>
              <a:rPr lang="en-US" dirty="0"/>
              <a:t>The 4 basic principles of Object Model are ___, ___, ___ and ___.</a:t>
            </a:r>
          </a:p>
          <a:p>
            <a:pPr>
              <a:defRPr/>
            </a:pPr>
            <a:endParaRPr lang="en-US" dirty="0">
              <a:solidFill>
                <a:srgbClr val="990000"/>
              </a:solidFill>
            </a:endParaRPr>
          </a:p>
          <a:p>
            <a:pPr marL="347663" indent="-347663">
              <a:defRPr/>
            </a:pPr>
            <a:r>
              <a:rPr lang="en-US" dirty="0"/>
              <a:t>Question </a:t>
            </a:r>
            <a:r>
              <a:rPr lang="en-US" dirty="0" smtClean="0"/>
              <a:t>5: </a:t>
            </a:r>
            <a:r>
              <a:rPr lang="en-US" dirty="0"/>
              <a:t>Function Overriding is kind of polymorphism. </a:t>
            </a:r>
          </a:p>
          <a:p>
            <a:pPr lvl="1">
              <a:defRPr/>
            </a:pPr>
            <a:r>
              <a:rPr lang="en-US" dirty="0"/>
              <a:t>True / False</a:t>
            </a:r>
          </a:p>
          <a:p>
            <a:pPr lvl="1">
              <a:defRPr/>
            </a:pPr>
            <a:endParaRPr lang="en-US" sz="2000" b="1" dirty="0">
              <a:solidFill>
                <a:srgbClr val="990000"/>
              </a:solidFill>
            </a:endParaRPr>
          </a:p>
          <a:p>
            <a:pPr marL="347663" indent="-347663">
              <a:defRPr/>
            </a:pPr>
            <a:r>
              <a:rPr lang="en-US" dirty="0"/>
              <a:t>Question </a:t>
            </a:r>
            <a:r>
              <a:rPr lang="en-US" dirty="0" smtClean="0"/>
              <a:t>6: </a:t>
            </a:r>
            <a:r>
              <a:rPr lang="en-US" dirty="0"/>
              <a:t>___ hierarchy is a relationship where one object behaves according to the rules of ownership.</a:t>
            </a:r>
          </a:p>
          <a:p>
            <a:endParaRPr lang="en-IN" dirty="0"/>
          </a:p>
        </p:txBody>
      </p:sp>
    </p:spTree>
    <p:extLst>
      <p:ext uri="{BB962C8B-B14F-4D97-AF65-F5344CB8AC3E}">
        <p14:creationId xmlns:p14="http://schemas.microsoft.com/office/powerpoint/2010/main" val="32408206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Review Question</a:t>
            </a:r>
          </a:p>
        </p:txBody>
      </p:sp>
      <p:sp>
        <p:nvSpPr>
          <p:cNvPr id="3" name="Content Placeholder 2"/>
          <p:cNvSpPr>
            <a:spLocks noGrp="1"/>
          </p:cNvSpPr>
          <p:nvPr>
            <p:ph idx="1"/>
          </p:nvPr>
        </p:nvSpPr>
        <p:spPr/>
        <p:txBody>
          <a:bodyPr/>
          <a:lstStyle/>
          <a:p>
            <a:pPr marL="347663" indent="-347663">
              <a:defRPr/>
            </a:pPr>
            <a:r>
              <a:rPr lang="en-US" dirty="0"/>
              <a:t>Question </a:t>
            </a:r>
            <a:r>
              <a:rPr lang="en-US" dirty="0" smtClean="0"/>
              <a:t>10: </a:t>
            </a:r>
            <a:r>
              <a:rPr lang="en-US" dirty="0"/>
              <a:t>Abstraction focuses on: </a:t>
            </a:r>
          </a:p>
          <a:p>
            <a:pPr lvl="1">
              <a:defRPr/>
            </a:pPr>
            <a:r>
              <a:rPr lang="en-US" dirty="0"/>
              <a:t>Option 1: implementation</a:t>
            </a:r>
          </a:p>
          <a:p>
            <a:pPr lvl="1">
              <a:defRPr/>
            </a:pPr>
            <a:r>
              <a:rPr lang="en-US" dirty="0"/>
              <a:t>Option 2: observable behavior</a:t>
            </a:r>
          </a:p>
          <a:p>
            <a:pPr lvl="1">
              <a:defRPr/>
            </a:pPr>
            <a:r>
              <a:rPr lang="en-US" dirty="0"/>
              <a:t>Option 3: object interface</a:t>
            </a:r>
          </a:p>
          <a:p>
            <a:pPr>
              <a:defRPr/>
            </a:pPr>
            <a:endParaRPr lang="en-US" dirty="0"/>
          </a:p>
          <a:p>
            <a:pPr marL="347663" indent="-347663">
              <a:defRPr/>
            </a:pPr>
            <a:r>
              <a:rPr lang="en-US" dirty="0"/>
              <a:t>Question </a:t>
            </a:r>
            <a:r>
              <a:rPr lang="en-US" dirty="0" smtClean="0"/>
              <a:t>11: </a:t>
            </a:r>
            <a:r>
              <a:rPr lang="en-US" dirty="0"/>
              <a:t>Polymorphism can be achieved by:</a:t>
            </a:r>
          </a:p>
          <a:p>
            <a:pPr lvl="1">
              <a:defRPr/>
            </a:pPr>
            <a:r>
              <a:rPr lang="en-US" dirty="0"/>
              <a:t>Option 1: Hierarchy of Classes providing polymorphic behavior</a:t>
            </a:r>
          </a:p>
          <a:p>
            <a:pPr lvl="1">
              <a:defRPr/>
            </a:pPr>
            <a:r>
              <a:rPr lang="en-US" dirty="0"/>
              <a:t>Option 2: Interfaces</a:t>
            </a:r>
          </a:p>
          <a:p>
            <a:pPr lvl="1">
              <a:defRPr/>
            </a:pPr>
            <a:r>
              <a:rPr lang="en-US" dirty="0"/>
              <a:t>Option 3: Containment of Objects</a:t>
            </a:r>
          </a:p>
          <a:p>
            <a:endParaRPr lang="en-IN" dirty="0"/>
          </a:p>
        </p:txBody>
      </p:sp>
    </p:spTree>
    <p:extLst>
      <p:ext uri="{BB962C8B-B14F-4D97-AF65-F5344CB8AC3E}">
        <p14:creationId xmlns:p14="http://schemas.microsoft.com/office/powerpoint/2010/main" val="3344743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991" y="413387"/>
            <a:ext cx="8532019" cy="572435"/>
          </a:xfrm>
        </p:spPr>
        <p:txBody>
          <a:bodyPr>
            <a:normAutofit/>
          </a:bodyPr>
          <a:lstStyle/>
          <a:p>
            <a:r>
              <a:rPr lang="en-IN" sz="2800" dirty="0" smtClean="0"/>
              <a:t>Comparing </a:t>
            </a:r>
            <a:r>
              <a:rPr lang="en-IN" sz="2800" dirty="0"/>
              <a:t>Procedural with OO</a:t>
            </a:r>
          </a:p>
        </p:txBody>
      </p:sp>
      <p:sp>
        <p:nvSpPr>
          <p:cNvPr id="3" name="Content Placeholder 2"/>
          <p:cNvSpPr>
            <a:spLocks noGrp="1"/>
          </p:cNvSpPr>
          <p:nvPr>
            <p:ph idx="1"/>
          </p:nvPr>
        </p:nvSpPr>
        <p:spPr/>
        <p:txBody>
          <a:bodyPr/>
          <a:lstStyle/>
          <a:p>
            <a:pPr marL="0" indent="0">
              <a:buNone/>
            </a:pPr>
            <a:r>
              <a:rPr lang="en-US" dirty="0"/>
              <a:t>							</a:t>
            </a:r>
            <a:r>
              <a:rPr lang="en-US" sz="1800" dirty="0"/>
              <a:t>Procedures and Functions </a:t>
            </a:r>
          </a:p>
          <a:p>
            <a:pPr marL="0" indent="0">
              <a:buNone/>
            </a:pPr>
            <a:r>
              <a:rPr lang="en-US" sz="1800" dirty="0"/>
              <a:t>							are central to the Procedural </a:t>
            </a:r>
          </a:p>
          <a:p>
            <a:pPr marL="0" indent="0">
              <a:buNone/>
            </a:pPr>
            <a:r>
              <a:rPr lang="en-US" sz="1800" dirty="0"/>
              <a:t>					Approach</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a:t>
            </a:r>
            <a:r>
              <a:rPr lang="en-US" sz="1800" dirty="0"/>
              <a:t>Objects are building blocks in</a:t>
            </a:r>
          </a:p>
          <a:p>
            <a:pPr marL="0" indent="0">
              <a:buNone/>
            </a:pPr>
            <a:r>
              <a:rPr lang="en-US" sz="1800" dirty="0"/>
              <a:t>							Object Oriented Approach</a:t>
            </a:r>
          </a:p>
          <a:p>
            <a:pPr marL="0" indent="0">
              <a:buNone/>
            </a:pPr>
            <a:r>
              <a:rPr lang="en-US" sz="1800" dirty="0"/>
              <a:t>					</a:t>
            </a:r>
          </a:p>
          <a:p>
            <a:pPr marL="0" indent="0">
              <a:buNone/>
            </a:pPr>
            <a:endParaRPr lang="en-US" dirty="0"/>
          </a:p>
        </p:txBody>
      </p:sp>
      <p:grpSp>
        <p:nvGrpSpPr>
          <p:cNvPr id="4" name="Group 13"/>
          <p:cNvGrpSpPr>
            <a:grpSpLocks noGrp="1"/>
          </p:cNvGrpSpPr>
          <p:nvPr/>
        </p:nvGrpSpPr>
        <p:grpSpPr bwMode="auto">
          <a:xfrm>
            <a:off x="428596" y="1214422"/>
            <a:ext cx="4614866" cy="2268535"/>
            <a:chOff x="304800" y="1295400"/>
            <a:chExt cx="4953000" cy="2895600"/>
          </a:xfrm>
        </p:grpSpPr>
        <p:sp>
          <p:nvSpPr>
            <p:cNvPr id="5" name="Rounded Rectangle 4"/>
            <p:cNvSpPr/>
            <p:nvPr/>
          </p:nvSpPr>
          <p:spPr>
            <a:xfrm>
              <a:off x="1600200" y="1295400"/>
              <a:ext cx="2209800" cy="6096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bg1"/>
                  </a:solidFill>
                  <a:latin typeface="+mj-lt"/>
                </a:rPr>
                <a:t>Banking System</a:t>
              </a:r>
            </a:p>
          </p:txBody>
        </p:sp>
        <p:sp>
          <p:nvSpPr>
            <p:cNvPr id="6" name="Rounded Rectangle 5"/>
            <p:cNvSpPr/>
            <p:nvPr/>
          </p:nvSpPr>
          <p:spPr>
            <a:xfrm>
              <a:off x="304800" y="2667000"/>
              <a:ext cx="2209800" cy="6096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bg1"/>
                  </a:solidFill>
                  <a:latin typeface="+mj-lt"/>
                </a:rPr>
                <a:t>Customer</a:t>
              </a:r>
            </a:p>
            <a:p>
              <a:pPr algn="ctr">
                <a:defRPr/>
              </a:pPr>
              <a:r>
                <a:rPr lang="en-US" sz="1600" dirty="0">
                  <a:solidFill>
                    <a:schemeClr val="bg1"/>
                  </a:solidFill>
                  <a:latin typeface="+mj-lt"/>
                </a:rPr>
                <a:t>Management</a:t>
              </a:r>
            </a:p>
          </p:txBody>
        </p:sp>
        <p:sp>
          <p:nvSpPr>
            <p:cNvPr id="7" name="Rounded Rectangle 6"/>
            <p:cNvSpPr/>
            <p:nvPr/>
          </p:nvSpPr>
          <p:spPr>
            <a:xfrm>
              <a:off x="2971800" y="2667000"/>
              <a:ext cx="2209800" cy="6096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bg1"/>
                  </a:solidFill>
                  <a:latin typeface="+mj-lt"/>
                </a:rPr>
                <a:t>Account</a:t>
              </a:r>
            </a:p>
            <a:p>
              <a:pPr algn="ctr">
                <a:defRPr/>
              </a:pPr>
              <a:r>
                <a:rPr lang="en-US" sz="1600" dirty="0">
                  <a:solidFill>
                    <a:schemeClr val="bg1"/>
                  </a:solidFill>
                  <a:latin typeface="+mj-lt"/>
                </a:rPr>
                <a:t>Transactions</a:t>
              </a:r>
            </a:p>
          </p:txBody>
        </p:sp>
        <p:cxnSp>
          <p:nvCxnSpPr>
            <p:cNvPr id="8" name="Straight Arrow Connector 7"/>
            <p:cNvCxnSpPr>
              <a:stCxn id="5" idx="2"/>
              <a:endCxn id="6" idx="0"/>
            </p:cNvCxnSpPr>
            <p:nvPr/>
          </p:nvCxnSpPr>
          <p:spPr>
            <a:xfrm rot="5400000">
              <a:off x="1676400" y="1638300"/>
              <a:ext cx="762000" cy="1295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5" idx="2"/>
              <a:endCxn id="7" idx="0"/>
            </p:cNvCxnSpPr>
            <p:nvPr/>
          </p:nvCxnSpPr>
          <p:spPr>
            <a:xfrm rot="16200000" flipH="1">
              <a:off x="3009900" y="1600200"/>
              <a:ext cx="762000" cy="1371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304800" y="3392650"/>
              <a:ext cx="2209800" cy="798350"/>
            </a:xfrm>
            <a:prstGeom prst="roundRect">
              <a:avLst/>
            </a:prstGeom>
            <a:solidFill>
              <a:srgbClr val="DDDDDD"/>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latin typeface="+mj-lt"/>
                </a:rPr>
                <a:t>Add New Customer</a:t>
              </a:r>
            </a:p>
          </p:txBody>
        </p:sp>
        <p:sp>
          <p:nvSpPr>
            <p:cNvPr id="11" name="Rounded Rectangle 10"/>
            <p:cNvSpPr/>
            <p:nvPr/>
          </p:nvSpPr>
          <p:spPr>
            <a:xfrm>
              <a:off x="3048000" y="3581400"/>
              <a:ext cx="2209800" cy="609600"/>
            </a:xfrm>
            <a:prstGeom prst="roundRect">
              <a:avLst/>
            </a:prstGeom>
            <a:solidFill>
              <a:srgbClr val="DDDDDD"/>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latin typeface="+mj-lt"/>
                </a:rPr>
                <a:t>Deposit</a:t>
              </a:r>
            </a:p>
            <a:p>
              <a:pPr algn="ctr">
                <a:defRPr/>
              </a:pPr>
              <a:endParaRPr lang="en-US" sz="1600" dirty="0">
                <a:solidFill>
                  <a:schemeClr val="tx1"/>
                </a:solidFill>
                <a:latin typeface="+mj-lt"/>
              </a:endParaRPr>
            </a:p>
          </p:txBody>
        </p:sp>
      </p:grpSp>
      <p:sp>
        <p:nvSpPr>
          <p:cNvPr id="12" name="Rectangle 11"/>
          <p:cNvSpPr/>
          <p:nvPr/>
        </p:nvSpPr>
        <p:spPr>
          <a:xfrm>
            <a:off x="423850" y="4386266"/>
            <a:ext cx="1752600" cy="685800"/>
          </a:xfrm>
          <a:prstGeom prst="rect">
            <a:avLst/>
          </a:prstGeom>
          <a:solidFill>
            <a:schemeClr val="accent3">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bg1"/>
                </a:solidFill>
                <a:latin typeface="+mj-lt"/>
              </a:rPr>
              <a:t>Customer Object</a:t>
            </a:r>
          </a:p>
        </p:txBody>
      </p:sp>
      <p:sp>
        <p:nvSpPr>
          <p:cNvPr id="13" name="Rectangle 12"/>
          <p:cNvSpPr/>
          <p:nvPr/>
        </p:nvSpPr>
        <p:spPr>
          <a:xfrm>
            <a:off x="2786050" y="3929066"/>
            <a:ext cx="1905000" cy="685800"/>
          </a:xfrm>
          <a:prstGeom prst="rect">
            <a:avLst/>
          </a:prstGeom>
          <a:solidFill>
            <a:schemeClr val="accent3">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bg1"/>
                </a:solidFill>
                <a:latin typeface="+mj-lt"/>
              </a:rPr>
              <a:t>Current Account Object</a:t>
            </a:r>
          </a:p>
        </p:txBody>
      </p:sp>
      <p:cxnSp>
        <p:nvCxnSpPr>
          <p:cNvPr id="14" name="Elbow Connector 13"/>
          <p:cNvCxnSpPr/>
          <p:nvPr/>
        </p:nvCxnSpPr>
        <p:spPr>
          <a:xfrm>
            <a:off x="2176450" y="4919666"/>
            <a:ext cx="609600" cy="3048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786050" y="4843466"/>
            <a:ext cx="1905000" cy="685800"/>
          </a:xfrm>
          <a:prstGeom prst="rect">
            <a:avLst/>
          </a:prstGeom>
          <a:solidFill>
            <a:schemeClr val="accent3">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bg1"/>
                </a:solidFill>
                <a:latin typeface="+mj-lt"/>
              </a:rPr>
              <a:t>Savings Account Object</a:t>
            </a:r>
          </a:p>
        </p:txBody>
      </p:sp>
      <p:cxnSp>
        <p:nvCxnSpPr>
          <p:cNvPr id="16" name="Elbow Connector 15"/>
          <p:cNvCxnSpPr>
            <a:endCxn id="13" idx="1"/>
          </p:cNvCxnSpPr>
          <p:nvPr/>
        </p:nvCxnSpPr>
        <p:spPr>
          <a:xfrm flipV="1">
            <a:off x="2176450" y="4271966"/>
            <a:ext cx="609600" cy="266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08049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991" y="476672"/>
            <a:ext cx="8370465" cy="648072"/>
          </a:xfrm>
        </p:spPr>
        <p:txBody>
          <a:bodyPr>
            <a:normAutofit/>
          </a:bodyPr>
          <a:lstStyle/>
          <a:p>
            <a:r>
              <a:rPr lang="en-IN" dirty="0" smtClean="0"/>
              <a:t>Why </a:t>
            </a:r>
            <a:r>
              <a:rPr lang="en-IN" dirty="0"/>
              <a:t>Object-Oriented Programming</a:t>
            </a:r>
          </a:p>
        </p:txBody>
      </p:sp>
      <p:sp>
        <p:nvSpPr>
          <p:cNvPr id="3" name="Content Placeholder 2"/>
          <p:cNvSpPr>
            <a:spLocks noGrp="1"/>
          </p:cNvSpPr>
          <p:nvPr>
            <p:ph idx="1"/>
          </p:nvPr>
        </p:nvSpPr>
        <p:spPr/>
        <p:txBody>
          <a:bodyPr/>
          <a:lstStyle/>
          <a:p>
            <a:pPr marL="347663" indent="-347663"/>
            <a:r>
              <a:rPr lang="en-US" dirty="0">
                <a:solidFill>
                  <a:schemeClr val="tx1"/>
                </a:solidFill>
              </a:rPr>
              <a:t>There are problems associated with structured language, namely:</a:t>
            </a:r>
          </a:p>
          <a:p>
            <a:pPr marL="739775" lvl="1" indent="-292100"/>
            <a:r>
              <a:rPr lang="en-US" dirty="0">
                <a:solidFill>
                  <a:schemeClr val="tx1"/>
                </a:solidFill>
              </a:rPr>
              <a:t>Emphasis is on doing things rather than on data</a:t>
            </a:r>
          </a:p>
          <a:p>
            <a:pPr marL="739775" lvl="1" indent="-292100"/>
            <a:r>
              <a:rPr lang="en-US" dirty="0">
                <a:solidFill>
                  <a:schemeClr val="tx1"/>
                </a:solidFill>
              </a:rPr>
              <a:t>Most of the functions share global data which lead to their unauthorized access </a:t>
            </a:r>
          </a:p>
          <a:p>
            <a:pPr marL="739775" lvl="1" indent="-292100"/>
            <a:r>
              <a:rPr lang="en-US" dirty="0">
                <a:solidFill>
                  <a:schemeClr val="tx1"/>
                </a:solidFill>
              </a:rPr>
              <a:t>More development time is required</a:t>
            </a:r>
          </a:p>
          <a:p>
            <a:pPr marL="739775" lvl="1" indent="-292100"/>
            <a:r>
              <a:rPr lang="en-US" dirty="0">
                <a:solidFill>
                  <a:schemeClr val="tx1"/>
                </a:solidFill>
              </a:rPr>
              <a:t>Less reusability </a:t>
            </a:r>
          </a:p>
          <a:p>
            <a:pPr marL="739775" lvl="1" indent="-292100"/>
            <a:r>
              <a:rPr lang="en-US" dirty="0">
                <a:solidFill>
                  <a:schemeClr val="tx1"/>
                </a:solidFill>
              </a:rPr>
              <a:t>Repetitive coding and debugging</a:t>
            </a:r>
          </a:p>
          <a:p>
            <a:pPr marL="739775" lvl="1" indent="-292100"/>
            <a:r>
              <a:rPr lang="en-US" dirty="0">
                <a:solidFill>
                  <a:schemeClr val="tx1"/>
                </a:solidFill>
              </a:rPr>
              <a:t>Does not model real world well</a:t>
            </a:r>
          </a:p>
          <a:p>
            <a:endParaRPr lang="en-IN" dirty="0">
              <a:solidFill>
                <a:schemeClr val="tx1"/>
              </a:solidFill>
            </a:endParaRPr>
          </a:p>
        </p:txBody>
      </p:sp>
    </p:spTree>
    <p:extLst>
      <p:ext uri="{BB962C8B-B14F-4D97-AF65-F5344CB8AC3E}">
        <p14:creationId xmlns:p14="http://schemas.microsoft.com/office/powerpoint/2010/main" val="34334600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991" y="413387"/>
            <a:ext cx="8532019" cy="639349"/>
          </a:xfrm>
        </p:spPr>
        <p:txBody>
          <a:bodyPr>
            <a:normAutofit/>
          </a:bodyPr>
          <a:lstStyle/>
          <a:p>
            <a:r>
              <a:rPr lang="en-IN" sz="2700" dirty="0" smtClean="0"/>
              <a:t>Why </a:t>
            </a:r>
            <a:r>
              <a:rPr lang="en-IN" sz="2700" dirty="0"/>
              <a:t>Object-Oriented Programming (contd.)</a:t>
            </a:r>
          </a:p>
        </p:txBody>
      </p:sp>
      <p:sp>
        <p:nvSpPr>
          <p:cNvPr id="3" name="Content Placeholder 2"/>
          <p:cNvSpPr>
            <a:spLocks noGrp="1"/>
          </p:cNvSpPr>
          <p:nvPr>
            <p:ph idx="1"/>
          </p:nvPr>
        </p:nvSpPr>
        <p:spPr/>
        <p:txBody>
          <a:bodyPr/>
          <a:lstStyle/>
          <a:p>
            <a:pPr marL="347663" indent="-347663"/>
            <a:r>
              <a:rPr lang="en-US" dirty="0">
                <a:solidFill>
                  <a:schemeClr val="tx1"/>
                </a:solidFill>
              </a:rPr>
              <a:t>Increasing need for applications which are:</a:t>
            </a:r>
          </a:p>
          <a:p>
            <a:pPr lvl="1"/>
            <a:r>
              <a:rPr lang="en-US" dirty="0">
                <a:solidFill>
                  <a:schemeClr val="tx1"/>
                </a:solidFill>
              </a:rPr>
              <a:t>Reliable and Robust</a:t>
            </a:r>
          </a:p>
          <a:p>
            <a:pPr lvl="1"/>
            <a:r>
              <a:rPr lang="en-US" dirty="0">
                <a:solidFill>
                  <a:schemeClr val="tx1"/>
                </a:solidFill>
              </a:rPr>
              <a:t>Extensible and Maintainable</a:t>
            </a:r>
          </a:p>
          <a:p>
            <a:pPr lvl="1"/>
            <a:r>
              <a:rPr lang="en-US" dirty="0">
                <a:solidFill>
                  <a:schemeClr val="tx1"/>
                </a:solidFill>
              </a:rPr>
              <a:t>Faster to develop </a:t>
            </a:r>
          </a:p>
          <a:p>
            <a:pPr marL="347663" indent="-347663"/>
            <a:r>
              <a:rPr lang="en-US" dirty="0">
                <a:solidFill>
                  <a:schemeClr val="tx1"/>
                </a:solidFill>
              </a:rPr>
              <a:t>Object-Oriented environment provides all this and more:</a:t>
            </a:r>
          </a:p>
          <a:p>
            <a:pPr lvl="1"/>
            <a:r>
              <a:rPr lang="en-US" dirty="0">
                <a:solidFill>
                  <a:schemeClr val="tx1"/>
                </a:solidFill>
              </a:rPr>
              <a:t>Data bound closely with functions that operate on it</a:t>
            </a:r>
          </a:p>
          <a:p>
            <a:pPr lvl="1"/>
            <a:r>
              <a:rPr lang="en-US" dirty="0">
                <a:solidFill>
                  <a:schemeClr val="tx1"/>
                </a:solidFill>
              </a:rPr>
              <a:t>Features to extend code and reuse code</a:t>
            </a:r>
          </a:p>
          <a:p>
            <a:pPr lvl="1"/>
            <a:r>
              <a:rPr lang="en-US" dirty="0">
                <a:solidFill>
                  <a:schemeClr val="tx1"/>
                </a:solidFill>
              </a:rPr>
              <a:t>Closely modeling the real world</a:t>
            </a:r>
          </a:p>
          <a:p>
            <a:endParaRPr lang="en-IN" dirty="0">
              <a:solidFill>
                <a:schemeClr val="tx1"/>
              </a:solidFill>
            </a:endParaRPr>
          </a:p>
        </p:txBody>
      </p:sp>
    </p:spTree>
    <p:extLst>
      <p:ext uri="{BB962C8B-B14F-4D97-AF65-F5344CB8AC3E}">
        <p14:creationId xmlns:p14="http://schemas.microsoft.com/office/powerpoint/2010/main" val="14036617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a:t/>
            </a:r>
            <a:br>
              <a:rPr lang="en-IN" sz="1300" dirty="0"/>
            </a:br>
            <a:r>
              <a:rPr lang="en-IN" dirty="0" smtClean="0"/>
              <a:t>What </a:t>
            </a:r>
            <a:r>
              <a:rPr lang="en-IN" dirty="0"/>
              <a:t>is Object-Oriented Programming</a:t>
            </a:r>
          </a:p>
        </p:txBody>
      </p:sp>
      <p:sp>
        <p:nvSpPr>
          <p:cNvPr id="3" name="Content Placeholder 2"/>
          <p:cNvSpPr>
            <a:spLocks noGrp="1"/>
          </p:cNvSpPr>
          <p:nvPr>
            <p:ph idx="1"/>
          </p:nvPr>
        </p:nvSpPr>
        <p:spPr/>
        <p:txBody>
          <a:bodyPr/>
          <a:lstStyle/>
          <a:p>
            <a:pPr marL="347663" indent="-347663"/>
            <a:r>
              <a:rPr lang="en-US" dirty="0">
                <a:solidFill>
                  <a:schemeClr val="tx1"/>
                </a:solidFill>
              </a:rPr>
              <a:t>Some of the major advantages of OOP are listed below:</a:t>
            </a:r>
          </a:p>
          <a:p>
            <a:pPr lvl="1"/>
            <a:r>
              <a:rPr lang="en-US" dirty="0">
                <a:solidFill>
                  <a:schemeClr val="tx1"/>
                </a:solidFill>
              </a:rPr>
              <a:t>Simplicity</a:t>
            </a:r>
          </a:p>
          <a:p>
            <a:pPr lvl="1"/>
            <a:r>
              <a:rPr lang="en-US" dirty="0">
                <a:solidFill>
                  <a:schemeClr val="tx1"/>
                </a:solidFill>
              </a:rPr>
              <a:t>Modularity</a:t>
            </a:r>
          </a:p>
          <a:p>
            <a:pPr lvl="1"/>
            <a:r>
              <a:rPr lang="en-US" dirty="0">
                <a:solidFill>
                  <a:schemeClr val="tx1"/>
                </a:solidFill>
              </a:rPr>
              <a:t>Modifiability</a:t>
            </a:r>
          </a:p>
          <a:p>
            <a:pPr lvl="1"/>
            <a:r>
              <a:rPr lang="en-US" dirty="0">
                <a:solidFill>
                  <a:schemeClr val="tx1"/>
                </a:solidFill>
              </a:rPr>
              <a:t>Extensibility</a:t>
            </a:r>
          </a:p>
          <a:p>
            <a:pPr lvl="1"/>
            <a:r>
              <a:rPr lang="en-US" dirty="0">
                <a:solidFill>
                  <a:schemeClr val="tx1"/>
                </a:solidFill>
              </a:rPr>
              <a:t>Maintainability</a:t>
            </a:r>
          </a:p>
          <a:p>
            <a:pPr lvl="1"/>
            <a:r>
              <a:rPr lang="en-US" dirty="0">
                <a:solidFill>
                  <a:schemeClr val="tx1"/>
                </a:solidFill>
              </a:rPr>
              <a:t>Re-usability</a:t>
            </a:r>
          </a:p>
          <a:p>
            <a:endParaRPr lang="en-IN" dirty="0">
              <a:solidFill>
                <a:schemeClr val="tx1"/>
              </a:solidFill>
            </a:endParaRPr>
          </a:p>
        </p:txBody>
      </p:sp>
    </p:spTree>
    <p:extLst>
      <p:ext uri="{BB962C8B-B14F-4D97-AF65-F5344CB8AC3E}">
        <p14:creationId xmlns:p14="http://schemas.microsoft.com/office/powerpoint/2010/main" val="13190042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a:t/>
            </a:r>
            <a:br>
              <a:rPr lang="en-IN" sz="1300" dirty="0"/>
            </a:br>
            <a:r>
              <a:rPr lang="en-IN" dirty="0" smtClean="0"/>
              <a:t>Features </a:t>
            </a:r>
            <a:r>
              <a:rPr lang="en-IN" dirty="0"/>
              <a:t>of OOP</a:t>
            </a:r>
          </a:p>
        </p:txBody>
      </p:sp>
      <p:sp>
        <p:nvSpPr>
          <p:cNvPr id="3" name="Content Placeholder 2"/>
          <p:cNvSpPr>
            <a:spLocks noGrp="1"/>
          </p:cNvSpPr>
          <p:nvPr>
            <p:ph idx="1"/>
          </p:nvPr>
        </p:nvSpPr>
        <p:spPr/>
        <p:txBody>
          <a:bodyPr/>
          <a:lstStyle/>
          <a:p>
            <a:pPr marL="347663" indent="-347663"/>
            <a:r>
              <a:rPr lang="en-US" dirty="0">
                <a:solidFill>
                  <a:schemeClr val="tx1"/>
                </a:solidFill>
              </a:rPr>
              <a:t>OO Technology is based on the concept of building applications and programs from a collection of “reusable entities” called “objects”.</a:t>
            </a:r>
          </a:p>
          <a:p>
            <a:pPr lvl="1"/>
            <a:r>
              <a:rPr lang="en-US" dirty="0">
                <a:solidFill>
                  <a:schemeClr val="tx1"/>
                </a:solidFill>
              </a:rPr>
              <a:t>Each object is capable of receiving and processing data, and further sending it to other objects.</a:t>
            </a:r>
          </a:p>
          <a:p>
            <a:pPr lvl="1"/>
            <a:r>
              <a:rPr lang="en-US" dirty="0">
                <a:solidFill>
                  <a:schemeClr val="tx1"/>
                </a:solidFill>
              </a:rPr>
              <a:t>Objects represent real-world business entities, either physical, conceptual, or software.</a:t>
            </a:r>
          </a:p>
          <a:p>
            <a:pPr lvl="2"/>
            <a:r>
              <a:rPr lang="en-US" dirty="0">
                <a:solidFill>
                  <a:schemeClr val="tx1"/>
                </a:solidFill>
              </a:rPr>
              <a:t>For example: a person, place, thing, event, concept, screen, or report</a:t>
            </a:r>
          </a:p>
          <a:p>
            <a:endParaRPr lang="en-IN" dirty="0">
              <a:solidFill>
                <a:schemeClr val="tx1"/>
              </a:solidFill>
            </a:endParaRPr>
          </a:p>
        </p:txBody>
      </p:sp>
    </p:spTree>
    <p:extLst>
      <p:ext uri="{BB962C8B-B14F-4D97-AF65-F5344CB8AC3E}">
        <p14:creationId xmlns:p14="http://schemas.microsoft.com/office/powerpoint/2010/main" val="311630933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Capgemini 2017_Cover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D76BB8BF-901C-4709-A70B-B9D85990965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2" ma:contentTypeDescription="Create a new document." ma:contentTypeScope="" ma:versionID="db045e7d1992db9cfc8b663ee4dda2d2">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a2bd43f3c01a0467341ff5ba4dd99e21"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Material_x0020_Type xmlns="26bed2a0-a239-4228-bd8e-b46f54fc12da">Class book</Material_x0020_Type>
    <Category xmlns="26bed2a0-a239-4228-bd8e-b46f54fc12da">Module Artifact</Category>
    <Level xmlns="26bed2a0-a239-4228-bd8e-b46f54fc12da">L1</Leve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9FEF2E9-B97E-4A94-AAA9-C4F0300D591B}"/>
</file>

<file path=customXml/itemProps2.xml><?xml version="1.0" encoding="utf-8"?>
<ds:datastoreItem xmlns:ds="http://schemas.openxmlformats.org/officeDocument/2006/customXml" ds:itemID="{F387D774-863D-48C4-8F2E-FD5584CE331D}"/>
</file>

<file path=customXml/itemProps3.xml><?xml version="1.0" encoding="utf-8"?>
<ds:datastoreItem xmlns:ds="http://schemas.openxmlformats.org/officeDocument/2006/customXml" ds:itemID="{4BE24300-D3B3-4065-88FA-5B1AB7147A82}"/>
</file>

<file path=docProps/app.xml><?xml version="1.0" encoding="utf-8"?>
<Properties xmlns="http://schemas.openxmlformats.org/officeDocument/2006/extended-properties" xmlns:vt="http://schemas.openxmlformats.org/officeDocument/2006/docPropsVTypes">
  <Template/>
  <TotalTime>306</TotalTime>
  <Words>6088</Words>
  <Application>Microsoft Office PowerPoint</Application>
  <PresentationFormat>On-screen Show (4:3)</PresentationFormat>
  <Paragraphs>512</Paragraphs>
  <Slides>41</Slides>
  <Notes>41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49" baseType="lpstr">
      <vt:lpstr>Arial</vt:lpstr>
      <vt:lpstr>Arial Narrow</vt:lpstr>
      <vt:lpstr>Calibri</vt:lpstr>
      <vt:lpstr>Candara</vt:lpstr>
      <vt:lpstr>Verdana</vt:lpstr>
      <vt:lpstr>Wingdings</vt:lpstr>
      <vt:lpstr>Capgemini 2017_Cover slides</vt:lpstr>
      <vt:lpstr>think-cell Slide</vt:lpstr>
      <vt:lpstr>Object-Oriented Programming</vt:lpstr>
      <vt:lpstr>Lesson Objectives</vt:lpstr>
      <vt:lpstr> Example: Scenario from Banking System </vt:lpstr>
      <vt:lpstr>What is Object-Oriented Programming</vt:lpstr>
      <vt:lpstr>Comparing Procedural with OO</vt:lpstr>
      <vt:lpstr>Why Object-Oriented Programming</vt:lpstr>
      <vt:lpstr>Why Object-Oriented Programming (contd.)</vt:lpstr>
      <vt:lpstr> What is Object-Oriented Programming</vt:lpstr>
      <vt:lpstr> Features of OOP</vt:lpstr>
      <vt:lpstr>What is a Class?</vt:lpstr>
      <vt:lpstr>What is a Class?</vt:lpstr>
      <vt:lpstr>Class Attribute and Operation</vt:lpstr>
      <vt:lpstr>What is an Object?</vt:lpstr>
      <vt:lpstr>What is an Object?</vt:lpstr>
      <vt:lpstr>Characterization Of Object</vt:lpstr>
      <vt:lpstr>Object State</vt:lpstr>
      <vt:lpstr>Object State</vt:lpstr>
      <vt:lpstr>Object Behaviour</vt:lpstr>
      <vt:lpstr> Object Identity</vt:lpstr>
      <vt:lpstr>Principles Of OOPS</vt:lpstr>
      <vt:lpstr>Concept of Abstraction</vt:lpstr>
      <vt:lpstr>Concept of Encapsulation</vt:lpstr>
      <vt:lpstr>Encapsulation versus Abstraction</vt:lpstr>
      <vt:lpstr>Examples: Abstraction and Encapsulation </vt:lpstr>
      <vt:lpstr>Concept of Modularity</vt:lpstr>
      <vt:lpstr>Concept of Modularity</vt:lpstr>
      <vt:lpstr>Concept of Hierarchy</vt:lpstr>
      <vt:lpstr>Why Inheritance Hierarchy</vt:lpstr>
      <vt:lpstr>Types of Inheritance Hierarchy</vt:lpstr>
      <vt:lpstr>Object Hierarchy</vt:lpstr>
      <vt:lpstr>A glance at relationships</vt:lpstr>
      <vt:lpstr>A glance at relationships</vt:lpstr>
      <vt:lpstr>Key Feature – Polymorphism</vt:lpstr>
      <vt:lpstr>Key Feature – Static Polymorphism</vt:lpstr>
      <vt:lpstr>Key Feature – Dynamic Polymorphism</vt:lpstr>
      <vt:lpstr>Key Feature – Polymorphism</vt:lpstr>
      <vt:lpstr> Lab</vt:lpstr>
      <vt:lpstr>Summary</vt:lpstr>
      <vt:lpstr>Review Question</vt:lpstr>
      <vt:lpstr>Review Question</vt:lpstr>
      <vt:lpstr>Review Question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 Classbook Lesson 3</dc:title>
  <dc:creator>nandesat</dc:creator>
  <cp:lastModifiedBy>Srivastava, Vaishali</cp:lastModifiedBy>
  <cp:revision>50</cp:revision>
  <dcterms:created xsi:type="dcterms:W3CDTF">2014-05-15T10:17:17Z</dcterms:created>
  <dcterms:modified xsi:type="dcterms:W3CDTF">2018-04-11T05:01:02Z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0x010100064F797F9BD2124B9B89E1787624A7F8</vt:lpwstr>
  </property>
</Properties>
</file>