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6"/>
  </p:notesMasterIdLst>
  <p:handoutMasterIdLst>
    <p:handoutMasterId r:id="rId17"/>
  </p:handoutMasterIdLst>
  <p:sldIdLst>
    <p:sldId id="268" r:id="rId5"/>
    <p:sldId id="257" r:id="rId6"/>
    <p:sldId id="269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</p:sldIdLst>
  <p:sldSz cx="9144000" cy="6858000" type="screen4x3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48">
          <p15:clr>
            <a:srgbClr val="A4A3A4"/>
          </p15:clr>
        </p15:guide>
        <p15:guide id="2" pos="7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0" d="100"/>
          <a:sy n="60" d="100"/>
        </p:scale>
        <p:origin x="-3084" y="-228"/>
      </p:cViewPr>
      <p:guideLst>
        <p:guide orient="horz" pos="2448"/>
        <p:guide pos="7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r">
              <a:defRPr sz="1000"/>
            </a:lvl1pPr>
          </a:lstStyle>
          <a:p>
            <a:fld id="{DF13C698-F129-4D42-83D0-2534FE182131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r">
              <a:defRPr sz="1000"/>
            </a:lvl1pPr>
          </a:lstStyle>
          <a:p>
            <a:fld id="{24C9FC1D-97B7-437D-9019-2E4FA5AFEB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407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06425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6176" y="3598168"/>
            <a:ext cx="3654441" cy="3303270"/>
          </a:xfrm>
          <a:prstGeom prst="rect">
            <a:avLst/>
          </a:prstGeom>
        </p:spPr>
        <p:txBody>
          <a:bodyPr vert="horz" lIns="73145" tIns="36573" rIns="73145" bIns="3657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58417" y="546475"/>
            <a:ext cx="9303" cy="6694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9230" tIns="39616" rIns="79230" bIns="39616"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585" y="99854"/>
            <a:ext cx="4591066" cy="264672"/>
          </a:xfrm>
          <a:prstGeom prst="rect">
            <a:avLst/>
          </a:prstGeom>
          <a:noFill/>
        </p:spPr>
        <p:txBody>
          <a:bodyPr wrap="square" lIns="79230" tIns="39616" rIns="79230" bIns="39616">
            <a:spAutoFit/>
          </a:bodyPr>
          <a:lstStyle/>
          <a:p>
            <a:pPr>
              <a:defRPr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Unified Modeling Language</a:t>
            </a:r>
            <a:endParaRPr lang="en-IN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00352" y="7054553"/>
            <a:ext cx="2025855" cy="22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 anchor="ctr" anchorCtr="0"/>
          <a:lstStyle/>
          <a:p>
            <a:pPr marL="0" marR="0" indent="0" algn="r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    Page 0-</a:t>
            </a:r>
            <a:fld id="{BD9FB300-F9DC-4669-88F4-967ABA23CC04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731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823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30288" y="606425"/>
            <a:ext cx="3886200" cy="2914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xfrm>
            <a:off x="1146176" y="3598169"/>
            <a:ext cx="3654441" cy="3456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©2016 Capgemini. All rights reserved.</a:t>
            </a:r>
            <a:br>
              <a:rPr lang="en-US" sz="1000" dirty="0"/>
            </a:br>
            <a:r>
              <a:rPr lang="en-US" sz="1000" dirty="0"/>
              <a:t>The information contained in this document is proprietary and confidential. For Capgemini only.</a:t>
            </a:r>
          </a:p>
        </p:txBody>
      </p:sp>
    </p:spTree>
    <p:extLst>
      <p:ext uri="{BB962C8B-B14F-4D97-AF65-F5344CB8AC3E}">
        <p14:creationId xmlns:p14="http://schemas.microsoft.com/office/powerpoint/2010/main" val="36620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9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7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1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4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21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7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2830285" y="1844825"/>
            <a:ext cx="6313715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4157668"/>
            <a:ext cx="4049986" cy="1079500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004" y="5381481"/>
            <a:ext cx="4051006" cy="1079500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13229363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>
            <p:custDataLst>
              <p:tags r:id="rId1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98527626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949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2535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8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8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BE467D1-B0B3-4324-B53C-1BE8DAF649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10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E4229E-F812-46DD-AC36-E500FEFC8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953EED8-CB4C-4F33-B843-6A138EC51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Lesson 00: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857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IN" dirty="0">
                <a:cs typeface="Arial" charset="0"/>
              </a:rPr>
              <a:t>Object Oriented Analysis and Design with UML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Parallel Technology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 (</a:t>
            </a:r>
            <a:r>
              <a:rPr lang="en-IN" dirty="0">
                <a:cs typeface="Arial" charset="0"/>
              </a:rPr>
              <a:t>Notations exist but not as an industry wide standard on par with UML)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History</a:t>
            </a: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15800"/>
              </p:ext>
            </p:extLst>
          </p:nvPr>
        </p:nvGraphicFramePr>
        <p:xfrm>
          <a:off x="298450" y="1495425"/>
          <a:ext cx="8539483" cy="4480560"/>
        </p:xfrm>
        <a:graphic>
          <a:graphicData uri="http://schemas.openxmlformats.org/drawingml/2006/table">
            <a:tbl>
              <a:tblPr/>
              <a:tblGrid>
                <a:gridCol w="9756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2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59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59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9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354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Reviewer(s)</a:t>
                      </a:r>
                    </a:p>
                  </a:txBody>
                  <a:tcPr marL="69615" marR="69615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Approver</a:t>
                      </a:r>
                    </a:p>
                  </a:txBody>
                  <a:tcPr marL="69615" marR="69615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06-Oct-2008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0.1D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Kunchur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09-Dec-2008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Jan-2009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Nilendra Nagwekar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08-May-2009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1.2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based on Repository Review Comments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05-May-2011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1.3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as part of Integration Exercise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 - 2016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1.4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Kavita Arora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Anjulata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Refinement as per integrated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History</a:t>
            </a: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02883"/>
              </p:ext>
            </p:extLst>
          </p:nvPr>
        </p:nvGraphicFramePr>
        <p:xfrm>
          <a:off x="298450" y="1495425"/>
          <a:ext cx="8539483" cy="1463040"/>
        </p:xfrm>
        <a:graphic>
          <a:graphicData uri="http://schemas.openxmlformats.org/drawingml/2006/table">
            <a:tbl>
              <a:tblPr/>
              <a:tblGrid>
                <a:gridCol w="9756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2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59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59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9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354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Reviewer(s)</a:t>
                      </a:r>
                    </a:p>
                  </a:txBody>
                  <a:tcPr marL="69615" marR="69615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Approver</a:t>
                      </a:r>
                    </a:p>
                  </a:txBody>
                  <a:tcPr marL="69615" marR="69615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Apr-2018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 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Srivastava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74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Goals and Non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>
                <a:cs typeface="Arial" charset="0"/>
              </a:rPr>
              <a:t>Course Goals</a:t>
            </a:r>
          </a:p>
          <a:p>
            <a:pPr lvl="1"/>
            <a:r>
              <a:rPr lang="en-US" dirty="0">
                <a:cs typeface="Arial" charset="0"/>
              </a:rPr>
              <a:t>At the end of this program, participants gain an understanding of the need of UML and different diagrams in UML.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marL="347663" indent="-347663"/>
            <a:r>
              <a:rPr lang="en-US" dirty="0">
                <a:cs typeface="Arial" charset="0"/>
              </a:rPr>
              <a:t>Course Non Goals</a:t>
            </a:r>
          </a:p>
          <a:p>
            <a:pPr lvl="1"/>
            <a:r>
              <a:rPr lang="en-US" dirty="0">
                <a:cs typeface="Arial" charset="0"/>
              </a:rPr>
              <a:t>Detailed design and integration is not the part of this course.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IN" dirty="0">
                <a:cs typeface="Arial" charset="0"/>
              </a:rPr>
              <a:t>Fair Knowledge of OOP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Intended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>
                <a:cs typeface="Arial" charset="0"/>
              </a:rPr>
              <a:t>Programmers and Designers in Object-Oriented </a:t>
            </a:r>
          </a:p>
          <a:p>
            <a:pPr marL="347663" indent="-347663"/>
            <a:r>
              <a:rPr lang="en-US" dirty="0">
                <a:cs typeface="Arial" charset="0"/>
              </a:rPr>
              <a:t>Technology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Wise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defRPr/>
            </a:pPr>
            <a:r>
              <a:rPr lang="en-US" dirty="0">
                <a:cs typeface="Arial" charset="0"/>
              </a:rPr>
              <a:t>Day 1</a:t>
            </a:r>
          </a:p>
          <a:p>
            <a:pPr lvl="1">
              <a:defRPr/>
            </a:pPr>
            <a:r>
              <a:rPr lang="en-US" dirty="0"/>
              <a:t>Lesson 1: Introducing </a:t>
            </a:r>
            <a:r>
              <a:rPr lang="en-US" dirty="0" smtClean="0"/>
              <a:t>UML and Class , Use Case and Sequence Diagram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90000"/>
              </a:lnSpc>
            </a:pPr>
            <a:r>
              <a:rPr lang="en-US" dirty="0">
                <a:cs typeface="Arial" charset="0"/>
              </a:rPr>
              <a:t>Lesson 1: Introducing UML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1.1. </a:t>
            </a:r>
            <a:r>
              <a:rPr lang="en-US" dirty="0" smtClean="0">
                <a:cs typeface="Arial" charset="0"/>
              </a:rPr>
              <a:t>Modeling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1.2.Concept Of </a:t>
            </a:r>
            <a:r>
              <a:rPr lang="en-US" dirty="0" err="1" smtClean="0">
                <a:cs typeface="Arial" charset="0"/>
              </a:rPr>
              <a:t>Uml</a:t>
            </a:r>
            <a:endParaRPr lang="en-US" dirty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1.3</a:t>
            </a:r>
            <a:r>
              <a:rPr lang="en-US" dirty="0">
                <a:cs typeface="Arial" charset="0"/>
              </a:rPr>
              <a:t>. UML Building Blocks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1.4. UML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1.5. </a:t>
            </a:r>
            <a:r>
              <a:rPr lang="en-US" dirty="0">
                <a:cs typeface="Arial" charset="0"/>
              </a:rPr>
              <a:t>Use Case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1.6. </a:t>
            </a:r>
            <a:r>
              <a:rPr lang="en-US" dirty="0">
                <a:cs typeface="Arial" charset="0"/>
              </a:rPr>
              <a:t>Sequence </a:t>
            </a:r>
            <a:r>
              <a:rPr lang="en-US" dirty="0" smtClean="0">
                <a:cs typeface="Arial" charset="0"/>
              </a:rPr>
              <a:t>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1.7 </a:t>
            </a:r>
            <a:r>
              <a:rPr lang="en-US" smtClean="0">
                <a:cs typeface="Arial" charset="0"/>
              </a:rPr>
              <a:t>Class Diagram</a:t>
            </a:r>
            <a:endParaRPr lang="en-US" dirty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endParaRPr lang="en-US" dirty="0">
              <a:cs typeface="Arial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>
                <a:cs typeface="Arial" charset="0"/>
              </a:rPr>
              <a:t>Student material:</a:t>
            </a:r>
          </a:p>
          <a:p>
            <a:pPr lvl="1"/>
            <a:r>
              <a:rPr lang="en-US" dirty="0">
                <a:cs typeface="Arial" charset="0"/>
              </a:rPr>
              <a:t>Class Book (presentation slides with notes)</a:t>
            </a:r>
          </a:p>
          <a:p>
            <a:pPr lvl="1"/>
            <a:endParaRPr lang="en-US" dirty="0">
              <a:cs typeface="Arial" charset="0"/>
            </a:endParaRPr>
          </a:p>
          <a:p>
            <a:pPr marL="347663" indent="-347663"/>
            <a:r>
              <a:rPr lang="en-US" dirty="0">
                <a:cs typeface="Arial" charset="0"/>
              </a:rPr>
              <a:t>Book:</a:t>
            </a:r>
          </a:p>
          <a:p>
            <a:pPr lvl="1"/>
            <a:r>
              <a:rPr lang="en-US" dirty="0">
                <a:cs typeface="Arial" charset="0"/>
              </a:rPr>
              <a:t>UML User's Guide; by Grady </a:t>
            </a:r>
            <a:r>
              <a:rPr lang="en-US" dirty="0" err="1">
                <a:cs typeface="Arial" charset="0"/>
              </a:rPr>
              <a:t>Booch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Ivar</a:t>
            </a:r>
            <a:r>
              <a:rPr lang="en-US" dirty="0">
                <a:cs typeface="Arial" charset="0"/>
              </a:rPr>
              <a:t> Jacobson, and James </a:t>
            </a:r>
            <a:r>
              <a:rPr lang="en-US" dirty="0" err="1">
                <a:cs typeface="Arial" charset="0"/>
              </a:rPr>
              <a:t>Rambaugh</a:t>
            </a:r>
            <a:endParaRPr lang="en-US" dirty="0">
              <a:cs typeface="Arial" charset="0"/>
            </a:endParaRPr>
          </a:p>
          <a:p>
            <a:pPr lvl="1"/>
            <a:endParaRPr lang="en-US" dirty="0">
              <a:cs typeface="Arial" charset="0"/>
            </a:endParaRPr>
          </a:p>
          <a:p>
            <a:pPr marL="347663" indent="-347663"/>
            <a:r>
              <a:rPr lang="en-US" dirty="0">
                <a:cs typeface="Arial" charset="0"/>
              </a:rPr>
              <a:t>Web-site:</a:t>
            </a:r>
          </a:p>
          <a:p>
            <a:pPr lvl="1"/>
            <a:r>
              <a:rPr lang="en-US" dirty="0">
                <a:cs typeface="Arial" charset="0"/>
                <a:hlinkClick r:id="rId3"/>
              </a:rPr>
              <a:t>http://www.uml.org/</a:t>
            </a:r>
            <a:r>
              <a:rPr lang="en-US" dirty="0">
                <a:cs typeface="Arial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DAC62F-D3FD-4106-B9A6-9EF3E62828B0}"/>
</file>

<file path=customXml/itemProps2.xml><?xml version="1.0" encoding="utf-8"?>
<ds:datastoreItem xmlns:ds="http://schemas.openxmlformats.org/officeDocument/2006/customXml" ds:itemID="{BD04404D-DE8D-4B47-BCDC-E7D76564AAF4}"/>
</file>

<file path=customXml/itemProps3.xml><?xml version="1.0" encoding="utf-8"?>
<ds:datastoreItem xmlns:ds="http://schemas.openxmlformats.org/officeDocument/2006/customXml" ds:itemID="{AD40762F-7311-401A-B035-0DD4A6DEDB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291</Words>
  <Application>Microsoft Office PowerPoint</Application>
  <PresentationFormat>On-screen Show (4:3)</PresentationFormat>
  <Paragraphs>110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Capgemini 2017_Cover slides</vt:lpstr>
      <vt:lpstr>think-cell Slide</vt:lpstr>
      <vt:lpstr>PowerPoint Presentation</vt:lpstr>
      <vt:lpstr>Document History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UML-ClassBook-Lesson 0</dc:title>
  <dc:creator>nandesat</dc:creator>
  <cp:lastModifiedBy>Srivastava, Vaishali</cp:lastModifiedBy>
  <cp:revision>26</cp:revision>
  <cp:lastPrinted>2016-07-15T06:50:14Z</cp:lastPrinted>
  <dcterms:created xsi:type="dcterms:W3CDTF">2014-05-19T03:57:28Z</dcterms:created>
  <dcterms:modified xsi:type="dcterms:W3CDTF">2018-04-10T17:57:54Z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