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0" r:id="rId4"/>
  </p:sldMasterIdLst>
  <p:notesMasterIdLst>
    <p:notesMasterId r:id="rId58"/>
  </p:notesMasterIdLst>
  <p:handoutMasterIdLst>
    <p:handoutMasterId r:id="rId59"/>
  </p:handout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303" r:id="rId34"/>
    <p:sldId id="304" r:id="rId35"/>
    <p:sldId id="305"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57" r:id="rId53"/>
    <p:sldId id="340" r:id="rId54"/>
    <p:sldId id="341" r:id="rId55"/>
    <p:sldId id="355" r:id="rId56"/>
    <p:sldId id="356" r:id="rId57"/>
  </p:sldIdLst>
  <p:sldSz cx="9144000" cy="6858000" type="screen4x3"/>
  <p:notesSz cx="5029200" cy="7772400"/>
  <p:embeddedFontLst>
    <p:embeddedFont>
      <p:font typeface="Verdana" panose="020B0604030504040204" pitchFamily="34" charset="0"/>
      <p:regular r:id="rId60"/>
      <p:bold r:id="rId61"/>
      <p:italic r:id="rId62"/>
      <p:boldItalic r:id="rId63"/>
    </p:embeddedFont>
    <p:embeddedFont>
      <p:font typeface="Candara" panose="020E0502030303020204" pitchFamily="34" charset="0"/>
      <p:regular r:id="rId64"/>
      <p:bold r:id="rId65"/>
      <p:italic r:id="rId66"/>
      <p:boldItalic r:id="rId67"/>
    </p:embeddedFont>
    <p:embeddedFont>
      <p:font typeface="Trebuchet MS" panose="020B0603020202020204" pitchFamily="34" charset="0"/>
      <p:regular r:id="rId68"/>
      <p:bold r:id="rId69"/>
      <p:italic r:id="rId70"/>
      <p:boldItalic r:id="rId71"/>
    </p:embeddedFont>
    <p:embeddedFont>
      <p:font typeface="Tahoma" panose="020B0604030504040204" pitchFamily="34" charset="0"/>
      <p:regular r:id="rId72"/>
      <p:bold r:id="rId73"/>
    </p:embeddedFont>
    <p:embeddedFont>
      <p:font typeface="Calibri" panose="020F0502020204030204" pitchFamily="34" charset="0"/>
      <p:regular r:id="rId74"/>
      <p:bold r:id="rId75"/>
      <p:italic r:id="rId76"/>
      <p:boldItalic r:id="rId77"/>
    </p:embeddedFont>
  </p:embeddedFontLst>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448">
          <p15:clr>
            <a:srgbClr val="A4A3A4"/>
          </p15:clr>
        </p15:guide>
        <p15:guide id="2" pos="8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5790" autoAdjust="0"/>
  </p:normalViewPr>
  <p:slideViewPr>
    <p:cSldViewPr snapToGrid="0">
      <p:cViewPr varScale="1">
        <p:scale>
          <a:sx n="79" d="100"/>
          <a:sy n="79" d="100"/>
        </p:scale>
        <p:origin x="1698" y="8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3462" y="96"/>
      </p:cViewPr>
      <p:guideLst>
        <p:guide orient="horz" pos="2448"/>
        <p:guide pos="89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font" Target="fonts/font17.fntdata"/><Relationship Id="rId7" Type="http://schemas.openxmlformats.org/officeDocument/2006/relationships/slide" Target="slides/slide3.xml"/><Relationship Id="rId71"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3.fntdata"/><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79320" cy="388620"/>
          </a:xfrm>
          <a:prstGeom prst="rect">
            <a:avLst/>
          </a:prstGeom>
        </p:spPr>
        <p:txBody>
          <a:bodyPr vert="horz" lIns="73152" tIns="36576" rIns="73152" bIns="36576" rtlCol="0"/>
          <a:lstStyle>
            <a:lvl1pPr algn="l" fontAlgn="auto">
              <a:spcBef>
                <a:spcPts val="0"/>
              </a:spcBef>
              <a:spcAft>
                <a:spcPts val="0"/>
              </a:spcAft>
              <a:defRPr sz="1000">
                <a:latin typeface="+mn-lt"/>
                <a:cs typeface="+mn-cs"/>
              </a:defRPr>
            </a:lvl1pPr>
          </a:lstStyle>
          <a:p>
            <a:pPr>
              <a:defRPr/>
            </a:pPr>
            <a:endParaRPr lang="en-US"/>
          </a:p>
        </p:txBody>
      </p:sp>
      <p:sp>
        <p:nvSpPr>
          <p:cNvPr id="3" name="Date Placeholder 2"/>
          <p:cNvSpPr>
            <a:spLocks noGrp="1"/>
          </p:cNvSpPr>
          <p:nvPr>
            <p:ph type="dt" sz="quarter" idx="1"/>
          </p:nvPr>
        </p:nvSpPr>
        <p:spPr>
          <a:xfrm>
            <a:off x="2848716" y="0"/>
            <a:ext cx="2179320" cy="388620"/>
          </a:xfrm>
          <a:prstGeom prst="rect">
            <a:avLst/>
          </a:prstGeom>
        </p:spPr>
        <p:txBody>
          <a:bodyPr vert="horz" lIns="73152" tIns="36576" rIns="73152" bIns="36576" rtlCol="0"/>
          <a:lstStyle>
            <a:lvl1pPr algn="r" fontAlgn="auto">
              <a:spcBef>
                <a:spcPts val="0"/>
              </a:spcBef>
              <a:spcAft>
                <a:spcPts val="0"/>
              </a:spcAft>
              <a:defRPr sz="1000" smtClean="0">
                <a:latin typeface="+mn-lt"/>
                <a:cs typeface="+mn-cs"/>
              </a:defRPr>
            </a:lvl1pPr>
          </a:lstStyle>
          <a:p>
            <a:pPr>
              <a:defRPr/>
            </a:pPr>
            <a:fld id="{C3E4B7DD-E3AB-445C-A424-EDF718D21203}" type="datetimeFigureOut">
              <a:rPr lang="en-US"/>
              <a:pPr>
                <a:defRPr/>
              </a:pPr>
              <a:t>4/11/2018</a:t>
            </a:fld>
            <a:endParaRPr lang="en-US"/>
          </a:p>
        </p:txBody>
      </p:sp>
      <p:sp>
        <p:nvSpPr>
          <p:cNvPr id="4" name="Footer Placeholder 3"/>
          <p:cNvSpPr>
            <a:spLocks noGrp="1"/>
          </p:cNvSpPr>
          <p:nvPr>
            <p:ph type="ftr" sz="quarter" idx="2"/>
          </p:nvPr>
        </p:nvSpPr>
        <p:spPr>
          <a:xfrm>
            <a:off x="0" y="7382431"/>
            <a:ext cx="2179320" cy="388620"/>
          </a:xfrm>
          <a:prstGeom prst="rect">
            <a:avLst/>
          </a:prstGeom>
        </p:spPr>
        <p:txBody>
          <a:bodyPr vert="horz" lIns="73152" tIns="36576" rIns="73152" bIns="36576" rtlCol="0" anchor="b"/>
          <a:lstStyle>
            <a:lvl1pPr algn="l" fontAlgn="auto">
              <a:spcBef>
                <a:spcPts val="0"/>
              </a:spcBef>
              <a:spcAft>
                <a:spcPts val="0"/>
              </a:spcAft>
              <a:defRPr sz="1000" smtClean="0">
                <a:latin typeface="+mn-lt"/>
                <a:cs typeface="+mn-cs"/>
              </a:defRPr>
            </a:lvl1pPr>
          </a:lstStyle>
          <a:p>
            <a:pPr>
              <a:defRPr/>
            </a:pPr>
            <a:r>
              <a:rPr lang="en-US"/>
              <a:t>Page XX-#</a:t>
            </a:r>
          </a:p>
        </p:txBody>
      </p:sp>
      <p:sp>
        <p:nvSpPr>
          <p:cNvPr id="5" name="Slide Number Placeholder 4"/>
          <p:cNvSpPr>
            <a:spLocks noGrp="1"/>
          </p:cNvSpPr>
          <p:nvPr>
            <p:ph type="sldNum" sz="quarter" idx="3"/>
          </p:nvPr>
        </p:nvSpPr>
        <p:spPr>
          <a:xfrm>
            <a:off x="2848716" y="7382431"/>
            <a:ext cx="2179320" cy="388620"/>
          </a:xfrm>
          <a:prstGeom prst="rect">
            <a:avLst/>
          </a:prstGeom>
        </p:spPr>
        <p:txBody>
          <a:bodyPr vert="horz" lIns="73152" tIns="36576" rIns="73152" bIns="36576" rtlCol="0" anchor="b"/>
          <a:lstStyle>
            <a:lvl1pPr algn="r" fontAlgn="auto">
              <a:spcBef>
                <a:spcPts val="0"/>
              </a:spcBef>
              <a:spcAft>
                <a:spcPts val="0"/>
              </a:spcAft>
              <a:defRPr sz="1000" smtClean="0">
                <a:latin typeface="+mn-lt"/>
                <a:cs typeface="+mn-cs"/>
              </a:defRPr>
            </a:lvl1pPr>
          </a:lstStyle>
          <a:p>
            <a:pPr>
              <a:defRPr/>
            </a:pPr>
            <a:fld id="{63A44821-1ABD-487E-BB8D-FFD3C8534855}" type="slidenum">
              <a:rPr lang="en-US"/>
              <a:pPr>
                <a:defRPr/>
              </a:pPr>
              <a:t>‹#›</a:t>
            </a:fld>
            <a:endParaRPr lang="en-US"/>
          </a:p>
        </p:txBody>
      </p:sp>
    </p:spTree>
    <p:extLst>
      <p:ext uri="{BB962C8B-B14F-4D97-AF65-F5344CB8AC3E}">
        <p14:creationId xmlns:p14="http://schemas.microsoft.com/office/powerpoint/2010/main" val="181738653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02317" y="582613"/>
            <a:ext cx="3398203" cy="2914650"/>
          </a:xfrm>
          <a:prstGeom prst="rect">
            <a:avLst/>
          </a:prstGeom>
          <a:noFill/>
          <a:ln w="12700">
            <a:solidFill>
              <a:prstClr val="black"/>
            </a:solidFill>
          </a:ln>
        </p:spPr>
        <p:txBody>
          <a:bodyPr vert="horz" lIns="73152" tIns="36576" rIns="73152" bIns="36576" rtlCol="0" anchor="ctr"/>
          <a:lstStyle/>
          <a:p>
            <a:pPr lvl="0"/>
            <a:r>
              <a:rPr lang="en-US" noProof="0" dirty="0"/>
              <a:t>____</a:t>
            </a:r>
          </a:p>
        </p:txBody>
      </p:sp>
      <p:sp>
        <p:nvSpPr>
          <p:cNvPr id="5" name="Notes Placeholder 4"/>
          <p:cNvSpPr>
            <a:spLocks noGrp="1"/>
          </p:cNvSpPr>
          <p:nvPr>
            <p:ph type="body" sz="quarter" idx="3"/>
          </p:nvPr>
        </p:nvSpPr>
        <p:spPr>
          <a:xfrm>
            <a:off x="1133850" y="3665476"/>
            <a:ext cx="3363277" cy="3497580"/>
          </a:xfrm>
          <a:prstGeom prst="rect">
            <a:avLst/>
          </a:prstGeom>
        </p:spPr>
        <p:txBody>
          <a:bodyPr vert="horz" lIns="73152" tIns="36576" rIns="73152" bIns="36576"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Rectangle 14"/>
          <p:cNvSpPr>
            <a:spLocks noChangeArrowheads="1"/>
          </p:cNvSpPr>
          <p:nvPr/>
        </p:nvSpPr>
        <p:spPr bwMode="auto">
          <a:xfrm>
            <a:off x="176954" y="129540"/>
            <a:ext cx="4767263" cy="263129"/>
          </a:xfrm>
          <a:prstGeom prst="rect">
            <a:avLst/>
          </a:prstGeom>
          <a:noFill/>
          <a:ln w="9525">
            <a:noFill/>
            <a:miter lim="800000"/>
            <a:headEnd/>
            <a:tailEnd/>
          </a:ln>
          <a:effectLst/>
        </p:spPr>
        <p:txBody>
          <a:bodyPr lIns="73957" tIns="36978" rIns="73957" bIns="36978"/>
          <a:lstStyle/>
          <a:p>
            <a:pPr fontAlgn="auto">
              <a:spcBef>
                <a:spcPts val="0"/>
              </a:spcBef>
              <a:spcAft>
                <a:spcPts val="0"/>
              </a:spcAft>
              <a:defRPr/>
            </a:pPr>
            <a:r>
              <a:rPr lang="en-US" sz="1000" b="0" dirty="0">
                <a:latin typeface="Arial" panose="020B0604020202020204" pitchFamily="34" charset="0"/>
                <a:cs typeface="Arial" panose="020B0604020202020204" pitchFamily="34" charset="0"/>
              </a:rPr>
              <a:t>Unified Modeling Language 		                  Introducing UML		</a:t>
            </a:r>
            <a:endParaRPr lang="en-US" b="0" dirty="0">
              <a:latin typeface="Arial" panose="020B0604020202020204" pitchFamily="34" charset="0"/>
              <a:cs typeface="Arial" panose="020B0604020202020204" pitchFamily="34" charset="0"/>
            </a:endParaRPr>
          </a:p>
        </p:txBody>
      </p:sp>
      <p:sp>
        <p:nvSpPr>
          <p:cNvPr id="12" name="Rectangle 14"/>
          <p:cNvSpPr>
            <a:spLocks noChangeArrowheads="1"/>
          </p:cNvSpPr>
          <p:nvPr/>
        </p:nvSpPr>
        <p:spPr bwMode="auto">
          <a:xfrm>
            <a:off x="2779632" y="7248980"/>
            <a:ext cx="2025650" cy="274320"/>
          </a:xfrm>
          <a:prstGeom prst="rect">
            <a:avLst/>
          </a:prstGeom>
          <a:noFill/>
          <a:ln w="9525">
            <a:noFill/>
            <a:miter lim="800000"/>
            <a:headEnd/>
            <a:tailEnd/>
          </a:ln>
          <a:effectLst/>
        </p:spPr>
        <p:txBody>
          <a:bodyPr lIns="73957" tIns="36978" rIns="73957" bIns="36978" anchor="ctr" anchorCtr="0"/>
          <a:lstStyle/>
          <a:p>
            <a:pPr algn="r" fontAlgn="auto">
              <a:spcBef>
                <a:spcPts val="0"/>
              </a:spcBef>
              <a:spcAft>
                <a:spcPts val="0"/>
              </a:spcAft>
              <a:defRPr/>
            </a:pPr>
            <a:r>
              <a:rPr lang="en-US" sz="800" dirty="0">
                <a:latin typeface="Arial" panose="020B0604020202020204" pitchFamily="34" charset="0"/>
                <a:cs typeface="Arial" panose="020B0604020202020204" pitchFamily="34" charset="0"/>
              </a:rPr>
              <a:t>	 Page 01-</a:t>
            </a:r>
            <a:fld id="{52CB60D4-F058-4BB6-A082-DCF6F8867EFA}" type="slidenum">
              <a:rPr lang="en-US" sz="800">
                <a:latin typeface="Arial" panose="020B0604020202020204" pitchFamily="34" charset="0"/>
                <a:cs typeface="Arial" panose="020B0604020202020204" pitchFamily="34" charset="0"/>
              </a:rPr>
              <a:pPr algn="r" fontAlgn="auto">
                <a:spcBef>
                  <a:spcPts val="0"/>
                </a:spcBef>
                <a:spcAft>
                  <a:spcPts val="0"/>
                </a:spcAft>
                <a:defRPr/>
              </a:pPr>
              <a:t>‹#›</a:t>
            </a:fld>
            <a:r>
              <a:rPr lang="en-US" sz="800" dirty="0">
                <a:latin typeface="Arial" panose="020B0604020202020204" pitchFamily="34" charset="0"/>
                <a:cs typeface="Arial" panose="020B0604020202020204" pitchFamily="34" charset="0"/>
              </a:rPr>
              <a:t> </a:t>
            </a:r>
          </a:p>
        </p:txBody>
      </p:sp>
      <p:cxnSp>
        <p:nvCxnSpPr>
          <p:cNvPr id="6" name="Straight Connector 5"/>
          <p:cNvCxnSpPr/>
          <p:nvPr/>
        </p:nvCxnSpPr>
        <p:spPr>
          <a:xfrm>
            <a:off x="882868" y="488731"/>
            <a:ext cx="0" cy="676340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5682161"/>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1pPr>
    <a:lvl2pPr marL="4572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2pPr>
    <a:lvl3pPr marL="9144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3pPr>
    <a:lvl4pPr marL="13716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4pPr>
    <a:lvl5pPr marL="1828800" algn="l" rtl="0" fontAlgn="base">
      <a:spcBef>
        <a:spcPct val="30000"/>
      </a:spcBef>
      <a:spcAft>
        <a:spcPct val="0"/>
      </a:spcAft>
      <a:defRPr sz="9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Image Placeholder 11"/>
          <p:cNvSpPr>
            <a:spLocks noGrp="1" noRot="1" noChangeAspect="1"/>
          </p:cNvSpPr>
          <p:nvPr>
            <p:ph type="sldImg"/>
          </p:nvPr>
        </p:nvSpPr>
        <p:spPr>
          <a:xfrm>
            <a:off x="1047750" y="582613"/>
            <a:ext cx="3886200" cy="2914650"/>
          </a:xfrm>
        </p:spPr>
      </p:sp>
      <p:sp>
        <p:nvSpPr>
          <p:cNvPr id="13" name="Notes Placeholder 12"/>
          <p:cNvSpPr>
            <a:spLocks noGrp="1"/>
          </p:cNvSpPr>
          <p:nvPr>
            <p:ph type="body" idx="1"/>
          </p:nvPr>
        </p:nvSpPr>
        <p:spPr/>
        <p:txBody>
          <a:bodyPr/>
          <a:lstStyle/>
          <a:p>
            <a:endParaRPr lang="en-US"/>
          </a:p>
        </p:txBody>
      </p:sp>
    </p:spTree>
    <p:extLst>
      <p:ext uri="{BB962C8B-B14F-4D97-AF65-F5344CB8AC3E}">
        <p14:creationId xmlns:p14="http://schemas.microsoft.com/office/powerpoint/2010/main" val="1703738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p:txBody>
          <a:bodyPr/>
          <a:lstStyle/>
          <a:p>
            <a:r>
              <a:rPr lang="en-US"/>
              <a:t>And What UML is NOT …</a:t>
            </a:r>
          </a:p>
          <a:p>
            <a:r>
              <a:rPr lang="en-US"/>
              <a:t>UML is not meant to be a programming language, rather it is a language meant for modeling. By using UML, one can convey a concept or a specification but not a solution (which a program does).</a:t>
            </a:r>
          </a:p>
          <a:p>
            <a:r>
              <a:rPr lang="en-US"/>
              <a:t>UML comprises model elements, each with its own associated notation and semantics. UML is not meant to specify a tool or repository in terms of interfaces, storage, or run time behavior.</a:t>
            </a:r>
          </a:p>
          <a:p>
            <a:r>
              <a:rPr lang="en-US"/>
              <a:t>Similarly, UML is not a process. A process will provide guidance regarding order of activities, and spell out the work products that have to be developed. They are usually domain specific.</a:t>
            </a:r>
          </a:p>
          <a:p>
            <a:r>
              <a:rPr lang="en-US"/>
              <a:t>UML does not require a process. However, it enables and promotes Object-Oriented and component-based processes.</a:t>
            </a:r>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1277543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p:txBody>
          <a:bodyPr/>
          <a:lstStyle/>
          <a:p>
            <a:r>
              <a:rPr lang="en-US"/>
              <a:t>UML Building Blocks:</a:t>
            </a:r>
          </a:p>
          <a:p>
            <a:r>
              <a:rPr lang="en-US"/>
              <a:t>Let us look at the building blocks of UML. UML offers different views of the system, each view containing different diagrams. The diagrams are made up of specific modeling elements.</a:t>
            </a:r>
          </a:p>
          <a:p>
            <a:r>
              <a:rPr lang="en-US"/>
              <a:t>In addition to existing modeling elements, UML allows extending available notation and semantics by the use of extension mechanisms.</a:t>
            </a:r>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1029862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p:txBody>
          <a:bodyPr/>
          <a:lstStyle/>
          <a:p>
            <a:r>
              <a:rPr lang="en-US"/>
              <a:t>UML Building Blocks – Views and Diagrams:</a:t>
            </a:r>
          </a:p>
          <a:p>
            <a:r>
              <a:rPr lang="en-US"/>
              <a:t>For the end user, the User view is useful to understand the functionality that will be provided by the system. Various views are:</a:t>
            </a:r>
          </a:p>
          <a:p>
            <a:pPr lvl="1"/>
            <a:r>
              <a:rPr lang="en-US"/>
              <a:t>Structural view - Structure diagrams define the static architecture of a model. They are used to model the “things” that make up a model. They are used to model the relationships and dependencies.  Analysts and Designers can get  the view of the structural aspects of the system through the Structural view.</a:t>
            </a:r>
          </a:p>
          <a:p>
            <a:pPr lvl="1"/>
            <a:r>
              <a:rPr lang="en-US"/>
              <a:t>Behavioral view - It can give important inputs in terms of performance, scalability, and throughput, which can be used by the system integrator.</a:t>
            </a:r>
          </a:p>
          <a:p>
            <a:pPr lvl="1"/>
            <a:r>
              <a:rPr lang="en-US"/>
              <a:t>Implementation view - This view is helpful for programmers.</a:t>
            </a:r>
          </a:p>
          <a:p>
            <a:pPr lvl="1"/>
            <a:r>
              <a:rPr lang="en-US"/>
              <a:t>Environment view – This view can convey decisions relating to system topology, delivery mode, installation, and communication. </a:t>
            </a:r>
          </a:p>
          <a:p>
            <a:pPr lvl="1"/>
            <a:endParaRPr lang="en-US"/>
          </a:p>
          <a:p>
            <a:pPr lvl="1"/>
            <a:r>
              <a:rPr lang="en-US"/>
              <a:t>contd.</a:t>
            </a:r>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590908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p:txBody>
          <a:bodyPr/>
          <a:lstStyle/>
          <a:p>
            <a:r>
              <a:rPr lang="en-US"/>
              <a:t>UML Building Blocks – Views and Diagrams (contd.):</a:t>
            </a:r>
          </a:p>
          <a:p>
            <a:r>
              <a:rPr lang="en-US"/>
              <a:t>Often one has to decide which views / diagrams are required for the system under consideration. While deciding on this, consider the “reason for communication” of models. Depending on what aspects of the system need to be emphasized on, the views / diagrams can be chosen. (To that extent, each view / diagram is an independent entity in itself). Hence, it may not be required to have all models for each Analysis and Design.</a:t>
            </a:r>
          </a:p>
          <a:p>
            <a:r>
              <a:rPr lang="en-US"/>
              <a:t>It is important to note that the activity of drawing diagram by itself is not Analysis and Design. Rather, the diagrams are a means of representing and conveying the “Analysis and Design decisions”.</a:t>
            </a:r>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2828284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p:txBody>
          <a:bodyPr/>
          <a:lstStyle/>
          <a:p>
            <a:r>
              <a:rPr lang="en-US"/>
              <a:t>UML Building Blocks – Elements:</a:t>
            </a:r>
          </a:p>
          <a:p>
            <a:r>
              <a:rPr lang="en-US"/>
              <a:t>Elements form the atomic level of the UML hierarchy. Each element has a predefined “meaning” and a “graphical notation” associated with it.</a:t>
            </a:r>
          </a:p>
          <a:p>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1440043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p:txBody>
          <a:bodyPr/>
          <a:lstStyle/>
          <a:p>
            <a:r>
              <a:rPr lang="en-US"/>
              <a:t>UML Building Blocks – Mechanisms:</a:t>
            </a:r>
          </a:p>
          <a:p>
            <a:r>
              <a:rPr lang="en-US"/>
              <a:t>There are some mechanisms available to add on to the expressive power of UML. They are broadly categorized as General mechanisms and Extension mechanisms.</a:t>
            </a:r>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305406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p:txBody>
          <a:bodyPr/>
          <a:lstStyle/>
          <a:p>
            <a:r>
              <a:rPr lang="en-US"/>
              <a:t>UML Diagrams:</a:t>
            </a:r>
          </a:p>
          <a:p>
            <a:r>
              <a:rPr lang="en-US"/>
              <a:t>The slides shows a list of the nine diagrams in UML 1.4. Also mentions the additional diagrams of UML 2.x.</a:t>
            </a:r>
          </a:p>
          <a:p>
            <a:endParaRPr lang="en-US"/>
          </a:p>
          <a:p>
            <a:r>
              <a:rPr lang="en-US"/>
              <a:t>In the subsequent sections we will be looking at each UML 1.4 diagram in detail. The sections provide the notations and associated semantics for the constituents of each diagram.</a:t>
            </a:r>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1916065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960454" y="3633952"/>
            <a:ext cx="3363277" cy="3352801"/>
          </a:xfrm>
        </p:spPr>
        <p:txBody>
          <a:bodyPr/>
          <a:lstStyle/>
          <a:p>
            <a:r>
              <a:rPr lang="en-US" dirty="0"/>
              <a:t>Use Case Diagrams:</a:t>
            </a:r>
          </a:p>
          <a:p>
            <a:r>
              <a:rPr lang="en-US" dirty="0"/>
              <a:t>Use Case is a description of a system’s behavior from a user’s point of view. It is a set of scenarios that describe an interaction between a user and a system. It also displays the relationship among Actors and Use Cases. </a:t>
            </a:r>
          </a:p>
          <a:p>
            <a:r>
              <a:rPr lang="en-US" dirty="0"/>
              <a:t>Two main components of Use Case diagram are Use Cases and Actors.</a:t>
            </a:r>
          </a:p>
          <a:p>
            <a:pPr lvl="1"/>
            <a:r>
              <a:rPr lang="en-US" dirty="0"/>
              <a:t>Use case diagrams, which render the User View of the system, describe the functionality (Use Cases) provided by the system to its users (Actors). </a:t>
            </a:r>
          </a:p>
          <a:p>
            <a:pPr lvl="1"/>
            <a:r>
              <a:rPr lang="en-US" dirty="0"/>
              <a:t>An Actor represents a user or another system that will interact with the system you are modeling. </a:t>
            </a:r>
          </a:p>
          <a:p>
            <a:r>
              <a:rPr lang="en-US" dirty="0"/>
              <a:t>An Use Case is an external view of a system that represents some action that the user might perform in order to complete a task.</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3598560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960454" y="3712779"/>
            <a:ext cx="3363277" cy="3352801"/>
          </a:xfrm>
        </p:spPr>
        <p:txBody>
          <a:bodyPr/>
          <a:lstStyle/>
          <a:p>
            <a:r>
              <a:rPr lang="en-US"/>
              <a:t>Actor:</a:t>
            </a:r>
          </a:p>
          <a:p>
            <a:r>
              <a:rPr lang="en-US" dirty="0"/>
              <a:t>Actors are people, organizations, systems, or devices which use or interact with our system. The system exists to support that interaction. Therefore, the important part of the project is to identify the Actors and find out what they want from the system.</a:t>
            </a:r>
          </a:p>
          <a:p>
            <a:r>
              <a:rPr lang="en-US" dirty="0"/>
              <a:t>Actors are characterized by their external view rather than their internal structures. It is a role that the user plays to get something from the system. </a:t>
            </a:r>
          </a:p>
          <a:p>
            <a:r>
              <a:rPr lang="en-US" dirty="0"/>
              <a:t>Role and organization Actors only require logical interactions with the system. Ask who wants what from our system, rather than who operates the system.</a:t>
            </a:r>
          </a:p>
          <a:p>
            <a:r>
              <a:rPr lang="en-US" dirty="0"/>
              <a:t>	For example: ABC and XYZ are users who wish to buy from an online store. For the online stores system, they play the role of a customer, and hence customer is the Actor for the system. The database for this system may already be existing, and hence this may be another Actor (note that user in this case is not a human).</a:t>
            </a:r>
          </a:p>
          <a:p>
            <a:r>
              <a:rPr lang="en-US" dirty="0"/>
              <a:t>The Actors will finally be used to describe classes, which will interact with other classes of the system.</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2912713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944688" y="3697014"/>
            <a:ext cx="3363277" cy="3352801"/>
          </a:xfrm>
        </p:spPr>
        <p:txBody>
          <a:bodyPr/>
          <a:lstStyle/>
          <a:p>
            <a:r>
              <a:rPr lang="en-US" dirty="0"/>
              <a:t>Use Cases:</a:t>
            </a:r>
          </a:p>
          <a:p>
            <a:r>
              <a:rPr lang="en-US" dirty="0"/>
              <a:t>The Use Cases define “units of functionality” provided by system. They model “work units” that the system provides to its outside world. </a:t>
            </a:r>
          </a:p>
          <a:p>
            <a:r>
              <a:rPr lang="en-US" dirty="0"/>
              <a:t>A Use Case is one usage of the system. It is a generic description of a use of the system. It allows interactions in a specific sequence.</a:t>
            </a:r>
          </a:p>
          <a:p>
            <a:r>
              <a:rPr lang="en-US" dirty="0"/>
              <a:t>At the lowest level, they are nothing but methods which need to be implemented by various classes in the system.</a:t>
            </a:r>
          </a:p>
          <a:p>
            <a:r>
              <a:rPr lang="en-US" dirty="0"/>
              <a:t>Use Cases determines everything that the Actor wants to do with the system. </a:t>
            </a:r>
          </a:p>
          <a:p>
            <a:r>
              <a:rPr lang="en-US" dirty="0"/>
              <a:t>A Use Case performs the following functions:</a:t>
            </a:r>
          </a:p>
          <a:p>
            <a:pPr lvl="1"/>
            <a:r>
              <a:rPr lang="en-US" dirty="0"/>
              <a:t>Defines main tasks of the system</a:t>
            </a:r>
          </a:p>
          <a:p>
            <a:pPr lvl="1"/>
            <a:r>
              <a:rPr lang="en-US" dirty="0"/>
              <a:t>Reads, writes, and changes system information</a:t>
            </a:r>
          </a:p>
          <a:p>
            <a:pPr lvl="1"/>
            <a:r>
              <a:rPr lang="en-US" dirty="0"/>
              <a:t>Informs the system of real world changes</a:t>
            </a:r>
          </a:p>
          <a:p>
            <a:r>
              <a:rPr lang="en-US" dirty="0"/>
              <a:t>A Use Case needs to be updated / informed about system changes.</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1958020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582613"/>
            <a:ext cx="3886200" cy="29146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3759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944688" y="3649717"/>
            <a:ext cx="3363277" cy="3352801"/>
          </a:xfrm>
        </p:spPr>
        <p:txBody>
          <a:bodyPr/>
          <a:lstStyle/>
          <a:p>
            <a:r>
              <a:rPr lang="en-US"/>
              <a:t>Drawing the Use Case Diagram:</a:t>
            </a:r>
          </a:p>
          <a:p>
            <a:r>
              <a:rPr lang="en-US"/>
              <a:t>The Use Case Diagram has the following elements:</a:t>
            </a:r>
          </a:p>
          <a:p>
            <a:pPr lvl="1"/>
            <a:r>
              <a:rPr lang="en-US"/>
              <a:t>A stick figure, which represents Actors (sometimes stereotyped classes, as explained later, are also used to represent Actors). They differ from tool to tool. </a:t>
            </a:r>
          </a:p>
          <a:p>
            <a:pPr lvl="1"/>
            <a:r>
              <a:rPr lang="en-US"/>
              <a:t>Ovals or ellipses, which represent Use Cases </a:t>
            </a:r>
          </a:p>
          <a:p>
            <a:pPr lvl="1"/>
            <a:r>
              <a:rPr lang="en-US"/>
              <a:t>Association lines, which indicate interactions between Actors and Use Cases.</a:t>
            </a:r>
          </a:p>
          <a:p>
            <a:r>
              <a:rPr lang="en-US"/>
              <a:t>Use Cases will have description of what the Use Case is supposed to do when it is used.</a:t>
            </a:r>
          </a:p>
          <a:p>
            <a:r>
              <a:rPr lang="en-US"/>
              <a:t>An example of use case description is given.</a:t>
            </a:r>
            <a:endParaRPr lang="en-US" dirty="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2159723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944689" y="3728544"/>
            <a:ext cx="3363277" cy="3352801"/>
          </a:xfrm>
        </p:spPr>
        <p:txBody>
          <a:bodyPr>
            <a:normAutofit fontScale="92500" lnSpcReduction="10000"/>
          </a:bodyPr>
          <a:lstStyle/>
          <a:p>
            <a:r>
              <a:rPr lang="en-US"/>
              <a:t>Example:</a:t>
            </a:r>
          </a:p>
          <a:p>
            <a:r>
              <a:rPr lang="en-US"/>
              <a:t>Use Case Specification: To make a Reservation</a:t>
            </a:r>
          </a:p>
          <a:p>
            <a:pPr lvl="1"/>
            <a:r>
              <a:rPr lang="en-US"/>
              <a:t>This use case describes how a reservation is made in the Airlines Reservation System.</a:t>
            </a:r>
          </a:p>
          <a:p>
            <a:r>
              <a:rPr lang="en-US"/>
              <a:t>Invoking Actor:</a:t>
            </a:r>
          </a:p>
          <a:p>
            <a:r>
              <a:rPr lang="en-US"/>
              <a:t>	Customer (passenger)</a:t>
            </a:r>
          </a:p>
          <a:p>
            <a:r>
              <a:rPr lang="en-US"/>
              <a:t>Flow of Events:</a:t>
            </a:r>
          </a:p>
          <a:p>
            <a:pPr lvl="1"/>
            <a:r>
              <a:rPr lang="en-US"/>
              <a:t>Basic Flow:</a:t>
            </a:r>
          </a:p>
          <a:p>
            <a:pPr lvl="1"/>
            <a:r>
              <a:rPr lang="en-US"/>
              <a:t>	The use case begins when a customer wishes to make a reservation.</a:t>
            </a:r>
          </a:p>
          <a:p>
            <a:pPr lvl="2"/>
            <a:r>
              <a:rPr lang="en-US"/>
              <a:t>The system displays a reservation form.</a:t>
            </a:r>
          </a:p>
          <a:p>
            <a:pPr lvl="2"/>
            <a:r>
              <a:rPr lang="en-US"/>
              <a:t>The customer enters the reservation details. Reservation details include:</a:t>
            </a:r>
          </a:p>
          <a:p>
            <a:pPr lvl="2"/>
            <a:r>
              <a:rPr lang="en-US"/>
              <a:t>	Round Trip or One Way, Origin, Destination, Departure and Arrival Dates, Number of Passengers (Adults and Children).</a:t>
            </a:r>
          </a:p>
          <a:p>
            <a:pPr lvl="2"/>
            <a:r>
              <a:rPr lang="en-US"/>
              <a:t>The system retrieves Flight Details based on reservation request.</a:t>
            </a:r>
          </a:p>
          <a:p>
            <a:pPr lvl="2"/>
            <a:r>
              <a:rPr lang="en-US"/>
              <a:t>The customer selects the desired flight.</a:t>
            </a:r>
          </a:p>
          <a:p>
            <a:pPr lvl="2"/>
            <a:r>
              <a:rPr lang="en-US"/>
              <a:t>The system calculates and displays the total fares applicable inclusive of taxes.</a:t>
            </a:r>
          </a:p>
          <a:p>
            <a:pPr lvl="2"/>
            <a:r>
              <a:rPr lang="en-US"/>
              <a:t>The system requests passenger details (First and Last Name) and Contact Information (Phone No., Email Id and Mobile No.)</a:t>
            </a:r>
            <a:endParaRPr lang="en-US" dirty="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306079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bwMode="auto">
          <a:xfrm>
            <a:off x="1042975" y="633643"/>
            <a:ext cx="3409634" cy="6543120"/>
          </a:xfrm>
          <a:noFill/>
        </p:spPr>
        <p:txBody>
          <a:bodyPr wrap="square" numCol="1" anchor="t" anchorCtr="0" compatLnSpc="1">
            <a:prstTxWarp prst="textNoShape">
              <a:avLst/>
            </a:prstTxWarp>
            <a:normAutofit/>
          </a:bodyPr>
          <a:lstStyle/>
          <a:p>
            <a:pPr marL="182546" indent="-182546" eaLnBrk="1" hangingPunct="1">
              <a:lnSpc>
                <a:spcPct val="85000"/>
              </a:lnSpc>
              <a:spcBef>
                <a:spcPct val="0"/>
              </a:spcBef>
            </a:pPr>
            <a:r>
              <a:rPr lang="en-US" b="1" u="sng" dirty="0">
                <a:cs typeface="Arial" charset="0"/>
              </a:rPr>
              <a:t>Example (contd.)</a:t>
            </a:r>
            <a:r>
              <a:rPr lang="en-US" b="1" dirty="0">
                <a:cs typeface="Arial" charset="0"/>
              </a:rPr>
              <a:t>:</a:t>
            </a:r>
          </a:p>
          <a:p>
            <a:pPr marL="182546" indent="-182546" eaLnBrk="1" hangingPunct="1">
              <a:lnSpc>
                <a:spcPct val="85000"/>
              </a:lnSpc>
              <a:spcBef>
                <a:spcPct val="0"/>
              </a:spcBef>
              <a:buFontTx/>
              <a:buChar char="•"/>
            </a:pPr>
            <a:r>
              <a:rPr lang="en-US" b="1" dirty="0">
                <a:cs typeface="Arial" charset="0"/>
              </a:rPr>
              <a:t>Flow of Events (contd.)</a:t>
            </a:r>
          </a:p>
          <a:p>
            <a:pPr marL="182546" lvl="1" indent="-182546" eaLnBrk="1" hangingPunct="1">
              <a:spcBef>
                <a:spcPct val="0"/>
              </a:spcBef>
              <a:buFont typeface="Calibri" pitchFamily="34" charset="0"/>
              <a:buAutoNum type="arabicPeriod" startAt="7"/>
            </a:pPr>
            <a:r>
              <a:rPr lang="en-US" dirty="0">
                <a:cs typeface="Arial" charset="0"/>
              </a:rPr>
              <a:t>The customer specifies the requested details.</a:t>
            </a:r>
          </a:p>
          <a:p>
            <a:pPr marL="182546" lvl="1" indent="-182546" eaLnBrk="1" hangingPunct="1">
              <a:spcBef>
                <a:spcPct val="0"/>
              </a:spcBef>
              <a:buFont typeface="Calibri" pitchFamily="34" charset="0"/>
              <a:buAutoNum type="arabicPeriod" startAt="7"/>
            </a:pPr>
            <a:r>
              <a:rPr lang="en-US" dirty="0">
                <a:cs typeface="Arial" charset="0"/>
              </a:rPr>
              <a:t>The system requests for Credit Card Details: Credit Card Type, Credit Card Holder Name, Credit Card Number, Expiry Date, CVV Number and Payment Amount.</a:t>
            </a:r>
          </a:p>
          <a:p>
            <a:pPr marL="182546" lvl="1" indent="-182546" eaLnBrk="1" hangingPunct="1">
              <a:spcBef>
                <a:spcPct val="0"/>
              </a:spcBef>
              <a:buFont typeface="Calibri" pitchFamily="34" charset="0"/>
              <a:buAutoNum type="arabicPeriod" startAt="7"/>
            </a:pPr>
            <a:r>
              <a:rPr lang="en-US" dirty="0">
                <a:cs typeface="Arial" charset="0"/>
              </a:rPr>
              <a:t>The customer specifies the details.</a:t>
            </a:r>
          </a:p>
          <a:p>
            <a:pPr marL="182546" lvl="1" indent="-182546" eaLnBrk="1" hangingPunct="1">
              <a:spcBef>
                <a:spcPct val="0"/>
              </a:spcBef>
              <a:buFont typeface="Calibri" pitchFamily="34" charset="0"/>
              <a:buAutoNum type="arabicPeriod" startAt="7"/>
            </a:pPr>
            <a:r>
              <a:rPr lang="en-US" dirty="0">
                <a:cs typeface="Arial" charset="0"/>
              </a:rPr>
              <a:t>The system requests the Credit Card Agency to validate the credit card details and charge payment.</a:t>
            </a:r>
          </a:p>
          <a:p>
            <a:pPr marL="182546" lvl="1" indent="-182546" eaLnBrk="1" hangingPunct="1">
              <a:spcBef>
                <a:spcPct val="0"/>
              </a:spcBef>
              <a:buFont typeface="Calibri" pitchFamily="34" charset="0"/>
              <a:buAutoNum type="arabicPeriod" startAt="7"/>
            </a:pPr>
            <a:r>
              <a:rPr lang="en-US" dirty="0">
                <a:cs typeface="Arial" charset="0"/>
              </a:rPr>
              <a:t>On successful payment, system generates the ticket.</a:t>
            </a:r>
          </a:p>
          <a:p>
            <a:pPr marL="182546" lvl="1" indent="-182546" eaLnBrk="1" hangingPunct="1">
              <a:spcBef>
                <a:spcPct val="0"/>
              </a:spcBef>
              <a:buFont typeface="Calibri" pitchFamily="34" charset="0"/>
              <a:buAutoNum type="arabicPeriod" startAt="7"/>
            </a:pPr>
            <a:r>
              <a:rPr lang="en-US" dirty="0">
                <a:cs typeface="Arial" charset="0"/>
              </a:rPr>
              <a:t>The customer can print the ticket.</a:t>
            </a:r>
          </a:p>
          <a:p>
            <a:pPr marL="182546" indent="-182546" eaLnBrk="1" hangingPunct="1">
              <a:lnSpc>
                <a:spcPct val="85000"/>
              </a:lnSpc>
              <a:spcBef>
                <a:spcPct val="0"/>
              </a:spcBef>
            </a:pPr>
            <a:endParaRPr lang="en-US" b="1" dirty="0">
              <a:cs typeface="Arial" charset="0"/>
            </a:endParaRPr>
          </a:p>
          <a:p>
            <a:pPr marL="182546" lvl="1" indent="-182546" eaLnBrk="1" hangingPunct="1">
              <a:lnSpc>
                <a:spcPct val="80000"/>
              </a:lnSpc>
              <a:spcBef>
                <a:spcPct val="0"/>
              </a:spcBef>
              <a:buFont typeface="Wingdings" pitchFamily="2" charset="2"/>
              <a:buChar char="Ø"/>
            </a:pPr>
            <a:r>
              <a:rPr lang="en-US" dirty="0">
                <a:cs typeface="Arial" charset="0"/>
              </a:rPr>
              <a:t>Alternative Flows:</a:t>
            </a:r>
          </a:p>
          <a:p>
            <a:pPr marL="182546" lvl="2" indent="-182546" eaLnBrk="1" hangingPunct="1">
              <a:lnSpc>
                <a:spcPct val="80000"/>
              </a:lnSpc>
              <a:spcBef>
                <a:spcPct val="0"/>
              </a:spcBef>
              <a:buFont typeface="Wingdings" pitchFamily="2" charset="2"/>
              <a:buChar char="§"/>
            </a:pPr>
            <a:r>
              <a:rPr lang="en-US" dirty="0">
                <a:cs typeface="Arial" charset="0"/>
              </a:rPr>
              <a:t>Flight not available:</a:t>
            </a:r>
          </a:p>
          <a:p>
            <a:pPr marL="182546" lvl="2" indent="-182546" eaLnBrk="1" hangingPunct="1">
              <a:lnSpc>
                <a:spcPct val="80000"/>
              </a:lnSpc>
              <a:spcBef>
                <a:spcPct val="0"/>
              </a:spcBef>
            </a:pPr>
            <a:r>
              <a:rPr lang="en-US" dirty="0">
                <a:cs typeface="Arial" charset="0"/>
              </a:rPr>
              <a:t>	If no flight is available for specified reservation details, appropriate message is displayed. The home page is then displayed.</a:t>
            </a:r>
          </a:p>
          <a:p>
            <a:pPr marL="182546" lvl="2" indent="-182546" eaLnBrk="1" hangingPunct="1">
              <a:lnSpc>
                <a:spcPct val="80000"/>
              </a:lnSpc>
              <a:spcBef>
                <a:spcPct val="0"/>
              </a:spcBef>
              <a:buFont typeface="Wingdings" pitchFamily="2" charset="2"/>
              <a:buChar char="§"/>
            </a:pPr>
            <a:r>
              <a:rPr lang="en-US" dirty="0">
                <a:cs typeface="Arial" charset="0"/>
              </a:rPr>
              <a:t>Credit Card Authorization not available:</a:t>
            </a:r>
          </a:p>
          <a:p>
            <a:pPr marL="182546" lvl="2" indent="-182546" eaLnBrk="1" hangingPunct="1">
              <a:lnSpc>
                <a:spcPct val="80000"/>
              </a:lnSpc>
              <a:spcBef>
                <a:spcPct val="0"/>
              </a:spcBef>
            </a:pPr>
            <a:r>
              <a:rPr lang="en-US" dirty="0">
                <a:cs typeface="Arial" charset="0"/>
              </a:rPr>
              <a:t>	If connection to the credit card system is not available, appropriate message is displayed. The customer can retry payment.</a:t>
            </a:r>
          </a:p>
          <a:p>
            <a:pPr marL="182546" lvl="2" indent="-182546" eaLnBrk="1" hangingPunct="1">
              <a:lnSpc>
                <a:spcPct val="80000"/>
              </a:lnSpc>
              <a:spcBef>
                <a:spcPct val="0"/>
              </a:spcBef>
              <a:buFont typeface="Wingdings" pitchFamily="2" charset="2"/>
              <a:buChar char="§"/>
            </a:pPr>
            <a:r>
              <a:rPr lang="en-US" dirty="0">
                <a:cs typeface="Arial" charset="0"/>
              </a:rPr>
              <a:t>Credit Card Authorization Fails:</a:t>
            </a:r>
          </a:p>
          <a:p>
            <a:pPr marL="182546" lvl="2" indent="-182546" eaLnBrk="1" hangingPunct="1">
              <a:lnSpc>
                <a:spcPct val="80000"/>
              </a:lnSpc>
              <a:spcBef>
                <a:spcPct val="0"/>
              </a:spcBef>
            </a:pPr>
            <a:r>
              <a:rPr lang="en-US" dirty="0">
                <a:cs typeface="Arial" charset="0"/>
              </a:rPr>
              <a:t>	If the credit card authorization fails, appropriate message is displayed and use case is terminated.</a:t>
            </a:r>
          </a:p>
          <a:p>
            <a:pPr marL="182546" lvl="2" indent="-182546" eaLnBrk="1" hangingPunct="1">
              <a:lnSpc>
                <a:spcPct val="80000"/>
              </a:lnSpc>
              <a:spcBef>
                <a:spcPct val="0"/>
              </a:spcBef>
            </a:pPr>
            <a:endParaRPr lang="en-US" b="1" dirty="0">
              <a:cs typeface="Arial" charset="0"/>
            </a:endParaRPr>
          </a:p>
          <a:p>
            <a:pPr marL="182546" indent="-182546" eaLnBrk="1" hangingPunct="1">
              <a:lnSpc>
                <a:spcPct val="85000"/>
              </a:lnSpc>
              <a:spcBef>
                <a:spcPct val="0"/>
              </a:spcBef>
              <a:buFontTx/>
              <a:buChar char="•"/>
            </a:pPr>
            <a:r>
              <a:rPr lang="en-US" b="1" dirty="0">
                <a:cs typeface="Arial" charset="0"/>
              </a:rPr>
              <a:t>Special Requirements</a:t>
            </a:r>
          </a:p>
          <a:p>
            <a:pPr marL="182546" lvl="1" indent="-182546" eaLnBrk="1" hangingPunct="1">
              <a:lnSpc>
                <a:spcPct val="85000"/>
              </a:lnSpc>
              <a:spcBef>
                <a:spcPct val="0"/>
              </a:spcBef>
              <a:buFont typeface="Wingdings" pitchFamily="2" charset="2"/>
              <a:buChar char="Ø"/>
            </a:pPr>
            <a:r>
              <a:rPr lang="en-US" dirty="0">
                <a:cs typeface="Arial" charset="0"/>
              </a:rPr>
              <a:t>All customer entries to be validated on forms.</a:t>
            </a:r>
          </a:p>
          <a:p>
            <a:pPr marL="182546" lvl="1" indent="-182546" eaLnBrk="1" hangingPunct="1">
              <a:lnSpc>
                <a:spcPct val="85000"/>
              </a:lnSpc>
              <a:spcBef>
                <a:spcPct val="0"/>
              </a:spcBef>
              <a:buFont typeface="Wingdings" pitchFamily="2" charset="2"/>
              <a:buChar char="Ø"/>
            </a:pPr>
            <a:r>
              <a:rPr lang="en-US" dirty="0">
                <a:cs typeface="Arial" charset="0"/>
              </a:rPr>
              <a:t>Total fare includes taxes. Present Taxes per ticket are: Fuel Surcharge of Rs.1000/-, Airport Taxes of Rs.750/-.</a:t>
            </a:r>
          </a:p>
          <a:p>
            <a:pPr marL="182546" lvl="1" indent="-182546" eaLnBrk="1" hangingPunct="1">
              <a:lnSpc>
                <a:spcPct val="85000"/>
              </a:lnSpc>
              <a:spcBef>
                <a:spcPct val="0"/>
              </a:spcBef>
              <a:buFont typeface="Wingdings" pitchFamily="2" charset="2"/>
              <a:buChar char="Ø"/>
            </a:pPr>
            <a:endParaRPr lang="en-US" dirty="0">
              <a:cs typeface="Arial" charset="0"/>
            </a:endParaRPr>
          </a:p>
          <a:p>
            <a:pPr marL="182546" indent="-182546" eaLnBrk="1" hangingPunct="1">
              <a:lnSpc>
                <a:spcPct val="85000"/>
              </a:lnSpc>
              <a:spcBef>
                <a:spcPct val="0"/>
              </a:spcBef>
              <a:buFontTx/>
              <a:buChar char="•"/>
            </a:pPr>
            <a:r>
              <a:rPr lang="en-US" b="1" dirty="0">
                <a:cs typeface="Arial" charset="0"/>
              </a:rPr>
              <a:t>Pre Conditions</a:t>
            </a:r>
          </a:p>
          <a:p>
            <a:pPr marL="182546" indent="-182546" eaLnBrk="1" hangingPunct="1">
              <a:lnSpc>
                <a:spcPct val="85000"/>
              </a:lnSpc>
              <a:spcBef>
                <a:spcPct val="0"/>
              </a:spcBef>
            </a:pPr>
            <a:r>
              <a:rPr lang="en-US" dirty="0">
                <a:cs typeface="Arial" charset="0"/>
              </a:rPr>
              <a:t>	The customer is on the home page of the system. The reservation form is on the home page.</a:t>
            </a:r>
          </a:p>
          <a:p>
            <a:pPr marL="182546" indent="-182546" eaLnBrk="1" hangingPunct="1">
              <a:lnSpc>
                <a:spcPct val="85000"/>
              </a:lnSpc>
              <a:spcBef>
                <a:spcPct val="0"/>
              </a:spcBef>
              <a:buFontTx/>
              <a:buChar char="•"/>
            </a:pPr>
            <a:r>
              <a:rPr lang="en-US" b="1" dirty="0">
                <a:cs typeface="Arial" charset="0"/>
              </a:rPr>
              <a:t>Post Conditions</a:t>
            </a:r>
          </a:p>
          <a:p>
            <a:pPr marL="182546" indent="-182546" eaLnBrk="1" hangingPunct="1">
              <a:lnSpc>
                <a:spcPct val="85000"/>
              </a:lnSpc>
              <a:spcBef>
                <a:spcPct val="0"/>
              </a:spcBef>
            </a:pPr>
            <a:r>
              <a:rPr lang="en-US" dirty="0">
                <a:cs typeface="Arial" charset="0"/>
              </a:rPr>
              <a:t>	The customer successfully reserves the tickets.</a:t>
            </a:r>
          </a:p>
          <a:p>
            <a:pPr marL="182546" indent="-182546" eaLnBrk="1" hangingPunct="1">
              <a:lnSpc>
                <a:spcPct val="85000"/>
              </a:lnSpc>
              <a:spcBef>
                <a:spcPct val="0"/>
              </a:spcBef>
            </a:pPr>
            <a:endParaRPr lang="en-US" dirty="0">
              <a:cs typeface="Arial" charset="0"/>
            </a:endParaRPr>
          </a:p>
          <a:p>
            <a:pPr marL="182546" indent="-182546" eaLnBrk="1" hangingPunct="1">
              <a:lnSpc>
                <a:spcPct val="85000"/>
              </a:lnSpc>
              <a:spcBef>
                <a:spcPct val="0"/>
              </a:spcBef>
              <a:buFontTx/>
              <a:buChar char="•"/>
            </a:pPr>
            <a:r>
              <a:rPr lang="en-US" b="1" dirty="0">
                <a:cs typeface="Arial" charset="0"/>
              </a:rPr>
              <a:t>Extension Points</a:t>
            </a:r>
          </a:p>
          <a:p>
            <a:pPr marL="182546" indent="-182546" eaLnBrk="1" hangingPunct="1">
              <a:lnSpc>
                <a:spcPct val="85000"/>
              </a:lnSpc>
              <a:spcBef>
                <a:spcPct val="0"/>
              </a:spcBef>
            </a:pPr>
            <a:r>
              <a:rPr lang="en-US" dirty="0">
                <a:cs typeface="Arial" charset="0"/>
              </a:rPr>
              <a:t>	None.</a:t>
            </a:r>
          </a:p>
        </p:txBody>
      </p:sp>
    </p:spTree>
    <p:extLst>
      <p:ext uri="{BB962C8B-B14F-4D97-AF65-F5344CB8AC3E}">
        <p14:creationId xmlns:p14="http://schemas.microsoft.com/office/powerpoint/2010/main" val="3893828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1007751" y="3649717"/>
            <a:ext cx="3363277" cy="3352801"/>
          </a:xfrm>
        </p:spPr>
        <p:txBody>
          <a:bodyPr/>
          <a:lstStyle/>
          <a:p>
            <a:r>
              <a:rPr lang="en-US"/>
              <a:t>Use Case Relationships:</a:t>
            </a:r>
          </a:p>
          <a:p>
            <a:r>
              <a:rPr lang="en-US"/>
              <a:t>Relationships help us connect the model elements.</a:t>
            </a:r>
          </a:p>
          <a:p>
            <a:r>
              <a:rPr lang="en-US"/>
              <a:t>After finding out the primary Use Cases, one can start looking “into” the system to see if there are any relationships between the Use Cases. </a:t>
            </a:r>
          </a:p>
          <a:p>
            <a:r>
              <a:rPr lang="en-US"/>
              <a:t>The following types of relationships can exist between the Use Cases: </a:t>
            </a:r>
          </a:p>
          <a:p>
            <a:pPr lvl="1"/>
            <a:r>
              <a:rPr lang="en-US"/>
              <a:t>include </a:t>
            </a:r>
          </a:p>
          <a:p>
            <a:pPr lvl="1"/>
            <a:r>
              <a:rPr lang="en-US"/>
              <a:t>extend</a:t>
            </a:r>
            <a:endParaRPr lang="en-US" dirty="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2091004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1023516" y="3649717"/>
            <a:ext cx="3363277" cy="3352801"/>
          </a:xfrm>
        </p:spPr>
        <p:txBody>
          <a:bodyPr/>
          <a:lstStyle/>
          <a:p>
            <a:r>
              <a:rPr lang="en-US"/>
              <a:t>Use Case Relationship – Include:</a:t>
            </a:r>
          </a:p>
          <a:p>
            <a:r>
              <a:rPr lang="en-US"/>
              <a:t>In an Include relationship, one Use Case includes behavior specified by another Use Case. If there are common steps in the scenarios of many Use Cases, they can be factored out into a separate Use Case. This Use Case can then be included as part of the “Primary Use Case”.</a:t>
            </a:r>
          </a:p>
          <a:p>
            <a:r>
              <a:rPr lang="en-US"/>
              <a:t>The above arrangement helps us segregate and organize common sub-tasks. An “Included Use case” is not a complete process. Extra behavior is added to the base Use Case.</a:t>
            </a:r>
          </a:p>
          <a:p>
            <a:r>
              <a:rPr lang="en-US"/>
              <a:t>This may also be used in case of complex Use Cases (where there is too much functionality in one Use Case). In such cases, the primary functionality can be distributed across Use Cases, and a primary Use Case can then include the remaining secondary Use Cases.</a:t>
            </a:r>
          </a:p>
          <a:p>
            <a:endParaRPr lang="en-US" dirty="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856836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991985" y="3681248"/>
            <a:ext cx="3363277" cy="3352801"/>
          </a:xfrm>
        </p:spPr>
        <p:txBody>
          <a:bodyPr/>
          <a:lstStyle/>
          <a:p>
            <a:r>
              <a:rPr lang="en-US"/>
              <a:t>Use Case Relationships – Include (contd.):</a:t>
            </a:r>
          </a:p>
          <a:p>
            <a:r>
              <a:rPr lang="en-US"/>
              <a:t>As illustrated in the figure shown in the slide, scenario of Use Case B is required by Use Case A and Use Case C. Hence both Use Cases A and C can include Use Case B.</a:t>
            </a:r>
          </a:p>
          <a:p>
            <a:r>
              <a:rPr lang="en-US"/>
              <a:t>After completing the scenario of Included Use Case B, the Use Cases A and C will continue with their respective scenarios.</a:t>
            </a:r>
            <a:endParaRPr lang="en-US" dirty="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4267870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991985" y="3681248"/>
            <a:ext cx="3363277" cy="3352801"/>
          </a:xfrm>
        </p:spPr>
        <p:txBody>
          <a:bodyPr/>
          <a:lstStyle/>
          <a:p>
            <a:r>
              <a:rPr lang="en-US"/>
              <a:t>Use Case Relationships - Extend :</a:t>
            </a:r>
          </a:p>
          <a:p>
            <a:r>
              <a:rPr lang="en-US"/>
              <a:t>In an Extend relationship, an Use Case may be required by another use case based on “some condition”, or due to “some exceptional situation”. </a:t>
            </a:r>
          </a:p>
          <a:p>
            <a:r>
              <a:rPr lang="en-US"/>
              <a:t>Again, upon completion of extension activity sequence, the original Use Case will continue.</a:t>
            </a:r>
          </a:p>
          <a:p>
            <a:endParaRPr lang="en-US" dirty="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157399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944688" y="3712779"/>
            <a:ext cx="3363277" cy="3352801"/>
          </a:xfrm>
        </p:spPr>
        <p:txBody>
          <a:bodyPr/>
          <a:lstStyle/>
          <a:p>
            <a:r>
              <a:rPr lang="en-US"/>
              <a:t>Use Case Relationships – Exclude (contd.):</a:t>
            </a:r>
          </a:p>
          <a:p>
            <a:r>
              <a:rPr lang="en-US"/>
              <a:t>As illustrated in the figure shown in the slide, in Use Case A when the condition becomes false, the scenario of Use Case B is invoked. </a:t>
            </a:r>
          </a:p>
          <a:p>
            <a:r>
              <a:rPr lang="en-US"/>
              <a:t>Note that Use Case B is said to extend Use Case A. The stereotyped generalization arrow with keyword “extend” depicts the extend relationship between the Use Cases.</a:t>
            </a:r>
            <a:endParaRPr lang="en-US" dirty="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4068558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991985" y="3681248"/>
            <a:ext cx="3363277" cy="3352801"/>
          </a:xfrm>
        </p:spPr>
        <p:txBody>
          <a:bodyPr/>
          <a:lstStyle/>
          <a:p>
            <a:r>
              <a:rPr lang="en-US"/>
              <a:t>Example of Use Case Diagram:</a:t>
            </a:r>
          </a:p>
          <a:p>
            <a:r>
              <a:rPr lang="en-US"/>
              <a:t>The slide shows an example where we are looking at the Use Case relationships (though the Actors and system boundary has not been shown here, let us assume that they exist. They have been left out so as to focus on the relationships).</a:t>
            </a:r>
          </a:p>
          <a:p>
            <a:r>
              <a:rPr lang="en-US"/>
              <a:t>The Request for Catalog may not always happen when an Order needs to be placed. Hence, Extend is the relationship used between the two Use Cases of “Place Order” and “Request Catalog”.</a:t>
            </a:r>
          </a:p>
          <a:p>
            <a:r>
              <a:rPr lang="en-US"/>
              <a:t>“Place Order” being a complex Use Case, it is broken down into secondary use cases of: </a:t>
            </a:r>
          </a:p>
          <a:p>
            <a:pPr lvl="1"/>
            <a:r>
              <a:rPr lang="en-US"/>
              <a:t>Supply Customer data </a:t>
            </a:r>
          </a:p>
          <a:p>
            <a:pPr lvl="1"/>
            <a:r>
              <a:rPr lang="en-US"/>
              <a:t>Order Product</a:t>
            </a:r>
          </a:p>
          <a:p>
            <a:pPr lvl="1"/>
            <a:r>
              <a:rPr lang="en-US"/>
              <a:t>Arrange Payment </a:t>
            </a:r>
          </a:p>
          <a:p>
            <a:r>
              <a:rPr lang="en-US"/>
              <a:t>It is important to note that the diagram by itself does not indicate any kind of ordering (i.e. first invoke order product, and then arrange payment, etc). The ordering has to be taken care of as part of the Use Case scenario.</a:t>
            </a:r>
            <a:endParaRPr lang="en-US" dirty="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4166901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976220" y="3681248"/>
            <a:ext cx="3363277" cy="3352801"/>
          </a:xfrm>
        </p:spPr>
        <p:txBody>
          <a:bodyPr/>
          <a:lstStyle/>
          <a:p>
            <a:r>
              <a:rPr lang="en-US"/>
              <a:t>How do you interpret this diagram?</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24410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p:txBody>
          <a:bodyPr>
            <a:normAutofit fontScale="92500"/>
          </a:bodyPr>
          <a:lstStyle/>
          <a:p>
            <a:r>
              <a:rPr lang="en-US"/>
              <a:t>Principles of Modeling: What is Modeling?</a:t>
            </a:r>
          </a:p>
          <a:p>
            <a:r>
              <a:rPr lang="en-US"/>
              <a:t>Modeling is an essential activity in many domains, including the fields of construction and engineering.</a:t>
            </a:r>
          </a:p>
          <a:p>
            <a:r>
              <a:rPr lang="en-US"/>
              <a:t>Actual building of a house is almost always preceded by a blueprint, a model, which describes the architectural layout and other details. Such a blueprint is essential for understanding the system and to convey the same to concerned parties.</a:t>
            </a:r>
          </a:p>
          <a:p>
            <a:r>
              <a:rPr lang="en-US"/>
              <a:t>The same concept applies to software systems as well. Models can be used to capture the knowledge about the system. A model helps to capture and precisely state the requirements and domain knowledge so that all stakeholders may understand and agree on the plan for the project.</a:t>
            </a:r>
          </a:p>
          <a:p>
            <a:r>
              <a:rPr lang="en-US"/>
              <a:t>Different models of a software system may capture the  following:</a:t>
            </a:r>
          </a:p>
          <a:p>
            <a:pPr lvl="1"/>
            <a:r>
              <a:rPr lang="en-US"/>
              <a:t>requirements about its application domain, </a:t>
            </a:r>
          </a:p>
          <a:p>
            <a:pPr lvl="1"/>
            <a:r>
              <a:rPr lang="en-US"/>
              <a:t>the ways in which users will use the application, </a:t>
            </a:r>
          </a:p>
          <a:p>
            <a:pPr lvl="1"/>
            <a:r>
              <a:rPr lang="en-US"/>
              <a:t>its breakdown into application modules, </a:t>
            </a:r>
          </a:p>
          <a:p>
            <a:pPr lvl="1"/>
            <a:r>
              <a:rPr lang="en-US"/>
              <a:t>common patterns used in its construction, etc. </a:t>
            </a:r>
          </a:p>
          <a:p>
            <a:r>
              <a:rPr lang="en-US"/>
              <a:t>	Thus modeling helps the developers easily explore several architectures and design solutions before writing code.</a:t>
            </a:r>
          </a:p>
          <a:p>
            <a:r>
              <a:rPr lang="en-US"/>
              <a:t>Models have two major aspects:</a:t>
            </a:r>
          </a:p>
          <a:p>
            <a:pPr lvl="1"/>
            <a:r>
              <a:rPr lang="en-US"/>
              <a:t>Semantic information (semantics)</a:t>
            </a:r>
          </a:p>
          <a:p>
            <a:pPr lvl="1"/>
            <a:r>
              <a:rPr lang="en-US"/>
              <a:t>Visual presentation (notation)</a:t>
            </a:r>
          </a:p>
          <a:p>
            <a:r>
              <a:rPr lang="en-US"/>
              <a:t>A model can tell what a function does (specification), and also how the function is accomplished (implementation). </a:t>
            </a:r>
            <a:endParaRPr lang="en-US" dirty="0"/>
          </a:p>
        </p:txBody>
      </p:sp>
      <p:sp>
        <p:nvSpPr>
          <p:cNvPr id="6" name="Slide Image Placeholder 5"/>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18249186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913157" y="3665483"/>
            <a:ext cx="3363277" cy="3352801"/>
          </a:xfrm>
        </p:spPr>
        <p:txBody>
          <a:bodyPr/>
          <a:lstStyle/>
          <a:p>
            <a:r>
              <a:rPr lang="en-US"/>
              <a:t>Sequence Diagram: Notations (Directions and Branches): Direction of arrows:</a:t>
            </a:r>
          </a:p>
          <a:p>
            <a:r>
              <a:rPr lang="en-US"/>
              <a:t>Every message has a “sender” and “receiver” and this is depicted by the direction of the arrow head. Control gets passed from the sender to receiver.</a:t>
            </a:r>
          </a:p>
          <a:p>
            <a:r>
              <a:rPr lang="en-US"/>
              <a:t>“Implicit returns” are assumed in case there are no return messages to the sender.</a:t>
            </a:r>
          </a:p>
          <a:p>
            <a:r>
              <a:rPr lang="en-US"/>
              <a:t>It is possible that there is a “call to object’s own method”. A “circulating arrow” is used to depict such a case. In the example shown on the slide, Calculator object calls its own method calculate().</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7165693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991985" y="3665483"/>
            <a:ext cx="3363277" cy="3352801"/>
          </a:xfrm>
        </p:spPr>
        <p:txBody>
          <a:bodyPr/>
          <a:lstStyle/>
          <a:p>
            <a:r>
              <a:rPr lang="en-US"/>
              <a:t>Sequence Diagram: Notations (Directions and Branches): Branch Conditions:</a:t>
            </a:r>
          </a:p>
          <a:p>
            <a:r>
              <a:rPr lang="en-US"/>
              <a:t>Branching involves multiple messages originating at same time to different objects, based on some condition called as the “Guard Conditions”. These Guard Conditions are given in square brackets.</a:t>
            </a:r>
          </a:p>
          <a:p>
            <a:r>
              <a:rPr lang="en-US"/>
              <a:t>Iteration involves sets of messages sent multiple times. A rectangle enclosing the set of messages indicates looping. </a:t>
            </a:r>
          </a:p>
          <a:p>
            <a:endParaRPr lang="en-US" dirty="0"/>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16870662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944689" y="3681248"/>
            <a:ext cx="3363277" cy="3352801"/>
          </a:xfrm>
        </p:spPr>
        <p:txBody>
          <a:bodyPr/>
          <a:lstStyle/>
          <a:p>
            <a:r>
              <a:rPr lang="en-US"/>
              <a:t>How do you interpret this diagram?  </a:t>
            </a:r>
          </a:p>
        </p:txBody>
      </p:sp>
      <p:sp>
        <p:nvSpPr>
          <p:cNvPr id="3" name="Slide Image Placeholder 2"/>
          <p:cNvSpPr>
            <a:spLocks noGrp="1" noRot="1" noChangeAspect="1"/>
          </p:cNvSpPr>
          <p:nvPr>
            <p:ph type="sldImg"/>
          </p:nvPr>
        </p:nvSpPr>
        <p:spPr>
          <a:xfrm>
            <a:off x="912813" y="582613"/>
            <a:ext cx="3884612" cy="2914650"/>
          </a:xfrm>
        </p:spPr>
      </p:sp>
    </p:spTree>
    <p:extLst>
      <p:ext uri="{BB962C8B-B14F-4D97-AF65-F5344CB8AC3E}">
        <p14:creationId xmlns:p14="http://schemas.microsoft.com/office/powerpoint/2010/main" val="22450461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1147416" y="3633952"/>
            <a:ext cx="3380740" cy="3452157"/>
          </a:xfrm>
        </p:spPr>
        <p:txBody>
          <a:bodyPr/>
          <a:lstStyle/>
          <a:p>
            <a:r>
              <a:rPr lang="en-US"/>
              <a:t>Class Diagrams: Features:</a:t>
            </a:r>
          </a:p>
          <a:p>
            <a:r>
              <a:rPr lang="en-US"/>
              <a:t>Class Diagrams can be used to model classes, and the relationships between classes. </a:t>
            </a:r>
          </a:p>
          <a:p>
            <a:r>
              <a:rPr lang="en-US"/>
              <a:t>When drawn during the analysis stage, only the names of the classes maybe represented. </a:t>
            </a:r>
          </a:p>
          <a:p>
            <a:r>
              <a:rPr lang="en-US"/>
              <a:t>During further refinements in the detailed analysis or design stage, details like “attributes” and “services” get added to each class, and are depicted in the Class Diagram.</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2993500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31651" y="3744310"/>
            <a:ext cx="3380740" cy="3452157"/>
          </a:xfrm>
        </p:spPr>
        <p:txBody>
          <a:bodyPr/>
          <a:lstStyle/>
          <a:p>
            <a:endParaRPr lang="en-US" dirty="0"/>
          </a:p>
        </p:txBody>
      </p:sp>
    </p:spTree>
    <p:extLst>
      <p:ext uri="{BB962C8B-B14F-4D97-AF65-F5344CB8AC3E}">
        <p14:creationId xmlns:p14="http://schemas.microsoft.com/office/powerpoint/2010/main" val="3763605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1084354" y="3681248"/>
            <a:ext cx="3380740" cy="3452157"/>
          </a:xfrm>
        </p:spPr>
        <p:txBody>
          <a:bodyPr/>
          <a:lstStyle/>
          <a:p>
            <a:r>
              <a:rPr lang="en-US"/>
              <a:t>Uses of Class Diagram:</a:t>
            </a:r>
          </a:p>
          <a:p>
            <a:r>
              <a:rPr lang="en-US"/>
              <a:t>The importance of the Class diagram is that it gives a view of all the classes that are required to make up the system. It also conveys the collaborations that exist between classes to give the system behavior.</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13310347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131651" y="3681248"/>
            <a:ext cx="3380740" cy="3452157"/>
          </a:xfrm>
        </p:spPr>
        <p:txBody>
          <a:bodyPr/>
          <a:lstStyle/>
          <a:p>
            <a:r>
              <a:rPr lang="en-US"/>
              <a:t>Notations for Class:</a:t>
            </a:r>
          </a:p>
          <a:p>
            <a:r>
              <a:rPr lang="en-US"/>
              <a:t>Classes are denoted as rectangles, with compartments for name, attributes, and operations. There is optionally a last compartment that can be used for specifying responsibilities, variations, business rules, etc.</a:t>
            </a:r>
          </a:p>
          <a:p>
            <a:r>
              <a:rPr lang="en-US"/>
              <a:t>The name is the mandatory part. Other compartments may be included based on the amount of details required to be communicated. The representations of classes that do not have all compartments are known as “elided notations for class”.</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28764166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1115885" y="3665483"/>
            <a:ext cx="3380740" cy="3452157"/>
          </a:xfrm>
        </p:spPr>
        <p:txBody>
          <a:bodyPr/>
          <a:lstStyle/>
          <a:p>
            <a:r>
              <a:rPr lang="en-US"/>
              <a:t>Notations for Class: Class Visibility:</a:t>
            </a:r>
          </a:p>
          <a:p>
            <a:r>
              <a:rPr lang="en-US"/>
              <a:t>Information about visibility of attributes and operations can sometimes be represented by using symbols like + for public, - for private, or # for protected. </a:t>
            </a:r>
          </a:p>
          <a:p>
            <a:r>
              <a:rPr lang="en-US"/>
              <a:t>These symbols may vary from tool to tool.</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3383112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1131651" y="3665483"/>
            <a:ext cx="3380740" cy="3452157"/>
          </a:xfrm>
        </p:spPr>
        <p:txBody>
          <a:bodyPr/>
          <a:lstStyle/>
          <a:p>
            <a:r>
              <a:rPr lang="en-US"/>
              <a:t>Relationships: Association:</a:t>
            </a:r>
          </a:p>
          <a:p>
            <a:r>
              <a:rPr lang="en-US"/>
              <a:t>Associations may be characterized by the following:</a:t>
            </a:r>
          </a:p>
          <a:p>
            <a:pPr lvl="1"/>
            <a:r>
              <a:rPr lang="en-US"/>
              <a:t>Name: The name signifies purpose of association, and is written along with the line indicating association, role and direction of association.</a:t>
            </a:r>
          </a:p>
          <a:p>
            <a:pPr lvl="1"/>
            <a:r>
              <a:rPr lang="en-US"/>
              <a:t>Role: In case there are specific roles played by classes in the association, then it is indicated by the role name, which is written near the class.</a:t>
            </a:r>
          </a:p>
          <a:p>
            <a:pPr lvl="1"/>
            <a:r>
              <a:rPr lang="en-US"/>
              <a:t>Arrow: Arrows may be used to indicate whether the association is uni-directional or bi-directional. Absence of arrows implies that no inferences can be drawn about the navigability.</a:t>
            </a:r>
          </a:p>
          <a:p>
            <a:r>
              <a:rPr lang="en-US"/>
              <a:t>The example in the slide shows an association relationship between a class Person and a class Car. The class Person plays the role of an owner. </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2392386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084354" y="3697013"/>
            <a:ext cx="3380740" cy="3452157"/>
          </a:xfrm>
        </p:spPr>
        <p:txBody>
          <a:bodyPr/>
          <a:lstStyle/>
          <a:p>
            <a:endParaRPr lang="en-US"/>
          </a:p>
        </p:txBody>
      </p:sp>
    </p:spTree>
    <p:extLst>
      <p:ext uri="{BB962C8B-B14F-4D97-AF65-F5344CB8AC3E}">
        <p14:creationId xmlns:p14="http://schemas.microsoft.com/office/powerpoint/2010/main" val="1318671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0" y="582613"/>
            <a:ext cx="3886200" cy="29146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16416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1147416" y="3649717"/>
            <a:ext cx="3380740" cy="3452157"/>
          </a:xfrm>
        </p:spPr>
        <p:txBody>
          <a:bodyPr/>
          <a:lstStyle/>
          <a:p>
            <a:r>
              <a:rPr lang="en-US"/>
              <a:t>Relationships: Aggregation and Composition:</a:t>
            </a:r>
          </a:p>
          <a:p>
            <a:r>
              <a:rPr lang="en-US"/>
              <a:t>Composition and Aggregation are modeled with filled diamond and hollow diamond, respectively, on the “Whole” part. </a:t>
            </a:r>
          </a:p>
          <a:p>
            <a:r>
              <a:rPr lang="en-US"/>
              <a:t>Roles and multiplicity, if required, can be mentioned here, as well. Typically they are done for the “Part” part of the “Whole” part.</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17024684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1068588" y="3681249"/>
            <a:ext cx="3380740" cy="3452157"/>
          </a:xfrm>
        </p:spPr>
        <p:txBody>
          <a:bodyPr/>
          <a:lstStyle/>
          <a:p>
            <a:r>
              <a:rPr lang="en-US"/>
              <a:t>Examples of Aggregation and Composition:</a:t>
            </a:r>
          </a:p>
          <a:p>
            <a:r>
              <a:rPr lang="en-US"/>
              <a:t>In the examples shown in the slide, </a:t>
            </a:r>
          </a:p>
          <a:p>
            <a:pPr lvl="1"/>
            <a:r>
              <a:rPr lang="en-US"/>
              <a:t>the relationship between a Sentence and a Word is represented as a “Composition” (Word is a part of a sentence).</a:t>
            </a:r>
          </a:p>
          <a:p>
            <a:pPr lvl="1"/>
            <a:r>
              <a:rPr lang="en-US"/>
              <a:t>the relationship between Account and Transaction is represented as an “Aggregation”.</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18550089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1115885" y="3697014"/>
            <a:ext cx="3380740" cy="3452157"/>
          </a:xfrm>
        </p:spPr>
        <p:txBody>
          <a:bodyPr/>
          <a:lstStyle/>
          <a:p>
            <a:r>
              <a:rPr lang="en-US"/>
              <a:t>Multiplicity:</a:t>
            </a:r>
          </a:p>
          <a:p>
            <a:r>
              <a:rPr lang="en-US"/>
              <a:t>Multiplicity attached to a class denotes the possible cardinalities of objects of the association. </a:t>
            </a:r>
          </a:p>
          <a:p>
            <a:r>
              <a:rPr lang="en-US"/>
              <a:t>	For example: The above figure depicts that “One company has one or more departments, and a department is associated with one company”.</a:t>
            </a:r>
          </a:p>
          <a:p>
            <a:r>
              <a:rPr lang="en-US"/>
              <a:t>Multiplicity values can be indicated in association, aggregation, and composition relationships.</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29070777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1147416" y="3712779"/>
            <a:ext cx="3380740" cy="3452157"/>
          </a:xfrm>
        </p:spPr>
        <p:txBody>
          <a:bodyPr/>
          <a:lstStyle/>
          <a:p>
            <a:r>
              <a:rPr lang="en-US"/>
              <a:t>Association class:</a:t>
            </a:r>
          </a:p>
          <a:p>
            <a:r>
              <a:rPr lang="en-US"/>
              <a:t>An Association class is a class required as the result of association between two classes. </a:t>
            </a:r>
          </a:p>
          <a:p>
            <a:r>
              <a:rPr lang="en-US"/>
              <a:t>For example: </a:t>
            </a:r>
          </a:p>
          <a:p>
            <a:pPr lvl="1"/>
            <a:r>
              <a:rPr lang="en-US"/>
              <a:t>The Prize class is a result of association between the Horse class and the Race class.</a:t>
            </a:r>
          </a:p>
          <a:p>
            <a:pPr lvl="1"/>
            <a:r>
              <a:rPr lang="en-US"/>
              <a:t>For each Horse placed in a Race there is a prize. </a:t>
            </a:r>
          </a:p>
          <a:p>
            <a:pPr lvl="1"/>
            <a:r>
              <a:rPr lang="en-US"/>
              <a:t>The amount of prize depends on the race. </a:t>
            </a:r>
          </a:p>
          <a:p>
            <a:pPr lvl="1"/>
            <a:r>
              <a:rPr lang="en-US"/>
              <a:t>The Prize class could not be associated with the Horse class alone because a Horse might have many Prizes, and the relationship between the Prize and Race would be lost. </a:t>
            </a:r>
          </a:p>
          <a:p>
            <a:pPr lvl="1"/>
            <a:r>
              <a:rPr lang="en-US"/>
              <a:t>Similarly, Prize class cannot be associated with Race class alone because a Race has many Prizes, and the relationship between the Prize and the Horse would be lost.</a:t>
            </a:r>
          </a:p>
          <a:p>
            <a:r>
              <a:rPr lang="en-US"/>
              <a:t>Similarly, result  of a student (in terms of marks in assignments, test, and grade) in a course is a unique combination of an individual student, and a particular course. So we can have an association between Student and Course Classes, with Result being an Association Class.</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41564772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1131650" y="3681248"/>
            <a:ext cx="3380740" cy="3452157"/>
          </a:xfrm>
        </p:spPr>
        <p:txBody>
          <a:bodyPr/>
          <a:lstStyle/>
          <a:p>
            <a:r>
              <a:rPr lang="en-US"/>
              <a:t>Dependency:</a:t>
            </a:r>
          </a:p>
          <a:p>
            <a:r>
              <a:rPr lang="en-US"/>
              <a:t>The dependencies are denoted as dashed arrows with arrow head pointing to the independent element. </a:t>
            </a:r>
          </a:p>
          <a:p>
            <a:r>
              <a:rPr lang="en-US"/>
              <a:t>In the example shown in the slide, the structure and behavior of the Window Class is dependent on the structure and behavior of the Event Class.</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16734993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1084354" y="3744311"/>
            <a:ext cx="3380740" cy="3452157"/>
          </a:xfrm>
        </p:spPr>
        <p:txBody>
          <a:bodyPr/>
          <a:lstStyle/>
          <a:p>
            <a:r>
              <a:rPr lang="en-US"/>
              <a:t>UML Relationships: What does Dependency translate to in code?</a:t>
            </a:r>
          </a:p>
          <a:p>
            <a:r>
              <a:rPr lang="en-US"/>
              <a:t>In a dependency relationship, an instance of the independent class (B) will be used in the dependent class (A) in one of the following manners:</a:t>
            </a:r>
          </a:p>
          <a:p>
            <a:pPr lvl="1"/>
            <a:r>
              <a:rPr lang="en-US"/>
              <a:t>Instance of B can a parameter to one or more methods of Class A.</a:t>
            </a:r>
          </a:p>
          <a:p>
            <a:pPr lvl="1"/>
            <a:r>
              <a:rPr lang="en-US"/>
              <a:t>Instance of B can be returned by one or more methods of Class A.</a:t>
            </a:r>
          </a:p>
          <a:p>
            <a:pPr lvl="1"/>
            <a:r>
              <a:rPr lang="en-US"/>
              <a:t>Instance of B can be a local variable in one or more methods of Class A.</a:t>
            </a:r>
          </a:p>
          <a:p>
            <a:endParaRPr lang="en-US"/>
          </a:p>
          <a:p>
            <a:r>
              <a:rPr lang="en-US"/>
              <a:t>Note that dependency is non-structural, that is, instance of Class B does not come as an attribute of Class A and hence not part of the structure of Class A. Class A is aware of existence of Class B only when the concerned method is called. The relationship is temporary in nature too…once the method invocation is completed, Class A need not maintain information about Class B.</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14860241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1147416" y="3633951"/>
            <a:ext cx="3380740" cy="3452157"/>
          </a:xfrm>
        </p:spPr>
        <p:txBody>
          <a:bodyPr/>
          <a:lstStyle/>
          <a:p>
            <a:r>
              <a:rPr lang="en-US"/>
              <a:t>Relationships: Generalization:</a:t>
            </a:r>
          </a:p>
          <a:p>
            <a:r>
              <a:rPr lang="en-US"/>
              <a:t>Generalizations are denoted as “paths” from specific elements to generic elements, with a hollow triangle pointing to the more general elements. </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7482315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1163182" y="3665483"/>
            <a:ext cx="3380740" cy="3452157"/>
          </a:xfrm>
        </p:spPr>
        <p:txBody>
          <a:bodyPr/>
          <a:lstStyle/>
          <a:p>
            <a:r>
              <a:rPr lang="en-US"/>
              <a:t>UML Relationships: What does Generalization translate to in code?</a:t>
            </a:r>
          </a:p>
          <a:p>
            <a:r>
              <a:rPr lang="en-US"/>
              <a:t>Object oriented languages provide language constructs for implementing inheritance relationship. This will be used for coding generalization.</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3919462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1084354" y="3728545"/>
            <a:ext cx="3380740" cy="3452157"/>
          </a:xfrm>
        </p:spPr>
        <p:txBody>
          <a:bodyPr/>
          <a:lstStyle/>
          <a:p>
            <a:r>
              <a:rPr lang="en-US"/>
              <a:t>How do you interpret this diagram?</a:t>
            </a:r>
            <a:endParaRPr lang="en-US" dirty="0"/>
          </a:p>
        </p:txBody>
      </p:sp>
      <p:sp>
        <p:nvSpPr>
          <p:cNvPr id="3" name="Slide Image Placeholder 2"/>
          <p:cNvSpPr>
            <a:spLocks noGrp="1" noRot="1" noChangeAspect="1"/>
          </p:cNvSpPr>
          <p:nvPr>
            <p:ph type="sldImg"/>
          </p:nvPr>
        </p:nvSpPr>
        <p:spPr>
          <a:xfrm>
            <a:off x="1065213" y="582613"/>
            <a:ext cx="3884612" cy="2914650"/>
          </a:xfrm>
        </p:spPr>
      </p:sp>
    </p:spTree>
    <p:extLst>
      <p:ext uri="{BB962C8B-B14F-4D97-AF65-F5344CB8AC3E}">
        <p14:creationId xmlns:p14="http://schemas.microsoft.com/office/powerpoint/2010/main" val="7367431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47416" y="3697013"/>
            <a:ext cx="3380740" cy="3452157"/>
          </a:xfrm>
        </p:spPr>
        <p:txBody>
          <a:bodyPr/>
          <a:lstStyle/>
          <a:p>
            <a:endParaRPr lang="en-US"/>
          </a:p>
        </p:txBody>
      </p:sp>
    </p:spTree>
    <p:extLst>
      <p:ext uri="{BB962C8B-B14F-4D97-AF65-F5344CB8AC3E}">
        <p14:creationId xmlns:p14="http://schemas.microsoft.com/office/powerpoint/2010/main" val="1235519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p:txBody>
          <a:bodyPr/>
          <a:lstStyle/>
          <a:p>
            <a:r>
              <a:rPr lang="en-US"/>
              <a:t>Principles of Modeling (contd.):</a:t>
            </a:r>
          </a:p>
          <a:p>
            <a:r>
              <a:rPr lang="en-US"/>
              <a:t>While modeling, the problem must always be kept in mind. Only the models that will add value to a “view” of the system must be considered. For example: If a system is supposed to be a stand alone system, having a model to depict the deployment details may not be required. However, such a model would be required for a system which is supposed to be deployed across a network.</a:t>
            </a:r>
          </a:p>
          <a:p>
            <a:r>
              <a:rPr lang="en-US"/>
              <a:t>Besides, every system has static as well as dynamic aspects. So the models must be capable of depicting the same.</a:t>
            </a:r>
          </a:p>
          <a:p>
            <a:r>
              <a:rPr lang="en-US"/>
              <a:t>Further, based on the view and the people it is intended for, models may be at different granular levels. Each user may require different degrees of details. </a:t>
            </a:r>
          </a:p>
          <a:p>
            <a:r>
              <a:rPr lang="en-US"/>
              <a:t>It is unlikely that one model gives the complete system description. This is where multiple models, each giving a different (but relevant) view of the system, becomes important. So proper choice of models is important, which will best help in understanding how to attack the problem and shape its solution.</a:t>
            </a:r>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30003544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14096"/>
            <a:ext cx="959224" cy="156966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800" dirty="0">
                <a:latin typeface="Candara" panose="020E0502030303020204" pitchFamily="34" charset="0"/>
              </a:rPr>
              <a:t>Answers to review questions.</a:t>
            </a:r>
          </a:p>
          <a:p>
            <a:r>
              <a:rPr lang="en-US" sz="800" dirty="0">
                <a:latin typeface="Candara" panose="020E0502030303020204" pitchFamily="34" charset="0"/>
              </a:rPr>
              <a:t>Question 1: A,B</a:t>
            </a:r>
          </a:p>
          <a:p>
            <a:endParaRPr lang="en-US" sz="800" dirty="0">
              <a:latin typeface="Candara" panose="020E0502030303020204" pitchFamily="34" charset="0"/>
            </a:endParaRPr>
          </a:p>
          <a:p>
            <a:endParaRPr lang="en-US" sz="800" dirty="0">
              <a:latin typeface="Candara" panose="020E0502030303020204" pitchFamily="34" charset="0"/>
            </a:endParaRPr>
          </a:p>
          <a:p>
            <a:r>
              <a:rPr lang="en-US" sz="800" dirty="0">
                <a:latin typeface="Candara" panose="020E0502030303020204" pitchFamily="34" charset="0"/>
              </a:rPr>
              <a:t>Question </a:t>
            </a:r>
            <a:r>
              <a:rPr lang="en-US" sz="800" dirty="0" smtClean="0">
                <a:latin typeface="Candara" panose="020E0502030303020204" pitchFamily="34" charset="0"/>
              </a:rPr>
              <a:t>2: </a:t>
            </a:r>
            <a:r>
              <a:rPr lang="en-US" sz="800" dirty="0">
                <a:latin typeface="Candara" panose="020E0502030303020204" pitchFamily="34" charset="0"/>
              </a:rPr>
              <a:t>Generalization, Association, Aggregation, Composition, Dependency   </a:t>
            </a:r>
          </a:p>
          <a:p>
            <a:r>
              <a:rPr lang="en-US" sz="800" dirty="0">
                <a:latin typeface="Candara" panose="020E0502030303020204" pitchFamily="34" charset="0"/>
              </a:rPr>
              <a:t> </a:t>
            </a:r>
          </a:p>
        </p:txBody>
      </p:sp>
      <p:sp>
        <p:nvSpPr>
          <p:cNvPr id="2" name="Slide Image Placeholder 1"/>
          <p:cNvSpPr>
            <a:spLocks noGrp="1" noRot="1" noChangeAspect="1"/>
          </p:cNvSpPr>
          <p:nvPr>
            <p:ph type="sldImg"/>
          </p:nvPr>
        </p:nvSpPr>
        <p:spPr>
          <a:xfrm>
            <a:off x="1065213" y="582613"/>
            <a:ext cx="3884612" cy="2914650"/>
          </a:xfrm>
        </p:spPr>
      </p:sp>
      <p:sp>
        <p:nvSpPr>
          <p:cNvPr id="3" name="Notes Placeholder 2"/>
          <p:cNvSpPr>
            <a:spLocks noGrp="1"/>
          </p:cNvSpPr>
          <p:nvPr>
            <p:ph type="body" idx="1"/>
          </p:nvPr>
        </p:nvSpPr>
        <p:spPr>
          <a:xfrm>
            <a:off x="1100119" y="3681248"/>
            <a:ext cx="3380740" cy="3452157"/>
          </a:xfrm>
        </p:spPr>
        <p:txBody>
          <a:bodyPr/>
          <a:lstStyle/>
          <a:p>
            <a:endParaRPr lang="en-US" dirty="0"/>
          </a:p>
        </p:txBody>
      </p:sp>
    </p:spTree>
    <p:extLst>
      <p:ext uri="{BB962C8B-B14F-4D97-AF65-F5344CB8AC3E}">
        <p14:creationId xmlns:p14="http://schemas.microsoft.com/office/powerpoint/2010/main" val="12217410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76" y="950260"/>
            <a:ext cx="815789" cy="1477328"/>
          </a:xfrm>
          <a:prstGeom prst="rect">
            <a:avLst/>
          </a:prstGeom>
          <a:noFill/>
        </p:spPr>
        <p:txBody>
          <a:bodyPr wrap="square" rtlCol="0">
            <a:spAutoFit/>
          </a:bodyPr>
          <a:lstStyle/>
          <a:p>
            <a:r>
              <a:rPr lang="en-US" sz="1000" dirty="0">
                <a:latin typeface="Candara" panose="020E0502030303020204" pitchFamily="34" charset="0"/>
              </a:rPr>
              <a:t>Answers to review questions. </a:t>
            </a:r>
          </a:p>
          <a:p>
            <a:endParaRPr lang="en-US" sz="1000" dirty="0">
              <a:latin typeface="Candara" panose="020E0502030303020204" pitchFamily="34" charset="0"/>
            </a:endParaRPr>
          </a:p>
          <a:p>
            <a:r>
              <a:rPr lang="en-US" sz="1000" dirty="0">
                <a:latin typeface="Candara" panose="020E0502030303020204" pitchFamily="34" charset="0"/>
              </a:rPr>
              <a:t>Question 1:</a:t>
            </a:r>
          </a:p>
          <a:p>
            <a:r>
              <a:rPr lang="en-US" sz="1000" dirty="0">
                <a:latin typeface="Candara" panose="020E0502030303020204" pitchFamily="34" charset="0"/>
              </a:rPr>
              <a:t>1- A, D,E</a:t>
            </a:r>
          </a:p>
          <a:p>
            <a:r>
              <a:rPr lang="en-US" sz="1000" dirty="0">
                <a:latin typeface="Candara" panose="020E0502030303020204" pitchFamily="34" charset="0"/>
              </a:rPr>
              <a:t>2- C</a:t>
            </a:r>
          </a:p>
          <a:p>
            <a:r>
              <a:rPr lang="en-US" sz="1000" dirty="0">
                <a:latin typeface="Candara" panose="020E0502030303020204" pitchFamily="34" charset="0"/>
              </a:rPr>
              <a:t>3-B,F</a:t>
            </a:r>
          </a:p>
          <a:p>
            <a:endParaRPr lang="en-US" sz="1000" dirty="0">
              <a:latin typeface="Candara" panose="020E0502030303020204" pitchFamily="34" charset="0"/>
            </a:endParaRPr>
          </a:p>
        </p:txBody>
      </p:sp>
      <p:sp>
        <p:nvSpPr>
          <p:cNvPr id="2" name="Slide Image Placeholder 1"/>
          <p:cNvSpPr>
            <a:spLocks noGrp="1" noRot="1" noChangeAspect="1"/>
          </p:cNvSpPr>
          <p:nvPr>
            <p:ph type="sldImg"/>
          </p:nvPr>
        </p:nvSpPr>
        <p:spPr>
          <a:xfrm>
            <a:off x="1047750" y="582613"/>
            <a:ext cx="3886200" cy="29146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77198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76" y="950260"/>
            <a:ext cx="815789" cy="2246769"/>
          </a:xfrm>
          <a:prstGeom prst="rect">
            <a:avLst/>
          </a:prstGeom>
          <a:noFill/>
        </p:spPr>
        <p:txBody>
          <a:bodyPr wrap="square" rtlCol="0">
            <a:spAutoFit/>
          </a:bodyPr>
          <a:lstStyle/>
          <a:p>
            <a:r>
              <a:rPr lang="en-US" sz="1000" dirty="0">
                <a:latin typeface="Candara" panose="020E0502030303020204" pitchFamily="34" charset="0"/>
              </a:rPr>
              <a:t>Answers to review questions. </a:t>
            </a:r>
          </a:p>
          <a:p>
            <a:endParaRPr lang="en-US" sz="1000" dirty="0">
              <a:latin typeface="Candara" panose="020E0502030303020204" pitchFamily="34" charset="0"/>
            </a:endParaRPr>
          </a:p>
          <a:p>
            <a:r>
              <a:rPr lang="en-US" sz="1000" dirty="0">
                <a:latin typeface="Candara" panose="020E0502030303020204" pitchFamily="34" charset="0"/>
              </a:rPr>
              <a:t>Question 1: Unified Modeling Language. </a:t>
            </a:r>
          </a:p>
          <a:p>
            <a:endParaRPr lang="en-US" sz="1000" dirty="0">
              <a:latin typeface="Candara" panose="020E0502030303020204" pitchFamily="34" charset="0"/>
            </a:endParaRPr>
          </a:p>
          <a:p>
            <a:r>
              <a:rPr lang="en-US" sz="1000" dirty="0">
                <a:latin typeface="Candara" panose="020E0502030303020204" pitchFamily="34" charset="0"/>
              </a:rPr>
              <a:t>Question 2 : True</a:t>
            </a:r>
          </a:p>
          <a:p>
            <a:endParaRPr lang="en-US" sz="1000" dirty="0">
              <a:latin typeface="Candara" panose="020E0502030303020204" pitchFamily="34" charset="0"/>
            </a:endParaRPr>
          </a:p>
          <a:p>
            <a:r>
              <a:rPr lang="en-US" sz="1000" dirty="0">
                <a:latin typeface="Candara" panose="020E0502030303020204" pitchFamily="34" charset="0"/>
              </a:rPr>
              <a:t>Question 3: False</a:t>
            </a:r>
          </a:p>
        </p:txBody>
      </p:sp>
      <p:sp>
        <p:nvSpPr>
          <p:cNvPr id="3" name="Slide Image Placeholder 2"/>
          <p:cNvSpPr>
            <a:spLocks noGrp="1" noRot="1" noChangeAspect="1"/>
          </p:cNvSpPr>
          <p:nvPr>
            <p:ph type="sldImg"/>
          </p:nvPr>
        </p:nvSpPr>
        <p:spPr>
          <a:xfrm>
            <a:off x="1047750" y="582613"/>
            <a:ext cx="3886200" cy="29146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228733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p:txBody>
          <a:bodyPr>
            <a:normAutofit fontScale="92500"/>
          </a:bodyPr>
          <a:lstStyle/>
          <a:p>
            <a:r>
              <a:rPr lang="en-US"/>
              <a:t>What is UML?</a:t>
            </a:r>
          </a:p>
          <a:p>
            <a:r>
              <a:rPr lang="en-US"/>
              <a:t>OMG specification states: “The Unified Modeling Language (UML) is a graphical language for visualizing, specifying, constructing, and documenting the artifacts of a software-intensive system”. The UML offers a standard way to write a system's blueprints, including conceptual things such as business processes and system functions, as well as concrete things such as programming language statements, database schemas, and reusable software components.</a:t>
            </a:r>
          </a:p>
          <a:p>
            <a:r>
              <a:rPr lang="en-US"/>
              <a:t>UML is used for the following tasks:</a:t>
            </a:r>
          </a:p>
          <a:p>
            <a:pPr lvl="1"/>
            <a:r>
              <a:rPr lang="en-US"/>
              <a:t>Visualizing - Visual Model helps better communication and goes beyond what can otherwise be textually described.</a:t>
            </a:r>
          </a:p>
          <a:p>
            <a:pPr lvl="1"/>
            <a:r>
              <a:rPr lang="en-US"/>
              <a:t>Specifying - UML can help in specifying all important analysis, design, and implementation decisions.</a:t>
            </a:r>
          </a:p>
          <a:p>
            <a:pPr lvl="1"/>
            <a:r>
              <a:rPr lang="en-US"/>
              <a:t>Modeling - Allows for construction of the system from the various models.</a:t>
            </a:r>
          </a:p>
          <a:p>
            <a:pPr lvl="1"/>
            <a:r>
              <a:rPr lang="en-US"/>
              <a:t>Documenting - Models can help in documenting all decisions taken during the entire system development lifecycle.</a:t>
            </a:r>
          </a:p>
          <a:p>
            <a:r>
              <a:rPr lang="en-US"/>
              <a:t>Prior to UML, there were many methods with similar modeling languages having minor differences in overall expressive power. However, there was no single “leading” modeling language. Lack of disagreement on a general-purpose modeling language discouraged new users from adopting the OO approach. </a:t>
            </a:r>
          </a:p>
          <a:p>
            <a:r>
              <a:rPr lang="en-US"/>
              <a:t>contd.</a:t>
            </a:r>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415468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p:txBody>
          <a:bodyPr/>
          <a:lstStyle/>
          <a:p>
            <a:r>
              <a:rPr lang="en-US"/>
              <a:t>What is UML? (contd.)</a:t>
            </a:r>
          </a:p>
          <a:p>
            <a:r>
              <a:rPr lang="en-US"/>
              <a:t>In the period around mid-90s, there were efforts made in the direction of unifying the prominent methods available at that time. After a couple of drafts, UML was adopted by OMG in 1997. Some of the key methods considered for unification were:</a:t>
            </a:r>
          </a:p>
          <a:p>
            <a:pPr lvl="1"/>
            <a:r>
              <a:rPr lang="en-US"/>
              <a:t>Booch’s Method: Design and Construction oriented approach best suited for engineering intensive systems. </a:t>
            </a:r>
          </a:p>
          <a:p>
            <a:pPr lvl="1"/>
            <a:r>
              <a:rPr lang="en-US"/>
              <a:t>Jacobson’s OOSE: Use Case oriented approach best suited for business engineering and requirements analysis. </a:t>
            </a:r>
          </a:p>
          <a:p>
            <a:pPr lvl="1"/>
            <a:r>
              <a:rPr lang="en-US"/>
              <a:t>Rambaugh’s OMT: Analysis oriented approach best suited for data intensive systems. </a:t>
            </a:r>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464795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p:txBody>
          <a:bodyPr/>
          <a:lstStyle/>
          <a:p>
            <a:r>
              <a:rPr lang="en-US"/>
              <a:t>Here is a figure illustrating how UML has evolved over a period of time. Ver 2.x</a:t>
            </a:r>
          </a:p>
          <a:p>
            <a:r>
              <a:rPr lang="en-US"/>
              <a:t>is the current industry standard. We are dealing with Ver 1.4 in our current</a:t>
            </a:r>
          </a:p>
          <a:p>
            <a:r>
              <a:rPr lang="en-US"/>
              <a:t>course.</a:t>
            </a:r>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2139298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p:txBody>
          <a:bodyPr/>
          <a:lstStyle/>
          <a:p>
            <a:r>
              <a:rPr lang="en-US"/>
              <a:t>Scope of UML:</a:t>
            </a:r>
          </a:p>
          <a:p>
            <a:r>
              <a:rPr lang="en-US"/>
              <a:t>The figure shown in the slide illustrates what is within the scope of UML, and what is outside of the UML scope. While it provides adequate notation and semantics to address contemporary modeling issues, there are some items outside the scope of UML as explained in subsequent slides.</a:t>
            </a:r>
          </a:p>
          <a:p>
            <a:r>
              <a:rPr lang="en-US"/>
              <a:t>Some of the things that are outside the scope of UML are:</a:t>
            </a:r>
          </a:p>
          <a:p>
            <a:pPr lvl="1"/>
            <a:r>
              <a:rPr lang="en-US"/>
              <a:t>Programming Language: UML is a “visual modeling language”. It is not intended to be a visual programming language. It is a language for visualizing, specifying, constructing, and documenting the artifacts of a software intensive system. It does have a close mapping with OO languages.</a:t>
            </a:r>
          </a:p>
          <a:p>
            <a:pPr lvl="1"/>
            <a:r>
              <a:rPr lang="en-US"/>
              <a:t>Tools: Language standards form the foundation for tools and process. UML defines a semantic meta-model, and not a tool interface, storage, or run-time model.</a:t>
            </a:r>
          </a:p>
          <a:p>
            <a:pPr lvl="1"/>
            <a:r>
              <a:rPr lang="en-US"/>
              <a:t>Process: Software development process will use UML as a common language for its project artifacts, but will use the same type of UML diagram in the context of different processes. UML is process independent.</a:t>
            </a:r>
            <a:endParaRPr lang="en-US" dirty="0"/>
          </a:p>
        </p:txBody>
      </p:sp>
      <p:sp>
        <p:nvSpPr>
          <p:cNvPr id="3" name="Slide Image Placeholder 2"/>
          <p:cNvSpPr>
            <a:spLocks noGrp="1" noRot="1" noChangeAspect="1"/>
          </p:cNvSpPr>
          <p:nvPr>
            <p:ph type="sldImg"/>
          </p:nvPr>
        </p:nvSpPr>
        <p:spPr>
          <a:xfrm>
            <a:off x="1047750" y="582613"/>
            <a:ext cx="3886200" cy="2914650"/>
          </a:xfrm>
        </p:spPr>
      </p:sp>
    </p:spTree>
    <p:extLst>
      <p:ext uri="{BB962C8B-B14F-4D97-AF65-F5344CB8AC3E}">
        <p14:creationId xmlns:p14="http://schemas.microsoft.com/office/powerpoint/2010/main" val="1042176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2">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17">
            <a:extLst>
              <a:ext uri="{FF2B5EF4-FFF2-40B4-BE49-F238E27FC236}">
                <a16:creationId xmlns="" xmlns:a16="http://schemas.microsoft.com/office/drawing/2014/main" id="{829BBBD1-ECF6-4131-A3B0-11EFC39DB48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 b="46599"/>
          <a:stretch/>
        </p:blipFill>
        <p:spPr>
          <a:xfrm flipH="1">
            <a:off x="2830285" y="1844825"/>
            <a:ext cx="6313715" cy="5013176"/>
          </a:xfrm>
          <a:prstGeom prst="rect">
            <a:avLst/>
          </a:prstGeom>
        </p:spPr>
      </p:pic>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404814"/>
            <a:ext cx="1714500" cy="510013"/>
          </a:xfrm>
          <a:prstGeom prst="rect">
            <a:avLst/>
          </a:prstGeom>
        </p:spPr>
      </p:pic>
      <p:sp>
        <p:nvSpPr>
          <p:cNvPr id="14" name="Text Placeholder 13">
            <a:extLst>
              <a:ext uri="{FF2B5EF4-FFF2-40B4-BE49-F238E27FC236}">
                <a16:creationId xmlns="" xmlns:a16="http://schemas.microsoft.com/office/drawing/2014/main" id="{4252348C-45B4-48E3-B74B-8E834575C8AA}"/>
              </a:ext>
            </a:extLst>
          </p:cNvPr>
          <p:cNvSpPr>
            <a:spLocks noGrp="1"/>
          </p:cNvSpPr>
          <p:nvPr>
            <p:ph type="body" sz="quarter" idx="10" hasCustomPrompt="1"/>
          </p:nvPr>
        </p:nvSpPr>
        <p:spPr>
          <a:xfrm>
            <a:off x="4788024" y="4157668"/>
            <a:ext cx="4049986" cy="1079500"/>
          </a:xfrm>
        </p:spPr>
        <p:txBody>
          <a:bodyPr anchor="t">
            <a:normAutofit/>
          </a:bodyPr>
          <a:lstStyle>
            <a:lvl1pPr marL="0" indent="0" algn="r">
              <a:lnSpc>
                <a:spcPct val="100000"/>
              </a:lnSpc>
              <a:buNone/>
              <a:defRPr sz="3200">
                <a:solidFill>
                  <a:schemeClr val="bg1"/>
                </a:solidFill>
              </a:defRPr>
            </a:lvl1pPr>
          </a:lstStyle>
          <a:p>
            <a:pPr lvl="0"/>
            <a:r>
              <a:rPr lang="en-US" dirty="0"/>
              <a:t>Click to insert title</a:t>
            </a:r>
          </a:p>
        </p:txBody>
      </p:sp>
      <p:sp>
        <p:nvSpPr>
          <p:cNvPr id="15" name="Text Placeholder 13">
            <a:extLst>
              <a:ext uri="{FF2B5EF4-FFF2-40B4-BE49-F238E27FC236}">
                <a16:creationId xmlns="" xmlns:a16="http://schemas.microsoft.com/office/drawing/2014/main" id="{97620309-84FF-4D53-AD39-936B55216B4B}"/>
              </a:ext>
            </a:extLst>
          </p:cNvPr>
          <p:cNvSpPr>
            <a:spLocks noGrp="1"/>
          </p:cNvSpPr>
          <p:nvPr>
            <p:ph type="body" sz="quarter" idx="11" hasCustomPrompt="1"/>
          </p:nvPr>
        </p:nvSpPr>
        <p:spPr>
          <a:xfrm>
            <a:off x="4787004" y="5381481"/>
            <a:ext cx="4051006" cy="1079500"/>
          </a:xfrm>
        </p:spPr>
        <p:txBody>
          <a:bodyPr anchor="t">
            <a:normAutofit/>
          </a:bodyPr>
          <a:lstStyle>
            <a:lvl1pPr marL="0" indent="0" algn="r">
              <a:lnSpc>
                <a:spcPct val="100000"/>
              </a:lnSpc>
              <a:buNone/>
              <a:defRPr sz="2400">
                <a:solidFill>
                  <a:schemeClr val="bg1"/>
                </a:solidFill>
              </a:defRPr>
            </a:lvl1pPr>
          </a:lstStyle>
          <a:p>
            <a:pPr marL="0" lvl="0"/>
            <a:r>
              <a:rPr lang="en-US" dirty="0"/>
              <a:t>Click to insert presenter, location, and date</a:t>
            </a:r>
          </a:p>
        </p:txBody>
      </p:sp>
    </p:spTree>
    <p:extLst>
      <p:ext uri="{BB962C8B-B14F-4D97-AF65-F5344CB8AC3E}">
        <p14:creationId xmlns:p14="http://schemas.microsoft.com/office/powerpoint/2010/main" val="381912075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6" name="Graphic 5">
            <a:extLst>
              <a:ext uri="{FF2B5EF4-FFF2-40B4-BE49-F238E27FC236}">
                <a16:creationId xmlns="" xmlns:a16="http://schemas.microsoft.com/office/drawing/2014/main" id="{179471A0-DCBD-4772-AB4F-E8B7A03281CD}"/>
              </a:ext>
            </a:extLst>
          </p:cNvPr>
          <p:cNvPicPr>
            <a:picLocks noChangeAspect="1"/>
          </p:cNvPicPr>
          <p:nvPr userDrawn="1"/>
        </p:nvPicPr>
        <p:blipFill rotWithShape="1">
          <a:blip r:embed="rId4">
            <a:extLst>
              <a:ext uri="{96DAC541-7B7A-43D3-8B79-37D633B846F1}">
                <asvg:svgBlip xmlns="" xmlns:asvg="http://schemas.microsoft.com/office/drawing/2016/SVG/main" r:embed="rId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872699085"/>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72619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30"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53201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05655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70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996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Graphic 5">
            <a:extLst>
              <a:ext uri="{FF2B5EF4-FFF2-40B4-BE49-F238E27FC236}">
                <a16:creationId xmlns="" xmlns:a16="http://schemas.microsoft.com/office/drawing/2014/main" id="{094FBF09-4452-49FA-B3C9-6AA6D8B70A40}"/>
              </a:ext>
            </a:extLst>
          </p:cNvPr>
          <p:cNvPicPr>
            <a:picLocks noChangeAspect="1"/>
          </p:cNvPicPr>
          <p:nvPr userDrawn="1"/>
        </p:nvPicPr>
        <p:blipFill rotWithShape="1">
          <a:blip r:embed="rId8">
            <a:extLst>
              <a:ext uri="{96DAC541-7B7A-43D3-8B79-37D633B846F1}">
                <asvg:svgBlip xmlns="" xmlns:asvg="http://schemas.microsoft.com/office/drawing/2016/SVG/main"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80765801"/>
      </p:ext>
    </p:extLst>
  </p:cSld>
  <p:clrMap bg1="lt1" tx1="dk1" bg2="lt2" tx2="dk2" accent1="accent1" accent2="accent2" accent3="accent3" accent4="accent4" accent5="accent5" accent6="accent6" hlink="hlink" folHlink="folHlink"/>
  <p:sldLayoutIdLst>
    <p:sldLayoutId id="2147483712" r:id="rId1"/>
    <p:sldLayoutId id="2147483717" r:id="rId2"/>
    <p:sldLayoutId id="2147483718" r:id="rId3"/>
    <p:sldLayoutId id="2147483719" r:id="rId4"/>
    <p:sldLayoutId id="2147483720" r:id="rId5"/>
    <p:sldLayoutId id="2147483721" r:id="rId6"/>
  </p:sldLayoutIdLst>
  <p:hf sldNum="0" hdr="0" dt="0"/>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just" defTabSz="685800" rtl="0" eaLnBrk="1" latinLnBrk="0" hangingPunct="1">
        <a:lnSpc>
          <a:spcPct val="10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just" defTabSz="685800" rtl="0" eaLnBrk="1" latinLnBrk="0" hangingPunct="1">
        <a:lnSpc>
          <a:spcPct val="10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just" defTabSz="685800" rtl="0" eaLnBrk="1" latinLnBrk="0" hangingPunct="1">
        <a:lnSpc>
          <a:spcPct val="10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just" defTabSz="685800" rtl="0" eaLnBrk="1" latinLnBrk="0" hangingPunct="1">
        <a:lnSpc>
          <a:spcPct val="10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just" defTabSz="685800" rtl="0" eaLnBrk="1" latinLnBrk="0" hangingPunct="1">
        <a:lnSpc>
          <a:spcPct val="10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ubtitle 11"/>
          <p:cNvSpPr>
            <a:spLocks noGrp="1"/>
          </p:cNvSpPr>
          <p:nvPr>
            <p:ph type="body" sz="quarter" idx="10"/>
          </p:nvPr>
        </p:nvSpPr>
        <p:spPr>
          <a:xfrm>
            <a:off x="3669792" y="4157668"/>
            <a:ext cx="5168218" cy="1079500"/>
          </a:xfrm>
        </p:spPr>
        <p:txBody>
          <a:bodyPr rtlCol="0">
            <a:normAutofit/>
          </a:bodyPr>
          <a:lstStyle/>
          <a:p>
            <a:pPr fontAlgn="auto">
              <a:spcAft>
                <a:spcPts val="0"/>
              </a:spcAft>
              <a:defRPr/>
            </a:pPr>
            <a:r>
              <a:rPr lang="en-US" dirty="0"/>
              <a:t>Unified Modeling Language</a:t>
            </a:r>
            <a:endParaRPr lang="en-US" b="0" dirty="0"/>
          </a:p>
        </p:txBody>
      </p:sp>
      <p:sp>
        <p:nvSpPr>
          <p:cNvPr id="2" name="Text Placeholder 1">
            <a:extLst>
              <a:ext uri="{FF2B5EF4-FFF2-40B4-BE49-F238E27FC236}">
                <a16:creationId xmlns="" xmlns:a16="http://schemas.microsoft.com/office/drawing/2014/main" id="{44DE4C31-0766-49A7-9285-8804C8652486}"/>
              </a:ext>
            </a:extLst>
          </p:cNvPr>
          <p:cNvSpPr>
            <a:spLocks noGrp="1"/>
          </p:cNvSpPr>
          <p:nvPr>
            <p:ph type="body" sz="quarter" idx="11"/>
          </p:nvPr>
        </p:nvSpPr>
        <p:spPr/>
        <p:txBody>
          <a:bodyPr/>
          <a:lstStyle/>
          <a:p>
            <a:r>
              <a:rPr lang="en-US" dirty="0"/>
              <a:t>Lesson 1: Introducing UML</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r>
              <a:rPr lang="en-US" sz="1300" dirty="0"/>
              <a:t>1.2: Concept of UML</a:t>
            </a:r>
            <a:r>
              <a:rPr lang="en-US" sz="1200" dirty="0"/>
              <a:t/>
            </a:r>
            <a:br>
              <a:rPr lang="en-US" sz="1200" dirty="0"/>
            </a:br>
            <a:r>
              <a:rPr lang="en-US" dirty="0"/>
              <a:t>What UML is NOT...</a:t>
            </a:r>
          </a:p>
        </p:txBody>
      </p:sp>
      <p:sp>
        <p:nvSpPr>
          <p:cNvPr id="23555" name="Rectangle 3"/>
          <p:cNvSpPr>
            <a:spLocks noGrp="1" noChangeArrowheads="1"/>
          </p:cNvSpPr>
          <p:nvPr>
            <p:ph idx="1"/>
          </p:nvPr>
        </p:nvSpPr>
        <p:spPr/>
        <p:txBody>
          <a:bodyPr lIns="90488" tIns="44450" rIns="90488" bIns="44450"/>
          <a:lstStyle/>
          <a:p>
            <a:pPr marL="347663" indent="-347663"/>
            <a:r>
              <a:rPr lang="en-US" dirty="0"/>
              <a:t>UML is NOT:</a:t>
            </a:r>
          </a:p>
          <a:p>
            <a:pPr lvl="1"/>
            <a:r>
              <a:rPr lang="en-US" dirty="0"/>
              <a:t>a visual programming language, but a visual modeling language.</a:t>
            </a:r>
          </a:p>
          <a:p>
            <a:pPr lvl="2">
              <a:buFontTx/>
              <a:buChar char="•"/>
            </a:pPr>
            <a:r>
              <a:rPr lang="en-US" dirty="0"/>
              <a:t>A programming language communicates an implementation or solution. </a:t>
            </a:r>
          </a:p>
          <a:p>
            <a:pPr lvl="2">
              <a:buFontTx/>
              <a:buChar char="•"/>
            </a:pPr>
            <a:r>
              <a:rPr lang="en-US" dirty="0"/>
              <a:t>A modeling language communicates a concept or specification.</a:t>
            </a:r>
          </a:p>
          <a:p>
            <a:pPr lvl="1"/>
            <a:r>
              <a:rPr lang="en-US" dirty="0"/>
              <a:t>a tool or repository specification, but a modeling language specification.</a:t>
            </a:r>
          </a:p>
          <a:p>
            <a:pPr lvl="2">
              <a:buFontTx/>
              <a:buChar char="•"/>
            </a:pPr>
            <a:r>
              <a:rPr lang="en-US" dirty="0"/>
              <a:t>A tool or repository specification specifies interface, storage, run time behavior, etc.</a:t>
            </a:r>
          </a:p>
          <a:p>
            <a:pPr lvl="2">
              <a:buFontTx/>
              <a:buChar char="•"/>
            </a:pPr>
            <a:r>
              <a:rPr lang="en-US" dirty="0"/>
              <a:t>A modeling language specification specifies modeling elements, notations, and usage guidelines.</a:t>
            </a:r>
          </a:p>
          <a:p>
            <a:pPr lvl="1"/>
            <a:r>
              <a:rPr lang="en-US" dirty="0"/>
              <a:t>a process, but enables processes.</a:t>
            </a:r>
          </a:p>
          <a:p>
            <a:pPr lvl="2">
              <a:buFontTx/>
              <a:buChar char="•"/>
            </a:pPr>
            <a:r>
              <a:rPr lang="en-US" dirty="0"/>
              <a:t>A process provides entire framework for development.</a:t>
            </a:r>
          </a:p>
          <a:p>
            <a:pPr lvl="2">
              <a:buFontTx/>
              <a:buChar char="•"/>
            </a:pPr>
            <a:r>
              <a:rPr lang="en-US" dirty="0"/>
              <a:t>UML does not require nor mandates a process though it promotes iterative and incremental processes.</a:t>
            </a:r>
          </a:p>
          <a:p>
            <a:pPr lvl="1">
              <a:buFont typeface="Arial" pitchFamily="34" charset="0"/>
              <a:buNone/>
            </a:pPr>
            <a:endParaRPr lang="en-US" dirty="0"/>
          </a:p>
        </p:txBody>
      </p:sp>
      <p:sp>
        <p:nvSpPr>
          <p:cNvPr id="5" name="TextBox 4"/>
          <p:cNvSpPr txBox="1"/>
          <p:nvPr/>
        </p:nvSpPr>
        <p:spPr>
          <a:xfrm>
            <a:off x="838200" y="5286375"/>
            <a:ext cx="7620000" cy="914400"/>
          </a:xfrm>
          <a:prstGeom prst="rect">
            <a:avLst/>
          </a:prstGeom>
          <a:solidFill>
            <a:schemeClr val="accent6">
              <a:lumMod val="60000"/>
              <a:lumOff val="40000"/>
            </a:schemeClr>
          </a:solidFill>
        </p:spPr>
        <p:txBody>
          <a:bodyPr>
            <a:spAutoFit/>
          </a:bodyPr>
          <a:lstStyle/>
          <a:p>
            <a:pPr algn="ctr" fontAlgn="auto">
              <a:spcBef>
                <a:spcPts val="0"/>
              </a:spcBef>
              <a:spcAft>
                <a:spcPts val="0"/>
              </a:spcAft>
              <a:defRPr/>
            </a:pPr>
            <a:r>
              <a:rPr lang="en-US" b="1" dirty="0">
                <a:latin typeface="+mj-lt"/>
                <a:cs typeface="+mn-cs"/>
              </a:rPr>
              <a:t>No Exe Outputs! </a:t>
            </a:r>
          </a:p>
          <a:p>
            <a:pPr algn="ctr" fontAlgn="auto">
              <a:spcBef>
                <a:spcPts val="0"/>
              </a:spcBef>
              <a:spcAft>
                <a:spcPts val="0"/>
              </a:spcAft>
              <a:defRPr/>
            </a:pPr>
            <a:r>
              <a:rPr lang="en-US" b="1" dirty="0">
                <a:latin typeface="+mj-lt"/>
                <a:cs typeface="+mn-cs"/>
              </a:rPr>
              <a:t>Sequencing for UML Diagrams based on Process that will be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r>
              <a:rPr lang="en-US" sz="1300" dirty="0"/>
              <a:t>1.3: UML Building Blocks </a:t>
            </a:r>
            <a:r>
              <a:rPr lang="en-US" sz="1200" dirty="0"/>
              <a:t/>
            </a:r>
            <a:br>
              <a:rPr lang="en-US" sz="1200" dirty="0"/>
            </a:br>
            <a:r>
              <a:rPr lang="en-US" dirty="0"/>
              <a:t>Overview</a:t>
            </a:r>
          </a:p>
        </p:txBody>
      </p:sp>
      <p:sp>
        <p:nvSpPr>
          <p:cNvPr id="24579" name="Rectangle 3"/>
          <p:cNvSpPr>
            <a:spLocks noGrp="1" noChangeArrowheads="1"/>
          </p:cNvSpPr>
          <p:nvPr>
            <p:ph idx="1"/>
          </p:nvPr>
        </p:nvSpPr>
        <p:spPr/>
        <p:txBody>
          <a:bodyPr lIns="90488" tIns="44450" rIns="90488" bIns="44450"/>
          <a:lstStyle/>
          <a:p>
            <a:pPr marL="347663" indent="-347663">
              <a:tabLst>
                <a:tab pos="1422400" algn="l"/>
              </a:tabLst>
            </a:pPr>
            <a:r>
              <a:rPr lang="en-US" dirty="0"/>
              <a:t>UML includes:</a:t>
            </a:r>
          </a:p>
          <a:p>
            <a:pPr lvl="1">
              <a:tabLst>
                <a:tab pos="1422400" algn="l"/>
              </a:tabLst>
            </a:pPr>
            <a:r>
              <a:rPr lang="en-US" b="1" dirty="0"/>
              <a:t>Views:</a:t>
            </a:r>
            <a:r>
              <a:rPr lang="en-US" dirty="0"/>
              <a:t> They provide different perspectives of a system.</a:t>
            </a:r>
          </a:p>
          <a:p>
            <a:pPr lvl="2">
              <a:tabLst>
                <a:tab pos="1422400" algn="l"/>
              </a:tabLst>
            </a:pPr>
            <a:r>
              <a:rPr lang="en-US" dirty="0"/>
              <a:t>When combined, they give a complete picture of a system.</a:t>
            </a:r>
          </a:p>
          <a:p>
            <a:pPr marL="914400" lvl="2" indent="0">
              <a:tabLst>
                <a:tab pos="1422400" algn="l"/>
              </a:tabLst>
            </a:pPr>
            <a:endParaRPr lang="en-US" dirty="0"/>
          </a:p>
          <a:p>
            <a:pPr lvl="1">
              <a:tabLst>
                <a:tab pos="1422400" algn="l"/>
              </a:tabLst>
            </a:pPr>
            <a:r>
              <a:rPr lang="en-US" b="1" dirty="0"/>
              <a:t>Diagrams:</a:t>
            </a:r>
            <a:r>
              <a:rPr lang="en-US" dirty="0"/>
              <a:t> They are graphical models containing view contents.</a:t>
            </a:r>
          </a:p>
          <a:p>
            <a:pPr lvl="2">
              <a:tabLst>
                <a:tab pos="1422400" algn="l"/>
              </a:tabLst>
            </a:pPr>
            <a:r>
              <a:rPr lang="en-US" dirty="0"/>
              <a:t>UML has nine different diagrams.</a:t>
            </a:r>
          </a:p>
          <a:p>
            <a:pPr marL="914400" lvl="2" indent="0">
              <a:tabLst>
                <a:tab pos="1422400" algn="l"/>
              </a:tabLst>
            </a:pPr>
            <a:endParaRPr lang="en-US" dirty="0"/>
          </a:p>
          <a:p>
            <a:pPr lvl="1">
              <a:tabLst>
                <a:tab pos="1422400" algn="l"/>
              </a:tabLst>
            </a:pPr>
            <a:r>
              <a:rPr lang="en-US" b="1" dirty="0"/>
              <a:t>Model Elements:</a:t>
            </a:r>
            <a:r>
              <a:rPr lang="en-US" dirty="0"/>
              <a:t> They are conceptual components that populate the diagrams.</a:t>
            </a:r>
          </a:p>
          <a:p>
            <a:pPr lvl="1">
              <a:buFontTx/>
              <a:buChar char="•"/>
              <a:tabLst>
                <a:tab pos="1422400" algn="l"/>
              </a:tabLst>
            </a:pPr>
            <a:endParaRPr lang="en-US" dirty="0"/>
          </a:p>
          <a:p>
            <a:pPr lvl="1">
              <a:tabLst>
                <a:tab pos="1422400" algn="l"/>
              </a:tabLst>
            </a:pPr>
            <a:r>
              <a:rPr lang="en-US" b="1" dirty="0"/>
              <a:t>General and Extension mechanisms:</a:t>
            </a:r>
            <a:r>
              <a:rPr lang="en-US" dirty="0"/>
              <a:t> They provide additional information about a model element.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r>
              <a:rPr lang="en-US" sz="1300" dirty="0"/>
              <a:t>1.3: UML Building Blocks </a:t>
            </a:r>
            <a:r>
              <a:rPr lang="en-US" sz="1400" dirty="0"/>
              <a:t/>
            </a:r>
            <a:br>
              <a:rPr lang="en-US" sz="1400" dirty="0"/>
            </a:br>
            <a:r>
              <a:rPr lang="en-US" dirty="0"/>
              <a:t>Views and Diagrams</a:t>
            </a:r>
          </a:p>
        </p:txBody>
      </p:sp>
      <p:pic>
        <p:nvPicPr>
          <p:cNvPr id="25603" name="Picture 5"/>
          <p:cNvPicPr>
            <a:picLocks noChangeAspect="1" noChangeArrowheads="1"/>
          </p:cNvPicPr>
          <p:nvPr/>
        </p:nvPicPr>
        <p:blipFill>
          <a:blip r:embed="rId3"/>
          <a:srcRect/>
          <a:stretch>
            <a:fillRect/>
          </a:stretch>
        </p:blipFill>
        <p:spPr bwMode="auto">
          <a:xfrm>
            <a:off x="1219200" y="1460500"/>
            <a:ext cx="6781800" cy="45593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lstStyle/>
          <a:p>
            <a:r>
              <a:rPr lang="en-US" sz="1300" dirty="0"/>
              <a:t>1.3: UML Building Blocks </a:t>
            </a:r>
            <a:r>
              <a:rPr lang="en-US" sz="1400" dirty="0"/>
              <a:t/>
            </a:r>
            <a:br>
              <a:rPr lang="en-US" sz="1400" dirty="0"/>
            </a:br>
            <a:r>
              <a:rPr lang="en-US" dirty="0"/>
              <a:t>Views and Diagrams (</a:t>
            </a:r>
            <a:r>
              <a:rPr lang="en-US" dirty="0" err="1"/>
              <a:t>Contd</a:t>
            </a:r>
            <a:r>
              <a:rPr lang="en-US" dirty="0"/>
              <a:t>…)</a:t>
            </a:r>
          </a:p>
        </p:txBody>
      </p:sp>
      <p:sp>
        <p:nvSpPr>
          <p:cNvPr id="26627" name="Rectangle 3"/>
          <p:cNvSpPr>
            <a:spLocks noGrp="1" noChangeArrowheads="1"/>
          </p:cNvSpPr>
          <p:nvPr>
            <p:ph idx="1"/>
          </p:nvPr>
        </p:nvSpPr>
        <p:spPr/>
        <p:txBody>
          <a:bodyPr lIns="90488" tIns="44450" rIns="90488" bIns="44450"/>
          <a:lstStyle/>
          <a:p>
            <a:pPr marL="347663" indent="-347663"/>
            <a:r>
              <a:rPr lang="en-US" dirty="0"/>
              <a:t>Why so many Views and Diagrams?</a:t>
            </a:r>
          </a:p>
          <a:p>
            <a:pPr lvl="1"/>
            <a:r>
              <a:rPr lang="en-US" dirty="0"/>
              <a:t>Different Views and Diagrams are required because:</a:t>
            </a:r>
          </a:p>
          <a:p>
            <a:pPr lvl="2"/>
            <a:r>
              <a:rPr lang="en-US" dirty="0"/>
              <a:t>They collectively help in examining system from different viewpoints.</a:t>
            </a:r>
          </a:p>
          <a:p>
            <a:pPr lvl="2"/>
            <a:r>
              <a:rPr lang="en-US" dirty="0"/>
              <a:t>System analysis and Design involves taking into account all possible viewpoints.</a:t>
            </a:r>
          </a:p>
          <a:p>
            <a:pPr lvl="2"/>
            <a:r>
              <a:rPr lang="en-US" dirty="0"/>
              <a:t>System Model is a complete description of a system from a particular perspective.</a:t>
            </a:r>
          </a:p>
          <a:p>
            <a:pPr lvl="3"/>
            <a:endParaRPr lang="en-US" sz="1600" dirty="0"/>
          </a:p>
          <a:p>
            <a:pPr lvl="1"/>
            <a:r>
              <a:rPr lang="en-US" dirty="0"/>
              <a:t>Not all models need to appear for each Analysis and Design of the system. Besides, the act of drawing a diagram does not constitute Analysis and Design of system!</a:t>
            </a:r>
          </a:p>
        </p:txBody>
      </p:sp>
      <p:pic>
        <p:nvPicPr>
          <p:cNvPr id="26628" name="Picture 4" descr="light bulb2"/>
          <p:cNvPicPr>
            <a:picLocks noChangeAspect="1" noChangeArrowheads="1"/>
          </p:cNvPicPr>
          <p:nvPr/>
        </p:nvPicPr>
        <p:blipFill>
          <a:blip r:embed="rId3"/>
          <a:srcRect/>
          <a:stretch>
            <a:fillRect/>
          </a:stretch>
        </p:blipFill>
        <p:spPr bwMode="auto">
          <a:xfrm>
            <a:off x="163854" y="3429000"/>
            <a:ext cx="609600" cy="609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lIns="90488" tIns="44450" rIns="90488" bIns="44450"/>
          <a:lstStyle/>
          <a:p>
            <a:r>
              <a:rPr lang="en-US" sz="1300" dirty="0"/>
              <a:t>1.3: UML Building Blocks</a:t>
            </a:r>
            <a:r>
              <a:rPr lang="en-US" sz="1200" dirty="0"/>
              <a:t/>
            </a:r>
            <a:br>
              <a:rPr lang="en-US" sz="1200" dirty="0"/>
            </a:br>
            <a:r>
              <a:rPr lang="en-US" dirty="0"/>
              <a:t>Elements</a:t>
            </a:r>
          </a:p>
        </p:txBody>
      </p:sp>
      <p:sp>
        <p:nvSpPr>
          <p:cNvPr id="27651" name="Rectangle 3"/>
          <p:cNvSpPr>
            <a:spLocks noGrp="1" noChangeArrowheads="1"/>
          </p:cNvSpPr>
          <p:nvPr>
            <p:ph idx="1"/>
          </p:nvPr>
        </p:nvSpPr>
        <p:spPr/>
        <p:txBody>
          <a:bodyPr lIns="90488" tIns="44450" rIns="90488" bIns="44450"/>
          <a:lstStyle/>
          <a:p>
            <a:pPr marL="347663" indent="-347663"/>
            <a:r>
              <a:rPr lang="en-US" dirty="0"/>
              <a:t>Element:</a:t>
            </a:r>
          </a:p>
          <a:p>
            <a:pPr lvl="1"/>
            <a:r>
              <a:rPr lang="en-US" dirty="0"/>
              <a:t>An “Element” in UML is the atomic level of the UML hierarchy (view / diagram / element)</a:t>
            </a:r>
          </a:p>
          <a:p>
            <a:pPr lvl="2"/>
            <a:r>
              <a:rPr lang="en-US" dirty="0"/>
              <a:t>Each element has a graphical “view”.</a:t>
            </a:r>
          </a:p>
          <a:p>
            <a:pPr lvl="2"/>
            <a:r>
              <a:rPr lang="en-US" dirty="0"/>
              <a:t>Semantics are defined by UML.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lIns="90488" tIns="44450" rIns="90488" bIns="44450"/>
          <a:lstStyle/>
          <a:p>
            <a:r>
              <a:rPr lang="en-US" sz="1300" dirty="0"/>
              <a:t>1.3: UML Building Blocks</a:t>
            </a:r>
            <a:r>
              <a:rPr lang="en-US" sz="1400" dirty="0"/>
              <a:t/>
            </a:r>
            <a:br>
              <a:rPr lang="en-US" sz="1400" dirty="0"/>
            </a:br>
            <a:r>
              <a:rPr lang="en-US" dirty="0"/>
              <a:t>Mechanisms</a:t>
            </a:r>
          </a:p>
        </p:txBody>
      </p:sp>
      <p:sp>
        <p:nvSpPr>
          <p:cNvPr id="28675" name="Rectangle 3"/>
          <p:cNvSpPr>
            <a:spLocks noGrp="1" noChangeArrowheads="1"/>
          </p:cNvSpPr>
          <p:nvPr>
            <p:ph idx="1"/>
          </p:nvPr>
        </p:nvSpPr>
        <p:spPr/>
        <p:txBody>
          <a:bodyPr lIns="90488" tIns="44450" rIns="90488" bIns="44450"/>
          <a:lstStyle/>
          <a:p>
            <a:pPr marL="347663" indent="-347663"/>
            <a:r>
              <a:rPr lang="en-US" dirty="0"/>
              <a:t>General Mechanisms: are attachments to elements to convey further information.</a:t>
            </a:r>
          </a:p>
          <a:p>
            <a:pPr marL="347663" indent="-347663"/>
            <a:endParaRPr lang="en-US" dirty="0"/>
          </a:p>
          <a:p>
            <a:pPr marL="347663" indent="-347663"/>
            <a:r>
              <a:rPr lang="en-US" dirty="0"/>
              <a:t>Extension Mechanisms: allow for extending UML without modifying existing constructs.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8" tIns="44450" rIns="90488" bIns="44450"/>
          <a:lstStyle/>
          <a:p>
            <a:r>
              <a:rPr lang="en-US" sz="1300" dirty="0"/>
              <a:t>1.4: UML Diagrams</a:t>
            </a:r>
            <a:r>
              <a:rPr lang="en-US" sz="1200" dirty="0"/>
              <a:t/>
            </a:r>
            <a:br>
              <a:rPr lang="en-US" sz="1200" dirty="0"/>
            </a:br>
            <a:r>
              <a:rPr lang="en-US" dirty="0"/>
              <a:t>Classification</a:t>
            </a:r>
          </a:p>
        </p:txBody>
      </p:sp>
      <p:graphicFrame>
        <p:nvGraphicFramePr>
          <p:cNvPr id="21540" name="Group 36"/>
          <p:cNvGraphicFramePr>
            <a:graphicFrameLocks noGrp="1"/>
          </p:cNvGraphicFramePr>
          <p:nvPr>
            <p:ph idx="1"/>
            <p:extLst>
              <p:ext uri="{D42A27DB-BD31-4B8C-83A1-F6EECF244321}">
                <p14:modId xmlns:p14="http://schemas.microsoft.com/office/powerpoint/2010/main" val="174708411"/>
              </p:ext>
            </p:extLst>
          </p:nvPr>
        </p:nvGraphicFramePr>
        <p:xfrm>
          <a:off x="298450" y="1495425"/>
          <a:ext cx="8532162" cy="3352800"/>
        </p:xfrm>
        <a:graphic>
          <a:graphicData uri="http://schemas.openxmlformats.org/drawingml/2006/table">
            <a:tbl>
              <a:tblPr firstRow="1">
                <a:tableStyleId>{284E427A-3D55-4303-BF80-6455036E1DE7}</a:tableStyleId>
              </a:tblPr>
              <a:tblGrid>
                <a:gridCol w="2878765">
                  <a:extLst>
                    <a:ext uri="{9D8B030D-6E8A-4147-A177-3AD203B41FA5}">
                      <a16:colId xmlns="" xmlns:a16="http://schemas.microsoft.com/office/drawing/2014/main" val="20000"/>
                    </a:ext>
                  </a:extLst>
                </a:gridCol>
                <a:gridCol w="2821660">
                  <a:extLst>
                    <a:ext uri="{9D8B030D-6E8A-4147-A177-3AD203B41FA5}">
                      <a16:colId xmlns="" xmlns:a16="http://schemas.microsoft.com/office/drawing/2014/main" val="20001"/>
                    </a:ext>
                  </a:extLst>
                </a:gridCol>
                <a:gridCol w="2831737">
                  <a:extLst>
                    <a:ext uri="{9D8B030D-6E8A-4147-A177-3AD203B41FA5}">
                      <a16:colId xmlns="" xmlns:a16="http://schemas.microsoft.com/office/drawing/2014/main" val="20002"/>
                    </a:ext>
                  </a:extLst>
                </a:gridCol>
              </a:tblGrid>
              <a:tr h="5683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Dynamic View Diagrams</a:t>
                      </a:r>
                      <a:endParaRPr kumimoji="0" lang="en-US" sz="1600" b="1" i="0" u="none" strike="noStrike" cap="none" normalizeH="0" baseline="0" dirty="0">
                        <a:ln>
                          <a:noFill/>
                        </a:ln>
                        <a:solidFill>
                          <a:schemeClr val="bg1"/>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Static View Diagrams</a:t>
                      </a:r>
                      <a:endParaRPr kumimoji="0" lang="en-US" sz="1600" b="1" i="0" u="none" strike="noStrike" cap="none" normalizeH="0" baseline="0">
                        <a:ln>
                          <a:noFill/>
                        </a:ln>
                        <a:solidFill>
                          <a:schemeClr val="bg1"/>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Physical View Diagrams</a:t>
                      </a:r>
                      <a:endParaRPr kumimoji="0" lang="en-US" sz="1600" b="1" i="0" u="none" strike="noStrike" cap="none" normalizeH="0" baseline="0">
                        <a:ln>
                          <a:noFill/>
                        </a:ln>
                        <a:solidFill>
                          <a:schemeClr val="bg1"/>
                        </a:solidFill>
                        <a:effectLst/>
                        <a:latin typeface="+mj-lt"/>
                      </a:endParaRPr>
                    </a:p>
                  </a:txBody>
                  <a:tcPr marL="154261" marR="154261" marT="137160" marB="137160" anchor="ctr" horzOverflow="overflow"/>
                </a:tc>
                <a:extLst>
                  <a:ext uri="{0D108BD9-81ED-4DB2-BD59-A6C34878D82A}">
                    <a16:rowId xmlns="" xmlns:a16="http://schemas.microsoft.com/office/drawing/2014/main" val="10000"/>
                  </a:ext>
                </a:extLst>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Use Case Diagram</a:t>
                      </a:r>
                      <a:endParaRPr kumimoji="0" lang="en-US" sz="1600" b="0" i="0" u="none" strike="noStrike" cap="none" normalizeH="0" baseline="0" dirty="0">
                        <a:ln>
                          <a:noFill/>
                        </a:ln>
                        <a:solidFill>
                          <a:srgbClr val="302E18"/>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Class Diagram</a:t>
                      </a:r>
                      <a:endParaRPr kumimoji="0" lang="en-US" sz="1600" b="0" i="0" u="none" strike="noStrike" cap="none" normalizeH="0" baseline="0">
                        <a:ln>
                          <a:noFill/>
                        </a:ln>
                        <a:solidFill>
                          <a:srgbClr val="302E18"/>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Component Diagram</a:t>
                      </a:r>
                      <a:endParaRPr kumimoji="0" lang="en-US" sz="1600" b="0" i="0" u="none" strike="noStrike" cap="none" normalizeH="0" baseline="0" dirty="0">
                        <a:ln>
                          <a:noFill/>
                        </a:ln>
                        <a:solidFill>
                          <a:srgbClr val="302E18"/>
                        </a:solidFill>
                        <a:effectLst/>
                        <a:latin typeface="+mj-lt"/>
                      </a:endParaRPr>
                    </a:p>
                  </a:txBody>
                  <a:tcPr marL="154261" marR="154261" marT="137160" marB="137160" anchor="ctr" horzOverflow="overflow"/>
                </a:tc>
                <a:extLst>
                  <a:ext uri="{0D108BD9-81ED-4DB2-BD59-A6C34878D82A}">
                    <a16:rowId xmlns="" xmlns:a16="http://schemas.microsoft.com/office/drawing/2014/main" val="10001"/>
                  </a:ext>
                </a:extLst>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Activity Diagram</a:t>
                      </a:r>
                      <a:endParaRPr kumimoji="0" lang="en-US" sz="1600" b="0" i="0" u="none" strike="noStrike" cap="none" normalizeH="0" baseline="0">
                        <a:ln>
                          <a:noFill/>
                        </a:ln>
                        <a:solidFill>
                          <a:srgbClr val="302E18"/>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Object Diagram</a:t>
                      </a:r>
                      <a:endParaRPr kumimoji="0" lang="en-US" sz="1600" b="0" i="0" u="none" strike="noStrike" cap="none" normalizeH="0" baseline="0">
                        <a:ln>
                          <a:noFill/>
                        </a:ln>
                        <a:solidFill>
                          <a:srgbClr val="302E18"/>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Deployment Diagram</a:t>
                      </a:r>
                      <a:endParaRPr kumimoji="0" lang="en-US" sz="1600" b="0" i="0" u="none" strike="noStrike" cap="none" normalizeH="0" baseline="0">
                        <a:ln>
                          <a:noFill/>
                        </a:ln>
                        <a:solidFill>
                          <a:srgbClr val="302E18"/>
                        </a:solidFill>
                        <a:effectLst/>
                        <a:latin typeface="+mj-lt"/>
                      </a:endParaRPr>
                    </a:p>
                  </a:txBody>
                  <a:tcPr marL="154261" marR="154261" marT="137160" marB="137160" anchor="ctr" horzOverflow="overflow"/>
                </a:tc>
                <a:extLst>
                  <a:ext uri="{0D108BD9-81ED-4DB2-BD59-A6C34878D82A}">
                    <a16:rowId xmlns=""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Sequence Diagram</a:t>
                      </a:r>
                      <a:endParaRPr kumimoji="0" lang="en-US" sz="1600" b="0" i="0" u="none" strike="noStrike" cap="none" normalizeH="0" baseline="0">
                        <a:ln>
                          <a:noFill/>
                        </a:ln>
                        <a:solidFill>
                          <a:srgbClr val="302E18"/>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a:ln>
                          <a:noFill/>
                        </a:ln>
                        <a:solidFill>
                          <a:srgbClr val="302E18"/>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a:ln>
                          <a:noFill/>
                        </a:ln>
                        <a:solidFill>
                          <a:srgbClr val="302E18"/>
                        </a:solidFill>
                        <a:effectLst/>
                        <a:latin typeface="+mj-lt"/>
                      </a:endParaRPr>
                    </a:p>
                  </a:txBody>
                  <a:tcPr marL="154261" marR="154261" marT="137160" marB="137160" anchor="ctr" horzOverflow="overflow"/>
                </a:tc>
                <a:extLst>
                  <a:ext uri="{0D108BD9-81ED-4DB2-BD59-A6C34878D82A}">
                    <a16:rowId xmlns=""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a:ln>
                            <a:noFill/>
                          </a:ln>
                          <a:effectLst/>
                        </a:rPr>
                        <a:t>Collaboration Diagram</a:t>
                      </a:r>
                      <a:endParaRPr kumimoji="0" lang="en-US" sz="1600" b="0" i="0" u="none" strike="noStrike" cap="none" normalizeH="0" baseline="0">
                        <a:ln>
                          <a:noFill/>
                        </a:ln>
                        <a:solidFill>
                          <a:srgbClr val="302E18"/>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a:ln>
                          <a:noFill/>
                        </a:ln>
                        <a:solidFill>
                          <a:srgbClr val="302E18"/>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a:ln>
                          <a:noFill/>
                        </a:ln>
                        <a:solidFill>
                          <a:srgbClr val="302E18"/>
                        </a:solidFill>
                        <a:effectLst/>
                        <a:latin typeface="+mj-lt"/>
                      </a:endParaRPr>
                    </a:p>
                  </a:txBody>
                  <a:tcPr marL="154261" marR="154261" marT="137160" marB="137160" anchor="ctr" horzOverflow="overflow"/>
                </a:tc>
                <a:extLst>
                  <a:ext uri="{0D108BD9-81ED-4DB2-BD59-A6C34878D82A}">
                    <a16:rowId xmlns="" xmlns:a16="http://schemas.microsoft.com/office/drawing/2014/main" val="10004"/>
                  </a:ext>
                </a:extLst>
              </a:tr>
              <a:tr h="36512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600" u="none" strike="noStrike" cap="none" normalizeH="0" baseline="0" dirty="0">
                          <a:ln>
                            <a:noFill/>
                          </a:ln>
                          <a:effectLst/>
                        </a:rPr>
                        <a:t>State Chart Diagram</a:t>
                      </a:r>
                      <a:endParaRPr kumimoji="0" lang="en-US" sz="1600" b="0" i="0" u="none" strike="noStrike" cap="none" normalizeH="0" baseline="0" dirty="0">
                        <a:ln>
                          <a:noFill/>
                        </a:ln>
                        <a:solidFill>
                          <a:srgbClr val="302E18"/>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dirty="0">
                        <a:ln>
                          <a:noFill/>
                        </a:ln>
                        <a:solidFill>
                          <a:srgbClr val="302E18"/>
                        </a:solidFill>
                        <a:effectLst/>
                        <a:latin typeface="+mj-lt"/>
                      </a:endParaRPr>
                    </a:p>
                  </a:txBody>
                  <a:tcPr marL="154261" marR="154261" marT="137160" marB="137160"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endParaRPr kumimoji="0" lang="en-US" sz="1600" b="0" i="0" u="none" strike="noStrike" cap="none" normalizeH="0" baseline="0" dirty="0">
                        <a:ln>
                          <a:noFill/>
                        </a:ln>
                        <a:solidFill>
                          <a:srgbClr val="302E18"/>
                        </a:solidFill>
                        <a:effectLst/>
                        <a:latin typeface="+mj-lt"/>
                      </a:endParaRPr>
                    </a:p>
                  </a:txBody>
                  <a:tcPr marL="154261" marR="154261" marT="137160" marB="137160" anchor="ctr" horzOverflow="overflow"/>
                </a:tc>
                <a:extLst>
                  <a:ext uri="{0D108BD9-81ED-4DB2-BD59-A6C34878D82A}">
                    <a16:rowId xmlns="" xmlns:a16="http://schemas.microsoft.com/office/drawing/2014/main" val="10005"/>
                  </a:ext>
                </a:extLst>
              </a:tr>
            </a:tbl>
          </a:graphicData>
        </a:graphic>
      </p:graphicFrame>
      <p:sp>
        <p:nvSpPr>
          <p:cNvPr id="21538" name="TextBox 3"/>
          <p:cNvSpPr txBox="1">
            <a:spLocks noChangeArrowheads="1"/>
          </p:cNvSpPr>
          <p:nvPr/>
        </p:nvSpPr>
        <p:spPr bwMode="auto">
          <a:xfrm>
            <a:off x="533400" y="4943475"/>
            <a:ext cx="7924800" cy="923925"/>
          </a:xfrm>
          <a:prstGeom prst="rect">
            <a:avLst/>
          </a:prstGeom>
          <a:solidFill>
            <a:srgbClr val="E1F8FB"/>
          </a:solidFill>
          <a:ln w="9525">
            <a:noFill/>
            <a:miter lim="800000"/>
            <a:headEnd/>
            <a:tailEnd/>
          </a:ln>
        </p:spPr>
        <p:txBody>
          <a:bodyPr>
            <a:spAutoFit/>
          </a:bodyPr>
          <a:lstStyle/>
          <a:p>
            <a:pPr fontAlgn="auto">
              <a:spcBef>
                <a:spcPts val="0"/>
              </a:spcBef>
              <a:spcAft>
                <a:spcPts val="0"/>
              </a:spcAft>
              <a:buClr>
                <a:srgbClr val="00A1E4"/>
              </a:buClr>
              <a:defRPr/>
            </a:pPr>
            <a:r>
              <a:rPr lang="en-US" dirty="0">
                <a:latin typeface="+mj-lt"/>
                <a:cs typeface="+mn-cs"/>
              </a:rPr>
              <a:t>UML 2.x: </a:t>
            </a:r>
          </a:p>
          <a:p>
            <a:pPr marL="174625" indent="-174625" fontAlgn="auto">
              <a:spcBef>
                <a:spcPts val="0"/>
              </a:spcBef>
              <a:spcAft>
                <a:spcPts val="0"/>
              </a:spcAft>
              <a:buClr>
                <a:srgbClr val="00A1E4"/>
              </a:buClr>
              <a:buFont typeface="Arial" pitchFamily="34" charset="0"/>
              <a:buChar char="•"/>
              <a:defRPr/>
            </a:pPr>
            <a:r>
              <a:rPr lang="en-US" dirty="0">
                <a:latin typeface="+mj-lt"/>
                <a:cs typeface="+mn-cs"/>
              </a:rPr>
              <a:t>14 diagrams, including Composite Structure Diagram, Timing Diagram, Package Diagram and Interaction Overview Diagram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pPr eaLnBrk="1" hangingPunct="1"/>
            <a:r>
              <a:rPr lang="en-US" sz="1300" dirty="0" smtClean="0"/>
              <a:t>1.5: </a:t>
            </a:r>
            <a:r>
              <a:rPr lang="en-US" sz="1300" dirty="0"/>
              <a:t>Use Case Diagrams  </a:t>
            </a:r>
            <a:r>
              <a:rPr lang="en-US" sz="1200" dirty="0"/>
              <a:t/>
            </a:r>
            <a:br>
              <a:rPr lang="en-US" sz="1200" dirty="0"/>
            </a:br>
            <a:r>
              <a:rPr lang="en-US" dirty="0"/>
              <a:t>Use Case Diagrams - Features </a:t>
            </a:r>
          </a:p>
        </p:txBody>
      </p:sp>
      <p:sp>
        <p:nvSpPr>
          <p:cNvPr id="16387" name="Rectangle 3"/>
          <p:cNvSpPr>
            <a:spLocks noGrp="1" noChangeArrowheads="1"/>
          </p:cNvSpPr>
          <p:nvPr>
            <p:ph idx="1"/>
          </p:nvPr>
        </p:nvSpPr>
        <p:spPr/>
        <p:txBody>
          <a:bodyPr wrap="none" lIns="90488" tIns="44450" rIns="90488" bIns="44450"/>
          <a:lstStyle/>
          <a:p>
            <a:pPr marL="347663" indent="-347663" eaLnBrk="1" hangingPunct="1"/>
            <a:r>
              <a:rPr lang="en-US" dirty="0"/>
              <a:t>Use Case Diagrams model the functionality of a system by </a:t>
            </a:r>
          </a:p>
          <a:p>
            <a:pPr marL="347663" indent="-347663" eaLnBrk="1" hangingPunct="1"/>
            <a:r>
              <a:rPr lang="en-US" dirty="0"/>
              <a:t>using Actors and Use Cases:</a:t>
            </a:r>
          </a:p>
          <a:p>
            <a:pPr marL="990600" lvl="1" indent="-533400" eaLnBrk="1" hangingPunct="1"/>
            <a:r>
              <a:rPr lang="en-US" dirty="0"/>
              <a:t>Actor is a user of the system.</a:t>
            </a:r>
          </a:p>
          <a:p>
            <a:pPr marL="990600" lvl="1" indent="-533400" eaLnBrk="1" hangingPunct="1"/>
            <a:r>
              <a:rPr lang="en-US" dirty="0"/>
              <a:t>Use cases are services or functions provided by the system to its users.</a:t>
            </a:r>
          </a:p>
        </p:txBody>
      </p:sp>
      <p:grpSp>
        <p:nvGrpSpPr>
          <p:cNvPr id="16388" name="Group 9"/>
          <p:cNvGrpSpPr>
            <a:grpSpLocks noChangeAspect="1"/>
          </p:cNvGrpSpPr>
          <p:nvPr/>
        </p:nvGrpSpPr>
        <p:grpSpPr bwMode="auto">
          <a:xfrm>
            <a:off x="1600200" y="3200400"/>
            <a:ext cx="5895975" cy="2047875"/>
            <a:chOff x="1008" y="1920"/>
            <a:chExt cx="3714" cy="1290"/>
          </a:xfrm>
        </p:grpSpPr>
        <p:sp>
          <p:nvSpPr>
            <p:cNvPr id="16389" name="AutoShape 8"/>
            <p:cNvSpPr>
              <a:spLocks noChangeAspect="1" noChangeArrowheads="1" noTextEdit="1"/>
            </p:cNvSpPr>
            <p:nvPr/>
          </p:nvSpPr>
          <p:spPr bwMode="auto">
            <a:xfrm>
              <a:off x="1008" y="1920"/>
              <a:ext cx="3714" cy="1290"/>
            </a:xfrm>
            <a:prstGeom prst="rect">
              <a:avLst/>
            </a:prstGeom>
            <a:noFill/>
            <a:ln w="9525" algn="ctr">
              <a:solidFill>
                <a:schemeClr val="tx2"/>
              </a:solidFill>
              <a:miter lim="800000"/>
              <a:headEnd/>
              <a:tailEnd/>
            </a:ln>
          </p:spPr>
          <p:txBody>
            <a:bodyPr/>
            <a:lstStyle/>
            <a:p>
              <a:endParaRPr lang="en-IN" dirty="0"/>
            </a:p>
          </p:txBody>
        </p:sp>
        <p:sp>
          <p:nvSpPr>
            <p:cNvPr id="16390" name="Oval 10"/>
            <p:cNvSpPr>
              <a:spLocks noChangeArrowheads="1"/>
            </p:cNvSpPr>
            <p:nvPr/>
          </p:nvSpPr>
          <p:spPr bwMode="auto">
            <a:xfrm>
              <a:off x="1518" y="2046"/>
              <a:ext cx="288" cy="288"/>
            </a:xfrm>
            <a:prstGeom prst="ellipse">
              <a:avLst/>
            </a:prstGeom>
            <a:solidFill>
              <a:srgbClr val="FFFFB9"/>
            </a:solidFill>
            <a:ln w="9525">
              <a:solidFill>
                <a:schemeClr val="tx2"/>
              </a:solidFill>
              <a:round/>
              <a:headEnd/>
              <a:tailEnd/>
            </a:ln>
          </p:spPr>
          <p:txBody>
            <a:bodyPr/>
            <a:lstStyle/>
            <a:p>
              <a:endParaRPr lang="en-IN">
                <a:latin typeface="Calibri" pitchFamily="34" charset="0"/>
              </a:endParaRPr>
            </a:p>
          </p:txBody>
        </p:sp>
        <p:sp>
          <p:nvSpPr>
            <p:cNvPr id="16391" name="Line 11"/>
            <p:cNvSpPr>
              <a:spLocks noChangeShapeType="1"/>
            </p:cNvSpPr>
            <p:nvPr/>
          </p:nvSpPr>
          <p:spPr bwMode="auto">
            <a:xfrm>
              <a:off x="1662" y="2340"/>
              <a:ext cx="1" cy="288"/>
            </a:xfrm>
            <a:prstGeom prst="line">
              <a:avLst/>
            </a:prstGeom>
            <a:noFill/>
            <a:ln w="9525">
              <a:solidFill>
                <a:schemeClr val="tx2"/>
              </a:solidFill>
              <a:round/>
              <a:headEnd/>
              <a:tailEnd/>
            </a:ln>
          </p:spPr>
          <p:txBody>
            <a:bodyPr/>
            <a:lstStyle/>
            <a:p>
              <a:endParaRPr lang="en-IN"/>
            </a:p>
          </p:txBody>
        </p:sp>
        <p:sp>
          <p:nvSpPr>
            <p:cNvPr id="16392" name="Line 12"/>
            <p:cNvSpPr>
              <a:spLocks noChangeShapeType="1"/>
            </p:cNvSpPr>
            <p:nvPr/>
          </p:nvSpPr>
          <p:spPr bwMode="auto">
            <a:xfrm>
              <a:off x="1506" y="2448"/>
              <a:ext cx="318" cy="1"/>
            </a:xfrm>
            <a:prstGeom prst="line">
              <a:avLst/>
            </a:prstGeom>
            <a:noFill/>
            <a:ln w="9525">
              <a:solidFill>
                <a:schemeClr val="tx2"/>
              </a:solidFill>
              <a:round/>
              <a:headEnd/>
              <a:tailEnd/>
            </a:ln>
          </p:spPr>
          <p:txBody>
            <a:bodyPr/>
            <a:lstStyle/>
            <a:p>
              <a:endParaRPr lang="en-IN"/>
            </a:p>
          </p:txBody>
        </p:sp>
        <p:sp>
          <p:nvSpPr>
            <p:cNvPr id="16393" name="Line 13"/>
            <p:cNvSpPr>
              <a:spLocks noChangeShapeType="1"/>
            </p:cNvSpPr>
            <p:nvPr/>
          </p:nvSpPr>
          <p:spPr bwMode="auto">
            <a:xfrm flipH="1">
              <a:off x="1452" y="2628"/>
              <a:ext cx="210" cy="300"/>
            </a:xfrm>
            <a:prstGeom prst="line">
              <a:avLst/>
            </a:prstGeom>
            <a:noFill/>
            <a:ln w="9525">
              <a:solidFill>
                <a:schemeClr val="tx2"/>
              </a:solidFill>
              <a:round/>
              <a:headEnd/>
              <a:tailEnd/>
            </a:ln>
          </p:spPr>
          <p:txBody>
            <a:bodyPr/>
            <a:lstStyle/>
            <a:p>
              <a:endParaRPr lang="en-IN"/>
            </a:p>
          </p:txBody>
        </p:sp>
        <p:sp>
          <p:nvSpPr>
            <p:cNvPr id="16394" name="Line 14"/>
            <p:cNvSpPr>
              <a:spLocks noChangeShapeType="1"/>
            </p:cNvSpPr>
            <p:nvPr/>
          </p:nvSpPr>
          <p:spPr bwMode="auto">
            <a:xfrm>
              <a:off x="1662" y="2628"/>
              <a:ext cx="216" cy="300"/>
            </a:xfrm>
            <a:prstGeom prst="line">
              <a:avLst/>
            </a:prstGeom>
            <a:noFill/>
            <a:ln w="9525">
              <a:solidFill>
                <a:schemeClr val="tx2"/>
              </a:solidFill>
              <a:round/>
              <a:headEnd/>
              <a:tailEnd/>
            </a:ln>
          </p:spPr>
          <p:txBody>
            <a:bodyPr/>
            <a:lstStyle/>
            <a:p>
              <a:endParaRPr lang="en-IN"/>
            </a:p>
          </p:txBody>
        </p:sp>
        <p:sp>
          <p:nvSpPr>
            <p:cNvPr id="16395" name="Rectangle 15"/>
            <p:cNvSpPr>
              <a:spLocks noChangeArrowheads="1"/>
            </p:cNvSpPr>
            <p:nvPr/>
          </p:nvSpPr>
          <p:spPr bwMode="auto">
            <a:xfrm>
              <a:off x="1509" y="2958"/>
              <a:ext cx="337" cy="155"/>
            </a:xfrm>
            <a:prstGeom prst="rect">
              <a:avLst/>
            </a:prstGeom>
            <a:noFill/>
            <a:ln w="9525">
              <a:noFill/>
              <a:miter lim="800000"/>
              <a:headEnd/>
              <a:tailEnd/>
            </a:ln>
          </p:spPr>
          <p:txBody>
            <a:bodyPr wrap="none" lIns="0" tIns="0" rIns="0" bIns="0">
              <a:spAutoFit/>
            </a:bodyPr>
            <a:lstStyle/>
            <a:p>
              <a:r>
                <a:rPr lang="en-US" sz="1600" b="1" dirty="0">
                  <a:solidFill>
                    <a:srgbClr val="000000"/>
                  </a:solidFill>
                  <a:latin typeface="Arial" panose="020B0604020202020204" pitchFamily="34" charset="0"/>
                  <a:cs typeface="Arial" panose="020B0604020202020204" pitchFamily="34" charset="0"/>
                </a:rPr>
                <a:t>Actor</a:t>
              </a:r>
              <a:endParaRPr lang="en-US" sz="1600" dirty="0">
                <a:latin typeface="Arial" panose="020B0604020202020204" pitchFamily="34" charset="0"/>
                <a:cs typeface="Arial" panose="020B0604020202020204" pitchFamily="34" charset="0"/>
              </a:endParaRPr>
            </a:p>
          </p:txBody>
        </p:sp>
        <p:sp>
          <p:nvSpPr>
            <p:cNvPr id="16396" name="Oval 16"/>
            <p:cNvSpPr>
              <a:spLocks noChangeArrowheads="1"/>
            </p:cNvSpPr>
            <p:nvPr/>
          </p:nvSpPr>
          <p:spPr bwMode="auto">
            <a:xfrm>
              <a:off x="2808" y="2376"/>
              <a:ext cx="1788" cy="708"/>
            </a:xfrm>
            <a:prstGeom prst="ellipse">
              <a:avLst/>
            </a:prstGeom>
            <a:solidFill>
              <a:srgbClr val="FFFFB9"/>
            </a:solidFill>
            <a:ln w="9525">
              <a:solidFill>
                <a:schemeClr val="tx2"/>
              </a:solidFill>
              <a:round/>
              <a:headEnd/>
              <a:tailEnd/>
            </a:ln>
          </p:spPr>
          <p:txBody>
            <a:bodyPr/>
            <a:lstStyle/>
            <a:p>
              <a:endParaRPr lang="en-IN" sz="1400">
                <a:latin typeface="Arial" panose="020B0604020202020204" pitchFamily="34" charset="0"/>
                <a:cs typeface="Arial" panose="020B0604020202020204" pitchFamily="34" charset="0"/>
              </a:endParaRPr>
            </a:p>
          </p:txBody>
        </p:sp>
        <p:sp>
          <p:nvSpPr>
            <p:cNvPr id="16397" name="Rectangle 17"/>
            <p:cNvSpPr>
              <a:spLocks noChangeArrowheads="1"/>
            </p:cNvSpPr>
            <p:nvPr/>
          </p:nvSpPr>
          <p:spPr bwMode="auto">
            <a:xfrm>
              <a:off x="3440" y="2645"/>
              <a:ext cx="581" cy="155"/>
            </a:xfrm>
            <a:prstGeom prst="rect">
              <a:avLst/>
            </a:prstGeom>
            <a:noFill/>
            <a:ln w="9525">
              <a:noFill/>
              <a:miter lim="800000"/>
              <a:headEnd/>
              <a:tailEnd/>
            </a:ln>
          </p:spPr>
          <p:txBody>
            <a:bodyPr wrap="none" lIns="0" tIns="0" rIns="0" bIns="0">
              <a:spAutoFit/>
            </a:bodyPr>
            <a:lstStyle/>
            <a:p>
              <a:r>
                <a:rPr lang="en-US" sz="1600" b="1" dirty="0">
                  <a:solidFill>
                    <a:srgbClr val="000000"/>
                  </a:solidFill>
                  <a:latin typeface="Arial" panose="020B0604020202020204" pitchFamily="34" charset="0"/>
                  <a:cs typeface="Arial" panose="020B0604020202020204" pitchFamily="34" charset="0"/>
                </a:rPr>
                <a:t>Use Case</a:t>
              </a:r>
              <a:endParaRPr lang="en-US" sz="16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7801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r>
              <a:rPr lang="en-US" sz="1300" dirty="0"/>
              <a:t>1.5: Use Case Diagrams</a:t>
            </a:r>
            <a:r>
              <a:rPr lang="en-US" sz="1200" dirty="0"/>
              <a:t/>
            </a:r>
            <a:br>
              <a:rPr lang="en-US" sz="1200" dirty="0"/>
            </a:br>
            <a:r>
              <a:rPr lang="en-US" dirty="0"/>
              <a:t>Definition of Actor</a:t>
            </a:r>
          </a:p>
        </p:txBody>
      </p:sp>
      <p:sp>
        <p:nvSpPr>
          <p:cNvPr id="17411" name="Rectangle 3"/>
          <p:cNvSpPr>
            <a:spLocks noGrp="1" noChangeArrowheads="1"/>
          </p:cNvSpPr>
          <p:nvPr>
            <p:ph idx="1"/>
          </p:nvPr>
        </p:nvSpPr>
        <p:spPr/>
        <p:txBody>
          <a:bodyPr lIns="90488" tIns="44450" rIns="90488" bIns="44450"/>
          <a:lstStyle/>
          <a:p>
            <a:pPr marL="347663" indent="-347663" eaLnBrk="1" hangingPunct="1"/>
            <a:r>
              <a:rPr lang="en-US" dirty="0"/>
              <a:t>Actor:</a:t>
            </a:r>
          </a:p>
          <a:p>
            <a:pPr marL="576263" lvl="1" indent="-347663"/>
            <a:r>
              <a:rPr lang="en-US" dirty="0"/>
              <a:t>An Actor can be defined as follows:</a:t>
            </a:r>
          </a:p>
          <a:p>
            <a:pPr marL="919163" lvl="2" indent="-347663"/>
            <a:r>
              <a:rPr lang="en-US" dirty="0"/>
              <a:t>Actor is any entity that is external to the system and directly interacts with the system, thus deriving some benefit from the interaction.</a:t>
            </a:r>
          </a:p>
          <a:p>
            <a:pPr marL="919163" lvl="2" indent="-347663"/>
            <a:r>
              <a:rPr lang="en-US" dirty="0"/>
              <a:t>Actor can be a human being, a machine, or a software.</a:t>
            </a:r>
          </a:p>
          <a:p>
            <a:pPr marL="919163" lvl="2" indent="-347663"/>
            <a:r>
              <a:rPr lang="en-US" dirty="0"/>
              <a:t>Actor is a role that a particular user plays while interacting with the system.</a:t>
            </a:r>
          </a:p>
          <a:p>
            <a:pPr marL="919163" lvl="2" indent="-347663"/>
            <a:r>
              <a:rPr lang="en-US" dirty="0"/>
              <a:t>Examples of Actors are End-user (roles),  External systems, and External passive objects (entities).</a:t>
            </a:r>
          </a:p>
        </p:txBody>
      </p:sp>
    </p:spTree>
    <p:extLst>
      <p:ext uri="{BB962C8B-B14F-4D97-AF65-F5344CB8AC3E}">
        <p14:creationId xmlns:p14="http://schemas.microsoft.com/office/powerpoint/2010/main" val="589164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lstStyle/>
          <a:p>
            <a:r>
              <a:rPr lang="en-US" sz="1300" dirty="0"/>
              <a:t>1.5: Use Case Diagrams</a:t>
            </a:r>
            <a:r>
              <a:rPr lang="en-US" sz="1200" dirty="0"/>
              <a:t/>
            </a:r>
            <a:br>
              <a:rPr lang="en-US" sz="1200" dirty="0"/>
            </a:br>
            <a:r>
              <a:rPr lang="en-US" dirty="0"/>
              <a:t>Definition of Use Cases</a:t>
            </a:r>
          </a:p>
        </p:txBody>
      </p:sp>
      <p:sp>
        <p:nvSpPr>
          <p:cNvPr id="18435" name="Rectangle 3"/>
          <p:cNvSpPr>
            <a:spLocks noGrp="1" noChangeArrowheads="1"/>
          </p:cNvSpPr>
          <p:nvPr>
            <p:ph idx="1"/>
          </p:nvPr>
        </p:nvSpPr>
        <p:spPr/>
        <p:txBody>
          <a:bodyPr lIns="90488" tIns="44450" rIns="90488" bIns="44450"/>
          <a:lstStyle/>
          <a:p>
            <a:pPr marL="347663" indent="-347663" eaLnBrk="1" hangingPunct="1">
              <a:tabLst>
                <a:tab pos="973138" algn="l"/>
                <a:tab pos="1262063" algn="l"/>
              </a:tabLst>
            </a:pPr>
            <a:r>
              <a:rPr lang="en-US" dirty="0"/>
              <a:t>Use Case:</a:t>
            </a:r>
          </a:p>
          <a:p>
            <a:pPr marL="576263" lvl="1" indent="-347663">
              <a:tabLst>
                <a:tab pos="973138" algn="l"/>
                <a:tab pos="1262063" algn="l"/>
              </a:tabLst>
            </a:pPr>
            <a:r>
              <a:rPr lang="en-US" dirty="0"/>
              <a:t>An Use Case can be defined as a set of activities performed within a system by a User.</a:t>
            </a:r>
          </a:p>
          <a:p>
            <a:pPr marL="576263" lvl="1" indent="-347663">
              <a:tabLst>
                <a:tab pos="973138" algn="l"/>
                <a:tab pos="1262063" algn="l"/>
              </a:tabLst>
            </a:pPr>
            <a:r>
              <a:rPr lang="en-US" dirty="0"/>
              <a:t>Each Use Case:</a:t>
            </a:r>
          </a:p>
          <a:p>
            <a:pPr marL="919163" lvl="2" indent="-347663">
              <a:tabLst>
                <a:tab pos="973138" algn="l"/>
                <a:tab pos="1262063" algn="l"/>
              </a:tabLst>
            </a:pPr>
            <a:r>
              <a:rPr lang="en-US" dirty="0"/>
              <a:t>describes one logical interaction between the Actor and the system.</a:t>
            </a:r>
          </a:p>
          <a:p>
            <a:pPr marL="919163" lvl="2" indent="-347663">
              <a:tabLst>
                <a:tab pos="973138" algn="l"/>
                <a:tab pos="1262063" algn="l"/>
              </a:tabLst>
            </a:pPr>
            <a:r>
              <a:rPr lang="en-US" dirty="0"/>
              <a:t>defines what has changed by the interaction.</a:t>
            </a:r>
          </a:p>
        </p:txBody>
      </p:sp>
    </p:spTree>
    <p:extLst>
      <p:ext uri="{BB962C8B-B14F-4D97-AF65-F5344CB8AC3E}">
        <p14:creationId xmlns:p14="http://schemas.microsoft.com/office/powerpoint/2010/main" val="2680106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lIns="90488" tIns="44450" rIns="90488" bIns="44450"/>
          <a:lstStyle/>
          <a:p>
            <a:r>
              <a:rPr lang="en-US" dirty="0"/>
              <a:t>Lesson Objectives</a:t>
            </a:r>
          </a:p>
        </p:txBody>
      </p:sp>
      <p:sp>
        <p:nvSpPr>
          <p:cNvPr id="14339" name="Rectangle 3"/>
          <p:cNvSpPr>
            <a:spLocks noGrp="1" noChangeArrowheads="1"/>
          </p:cNvSpPr>
          <p:nvPr>
            <p:ph idx="1"/>
          </p:nvPr>
        </p:nvSpPr>
        <p:spPr/>
        <p:txBody>
          <a:bodyPr lIns="90488" tIns="44450" rIns="90488" bIns="44450"/>
          <a:lstStyle/>
          <a:p>
            <a:pPr marL="347663" indent="-347663"/>
            <a:r>
              <a:rPr lang="en-US" dirty="0"/>
              <a:t>To understand the following topics:</a:t>
            </a:r>
          </a:p>
          <a:p>
            <a:pPr lvl="1"/>
            <a:r>
              <a:rPr lang="en-US" dirty="0"/>
              <a:t>Principles of Modeling</a:t>
            </a:r>
          </a:p>
          <a:p>
            <a:pPr lvl="1"/>
            <a:r>
              <a:rPr lang="en-US" dirty="0"/>
              <a:t>Basics of UML – What is UML? What UML is NOT?</a:t>
            </a:r>
          </a:p>
          <a:p>
            <a:pPr lvl="1"/>
            <a:r>
              <a:rPr lang="en-US" dirty="0"/>
              <a:t>UML building blocks</a:t>
            </a:r>
          </a:p>
          <a:p>
            <a:pPr lvl="1"/>
            <a:r>
              <a:rPr lang="en-US" dirty="0"/>
              <a:t>List of UML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r>
              <a:rPr lang="en-US" sz="1300" dirty="0"/>
              <a:t>1.5: Use Case Diagrams</a:t>
            </a:r>
            <a:r>
              <a:rPr lang="en-US" sz="1200" dirty="0"/>
              <a:t/>
            </a:r>
            <a:br>
              <a:rPr lang="en-US" sz="1200" dirty="0"/>
            </a:br>
            <a:r>
              <a:rPr lang="en-US" dirty="0"/>
              <a:t>Drawing the Use Case Diagram</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dirty="0"/>
              <a:t>A Use Case diagram has the following elements:</a:t>
            </a:r>
          </a:p>
          <a:p>
            <a:pPr lvl="1" eaLnBrk="1" hangingPunct="1"/>
            <a:r>
              <a:rPr lang="en-US" b="1" dirty="0"/>
              <a:t>Stick figure</a:t>
            </a:r>
            <a:r>
              <a:rPr lang="en-US" dirty="0"/>
              <a:t>: It represents an Actor.</a:t>
            </a:r>
          </a:p>
          <a:p>
            <a:pPr lvl="1" eaLnBrk="1" hangingPunct="1"/>
            <a:r>
              <a:rPr lang="en-US" b="1" dirty="0"/>
              <a:t>Oval</a:t>
            </a:r>
            <a:r>
              <a:rPr lang="en-US" dirty="0"/>
              <a:t>: It represents a Use Case.</a:t>
            </a:r>
          </a:p>
          <a:p>
            <a:pPr lvl="1" eaLnBrk="1" hangingPunct="1"/>
            <a:r>
              <a:rPr lang="en-US" b="1" dirty="0"/>
              <a:t>Association lines</a:t>
            </a:r>
            <a:r>
              <a:rPr lang="en-US" dirty="0"/>
              <a:t>: It represents communication between Actors and Use Cases.</a:t>
            </a:r>
          </a:p>
        </p:txBody>
      </p:sp>
      <p:pic>
        <p:nvPicPr>
          <p:cNvPr id="10245" name="Picture 5"/>
          <p:cNvPicPr>
            <a:picLocks noChangeAspect="1" noChangeArrowheads="1"/>
          </p:cNvPicPr>
          <p:nvPr/>
        </p:nvPicPr>
        <p:blipFill>
          <a:blip r:embed="rId3"/>
          <a:srcRect/>
          <a:stretch>
            <a:fillRect/>
          </a:stretch>
        </p:blipFill>
        <p:spPr bwMode="auto">
          <a:xfrm>
            <a:off x="2133599" y="3333309"/>
            <a:ext cx="4596809" cy="2897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23231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8" tIns="44450" rIns="90488" bIns="44450"/>
          <a:lstStyle/>
          <a:p>
            <a:r>
              <a:rPr lang="en-US" sz="1300" dirty="0"/>
              <a:t>1.5: Use Case Diagrams</a:t>
            </a:r>
            <a:r>
              <a:rPr lang="en-US" sz="1200" dirty="0"/>
              <a:t/>
            </a:r>
            <a:br>
              <a:rPr lang="en-US" sz="1200" dirty="0"/>
            </a:br>
            <a:r>
              <a:rPr lang="en-US" dirty="0"/>
              <a:t>Use Case Specification</a:t>
            </a:r>
          </a:p>
        </p:txBody>
      </p:sp>
      <p:sp>
        <p:nvSpPr>
          <p:cNvPr id="20483" name="Rectangle 3"/>
          <p:cNvSpPr>
            <a:spLocks noGrp="1" noChangeArrowheads="1"/>
          </p:cNvSpPr>
          <p:nvPr>
            <p:ph idx="1"/>
          </p:nvPr>
        </p:nvSpPr>
        <p:spPr/>
        <p:txBody>
          <a:bodyPr lIns="90488" tIns="44450" rIns="90488" bIns="44450"/>
          <a:lstStyle/>
          <a:p>
            <a:pPr marL="347663" indent="-347663" eaLnBrk="1" hangingPunct="1"/>
            <a:r>
              <a:rPr lang="en-US" dirty="0"/>
              <a:t>Each Use Case would have a Use Case Specification associate with it</a:t>
            </a:r>
          </a:p>
          <a:p>
            <a:pPr marL="347663" indent="-347663" eaLnBrk="1" hangingPunct="1"/>
            <a:endParaRPr lang="en-US" dirty="0"/>
          </a:p>
          <a:p>
            <a:pPr marL="347663" indent="-347663" eaLnBrk="1" hangingPunct="1"/>
            <a:r>
              <a:rPr lang="en-US" dirty="0"/>
              <a:t>No standard template used by UML for this, but typical formats would include</a:t>
            </a:r>
          </a:p>
          <a:p>
            <a:pPr lvl="1" eaLnBrk="1" hangingPunct="1"/>
            <a:r>
              <a:rPr lang="en-US" dirty="0"/>
              <a:t>Name and Brief Description</a:t>
            </a:r>
          </a:p>
          <a:p>
            <a:pPr lvl="1" eaLnBrk="1" hangingPunct="1"/>
            <a:r>
              <a:rPr lang="en-US" dirty="0"/>
              <a:t>Invoking Actor</a:t>
            </a:r>
          </a:p>
          <a:p>
            <a:pPr lvl="1" eaLnBrk="1" hangingPunct="1"/>
            <a:r>
              <a:rPr lang="en-US" dirty="0"/>
              <a:t>Flow of Events including Basic and Alternate Flows</a:t>
            </a:r>
          </a:p>
          <a:p>
            <a:pPr lvl="1" eaLnBrk="1" hangingPunct="1"/>
            <a:r>
              <a:rPr lang="en-US" dirty="0"/>
              <a:t>Special Requirements</a:t>
            </a:r>
          </a:p>
          <a:p>
            <a:pPr lvl="1" eaLnBrk="1" hangingPunct="1"/>
            <a:r>
              <a:rPr lang="en-US" dirty="0"/>
              <a:t>Pre-Conditions, Post Conditions &amp; Extension Points</a:t>
            </a:r>
          </a:p>
          <a:p>
            <a:pPr lvl="1" eaLnBrk="1" hangingPunct="1">
              <a:buFont typeface="Arial" charset="0"/>
              <a:buNone/>
            </a:pPr>
            <a:endParaRPr lang="en-US" dirty="0"/>
          </a:p>
        </p:txBody>
      </p:sp>
      <p:sp>
        <p:nvSpPr>
          <p:cNvPr id="5" name="TextBox 4"/>
          <p:cNvSpPr txBox="1"/>
          <p:nvPr/>
        </p:nvSpPr>
        <p:spPr>
          <a:xfrm>
            <a:off x="674688" y="5072063"/>
            <a:ext cx="7315200" cy="584775"/>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ctr" fontAlgn="auto">
              <a:spcBef>
                <a:spcPts val="0"/>
              </a:spcBef>
              <a:spcAft>
                <a:spcPts val="0"/>
              </a:spcAft>
              <a:defRPr/>
            </a:pPr>
            <a:r>
              <a:rPr lang="en-US" sz="1600" dirty="0">
                <a:latin typeface="+mj-lt"/>
              </a:rPr>
              <a:t>See the notes pages for an example of Use Case Specification (or Description Document)</a:t>
            </a:r>
          </a:p>
        </p:txBody>
      </p:sp>
    </p:spTree>
    <p:extLst>
      <p:ext uri="{BB962C8B-B14F-4D97-AF65-F5344CB8AC3E}">
        <p14:creationId xmlns:p14="http://schemas.microsoft.com/office/powerpoint/2010/main" val="82254839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55923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r>
              <a:rPr lang="en-US" sz="1300" dirty="0"/>
              <a:t>1.5: Use Case Diagrams</a:t>
            </a:r>
            <a:r>
              <a:rPr lang="en-US" sz="1200" dirty="0"/>
              <a:t/>
            </a:r>
            <a:br>
              <a:rPr lang="en-US" sz="1200" dirty="0"/>
            </a:br>
            <a:r>
              <a:rPr lang="en-US" dirty="0"/>
              <a:t>Use Case Relationships - Overview</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dirty="0"/>
              <a:t>Types of relationships between Use Cases are:</a:t>
            </a:r>
          </a:p>
          <a:p>
            <a:pPr marL="623888" lvl="1" indent="-217488" eaLnBrk="1" hangingPunct="1"/>
            <a:r>
              <a:rPr lang="en-US" dirty="0"/>
              <a:t>Include</a:t>
            </a:r>
          </a:p>
          <a:p>
            <a:pPr marL="623888" lvl="1" indent="-217488" eaLnBrk="1" hangingPunct="1"/>
            <a:r>
              <a:rPr lang="en-US" dirty="0"/>
              <a:t>Extend</a:t>
            </a:r>
          </a:p>
        </p:txBody>
      </p:sp>
    </p:spTree>
    <p:extLst>
      <p:ext uri="{BB962C8B-B14F-4D97-AF65-F5344CB8AC3E}">
        <p14:creationId xmlns:p14="http://schemas.microsoft.com/office/powerpoint/2010/main" val="30889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r>
              <a:rPr lang="en-US" sz="1300" dirty="0"/>
              <a:t>1.5: Use Case Diagrams</a:t>
            </a:r>
            <a:r>
              <a:rPr lang="en-US" sz="1200" dirty="0"/>
              <a:t/>
            </a:r>
            <a:br>
              <a:rPr lang="en-US" sz="1200" dirty="0"/>
            </a:br>
            <a:r>
              <a:rPr lang="en-US" dirty="0"/>
              <a:t>Include relationship - Characteristics</a:t>
            </a:r>
          </a:p>
        </p:txBody>
      </p:sp>
      <p:sp>
        <p:nvSpPr>
          <p:cNvPr id="1434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a:t>Include relationship:</a:t>
            </a:r>
          </a:p>
          <a:p>
            <a:pPr marL="576263" lvl="1" indent="-347663">
              <a:defRPr/>
            </a:pPr>
            <a:r>
              <a:rPr lang="en-US" dirty="0"/>
              <a:t>«include» stereotype indicates that one use case “includes” the contents of another use case. </a:t>
            </a:r>
          </a:p>
          <a:p>
            <a:pPr marL="576263" lvl="1" indent="-347663">
              <a:defRPr/>
            </a:pPr>
            <a:r>
              <a:rPr lang="en-US" dirty="0"/>
              <a:t>Include relationship enables factoring out frequent, common behavior.</a:t>
            </a:r>
          </a:p>
          <a:p>
            <a:pPr eaLnBrk="1" fontAlgn="auto" hangingPunct="1">
              <a:spcAft>
                <a:spcPts val="0"/>
              </a:spcAft>
              <a:defRPr/>
            </a:pPr>
            <a:endParaRPr lang="en-US" dirty="0"/>
          </a:p>
          <a:p>
            <a:pPr eaLnBrk="1" fontAlgn="auto" hangingPunct="1">
              <a:spcAft>
                <a:spcPts val="0"/>
              </a:spcAft>
              <a:defRPr/>
            </a:pPr>
            <a:r>
              <a:rPr lang="en-US" dirty="0"/>
              <a:t>Use case “A” includes use case “B”, if:</a:t>
            </a:r>
          </a:p>
          <a:p>
            <a:pPr lvl="1">
              <a:defRPr/>
            </a:pPr>
            <a:r>
              <a:rPr lang="en-US" dirty="0"/>
              <a:t>B describes scenario which is part of scenario of A, and</a:t>
            </a:r>
          </a:p>
          <a:p>
            <a:pPr lvl="1">
              <a:defRPr/>
            </a:pPr>
            <a:r>
              <a:rPr lang="en-US" dirty="0"/>
              <a:t>B describes scenario common for a set of Use Cases including A.</a:t>
            </a:r>
          </a:p>
        </p:txBody>
      </p:sp>
    </p:spTree>
    <p:extLst>
      <p:ext uri="{BB962C8B-B14F-4D97-AF65-F5344CB8AC3E}">
        <p14:creationId xmlns:p14="http://schemas.microsoft.com/office/powerpoint/2010/main" val="194934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r>
              <a:rPr lang="en-US" sz="1300" dirty="0"/>
              <a:t>1.5: Use Case Diagrams</a:t>
            </a:r>
            <a:r>
              <a:rPr lang="en-US" sz="1200" dirty="0"/>
              <a:t/>
            </a:r>
            <a:br>
              <a:rPr lang="en-US" sz="1200" dirty="0"/>
            </a:br>
            <a:r>
              <a:rPr lang="en-US" dirty="0"/>
              <a:t>Include relationship - Example</a:t>
            </a:r>
          </a:p>
        </p:txBody>
      </p:sp>
      <p:grpSp>
        <p:nvGrpSpPr>
          <p:cNvPr id="23555" name="Group 36"/>
          <p:cNvGrpSpPr>
            <a:grpSpLocks/>
          </p:cNvGrpSpPr>
          <p:nvPr/>
        </p:nvGrpSpPr>
        <p:grpSpPr bwMode="auto">
          <a:xfrm>
            <a:off x="304800" y="1752600"/>
            <a:ext cx="8610600" cy="2438400"/>
            <a:chOff x="192" y="960"/>
            <a:chExt cx="5424" cy="1536"/>
          </a:xfrm>
        </p:grpSpPr>
        <p:sp>
          <p:nvSpPr>
            <p:cNvPr id="23557" name="Rectangle 34"/>
            <p:cNvSpPr>
              <a:spLocks noChangeArrowheads="1"/>
            </p:cNvSpPr>
            <p:nvPr/>
          </p:nvSpPr>
          <p:spPr bwMode="auto">
            <a:xfrm>
              <a:off x="192" y="960"/>
              <a:ext cx="5424" cy="1536"/>
            </a:xfrm>
            <a:prstGeom prst="rect">
              <a:avLst/>
            </a:prstGeom>
            <a:gradFill rotWithShape="1">
              <a:gsLst>
                <a:gs pos="0">
                  <a:srgbClr val="F4F3E8">
                    <a:alpha val="50000"/>
                  </a:srgbClr>
                </a:gs>
                <a:gs pos="100000">
                  <a:srgbClr val="D8D5B0">
                    <a:alpha val="50000"/>
                  </a:srgbClr>
                </a:gs>
              </a:gsLst>
              <a:lin ang="5400000" scaled="1"/>
            </a:gradFill>
            <a:ln w="9525" algn="ctr">
              <a:solidFill>
                <a:srgbClr val="9D974D">
                  <a:alpha val="49019"/>
                </a:srgbClr>
              </a:solidFill>
              <a:miter lim="800000"/>
              <a:headEnd/>
              <a:tailEnd/>
            </a:ln>
          </p:spPr>
          <p:txBody>
            <a:bodyPr lIns="137160" tIns="137160" rIns="137160" bIns="137160" anchor="ctr"/>
            <a:lstStyle/>
            <a:p>
              <a:endParaRPr lang="en-US">
                <a:latin typeface="Calibri" pitchFamily="34" charset="0"/>
              </a:endParaRPr>
            </a:p>
          </p:txBody>
        </p:sp>
        <p:sp>
          <p:nvSpPr>
            <p:cNvPr id="23558" name="Text Box 16"/>
            <p:cNvSpPr txBox="1">
              <a:spLocks noChangeArrowheads="1"/>
            </p:cNvSpPr>
            <p:nvPr/>
          </p:nvSpPr>
          <p:spPr bwMode="auto">
            <a:xfrm>
              <a:off x="768" y="1344"/>
              <a:ext cx="175" cy="996"/>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a:p>
              <a:pPr algn="ctr" eaLnBrk="0" hangingPunct="0"/>
              <a:r>
                <a:rPr lang="en-US" sz="1400">
                  <a:solidFill>
                    <a:srgbClr val="292929"/>
                  </a:solidFill>
                  <a:latin typeface="Trebuchet MS" pitchFamily="34" charset="0"/>
                </a:rPr>
                <a:t>5</a:t>
              </a:r>
            </a:p>
            <a:p>
              <a:pPr algn="ctr" eaLnBrk="0" hangingPunct="0"/>
              <a:r>
                <a:rPr lang="en-US" sz="1400">
                  <a:solidFill>
                    <a:srgbClr val="292929"/>
                  </a:solidFill>
                  <a:latin typeface="Trebuchet MS" pitchFamily="34" charset="0"/>
                </a:rPr>
                <a:t>6</a:t>
              </a:r>
            </a:p>
            <a:p>
              <a:pPr algn="ctr" eaLnBrk="0" hangingPunct="0"/>
              <a:endParaRPr lang="en-US" sz="1400">
                <a:solidFill>
                  <a:srgbClr val="292929"/>
                </a:solidFill>
                <a:latin typeface="Trebuchet MS" pitchFamily="34" charset="0"/>
              </a:endParaRPr>
            </a:p>
          </p:txBody>
        </p:sp>
        <p:sp>
          <p:nvSpPr>
            <p:cNvPr id="23559" name="Text Box 6"/>
            <p:cNvSpPr txBox="1">
              <a:spLocks noChangeArrowheads="1"/>
            </p:cNvSpPr>
            <p:nvPr/>
          </p:nvSpPr>
          <p:spPr bwMode="auto">
            <a:xfrm>
              <a:off x="288" y="1078"/>
              <a:ext cx="1385"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dirty="0">
                  <a:solidFill>
                    <a:srgbClr val="3D4A1E"/>
                  </a:solidFill>
                  <a:latin typeface="Trebuchet MS" pitchFamily="34" charset="0"/>
                </a:rPr>
                <a:t>Scenario for A</a:t>
              </a:r>
            </a:p>
          </p:txBody>
        </p:sp>
        <p:sp>
          <p:nvSpPr>
            <p:cNvPr id="23560" name="Line 7"/>
            <p:cNvSpPr>
              <a:spLocks noChangeShapeType="1"/>
            </p:cNvSpPr>
            <p:nvPr/>
          </p:nvSpPr>
          <p:spPr bwMode="auto">
            <a:xfrm>
              <a:off x="2694" y="1410"/>
              <a:ext cx="0" cy="624"/>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15370" name="Line 8"/>
            <p:cNvSpPr>
              <a:spLocks noChangeShapeType="1"/>
            </p:cNvSpPr>
            <p:nvPr/>
          </p:nvSpPr>
          <p:spPr bwMode="auto">
            <a:xfrm flipV="1">
              <a:off x="960" y="1510"/>
              <a:ext cx="1632" cy="218"/>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15371" name="Line 9"/>
            <p:cNvSpPr>
              <a:spLocks noChangeShapeType="1"/>
            </p:cNvSpPr>
            <p:nvPr/>
          </p:nvSpPr>
          <p:spPr bwMode="auto">
            <a:xfrm flipH="1" flipV="1">
              <a:off x="966" y="1750"/>
              <a:ext cx="1608" cy="288"/>
            </a:xfrm>
            <a:prstGeom prst="line">
              <a:avLst/>
            </a:prstGeom>
            <a:noFill/>
            <a:ln w="19050">
              <a:solidFill>
                <a:srgbClr val="A41F04"/>
              </a:solidFill>
              <a:round/>
              <a:headEnd/>
              <a:tailEnd type="arrow" w="lg" len="med"/>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23563" name="Text Box 10"/>
            <p:cNvSpPr txBox="1">
              <a:spLocks noChangeArrowheads="1"/>
            </p:cNvSpPr>
            <p:nvPr/>
          </p:nvSpPr>
          <p:spPr bwMode="auto">
            <a:xfrm>
              <a:off x="2736" y="1344"/>
              <a:ext cx="175" cy="594"/>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endParaRPr lang="en-US" sz="1400">
                <a:solidFill>
                  <a:srgbClr val="292929"/>
                </a:solidFill>
                <a:latin typeface="Trebuchet MS" pitchFamily="34" charset="0"/>
              </a:endParaRPr>
            </a:p>
          </p:txBody>
        </p:sp>
        <p:sp>
          <p:nvSpPr>
            <p:cNvPr id="15373" name="Line 11"/>
            <p:cNvSpPr>
              <a:spLocks noChangeShapeType="1"/>
            </p:cNvSpPr>
            <p:nvPr/>
          </p:nvSpPr>
          <p:spPr bwMode="auto">
            <a:xfrm flipH="1" flipV="1">
              <a:off x="2976" y="1510"/>
              <a:ext cx="1710" cy="132"/>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15374" name="Line 12"/>
            <p:cNvSpPr>
              <a:spLocks noChangeShapeType="1"/>
            </p:cNvSpPr>
            <p:nvPr/>
          </p:nvSpPr>
          <p:spPr bwMode="auto">
            <a:xfrm flipV="1">
              <a:off x="3000" y="1680"/>
              <a:ext cx="1704" cy="334"/>
            </a:xfrm>
            <a:prstGeom prst="line">
              <a:avLst/>
            </a:prstGeom>
            <a:noFill/>
            <a:ln w="19050">
              <a:solidFill>
                <a:srgbClr val="A41F04"/>
              </a:solidFill>
              <a:round/>
              <a:headEnd/>
              <a:tailEnd type="arrow" w="lg" len="lg"/>
            </a:ln>
          </p:spPr>
          <p:txBody>
            <a:bodyPr wrap="none" lIns="0" tIns="0" rIns="0" bIns="0" anchor="ctr"/>
            <a:lstStyle/>
            <a:p>
              <a:pPr fontAlgn="auto">
                <a:spcBef>
                  <a:spcPts val="0"/>
                </a:spcBef>
                <a:spcAft>
                  <a:spcPts val="0"/>
                </a:spcAft>
                <a:defRPr/>
              </a:pPr>
              <a:endParaRPr lang="en-IN">
                <a:ln>
                  <a:solidFill>
                    <a:schemeClr val="tx2"/>
                  </a:solidFill>
                </a:ln>
                <a:latin typeface="+mn-lt"/>
                <a:cs typeface="+mn-cs"/>
              </a:endParaRPr>
            </a:p>
          </p:txBody>
        </p:sp>
        <p:sp>
          <p:nvSpPr>
            <p:cNvPr id="23566" name="Text Box 13"/>
            <p:cNvSpPr txBox="1">
              <a:spLocks noChangeArrowheads="1"/>
            </p:cNvSpPr>
            <p:nvPr/>
          </p:nvSpPr>
          <p:spPr bwMode="auto">
            <a:xfrm>
              <a:off x="4769" y="1344"/>
              <a:ext cx="175" cy="728"/>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a:p>
              <a:pPr algn="ctr" eaLnBrk="0" hangingPunct="0"/>
              <a:endParaRPr lang="en-US" sz="1400">
                <a:solidFill>
                  <a:srgbClr val="292929"/>
                </a:solidFill>
                <a:latin typeface="Trebuchet MS" pitchFamily="34" charset="0"/>
              </a:endParaRPr>
            </a:p>
          </p:txBody>
        </p:sp>
        <p:sp>
          <p:nvSpPr>
            <p:cNvPr id="23567" name="Text Box 14"/>
            <p:cNvSpPr txBox="1">
              <a:spLocks noChangeArrowheads="1"/>
            </p:cNvSpPr>
            <p:nvPr/>
          </p:nvSpPr>
          <p:spPr bwMode="auto">
            <a:xfrm>
              <a:off x="2160" y="1078"/>
              <a:ext cx="1392"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B</a:t>
              </a:r>
            </a:p>
          </p:txBody>
        </p:sp>
        <p:sp>
          <p:nvSpPr>
            <p:cNvPr id="23568" name="Text Box 15"/>
            <p:cNvSpPr txBox="1">
              <a:spLocks noChangeArrowheads="1"/>
            </p:cNvSpPr>
            <p:nvPr/>
          </p:nvSpPr>
          <p:spPr bwMode="auto">
            <a:xfrm>
              <a:off x="4128" y="1078"/>
              <a:ext cx="1380"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C</a:t>
              </a:r>
            </a:p>
          </p:txBody>
        </p:sp>
      </p:grpSp>
      <p:pic>
        <p:nvPicPr>
          <p:cNvPr id="23556" name="Picture 17"/>
          <p:cNvPicPr>
            <a:picLocks noChangeAspect="1" noChangeArrowheads="1"/>
          </p:cNvPicPr>
          <p:nvPr/>
        </p:nvPicPr>
        <p:blipFill>
          <a:blip r:embed="rId3"/>
          <a:srcRect/>
          <a:stretch>
            <a:fillRect/>
          </a:stretch>
        </p:blipFill>
        <p:spPr bwMode="auto">
          <a:xfrm>
            <a:off x="1497013" y="4572000"/>
            <a:ext cx="6122987" cy="1786270"/>
          </a:xfrm>
          <a:prstGeom prst="rect">
            <a:avLst/>
          </a:prstGeom>
          <a:noFill/>
          <a:ln w="9525">
            <a:noFill/>
            <a:miter lim="800000"/>
            <a:headEnd/>
            <a:tailEnd/>
          </a:ln>
        </p:spPr>
      </p:pic>
    </p:spTree>
    <p:extLst>
      <p:ext uri="{BB962C8B-B14F-4D97-AF65-F5344CB8AC3E}">
        <p14:creationId xmlns:p14="http://schemas.microsoft.com/office/powerpoint/2010/main" val="1421780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normAutofit/>
          </a:bodyPr>
          <a:lstStyle/>
          <a:p>
            <a:r>
              <a:rPr lang="en-US" sz="1300" dirty="0"/>
              <a:t>1.5: Use Case Diagrams</a:t>
            </a:r>
            <a:br>
              <a:rPr lang="en-US" sz="1300" dirty="0"/>
            </a:br>
            <a:r>
              <a:rPr lang="en-US" dirty="0"/>
              <a:t>Extend relationship - Characteristics</a:t>
            </a:r>
          </a:p>
        </p:txBody>
      </p:sp>
      <p:sp>
        <p:nvSpPr>
          <p:cNvPr id="24579" name="Rectangle 3"/>
          <p:cNvSpPr>
            <a:spLocks noGrp="1" noChangeArrowheads="1"/>
          </p:cNvSpPr>
          <p:nvPr>
            <p:ph idx="1"/>
          </p:nvPr>
        </p:nvSpPr>
        <p:spPr/>
        <p:txBody>
          <a:bodyPr lIns="90488" tIns="44450" rIns="90488" bIns="44450"/>
          <a:lstStyle/>
          <a:p>
            <a:pPr marL="347663" indent="-347663" eaLnBrk="1" hangingPunct="1"/>
            <a:r>
              <a:rPr lang="en-US" dirty="0"/>
              <a:t>Extend relationship:</a:t>
            </a:r>
          </a:p>
          <a:p>
            <a:pPr lvl="1" eaLnBrk="1" hangingPunct="1"/>
            <a:r>
              <a:rPr lang="en-US" dirty="0"/>
              <a:t>«extend» stereotype indicates that one Use Case is “extended” by another Use Case.</a:t>
            </a:r>
          </a:p>
          <a:p>
            <a:pPr lvl="1" eaLnBrk="1" hangingPunct="1"/>
            <a:r>
              <a:rPr lang="en-US" dirty="0"/>
              <a:t>Extend relationship enables factoring out infrequent behavior or error conditions.</a:t>
            </a:r>
          </a:p>
          <a:p>
            <a:pPr lvl="1" eaLnBrk="1" hangingPunct="1"/>
            <a:r>
              <a:rPr lang="en-US" dirty="0"/>
              <a:t>Extend relationship represents optional behavior for a Use Case which will be required only under certain conditions.</a:t>
            </a:r>
          </a:p>
        </p:txBody>
      </p:sp>
    </p:spTree>
    <p:extLst>
      <p:ext uri="{BB962C8B-B14F-4D97-AF65-F5344CB8AC3E}">
        <p14:creationId xmlns:p14="http://schemas.microsoft.com/office/powerpoint/2010/main" val="1941779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normAutofit/>
          </a:bodyPr>
          <a:lstStyle/>
          <a:p>
            <a:r>
              <a:rPr lang="en-US" sz="1200" dirty="0"/>
              <a:t>1.5: Use Case Diagrams</a:t>
            </a:r>
            <a:br>
              <a:rPr lang="en-US" sz="1200" dirty="0"/>
            </a:br>
            <a:r>
              <a:rPr lang="en-US" dirty="0"/>
              <a:t>Extend relationship - Example</a:t>
            </a:r>
          </a:p>
        </p:txBody>
      </p:sp>
      <p:grpSp>
        <p:nvGrpSpPr>
          <p:cNvPr id="25603" name="Group 49"/>
          <p:cNvGrpSpPr>
            <a:grpSpLocks/>
          </p:cNvGrpSpPr>
          <p:nvPr/>
        </p:nvGrpSpPr>
        <p:grpSpPr bwMode="auto">
          <a:xfrm>
            <a:off x="990600" y="1866900"/>
            <a:ext cx="6229350" cy="2095500"/>
            <a:chOff x="942" y="960"/>
            <a:chExt cx="3924" cy="1320"/>
          </a:xfrm>
        </p:grpSpPr>
        <p:sp>
          <p:nvSpPr>
            <p:cNvPr id="25605" name="Rectangle 16"/>
            <p:cNvSpPr>
              <a:spLocks noChangeArrowheads="1"/>
            </p:cNvSpPr>
            <p:nvPr/>
          </p:nvSpPr>
          <p:spPr bwMode="auto">
            <a:xfrm>
              <a:off x="942" y="960"/>
              <a:ext cx="3924" cy="1320"/>
            </a:xfrm>
            <a:prstGeom prst="rect">
              <a:avLst/>
            </a:prstGeom>
            <a:gradFill rotWithShape="1">
              <a:gsLst>
                <a:gs pos="0">
                  <a:srgbClr val="F4F3E8">
                    <a:alpha val="50000"/>
                  </a:srgbClr>
                </a:gs>
                <a:gs pos="100000">
                  <a:srgbClr val="D8D5B0">
                    <a:alpha val="50000"/>
                  </a:srgbClr>
                </a:gs>
              </a:gsLst>
              <a:lin ang="5400000" scaled="1"/>
            </a:gradFill>
            <a:ln w="9525" algn="ctr">
              <a:solidFill>
                <a:srgbClr val="9D974D">
                  <a:alpha val="49019"/>
                </a:srgbClr>
              </a:solidFill>
              <a:miter lim="800000"/>
              <a:headEnd/>
              <a:tailEnd/>
            </a:ln>
          </p:spPr>
          <p:txBody>
            <a:bodyPr lIns="137160" tIns="137160" rIns="137160" bIns="137160" anchor="ctr"/>
            <a:lstStyle/>
            <a:p>
              <a:endParaRPr lang="en-US">
                <a:latin typeface="Calibri" pitchFamily="34" charset="0"/>
              </a:endParaRPr>
            </a:p>
          </p:txBody>
        </p:sp>
        <p:sp>
          <p:nvSpPr>
            <p:cNvPr id="25606" name="Text Box 17"/>
            <p:cNvSpPr txBox="1">
              <a:spLocks noChangeArrowheads="1"/>
            </p:cNvSpPr>
            <p:nvPr/>
          </p:nvSpPr>
          <p:spPr bwMode="auto">
            <a:xfrm>
              <a:off x="1728" y="1344"/>
              <a:ext cx="175" cy="672"/>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p:txBody>
        </p:sp>
        <p:sp>
          <p:nvSpPr>
            <p:cNvPr id="25607" name="Text Box 18"/>
            <p:cNvSpPr txBox="1">
              <a:spLocks noChangeArrowheads="1"/>
            </p:cNvSpPr>
            <p:nvPr/>
          </p:nvSpPr>
          <p:spPr bwMode="auto">
            <a:xfrm>
              <a:off x="1248" y="1078"/>
              <a:ext cx="1385"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A</a:t>
              </a:r>
            </a:p>
          </p:txBody>
        </p:sp>
        <p:sp>
          <p:nvSpPr>
            <p:cNvPr id="25608" name="Line 19"/>
            <p:cNvSpPr>
              <a:spLocks noChangeShapeType="1"/>
            </p:cNvSpPr>
            <p:nvPr/>
          </p:nvSpPr>
          <p:spPr bwMode="auto">
            <a:xfrm>
              <a:off x="3654" y="1410"/>
              <a:ext cx="0" cy="708"/>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09" name="Line 20"/>
            <p:cNvSpPr>
              <a:spLocks noChangeShapeType="1"/>
            </p:cNvSpPr>
            <p:nvPr/>
          </p:nvSpPr>
          <p:spPr bwMode="auto">
            <a:xfrm flipV="1">
              <a:off x="2544" y="1510"/>
              <a:ext cx="1008" cy="158"/>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10" name="Line 21"/>
            <p:cNvSpPr>
              <a:spLocks noChangeShapeType="1"/>
            </p:cNvSpPr>
            <p:nvPr/>
          </p:nvSpPr>
          <p:spPr bwMode="auto">
            <a:xfrm flipH="1" flipV="1">
              <a:off x="2544" y="1722"/>
              <a:ext cx="990" cy="316"/>
            </a:xfrm>
            <a:prstGeom prst="line">
              <a:avLst/>
            </a:prstGeom>
            <a:noFill/>
            <a:ln w="19050">
              <a:solidFill>
                <a:srgbClr val="A41F04"/>
              </a:solidFill>
              <a:round/>
              <a:headEnd/>
              <a:tailEnd type="arrow" w="lg" len="lg"/>
            </a:ln>
          </p:spPr>
          <p:txBody>
            <a:bodyPr wrap="none" lIns="0" tIns="0" rIns="0" bIns="0" anchor="ctr"/>
            <a:lstStyle/>
            <a:p>
              <a:endParaRPr lang="en-IN"/>
            </a:p>
          </p:txBody>
        </p:sp>
        <p:sp>
          <p:nvSpPr>
            <p:cNvPr id="25611" name="Text Box 46"/>
            <p:cNvSpPr txBox="1">
              <a:spLocks noChangeArrowheads="1"/>
            </p:cNvSpPr>
            <p:nvPr/>
          </p:nvSpPr>
          <p:spPr bwMode="auto">
            <a:xfrm>
              <a:off x="3714" y="1344"/>
              <a:ext cx="175" cy="672"/>
            </a:xfrm>
            <a:prstGeom prst="rect">
              <a:avLst/>
            </a:prstGeom>
            <a:gradFill rotWithShape="1">
              <a:gsLst>
                <a:gs pos="0">
                  <a:srgbClr val="E4E4E4"/>
                </a:gs>
                <a:gs pos="100000">
                  <a:srgbClr val="B0ABB1"/>
                </a:gs>
              </a:gsLst>
              <a:lin ang="5400000" scaled="1"/>
            </a:gradFill>
            <a:ln w="19050" algn="ctr">
              <a:solidFill>
                <a:schemeClr val="bg2"/>
              </a:solidFill>
              <a:miter lim="800000"/>
              <a:headEnd/>
              <a:tailEnd/>
            </a:ln>
          </p:spPr>
          <p:txBody>
            <a:bodyPr lIns="0" tIns="0" rIns="0" bIns="0" anchor="ctr"/>
            <a:lstStyle/>
            <a:p>
              <a:pPr algn="ctr" eaLnBrk="0" hangingPunct="0"/>
              <a:r>
                <a:rPr lang="en-US" sz="1400">
                  <a:solidFill>
                    <a:srgbClr val="292929"/>
                  </a:solidFill>
                  <a:latin typeface="Trebuchet MS" pitchFamily="34" charset="0"/>
                </a:rPr>
                <a:t>1</a:t>
              </a:r>
            </a:p>
            <a:p>
              <a:pPr algn="ctr" eaLnBrk="0" hangingPunct="0"/>
              <a:r>
                <a:rPr lang="en-US" sz="1400">
                  <a:solidFill>
                    <a:srgbClr val="292929"/>
                  </a:solidFill>
                  <a:latin typeface="Trebuchet MS" pitchFamily="34" charset="0"/>
                </a:rPr>
                <a:t>2</a:t>
              </a:r>
            </a:p>
            <a:p>
              <a:pPr algn="ctr" eaLnBrk="0" hangingPunct="0"/>
              <a:r>
                <a:rPr lang="en-US" sz="1400">
                  <a:solidFill>
                    <a:srgbClr val="292929"/>
                  </a:solidFill>
                  <a:latin typeface="Trebuchet MS" pitchFamily="34" charset="0"/>
                </a:rPr>
                <a:t>3</a:t>
              </a:r>
            </a:p>
            <a:p>
              <a:pPr algn="ctr" eaLnBrk="0" hangingPunct="0"/>
              <a:r>
                <a:rPr lang="en-US" sz="1400">
                  <a:solidFill>
                    <a:srgbClr val="292929"/>
                  </a:solidFill>
                  <a:latin typeface="Trebuchet MS" pitchFamily="34" charset="0"/>
                </a:rPr>
                <a:t>4</a:t>
              </a:r>
            </a:p>
          </p:txBody>
        </p:sp>
        <p:sp>
          <p:nvSpPr>
            <p:cNvPr id="25612" name="Text Box 26"/>
            <p:cNvSpPr txBox="1">
              <a:spLocks noChangeArrowheads="1"/>
            </p:cNvSpPr>
            <p:nvPr/>
          </p:nvSpPr>
          <p:spPr bwMode="auto">
            <a:xfrm>
              <a:off x="3120" y="1078"/>
              <a:ext cx="1392" cy="288"/>
            </a:xfrm>
            <a:prstGeom prst="rect">
              <a:avLst/>
            </a:prstGeom>
            <a:gradFill rotWithShape="1">
              <a:gsLst>
                <a:gs pos="0">
                  <a:srgbClr val="CDEEB4"/>
                </a:gs>
                <a:gs pos="100000">
                  <a:srgbClr val="ADD15D"/>
                </a:gs>
              </a:gsLst>
              <a:lin ang="5400000" scaled="1"/>
            </a:gradFill>
            <a:ln w="19050" algn="ctr">
              <a:solidFill>
                <a:srgbClr val="82A337"/>
              </a:solidFill>
              <a:miter lim="800000"/>
              <a:headEnd/>
              <a:tailEnd/>
            </a:ln>
          </p:spPr>
          <p:txBody>
            <a:bodyPr lIns="0" tIns="0" rIns="0" bIns="0" anchor="ctr"/>
            <a:lstStyle/>
            <a:p>
              <a:pPr algn="ctr" eaLnBrk="0" hangingPunct="0"/>
              <a:r>
                <a:rPr lang="en-US" sz="1400">
                  <a:solidFill>
                    <a:srgbClr val="3D4A1E"/>
                  </a:solidFill>
                  <a:latin typeface="Trebuchet MS" pitchFamily="34" charset="0"/>
                </a:rPr>
                <a:t>Scenario for B</a:t>
              </a:r>
            </a:p>
          </p:txBody>
        </p:sp>
        <p:sp>
          <p:nvSpPr>
            <p:cNvPr id="25613" name="Text Box 47"/>
            <p:cNvSpPr txBox="1">
              <a:spLocks noChangeArrowheads="1"/>
            </p:cNvSpPr>
            <p:nvPr/>
          </p:nvSpPr>
          <p:spPr bwMode="auto">
            <a:xfrm>
              <a:off x="1872" y="1584"/>
              <a:ext cx="720" cy="192"/>
            </a:xfrm>
            <a:prstGeom prst="rect">
              <a:avLst/>
            </a:prstGeom>
            <a:noFill/>
            <a:ln w="9525">
              <a:noFill/>
              <a:miter lim="800000"/>
              <a:headEnd/>
              <a:tailEnd/>
            </a:ln>
          </p:spPr>
          <p:txBody>
            <a:bodyPr>
              <a:spAutoFit/>
            </a:bodyPr>
            <a:lstStyle/>
            <a:p>
              <a:pPr>
                <a:spcBef>
                  <a:spcPct val="50000"/>
                </a:spcBef>
              </a:pPr>
              <a:r>
                <a:rPr lang="en-US" sz="1400">
                  <a:latin typeface="Trebuchet MS" pitchFamily="34" charset="0"/>
                </a:rPr>
                <a:t>[Condition]</a:t>
              </a:r>
            </a:p>
          </p:txBody>
        </p:sp>
        <p:sp>
          <p:nvSpPr>
            <p:cNvPr id="25614" name="Text Box 48"/>
            <p:cNvSpPr txBox="1">
              <a:spLocks noChangeArrowheads="1"/>
            </p:cNvSpPr>
            <p:nvPr/>
          </p:nvSpPr>
          <p:spPr bwMode="auto">
            <a:xfrm>
              <a:off x="2748" y="1404"/>
              <a:ext cx="426" cy="192"/>
            </a:xfrm>
            <a:prstGeom prst="rect">
              <a:avLst/>
            </a:prstGeom>
            <a:noFill/>
            <a:ln w="9525">
              <a:noFill/>
              <a:miter lim="800000"/>
              <a:headEnd/>
              <a:tailEnd/>
            </a:ln>
          </p:spPr>
          <p:txBody>
            <a:bodyPr>
              <a:spAutoFit/>
            </a:bodyPr>
            <a:lstStyle/>
            <a:p>
              <a:pPr>
                <a:spcBef>
                  <a:spcPct val="50000"/>
                </a:spcBef>
              </a:pPr>
              <a:r>
                <a:rPr lang="en-US" sz="1400">
                  <a:latin typeface="Trebuchet MS" pitchFamily="34" charset="0"/>
                </a:rPr>
                <a:t>false</a:t>
              </a:r>
            </a:p>
          </p:txBody>
        </p:sp>
      </p:grpSp>
      <p:pic>
        <p:nvPicPr>
          <p:cNvPr id="25604" name="Picture 15"/>
          <p:cNvPicPr>
            <a:picLocks noChangeAspect="1" noChangeArrowheads="1"/>
          </p:cNvPicPr>
          <p:nvPr/>
        </p:nvPicPr>
        <p:blipFill>
          <a:blip r:embed="rId3"/>
          <a:srcRect/>
          <a:stretch>
            <a:fillRect/>
          </a:stretch>
        </p:blipFill>
        <p:spPr bwMode="auto">
          <a:xfrm>
            <a:off x="1233377" y="4571999"/>
            <a:ext cx="5986573" cy="1382233"/>
          </a:xfrm>
          <a:prstGeom prst="rect">
            <a:avLst/>
          </a:prstGeom>
          <a:noFill/>
          <a:ln w="9525">
            <a:noFill/>
            <a:miter lim="800000"/>
            <a:headEnd/>
            <a:tailEnd/>
          </a:ln>
        </p:spPr>
      </p:pic>
    </p:spTree>
    <p:extLst>
      <p:ext uri="{BB962C8B-B14F-4D97-AF65-F5344CB8AC3E}">
        <p14:creationId xmlns:p14="http://schemas.microsoft.com/office/powerpoint/2010/main" val="4044065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lIns="90488" tIns="44450" rIns="90488" bIns="44450"/>
          <a:lstStyle/>
          <a:p>
            <a:r>
              <a:rPr lang="en-US" sz="1300" dirty="0"/>
              <a:t>1.5: Use Case Diagrams</a:t>
            </a:r>
            <a:r>
              <a:rPr lang="en-US" sz="1200" dirty="0"/>
              <a:t/>
            </a:r>
            <a:br>
              <a:rPr lang="en-US" sz="1200" dirty="0"/>
            </a:br>
            <a:r>
              <a:rPr lang="en-US" dirty="0"/>
              <a:t>Examples of Use Case Relationships</a:t>
            </a:r>
            <a:r>
              <a:rPr lang="en-US" sz="1200" dirty="0"/>
              <a:t> </a:t>
            </a:r>
            <a:endParaRPr lang="en-US" dirty="0"/>
          </a:p>
        </p:txBody>
      </p:sp>
      <p:sp>
        <p:nvSpPr>
          <p:cNvPr id="2" name="Content Placeholder 1"/>
          <p:cNvSpPr>
            <a:spLocks noGrp="1"/>
          </p:cNvSpPr>
          <p:nvPr>
            <p:ph idx="1"/>
          </p:nvPr>
        </p:nvSpPr>
        <p:spPr/>
        <p:txBody>
          <a:bodyPr/>
          <a:lstStyle/>
          <a:p>
            <a:r>
              <a:rPr lang="en-US" dirty="0"/>
              <a:t>Example 1:</a:t>
            </a:r>
          </a:p>
          <a:p>
            <a:endParaRPr lang="en-US" dirty="0"/>
          </a:p>
        </p:txBody>
      </p:sp>
      <p:pic>
        <p:nvPicPr>
          <p:cNvPr id="26627" name="Picture 55"/>
          <p:cNvPicPr>
            <a:picLocks noChangeAspect="1" noChangeArrowheads="1"/>
          </p:cNvPicPr>
          <p:nvPr/>
        </p:nvPicPr>
        <p:blipFill>
          <a:blip r:embed="rId3"/>
          <a:srcRect/>
          <a:stretch>
            <a:fillRect/>
          </a:stretch>
        </p:blipFill>
        <p:spPr bwMode="auto">
          <a:xfrm>
            <a:off x="597954" y="2157148"/>
            <a:ext cx="7752418" cy="3206085"/>
          </a:xfrm>
          <a:prstGeom prst="rect">
            <a:avLst/>
          </a:prstGeom>
          <a:noFill/>
          <a:ln w="9525">
            <a:noFill/>
            <a:miter lim="800000"/>
            <a:headEnd/>
            <a:tailEnd/>
          </a:ln>
        </p:spPr>
      </p:pic>
      <p:sp>
        <p:nvSpPr>
          <p:cNvPr id="26628" name="AutoShape 5"/>
          <p:cNvSpPr>
            <a:spLocks noChangeAspect="1" noChangeArrowheads="1"/>
          </p:cNvSpPr>
          <p:nvPr/>
        </p:nvSpPr>
        <p:spPr bwMode="auto">
          <a:xfrm>
            <a:off x="1600200" y="2268538"/>
            <a:ext cx="5943600" cy="2320925"/>
          </a:xfrm>
          <a:prstGeom prst="rect">
            <a:avLst/>
          </a:prstGeom>
          <a:noFill/>
          <a:ln w="9525">
            <a:noFill/>
            <a:miter lim="800000"/>
            <a:headEnd/>
            <a:tailEnd/>
          </a:ln>
        </p:spPr>
        <p:txBody>
          <a:bodyPr/>
          <a:lstStyle/>
          <a:p>
            <a:endParaRPr lang="en-IN">
              <a:latin typeface="Candara" pitchFamily="34" charset="0"/>
            </a:endParaRPr>
          </a:p>
        </p:txBody>
      </p:sp>
      <p:sp>
        <p:nvSpPr>
          <p:cNvPr id="26629" name="AutoShape 30"/>
          <p:cNvSpPr>
            <a:spLocks noChangeAspect="1" noChangeArrowheads="1"/>
          </p:cNvSpPr>
          <p:nvPr/>
        </p:nvSpPr>
        <p:spPr bwMode="auto">
          <a:xfrm>
            <a:off x="1752600" y="3851275"/>
            <a:ext cx="5943600" cy="2320925"/>
          </a:xfrm>
          <a:prstGeom prst="rect">
            <a:avLst/>
          </a:prstGeom>
          <a:noFill/>
          <a:ln w="9525">
            <a:noFill/>
            <a:miter lim="800000"/>
            <a:headEnd/>
            <a:tailEnd/>
          </a:ln>
        </p:spPr>
        <p:txBody>
          <a:bodyPr/>
          <a:lstStyle/>
          <a:p>
            <a:endParaRPr lang="en-IN">
              <a:latin typeface="Candara" pitchFamily="34" charset="0"/>
            </a:endParaRPr>
          </a:p>
        </p:txBody>
      </p:sp>
    </p:spTree>
    <p:extLst>
      <p:ext uri="{BB962C8B-B14F-4D97-AF65-F5344CB8AC3E}">
        <p14:creationId xmlns:p14="http://schemas.microsoft.com/office/powerpoint/2010/main" val="2578995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Grp="1" noChangeArrowheads="1"/>
          </p:cNvSpPr>
          <p:nvPr>
            <p:ph type="title"/>
          </p:nvPr>
        </p:nvSpPr>
        <p:spPr/>
        <p:txBody>
          <a:bodyPr lIns="90488" tIns="44450" rIns="90488" bIns="44450">
            <a:normAutofit fontScale="90000"/>
          </a:bodyPr>
          <a:lstStyle/>
          <a:p>
            <a:r>
              <a:rPr lang="en-US" sz="1300" dirty="0"/>
              <a:t>1.5: Use Case Diagrams</a:t>
            </a:r>
            <a:r>
              <a:rPr lang="en-US" sz="1200" dirty="0"/>
              <a:t/>
            </a:r>
            <a:br>
              <a:rPr lang="en-US" sz="1200" dirty="0"/>
            </a:br>
            <a:r>
              <a:rPr lang="en-US" dirty="0"/>
              <a:t>Examples of Use Case Relationships </a:t>
            </a:r>
            <a:r>
              <a:rPr lang="en-US" dirty="0" err="1" smtClean="0"/>
              <a:t>Contd</a:t>
            </a:r>
            <a:r>
              <a:rPr lang="en-US" dirty="0"/>
              <a:t>…)</a:t>
            </a:r>
          </a:p>
        </p:txBody>
      </p:sp>
      <p:sp>
        <p:nvSpPr>
          <p:cNvPr id="27651" name="Rectangle 11"/>
          <p:cNvSpPr>
            <a:spLocks noGrp="1" noChangeArrowheads="1"/>
          </p:cNvSpPr>
          <p:nvPr>
            <p:ph idx="1"/>
          </p:nvPr>
        </p:nvSpPr>
        <p:spPr/>
        <p:txBody>
          <a:bodyPr lIns="90488" tIns="44450" rIns="90488" bIns="44450"/>
          <a:lstStyle/>
          <a:p>
            <a:pPr marL="347663" indent="-347663" eaLnBrk="1" hangingPunct="1">
              <a:buFont typeface="Wingdings" pitchFamily="2" charset="2"/>
              <a:buNone/>
            </a:pPr>
            <a:r>
              <a:rPr lang="en-US"/>
              <a:t>Example 2:</a:t>
            </a:r>
          </a:p>
        </p:txBody>
      </p:sp>
      <p:pic>
        <p:nvPicPr>
          <p:cNvPr id="27652" name="Picture 12"/>
          <p:cNvPicPr>
            <a:picLocks noChangeAspect="1" noChangeArrowheads="1"/>
          </p:cNvPicPr>
          <p:nvPr/>
        </p:nvPicPr>
        <p:blipFill>
          <a:blip r:embed="rId3"/>
          <a:srcRect/>
          <a:stretch>
            <a:fillRect/>
          </a:stretch>
        </p:blipFill>
        <p:spPr bwMode="auto">
          <a:xfrm>
            <a:off x="1904999" y="1605516"/>
            <a:ext cx="6005623" cy="4943235"/>
          </a:xfrm>
          <a:prstGeom prst="rect">
            <a:avLst/>
          </a:prstGeom>
          <a:noFill/>
          <a:ln w="28575">
            <a:noFill/>
            <a:miter lim="800000"/>
            <a:headEnd/>
            <a:tailEnd/>
          </a:ln>
        </p:spPr>
      </p:pic>
    </p:spTree>
    <p:extLst>
      <p:ext uri="{BB962C8B-B14F-4D97-AF65-F5344CB8AC3E}">
        <p14:creationId xmlns:p14="http://schemas.microsoft.com/office/powerpoint/2010/main" val="209830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0488" tIns="44450" rIns="90488" bIns="44450"/>
          <a:lstStyle/>
          <a:p>
            <a:r>
              <a:rPr lang="en-US" sz="1300" dirty="0"/>
              <a:t>1.1: Modeling </a:t>
            </a:r>
            <a:r>
              <a:rPr lang="en-US" sz="1200" dirty="0"/>
              <a:t/>
            </a:r>
            <a:br>
              <a:rPr lang="en-US" sz="1200" dirty="0"/>
            </a:br>
            <a:r>
              <a:rPr lang="en-US" dirty="0"/>
              <a:t>Definition of a Model</a:t>
            </a:r>
          </a:p>
        </p:txBody>
      </p:sp>
      <p:sp>
        <p:nvSpPr>
          <p:cNvPr id="15363" name="Rectangle 3"/>
          <p:cNvSpPr>
            <a:spLocks noGrp="1" noChangeArrowheads="1"/>
          </p:cNvSpPr>
          <p:nvPr>
            <p:ph idx="1"/>
          </p:nvPr>
        </p:nvSpPr>
        <p:spPr/>
        <p:txBody>
          <a:bodyPr lIns="90488" tIns="44450" rIns="90488" bIns="44450"/>
          <a:lstStyle/>
          <a:p>
            <a:pPr marL="347663" indent="-347663"/>
            <a:r>
              <a:rPr lang="en-US" dirty="0"/>
              <a:t>Model:</a:t>
            </a:r>
          </a:p>
          <a:p>
            <a:pPr lvl="1"/>
            <a:r>
              <a:rPr lang="en-US" dirty="0"/>
              <a:t>A “model” is a blueprint that is used to capture and precisely state requirements and domain knowledge. </a:t>
            </a:r>
          </a:p>
          <a:p>
            <a:pPr lvl="1"/>
            <a:endParaRPr lang="en-US" dirty="0"/>
          </a:p>
          <a:p>
            <a:pPr lvl="1"/>
            <a:r>
              <a:rPr lang="en-US" dirty="0"/>
              <a:t>A model helps all stakeholders in understanding and agreeing on the plan for the project.</a:t>
            </a:r>
          </a:p>
          <a:p>
            <a:pPr marL="1379538" lvl="3" indent="-290513">
              <a:buFontTx/>
              <a:buChar char="•"/>
            </a:pPr>
            <a:r>
              <a:rPr lang="en-US" sz="1400" dirty="0"/>
              <a:t>Analysts: Specify the Requirements</a:t>
            </a:r>
          </a:p>
          <a:p>
            <a:pPr marL="1379538" lvl="3" indent="-290513">
              <a:buFontTx/>
              <a:buChar char="•"/>
            </a:pPr>
            <a:r>
              <a:rPr lang="en-US" sz="1400" dirty="0"/>
              <a:t>Designers: Explore alternatives and  propose design for system</a:t>
            </a:r>
          </a:p>
          <a:p>
            <a:pPr marL="1379538" lvl="3" indent="-290513">
              <a:buFontTx/>
              <a:buChar char="•"/>
            </a:pPr>
            <a:r>
              <a:rPr lang="en-US" sz="1400" dirty="0"/>
              <a:t>Developers: Better understand requirements and design prior to coding</a:t>
            </a:r>
          </a:p>
          <a:p>
            <a:pPr lvl="1">
              <a:buFontTx/>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title"/>
          </p:nvPr>
        </p:nvSpPr>
        <p:spPr/>
        <p:txBody>
          <a:bodyPr lIns="90488" tIns="44450" rIns="90488" bIns="44450"/>
          <a:lstStyle/>
          <a:p>
            <a:pPr eaLnBrk="1" hangingPunct="1"/>
            <a:r>
              <a:rPr lang="en-US" sz="1300" dirty="0" smtClean="0"/>
              <a:t>1.6: </a:t>
            </a:r>
            <a:r>
              <a:rPr lang="en-US" sz="1300" dirty="0"/>
              <a:t>Sequence Diagrams </a:t>
            </a:r>
            <a:r>
              <a:rPr lang="en-US" sz="1200" dirty="0"/>
              <a:t/>
            </a:r>
            <a:br>
              <a:rPr lang="en-US" sz="1200" dirty="0"/>
            </a:br>
            <a:r>
              <a:rPr lang="en-US" dirty="0"/>
              <a:t>Direction of Arrows</a:t>
            </a:r>
          </a:p>
        </p:txBody>
      </p:sp>
      <p:sp>
        <p:nvSpPr>
          <p:cNvPr id="39939" name="Rectangle 3"/>
          <p:cNvSpPr>
            <a:spLocks noGrp="1" noChangeArrowheads="1"/>
          </p:cNvSpPr>
          <p:nvPr>
            <p:ph idx="1"/>
          </p:nvPr>
        </p:nvSpPr>
        <p:spPr/>
        <p:txBody>
          <a:bodyPr lIns="90488" tIns="44450" rIns="90488" bIns="44450"/>
          <a:lstStyle/>
          <a:p>
            <a:pPr marL="347663" indent="-347663" eaLnBrk="1" hangingPunct="1"/>
            <a:r>
              <a:rPr lang="en-US"/>
              <a:t>Direction of Arrows:</a:t>
            </a:r>
          </a:p>
          <a:p>
            <a:pPr marL="685800" lvl="1" indent="-228600" eaLnBrk="1" hangingPunct="1"/>
            <a:r>
              <a:rPr lang="en-US"/>
              <a:t>Direction indicates which object’s method is being called by whom.</a:t>
            </a:r>
          </a:p>
          <a:p>
            <a:pPr marL="685800" lvl="1" indent="-228600" eaLnBrk="1" hangingPunct="1"/>
            <a:endParaRPr lang="en-US"/>
          </a:p>
          <a:p>
            <a:pPr marL="685800" lvl="1" indent="-228600" eaLnBrk="1" hangingPunct="1"/>
            <a:r>
              <a:rPr lang="en-US"/>
              <a:t>A circulating arrow on the Object Lifeline is for a self method - called within the object by itself.</a:t>
            </a:r>
          </a:p>
        </p:txBody>
      </p:sp>
      <p:pic>
        <p:nvPicPr>
          <p:cNvPr id="39940" name="Picture 4"/>
          <p:cNvPicPr>
            <a:picLocks noChangeAspect="1" noChangeArrowheads="1"/>
          </p:cNvPicPr>
          <p:nvPr/>
        </p:nvPicPr>
        <p:blipFill>
          <a:blip r:embed="rId3"/>
          <a:srcRect/>
          <a:stretch>
            <a:fillRect/>
          </a:stretch>
        </p:blipFill>
        <p:spPr bwMode="auto">
          <a:xfrm>
            <a:off x="4876800" y="3048000"/>
            <a:ext cx="3033713" cy="3048000"/>
          </a:xfrm>
          <a:prstGeom prst="rect">
            <a:avLst/>
          </a:prstGeom>
          <a:noFill/>
          <a:ln w="9525">
            <a:solidFill>
              <a:schemeClr val="tx2"/>
            </a:solidFill>
            <a:miter lim="800000"/>
            <a:headEnd/>
            <a:tailEnd/>
          </a:ln>
        </p:spPr>
      </p:pic>
    </p:spTree>
    <p:extLst>
      <p:ext uri="{BB962C8B-B14F-4D97-AF65-F5344CB8AC3E}">
        <p14:creationId xmlns:p14="http://schemas.microsoft.com/office/powerpoint/2010/main" val="3111016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title"/>
          </p:nvPr>
        </p:nvSpPr>
        <p:spPr/>
        <p:txBody>
          <a:bodyPr lIns="90488" tIns="44450" rIns="90488" bIns="44450"/>
          <a:lstStyle/>
          <a:p>
            <a:r>
              <a:rPr lang="en-US" sz="1300" dirty="0"/>
              <a:t>1.6: Sequence Diagrams</a:t>
            </a:r>
            <a:r>
              <a:rPr lang="en-US" dirty="0"/>
              <a:t/>
            </a:r>
            <a:br>
              <a:rPr lang="en-US" dirty="0"/>
            </a:br>
            <a:r>
              <a:rPr lang="en-US" dirty="0"/>
              <a:t>Branch Conditions</a:t>
            </a:r>
          </a:p>
        </p:txBody>
      </p:sp>
      <p:sp>
        <p:nvSpPr>
          <p:cNvPr id="40963" name="Rectangle 3"/>
          <p:cNvSpPr>
            <a:spLocks noGrp="1" noChangeArrowheads="1"/>
          </p:cNvSpPr>
          <p:nvPr>
            <p:ph idx="1"/>
          </p:nvPr>
        </p:nvSpPr>
        <p:spPr/>
        <p:txBody>
          <a:bodyPr lIns="90488" tIns="44450" rIns="90488" bIns="44450"/>
          <a:lstStyle/>
          <a:p>
            <a:pPr marL="347663" indent="-347663" eaLnBrk="1" hangingPunct="1"/>
            <a:r>
              <a:rPr lang="en-US" dirty="0"/>
              <a:t>Branch Conditions:</a:t>
            </a:r>
          </a:p>
          <a:p>
            <a:pPr marL="692150" lvl="1" indent="-234950" eaLnBrk="1" hangingPunct="1"/>
            <a:r>
              <a:rPr lang="en-US" dirty="0"/>
              <a:t>Branch Conditions are depicted as “Guard Conditions” within Square Brackets.</a:t>
            </a:r>
          </a:p>
          <a:p>
            <a:pPr marL="692150" lvl="1" indent="-234950" eaLnBrk="1" hangingPunct="1"/>
            <a:r>
              <a:rPr lang="en-US" dirty="0"/>
              <a:t>Repetition or Looping depicted as a rectangle, with condition for exiting the loop placed at the bottom left corner.</a:t>
            </a:r>
          </a:p>
        </p:txBody>
      </p:sp>
      <p:pic>
        <p:nvPicPr>
          <p:cNvPr id="40964" name="Picture 4"/>
          <p:cNvPicPr>
            <a:picLocks noChangeAspect="1" noChangeArrowheads="1"/>
          </p:cNvPicPr>
          <p:nvPr/>
        </p:nvPicPr>
        <p:blipFill>
          <a:blip r:embed="rId3"/>
          <a:srcRect r="9166"/>
          <a:stretch>
            <a:fillRect/>
          </a:stretch>
        </p:blipFill>
        <p:spPr bwMode="auto">
          <a:xfrm>
            <a:off x="1743740" y="3051544"/>
            <a:ext cx="5730948" cy="3313326"/>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224237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lIns="90488" tIns="44450" rIns="90488" bIns="44450"/>
          <a:lstStyle/>
          <a:p>
            <a:r>
              <a:rPr lang="en-US" sz="1300" dirty="0"/>
              <a:t>1.6: Sequence Diagrams</a:t>
            </a:r>
            <a:r>
              <a:rPr lang="en-US" sz="1200" dirty="0"/>
              <a:t/>
            </a:r>
            <a:br>
              <a:rPr lang="en-US" sz="1200" dirty="0"/>
            </a:br>
            <a:r>
              <a:rPr lang="en-US" dirty="0"/>
              <a:t>Example of Sequence Diagrams</a:t>
            </a:r>
          </a:p>
        </p:txBody>
      </p:sp>
      <p:pic>
        <p:nvPicPr>
          <p:cNvPr id="41987" name="Picture 5"/>
          <p:cNvPicPr>
            <a:picLocks noChangeAspect="1" noChangeArrowheads="1"/>
          </p:cNvPicPr>
          <p:nvPr/>
        </p:nvPicPr>
        <p:blipFill>
          <a:blip r:embed="rId3"/>
          <a:srcRect/>
          <a:stretch>
            <a:fillRect/>
          </a:stretch>
        </p:blipFill>
        <p:spPr bwMode="auto">
          <a:xfrm>
            <a:off x="305991" y="1355946"/>
            <a:ext cx="8534400" cy="4864100"/>
          </a:xfrm>
          <a:prstGeom prst="rect">
            <a:avLst/>
          </a:prstGeom>
          <a:noFill/>
          <a:ln w="28575">
            <a:noFill/>
            <a:miter lim="800000"/>
            <a:headEnd/>
            <a:tailEnd/>
          </a:ln>
        </p:spPr>
      </p:pic>
    </p:spTree>
    <p:extLst>
      <p:ext uri="{BB962C8B-B14F-4D97-AF65-F5344CB8AC3E}">
        <p14:creationId xmlns:p14="http://schemas.microsoft.com/office/powerpoint/2010/main" val="3338013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r>
              <a:rPr lang="en-US" sz="1300" dirty="0"/>
              <a:t>1.6: Sequence Diagrams</a:t>
            </a:r>
            <a:r>
              <a:rPr lang="en-US" sz="1200" dirty="0">
                <a:cs typeface="Arial" charset="0"/>
              </a:rPr>
              <a:t/>
            </a:r>
            <a:br>
              <a:rPr lang="en-US" sz="1200" dirty="0">
                <a:cs typeface="Arial" charset="0"/>
              </a:rPr>
            </a:br>
            <a:r>
              <a:rPr lang="en-US" dirty="0">
                <a:cs typeface="Arial" charset="0"/>
              </a:rPr>
              <a:t>Features</a:t>
            </a:r>
          </a:p>
        </p:txBody>
      </p:sp>
      <p:sp>
        <p:nvSpPr>
          <p:cNvPr id="16387" name="Rectangle 3"/>
          <p:cNvSpPr>
            <a:spLocks noGrp="1" noChangeArrowheads="1"/>
          </p:cNvSpPr>
          <p:nvPr>
            <p:ph idx="1"/>
          </p:nvPr>
        </p:nvSpPr>
        <p:spPr/>
        <p:txBody>
          <a:bodyPr wrap="none" lIns="90488" tIns="44450" rIns="90488" bIns="44450"/>
          <a:lstStyle/>
          <a:p>
            <a:pPr marL="347663" indent="-347663" eaLnBrk="1" hangingPunct="1"/>
            <a:r>
              <a:rPr lang="en-US" dirty="0">
                <a:solidFill>
                  <a:srgbClr val="000000"/>
                </a:solidFill>
                <a:cs typeface="Arial" charset="0"/>
              </a:rPr>
              <a:t>Class Diagrams:</a:t>
            </a:r>
          </a:p>
          <a:p>
            <a:pPr marL="576263" lvl="1" indent="-347663"/>
            <a:r>
              <a:rPr lang="en-US" dirty="0">
                <a:solidFill>
                  <a:srgbClr val="000000"/>
                </a:solidFill>
                <a:cs typeface="Arial" charset="0"/>
              </a:rPr>
              <a:t>Class Diagrams define the basic building blocks of a model, namely: </a:t>
            </a:r>
          </a:p>
          <a:p>
            <a:pPr marL="919163" lvl="2" indent="-347663"/>
            <a:r>
              <a:rPr lang="en-US" dirty="0">
                <a:solidFill>
                  <a:srgbClr val="000000"/>
                </a:solidFill>
                <a:cs typeface="Arial" charset="0"/>
              </a:rPr>
              <a:t>types </a:t>
            </a:r>
          </a:p>
          <a:p>
            <a:pPr marL="919163" lvl="2" indent="-347663"/>
            <a:r>
              <a:rPr lang="en-US" dirty="0">
                <a:solidFill>
                  <a:srgbClr val="000000"/>
                </a:solidFill>
                <a:cs typeface="Arial" charset="0"/>
              </a:rPr>
              <a:t>classes, and </a:t>
            </a:r>
          </a:p>
          <a:p>
            <a:pPr marL="919163" lvl="2" indent="-347663"/>
            <a:r>
              <a:rPr lang="en-US" dirty="0">
                <a:solidFill>
                  <a:srgbClr val="000000"/>
                </a:solidFill>
                <a:cs typeface="Arial" charset="0"/>
              </a:rPr>
              <a:t>general material used to construct the full model </a:t>
            </a:r>
          </a:p>
        </p:txBody>
      </p:sp>
    </p:spTree>
    <p:extLst>
      <p:ext uri="{BB962C8B-B14F-4D97-AF65-F5344CB8AC3E}">
        <p14:creationId xmlns:p14="http://schemas.microsoft.com/office/powerpoint/2010/main" val="2253827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r>
              <a:rPr lang="en-US" sz="1300" dirty="0"/>
              <a:t>1.6: Sequence Diagrams</a:t>
            </a:r>
            <a:r>
              <a:rPr lang="en-US" sz="1200" dirty="0">
                <a:cs typeface="Arial" charset="0"/>
              </a:rPr>
              <a:t/>
            </a:r>
            <a:br>
              <a:rPr lang="en-US" sz="1200" dirty="0">
                <a:cs typeface="Arial" charset="0"/>
              </a:rPr>
            </a:br>
            <a:r>
              <a:rPr lang="en-US" dirty="0">
                <a:cs typeface="Arial" charset="0"/>
              </a:rPr>
              <a:t>Functions</a:t>
            </a:r>
          </a:p>
        </p:txBody>
      </p:sp>
      <p:sp>
        <p:nvSpPr>
          <p:cNvPr id="17411" name="Rectangle 3"/>
          <p:cNvSpPr>
            <a:spLocks noGrp="1" noChangeArrowheads="1"/>
          </p:cNvSpPr>
          <p:nvPr>
            <p:ph idx="1"/>
          </p:nvPr>
        </p:nvSpPr>
        <p:spPr/>
        <p:txBody>
          <a:bodyPr lIns="90488" tIns="44450" rIns="90488" bIns="44450"/>
          <a:lstStyle/>
          <a:p>
            <a:pPr marL="347663" indent="-347663" eaLnBrk="1" hangingPunct="1">
              <a:tabLst>
                <a:tab pos="857250" algn="l"/>
                <a:tab pos="1028700" algn="l"/>
                <a:tab pos="1714500" algn="l"/>
              </a:tabLst>
            </a:pPr>
            <a:r>
              <a:rPr lang="en-US" dirty="0">
                <a:solidFill>
                  <a:srgbClr val="000000"/>
                </a:solidFill>
                <a:cs typeface="Arial" charset="0"/>
              </a:rPr>
              <a:t>Class Diagrams have the following functions:</a:t>
            </a:r>
          </a:p>
          <a:p>
            <a:pPr marL="576263" lvl="1" indent="-347663">
              <a:tabLst>
                <a:tab pos="857250" algn="l"/>
                <a:tab pos="1028700" algn="l"/>
                <a:tab pos="1714500" algn="l"/>
              </a:tabLst>
            </a:pPr>
            <a:r>
              <a:rPr lang="en-US" dirty="0">
                <a:solidFill>
                  <a:srgbClr val="000000"/>
                </a:solidFill>
                <a:cs typeface="Arial" charset="0"/>
              </a:rPr>
              <a:t>They describe the static structure of a system.</a:t>
            </a:r>
          </a:p>
          <a:p>
            <a:pPr marL="576263" lvl="1" indent="-347663">
              <a:tabLst>
                <a:tab pos="857250" algn="l"/>
                <a:tab pos="1028700" algn="l"/>
                <a:tab pos="1714500" algn="l"/>
              </a:tabLst>
            </a:pPr>
            <a:r>
              <a:rPr lang="en-US" dirty="0">
                <a:solidFill>
                  <a:srgbClr val="000000"/>
                </a:solidFill>
                <a:cs typeface="Arial" charset="0"/>
              </a:rPr>
              <a:t>They show the existence of classes and their relationships.</a:t>
            </a:r>
          </a:p>
          <a:p>
            <a:pPr marL="576263" lvl="1" indent="-347663">
              <a:tabLst>
                <a:tab pos="857250" algn="l"/>
                <a:tab pos="1028700" algn="l"/>
                <a:tab pos="1714500" algn="l"/>
              </a:tabLst>
            </a:pPr>
            <a:r>
              <a:rPr lang="en-US" dirty="0">
                <a:solidFill>
                  <a:srgbClr val="000000"/>
                </a:solidFill>
                <a:cs typeface="Arial" charset="0"/>
              </a:rPr>
              <a:t>Classes represent an abstraction of entities with common characteristics.</a:t>
            </a:r>
          </a:p>
          <a:p>
            <a:pPr marL="576263" lvl="1" indent="-347663">
              <a:tabLst>
                <a:tab pos="857250" algn="l"/>
                <a:tab pos="1028700" algn="l"/>
                <a:tab pos="1714500" algn="l"/>
              </a:tabLst>
            </a:pPr>
            <a:r>
              <a:rPr lang="en-US" dirty="0">
                <a:solidFill>
                  <a:srgbClr val="000000"/>
                </a:solidFill>
                <a:cs typeface="Arial" charset="0"/>
              </a:rPr>
              <a:t>Relationships may be: </a:t>
            </a:r>
          </a:p>
          <a:p>
            <a:pPr marL="919163" lvl="2" indent="-347663">
              <a:tabLst>
                <a:tab pos="857250" algn="l"/>
                <a:tab pos="1028700" algn="l"/>
                <a:tab pos="1714500" algn="l"/>
              </a:tabLst>
            </a:pPr>
            <a:r>
              <a:rPr lang="en-US" dirty="0">
                <a:solidFill>
                  <a:srgbClr val="000000"/>
                </a:solidFill>
                <a:cs typeface="Arial" charset="0"/>
              </a:rPr>
              <a:t>Generalization </a:t>
            </a:r>
          </a:p>
          <a:p>
            <a:pPr marL="919163" lvl="2" indent="-347663">
              <a:tabLst>
                <a:tab pos="857250" algn="l"/>
                <a:tab pos="1028700" algn="l"/>
                <a:tab pos="1714500" algn="l"/>
              </a:tabLst>
            </a:pPr>
            <a:r>
              <a:rPr lang="en-US" dirty="0">
                <a:solidFill>
                  <a:srgbClr val="000000"/>
                </a:solidFill>
                <a:cs typeface="Arial" charset="0"/>
              </a:rPr>
              <a:t>Association </a:t>
            </a:r>
          </a:p>
          <a:p>
            <a:pPr marL="919163" lvl="2" indent="-347663">
              <a:tabLst>
                <a:tab pos="857250" algn="l"/>
                <a:tab pos="1028700" algn="l"/>
                <a:tab pos="1714500" algn="l"/>
              </a:tabLst>
            </a:pPr>
            <a:r>
              <a:rPr lang="en-US" dirty="0">
                <a:solidFill>
                  <a:srgbClr val="000000"/>
                </a:solidFill>
                <a:cs typeface="Arial" charset="0"/>
              </a:rPr>
              <a:t>Aggregation </a:t>
            </a:r>
          </a:p>
          <a:p>
            <a:pPr marL="919163" lvl="2" indent="-347663">
              <a:tabLst>
                <a:tab pos="857250" algn="l"/>
                <a:tab pos="1028700" algn="l"/>
                <a:tab pos="1714500" algn="l"/>
              </a:tabLst>
            </a:pPr>
            <a:r>
              <a:rPr lang="en-US" dirty="0">
                <a:solidFill>
                  <a:srgbClr val="000000"/>
                </a:solidFill>
                <a:cs typeface="Arial" charset="0"/>
              </a:rPr>
              <a:t>Composition, or </a:t>
            </a:r>
          </a:p>
          <a:p>
            <a:pPr marL="919163" lvl="2" indent="-347663">
              <a:tabLst>
                <a:tab pos="857250" algn="l"/>
                <a:tab pos="1028700" algn="l"/>
                <a:tab pos="1714500" algn="l"/>
              </a:tabLst>
            </a:pPr>
            <a:r>
              <a:rPr lang="en-US" dirty="0">
                <a:solidFill>
                  <a:srgbClr val="000000"/>
                </a:solidFill>
                <a:cs typeface="Arial" charset="0"/>
              </a:rPr>
              <a:t>Dependency</a:t>
            </a:r>
          </a:p>
        </p:txBody>
      </p:sp>
    </p:spTree>
    <p:extLst>
      <p:ext uri="{BB962C8B-B14F-4D97-AF65-F5344CB8AC3E}">
        <p14:creationId xmlns:p14="http://schemas.microsoft.com/office/powerpoint/2010/main" val="170414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lIns="90488" tIns="44450" rIns="90488" bIns="44450"/>
          <a:lstStyle/>
          <a:p>
            <a:pPr eaLnBrk="1" hangingPunct="1"/>
            <a:r>
              <a:rPr lang="en-US" sz="1300" dirty="0" smtClean="0">
                <a:cs typeface="Arial" charset="0"/>
              </a:rPr>
              <a:t>1.7: </a:t>
            </a:r>
            <a:r>
              <a:rPr lang="en-US" sz="1300" dirty="0">
                <a:cs typeface="Arial" charset="0"/>
              </a:rPr>
              <a:t>Class Diagrams</a:t>
            </a:r>
            <a:br>
              <a:rPr lang="en-US" sz="1300" dirty="0">
                <a:cs typeface="Arial" charset="0"/>
              </a:rPr>
            </a:br>
            <a:r>
              <a:rPr lang="en-US" dirty="0">
                <a:cs typeface="Arial" charset="0"/>
              </a:rPr>
              <a:t>Uses</a:t>
            </a:r>
          </a:p>
        </p:txBody>
      </p:sp>
      <p:sp>
        <p:nvSpPr>
          <p:cNvPr id="18435" name="Rectangle 3"/>
          <p:cNvSpPr>
            <a:spLocks noGrp="1" noChangeArrowheads="1"/>
          </p:cNvSpPr>
          <p:nvPr>
            <p:ph idx="1"/>
          </p:nvPr>
        </p:nvSpPr>
        <p:spPr/>
        <p:txBody>
          <a:bodyPr lIns="90488" tIns="44450" rIns="90488" bIns="44450"/>
          <a:lstStyle/>
          <a:p>
            <a:pPr marL="347663" indent="-347663" eaLnBrk="1" hangingPunct="1"/>
            <a:r>
              <a:rPr lang="en-US" dirty="0">
                <a:solidFill>
                  <a:srgbClr val="000000"/>
                </a:solidFill>
                <a:cs typeface="Arial" charset="0"/>
              </a:rPr>
              <a:t>Typical uses of Class Diagrams are:</a:t>
            </a:r>
          </a:p>
          <a:p>
            <a:pPr lvl="1" eaLnBrk="1" hangingPunct="1"/>
            <a:r>
              <a:rPr lang="en-US" dirty="0">
                <a:solidFill>
                  <a:srgbClr val="000000"/>
                </a:solidFill>
                <a:cs typeface="Arial" charset="0"/>
              </a:rPr>
              <a:t>To model vocabulary of the system, in terms of system’s abstractions</a:t>
            </a:r>
          </a:p>
          <a:p>
            <a:pPr lvl="1" eaLnBrk="1" hangingPunct="1"/>
            <a:r>
              <a:rPr lang="en-US" dirty="0">
                <a:solidFill>
                  <a:srgbClr val="000000"/>
                </a:solidFill>
                <a:cs typeface="Arial" charset="0"/>
              </a:rPr>
              <a:t>To model collaborations between classes</a:t>
            </a:r>
          </a:p>
          <a:p>
            <a:pPr lvl="1" eaLnBrk="1" hangingPunct="1"/>
            <a:r>
              <a:rPr lang="en-US" dirty="0">
                <a:solidFill>
                  <a:srgbClr val="000000"/>
                </a:solidFill>
                <a:cs typeface="Arial" charset="0"/>
              </a:rPr>
              <a:t>To model logical database schema (blueprint for conceptual design of database)</a:t>
            </a:r>
          </a:p>
        </p:txBody>
      </p:sp>
    </p:spTree>
    <p:extLst>
      <p:ext uri="{BB962C8B-B14F-4D97-AF65-F5344CB8AC3E}">
        <p14:creationId xmlns:p14="http://schemas.microsoft.com/office/powerpoint/2010/main" val="1620161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r>
              <a:rPr lang="en-US" sz="1300" dirty="0">
                <a:cs typeface="Arial" charset="0"/>
              </a:rPr>
              <a:t>1.7: Class Diagrams</a:t>
            </a:r>
            <a:r>
              <a:rPr lang="en-US" sz="1200" dirty="0">
                <a:cs typeface="Arial" charset="0"/>
              </a:rPr>
              <a:t/>
            </a:r>
            <a:br>
              <a:rPr lang="en-US" sz="1200" dirty="0">
                <a:cs typeface="Arial" charset="0"/>
              </a:rPr>
            </a:br>
            <a:r>
              <a:rPr lang="en-US" dirty="0">
                <a:cs typeface="Arial" charset="0"/>
              </a:rPr>
              <a:t>Notations for Class</a:t>
            </a:r>
          </a:p>
        </p:txBody>
      </p:sp>
      <p:sp>
        <p:nvSpPr>
          <p:cNvPr id="19459" name="Rectangle 3"/>
          <p:cNvSpPr>
            <a:spLocks noGrp="1" noChangeArrowheads="1"/>
          </p:cNvSpPr>
          <p:nvPr>
            <p:ph idx="1"/>
          </p:nvPr>
        </p:nvSpPr>
        <p:spPr/>
        <p:txBody>
          <a:bodyPr lIns="90488" tIns="44450" rIns="90488" bIns="44450"/>
          <a:lstStyle/>
          <a:p>
            <a:pPr marL="347663" indent="-347663" eaLnBrk="1" hangingPunct="1"/>
            <a:r>
              <a:rPr lang="en-US" dirty="0">
                <a:solidFill>
                  <a:srgbClr val="000000"/>
                </a:solidFill>
                <a:cs typeface="Arial" charset="0"/>
              </a:rPr>
              <a:t>Class may be represented in any of the following ways</a:t>
            </a:r>
          </a:p>
          <a:p>
            <a:pPr lvl="1" eaLnBrk="1" hangingPunct="1"/>
            <a:r>
              <a:rPr lang="en-US" dirty="0">
                <a:solidFill>
                  <a:srgbClr val="000000"/>
                </a:solidFill>
                <a:cs typeface="Arial" charset="0"/>
              </a:rPr>
              <a:t>Only Class Name is mandatory   </a:t>
            </a:r>
          </a:p>
        </p:txBody>
      </p:sp>
      <p:grpSp>
        <p:nvGrpSpPr>
          <p:cNvPr id="19460" name="Group 8"/>
          <p:cNvGrpSpPr>
            <a:grpSpLocks noChangeAspect="1"/>
          </p:cNvGrpSpPr>
          <p:nvPr/>
        </p:nvGrpSpPr>
        <p:grpSpPr bwMode="auto">
          <a:xfrm>
            <a:off x="838203" y="-152371"/>
            <a:ext cx="6692920" cy="4554384"/>
            <a:chOff x="536" y="59"/>
            <a:chExt cx="4216" cy="2868"/>
          </a:xfrm>
        </p:grpSpPr>
        <p:sp>
          <p:nvSpPr>
            <p:cNvPr id="19462" name="AutoShape 7"/>
            <p:cNvSpPr>
              <a:spLocks noChangeAspect="1" noChangeArrowheads="1" noTextEdit="1"/>
            </p:cNvSpPr>
            <p:nvPr/>
          </p:nvSpPr>
          <p:spPr bwMode="auto">
            <a:xfrm>
              <a:off x="1008" y="1707"/>
              <a:ext cx="3744" cy="1220"/>
            </a:xfrm>
            <a:prstGeom prst="rect">
              <a:avLst/>
            </a:prstGeom>
            <a:noFill/>
            <a:ln w="9525">
              <a:noFill/>
              <a:miter lim="800000"/>
              <a:headEnd/>
              <a:tailEnd/>
            </a:ln>
          </p:spPr>
          <p:txBody>
            <a:bodyPr/>
            <a:lstStyle/>
            <a:p>
              <a:endParaRPr lang="en-IN"/>
            </a:p>
          </p:txBody>
        </p:sp>
        <p:sp>
          <p:nvSpPr>
            <p:cNvPr id="19463" name="Rectangle 9"/>
            <p:cNvSpPr>
              <a:spLocks noChangeArrowheads="1"/>
            </p:cNvSpPr>
            <p:nvPr/>
          </p:nvSpPr>
          <p:spPr bwMode="auto">
            <a:xfrm>
              <a:off x="1112" y="1786"/>
              <a:ext cx="988" cy="943"/>
            </a:xfrm>
            <a:prstGeom prst="rect">
              <a:avLst/>
            </a:prstGeom>
            <a:solidFill>
              <a:srgbClr val="FFFFB9"/>
            </a:solidFill>
            <a:ln w="6">
              <a:solidFill>
                <a:srgbClr val="800000"/>
              </a:solidFill>
              <a:miter lim="800000"/>
              <a:headEnd/>
              <a:tailEnd/>
            </a:ln>
          </p:spPr>
          <p:txBody>
            <a:bodyPr/>
            <a:lstStyle/>
            <a:p>
              <a:endParaRPr lang="en-US">
                <a:latin typeface="Calibri" pitchFamily="34" charset="0"/>
              </a:endParaRPr>
            </a:p>
          </p:txBody>
        </p:sp>
        <p:sp>
          <p:nvSpPr>
            <p:cNvPr id="19464" name="Rectangle 10"/>
            <p:cNvSpPr>
              <a:spLocks noChangeArrowheads="1"/>
            </p:cNvSpPr>
            <p:nvPr/>
          </p:nvSpPr>
          <p:spPr bwMode="auto">
            <a:xfrm>
              <a:off x="1448" y="1888"/>
              <a:ext cx="352" cy="77"/>
            </a:xfrm>
            <a:prstGeom prst="rect">
              <a:avLst/>
            </a:prstGeom>
            <a:noFill/>
            <a:ln w="9525">
              <a:noFill/>
              <a:miter lim="800000"/>
              <a:headEnd/>
              <a:tailEnd/>
            </a:ln>
          </p:spPr>
          <p:txBody>
            <a:bodyPr wrap="square" lIns="0" tIns="0" rIns="0" bIns="0">
              <a:spAutoFit/>
            </a:bodyPr>
            <a:lstStyle/>
            <a:p>
              <a:r>
                <a:rPr lang="en-US" sz="800" b="1">
                  <a:solidFill>
                    <a:srgbClr val="000000"/>
                  </a:solidFill>
                  <a:latin typeface="Tahoma" pitchFamily="34" charset="0"/>
                </a:rPr>
                <a:t>ClassName</a:t>
              </a:r>
              <a:endParaRPr lang="en-US">
                <a:latin typeface="Calibri" pitchFamily="34" charset="0"/>
              </a:endParaRPr>
            </a:p>
          </p:txBody>
        </p:sp>
        <p:sp>
          <p:nvSpPr>
            <p:cNvPr id="19465" name="Rectangle 11"/>
            <p:cNvSpPr>
              <a:spLocks noChangeArrowheads="1"/>
            </p:cNvSpPr>
            <p:nvPr/>
          </p:nvSpPr>
          <p:spPr bwMode="auto">
            <a:xfrm>
              <a:off x="1149" y="2012"/>
              <a:ext cx="326"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+Attribute1</a:t>
              </a:r>
              <a:endParaRPr lang="en-US">
                <a:latin typeface="Calibri" pitchFamily="34" charset="0"/>
              </a:endParaRPr>
            </a:p>
          </p:txBody>
        </p:sp>
        <p:sp>
          <p:nvSpPr>
            <p:cNvPr id="19466" name="Rectangle 12"/>
            <p:cNvSpPr>
              <a:spLocks noChangeArrowheads="1"/>
            </p:cNvSpPr>
            <p:nvPr/>
          </p:nvSpPr>
          <p:spPr bwMode="auto">
            <a:xfrm>
              <a:off x="1149" y="2085"/>
              <a:ext cx="302" cy="77"/>
            </a:xfrm>
            <a:prstGeom prst="rect">
              <a:avLst/>
            </a:prstGeom>
            <a:noFill/>
            <a:ln w="9525">
              <a:noFill/>
              <a:miter lim="800000"/>
              <a:headEnd/>
              <a:tailEnd/>
            </a:ln>
          </p:spPr>
          <p:txBody>
            <a:bodyPr wrap="square" lIns="0" tIns="0" rIns="0" bIns="0">
              <a:spAutoFit/>
            </a:bodyPr>
            <a:lstStyle/>
            <a:p>
              <a:r>
                <a:rPr lang="en-US" sz="800" dirty="0">
                  <a:solidFill>
                    <a:srgbClr val="000000"/>
                  </a:solidFill>
                  <a:latin typeface="Tahoma" pitchFamily="34" charset="0"/>
                </a:rPr>
                <a:t>-Attribute2</a:t>
              </a:r>
              <a:endParaRPr lang="en-US" dirty="0">
                <a:latin typeface="Calibri" pitchFamily="34" charset="0"/>
              </a:endParaRPr>
            </a:p>
          </p:txBody>
        </p:sp>
        <p:sp>
          <p:nvSpPr>
            <p:cNvPr id="19467" name="Rectangle 13"/>
            <p:cNvSpPr>
              <a:spLocks noChangeArrowheads="1"/>
            </p:cNvSpPr>
            <p:nvPr/>
          </p:nvSpPr>
          <p:spPr bwMode="auto">
            <a:xfrm>
              <a:off x="1149" y="2159"/>
              <a:ext cx="326"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#Attribute3</a:t>
              </a:r>
              <a:endParaRPr lang="en-US">
                <a:latin typeface="Calibri" pitchFamily="34" charset="0"/>
              </a:endParaRPr>
            </a:p>
          </p:txBody>
        </p:sp>
        <p:sp>
          <p:nvSpPr>
            <p:cNvPr id="19468" name="Rectangle 14"/>
            <p:cNvSpPr>
              <a:spLocks noChangeArrowheads="1"/>
            </p:cNvSpPr>
            <p:nvPr/>
          </p:nvSpPr>
          <p:spPr bwMode="auto">
            <a:xfrm>
              <a:off x="1149" y="2232"/>
              <a:ext cx="326"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~Attribute4</a:t>
              </a:r>
              <a:endParaRPr lang="en-US">
                <a:latin typeface="Calibri" pitchFamily="34" charset="0"/>
              </a:endParaRPr>
            </a:p>
          </p:txBody>
        </p:sp>
        <p:sp>
          <p:nvSpPr>
            <p:cNvPr id="19469" name="Line 15"/>
            <p:cNvSpPr>
              <a:spLocks noChangeShapeType="1"/>
            </p:cNvSpPr>
            <p:nvPr/>
          </p:nvSpPr>
          <p:spPr bwMode="auto">
            <a:xfrm>
              <a:off x="1121" y="1989"/>
              <a:ext cx="994" cy="1"/>
            </a:xfrm>
            <a:prstGeom prst="line">
              <a:avLst/>
            </a:prstGeom>
            <a:noFill/>
            <a:ln w="6">
              <a:solidFill>
                <a:srgbClr val="800000"/>
              </a:solidFill>
              <a:round/>
              <a:headEnd/>
              <a:tailEnd/>
            </a:ln>
          </p:spPr>
          <p:txBody>
            <a:bodyPr/>
            <a:lstStyle/>
            <a:p>
              <a:endParaRPr lang="en-IN"/>
            </a:p>
          </p:txBody>
        </p:sp>
        <p:sp>
          <p:nvSpPr>
            <p:cNvPr id="19470" name="Rectangle 16"/>
            <p:cNvSpPr>
              <a:spLocks noChangeArrowheads="1"/>
            </p:cNvSpPr>
            <p:nvPr/>
          </p:nvSpPr>
          <p:spPr bwMode="auto">
            <a:xfrm>
              <a:off x="1149" y="2357"/>
              <a:ext cx="410"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+Operation1()</a:t>
              </a:r>
              <a:endParaRPr lang="en-US">
                <a:latin typeface="Calibri" pitchFamily="34" charset="0"/>
              </a:endParaRPr>
            </a:p>
          </p:txBody>
        </p:sp>
        <p:sp>
          <p:nvSpPr>
            <p:cNvPr id="19471" name="Line 17"/>
            <p:cNvSpPr>
              <a:spLocks noChangeShapeType="1"/>
            </p:cNvSpPr>
            <p:nvPr/>
          </p:nvSpPr>
          <p:spPr bwMode="auto">
            <a:xfrm>
              <a:off x="1121" y="2334"/>
              <a:ext cx="994" cy="1"/>
            </a:xfrm>
            <a:prstGeom prst="line">
              <a:avLst/>
            </a:prstGeom>
            <a:noFill/>
            <a:ln w="6">
              <a:solidFill>
                <a:srgbClr val="800000"/>
              </a:solidFill>
              <a:round/>
              <a:headEnd/>
              <a:tailEnd/>
            </a:ln>
          </p:spPr>
          <p:txBody>
            <a:bodyPr/>
            <a:lstStyle/>
            <a:p>
              <a:endParaRPr lang="en-IN"/>
            </a:p>
          </p:txBody>
        </p:sp>
        <p:sp>
          <p:nvSpPr>
            <p:cNvPr id="19472" name="Rectangle 18"/>
            <p:cNvSpPr>
              <a:spLocks noChangeArrowheads="1"/>
            </p:cNvSpPr>
            <p:nvPr/>
          </p:nvSpPr>
          <p:spPr bwMode="auto">
            <a:xfrm>
              <a:off x="2431" y="1820"/>
              <a:ext cx="785" cy="649"/>
            </a:xfrm>
            <a:prstGeom prst="rect">
              <a:avLst/>
            </a:prstGeom>
            <a:solidFill>
              <a:srgbClr val="FFFFB9"/>
            </a:solidFill>
            <a:ln w="6">
              <a:solidFill>
                <a:srgbClr val="800000"/>
              </a:solidFill>
              <a:miter lim="800000"/>
              <a:headEnd/>
              <a:tailEnd/>
            </a:ln>
          </p:spPr>
          <p:txBody>
            <a:bodyPr/>
            <a:lstStyle/>
            <a:p>
              <a:endParaRPr lang="en-US">
                <a:latin typeface="Calibri" pitchFamily="34" charset="0"/>
              </a:endParaRPr>
            </a:p>
          </p:txBody>
        </p:sp>
        <p:sp>
          <p:nvSpPr>
            <p:cNvPr id="19473" name="Rectangle 19"/>
            <p:cNvSpPr>
              <a:spLocks noChangeArrowheads="1"/>
            </p:cNvSpPr>
            <p:nvPr/>
          </p:nvSpPr>
          <p:spPr bwMode="auto">
            <a:xfrm>
              <a:off x="2770" y="1843"/>
              <a:ext cx="123" cy="77"/>
            </a:xfrm>
            <a:prstGeom prst="rect">
              <a:avLst/>
            </a:prstGeom>
            <a:noFill/>
            <a:ln w="9525">
              <a:noFill/>
              <a:miter lim="800000"/>
              <a:headEnd/>
              <a:tailEnd/>
            </a:ln>
          </p:spPr>
          <p:txBody>
            <a:bodyPr wrap="square" lIns="0" tIns="0" rIns="0" bIns="0">
              <a:spAutoFit/>
            </a:bodyPr>
            <a:lstStyle/>
            <a:p>
              <a:r>
                <a:rPr lang="en-US" sz="800" b="1">
                  <a:solidFill>
                    <a:srgbClr val="000000"/>
                  </a:solidFill>
                  <a:latin typeface="Tahoma" pitchFamily="34" charset="0"/>
                </a:rPr>
                <a:t>Box</a:t>
              </a:r>
              <a:endParaRPr lang="en-US">
                <a:latin typeface="Calibri" pitchFamily="34" charset="0"/>
              </a:endParaRPr>
            </a:p>
          </p:txBody>
        </p:sp>
        <p:sp>
          <p:nvSpPr>
            <p:cNvPr id="19474" name="Rectangle 20"/>
            <p:cNvSpPr>
              <a:spLocks noChangeArrowheads="1"/>
            </p:cNvSpPr>
            <p:nvPr/>
          </p:nvSpPr>
          <p:spPr bwMode="auto">
            <a:xfrm>
              <a:off x="2459" y="1967"/>
              <a:ext cx="207"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-Height</a:t>
              </a:r>
              <a:endParaRPr lang="en-US">
                <a:latin typeface="Calibri" pitchFamily="34" charset="0"/>
              </a:endParaRPr>
            </a:p>
          </p:txBody>
        </p:sp>
        <p:sp>
          <p:nvSpPr>
            <p:cNvPr id="19475" name="Rectangle 21"/>
            <p:cNvSpPr>
              <a:spLocks noChangeArrowheads="1"/>
            </p:cNvSpPr>
            <p:nvPr/>
          </p:nvSpPr>
          <p:spPr bwMode="auto">
            <a:xfrm>
              <a:off x="2459" y="2040"/>
              <a:ext cx="188"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-Width</a:t>
              </a:r>
              <a:endParaRPr lang="en-US">
                <a:latin typeface="Calibri" pitchFamily="34" charset="0"/>
              </a:endParaRPr>
            </a:p>
          </p:txBody>
        </p:sp>
        <p:sp>
          <p:nvSpPr>
            <p:cNvPr id="19476" name="Rectangle 22"/>
            <p:cNvSpPr>
              <a:spLocks noChangeArrowheads="1"/>
            </p:cNvSpPr>
            <p:nvPr/>
          </p:nvSpPr>
          <p:spPr bwMode="auto">
            <a:xfrm>
              <a:off x="2459" y="2114"/>
              <a:ext cx="217"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-Length</a:t>
              </a:r>
              <a:endParaRPr lang="en-US">
                <a:latin typeface="Calibri" pitchFamily="34" charset="0"/>
              </a:endParaRPr>
            </a:p>
          </p:txBody>
        </p:sp>
        <p:sp>
          <p:nvSpPr>
            <p:cNvPr id="19477" name="Line 23"/>
            <p:cNvSpPr>
              <a:spLocks noChangeShapeType="1"/>
            </p:cNvSpPr>
            <p:nvPr/>
          </p:nvSpPr>
          <p:spPr bwMode="auto">
            <a:xfrm>
              <a:off x="2431" y="1944"/>
              <a:ext cx="791" cy="1"/>
            </a:xfrm>
            <a:prstGeom prst="line">
              <a:avLst/>
            </a:prstGeom>
            <a:noFill/>
            <a:ln w="6">
              <a:solidFill>
                <a:srgbClr val="800000"/>
              </a:solidFill>
              <a:round/>
              <a:headEnd/>
              <a:tailEnd/>
            </a:ln>
          </p:spPr>
          <p:txBody>
            <a:bodyPr/>
            <a:lstStyle/>
            <a:p>
              <a:endParaRPr lang="en-IN"/>
            </a:p>
          </p:txBody>
        </p:sp>
        <p:sp>
          <p:nvSpPr>
            <p:cNvPr id="19478" name="Rectangle 24"/>
            <p:cNvSpPr>
              <a:spLocks noChangeArrowheads="1"/>
            </p:cNvSpPr>
            <p:nvPr/>
          </p:nvSpPr>
          <p:spPr bwMode="auto">
            <a:xfrm>
              <a:off x="2459" y="2238"/>
              <a:ext cx="309" cy="77"/>
            </a:xfrm>
            <a:prstGeom prst="rect">
              <a:avLst/>
            </a:prstGeom>
            <a:noFill/>
            <a:ln w="9525">
              <a:noFill/>
              <a:miter lim="800000"/>
              <a:headEnd/>
              <a:tailEnd/>
            </a:ln>
          </p:spPr>
          <p:txBody>
            <a:bodyPr wrap="square" lIns="0" tIns="0" rIns="0" bIns="0">
              <a:spAutoFit/>
            </a:bodyPr>
            <a:lstStyle/>
            <a:p>
              <a:r>
                <a:rPr lang="en-US" sz="800">
                  <a:solidFill>
                    <a:srgbClr val="000000"/>
                  </a:solidFill>
                  <a:latin typeface="Tahoma" pitchFamily="34" charset="0"/>
                </a:rPr>
                <a:t>+Volume()</a:t>
              </a:r>
              <a:endParaRPr lang="en-US">
                <a:latin typeface="Calibri" pitchFamily="34" charset="0"/>
              </a:endParaRPr>
            </a:p>
          </p:txBody>
        </p:sp>
        <p:sp>
          <p:nvSpPr>
            <p:cNvPr id="19479" name="Line 25"/>
            <p:cNvSpPr>
              <a:spLocks noChangeShapeType="1"/>
            </p:cNvSpPr>
            <p:nvPr/>
          </p:nvSpPr>
          <p:spPr bwMode="auto">
            <a:xfrm>
              <a:off x="2431" y="2215"/>
              <a:ext cx="791" cy="1"/>
            </a:xfrm>
            <a:prstGeom prst="line">
              <a:avLst/>
            </a:prstGeom>
            <a:noFill/>
            <a:ln w="6">
              <a:solidFill>
                <a:srgbClr val="800000"/>
              </a:solidFill>
              <a:round/>
              <a:headEnd/>
              <a:tailEnd/>
            </a:ln>
          </p:spPr>
          <p:txBody>
            <a:bodyPr/>
            <a:lstStyle/>
            <a:p>
              <a:endParaRPr lang="en-IN"/>
            </a:p>
          </p:txBody>
        </p:sp>
        <p:sp>
          <p:nvSpPr>
            <p:cNvPr id="19480" name="Line 29"/>
            <p:cNvSpPr>
              <a:spLocks noChangeShapeType="1"/>
            </p:cNvSpPr>
            <p:nvPr/>
          </p:nvSpPr>
          <p:spPr bwMode="auto">
            <a:xfrm>
              <a:off x="536" y="59"/>
              <a:ext cx="107" cy="1"/>
            </a:xfrm>
            <a:prstGeom prst="line">
              <a:avLst/>
            </a:prstGeom>
            <a:noFill/>
            <a:ln w="6">
              <a:solidFill>
                <a:srgbClr val="800000"/>
              </a:solidFill>
              <a:round/>
              <a:headEnd/>
              <a:tailEnd/>
            </a:ln>
          </p:spPr>
          <p:txBody>
            <a:bodyPr/>
            <a:lstStyle/>
            <a:p>
              <a:endParaRPr lang="en-IN"/>
            </a:p>
          </p:txBody>
        </p:sp>
      </p:grpSp>
      <p:sp>
        <p:nvSpPr>
          <p:cNvPr id="30" name="Rectangle 29"/>
          <p:cNvSpPr/>
          <p:nvPr/>
        </p:nvSpPr>
        <p:spPr>
          <a:xfrm>
            <a:off x="5867400" y="2743200"/>
            <a:ext cx="1066800" cy="381000"/>
          </a:xfrm>
          <a:prstGeom prst="rect">
            <a:avLst/>
          </a:prstGeom>
          <a:solidFill>
            <a:srgbClr val="FFFF9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rgbClr val="000000"/>
                </a:solidFill>
                <a:latin typeface="Candara"/>
              </a:rPr>
              <a:t>Box</a:t>
            </a:r>
          </a:p>
        </p:txBody>
      </p:sp>
    </p:spTree>
    <p:extLst>
      <p:ext uri="{BB962C8B-B14F-4D97-AF65-F5344CB8AC3E}">
        <p14:creationId xmlns:p14="http://schemas.microsoft.com/office/powerpoint/2010/main" val="3362382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4"/>
          <p:cNvSpPr>
            <a:spLocks noGrp="1" noChangeArrowheads="1"/>
          </p:cNvSpPr>
          <p:nvPr>
            <p:ph type="title"/>
          </p:nvPr>
        </p:nvSpPr>
        <p:spPr/>
        <p:txBody>
          <a:bodyPr lIns="90488" tIns="44450" rIns="90488" bIns="44450"/>
          <a:lstStyle/>
          <a:p>
            <a:r>
              <a:rPr lang="en-US" sz="1300" dirty="0">
                <a:cs typeface="Arial" charset="0"/>
              </a:rPr>
              <a:t>1.7: Class Diagrams</a:t>
            </a:r>
            <a:br>
              <a:rPr lang="en-US" sz="1300" dirty="0">
                <a:cs typeface="Arial" charset="0"/>
              </a:rPr>
            </a:br>
            <a:r>
              <a:rPr lang="en-US" dirty="0">
                <a:cs typeface="Arial" charset="0"/>
              </a:rPr>
              <a:t>Notations for Class (</a:t>
            </a:r>
            <a:r>
              <a:rPr lang="en-US" dirty="0" err="1">
                <a:cs typeface="Arial" charset="0"/>
              </a:rPr>
              <a:t>Contd</a:t>
            </a:r>
            <a:r>
              <a:rPr lang="en-US" dirty="0">
                <a:cs typeface="Arial" charset="0"/>
              </a:rPr>
              <a:t>…)</a:t>
            </a:r>
          </a:p>
        </p:txBody>
      </p:sp>
      <p:graphicFrame>
        <p:nvGraphicFramePr>
          <p:cNvPr id="10267" name="Group 27"/>
          <p:cNvGraphicFramePr>
            <a:graphicFrameLocks noGrp="1"/>
          </p:cNvGraphicFramePr>
          <p:nvPr>
            <p:ph idx="1"/>
            <p:extLst/>
          </p:nvPr>
        </p:nvGraphicFramePr>
        <p:xfrm>
          <a:off x="595630" y="2655094"/>
          <a:ext cx="6249913" cy="1547812"/>
        </p:xfrm>
        <a:graphic>
          <a:graphicData uri="http://schemas.openxmlformats.org/drawingml/2006/table">
            <a:tbl>
              <a:tblPr/>
              <a:tblGrid>
                <a:gridCol w="1964113">
                  <a:extLst>
                    <a:ext uri="{9D8B030D-6E8A-4147-A177-3AD203B41FA5}">
                      <a16:colId xmlns="" xmlns:a16="http://schemas.microsoft.com/office/drawing/2014/main" val="20000"/>
                    </a:ext>
                  </a:extLst>
                </a:gridCol>
                <a:gridCol w="4285800">
                  <a:extLst>
                    <a:ext uri="{9D8B030D-6E8A-4147-A177-3AD203B41FA5}">
                      <a16:colId xmlns=""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Symbol</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Meaning</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Public</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_</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Private</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40689">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Protected</a:t>
                      </a:r>
                    </a:p>
                  </a:txBody>
                  <a:tcPr marL="469294" marR="469294"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20483" name="Rectangle 3"/>
          <p:cNvSpPr>
            <a:spLocks noGrp="1" noChangeArrowheads="1"/>
          </p:cNvSpPr>
          <p:nvPr>
            <p:ph type="body" idx="4294967295"/>
          </p:nvPr>
        </p:nvSpPr>
        <p:spPr>
          <a:xfrm>
            <a:off x="452782" y="1455420"/>
            <a:ext cx="8229600" cy="4525963"/>
          </a:xfrm>
        </p:spPr>
        <p:txBody>
          <a:bodyPr lIns="90488" tIns="44450" rIns="90488" bIns="44450"/>
          <a:lstStyle/>
          <a:p>
            <a:pPr marL="347663" indent="-347663" eaLnBrk="1" hangingPunct="1"/>
            <a:r>
              <a:rPr lang="en-US" dirty="0">
                <a:solidFill>
                  <a:srgbClr val="000000"/>
                </a:solidFill>
                <a:cs typeface="Arial" charset="0"/>
              </a:rPr>
              <a:t>Class Visibility signifies how information within class can be accessed.</a:t>
            </a:r>
          </a:p>
        </p:txBody>
      </p:sp>
    </p:spTree>
    <p:extLst>
      <p:ext uri="{BB962C8B-B14F-4D97-AF65-F5344CB8AC3E}">
        <p14:creationId xmlns:p14="http://schemas.microsoft.com/office/powerpoint/2010/main" val="3390734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r>
              <a:rPr lang="en-US" sz="1300" dirty="0">
                <a:cs typeface="Arial" charset="0"/>
              </a:rPr>
              <a:t>1.7: Class Diagrams</a:t>
            </a:r>
            <a:br>
              <a:rPr lang="en-US" sz="1300" dirty="0">
                <a:cs typeface="Arial" charset="0"/>
              </a:rPr>
            </a:br>
            <a:r>
              <a:rPr lang="en-US" dirty="0">
                <a:cs typeface="Arial" charset="0"/>
              </a:rPr>
              <a:t>Association Relationship - Features</a:t>
            </a:r>
          </a:p>
        </p:txBody>
      </p:sp>
      <p:sp>
        <p:nvSpPr>
          <p:cNvPr id="21507"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In Association:</a:t>
            </a:r>
          </a:p>
          <a:p>
            <a:pPr lvl="1" eaLnBrk="1" hangingPunct="1"/>
            <a:r>
              <a:rPr lang="en-US">
                <a:solidFill>
                  <a:srgbClr val="000000"/>
                </a:solidFill>
                <a:cs typeface="Arial" charset="0"/>
              </a:rPr>
              <a:t>Name indicates relationship between classes.</a:t>
            </a:r>
          </a:p>
          <a:p>
            <a:pPr lvl="1" eaLnBrk="1" hangingPunct="1"/>
            <a:r>
              <a:rPr lang="en-US">
                <a:solidFill>
                  <a:srgbClr val="000000"/>
                </a:solidFill>
                <a:cs typeface="Arial" charset="0"/>
              </a:rPr>
              <a:t>Role represents the way classes see each other.</a:t>
            </a:r>
          </a:p>
        </p:txBody>
      </p:sp>
    </p:spTree>
    <p:extLst>
      <p:ext uri="{BB962C8B-B14F-4D97-AF65-F5344CB8AC3E}">
        <p14:creationId xmlns:p14="http://schemas.microsoft.com/office/powerpoint/2010/main" val="4104640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r>
              <a:rPr lang="en-US" sz="1300" dirty="0">
                <a:cs typeface="Arial" charset="0"/>
              </a:rPr>
              <a:t>1.7: Class Diagrams</a:t>
            </a:r>
            <a:br>
              <a:rPr lang="en-US" sz="1300" dirty="0">
                <a:cs typeface="Arial" charset="0"/>
              </a:rPr>
            </a:br>
            <a:r>
              <a:rPr lang="en-US" dirty="0">
                <a:cs typeface="Arial" charset="0"/>
              </a:rPr>
              <a:t>Association Relationship - Example</a:t>
            </a:r>
          </a:p>
        </p:txBody>
      </p:sp>
      <p:pic>
        <p:nvPicPr>
          <p:cNvPr id="22531" name="Picture 5"/>
          <p:cNvPicPr>
            <a:picLocks noChangeAspect="1" noChangeArrowheads="1"/>
          </p:cNvPicPr>
          <p:nvPr/>
        </p:nvPicPr>
        <p:blipFill>
          <a:blip r:embed="rId3"/>
          <a:srcRect/>
          <a:stretch>
            <a:fillRect/>
          </a:stretch>
        </p:blipFill>
        <p:spPr bwMode="auto">
          <a:xfrm>
            <a:off x="671513" y="1447800"/>
            <a:ext cx="6792277" cy="1676339"/>
          </a:xfrm>
          <a:prstGeom prst="rect">
            <a:avLst/>
          </a:prstGeom>
          <a:noFill/>
          <a:ln w="9525">
            <a:noFill/>
            <a:miter lim="800000"/>
            <a:headEnd/>
            <a:tailEnd/>
          </a:ln>
        </p:spPr>
      </p:pic>
      <p:pic>
        <p:nvPicPr>
          <p:cNvPr id="22532" name="Picture 7"/>
          <p:cNvPicPr>
            <a:picLocks noChangeAspect="1" noChangeArrowheads="1"/>
          </p:cNvPicPr>
          <p:nvPr/>
        </p:nvPicPr>
        <p:blipFill>
          <a:blip r:embed="rId4"/>
          <a:srcRect/>
          <a:stretch>
            <a:fillRect/>
          </a:stretch>
        </p:blipFill>
        <p:spPr bwMode="auto">
          <a:xfrm>
            <a:off x="652463" y="3124200"/>
            <a:ext cx="6811327" cy="1520496"/>
          </a:xfrm>
          <a:prstGeom prst="rect">
            <a:avLst/>
          </a:prstGeom>
          <a:noFill/>
          <a:ln w="9525">
            <a:noFill/>
            <a:miter lim="800000"/>
            <a:headEnd/>
            <a:tailEnd/>
          </a:ln>
        </p:spPr>
      </p:pic>
    </p:spTree>
    <p:extLst>
      <p:ext uri="{BB962C8B-B14F-4D97-AF65-F5344CB8AC3E}">
        <p14:creationId xmlns:p14="http://schemas.microsoft.com/office/powerpoint/2010/main" val="231678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lIns="90488" tIns="44450" rIns="90488" bIns="44450"/>
          <a:lstStyle/>
          <a:p>
            <a:r>
              <a:rPr lang="en-US" sz="1200" dirty="0"/>
              <a:t>1.1: Modeling</a:t>
            </a:r>
            <a:br>
              <a:rPr lang="en-US" sz="1200" dirty="0"/>
            </a:br>
            <a:r>
              <a:rPr lang="en-US" dirty="0"/>
              <a:t>Features of Modeling</a:t>
            </a:r>
          </a:p>
        </p:txBody>
      </p:sp>
      <p:sp>
        <p:nvSpPr>
          <p:cNvPr id="16387" name="Rectangle 3"/>
          <p:cNvSpPr>
            <a:spLocks noGrp="1" noChangeArrowheads="1"/>
          </p:cNvSpPr>
          <p:nvPr>
            <p:ph idx="1"/>
          </p:nvPr>
        </p:nvSpPr>
        <p:spPr/>
        <p:txBody>
          <a:bodyPr lIns="90488" tIns="44450" rIns="90488" bIns="44450"/>
          <a:lstStyle/>
          <a:p>
            <a:pPr marL="347663" indent="-347663">
              <a:lnSpc>
                <a:spcPct val="90000"/>
              </a:lnSpc>
            </a:pPr>
            <a:r>
              <a:rPr lang="en-US" dirty="0"/>
              <a:t>Modeling can be used:</a:t>
            </a:r>
          </a:p>
          <a:p>
            <a:pPr lvl="1">
              <a:lnSpc>
                <a:spcPct val="90000"/>
              </a:lnSpc>
            </a:pPr>
            <a:r>
              <a:rPr lang="en-US" dirty="0"/>
              <a:t>to simplify complexity and understand working of system before it is actually built</a:t>
            </a:r>
          </a:p>
          <a:p>
            <a:pPr lvl="1">
              <a:lnSpc>
                <a:spcPct val="90000"/>
              </a:lnSpc>
            </a:pPr>
            <a:r>
              <a:rPr lang="en-US" dirty="0"/>
              <a:t>to communicate the desired structure and behavior of the system</a:t>
            </a:r>
          </a:p>
          <a:p>
            <a:pPr lvl="1">
              <a:lnSpc>
                <a:spcPct val="90000"/>
              </a:lnSpc>
            </a:pPr>
            <a:r>
              <a:rPr lang="en-US" dirty="0"/>
              <a:t>to visualize and control the system’s architecture</a:t>
            </a:r>
          </a:p>
          <a:p>
            <a:pPr lvl="1">
              <a:lnSpc>
                <a:spcPct val="90000"/>
              </a:lnSpc>
            </a:pPr>
            <a:r>
              <a:rPr lang="en-US" dirty="0"/>
              <a:t>to allow evaluation of all situations and expose opportunities for simplification and reuse</a:t>
            </a:r>
          </a:p>
          <a:p>
            <a:pPr lvl="1">
              <a:lnSpc>
                <a:spcPct val="90000"/>
              </a:lnSpc>
            </a:pPr>
            <a:r>
              <a:rPr lang="en-US" dirty="0"/>
              <a:t>to manage risk</a:t>
            </a:r>
          </a:p>
          <a:p>
            <a:pPr lvl="1">
              <a:lnSpc>
                <a:spcPct val="90000"/>
              </a:lnSpc>
            </a:pPr>
            <a:r>
              <a:rPr lang="en-US" dirty="0"/>
              <a:t>to document the decisions that are made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lIns="90488" tIns="44450" rIns="90488" bIns="44450"/>
          <a:lstStyle/>
          <a:p>
            <a:r>
              <a:rPr lang="en-US" sz="1300" dirty="0">
                <a:cs typeface="Arial" charset="0"/>
              </a:rPr>
              <a:t>1.7: Class Diagrams</a:t>
            </a:r>
            <a:br>
              <a:rPr lang="en-US" sz="1300" dirty="0">
                <a:cs typeface="Arial" charset="0"/>
              </a:rPr>
            </a:br>
            <a:r>
              <a:rPr lang="en-US" dirty="0">
                <a:cs typeface="Arial" charset="0"/>
              </a:rPr>
              <a:t>Relationships - Features</a:t>
            </a:r>
          </a:p>
        </p:txBody>
      </p:sp>
      <p:sp>
        <p:nvSpPr>
          <p:cNvPr id="23555" name="Rectangle 3"/>
          <p:cNvSpPr>
            <a:spLocks noGrp="1" noChangeArrowheads="1"/>
          </p:cNvSpPr>
          <p:nvPr>
            <p:ph idx="1"/>
          </p:nvPr>
        </p:nvSpPr>
        <p:spPr/>
        <p:txBody>
          <a:bodyPr wrap="none" lIns="90488" tIns="44450" rIns="90488" bIns="44450"/>
          <a:lstStyle/>
          <a:p>
            <a:pPr marL="347663" indent="-347663" eaLnBrk="1" hangingPunct="1"/>
            <a:r>
              <a:rPr lang="en-US">
                <a:solidFill>
                  <a:srgbClr val="000000"/>
                </a:solidFill>
                <a:cs typeface="Arial" charset="0"/>
              </a:rPr>
              <a:t>Aggregation and Composition:</a:t>
            </a:r>
          </a:p>
          <a:p>
            <a:pPr marL="571500" lvl="1" indent="-228600" eaLnBrk="1" hangingPunct="1"/>
            <a:r>
              <a:rPr lang="en-US">
                <a:solidFill>
                  <a:srgbClr val="000000"/>
                </a:solidFill>
                <a:cs typeface="Arial" charset="0"/>
              </a:rPr>
              <a:t>The following Class Diagram, possessing Composition and Aggregation, </a:t>
            </a:r>
          </a:p>
          <a:p>
            <a:pPr marL="571500" lvl="1" indent="-228600" eaLnBrk="1" hangingPunct="1">
              <a:buFont typeface="Arial" charset="0"/>
              <a:buNone/>
            </a:pPr>
            <a:r>
              <a:rPr lang="en-US">
                <a:solidFill>
                  <a:srgbClr val="000000"/>
                </a:solidFill>
                <a:cs typeface="Arial" charset="0"/>
              </a:rPr>
              <a:t>	displays:</a:t>
            </a:r>
          </a:p>
          <a:p>
            <a:pPr marL="971550" lvl="2" eaLnBrk="1" hangingPunct="1">
              <a:buFontTx/>
              <a:buChar char="•"/>
            </a:pPr>
            <a:r>
              <a:rPr lang="en-US">
                <a:solidFill>
                  <a:srgbClr val="000000"/>
                </a:solidFill>
                <a:cs typeface="Arial" charset="0"/>
              </a:rPr>
              <a:t>Aggregation as indicated by a hollow diamond.</a:t>
            </a:r>
          </a:p>
          <a:p>
            <a:pPr marL="971550" lvl="2" eaLnBrk="1" hangingPunct="1">
              <a:buFontTx/>
              <a:buChar char="•"/>
            </a:pPr>
            <a:r>
              <a:rPr lang="en-US">
                <a:solidFill>
                  <a:srgbClr val="000000"/>
                </a:solidFill>
                <a:cs typeface="Arial" charset="0"/>
              </a:rPr>
              <a:t>Composition as indicated by a filled diamond.</a:t>
            </a:r>
          </a:p>
          <a:p>
            <a:pPr marL="971550" lvl="2" eaLnBrk="1" hangingPunct="1">
              <a:buFontTx/>
              <a:buChar char="•"/>
            </a:pPr>
            <a:r>
              <a:rPr lang="en-US">
                <a:solidFill>
                  <a:srgbClr val="000000"/>
                </a:solidFill>
                <a:cs typeface="Arial" charset="0"/>
              </a:rPr>
              <a:t>Diamond as pointing towards the “whole” class or the aggregate.</a:t>
            </a:r>
          </a:p>
        </p:txBody>
      </p:sp>
      <p:pic>
        <p:nvPicPr>
          <p:cNvPr id="23556" name="Picture 5"/>
          <p:cNvPicPr>
            <a:picLocks noChangeAspect="1" noChangeArrowheads="1"/>
          </p:cNvPicPr>
          <p:nvPr/>
        </p:nvPicPr>
        <p:blipFill>
          <a:blip r:embed="rId3"/>
          <a:srcRect/>
          <a:stretch>
            <a:fillRect/>
          </a:stretch>
        </p:blipFill>
        <p:spPr bwMode="auto">
          <a:xfrm>
            <a:off x="1724025" y="3057525"/>
            <a:ext cx="4371975" cy="2657475"/>
          </a:xfrm>
          <a:prstGeom prst="rect">
            <a:avLst/>
          </a:prstGeom>
          <a:noFill/>
          <a:ln w="9525">
            <a:noFill/>
            <a:miter lim="800000"/>
            <a:headEnd/>
            <a:tailEnd/>
          </a:ln>
        </p:spPr>
      </p:pic>
    </p:spTree>
    <p:extLst>
      <p:ext uri="{BB962C8B-B14F-4D97-AF65-F5344CB8AC3E}">
        <p14:creationId xmlns:p14="http://schemas.microsoft.com/office/powerpoint/2010/main" val="30580361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lIns="90488" tIns="44450" rIns="90488" bIns="44450"/>
          <a:lstStyle/>
          <a:p>
            <a:r>
              <a:rPr lang="en-US" sz="1300" dirty="0">
                <a:cs typeface="Arial" charset="0"/>
              </a:rPr>
              <a:t>1.7: Class Diagrams</a:t>
            </a:r>
            <a:br>
              <a:rPr lang="en-US" sz="1300" dirty="0">
                <a:cs typeface="Arial" charset="0"/>
              </a:rPr>
            </a:br>
            <a:r>
              <a:rPr lang="en-US" dirty="0">
                <a:cs typeface="Arial" charset="0"/>
              </a:rPr>
              <a:t>Relationships - Examples</a:t>
            </a:r>
          </a:p>
        </p:txBody>
      </p:sp>
      <p:sp>
        <p:nvSpPr>
          <p:cNvPr id="24579" name="Text Box 6"/>
          <p:cNvSpPr txBox="1">
            <a:spLocks noChangeArrowheads="1"/>
          </p:cNvSpPr>
          <p:nvPr/>
        </p:nvSpPr>
        <p:spPr bwMode="auto">
          <a:xfrm>
            <a:off x="4994910" y="2034600"/>
            <a:ext cx="1822935" cy="400110"/>
          </a:xfrm>
          <a:prstGeom prst="rect">
            <a:avLst/>
          </a:prstGeom>
          <a:noFill/>
          <a:ln w="28575">
            <a:noFill/>
            <a:miter lim="800000"/>
            <a:headEnd/>
            <a:tailEnd/>
          </a:ln>
        </p:spPr>
        <p:txBody>
          <a:bodyPr wrap="none">
            <a:spAutoFit/>
          </a:bodyPr>
          <a:lstStyle/>
          <a:p>
            <a:r>
              <a:rPr lang="en-US" sz="2000" b="1" u="sng">
                <a:solidFill>
                  <a:schemeClr val="tx2"/>
                </a:solidFill>
                <a:latin typeface="+mj-lt"/>
              </a:rPr>
              <a:t>Composition</a:t>
            </a:r>
            <a:r>
              <a:rPr lang="en-US" sz="2000" b="1">
                <a:solidFill>
                  <a:schemeClr val="tx2"/>
                </a:solidFill>
                <a:latin typeface="+mj-lt"/>
              </a:rPr>
              <a:t> </a:t>
            </a:r>
          </a:p>
        </p:txBody>
      </p:sp>
      <p:sp>
        <p:nvSpPr>
          <p:cNvPr id="24580" name="Text Box 7"/>
          <p:cNvSpPr txBox="1">
            <a:spLocks noChangeArrowheads="1"/>
          </p:cNvSpPr>
          <p:nvPr/>
        </p:nvSpPr>
        <p:spPr bwMode="auto">
          <a:xfrm>
            <a:off x="2286000" y="2057400"/>
            <a:ext cx="1766830" cy="400110"/>
          </a:xfrm>
          <a:prstGeom prst="rect">
            <a:avLst/>
          </a:prstGeom>
          <a:noFill/>
          <a:ln w="28575">
            <a:noFill/>
            <a:miter lim="800000"/>
            <a:headEnd/>
            <a:tailEnd/>
          </a:ln>
        </p:spPr>
        <p:txBody>
          <a:bodyPr wrap="none">
            <a:spAutoFit/>
          </a:bodyPr>
          <a:lstStyle/>
          <a:p>
            <a:r>
              <a:rPr lang="en-US" sz="2000" b="1" u="sng" dirty="0">
                <a:solidFill>
                  <a:schemeClr val="tx2"/>
                </a:solidFill>
                <a:latin typeface="+mj-lt"/>
              </a:rPr>
              <a:t>Aggregation</a:t>
            </a:r>
            <a:r>
              <a:rPr lang="en-US" sz="2000" b="1" dirty="0">
                <a:solidFill>
                  <a:schemeClr val="tx2"/>
                </a:solidFill>
                <a:latin typeface="+mj-lt"/>
              </a:rPr>
              <a:t> </a:t>
            </a:r>
          </a:p>
        </p:txBody>
      </p:sp>
      <p:pic>
        <p:nvPicPr>
          <p:cNvPr id="24581" name="Picture 7"/>
          <p:cNvPicPr>
            <a:picLocks noChangeAspect="1" noChangeArrowheads="1"/>
          </p:cNvPicPr>
          <p:nvPr/>
        </p:nvPicPr>
        <p:blipFill>
          <a:blip r:embed="rId3"/>
          <a:srcRect/>
          <a:stretch>
            <a:fillRect/>
          </a:stretch>
        </p:blipFill>
        <p:spPr bwMode="auto">
          <a:xfrm>
            <a:off x="2045971" y="2714624"/>
            <a:ext cx="4857750" cy="2791669"/>
          </a:xfrm>
          <a:prstGeom prst="rect">
            <a:avLst/>
          </a:prstGeom>
          <a:noFill/>
          <a:ln w="9525">
            <a:noFill/>
            <a:miter lim="800000"/>
            <a:headEnd/>
            <a:tailEnd/>
          </a:ln>
        </p:spPr>
      </p:pic>
    </p:spTree>
    <p:extLst>
      <p:ext uri="{BB962C8B-B14F-4D97-AF65-F5344CB8AC3E}">
        <p14:creationId xmlns:p14="http://schemas.microsoft.com/office/powerpoint/2010/main" val="3855642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lIns="90488" tIns="44450" rIns="90488" bIns="44450"/>
          <a:lstStyle/>
          <a:p>
            <a:r>
              <a:rPr lang="en-US" sz="1300" dirty="0">
                <a:cs typeface="Arial" charset="0"/>
              </a:rPr>
              <a:t>1.7: Class Diagrams</a:t>
            </a:r>
            <a:br>
              <a:rPr lang="en-US" sz="1300" dirty="0">
                <a:cs typeface="Arial" charset="0"/>
              </a:rPr>
            </a:br>
            <a:r>
              <a:rPr lang="en-US" sz="1200" dirty="0">
                <a:cs typeface="Arial" charset="0"/>
              </a:rPr>
              <a:t> </a:t>
            </a:r>
            <a:r>
              <a:rPr lang="en-US" dirty="0">
                <a:cs typeface="Arial" charset="0"/>
              </a:rPr>
              <a:t>Definition of Multiplicity</a:t>
            </a:r>
          </a:p>
        </p:txBody>
      </p:sp>
      <p:sp>
        <p:nvSpPr>
          <p:cNvPr id="25603" name="Rectangle 3"/>
          <p:cNvSpPr>
            <a:spLocks noGrp="1" noChangeArrowheads="1"/>
          </p:cNvSpPr>
          <p:nvPr>
            <p:ph idx="1"/>
          </p:nvPr>
        </p:nvSpPr>
        <p:spPr/>
        <p:txBody>
          <a:bodyPr wrap="none" lIns="90488" tIns="44450" rIns="90488" bIns="44450"/>
          <a:lstStyle/>
          <a:p>
            <a:pPr marL="347663" indent="-347663" eaLnBrk="1" hangingPunct="1"/>
            <a:r>
              <a:rPr lang="en-US" dirty="0">
                <a:solidFill>
                  <a:srgbClr val="000000"/>
                </a:solidFill>
                <a:cs typeface="Arial" charset="0"/>
              </a:rPr>
              <a:t>Multiplicity: </a:t>
            </a:r>
          </a:p>
          <a:p>
            <a:pPr lvl="1" eaLnBrk="1" hangingPunct="1"/>
            <a:r>
              <a:rPr lang="en-US" dirty="0">
                <a:solidFill>
                  <a:srgbClr val="000000"/>
                </a:solidFill>
                <a:cs typeface="Arial" charset="0"/>
              </a:rPr>
              <a:t>Multiplicity indicates the “number of instances” of one class linked to </a:t>
            </a:r>
          </a:p>
          <a:p>
            <a:pPr lvl="1" eaLnBrk="1" hangingPunct="1">
              <a:buFont typeface="Arial" charset="0"/>
              <a:buNone/>
            </a:pPr>
            <a:r>
              <a:rPr lang="en-US" dirty="0">
                <a:solidFill>
                  <a:srgbClr val="000000"/>
                </a:solidFill>
                <a:cs typeface="Arial" charset="0"/>
              </a:rPr>
              <a:t>	“one instance” of another class.</a:t>
            </a:r>
          </a:p>
        </p:txBody>
      </p:sp>
      <p:graphicFrame>
        <p:nvGraphicFramePr>
          <p:cNvPr id="15392" name="Group 32"/>
          <p:cNvGraphicFramePr>
            <a:graphicFrameLocks noGrp="1"/>
          </p:cNvGraphicFramePr>
          <p:nvPr>
            <p:extLst/>
          </p:nvPr>
        </p:nvGraphicFramePr>
        <p:xfrm>
          <a:off x="1600200" y="2867025"/>
          <a:ext cx="3657600" cy="2194560"/>
        </p:xfrm>
        <a:graphic>
          <a:graphicData uri="http://schemas.openxmlformats.org/drawingml/2006/table">
            <a:tbl>
              <a:tblPr/>
              <a:tblGrid>
                <a:gridCol w="1211580">
                  <a:extLst>
                    <a:ext uri="{9D8B030D-6E8A-4147-A177-3AD203B41FA5}">
                      <a16:colId xmlns="" xmlns:a16="http://schemas.microsoft.com/office/drawing/2014/main" val="20000"/>
                    </a:ext>
                  </a:extLst>
                </a:gridCol>
                <a:gridCol w="2446020">
                  <a:extLst>
                    <a:ext uri="{9D8B030D-6E8A-4147-A177-3AD203B41FA5}">
                      <a16:colId xmlns="" xmlns:a16="http://schemas.microsoft.com/office/drawing/2014/main" val="20001"/>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Symbol</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a:ln>
                            <a:noFill/>
                          </a:ln>
                          <a:solidFill>
                            <a:schemeClr val="tx1"/>
                          </a:solidFill>
                          <a:effectLst/>
                          <a:latin typeface="+mj-lt"/>
                        </a:rPr>
                        <a:t>Meaning</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Exactly one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0..1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Zero or one</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0..*</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Zero to 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a:ln>
                            <a:noFill/>
                          </a:ln>
                          <a:solidFill>
                            <a:schemeClr val="tx1"/>
                          </a:solidFill>
                          <a:effectLst/>
                          <a:latin typeface="+mj-lt"/>
                        </a:rPr>
                        <a:t>1..*</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chemeClr val="tx1"/>
                          </a:solidFill>
                          <a:effectLst/>
                          <a:latin typeface="+mj-lt"/>
                        </a:rPr>
                        <a:t>One to many</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pic>
        <p:nvPicPr>
          <p:cNvPr id="25627" name="Picture 28"/>
          <p:cNvPicPr>
            <a:picLocks noChangeAspect="1" noChangeArrowheads="1"/>
          </p:cNvPicPr>
          <p:nvPr/>
        </p:nvPicPr>
        <p:blipFill>
          <a:blip r:embed="rId3"/>
          <a:srcRect/>
          <a:stretch>
            <a:fillRect/>
          </a:stretch>
        </p:blipFill>
        <p:spPr bwMode="auto">
          <a:xfrm>
            <a:off x="5838825" y="2667000"/>
            <a:ext cx="2310765" cy="3258771"/>
          </a:xfrm>
          <a:prstGeom prst="rect">
            <a:avLst/>
          </a:prstGeom>
          <a:noFill/>
          <a:ln w="9525">
            <a:noFill/>
            <a:miter lim="800000"/>
            <a:headEnd/>
            <a:tailEnd/>
          </a:ln>
        </p:spPr>
      </p:pic>
    </p:spTree>
    <p:extLst>
      <p:ext uri="{BB962C8B-B14F-4D97-AF65-F5344CB8AC3E}">
        <p14:creationId xmlns:p14="http://schemas.microsoft.com/office/powerpoint/2010/main" val="2585480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lIns="90488" tIns="44450" rIns="90488" bIns="44450"/>
          <a:lstStyle/>
          <a:p>
            <a:r>
              <a:rPr lang="en-US" sz="1300" dirty="0">
                <a:cs typeface="Arial" charset="0"/>
              </a:rPr>
              <a:t>1.7: Class Diagrams</a:t>
            </a:r>
            <a:br>
              <a:rPr lang="en-US" sz="1300" dirty="0">
                <a:cs typeface="Arial" charset="0"/>
              </a:rPr>
            </a:br>
            <a:r>
              <a:rPr lang="en-US" dirty="0">
                <a:cs typeface="Arial" charset="0"/>
              </a:rPr>
              <a:t>Association Class Relationship - Features</a:t>
            </a:r>
          </a:p>
        </p:txBody>
      </p:sp>
      <p:sp>
        <p:nvSpPr>
          <p:cNvPr id="29699"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Association Class:</a:t>
            </a:r>
          </a:p>
          <a:p>
            <a:pPr lvl="1" eaLnBrk="1" hangingPunct="1"/>
            <a:r>
              <a:rPr lang="en-US">
                <a:solidFill>
                  <a:srgbClr val="000000"/>
                </a:solidFill>
                <a:cs typeface="Arial" charset="0"/>
              </a:rPr>
              <a:t>An Association Class is a class that has properties of both an “association” and a “class”.</a:t>
            </a:r>
          </a:p>
          <a:p>
            <a:pPr lvl="1" eaLnBrk="1" hangingPunct="1"/>
            <a:r>
              <a:rPr lang="en-US">
                <a:solidFill>
                  <a:srgbClr val="000000"/>
                </a:solidFill>
                <a:cs typeface="Arial" charset="0"/>
              </a:rPr>
              <a:t>It is required when properties result from unique combination of two classes.</a:t>
            </a:r>
          </a:p>
          <a:p>
            <a:pPr lvl="1" eaLnBrk="1" hangingPunct="1"/>
            <a:r>
              <a:rPr lang="en-US">
                <a:solidFill>
                  <a:srgbClr val="000000"/>
                </a:solidFill>
                <a:cs typeface="Arial" charset="0"/>
              </a:rPr>
              <a:t>For example:</a:t>
            </a:r>
          </a:p>
        </p:txBody>
      </p:sp>
      <p:pic>
        <p:nvPicPr>
          <p:cNvPr id="29700" name="Picture 6"/>
          <p:cNvPicPr>
            <a:picLocks noChangeAspect="1" noChangeArrowheads="1"/>
          </p:cNvPicPr>
          <p:nvPr/>
        </p:nvPicPr>
        <p:blipFill>
          <a:blip r:embed="rId3"/>
          <a:srcRect/>
          <a:stretch>
            <a:fillRect/>
          </a:stretch>
        </p:blipFill>
        <p:spPr bwMode="auto">
          <a:xfrm>
            <a:off x="1645920" y="3486149"/>
            <a:ext cx="5486400" cy="2373549"/>
          </a:xfrm>
          <a:prstGeom prst="rect">
            <a:avLst/>
          </a:prstGeom>
          <a:noFill/>
          <a:ln w="9525">
            <a:noFill/>
            <a:miter lim="800000"/>
            <a:headEnd/>
            <a:tailEnd/>
          </a:ln>
        </p:spPr>
      </p:pic>
    </p:spTree>
    <p:extLst>
      <p:ext uri="{BB962C8B-B14F-4D97-AF65-F5344CB8AC3E}">
        <p14:creationId xmlns:p14="http://schemas.microsoft.com/office/powerpoint/2010/main" val="3866192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lstStyle/>
          <a:p>
            <a:r>
              <a:rPr lang="en-US" sz="1300" dirty="0">
                <a:cs typeface="Arial" charset="0"/>
              </a:rPr>
              <a:t>1.7: Class Diagrams</a:t>
            </a:r>
            <a:br>
              <a:rPr lang="en-US" sz="1300" dirty="0">
                <a:cs typeface="Arial" charset="0"/>
              </a:rPr>
            </a:br>
            <a:r>
              <a:rPr lang="en-US" dirty="0">
                <a:cs typeface="Arial" charset="0"/>
              </a:rPr>
              <a:t>Dependency - Features</a:t>
            </a:r>
          </a:p>
        </p:txBody>
      </p:sp>
      <p:sp>
        <p:nvSpPr>
          <p:cNvPr id="30723"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Dependency:</a:t>
            </a:r>
          </a:p>
          <a:p>
            <a:pPr lvl="1" eaLnBrk="1" hangingPunct="1"/>
            <a:r>
              <a:rPr lang="en-US">
                <a:solidFill>
                  <a:srgbClr val="000000"/>
                </a:solidFill>
                <a:cs typeface="Arial" charset="0"/>
              </a:rPr>
              <a:t>Dependency is a “using” relationship within which the change in the specification of one class may affect another class that uses it.</a:t>
            </a:r>
          </a:p>
          <a:p>
            <a:pPr lvl="1" eaLnBrk="1" hangingPunct="1"/>
            <a:r>
              <a:rPr lang="en-US">
                <a:solidFill>
                  <a:srgbClr val="000000"/>
                </a:solidFill>
                <a:cs typeface="Arial" charset="0"/>
              </a:rPr>
              <a:t>For example:</a:t>
            </a:r>
          </a:p>
        </p:txBody>
      </p:sp>
      <p:pic>
        <p:nvPicPr>
          <p:cNvPr id="30724" name="Picture 5"/>
          <p:cNvPicPr>
            <a:picLocks noChangeAspect="1" noChangeArrowheads="1"/>
          </p:cNvPicPr>
          <p:nvPr/>
        </p:nvPicPr>
        <p:blipFill>
          <a:blip r:embed="rId3"/>
          <a:srcRect/>
          <a:stretch>
            <a:fillRect/>
          </a:stretch>
        </p:blipFill>
        <p:spPr bwMode="auto">
          <a:xfrm>
            <a:off x="1836420" y="3089909"/>
            <a:ext cx="5501640" cy="2086829"/>
          </a:xfrm>
          <a:prstGeom prst="rect">
            <a:avLst/>
          </a:prstGeom>
          <a:noFill/>
          <a:ln w="9525">
            <a:noFill/>
            <a:miter lim="800000"/>
            <a:headEnd/>
            <a:tailEnd/>
          </a:ln>
        </p:spPr>
      </p:pic>
    </p:spTree>
    <p:extLst>
      <p:ext uri="{BB962C8B-B14F-4D97-AF65-F5344CB8AC3E}">
        <p14:creationId xmlns:p14="http://schemas.microsoft.com/office/powerpoint/2010/main" val="1872300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0"/>
          <p:cNvSpPr>
            <a:spLocks noGrp="1" noChangeArrowheads="1"/>
          </p:cNvSpPr>
          <p:nvPr>
            <p:ph type="title"/>
          </p:nvPr>
        </p:nvSpPr>
        <p:spPr/>
        <p:txBody>
          <a:bodyPr lIns="90488" tIns="44450" rIns="90488" bIns="44450">
            <a:normAutofit fontScale="90000"/>
          </a:bodyPr>
          <a:lstStyle/>
          <a:p>
            <a:r>
              <a:rPr lang="en-US" sz="1300" dirty="0">
                <a:cs typeface="Arial" charset="0"/>
              </a:rPr>
              <a:t>1.7: Class Diagrams</a:t>
            </a:r>
            <a:br>
              <a:rPr lang="en-US" sz="1300" dirty="0">
                <a:cs typeface="Arial" charset="0"/>
              </a:rPr>
            </a:br>
            <a:r>
              <a:rPr lang="en-US" dirty="0">
                <a:cs typeface="Arial" charset="0"/>
              </a:rPr>
              <a:t>What does Dependency Translate to in Code?</a:t>
            </a:r>
          </a:p>
        </p:txBody>
      </p:sp>
      <p:sp>
        <p:nvSpPr>
          <p:cNvPr id="31747" name="Rectangle 21"/>
          <p:cNvSpPr>
            <a:spLocks noGrp="1" noChangeArrowheads="1"/>
          </p:cNvSpPr>
          <p:nvPr>
            <p:ph idx="1"/>
          </p:nvPr>
        </p:nvSpPr>
        <p:spPr/>
        <p:txBody>
          <a:bodyPr lIns="90488" tIns="44450" rIns="90488" bIns="44450"/>
          <a:lstStyle/>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lvl="2" eaLnBrk="1" hangingPunct="1">
              <a:lnSpc>
                <a:spcPct val="80000"/>
              </a:lnSpc>
            </a:pPr>
            <a:endParaRPr lang="en-US" sz="2800">
              <a:solidFill>
                <a:srgbClr val="000000"/>
              </a:solidFill>
              <a:cs typeface="Arial" charset="0"/>
            </a:endParaRPr>
          </a:p>
          <a:p>
            <a:pPr marL="347663" indent="-347663" eaLnBrk="1" hangingPunct="1">
              <a:lnSpc>
                <a:spcPct val="80000"/>
              </a:lnSpc>
            </a:pPr>
            <a:r>
              <a:rPr lang="en-US">
                <a:solidFill>
                  <a:srgbClr val="000000"/>
                </a:solidFill>
                <a:cs typeface="Arial" charset="0"/>
              </a:rPr>
              <a:t>Dependencies can translate to one of the following:</a:t>
            </a:r>
          </a:p>
          <a:p>
            <a:pPr lvl="1" eaLnBrk="1" hangingPunct="1">
              <a:lnSpc>
                <a:spcPct val="80000"/>
              </a:lnSpc>
            </a:pPr>
            <a:r>
              <a:rPr lang="en-US">
                <a:solidFill>
                  <a:srgbClr val="000000"/>
                </a:solidFill>
                <a:cs typeface="Arial" charset="0"/>
              </a:rPr>
              <a:t>Instance of Class B is a parameter for method(s) of Class A.</a:t>
            </a:r>
          </a:p>
          <a:p>
            <a:pPr lvl="1" eaLnBrk="1" hangingPunct="1">
              <a:lnSpc>
                <a:spcPct val="80000"/>
              </a:lnSpc>
            </a:pPr>
            <a:r>
              <a:rPr lang="en-US">
                <a:solidFill>
                  <a:srgbClr val="000000"/>
                </a:solidFill>
                <a:cs typeface="Arial" charset="0"/>
              </a:rPr>
              <a:t>Object or reference of Class B is returned by method(s) of Class A. </a:t>
            </a:r>
          </a:p>
          <a:p>
            <a:pPr lvl="1" eaLnBrk="1" hangingPunct="1">
              <a:lnSpc>
                <a:spcPct val="80000"/>
              </a:lnSpc>
            </a:pPr>
            <a:r>
              <a:rPr lang="en-US">
                <a:solidFill>
                  <a:srgbClr val="000000"/>
                </a:solidFill>
                <a:cs typeface="Arial" charset="0"/>
              </a:rPr>
              <a:t>Instance of Class B is a local variable in method(s) of Class A.</a:t>
            </a:r>
          </a:p>
        </p:txBody>
      </p:sp>
      <p:grpSp>
        <p:nvGrpSpPr>
          <p:cNvPr id="31748" name="Group 20"/>
          <p:cNvGrpSpPr>
            <a:grpSpLocks/>
          </p:cNvGrpSpPr>
          <p:nvPr/>
        </p:nvGrpSpPr>
        <p:grpSpPr bwMode="auto">
          <a:xfrm>
            <a:off x="609600" y="1371600"/>
            <a:ext cx="8001000" cy="2595563"/>
            <a:chOff x="152400" y="1447800"/>
            <a:chExt cx="8458200" cy="2743200"/>
          </a:xfrm>
        </p:grpSpPr>
        <p:sp>
          <p:nvSpPr>
            <p:cNvPr id="11" name="Rectangle 3"/>
            <p:cNvSpPr txBox="1">
              <a:spLocks noChangeArrowheads="1"/>
            </p:cNvSpPr>
            <p:nvPr/>
          </p:nvSpPr>
          <p:spPr bwMode="auto">
            <a:xfrm>
              <a:off x="152400" y="2134020"/>
              <a:ext cx="1829254"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void M1 (B b)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grpSp>
          <p:nvGrpSpPr>
            <p:cNvPr id="31750" name="Group 29"/>
            <p:cNvGrpSpPr>
              <a:grpSpLocks/>
            </p:cNvGrpSpPr>
            <p:nvPr/>
          </p:nvGrpSpPr>
          <p:grpSpPr bwMode="auto">
            <a:xfrm>
              <a:off x="2286000" y="1447800"/>
              <a:ext cx="4724400" cy="487363"/>
              <a:chOff x="2286000" y="1600200"/>
              <a:chExt cx="4724400" cy="487363"/>
            </a:xfrm>
          </p:grpSpPr>
          <p:sp>
            <p:nvSpPr>
              <p:cNvPr id="50190" name="Rectangle 6"/>
              <p:cNvSpPr>
                <a:spLocks noChangeArrowheads="1"/>
              </p:cNvSpPr>
              <p:nvPr/>
            </p:nvSpPr>
            <p:spPr bwMode="auto">
              <a:xfrm>
                <a:off x="5410246" y="1600200"/>
                <a:ext cx="1599338" cy="456361"/>
              </a:xfrm>
              <a:prstGeom prst="rect">
                <a:avLst/>
              </a:prstGeom>
              <a:solidFill>
                <a:srgbClr val="FDEBEF"/>
              </a:solidFill>
              <a:ln w="9525">
                <a:solidFill>
                  <a:schemeClr val="tx1"/>
                </a:solidFill>
                <a:miter lim="800000"/>
                <a:headEnd/>
                <a:tailEnd/>
              </a:ln>
              <a:effectLst>
                <a:outerShdw dist="35921" dir="2700000" algn="ctr" rotWithShape="0">
                  <a:srgbClr val="808080"/>
                </a:outerShdw>
              </a:effectLst>
            </p:spPr>
            <p:txBody>
              <a:bodyPr wrap="none" anchor="ctr"/>
              <a:lstStyle/>
              <a:p>
                <a:pPr eaLnBrk="0" fontAlgn="auto" hangingPunct="0">
                  <a:spcBef>
                    <a:spcPts val="0"/>
                  </a:spcBef>
                  <a:spcAft>
                    <a:spcPts val="0"/>
                  </a:spcAft>
                  <a:defRPr/>
                </a:pPr>
                <a:r>
                  <a:rPr lang="en-US" sz="2000">
                    <a:solidFill>
                      <a:schemeClr val="tx2"/>
                    </a:solidFill>
                    <a:latin typeface="+mj-lt"/>
                    <a:cs typeface="+mn-cs"/>
                  </a:rPr>
                  <a:t>B</a:t>
                </a:r>
              </a:p>
            </p:txBody>
          </p:sp>
          <p:sp>
            <p:nvSpPr>
              <p:cNvPr id="50191" name="Rectangle 7"/>
              <p:cNvSpPr>
                <a:spLocks noChangeArrowheads="1"/>
              </p:cNvSpPr>
              <p:nvPr/>
            </p:nvSpPr>
            <p:spPr bwMode="auto">
              <a:xfrm>
                <a:off x="2285411" y="1630400"/>
                <a:ext cx="1523819" cy="456361"/>
              </a:xfrm>
              <a:prstGeom prst="rect">
                <a:avLst/>
              </a:prstGeom>
              <a:solidFill>
                <a:srgbClr val="FDEBEF"/>
              </a:solidFill>
              <a:ln w="9525">
                <a:solidFill>
                  <a:schemeClr val="tx1"/>
                </a:solidFill>
                <a:miter lim="800000"/>
                <a:headEnd/>
                <a:tailEnd/>
              </a:ln>
              <a:effectLst>
                <a:outerShdw dist="35921" dir="2700000" algn="ctr" rotWithShape="0">
                  <a:srgbClr val="808080"/>
                </a:outerShdw>
              </a:effectLst>
            </p:spPr>
            <p:txBody>
              <a:bodyPr wrap="none" anchor="ctr"/>
              <a:lstStyle/>
              <a:p>
                <a:pPr eaLnBrk="0" fontAlgn="auto" hangingPunct="0">
                  <a:spcBef>
                    <a:spcPts val="0"/>
                  </a:spcBef>
                  <a:spcAft>
                    <a:spcPts val="0"/>
                  </a:spcAft>
                  <a:defRPr/>
                </a:pPr>
                <a:r>
                  <a:rPr lang="en-US" sz="2000">
                    <a:solidFill>
                      <a:schemeClr val="tx2"/>
                    </a:solidFill>
                    <a:latin typeface="+mj-lt"/>
                    <a:cs typeface="+mn-cs"/>
                  </a:rPr>
                  <a:t>A</a:t>
                </a:r>
              </a:p>
            </p:txBody>
          </p:sp>
        </p:grpSp>
        <p:sp>
          <p:nvSpPr>
            <p:cNvPr id="32" name="Rectangle 3"/>
            <p:cNvSpPr txBox="1">
              <a:spLocks noChangeArrowheads="1"/>
            </p:cNvSpPr>
            <p:nvPr/>
          </p:nvSpPr>
          <p:spPr bwMode="auto">
            <a:xfrm>
              <a:off x="7086781" y="2134020"/>
              <a:ext cx="1523819"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B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p:txBody>
        </p:sp>
        <p:cxnSp>
          <p:nvCxnSpPr>
            <p:cNvPr id="31752" name="Straight Arrow Connector 14"/>
            <p:cNvCxnSpPr>
              <a:cxnSpLocks noChangeShapeType="1"/>
              <a:stCxn id="50191" idx="3"/>
              <a:endCxn id="50190" idx="1"/>
            </p:cNvCxnSpPr>
            <p:nvPr/>
          </p:nvCxnSpPr>
          <p:spPr bwMode="auto">
            <a:xfrm flipV="1">
              <a:off x="3810000" y="1676400"/>
              <a:ext cx="1600200" cy="30163"/>
            </a:xfrm>
            <a:prstGeom prst="straightConnector1">
              <a:avLst/>
            </a:prstGeom>
            <a:noFill/>
            <a:ln w="9525" algn="ctr">
              <a:solidFill>
                <a:schemeClr val="tx1"/>
              </a:solidFill>
              <a:prstDash val="dash"/>
              <a:round/>
              <a:headEnd/>
              <a:tailEnd type="arrow" w="med" len="med"/>
            </a:ln>
          </p:spPr>
        </p:cxnSp>
        <p:sp>
          <p:nvSpPr>
            <p:cNvPr id="16" name="Rectangle 3"/>
            <p:cNvSpPr txBox="1">
              <a:spLocks noChangeArrowheads="1"/>
            </p:cNvSpPr>
            <p:nvPr/>
          </p:nvSpPr>
          <p:spPr bwMode="auto">
            <a:xfrm>
              <a:off x="2515326" y="2134020"/>
              <a:ext cx="1827576"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b M2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sp>
          <p:nvSpPr>
            <p:cNvPr id="17" name="Rectangle 3"/>
            <p:cNvSpPr txBox="1">
              <a:spLocks noChangeArrowheads="1"/>
            </p:cNvSpPr>
            <p:nvPr/>
          </p:nvSpPr>
          <p:spPr bwMode="auto">
            <a:xfrm>
              <a:off x="4876574" y="2134020"/>
              <a:ext cx="1829254" cy="205698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class A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void M3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B b;</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    …</a:t>
              </a:r>
            </a:p>
            <a:p>
              <a:pPr marL="296863" indent="-296863" eaLnBrk="0" fontAlgn="auto" hangingPunct="0">
                <a:spcBef>
                  <a:spcPts val="0"/>
                </a:spcBef>
                <a:spcAft>
                  <a:spcPts val="0"/>
                </a:spcAft>
                <a:buClr>
                  <a:srgbClr val="A11133"/>
                </a:buClr>
                <a:defRPr/>
              </a:pPr>
              <a:r>
                <a:rPr lang="en-US" sz="1400">
                  <a:solidFill>
                    <a:schemeClr val="tx2"/>
                  </a:solidFill>
                  <a:latin typeface="+mj-lt"/>
                  <a:cs typeface="+mn-cs"/>
                </a:rPr>
                <a:t>};</a:t>
              </a:r>
            </a:p>
          </p:txBody>
        </p:sp>
        <p:sp>
          <p:nvSpPr>
            <p:cNvPr id="31755" name="TextBox 17"/>
            <p:cNvSpPr txBox="1">
              <a:spLocks noChangeArrowheads="1"/>
            </p:cNvSpPr>
            <p:nvPr/>
          </p:nvSpPr>
          <p:spPr bwMode="auto">
            <a:xfrm>
              <a:off x="1998436" y="2972919"/>
              <a:ext cx="561253" cy="390340"/>
            </a:xfrm>
            <a:prstGeom prst="rect">
              <a:avLst/>
            </a:prstGeom>
            <a:noFill/>
            <a:ln w="9525">
              <a:noFill/>
              <a:miter lim="800000"/>
              <a:headEnd/>
              <a:tailEnd/>
            </a:ln>
          </p:spPr>
          <p:txBody>
            <a:bodyPr wrap="none">
              <a:spAutoFit/>
            </a:bodyPr>
            <a:lstStyle/>
            <a:p>
              <a:r>
                <a:rPr lang="en-US">
                  <a:solidFill>
                    <a:schemeClr val="tx2"/>
                  </a:solidFill>
                  <a:latin typeface="+mj-lt"/>
                </a:rPr>
                <a:t>OR</a:t>
              </a:r>
            </a:p>
          </p:txBody>
        </p:sp>
        <p:sp>
          <p:nvSpPr>
            <p:cNvPr id="31756" name="TextBox 19"/>
            <p:cNvSpPr txBox="1">
              <a:spLocks noChangeArrowheads="1"/>
            </p:cNvSpPr>
            <p:nvPr/>
          </p:nvSpPr>
          <p:spPr bwMode="auto">
            <a:xfrm>
              <a:off x="4361361" y="2972919"/>
              <a:ext cx="561253" cy="390340"/>
            </a:xfrm>
            <a:prstGeom prst="rect">
              <a:avLst/>
            </a:prstGeom>
            <a:noFill/>
            <a:ln w="9525">
              <a:noFill/>
              <a:miter lim="800000"/>
              <a:headEnd/>
              <a:tailEnd/>
            </a:ln>
          </p:spPr>
          <p:txBody>
            <a:bodyPr wrap="none">
              <a:spAutoFit/>
            </a:bodyPr>
            <a:lstStyle/>
            <a:p>
              <a:r>
                <a:rPr lang="en-US">
                  <a:solidFill>
                    <a:schemeClr val="tx2"/>
                  </a:solidFill>
                  <a:latin typeface="+mj-lt"/>
                </a:rPr>
                <a:t>OR</a:t>
              </a:r>
            </a:p>
          </p:txBody>
        </p:sp>
      </p:grpSp>
    </p:spTree>
    <p:extLst>
      <p:ext uri="{BB962C8B-B14F-4D97-AF65-F5344CB8AC3E}">
        <p14:creationId xmlns:p14="http://schemas.microsoft.com/office/powerpoint/2010/main" val="15437734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lIns="90488" tIns="44450" rIns="90488" bIns="44450"/>
          <a:lstStyle/>
          <a:p>
            <a:r>
              <a:rPr lang="en-US" sz="1300" dirty="0">
                <a:cs typeface="Arial" charset="0"/>
              </a:rPr>
              <a:t>1.7: Class Diagrams</a:t>
            </a:r>
            <a:r>
              <a:rPr lang="en-US" sz="1200" dirty="0">
                <a:cs typeface="Arial" charset="0"/>
              </a:rPr>
              <a:t/>
            </a:r>
            <a:br>
              <a:rPr lang="en-US" sz="1200" dirty="0">
                <a:cs typeface="Arial" charset="0"/>
              </a:rPr>
            </a:br>
            <a:r>
              <a:rPr lang="en-US" dirty="0">
                <a:cs typeface="Arial" charset="0"/>
              </a:rPr>
              <a:t>Generalization - Features</a:t>
            </a:r>
          </a:p>
        </p:txBody>
      </p:sp>
      <p:sp>
        <p:nvSpPr>
          <p:cNvPr id="32771" name="Rectangle 3"/>
          <p:cNvSpPr>
            <a:spLocks noGrp="1" noChangeArrowheads="1"/>
          </p:cNvSpPr>
          <p:nvPr>
            <p:ph idx="1"/>
          </p:nvPr>
        </p:nvSpPr>
        <p:spPr/>
        <p:txBody>
          <a:bodyPr lIns="90488" tIns="44450" rIns="90488" bIns="44450"/>
          <a:lstStyle/>
          <a:p>
            <a:pPr marL="347663" indent="-347663" eaLnBrk="1" hangingPunct="1"/>
            <a:r>
              <a:rPr lang="en-US">
                <a:solidFill>
                  <a:srgbClr val="000000"/>
                </a:solidFill>
                <a:cs typeface="Arial" charset="0"/>
              </a:rPr>
              <a:t>Generalization:</a:t>
            </a:r>
          </a:p>
          <a:p>
            <a:pPr lvl="1" eaLnBrk="1" hangingPunct="1"/>
            <a:r>
              <a:rPr lang="en-US">
                <a:solidFill>
                  <a:srgbClr val="000000"/>
                </a:solidFill>
                <a:cs typeface="Arial" charset="0"/>
              </a:rPr>
              <a:t>Generalization indicates relationships between super-class and sub-class.</a:t>
            </a:r>
          </a:p>
          <a:p>
            <a:pPr lvl="1" eaLnBrk="1" hangingPunct="1"/>
            <a:r>
              <a:rPr lang="en-US">
                <a:solidFill>
                  <a:srgbClr val="000000"/>
                </a:solidFill>
                <a:cs typeface="Arial" charset="0"/>
              </a:rPr>
              <a:t>For example:</a:t>
            </a:r>
          </a:p>
        </p:txBody>
      </p:sp>
      <p:pic>
        <p:nvPicPr>
          <p:cNvPr id="32772" name="Picture 5"/>
          <p:cNvPicPr>
            <a:picLocks noChangeAspect="1" noChangeArrowheads="1"/>
          </p:cNvPicPr>
          <p:nvPr/>
        </p:nvPicPr>
        <p:blipFill>
          <a:blip r:embed="rId3"/>
          <a:srcRect/>
          <a:stretch>
            <a:fillRect/>
          </a:stretch>
        </p:blipFill>
        <p:spPr bwMode="auto">
          <a:xfrm>
            <a:off x="1551695" y="2688914"/>
            <a:ext cx="6033135" cy="3449603"/>
          </a:xfrm>
          <a:prstGeom prst="rect">
            <a:avLst/>
          </a:prstGeom>
          <a:noFill/>
          <a:ln w="9525">
            <a:noFill/>
            <a:miter lim="800000"/>
            <a:headEnd/>
            <a:tailEnd/>
          </a:ln>
        </p:spPr>
      </p:pic>
    </p:spTree>
    <p:extLst>
      <p:ext uri="{BB962C8B-B14F-4D97-AF65-F5344CB8AC3E}">
        <p14:creationId xmlns:p14="http://schemas.microsoft.com/office/powerpoint/2010/main" val="3511035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7"/>
          <p:cNvSpPr>
            <a:spLocks noGrp="1" noChangeArrowheads="1"/>
          </p:cNvSpPr>
          <p:nvPr>
            <p:ph type="title"/>
          </p:nvPr>
        </p:nvSpPr>
        <p:spPr/>
        <p:txBody>
          <a:bodyPr lIns="90488" tIns="44450" rIns="90488" bIns="44450">
            <a:normAutofit fontScale="90000"/>
          </a:bodyPr>
          <a:lstStyle/>
          <a:p>
            <a:r>
              <a:rPr lang="en-US" sz="1300" dirty="0">
                <a:cs typeface="Arial" charset="0"/>
              </a:rPr>
              <a:t>1.7: Class Diagrams</a:t>
            </a:r>
            <a:br>
              <a:rPr lang="en-US" sz="1300" dirty="0">
                <a:cs typeface="Arial" charset="0"/>
              </a:rPr>
            </a:br>
            <a:r>
              <a:rPr lang="en-US" dirty="0">
                <a:cs typeface="Arial" charset="0"/>
              </a:rPr>
              <a:t>What does Generalization Translate to in Code?</a:t>
            </a:r>
          </a:p>
        </p:txBody>
      </p:sp>
      <p:sp>
        <p:nvSpPr>
          <p:cNvPr id="23556" name="Rectangle 18"/>
          <p:cNvSpPr>
            <a:spLocks noGrp="1" noChangeArrowheads="1"/>
          </p:cNvSpPr>
          <p:nvPr>
            <p:ph idx="1"/>
          </p:nvPr>
        </p:nvSpPr>
        <p:spPr/>
        <p:txBody>
          <a:bodyPr wrap="none" lIns="90488" tIns="44450" rIns="90488" bIns="44450" rtlCol="0">
            <a:normAutofit/>
          </a:bodyPr>
          <a:lstStyle/>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a:p>
            <a:pPr marL="347663" indent="-347663" eaLnBrk="1" fontAlgn="auto" hangingPunct="1">
              <a:spcAft>
                <a:spcPts val="0"/>
              </a:spcAft>
              <a:defRPr/>
            </a:pPr>
            <a:endParaRPr lang="en-US" dirty="0"/>
          </a:p>
          <a:p>
            <a:pPr marL="347663" indent="-347663" eaLnBrk="1" fontAlgn="auto" hangingPunct="1">
              <a:spcAft>
                <a:spcPts val="0"/>
              </a:spcAft>
              <a:defRPr/>
            </a:pPr>
            <a:endParaRPr lang="en-US" dirty="0"/>
          </a:p>
          <a:p>
            <a:pPr marL="347663" indent="-347663" eaLnBrk="1" fontAlgn="auto" hangingPunct="1">
              <a:spcAft>
                <a:spcPts val="0"/>
              </a:spcAft>
              <a:defRPr/>
            </a:pPr>
            <a:r>
              <a:rPr lang="en-US" dirty="0"/>
              <a:t>Generalization entails using the language constructs to implement </a:t>
            </a:r>
          </a:p>
          <a:p>
            <a:pPr marL="347663" indent="-347663" eaLnBrk="1" fontAlgn="auto" hangingPunct="1">
              <a:spcAft>
                <a:spcPts val="0"/>
              </a:spcAft>
              <a:buFont typeface="Wingdings" pitchFamily="2" charset="2"/>
              <a:buNone/>
              <a:defRPr/>
            </a:pPr>
            <a:r>
              <a:rPr lang="en-US" dirty="0"/>
              <a:t>	inheritance relationship. </a:t>
            </a:r>
          </a:p>
        </p:txBody>
      </p:sp>
      <p:grpSp>
        <p:nvGrpSpPr>
          <p:cNvPr id="33796" name="Group 60"/>
          <p:cNvGrpSpPr>
            <a:grpSpLocks/>
          </p:cNvGrpSpPr>
          <p:nvPr/>
        </p:nvGrpSpPr>
        <p:grpSpPr bwMode="auto">
          <a:xfrm>
            <a:off x="1600200" y="1600200"/>
            <a:ext cx="6080760" cy="2057400"/>
            <a:chOff x="685800" y="1600200"/>
            <a:chExt cx="6080760" cy="2057400"/>
          </a:xfrm>
        </p:grpSpPr>
        <p:sp>
          <p:nvSpPr>
            <p:cNvPr id="47110" name="Text Box 5"/>
            <p:cNvSpPr txBox="1">
              <a:spLocks noChangeArrowheads="1"/>
            </p:cNvSpPr>
            <p:nvPr/>
          </p:nvSpPr>
          <p:spPr bwMode="auto">
            <a:xfrm>
              <a:off x="742950" y="1676400"/>
              <a:ext cx="914400" cy="406400"/>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a:spAutoFit/>
            </a:bodyPr>
            <a:lstStyle/>
            <a:p>
              <a:pPr fontAlgn="auto">
                <a:spcBef>
                  <a:spcPct val="50000"/>
                </a:spcBef>
                <a:spcAft>
                  <a:spcPts val="0"/>
                </a:spcAft>
                <a:defRPr/>
              </a:pPr>
              <a:r>
                <a:rPr lang="en-US" sz="2000">
                  <a:latin typeface="+mj-lt"/>
                  <a:cs typeface="+mn-cs"/>
                </a:rPr>
                <a:t>B</a:t>
              </a:r>
            </a:p>
          </p:txBody>
        </p:sp>
        <p:sp>
          <p:nvSpPr>
            <p:cNvPr id="47111" name="Text Box 13"/>
            <p:cNvSpPr txBox="1">
              <a:spLocks noChangeArrowheads="1"/>
            </p:cNvSpPr>
            <p:nvPr/>
          </p:nvSpPr>
          <p:spPr bwMode="auto">
            <a:xfrm>
              <a:off x="685800" y="3086100"/>
              <a:ext cx="1143000" cy="406400"/>
            </a:xfrm>
            <a:prstGeom prst="rect">
              <a:avLst/>
            </a:prstGeom>
            <a:solidFill>
              <a:schemeClr val="bg1"/>
            </a:solidFill>
            <a:ln w="9525">
              <a:solidFill>
                <a:schemeClr val="tx1"/>
              </a:solidFill>
              <a:miter lim="800000"/>
              <a:headEnd/>
              <a:tailEnd/>
            </a:ln>
            <a:effectLst>
              <a:outerShdw dist="35921" dir="2700000" algn="ctr" rotWithShape="0">
                <a:srgbClr val="808080"/>
              </a:outerShdw>
            </a:effectLst>
          </p:spPr>
          <p:txBody>
            <a:bodyPr>
              <a:spAutoFit/>
            </a:bodyPr>
            <a:lstStyle/>
            <a:p>
              <a:pPr fontAlgn="auto">
                <a:spcBef>
                  <a:spcPct val="50000"/>
                </a:spcBef>
                <a:spcAft>
                  <a:spcPts val="0"/>
                </a:spcAft>
                <a:defRPr/>
              </a:pPr>
              <a:r>
                <a:rPr lang="en-US" sz="2000">
                  <a:latin typeface="+mj-lt"/>
                  <a:cs typeface="+mn-cs"/>
                </a:rPr>
                <a:t>A</a:t>
              </a:r>
            </a:p>
          </p:txBody>
        </p:sp>
        <p:sp>
          <p:nvSpPr>
            <p:cNvPr id="33799" name="Freeform 41"/>
            <p:cNvSpPr>
              <a:spLocks/>
            </p:cNvSpPr>
            <p:nvPr/>
          </p:nvSpPr>
          <p:spPr bwMode="auto">
            <a:xfrm>
              <a:off x="1123950" y="2081213"/>
              <a:ext cx="228600" cy="322262"/>
            </a:xfrm>
            <a:custGeom>
              <a:avLst/>
              <a:gdLst>
                <a:gd name="T0" fmla="*/ 2147483647 w 144"/>
                <a:gd name="T1" fmla="*/ 0 h 195"/>
                <a:gd name="T2" fmla="*/ 2147483647 w 144"/>
                <a:gd name="T3" fmla="*/ 2147483647 h 195"/>
                <a:gd name="T4" fmla="*/ 0 w 144"/>
                <a:gd name="T5" fmla="*/ 2147483647 h 195"/>
                <a:gd name="T6" fmla="*/ 2147483647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noFill/>
            <a:ln w="12700">
              <a:solidFill>
                <a:schemeClr val="tx1"/>
              </a:solidFill>
              <a:round/>
              <a:headEnd/>
              <a:tailEnd/>
            </a:ln>
          </p:spPr>
          <p:txBody>
            <a:bodyPr/>
            <a:lstStyle/>
            <a:p>
              <a:endParaRPr lang="en-US">
                <a:latin typeface="+mj-lt"/>
              </a:endParaRPr>
            </a:p>
          </p:txBody>
        </p:sp>
        <p:sp>
          <p:nvSpPr>
            <p:cNvPr id="33800" name="Line 44"/>
            <p:cNvSpPr>
              <a:spLocks noChangeShapeType="1"/>
            </p:cNvSpPr>
            <p:nvPr/>
          </p:nvSpPr>
          <p:spPr bwMode="auto">
            <a:xfrm>
              <a:off x="1238250" y="2705100"/>
              <a:ext cx="0" cy="381000"/>
            </a:xfrm>
            <a:prstGeom prst="line">
              <a:avLst/>
            </a:prstGeom>
            <a:noFill/>
            <a:ln w="9525">
              <a:solidFill>
                <a:schemeClr val="tx1"/>
              </a:solidFill>
              <a:round/>
              <a:headEnd/>
              <a:tailEnd/>
            </a:ln>
          </p:spPr>
          <p:txBody>
            <a:bodyPr/>
            <a:lstStyle/>
            <a:p>
              <a:endParaRPr lang="en-IN">
                <a:latin typeface="+mj-lt"/>
              </a:endParaRPr>
            </a:p>
          </p:txBody>
        </p:sp>
        <p:sp>
          <p:nvSpPr>
            <p:cNvPr id="33801" name="Line 47"/>
            <p:cNvSpPr>
              <a:spLocks noChangeShapeType="1"/>
            </p:cNvSpPr>
            <p:nvPr/>
          </p:nvSpPr>
          <p:spPr bwMode="auto">
            <a:xfrm>
              <a:off x="1238250" y="2400300"/>
              <a:ext cx="0" cy="304800"/>
            </a:xfrm>
            <a:prstGeom prst="line">
              <a:avLst/>
            </a:prstGeom>
            <a:noFill/>
            <a:ln w="9525">
              <a:solidFill>
                <a:schemeClr val="tx1"/>
              </a:solidFill>
              <a:round/>
              <a:headEnd/>
              <a:tailEnd/>
            </a:ln>
          </p:spPr>
          <p:txBody>
            <a:bodyPr/>
            <a:lstStyle/>
            <a:p>
              <a:endParaRPr lang="en-IN">
                <a:latin typeface="+mj-lt"/>
              </a:endParaRPr>
            </a:p>
          </p:txBody>
        </p:sp>
        <p:sp>
          <p:nvSpPr>
            <p:cNvPr id="59" name="Rectangle 3"/>
            <p:cNvSpPr txBox="1">
              <a:spLocks noChangeArrowheads="1"/>
            </p:cNvSpPr>
            <p:nvPr/>
          </p:nvSpPr>
          <p:spPr bwMode="auto">
            <a:xfrm>
              <a:off x="2514600" y="1600200"/>
              <a:ext cx="1524000" cy="205740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class B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p:txBody>
        </p:sp>
        <p:sp>
          <p:nvSpPr>
            <p:cNvPr id="60" name="Rectangle 3"/>
            <p:cNvSpPr txBox="1">
              <a:spLocks noChangeArrowheads="1"/>
            </p:cNvSpPr>
            <p:nvPr/>
          </p:nvSpPr>
          <p:spPr bwMode="auto">
            <a:xfrm>
              <a:off x="4648200" y="1600200"/>
              <a:ext cx="2118360" cy="2057400"/>
            </a:xfrm>
            <a:prstGeom prst="rect">
              <a:avLst/>
            </a:prstGeom>
            <a:gradFill>
              <a:gsLst>
                <a:gs pos="0">
                  <a:schemeClr val="accent6">
                    <a:lumMod val="20000"/>
                    <a:lumOff val="80000"/>
                  </a:schemeClr>
                </a:gs>
                <a:gs pos="50000">
                  <a:schemeClr val="accent1">
                    <a:tint val="44500"/>
                    <a:satMod val="160000"/>
                  </a:schemeClr>
                </a:gs>
                <a:gs pos="100000">
                  <a:schemeClr val="accent1">
                    <a:tint val="23500"/>
                    <a:satMod val="160000"/>
                  </a:schemeClr>
                </a:gs>
              </a:gsLst>
              <a:lin ang="5400000" scaled="0"/>
            </a:gradFill>
            <a:ln w="12700">
              <a:noFill/>
              <a:miter lim="800000"/>
              <a:headEnd/>
              <a:tailEnd/>
            </a:ln>
          </p:spPr>
          <p:txBody>
            <a:bodyPr lIns="90488" tIns="44450" rIns="90488" bIns="44450"/>
            <a:lstStyle/>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class A extends B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 </a:t>
              </a:r>
            </a:p>
            <a:p>
              <a:pPr marL="296863" indent="-296863" eaLnBrk="0" fontAlgn="auto" hangingPunct="0">
                <a:lnSpc>
                  <a:spcPts val="4000"/>
                </a:lnSpc>
                <a:spcBef>
                  <a:spcPts val="0"/>
                </a:spcBef>
                <a:spcAft>
                  <a:spcPts val="0"/>
                </a:spcAft>
                <a:buClr>
                  <a:srgbClr val="A11133"/>
                </a:buClr>
                <a:defRPr/>
              </a:pPr>
              <a:r>
                <a:rPr lang="en-US" sz="1400" kern="0" dirty="0">
                  <a:solidFill>
                    <a:srgbClr val="3F3F3F"/>
                  </a:solidFill>
                  <a:latin typeface="+mj-lt"/>
                  <a:cs typeface="+mn-cs"/>
                </a:rPr>
                <a:t>… };</a:t>
              </a:r>
            </a:p>
          </p:txBody>
        </p:sp>
      </p:grpSp>
    </p:spTree>
    <p:extLst>
      <p:ext uri="{BB962C8B-B14F-4D97-AF65-F5344CB8AC3E}">
        <p14:creationId xmlns:p14="http://schemas.microsoft.com/office/powerpoint/2010/main" val="1493708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lIns="90488" tIns="44450" rIns="90488" bIns="44450"/>
          <a:lstStyle/>
          <a:p>
            <a:r>
              <a:rPr lang="en-US" sz="1300" dirty="0">
                <a:cs typeface="Arial" charset="0"/>
              </a:rPr>
              <a:t>1.7: Class Diagrams</a:t>
            </a:r>
            <a:br>
              <a:rPr lang="en-US" sz="1300" dirty="0">
                <a:cs typeface="Arial" charset="0"/>
              </a:rPr>
            </a:br>
            <a:r>
              <a:rPr lang="en-US" dirty="0">
                <a:cs typeface="Arial" charset="0"/>
              </a:rPr>
              <a:t>Example of Class Diagrams</a:t>
            </a:r>
          </a:p>
        </p:txBody>
      </p:sp>
      <p:pic>
        <p:nvPicPr>
          <p:cNvPr id="34819" name="Picture 6"/>
          <p:cNvPicPr>
            <a:picLocks noGrp="1" noChangeAspect="1" noChangeArrowheads="1"/>
          </p:cNvPicPr>
          <p:nvPr>
            <p:ph idx="1"/>
          </p:nvPr>
        </p:nvPicPr>
        <p:blipFill>
          <a:blip r:embed="rId3"/>
          <a:stretch>
            <a:fillRect/>
          </a:stretch>
        </p:blipFill>
        <p:spPr>
          <a:xfrm>
            <a:off x="880111" y="1250612"/>
            <a:ext cx="7532370" cy="5241993"/>
          </a:xfrm>
          <a:noFill/>
        </p:spPr>
      </p:pic>
    </p:spTree>
    <p:extLst>
      <p:ext uri="{BB962C8B-B14F-4D97-AF65-F5344CB8AC3E}">
        <p14:creationId xmlns:p14="http://schemas.microsoft.com/office/powerpoint/2010/main" val="2906570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Book</a:t>
            </a:r>
            <a:endParaRPr lang="en-US" dirty="0"/>
          </a:p>
        </p:txBody>
      </p:sp>
      <p:sp>
        <p:nvSpPr>
          <p:cNvPr id="3" name="Content Placeholder 2"/>
          <p:cNvSpPr>
            <a:spLocks noGrp="1"/>
          </p:cNvSpPr>
          <p:nvPr>
            <p:ph idx="1"/>
          </p:nvPr>
        </p:nvSpPr>
        <p:spPr/>
        <p:txBody>
          <a:bodyPr/>
          <a:lstStyle/>
          <a:p>
            <a:r>
              <a:rPr lang="en-US" smtClean="0"/>
              <a:t>UML Lab  1,2,3</a:t>
            </a:r>
            <a:endParaRPr lang="en-US" dirty="0"/>
          </a:p>
        </p:txBody>
      </p:sp>
    </p:spTree>
    <p:extLst>
      <p:ext uri="{BB962C8B-B14F-4D97-AF65-F5344CB8AC3E}">
        <p14:creationId xmlns:p14="http://schemas.microsoft.com/office/powerpoint/2010/main" val="1487853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0488" tIns="44450" rIns="90488" bIns="44450"/>
          <a:lstStyle/>
          <a:p>
            <a:r>
              <a:rPr lang="en-US" sz="1200" dirty="0"/>
              <a:t>1.1: Modeling</a:t>
            </a:r>
            <a:br>
              <a:rPr lang="en-US" sz="1200" dirty="0"/>
            </a:br>
            <a:r>
              <a:rPr lang="en-US" dirty="0"/>
              <a:t>Principles of Modeling</a:t>
            </a:r>
          </a:p>
        </p:txBody>
      </p:sp>
      <p:sp>
        <p:nvSpPr>
          <p:cNvPr id="17411" name="Rectangle 3"/>
          <p:cNvSpPr>
            <a:spLocks noGrp="1" noChangeArrowheads="1"/>
          </p:cNvSpPr>
          <p:nvPr>
            <p:ph idx="1"/>
          </p:nvPr>
        </p:nvSpPr>
        <p:spPr/>
        <p:txBody>
          <a:bodyPr lIns="90488" tIns="44450" rIns="90488" bIns="44450"/>
          <a:lstStyle/>
          <a:p>
            <a:pPr marL="347663" indent="-347663"/>
            <a:r>
              <a:rPr lang="en-US" dirty="0"/>
              <a:t>The principles of modeling are:</a:t>
            </a:r>
          </a:p>
          <a:p>
            <a:pPr lvl="1"/>
            <a:r>
              <a:rPr lang="en-US" dirty="0"/>
              <a:t>Proper choice of models helps in understanding how to attack a problem and shape its solution.</a:t>
            </a:r>
          </a:p>
          <a:p>
            <a:pPr lvl="1"/>
            <a:r>
              <a:rPr lang="en-US" dirty="0"/>
              <a:t>Models require the ability to represent the static and dynamic behavior of relationships and interactions. </a:t>
            </a:r>
          </a:p>
          <a:p>
            <a:pPr lvl="1"/>
            <a:r>
              <a:rPr lang="en-US" dirty="0"/>
              <a:t>Every model may be expressed at different levels of details. </a:t>
            </a:r>
          </a:p>
          <a:p>
            <a:pPr lvl="1"/>
            <a:r>
              <a:rPr lang="en-US" dirty="0"/>
              <a:t>Best models are connected to reality.</a:t>
            </a:r>
          </a:p>
          <a:p>
            <a:pPr lvl="1"/>
            <a:r>
              <a:rPr lang="en-US" dirty="0"/>
              <a:t>No single model is sufficient.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lIns="90488" tIns="44450" rIns="90488" bIns="44450"/>
          <a:lstStyle/>
          <a:p>
            <a:pPr eaLnBrk="1" hangingPunct="1"/>
            <a:r>
              <a:rPr lang="en-US">
                <a:cs typeface="Arial" charset="0"/>
              </a:rPr>
              <a:t>Summary</a:t>
            </a:r>
          </a:p>
        </p:txBody>
      </p:sp>
      <p:sp>
        <p:nvSpPr>
          <p:cNvPr id="38915" name="Rectangle 3"/>
          <p:cNvSpPr>
            <a:spLocks noGrp="1" noChangeArrowheads="1"/>
          </p:cNvSpPr>
          <p:nvPr>
            <p:ph idx="1"/>
          </p:nvPr>
        </p:nvSpPr>
        <p:spPr/>
        <p:txBody>
          <a:bodyPr lIns="90488" tIns="44450" rIns="90488" bIns="44450"/>
          <a:lstStyle/>
          <a:p>
            <a:pPr marL="347663" indent="-347663" eaLnBrk="1" hangingPunct="1"/>
            <a:r>
              <a:rPr lang="en-US" dirty="0">
                <a:solidFill>
                  <a:srgbClr val="000000"/>
                </a:solidFill>
                <a:cs typeface="Arial" charset="0"/>
              </a:rPr>
              <a:t>In this lesson, you have learnt:</a:t>
            </a:r>
          </a:p>
          <a:p>
            <a:pPr marL="576263" lvl="1" indent="-347663"/>
            <a:r>
              <a:rPr lang="en-US" dirty="0">
                <a:solidFill>
                  <a:srgbClr val="000000"/>
                </a:solidFill>
                <a:cs typeface="Arial" charset="0"/>
              </a:rPr>
              <a:t>Class </a:t>
            </a:r>
            <a:r>
              <a:rPr lang="en-US" dirty="0" smtClean="0">
                <a:solidFill>
                  <a:srgbClr val="000000"/>
                </a:solidFill>
                <a:cs typeface="Arial" charset="0"/>
              </a:rPr>
              <a:t>Diagrams, use case diagrams and sequence diagram</a:t>
            </a:r>
            <a:endParaRPr lang="en-US" dirty="0">
              <a:solidFill>
                <a:srgbClr val="000000"/>
              </a:solidFill>
              <a:cs typeface="Arial" charset="0"/>
            </a:endParaRPr>
          </a:p>
        </p:txBody>
      </p:sp>
    </p:spTree>
    <p:extLst>
      <p:ext uri="{BB962C8B-B14F-4D97-AF65-F5344CB8AC3E}">
        <p14:creationId xmlns:p14="http://schemas.microsoft.com/office/powerpoint/2010/main" val="41538016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lIns="90488" tIns="44450" rIns="90488" bIns="44450"/>
          <a:lstStyle/>
          <a:p>
            <a:pPr eaLnBrk="1" hangingPunct="1"/>
            <a:r>
              <a:rPr lang="en-US">
                <a:cs typeface="Arial" charset="0"/>
              </a:rPr>
              <a:t>Review Question</a:t>
            </a:r>
          </a:p>
        </p:txBody>
      </p:sp>
      <p:sp>
        <p:nvSpPr>
          <p:cNvPr id="29700" name="Rectangle 3"/>
          <p:cNvSpPr>
            <a:spLocks noGrp="1" noChangeArrowheads="1"/>
          </p:cNvSpPr>
          <p:nvPr>
            <p:ph idx="1"/>
          </p:nvPr>
        </p:nvSpPr>
        <p:spPr/>
        <p:txBody>
          <a:bodyPr lIns="90488" tIns="44450" rIns="90488" bIns="44450" rtlCol="0">
            <a:normAutofit/>
          </a:bodyPr>
          <a:lstStyle/>
          <a:p>
            <a:pPr marL="347663" indent="-347663" eaLnBrk="1" fontAlgn="auto" hangingPunct="1">
              <a:spcAft>
                <a:spcPts val="0"/>
              </a:spcAft>
              <a:defRPr/>
            </a:pPr>
            <a:r>
              <a:rPr lang="en-US" dirty="0"/>
              <a:t>Question 1: A Class Diagram gives information about:</a:t>
            </a:r>
          </a:p>
          <a:p>
            <a:pPr lvl="1" eaLnBrk="1" fontAlgn="auto" hangingPunct="1">
              <a:spcAft>
                <a:spcPts val="0"/>
              </a:spcAft>
              <a:buFont typeface="Arial" pitchFamily="34" charset="0"/>
              <a:buChar char="–"/>
              <a:defRPr/>
            </a:pPr>
            <a:r>
              <a:rPr lang="en-US" dirty="0"/>
              <a:t>A. Attributed defined for a class</a:t>
            </a:r>
          </a:p>
          <a:p>
            <a:pPr lvl="1" eaLnBrk="1" fontAlgn="auto" hangingPunct="1">
              <a:spcAft>
                <a:spcPts val="0"/>
              </a:spcAft>
              <a:buFont typeface="Arial" pitchFamily="34" charset="0"/>
              <a:buChar char="–"/>
              <a:defRPr/>
            </a:pPr>
            <a:r>
              <a:rPr lang="en-US" dirty="0"/>
              <a:t>B. Operations defined for a class</a:t>
            </a:r>
          </a:p>
          <a:p>
            <a:pPr lvl="1" eaLnBrk="1" fontAlgn="auto" hangingPunct="1">
              <a:spcAft>
                <a:spcPts val="0"/>
              </a:spcAft>
              <a:buFont typeface="Arial" pitchFamily="34" charset="0"/>
              <a:buChar char="–"/>
              <a:defRPr/>
            </a:pPr>
            <a:r>
              <a:rPr lang="en-US" dirty="0"/>
              <a:t>C. Logic to be used for an operation of a class</a:t>
            </a:r>
          </a:p>
          <a:p>
            <a:pPr eaLnBrk="1" fontAlgn="auto" hangingPunct="1">
              <a:spcAft>
                <a:spcPts val="0"/>
              </a:spcAft>
              <a:defRPr/>
            </a:pPr>
            <a:endParaRPr lang="en-US" dirty="0">
              <a:solidFill>
                <a:srgbClr val="990000"/>
              </a:solidFill>
            </a:endParaRPr>
          </a:p>
          <a:p>
            <a:pPr marL="347663" indent="-347663" eaLnBrk="1" fontAlgn="auto" hangingPunct="1">
              <a:spcAft>
                <a:spcPts val="0"/>
              </a:spcAft>
              <a:defRPr/>
            </a:pPr>
            <a:r>
              <a:rPr lang="en-US" dirty="0"/>
              <a:t>Question </a:t>
            </a:r>
            <a:r>
              <a:rPr lang="en-US" dirty="0" smtClean="0"/>
              <a:t>2: </a:t>
            </a:r>
            <a:r>
              <a:rPr lang="en-US" dirty="0"/>
              <a:t>Relationships that you may find on a Class Diagram are ___, ___, ___, ___ and ___.</a:t>
            </a:r>
          </a:p>
          <a:p>
            <a:pPr marL="347663" indent="-347663" eaLnBrk="1" fontAlgn="auto" hangingPunct="1">
              <a:spcAft>
                <a:spcPts val="0"/>
              </a:spcAft>
              <a:defRPr/>
            </a:pPr>
            <a:endParaRPr lang="en-US" dirty="0"/>
          </a:p>
          <a:p>
            <a:pPr marL="347663" indent="-347663" eaLnBrk="1" fontAlgn="auto" hangingPunct="1">
              <a:spcAft>
                <a:spcPts val="0"/>
              </a:spcAft>
              <a:defRPr/>
            </a:pPr>
            <a:endParaRPr lang="en-US" dirty="0"/>
          </a:p>
        </p:txBody>
      </p:sp>
    </p:spTree>
    <p:extLst>
      <p:ext uri="{BB962C8B-B14F-4D97-AF65-F5344CB8AC3E}">
        <p14:creationId xmlns:p14="http://schemas.microsoft.com/office/powerpoint/2010/main" val="3155319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pPr eaLnBrk="1" hangingPunct="1"/>
            <a:r>
              <a:rPr lang="en-US" dirty="0">
                <a:ea typeface="ヒラギノ角ゴ Pro W3"/>
                <a:cs typeface="ヒラギノ角ゴ Pro W3"/>
              </a:rPr>
              <a:t>Review Question: Match the Following</a:t>
            </a:r>
          </a:p>
        </p:txBody>
      </p:sp>
      <p:graphicFrame>
        <p:nvGraphicFramePr>
          <p:cNvPr id="25643" name="Group 43"/>
          <p:cNvGraphicFramePr>
            <a:graphicFrameLocks noGrp="1"/>
          </p:cNvGraphicFramePr>
          <p:nvPr>
            <p:ph idx="1"/>
            <p:extLst/>
          </p:nvPr>
        </p:nvGraphicFramePr>
        <p:xfrm>
          <a:off x="298451" y="1495425"/>
          <a:ext cx="3073400" cy="2362200"/>
        </p:xfrm>
        <a:graphic>
          <a:graphicData uri="http://schemas.openxmlformats.org/drawingml/2006/table">
            <a:tbl>
              <a:tblPr/>
              <a:tblGrid>
                <a:gridCol w="3073400">
                  <a:extLst>
                    <a:ext uri="{9D8B030D-6E8A-4147-A177-3AD203B41FA5}">
                      <a16:colId xmlns="" xmlns:a16="http://schemas.microsoft.com/office/drawing/2014/main" val="20000"/>
                    </a:ext>
                  </a:extLst>
                </a:gridCol>
              </a:tblGrid>
              <a:tr h="75406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a:solidFill>
                            <a:schemeClr val="tx1"/>
                          </a:solidFill>
                          <a:latin typeface="+mj-lt"/>
                          <a:ea typeface="+mn-ea"/>
                          <a:cs typeface="+mn-cs"/>
                        </a:rPr>
                        <a:t>1.  Dynamic View Diagrams</a:t>
                      </a:r>
                    </a:p>
                  </a:txBody>
                  <a:tcPr marL="187859" marR="18785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754063">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a:solidFill>
                            <a:schemeClr val="tx1"/>
                          </a:solidFill>
                          <a:latin typeface="+mj-lt"/>
                          <a:ea typeface="+mn-ea"/>
                          <a:cs typeface="+mn-cs"/>
                        </a:rPr>
                        <a:t>2.  Static View Diagrams</a:t>
                      </a:r>
                    </a:p>
                  </a:txBody>
                  <a:tcPr marL="187859" marR="18785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854074">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b="1" kern="1200" dirty="0">
                          <a:solidFill>
                            <a:schemeClr val="tx1"/>
                          </a:solidFill>
                          <a:latin typeface="+mj-lt"/>
                          <a:ea typeface="+mn-ea"/>
                          <a:cs typeface="+mn-cs"/>
                        </a:rPr>
                        <a:t>3.  Physical View Diagrams</a:t>
                      </a:r>
                    </a:p>
                  </a:txBody>
                  <a:tcPr marL="187859" marR="187859"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aphicFrame>
        <p:nvGraphicFramePr>
          <p:cNvPr id="25645" name="Group 45"/>
          <p:cNvGraphicFramePr>
            <a:graphicFrameLocks noGrp="1"/>
          </p:cNvGraphicFramePr>
          <p:nvPr>
            <p:ph sz="half" idx="4294967295"/>
            <p:extLst/>
          </p:nvPr>
        </p:nvGraphicFramePr>
        <p:xfrm>
          <a:off x="3769489" y="1495425"/>
          <a:ext cx="3048000" cy="4513580"/>
        </p:xfrm>
        <a:graphic>
          <a:graphicData uri="http://schemas.openxmlformats.org/drawingml/2006/table">
            <a:tbl>
              <a:tblPr/>
              <a:tblGrid>
                <a:gridCol w="3048000">
                  <a:extLst>
                    <a:ext uri="{9D8B030D-6E8A-4147-A177-3AD203B41FA5}">
                      <a16:colId xmlns="" xmlns:a16="http://schemas.microsoft.com/office/drawing/2014/main" val="20000"/>
                    </a:ext>
                  </a:extLst>
                </a:gridCol>
              </a:tblGrid>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a:solidFill>
                            <a:schemeClr val="tx1"/>
                          </a:solidFill>
                          <a:latin typeface="+mj-lt"/>
                          <a:ea typeface="+mn-ea"/>
                          <a:cs typeface="+mn-cs"/>
                        </a:rPr>
                        <a:t>A. Use Case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a:solidFill>
                            <a:schemeClr val="tx1"/>
                          </a:solidFill>
                          <a:latin typeface="+mj-lt"/>
                          <a:ea typeface="+mn-ea"/>
                          <a:cs typeface="+mn-cs"/>
                        </a:rPr>
                        <a:t>B. Deployment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a:solidFill>
                            <a:schemeClr val="tx1"/>
                          </a:solidFill>
                          <a:latin typeface="+mj-lt"/>
                          <a:ea typeface="+mn-ea"/>
                          <a:cs typeface="+mn-cs"/>
                        </a:rPr>
                        <a:t>C. Class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a:solidFill>
                            <a:schemeClr val="tx1"/>
                          </a:solidFill>
                          <a:latin typeface="+mj-lt"/>
                          <a:ea typeface="+mn-ea"/>
                          <a:cs typeface="+mn-cs"/>
                        </a:rPr>
                        <a:t>D. Activity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7747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a:solidFill>
                            <a:schemeClr val="tx1"/>
                          </a:solidFill>
                          <a:latin typeface="+mj-lt"/>
                          <a:ea typeface="+mn-ea"/>
                          <a:cs typeface="+mn-cs"/>
                        </a:rPr>
                        <a:t>E. Sequence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622300">
                <a:tc>
                  <a:txBody>
                    <a:bodyPr/>
                    <a:lstStyle/>
                    <a:p>
                      <a:pPr marL="381000" marR="0" lvl="0" indent="-381000" algn="l" defTabSz="914400" rtl="0" eaLnBrk="1" fontAlgn="base" latinLnBrk="0" hangingPunct="1">
                        <a:lnSpc>
                          <a:spcPct val="100000"/>
                        </a:lnSpc>
                        <a:spcBef>
                          <a:spcPct val="20000"/>
                        </a:spcBef>
                        <a:spcAft>
                          <a:spcPct val="0"/>
                        </a:spcAft>
                        <a:buClrTx/>
                        <a:buSzTx/>
                        <a:buFont typeface="Arial" pitchFamily="34" charset="0"/>
                        <a:buNone/>
                        <a:tabLst/>
                      </a:pPr>
                      <a:r>
                        <a:rPr lang="en-US" sz="1800" b="1" kern="1200" dirty="0">
                          <a:solidFill>
                            <a:schemeClr val="tx1"/>
                          </a:solidFill>
                          <a:latin typeface="+mj-lt"/>
                          <a:ea typeface="+mn-ea"/>
                          <a:cs typeface="+mn-cs"/>
                        </a:rPr>
                        <a:t>F. Component Diagram</a:t>
                      </a:r>
                    </a:p>
                  </a:txBody>
                  <a:tcP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755897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0488" tIns="44450" rIns="90488" bIns="44450"/>
          <a:lstStyle/>
          <a:p>
            <a:r>
              <a:rPr lang="en-US" dirty="0">
                <a:ea typeface="ヒラギノ角ゴ Pro W3"/>
                <a:cs typeface="ヒラギノ角ゴ Pro W3"/>
              </a:rPr>
              <a:t>Review Question</a:t>
            </a:r>
          </a:p>
        </p:txBody>
      </p:sp>
      <p:sp>
        <p:nvSpPr>
          <p:cNvPr id="24580" name="Rectangle 3"/>
          <p:cNvSpPr>
            <a:spLocks noGrp="1" noChangeArrowheads="1"/>
          </p:cNvSpPr>
          <p:nvPr>
            <p:ph idx="1"/>
          </p:nvPr>
        </p:nvSpPr>
        <p:spPr/>
        <p:txBody>
          <a:bodyPr lIns="90488" tIns="44450" rIns="90488" bIns="44450" rtlCol="0">
            <a:normAutofit/>
          </a:bodyPr>
          <a:lstStyle/>
          <a:p>
            <a:pPr marL="347663" indent="-347663" fontAlgn="auto">
              <a:spcAft>
                <a:spcPts val="0"/>
              </a:spcAft>
              <a:defRPr/>
            </a:pPr>
            <a:r>
              <a:rPr lang="en-US" dirty="0"/>
              <a:t>Question 1: UML Stands for ___.</a:t>
            </a:r>
          </a:p>
          <a:p>
            <a:pPr fontAlgn="auto">
              <a:spcAft>
                <a:spcPts val="0"/>
              </a:spcAft>
              <a:defRPr/>
            </a:pPr>
            <a:endParaRPr lang="en-US" dirty="0"/>
          </a:p>
          <a:p>
            <a:pPr marL="347663" indent="-347663" fontAlgn="auto">
              <a:spcAft>
                <a:spcPts val="0"/>
              </a:spcAft>
              <a:defRPr/>
            </a:pPr>
            <a:r>
              <a:rPr lang="en-US" dirty="0"/>
              <a:t>Question 2: UML offers an approach to capture different views of the system. </a:t>
            </a:r>
          </a:p>
          <a:p>
            <a:pPr lvl="1" fontAlgn="auto">
              <a:spcAft>
                <a:spcPts val="0"/>
              </a:spcAft>
              <a:defRPr/>
            </a:pPr>
            <a:r>
              <a:rPr lang="en-US" dirty="0"/>
              <a:t>Option: True / False</a:t>
            </a:r>
          </a:p>
          <a:p>
            <a:pPr lvl="1" fontAlgn="auto">
              <a:spcAft>
                <a:spcPts val="0"/>
              </a:spcAft>
              <a:defRPr/>
            </a:pPr>
            <a:endParaRPr lang="en-US" dirty="0"/>
          </a:p>
          <a:p>
            <a:pPr marL="347663" indent="-347663" fontAlgn="auto">
              <a:spcAft>
                <a:spcPts val="0"/>
              </a:spcAft>
              <a:defRPr/>
            </a:pPr>
            <a:r>
              <a:rPr lang="en-US" dirty="0"/>
              <a:t>Question 3: UML describes a sequence in which diagrams must be drawn. </a:t>
            </a:r>
          </a:p>
          <a:p>
            <a:pPr lvl="1" fontAlgn="auto">
              <a:spcAft>
                <a:spcPts val="0"/>
              </a:spcAft>
              <a:defRPr/>
            </a:pPr>
            <a:r>
              <a:rPr lang="en-US" dirty="0"/>
              <a:t>Option: True / False</a:t>
            </a:r>
          </a:p>
        </p:txBody>
      </p:sp>
    </p:spTree>
    <p:extLst>
      <p:ext uri="{BB962C8B-B14F-4D97-AF65-F5344CB8AC3E}">
        <p14:creationId xmlns:p14="http://schemas.microsoft.com/office/powerpoint/2010/main" val="350672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lIns="90488" tIns="44450" rIns="90488" bIns="44450"/>
          <a:lstStyle/>
          <a:p>
            <a:r>
              <a:rPr lang="en-US" sz="1300" dirty="0"/>
              <a:t>1.2: Concept of UML</a:t>
            </a:r>
            <a:r>
              <a:rPr lang="en-US" sz="1400" dirty="0"/>
              <a:t/>
            </a:r>
            <a:br>
              <a:rPr lang="en-US" sz="1400" dirty="0"/>
            </a:br>
            <a:r>
              <a:rPr lang="en-US" dirty="0"/>
              <a:t>What is UML?</a:t>
            </a:r>
          </a:p>
        </p:txBody>
      </p:sp>
      <p:sp>
        <p:nvSpPr>
          <p:cNvPr id="19459" name="Rectangle 3"/>
          <p:cNvSpPr>
            <a:spLocks noGrp="1" noChangeArrowheads="1"/>
          </p:cNvSpPr>
          <p:nvPr>
            <p:ph idx="1"/>
          </p:nvPr>
        </p:nvSpPr>
        <p:spPr/>
        <p:txBody>
          <a:bodyPr lIns="90488" tIns="44450" rIns="90488" bIns="44450"/>
          <a:lstStyle/>
          <a:p>
            <a:pPr marL="347663" indent="-347663"/>
            <a:r>
              <a:rPr lang="en-US" dirty="0"/>
              <a:t>UML:</a:t>
            </a:r>
          </a:p>
          <a:p>
            <a:pPr lvl="1"/>
            <a:r>
              <a:rPr lang="en-US" dirty="0"/>
              <a:t>In system architecture, UML is a standard graphical language used for:</a:t>
            </a:r>
          </a:p>
          <a:p>
            <a:pPr marL="1204913" lvl="3" indent="-231775">
              <a:buFontTx/>
              <a:buChar char="•"/>
            </a:pPr>
            <a:r>
              <a:rPr lang="en-US" sz="1400" dirty="0"/>
              <a:t>Visualizing</a:t>
            </a:r>
          </a:p>
          <a:p>
            <a:pPr marL="1204913" lvl="3" indent="-231775">
              <a:buFontTx/>
              <a:buChar char="•"/>
            </a:pPr>
            <a:r>
              <a:rPr lang="en-US" sz="1400" dirty="0"/>
              <a:t>Specifying</a:t>
            </a:r>
          </a:p>
          <a:p>
            <a:pPr marL="1204913" lvl="3" indent="-231775">
              <a:buFontTx/>
              <a:buChar char="•"/>
            </a:pPr>
            <a:r>
              <a:rPr lang="en-US" sz="1400" dirty="0"/>
              <a:t>Modeling</a:t>
            </a:r>
          </a:p>
          <a:p>
            <a:pPr marL="1204913" lvl="3" indent="-231775">
              <a:buFontTx/>
              <a:buChar char="•"/>
            </a:pPr>
            <a:r>
              <a:rPr lang="en-US" sz="1400" dirty="0"/>
              <a:t>Documenting </a:t>
            </a:r>
          </a:p>
          <a:p>
            <a:pPr marL="1204913" lvl="3" indent="-231775">
              <a:buFontTx/>
              <a:buChar char="•"/>
            </a:pPr>
            <a:endParaRPr lang="en-US" sz="1600" dirty="0"/>
          </a:p>
          <a:p>
            <a:pPr lvl="1"/>
            <a:r>
              <a:rPr lang="en-US" dirty="0"/>
              <a:t>UML was proposed by Rational Inc. and Hewlett-Packard as a standard for Modeling and adopted by OMG. It is the unification of various methods for modeling.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lIns="90488" tIns="44450" rIns="90488" bIns="44450"/>
          <a:lstStyle/>
          <a:p>
            <a:r>
              <a:rPr lang="en-US" sz="1300" dirty="0"/>
              <a:t>1.2: Concept of UML</a:t>
            </a:r>
            <a:r>
              <a:rPr lang="en-US" sz="1000" dirty="0"/>
              <a:t/>
            </a:r>
            <a:br>
              <a:rPr lang="en-US" sz="1000" dirty="0"/>
            </a:br>
            <a:r>
              <a:rPr lang="en-US" dirty="0"/>
              <a:t>What is UML?</a:t>
            </a:r>
          </a:p>
        </p:txBody>
      </p:sp>
      <p:sp>
        <p:nvSpPr>
          <p:cNvPr id="11268" name="Rectangle 3"/>
          <p:cNvSpPr>
            <a:spLocks noGrp="1" noChangeArrowheads="1"/>
          </p:cNvSpPr>
          <p:nvPr>
            <p:ph idx="1"/>
          </p:nvPr>
        </p:nvSpPr>
        <p:spPr/>
        <p:txBody>
          <a:bodyPr lIns="90488" tIns="44450" rIns="90488" bIns="44450" rtlCol="0">
            <a:normAutofit/>
          </a:bodyPr>
          <a:lstStyle/>
          <a:p>
            <a:pPr marL="347663" indent="-347663" fontAlgn="auto">
              <a:spcAft>
                <a:spcPts val="0"/>
              </a:spcAft>
              <a:defRPr/>
            </a:pPr>
            <a:r>
              <a:rPr lang="en-US" dirty="0"/>
              <a:t>Some of the key methods considered for unification were:</a:t>
            </a:r>
          </a:p>
          <a:p>
            <a:pPr lvl="1" fontAlgn="auto">
              <a:spcAft>
                <a:spcPts val="0"/>
              </a:spcAft>
              <a:defRPr/>
            </a:pPr>
            <a:r>
              <a:rPr lang="en-US" dirty="0" err="1"/>
              <a:t>Booch’s</a:t>
            </a:r>
            <a:r>
              <a:rPr lang="en-US" dirty="0"/>
              <a:t> Method: Design and Construction oriented approach best suited for engineering intensive systems. </a:t>
            </a:r>
          </a:p>
          <a:p>
            <a:pPr lvl="1" fontAlgn="auto">
              <a:spcAft>
                <a:spcPts val="0"/>
              </a:spcAft>
              <a:defRPr/>
            </a:pPr>
            <a:r>
              <a:rPr lang="en-US" dirty="0"/>
              <a:t>Jacobson’s OOSE: Use Case oriented approach best suited for business engineering and requirements analysis. </a:t>
            </a:r>
          </a:p>
          <a:p>
            <a:pPr lvl="1" fontAlgn="auto">
              <a:spcAft>
                <a:spcPts val="0"/>
              </a:spcAft>
              <a:defRPr/>
            </a:pPr>
            <a:r>
              <a:rPr lang="en-US" dirty="0" err="1"/>
              <a:t>Rambaugh’s</a:t>
            </a:r>
            <a:r>
              <a:rPr lang="en-US" dirty="0"/>
              <a:t> OMT: Analysis oriented approach best suited for data intensive systems. </a:t>
            </a:r>
          </a:p>
          <a:p>
            <a:pPr fontAlgn="auto">
              <a:spcAft>
                <a:spcPts val="0"/>
              </a:spcAft>
              <a:buFont typeface="Arial" pitchFamily="34" charset="0"/>
              <a:buNone/>
              <a:defRPr/>
            </a:pPr>
            <a:endParaRPr lang="en-US" dirty="0"/>
          </a:p>
        </p:txBody>
      </p:sp>
      <p:pic>
        <p:nvPicPr>
          <p:cNvPr id="20484" name="Picture 5" descr="http://www.sa-depot.com/wp-content/plugins/hot-linked-image-cacher/upload/evernote.com/shard/s2/res/fdde7813-0eb8-42ff-8878-fcb4588b2e5e/3amigos.jpg"/>
          <p:cNvPicPr>
            <a:picLocks noChangeAspect="1" noChangeArrowheads="1"/>
          </p:cNvPicPr>
          <p:nvPr/>
        </p:nvPicPr>
        <p:blipFill>
          <a:blip r:embed="rId3"/>
          <a:srcRect/>
          <a:stretch>
            <a:fillRect/>
          </a:stretch>
        </p:blipFill>
        <p:spPr bwMode="auto">
          <a:xfrm>
            <a:off x="2286000" y="3733800"/>
            <a:ext cx="4038600" cy="1641475"/>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lIns="90488" tIns="44450" rIns="90488" bIns="44450"/>
          <a:lstStyle/>
          <a:p>
            <a:r>
              <a:rPr lang="en-US" sz="1300" dirty="0"/>
              <a:t>1.2: Concept of UML</a:t>
            </a:r>
            <a:r>
              <a:rPr lang="en-US" sz="1200" dirty="0"/>
              <a:t/>
            </a:r>
            <a:br>
              <a:rPr lang="en-US" sz="1200" dirty="0"/>
            </a:br>
            <a:r>
              <a:rPr lang="en-US" dirty="0" err="1"/>
              <a:t>UML</a:t>
            </a:r>
            <a:r>
              <a:rPr lang="en-US" dirty="0"/>
              <a:t> Evolution</a:t>
            </a:r>
          </a:p>
        </p:txBody>
      </p:sp>
      <p:grpSp>
        <p:nvGrpSpPr>
          <p:cNvPr id="21507" name="Group 5"/>
          <p:cNvGrpSpPr>
            <a:grpSpLocks/>
          </p:cNvGrpSpPr>
          <p:nvPr/>
        </p:nvGrpSpPr>
        <p:grpSpPr bwMode="auto">
          <a:xfrm>
            <a:off x="762000" y="1371600"/>
            <a:ext cx="7543800" cy="4876800"/>
            <a:chOff x="762000" y="1295400"/>
            <a:chExt cx="7543800" cy="4876800"/>
          </a:xfrm>
        </p:grpSpPr>
        <p:pic>
          <p:nvPicPr>
            <p:cNvPr id="21508" name="Picture 17" descr="history"/>
            <p:cNvPicPr>
              <a:picLocks noChangeAspect="1" noChangeArrowheads="1"/>
            </p:cNvPicPr>
            <p:nvPr/>
          </p:nvPicPr>
          <p:blipFill>
            <a:blip r:embed="rId3"/>
            <a:srcRect/>
            <a:stretch>
              <a:fillRect/>
            </a:stretch>
          </p:blipFill>
          <p:spPr bwMode="auto">
            <a:xfrm>
              <a:off x="762000" y="1295400"/>
              <a:ext cx="5686425" cy="4495800"/>
            </a:xfrm>
            <a:prstGeom prst="rect">
              <a:avLst/>
            </a:prstGeom>
            <a:noFill/>
            <a:ln w="9525">
              <a:noFill/>
              <a:miter lim="800000"/>
              <a:headEnd/>
              <a:tailEnd/>
            </a:ln>
          </p:spPr>
        </p:pic>
        <p:sp>
          <p:nvSpPr>
            <p:cNvPr id="21509" name="Oval 18"/>
            <p:cNvSpPr>
              <a:spLocks noChangeArrowheads="1"/>
            </p:cNvSpPr>
            <p:nvPr/>
          </p:nvSpPr>
          <p:spPr bwMode="auto">
            <a:xfrm>
              <a:off x="6934200" y="5638800"/>
              <a:ext cx="1371600" cy="533400"/>
            </a:xfrm>
            <a:prstGeom prst="ellipse">
              <a:avLst/>
            </a:prstGeom>
            <a:solidFill>
              <a:srgbClr val="00CCFF"/>
            </a:solidFill>
            <a:ln w="9525">
              <a:solidFill>
                <a:schemeClr val="tx1"/>
              </a:solidFill>
              <a:round/>
              <a:headEnd/>
              <a:tailEnd/>
            </a:ln>
          </p:spPr>
          <p:txBody>
            <a:bodyPr wrap="none" anchor="ctr"/>
            <a:lstStyle/>
            <a:p>
              <a:pPr algn="ctr"/>
              <a:r>
                <a:rPr lang="en-US" sz="1400">
                  <a:solidFill>
                    <a:schemeClr val="tx2"/>
                  </a:solidFill>
                  <a:latin typeface="Calibri" pitchFamily="34" charset="0"/>
                </a:rPr>
                <a:t>UML 2.1.1</a:t>
              </a:r>
            </a:p>
            <a:p>
              <a:pPr algn="ctr"/>
              <a:r>
                <a:rPr lang="en-US" sz="1200">
                  <a:solidFill>
                    <a:schemeClr val="tx2"/>
                  </a:solidFill>
                  <a:latin typeface="Calibri" pitchFamily="34" charset="0"/>
                </a:rPr>
                <a:t>Early 2007</a:t>
              </a:r>
            </a:p>
          </p:txBody>
        </p:sp>
        <p:sp>
          <p:nvSpPr>
            <p:cNvPr id="21510" name="Line 19"/>
            <p:cNvSpPr>
              <a:spLocks noChangeShapeType="1"/>
            </p:cNvSpPr>
            <p:nvPr/>
          </p:nvSpPr>
          <p:spPr bwMode="auto">
            <a:xfrm>
              <a:off x="6400800" y="5638800"/>
              <a:ext cx="304800" cy="76200"/>
            </a:xfrm>
            <a:prstGeom prst="line">
              <a:avLst/>
            </a:prstGeom>
            <a:noFill/>
            <a:ln w="9525">
              <a:solidFill>
                <a:schemeClr val="tx2"/>
              </a:solidFill>
              <a:round/>
              <a:headEnd/>
              <a:tailEnd type="triangle" w="med" len="med"/>
            </a:ln>
          </p:spPr>
          <p:txBody>
            <a:bodyPr/>
            <a:lstStyle/>
            <a:p>
              <a:endParaRPr lang="en-IN"/>
            </a:p>
          </p:txBody>
        </p:sp>
        <p:sp>
          <p:nvSpPr>
            <p:cNvPr id="21511" name="Line 20"/>
            <p:cNvSpPr>
              <a:spLocks noChangeShapeType="1"/>
            </p:cNvSpPr>
            <p:nvPr/>
          </p:nvSpPr>
          <p:spPr bwMode="auto">
            <a:xfrm>
              <a:off x="6705600" y="5715000"/>
              <a:ext cx="304800" cy="76200"/>
            </a:xfrm>
            <a:prstGeom prst="line">
              <a:avLst/>
            </a:prstGeom>
            <a:noFill/>
            <a:ln w="9525">
              <a:solidFill>
                <a:schemeClr val="tx2"/>
              </a:solidFill>
              <a:round/>
              <a:headEnd/>
              <a:tailEnd type="triangle" w="med" len="med"/>
            </a:ln>
          </p:spPr>
          <p:txBody>
            <a:bodyPr/>
            <a:lstStyle/>
            <a:p>
              <a:endParaRPr lang="en-IN"/>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lIns="90488" tIns="44450" rIns="90488" bIns="44450"/>
          <a:lstStyle/>
          <a:p>
            <a:r>
              <a:rPr lang="en-US" sz="1300" dirty="0"/>
              <a:t>1.2: Concept of UML</a:t>
            </a:r>
            <a:r>
              <a:rPr lang="en-US" sz="1200" dirty="0"/>
              <a:t/>
            </a:r>
            <a:br>
              <a:rPr lang="en-US" sz="1200" dirty="0"/>
            </a:br>
            <a:r>
              <a:rPr lang="en-US" dirty="0"/>
              <a:t>Scope of UML</a:t>
            </a:r>
          </a:p>
        </p:txBody>
      </p:sp>
      <p:grpSp>
        <p:nvGrpSpPr>
          <p:cNvPr id="22531" name="Group 4"/>
          <p:cNvGrpSpPr>
            <a:grpSpLocks/>
          </p:cNvGrpSpPr>
          <p:nvPr/>
        </p:nvGrpSpPr>
        <p:grpSpPr bwMode="auto">
          <a:xfrm>
            <a:off x="609600" y="1295400"/>
            <a:ext cx="7543800" cy="4846638"/>
            <a:chOff x="768" y="864"/>
            <a:chExt cx="4752" cy="3120"/>
          </a:xfrm>
        </p:grpSpPr>
        <p:sp>
          <p:nvSpPr>
            <p:cNvPr id="22532" name="Rectangle 5"/>
            <p:cNvSpPr>
              <a:spLocks noChangeArrowheads="1"/>
            </p:cNvSpPr>
            <p:nvPr/>
          </p:nvSpPr>
          <p:spPr bwMode="auto">
            <a:xfrm>
              <a:off x="912" y="1200"/>
              <a:ext cx="4464" cy="2400"/>
            </a:xfrm>
            <a:prstGeom prst="rect">
              <a:avLst/>
            </a:prstGeom>
            <a:noFill/>
            <a:ln w="28575">
              <a:solidFill>
                <a:schemeClr val="tx2"/>
              </a:solidFill>
              <a:prstDash val="sysDot"/>
              <a:miter lim="800000"/>
              <a:headEnd/>
              <a:tailEnd/>
            </a:ln>
          </p:spPr>
          <p:txBody>
            <a:bodyPr wrap="none" anchor="ctr"/>
            <a:lstStyle/>
            <a:p>
              <a:endParaRPr lang="en-US">
                <a:latin typeface="+mj-lt"/>
              </a:endParaRPr>
            </a:p>
          </p:txBody>
        </p:sp>
        <p:sp>
          <p:nvSpPr>
            <p:cNvPr id="22533" name="Text Box 6"/>
            <p:cNvSpPr txBox="1">
              <a:spLocks noChangeArrowheads="1"/>
            </p:cNvSpPr>
            <p:nvPr/>
          </p:nvSpPr>
          <p:spPr bwMode="auto">
            <a:xfrm>
              <a:off x="2640" y="960"/>
              <a:ext cx="1728" cy="256"/>
            </a:xfrm>
            <a:prstGeom prst="rect">
              <a:avLst/>
            </a:prstGeom>
            <a:noFill/>
            <a:ln w="9525">
              <a:noFill/>
              <a:miter lim="800000"/>
              <a:headEnd/>
              <a:tailEnd/>
            </a:ln>
          </p:spPr>
          <p:txBody>
            <a:bodyPr>
              <a:spAutoFit/>
            </a:bodyPr>
            <a:lstStyle/>
            <a:p>
              <a:pPr eaLnBrk="0" hangingPunct="0">
                <a:spcBef>
                  <a:spcPct val="50000"/>
                </a:spcBef>
              </a:pPr>
              <a:r>
                <a:rPr lang="en-US" sz="2000" b="1" dirty="0">
                  <a:latin typeface="+mj-lt"/>
                </a:rPr>
                <a:t>UML Scope</a:t>
              </a:r>
            </a:p>
          </p:txBody>
        </p:sp>
        <p:sp>
          <p:nvSpPr>
            <p:cNvPr id="22534" name="Text Box 7"/>
            <p:cNvSpPr txBox="1">
              <a:spLocks noChangeArrowheads="1"/>
            </p:cNvSpPr>
            <p:nvPr/>
          </p:nvSpPr>
          <p:spPr bwMode="auto">
            <a:xfrm>
              <a:off x="1104" y="3600"/>
              <a:ext cx="1248" cy="374"/>
            </a:xfrm>
            <a:prstGeom prst="rect">
              <a:avLst/>
            </a:prstGeom>
            <a:noFill/>
            <a:ln w="9525">
              <a:noFill/>
              <a:miter lim="800000"/>
              <a:headEnd/>
              <a:tailEnd/>
            </a:ln>
          </p:spPr>
          <p:txBody>
            <a:bodyPr>
              <a:spAutoFit/>
            </a:bodyPr>
            <a:lstStyle/>
            <a:p>
              <a:pPr eaLnBrk="0" hangingPunct="0">
                <a:spcBef>
                  <a:spcPct val="50000"/>
                </a:spcBef>
              </a:pPr>
              <a:r>
                <a:rPr lang="en-US" sz="1600" b="1">
                  <a:latin typeface="+mj-lt"/>
                </a:rPr>
                <a:t>Programming Language</a:t>
              </a:r>
            </a:p>
          </p:txBody>
        </p:sp>
        <p:sp>
          <p:nvSpPr>
            <p:cNvPr id="22535" name="Text Box 8"/>
            <p:cNvSpPr txBox="1">
              <a:spLocks noChangeArrowheads="1"/>
            </p:cNvSpPr>
            <p:nvPr/>
          </p:nvSpPr>
          <p:spPr bwMode="auto">
            <a:xfrm>
              <a:off x="2784" y="3600"/>
              <a:ext cx="1508" cy="376"/>
            </a:xfrm>
            <a:prstGeom prst="rect">
              <a:avLst/>
            </a:prstGeom>
            <a:noFill/>
            <a:ln w="9525">
              <a:noFill/>
              <a:miter lim="800000"/>
              <a:headEnd/>
              <a:tailEnd/>
            </a:ln>
          </p:spPr>
          <p:txBody>
            <a:bodyPr wrap="square">
              <a:spAutoFit/>
            </a:bodyPr>
            <a:lstStyle/>
            <a:p>
              <a:pPr eaLnBrk="0" hangingPunct="0">
                <a:spcBef>
                  <a:spcPct val="50000"/>
                </a:spcBef>
              </a:pPr>
              <a:r>
                <a:rPr lang="en-US" sz="1600" b="1" dirty="0">
                  <a:latin typeface="+mj-lt"/>
                </a:rPr>
                <a:t>Tools/ Repository Specification</a:t>
              </a:r>
            </a:p>
          </p:txBody>
        </p:sp>
        <p:sp>
          <p:nvSpPr>
            <p:cNvPr id="22536" name="Text Box 9"/>
            <p:cNvSpPr txBox="1">
              <a:spLocks noChangeArrowheads="1"/>
            </p:cNvSpPr>
            <p:nvPr/>
          </p:nvSpPr>
          <p:spPr bwMode="auto">
            <a:xfrm>
              <a:off x="4656" y="3600"/>
              <a:ext cx="816" cy="216"/>
            </a:xfrm>
            <a:prstGeom prst="rect">
              <a:avLst/>
            </a:prstGeom>
            <a:noFill/>
            <a:ln w="9525">
              <a:noFill/>
              <a:miter lim="800000"/>
              <a:headEnd/>
              <a:tailEnd/>
            </a:ln>
          </p:spPr>
          <p:txBody>
            <a:bodyPr>
              <a:spAutoFit/>
            </a:bodyPr>
            <a:lstStyle/>
            <a:p>
              <a:pPr eaLnBrk="0" hangingPunct="0">
                <a:spcBef>
                  <a:spcPct val="50000"/>
                </a:spcBef>
              </a:pPr>
              <a:r>
                <a:rPr lang="en-US" sz="1600" b="1">
                  <a:latin typeface="+mj-lt"/>
                </a:rPr>
                <a:t>Process</a:t>
              </a:r>
            </a:p>
          </p:txBody>
        </p:sp>
        <p:grpSp>
          <p:nvGrpSpPr>
            <p:cNvPr id="22537" name="Group 10"/>
            <p:cNvGrpSpPr>
              <a:grpSpLocks/>
            </p:cNvGrpSpPr>
            <p:nvPr/>
          </p:nvGrpSpPr>
          <p:grpSpPr bwMode="auto">
            <a:xfrm>
              <a:off x="768" y="864"/>
              <a:ext cx="4752" cy="3120"/>
              <a:chOff x="768" y="864"/>
              <a:chExt cx="4752" cy="3120"/>
            </a:xfrm>
          </p:grpSpPr>
          <p:sp>
            <p:nvSpPr>
              <p:cNvPr id="22543" name="Rectangle 11"/>
              <p:cNvSpPr>
                <a:spLocks noChangeArrowheads="1"/>
              </p:cNvSpPr>
              <p:nvPr/>
            </p:nvSpPr>
            <p:spPr bwMode="auto">
              <a:xfrm>
                <a:off x="768" y="864"/>
                <a:ext cx="4752" cy="3120"/>
              </a:xfrm>
              <a:prstGeom prst="rect">
                <a:avLst/>
              </a:prstGeom>
              <a:noFill/>
              <a:ln w="28575">
                <a:solidFill>
                  <a:schemeClr val="tx2"/>
                </a:solidFill>
                <a:miter lim="800000"/>
                <a:headEnd/>
                <a:tailEnd/>
              </a:ln>
            </p:spPr>
            <p:txBody>
              <a:bodyPr wrap="none" anchor="ctr"/>
              <a:lstStyle/>
              <a:p>
                <a:endParaRPr lang="en-US">
                  <a:latin typeface="+mj-lt"/>
                </a:endParaRPr>
              </a:p>
            </p:txBody>
          </p:sp>
          <p:sp>
            <p:nvSpPr>
              <p:cNvPr id="22544" name="Oval 12"/>
              <p:cNvSpPr>
                <a:spLocks noChangeArrowheads="1"/>
              </p:cNvSpPr>
              <p:nvPr/>
            </p:nvSpPr>
            <p:spPr bwMode="auto">
              <a:xfrm>
                <a:off x="1104" y="1488"/>
                <a:ext cx="4128" cy="1968"/>
              </a:xfrm>
              <a:prstGeom prst="ellipse">
                <a:avLst/>
              </a:prstGeom>
              <a:noFill/>
              <a:ln w="28575">
                <a:solidFill>
                  <a:schemeClr val="tx2"/>
                </a:solidFill>
                <a:round/>
                <a:headEnd/>
                <a:tailEnd/>
              </a:ln>
            </p:spPr>
            <p:txBody>
              <a:bodyPr wrap="none" anchor="ctr"/>
              <a:lstStyle/>
              <a:p>
                <a:endParaRPr lang="en-US">
                  <a:latin typeface="+mj-lt"/>
                </a:endParaRPr>
              </a:p>
            </p:txBody>
          </p:sp>
          <p:sp>
            <p:nvSpPr>
              <p:cNvPr id="22545" name="Oval 13"/>
              <p:cNvSpPr>
                <a:spLocks noChangeArrowheads="1"/>
              </p:cNvSpPr>
              <p:nvPr/>
            </p:nvSpPr>
            <p:spPr bwMode="auto">
              <a:xfrm>
                <a:off x="2496" y="2112"/>
                <a:ext cx="1488" cy="672"/>
              </a:xfrm>
              <a:prstGeom prst="ellipse">
                <a:avLst/>
              </a:prstGeom>
              <a:noFill/>
              <a:ln w="28575">
                <a:solidFill>
                  <a:schemeClr val="tx2"/>
                </a:solidFill>
                <a:round/>
                <a:headEnd/>
                <a:tailEnd/>
              </a:ln>
            </p:spPr>
            <p:txBody>
              <a:bodyPr wrap="none" anchor="ctr"/>
              <a:lstStyle/>
              <a:p>
                <a:endParaRPr lang="en-US">
                  <a:latin typeface="+mj-lt"/>
                </a:endParaRPr>
              </a:p>
            </p:txBody>
          </p:sp>
          <p:sp>
            <p:nvSpPr>
              <p:cNvPr id="22546" name="Line 14"/>
              <p:cNvSpPr>
                <a:spLocks noChangeShapeType="1"/>
              </p:cNvSpPr>
              <p:nvPr/>
            </p:nvSpPr>
            <p:spPr bwMode="auto">
              <a:xfrm>
                <a:off x="3168" y="1488"/>
                <a:ext cx="0" cy="624"/>
              </a:xfrm>
              <a:prstGeom prst="line">
                <a:avLst/>
              </a:prstGeom>
              <a:noFill/>
              <a:ln w="28575">
                <a:solidFill>
                  <a:schemeClr val="tx2"/>
                </a:solidFill>
                <a:round/>
                <a:headEnd/>
                <a:tailEnd/>
              </a:ln>
            </p:spPr>
            <p:txBody>
              <a:bodyPr wrap="none" anchor="ctr"/>
              <a:lstStyle/>
              <a:p>
                <a:endParaRPr lang="en-IN">
                  <a:latin typeface="+mj-lt"/>
                </a:endParaRPr>
              </a:p>
            </p:txBody>
          </p:sp>
          <p:sp>
            <p:nvSpPr>
              <p:cNvPr id="22547" name="Line 15"/>
              <p:cNvSpPr>
                <a:spLocks noChangeShapeType="1"/>
              </p:cNvSpPr>
              <p:nvPr/>
            </p:nvSpPr>
            <p:spPr bwMode="auto">
              <a:xfrm>
                <a:off x="3216" y="2784"/>
                <a:ext cx="0" cy="672"/>
              </a:xfrm>
              <a:prstGeom prst="line">
                <a:avLst/>
              </a:prstGeom>
              <a:noFill/>
              <a:ln w="28575">
                <a:solidFill>
                  <a:schemeClr val="tx2"/>
                </a:solidFill>
                <a:round/>
                <a:headEnd/>
                <a:tailEnd/>
              </a:ln>
            </p:spPr>
            <p:txBody>
              <a:bodyPr wrap="none" anchor="ctr"/>
              <a:lstStyle/>
              <a:p>
                <a:endParaRPr lang="en-IN">
                  <a:latin typeface="+mj-lt"/>
                </a:endParaRPr>
              </a:p>
            </p:txBody>
          </p:sp>
          <p:sp>
            <p:nvSpPr>
              <p:cNvPr id="22548" name="Line 16"/>
              <p:cNvSpPr>
                <a:spLocks noChangeShapeType="1"/>
              </p:cNvSpPr>
              <p:nvPr/>
            </p:nvSpPr>
            <p:spPr bwMode="auto">
              <a:xfrm>
                <a:off x="1104" y="2496"/>
                <a:ext cx="1392" cy="0"/>
              </a:xfrm>
              <a:prstGeom prst="line">
                <a:avLst/>
              </a:prstGeom>
              <a:noFill/>
              <a:ln w="28575">
                <a:solidFill>
                  <a:schemeClr val="tx2"/>
                </a:solidFill>
                <a:round/>
                <a:headEnd/>
                <a:tailEnd/>
              </a:ln>
            </p:spPr>
            <p:txBody>
              <a:bodyPr wrap="none" anchor="ctr"/>
              <a:lstStyle/>
              <a:p>
                <a:endParaRPr lang="en-IN">
                  <a:latin typeface="+mj-lt"/>
                </a:endParaRPr>
              </a:p>
            </p:txBody>
          </p:sp>
          <p:sp>
            <p:nvSpPr>
              <p:cNvPr id="22549" name="Line 17"/>
              <p:cNvSpPr>
                <a:spLocks noChangeShapeType="1"/>
              </p:cNvSpPr>
              <p:nvPr/>
            </p:nvSpPr>
            <p:spPr bwMode="auto">
              <a:xfrm>
                <a:off x="3984" y="2448"/>
                <a:ext cx="1248" cy="0"/>
              </a:xfrm>
              <a:prstGeom prst="line">
                <a:avLst/>
              </a:prstGeom>
              <a:noFill/>
              <a:ln w="28575">
                <a:solidFill>
                  <a:schemeClr val="tx2"/>
                </a:solidFill>
                <a:round/>
                <a:headEnd/>
                <a:tailEnd/>
              </a:ln>
            </p:spPr>
            <p:txBody>
              <a:bodyPr wrap="none" anchor="ctr"/>
              <a:lstStyle/>
              <a:p>
                <a:endParaRPr lang="en-IN">
                  <a:latin typeface="+mj-lt"/>
                </a:endParaRPr>
              </a:p>
            </p:txBody>
          </p:sp>
        </p:grpSp>
        <p:sp>
          <p:nvSpPr>
            <p:cNvPr id="22538" name="Text Box 18"/>
            <p:cNvSpPr txBox="1">
              <a:spLocks noChangeArrowheads="1"/>
            </p:cNvSpPr>
            <p:nvPr/>
          </p:nvSpPr>
          <p:spPr bwMode="auto">
            <a:xfrm>
              <a:off x="2784" y="2304"/>
              <a:ext cx="1248" cy="295"/>
            </a:xfrm>
            <a:prstGeom prst="rect">
              <a:avLst/>
            </a:prstGeom>
            <a:noFill/>
            <a:ln w="9525">
              <a:noFill/>
              <a:miter lim="800000"/>
              <a:headEnd/>
              <a:tailEnd/>
            </a:ln>
          </p:spPr>
          <p:txBody>
            <a:bodyPr>
              <a:spAutoFit/>
            </a:bodyPr>
            <a:lstStyle/>
            <a:p>
              <a:pPr eaLnBrk="0" hangingPunct="0">
                <a:spcBef>
                  <a:spcPct val="50000"/>
                </a:spcBef>
              </a:pPr>
              <a:r>
                <a:rPr lang="en-US" sz="2400" b="1">
                  <a:latin typeface="+mj-lt"/>
                </a:rPr>
                <a:t>   System</a:t>
              </a:r>
            </a:p>
          </p:txBody>
        </p:sp>
        <p:sp>
          <p:nvSpPr>
            <p:cNvPr id="22539" name="Text Box 19"/>
            <p:cNvSpPr txBox="1">
              <a:spLocks noChangeArrowheads="1"/>
            </p:cNvSpPr>
            <p:nvPr/>
          </p:nvSpPr>
          <p:spPr bwMode="auto">
            <a:xfrm>
              <a:off x="1776" y="1920"/>
              <a:ext cx="912"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Specify</a:t>
              </a:r>
            </a:p>
          </p:txBody>
        </p:sp>
        <p:sp>
          <p:nvSpPr>
            <p:cNvPr id="22540" name="Text Box 20"/>
            <p:cNvSpPr txBox="1">
              <a:spLocks noChangeArrowheads="1"/>
            </p:cNvSpPr>
            <p:nvPr/>
          </p:nvSpPr>
          <p:spPr bwMode="auto">
            <a:xfrm>
              <a:off x="3840" y="1920"/>
              <a:ext cx="1104"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Construct</a:t>
              </a:r>
            </a:p>
          </p:txBody>
        </p:sp>
        <p:sp>
          <p:nvSpPr>
            <p:cNvPr id="22541" name="Text Box 21"/>
            <p:cNvSpPr txBox="1">
              <a:spLocks noChangeArrowheads="1"/>
            </p:cNvSpPr>
            <p:nvPr/>
          </p:nvSpPr>
          <p:spPr bwMode="auto">
            <a:xfrm>
              <a:off x="1776" y="2784"/>
              <a:ext cx="912"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Visualize</a:t>
              </a:r>
            </a:p>
          </p:txBody>
        </p:sp>
        <p:sp>
          <p:nvSpPr>
            <p:cNvPr id="22542" name="Text Box 22"/>
            <p:cNvSpPr txBox="1">
              <a:spLocks noChangeArrowheads="1"/>
            </p:cNvSpPr>
            <p:nvPr/>
          </p:nvSpPr>
          <p:spPr bwMode="auto">
            <a:xfrm>
              <a:off x="3840" y="2785"/>
              <a:ext cx="1008" cy="275"/>
            </a:xfrm>
            <a:prstGeom prst="rect">
              <a:avLst/>
            </a:prstGeom>
            <a:noFill/>
            <a:ln w="9525">
              <a:noFill/>
              <a:miter lim="800000"/>
              <a:headEnd/>
              <a:tailEnd/>
            </a:ln>
          </p:spPr>
          <p:txBody>
            <a:bodyPr>
              <a:spAutoFit/>
            </a:bodyPr>
            <a:lstStyle/>
            <a:p>
              <a:pPr eaLnBrk="0" hangingPunct="0">
                <a:spcBef>
                  <a:spcPct val="50000"/>
                </a:spcBef>
              </a:pPr>
              <a:r>
                <a:rPr lang="en-US" sz="2200" b="1">
                  <a:latin typeface="+mj-lt"/>
                </a:rPr>
                <a:t>Document</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F4F3D46E-5C93-4F30-A4AE-B74B66E43B31}"/>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4200</TotalTime>
  <Words>5911</Words>
  <Application>Microsoft Office PowerPoint</Application>
  <PresentationFormat>On-screen Show (4:3)</PresentationFormat>
  <Paragraphs>644</Paragraphs>
  <Slides>53</Slides>
  <Notes>52</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3" baseType="lpstr">
      <vt:lpstr>Verdana</vt:lpstr>
      <vt:lpstr>Candara</vt:lpstr>
      <vt:lpstr>Wingdings</vt:lpstr>
      <vt:lpstr>Trebuchet MS</vt:lpstr>
      <vt:lpstr>Arial</vt:lpstr>
      <vt:lpstr>Tahoma</vt:lpstr>
      <vt:lpstr>Calibri</vt:lpstr>
      <vt:lpstr>ヒラギノ角ゴ Pro W3</vt:lpstr>
      <vt:lpstr>Capgemini 2017_Cover slides</vt:lpstr>
      <vt:lpstr>think-cell Slide</vt:lpstr>
      <vt:lpstr>PowerPoint Presentation</vt:lpstr>
      <vt:lpstr>Lesson Objectives</vt:lpstr>
      <vt:lpstr>1.1: Modeling  Definition of a Model</vt:lpstr>
      <vt:lpstr>1.1: Modeling Features of Modeling</vt:lpstr>
      <vt:lpstr>1.1: Modeling Principles of Modeling</vt:lpstr>
      <vt:lpstr>1.2: Concept of UML What is UML?</vt:lpstr>
      <vt:lpstr>1.2: Concept of UML What is UML?</vt:lpstr>
      <vt:lpstr>1.2: Concept of UML UML Evolution</vt:lpstr>
      <vt:lpstr>1.2: Concept of UML Scope of UML</vt:lpstr>
      <vt:lpstr>1.2: Concept of UML What UML is NOT...</vt:lpstr>
      <vt:lpstr>1.3: UML Building Blocks  Overview</vt:lpstr>
      <vt:lpstr>1.3: UML Building Blocks  Views and Diagrams</vt:lpstr>
      <vt:lpstr>1.3: UML Building Blocks  Views and Diagrams (Contd…)</vt:lpstr>
      <vt:lpstr>1.3: UML Building Blocks Elements</vt:lpstr>
      <vt:lpstr>1.3: UML Building Blocks Mechanisms</vt:lpstr>
      <vt:lpstr>1.4: UML Diagrams Classification</vt:lpstr>
      <vt:lpstr>1.5: Use Case Diagrams   Use Case Diagrams - Features </vt:lpstr>
      <vt:lpstr>1.5: Use Case Diagrams Definition of Actor</vt:lpstr>
      <vt:lpstr>1.5: Use Case Diagrams Definition of Use Cases</vt:lpstr>
      <vt:lpstr>1.5: Use Case Diagrams Drawing the Use Case Diagram</vt:lpstr>
      <vt:lpstr>1.5: Use Case Diagrams Use Case Specification</vt:lpstr>
      <vt:lpstr>PowerPoint Presentation</vt:lpstr>
      <vt:lpstr>1.5: Use Case Diagrams Use Case Relationships - Overview</vt:lpstr>
      <vt:lpstr>1.5: Use Case Diagrams Include relationship - Characteristics</vt:lpstr>
      <vt:lpstr>1.5: Use Case Diagrams Include relationship - Example</vt:lpstr>
      <vt:lpstr>1.5: Use Case Diagrams Extend relationship - Characteristics</vt:lpstr>
      <vt:lpstr>1.5: Use Case Diagrams Extend relationship - Example</vt:lpstr>
      <vt:lpstr>1.5: Use Case Diagrams Examples of Use Case Relationships </vt:lpstr>
      <vt:lpstr>1.5: Use Case Diagrams Examples of Use Case Relationships Contd…)</vt:lpstr>
      <vt:lpstr>1.6: Sequence Diagrams  Direction of Arrows</vt:lpstr>
      <vt:lpstr>1.6: Sequence Diagrams Branch Conditions</vt:lpstr>
      <vt:lpstr>1.6: Sequence Diagrams Example of Sequence Diagrams</vt:lpstr>
      <vt:lpstr>1.6: Sequence Diagrams Features</vt:lpstr>
      <vt:lpstr>1.6: Sequence Diagrams Functions</vt:lpstr>
      <vt:lpstr>1.7: Class Diagrams Uses</vt:lpstr>
      <vt:lpstr>1.7: Class Diagrams Notations for Class</vt:lpstr>
      <vt:lpstr>1.7: Class Diagrams Notations for Class (Contd…)</vt:lpstr>
      <vt:lpstr>1.7: Class Diagrams Association Relationship - Features</vt:lpstr>
      <vt:lpstr>1.7: Class Diagrams Association Relationship - Example</vt:lpstr>
      <vt:lpstr>1.7: Class Diagrams Relationships - Features</vt:lpstr>
      <vt:lpstr>1.7: Class Diagrams Relationships - Examples</vt:lpstr>
      <vt:lpstr>1.7: Class Diagrams  Definition of Multiplicity</vt:lpstr>
      <vt:lpstr>1.7: Class Diagrams Association Class Relationship - Features</vt:lpstr>
      <vt:lpstr>1.7: Class Diagrams Dependency - Features</vt:lpstr>
      <vt:lpstr>1.7: Class Diagrams What does Dependency Translate to in Code?</vt:lpstr>
      <vt:lpstr>1.7: Class Diagrams Generalization - Features</vt:lpstr>
      <vt:lpstr>1.7: Class Diagrams What does Generalization Translate to in Code?</vt:lpstr>
      <vt:lpstr>1.7: Class Diagrams Example of Class Diagrams</vt:lpstr>
      <vt:lpstr>Lab Book</vt:lpstr>
      <vt:lpstr>Summary</vt:lpstr>
      <vt:lpstr>Review Question</vt:lpstr>
      <vt:lpstr>Review Question: Match the Following</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UML-ClassBook-Lesson01</dc:title>
  <dc:creator>iGATE</dc:creator>
  <cp:lastModifiedBy>Srivastava, Vaishali</cp:lastModifiedBy>
  <cp:revision>165</cp:revision>
  <dcterms:created xsi:type="dcterms:W3CDTF">2012-05-18T02:59:15Z</dcterms:created>
  <dcterms:modified xsi:type="dcterms:W3CDTF">2018-04-11T05:02:54Z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