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15" r:id="rId4"/>
  </p:sldMasterIdLst>
  <p:notesMasterIdLst>
    <p:notesMasterId r:id="rId37"/>
  </p:notesMasterIdLst>
  <p:handoutMasterIdLst>
    <p:handoutMasterId r:id="rId38"/>
  </p:handoutMasterIdLst>
  <p:sldIdLst>
    <p:sldId id="256" r:id="rId5"/>
    <p:sldId id="257" r:id="rId6"/>
    <p:sldId id="258" r:id="rId7"/>
    <p:sldId id="259" r:id="rId8"/>
    <p:sldId id="260" r:id="rId9"/>
    <p:sldId id="261" r:id="rId10"/>
    <p:sldId id="262" r:id="rId11"/>
    <p:sldId id="263" r:id="rId12"/>
    <p:sldId id="264" r:id="rId13"/>
    <p:sldId id="287"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x="9144000" cy="6858000" type="screen4x3"/>
  <p:notesSz cx="6858000" cy="9144000"/>
  <p:embeddedFontLst>
    <p:embeddedFont>
      <p:font typeface="Calibri" panose="020F0502020204030204" pitchFamily="34" charset="0"/>
      <p:regular r:id="rId39"/>
      <p:bold r:id="rId40"/>
      <p:italic r:id="rId41"/>
      <p:boldItalic r:id="rId42"/>
    </p:embeddedFont>
    <p:embeddedFont>
      <p:font typeface="Arial Unicode MS" panose="020B0604020202020204" pitchFamily="34" charset="-128"/>
      <p:regular r:id="rId43"/>
    </p:embeddedFont>
    <p:embeddedFont>
      <p:font typeface="Verdana" panose="020B0604030504040204" pitchFamily="34" charset="0"/>
      <p:regular r:id="rId44"/>
      <p:bold r:id="rId45"/>
      <p:italic r:id="rId46"/>
      <p:boldItalic r:id="rId47"/>
    </p:embeddedFont>
    <p:embeddedFont>
      <p:font typeface="Candara" panose="020E0502030303020204" pitchFamily="34" charset="0"/>
      <p:regular r:id="rId48"/>
      <p:bold r:id="rId49"/>
      <p:italic r:id="rId50"/>
      <p:boldItalic r:id="rId5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8">
          <p15:clr>
            <a:srgbClr val="A4A3A4"/>
          </p15:clr>
        </p15:guide>
        <p15:guide id="2" orient="horz" pos="761">
          <p15:clr>
            <a:srgbClr val="A4A3A4"/>
          </p15:clr>
        </p15:guide>
        <p15:guide id="3" pos="185">
          <p15:clr>
            <a:srgbClr val="A4A3A4"/>
          </p15:clr>
        </p15:guide>
      </p15:sldGuideLst>
    </p:ext>
    <p:ext uri="{2D200454-40CA-4A62-9FC3-DE9A4176ACB9}">
      <p15:notesGuideLst xmlns:p15="http://schemas.microsoft.com/office/powerpoint/2012/main">
        <p15:guide id="1" orient="horz" pos="2750">
          <p15:clr>
            <a:srgbClr val="A4A3A4"/>
          </p15:clr>
        </p15:guide>
        <p15:guide id="2" orient="horz" pos="378">
          <p15:clr>
            <a:srgbClr val="A4A3A4"/>
          </p15:clr>
        </p15:guide>
        <p15:guide id="3" pos="122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2718" autoAdjust="0"/>
  </p:normalViewPr>
  <p:slideViewPr>
    <p:cSldViewPr snapToGrid="0" showGuides="1">
      <p:cViewPr varScale="1">
        <p:scale>
          <a:sx n="85" d="100"/>
          <a:sy n="85" d="100"/>
        </p:scale>
        <p:origin x="1560" y="96"/>
      </p:cViewPr>
      <p:guideLst>
        <p:guide orient="horz" pos="578"/>
        <p:guide orient="horz" pos="761"/>
        <p:guide pos="18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2826" y="-84"/>
      </p:cViewPr>
      <p:guideLst>
        <p:guide orient="horz" pos="2750"/>
        <p:guide orient="horz" pos="378"/>
        <p:guide pos="122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46" Type="http://schemas.openxmlformats.org/officeDocument/2006/relationships/font" Target="fonts/font8.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3.fntdata"/><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6.fntdata"/><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4.xml"/><Relationship Id="rId51" Type="http://schemas.openxmlformats.org/officeDocument/2006/relationships/font" Target="fonts/font13.fntdata"/><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smtClean="0"/>
              <a:t>DBMS/SQL				                  Getting Started with Database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3/15/2018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3839586548"/>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00239" y="600075"/>
            <a:ext cx="4619094" cy="3514725"/>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1900239" y="4264025"/>
            <a:ext cx="4643437" cy="426773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07906" y="545383"/>
            <a:ext cx="0" cy="8001000"/>
          </a:xfrm>
          <a:prstGeom prst="line">
            <a:avLst/>
          </a:prstGeom>
          <a:noFill/>
          <a:ln w="9525">
            <a:solidFill>
              <a:schemeClr val="tx1"/>
            </a:solidFill>
            <a:round/>
            <a:headEnd/>
            <a:tailEnd/>
          </a:ln>
          <a:effectLst/>
        </p:spPr>
        <p:txBody>
          <a:bodyPr/>
          <a:lstStyle/>
          <a:p>
            <a:endParaRPr lang="en-US"/>
          </a:p>
        </p:txBody>
      </p:sp>
      <p:sp>
        <p:nvSpPr>
          <p:cNvPr id="11" name="Rectangle 14"/>
          <p:cNvSpPr>
            <a:spLocks noChangeArrowheads="1"/>
          </p:cNvSpPr>
          <p:nvPr/>
        </p:nvSpPr>
        <p:spPr bwMode="auto">
          <a:xfrm>
            <a:off x="261257" y="152401"/>
            <a:ext cx="6480856" cy="203860"/>
          </a:xfrm>
          <a:prstGeom prst="rect">
            <a:avLst/>
          </a:prstGeom>
          <a:noFill/>
          <a:ln w="9525">
            <a:noFill/>
            <a:miter lim="800000"/>
            <a:headEnd/>
            <a:tailEnd/>
          </a:ln>
          <a:effectLst/>
        </p:spPr>
        <p:txBody>
          <a:bodyPr lIns="92446" tIns="46223" rIns="92446" bIns="46223" anchor="ctr" anchorCtr="0"/>
          <a:lstStyle/>
          <a:p>
            <a:r>
              <a:rPr lang="en-US" sz="1000" b="0" dirty="0" smtClean="0">
                <a:latin typeface="Arial" panose="020B0604020202020204" pitchFamily="34" charset="0"/>
                <a:cs typeface="Arial" panose="020B0604020202020204" pitchFamily="34" charset="0"/>
              </a:rPr>
              <a:t>Basic Spring 4.0                                                                                  Aspect Oriented Programming (AOP)</a:t>
            </a:r>
            <a:endParaRPr lang="en-US" sz="1000" b="0" dirty="0">
              <a:latin typeface="Arial" panose="020B0604020202020204" pitchFamily="34" charset="0"/>
              <a:cs typeface="Arial" panose="020B0604020202020204" pitchFamily="34" charset="0"/>
            </a:endParaRPr>
          </a:p>
        </p:txBody>
      </p:sp>
      <p:sp>
        <p:nvSpPr>
          <p:cNvPr id="7" name="Rectangle 14"/>
          <p:cNvSpPr>
            <a:spLocks noChangeArrowheads="1"/>
          </p:cNvSpPr>
          <p:nvPr/>
        </p:nvSpPr>
        <p:spPr bwMode="auto">
          <a:xfrm>
            <a:off x="3962793" y="8641978"/>
            <a:ext cx="2762530" cy="276391"/>
          </a:xfrm>
          <a:prstGeom prst="rect">
            <a:avLst/>
          </a:prstGeom>
          <a:noFill/>
          <a:ln w="9525">
            <a:noFill/>
            <a:miter lim="800000"/>
            <a:headEnd/>
            <a:tailEnd/>
          </a:ln>
          <a:effectLst/>
        </p:spPr>
        <p:txBody>
          <a:bodyPr lIns="92446" tIns="46223" rIns="92446" bIns="46223" anchor="ctr" anchorCtr="0"/>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	</a:t>
            </a:r>
            <a:r>
              <a:rPr lang="en-US" sz="1000" baseline="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Page 06-</a:t>
            </a:r>
            <a:fld id="{BD9FB300-F9DC-4669-88F4-967ABA23CC04}" type="slidenum">
              <a:rPr lang="en-US" sz="1000" smtClean="0">
                <a:latin typeface="Arial" panose="020B0604020202020204" pitchFamily="34" charset="0"/>
                <a:cs typeface="Arial" panose="020B0604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anose="020B0604020202020204" pitchFamily="34" charset="0"/>
                <a:cs typeface="Arial" panose="020B0604020202020204" pitchFamily="34" charset="0"/>
              </a:rPr>
              <a:t> </a:t>
            </a:r>
          </a:p>
        </p:txBody>
      </p:sp>
      <p:sp>
        <p:nvSpPr>
          <p:cNvPr id="8" name="Text Box 9"/>
          <p:cNvSpPr txBox="1">
            <a:spLocks noChangeArrowheads="1"/>
          </p:cNvSpPr>
          <p:nvPr/>
        </p:nvSpPr>
        <p:spPr bwMode="auto">
          <a:xfrm>
            <a:off x="-1975" y="59843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Tree>
    <p:extLst>
      <p:ext uri="{BB962C8B-B14F-4D97-AF65-F5344CB8AC3E}">
        <p14:creationId xmlns:p14="http://schemas.microsoft.com/office/powerpoint/2010/main" val="2045505989"/>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0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25638" y="600075"/>
            <a:ext cx="4667250" cy="3502025"/>
          </a:xfrm>
        </p:spPr>
      </p:sp>
      <p:sp>
        <p:nvSpPr>
          <p:cNvPr id="3" name="Notes Placeholder 2"/>
          <p:cNvSpPr>
            <a:spLocks noGrp="1"/>
          </p:cNvSpPr>
          <p:nvPr>
            <p:ph type="body" idx="1"/>
          </p:nvPr>
        </p:nvSpPr>
        <p:spPr>
          <a:xfrm>
            <a:off x="1951038" y="4280960"/>
            <a:ext cx="4773913" cy="4336338"/>
          </a:xfrm>
        </p:spPr>
        <p:txBody>
          <a:bodyPr>
            <a:normAutofit/>
          </a:bodyPr>
          <a:lstStyle/>
          <a:p>
            <a:endParaRPr lang="en-US" dirty="0"/>
          </a:p>
        </p:txBody>
      </p:sp>
      <p:sp>
        <p:nvSpPr>
          <p:cNvPr id="4" name="Text Box 9"/>
          <p:cNvSpPr txBox="1">
            <a:spLocks noChangeArrowheads="1"/>
          </p:cNvSpPr>
          <p:nvPr/>
        </p:nvSpPr>
        <p:spPr bwMode="auto">
          <a:xfrm>
            <a:off x="142875" y="1133475"/>
            <a:ext cx="1330325" cy="400110"/>
          </a:xfrm>
          <a:prstGeom prst="rect">
            <a:avLst/>
          </a:prstGeom>
          <a:noFill/>
          <a:ln w="9525">
            <a:noFill/>
            <a:miter lim="800000"/>
            <a:headEnd/>
            <a:tailEnd/>
          </a:ln>
          <a:effectLst/>
        </p:spPr>
        <p:txBody>
          <a:bodyPr wrap="square">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542411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01825" y="633413"/>
            <a:ext cx="4684713" cy="351472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78435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Rot="1" noChangeAspect="1" noChangeArrowheads="1" noTextEdit="1"/>
          </p:cNvSpPr>
          <p:nvPr>
            <p:ph type="sldImg"/>
          </p:nvPr>
        </p:nvSpPr>
        <p:spPr>
          <a:xfrm>
            <a:off x="1898650" y="603250"/>
            <a:ext cx="4670425" cy="3503613"/>
          </a:xfrm>
          <a:ln/>
        </p:spPr>
      </p:sp>
      <p:sp>
        <p:nvSpPr>
          <p:cNvPr id="45061" name="Rectangle 3"/>
          <p:cNvSpPr>
            <a:spLocks noGrp="1" noChangeArrowheads="1"/>
          </p:cNvSpPr>
          <p:nvPr>
            <p:ph type="body" idx="1"/>
          </p:nvPr>
        </p:nvSpPr>
        <p:spPr>
          <a:xfrm>
            <a:off x="1951038" y="4365625"/>
            <a:ext cx="4586881" cy="4016375"/>
          </a:xfrm>
          <a:noFill/>
          <a:ln/>
        </p:spPr>
        <p:txBody>
          <a:bodyPr/>
          <a:lstStyle/>
          <a:p>
            <a:pPr eaLnBrk="1" hangingPunct="1"/>
            <a:r>
              <a:rPr lang="en-US" dirty="0" smtClean="0"/>
              <a:t>AOP frameworks differ from one another. Advice can be applied at the field modification level in some frameworks, whereas others only expose the join points related to method invocations. They may also differ in how and when they weave the aspects. In any case,  ability to create </a:t>
            </a:r>
            <a:r>
              <a:rPr lang="en-US" dirty="0" err="1" smtClean="0"/>
              <a:t>pointcuts</a:t>
            </a:r>
            <a:r>
              <a:rPr lang="en-US" dirty="0" smtClean="0"/>
              <a:t> that define the join points at which aspects should be woven is what makes it an AOP framework. </a:t>
            </a:r>
          </a:p>
          <a:p>
            <a:pPr eaLnBrk="1" hangingPunct="1"/>
            <a:r>
              <a:rPr lang="en-US" dirty="0" smtClean="0"/>
              <a:t>The AOP frameworks have undergone some housecleaning in the last few years, resulting in some frameworks merging and others going extinct. Today, we have three dominant AOP frameworks (listed above)</a:t>
            </a:r>
          </a:p>
          <a:p>
            <a:pPr eaLnBrk="1" hangingPunct="1"/>
            <a:r>
              <a:rPr lang="en-US" dirty="0" smtClean="0"/>
              <a:t>We shall focus on Spring AOP, this being a Spring course. But, the AOP support in Spring borrows a lot from the </a:t>
            </a:r>
            <a:r>
              <a:rPr lang="en-US" dirty="0" err="1" smtClean="0"/>
              <a:t>AspectJ</a:t>
            </a:r>
            <a:r>
              <a:rPr lang="en-US" dirty="0" smtClean="0"/>
              <a:t> project. Thus, Spring’s support for AOP comes in four flavors (listed above). The first three are limited to method invocation. If you want more, consider implementing aspects in </a:t>
            </a:r>
            <a:r>
              <a:rPr lang="en-US" dirty="0" err="1" smtClean="0"/>
              <a:t>AspectJ</a:t>
            </a:r>
            <a:r>
              <a:rPr lang="en-US" dirty="0" smtClean="0"/>
              <a:t>. You can take advantage of Spring DI to inject Spring beans into </a:t>
            </a:r>
            <a:r>
              <a:rPr lang="en-US" dirty="0" err="1" smtClean="0"/>
              <a:t>AspectJ</a:t>
            </a:r>
            <a:r>
              <a:rPr lang="en-US" dirty="0" smtClean="0"/>
              <a:t> aspects. </a:t>
            </a:r>
          </a:p>
          <a:p>
            <a:pPr eaLnBrk="1" hangingPunct="1"/>
            <a:endParaRPr lang="en-US" dirty="0" smtClean="0"/>
          </a:p>
          <a:p>
            <a:pPr eaLnBrk="1" hangingPunct="1"/>
            <a:r>
              <a:rPr lang="en-US" dirty="0" smtClean="0"/>
              <a:t>Today, Springs Classic Spring proxy-based AOP is no longer very popular, since Spring supports much cleaner and easier ways to work with aspects. Compared to simple declarative AOP and annotation-based AOP, Spring’s classic AOP seems bulky and complex. Working directly with </a:t>
            </a:r>
            <a:r>
              <a:rPr lang="en-US" dirty="0" err="1" smtClean="0"/>
              <a:t>ProxyFactory</a:t>
            </a:r>
            <a:r>
              <a:rPr lang="en-US" dirty="0" smtClean="0"/>
              <a:t>- Bean can be wearying. Hence we will not cover this method in this course. However, you may refer to Appendix-D to understand the classis AOP API’s better.</a:t>
            </a:r>
          </a:p>
        </p:txBody>
      </p:sp>
    </p:spTree>
    <p:extLst>
      <p:ext uri="{BB962C8B-B14F-4D97-AF65-F5344CB8AC3E}">
        <p14:creationId xmlns:p14="http://schemas.microsoft.com/office/powerpoint/2010/main" val="1419236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Rot="1" noChangeAspect="1" noChangeArrowheads="1" noTextEdit="1"/>
          </p:cNvSpPr>
          <p:nvPr>
            <p:ph type="sldImg"/>
          </p:nvPr>
        </p:nvSpPr>
        <p:spPr>
          <a:xfrm>
            <a:off x="1898650" y="603250"/>
            <a:ext cx="4670425" cy="3503613"/>
          </a:xfrm>
          <a:ln/>
        </p:spPr>
      </p:sp>
      <p:sp>
        <p:nvSpPr>
          <p:cNvPr id="46085" name="Rectangle 3"/>
          <p:cNvSpPr>
            <a:spLocks noGrp="1" noChangeArrowheads="1"/>
          </p:cNvSpPr>
          <p:nvPr>
            <p:ph type="body" idx="1"/>
          </p:nvPr>
        </p:nvSpPr>
        <p:spPr>
          <a:xfrm>
            <a:off x="1951038" y="4365625"/>
            <a:ext cx="4586881" cy="4185708"/>
          </a:xfrm>
          <a:noFill/>
          <a:ln/>
        </p:spPr>
        <p:txBody>
          <a:bodyPr/>
          <a:lstStyle/>
          <a:p>
            <a:pPr marL="190482" indent="-190482">
              <a:buFontTx/>
              <a:buChar char="•"/>
            </a:pPr>
            <a:r>
              <a:rPr lang="en-US" dirty="0" smtClean="0"/>
              <a:t>All advices are written in Java</a:t>
            </a:r>
          </a:p>
          <a:p>
            <a:pPr marL="190482" indent="-190482">
              <a:buFontTx/>
              <a:buChar char="•"/>
            </a:pPr>
            <a:r>
              <a:rPr lang="en-US" dirty="0" smtClean="0"/>
              <a:t>Spring advises objects at runtime: Aspects are woven into Spring-managed beans at runtime by wrapping them with a proxy class. See the figure above. The proxy class wraps around the target bean, intercepting advised method calls and forwarding those calls to the target bean. Spring doesn’t create a </a:t>
            </a:r>
            <a:r>
              <a:rPr lang="en-US" dirty="0" err="1" smtClean="0"/>
              <a:t>proxied</a:t>
            </a:r>
            <a:r>
              <a:rPr lang="en-US" dirty="0" smtClean="0"/>
              <a:t> object until that </a:t>
            </a:r>
            <a:r>
              <a:rPr lang="en-US" dirty="0" err="1" smtClean="0"/>
              <a:t>proxied</a:t>
            </a:r>
            <a:r>
              <a:rPr lang="en-US" dirty="0" smtClean="0"/>
              <a:t> bean is needed by the application. </a:t>
            </a:r>
          </a:p>
          <a:p>
            <a:pPr marL="190482" indent="-190482">
              <a:buFontTx/>
              <a:buChar char="•"/>
            </a:pPr>
            <a:r>
              <a:rPr lang="en-US" dirty="0" smtClean="0"/>
              <a:t>Spring’s AOP support is limited to method interception : Some other AOP frameworks, such as </a:t>
            </a:r>
            <a:r>
              <a:rPr lang="en-US" dirty="0" err="1" smtClean="0"/>
              <a:t>AspectJ</a:t>
            </a:r>
            <a:r>
              <a:rPr lang="en-US" dirty="0" smtClean="0"/>
              <a:t> and </a:t>
            </a:r>
            <a:r>
              <a:rPr lang="en-US" dirty="0" err="1" smtClean="0"/>
              <a:t>JBoss</a:t>
            </a:r>
            <a:r>
              <a:rPr lang="en-US" dirty="0" smtClean="0"/>
              <a:t>, provide field and constructor join points in addition to method </a:t>
            </a:r>
            <a:r>
              <a:rPr lang="en-US" dirty="0" err="1" smtClean="0"/>
              <a:t>pointcuts</a:t>
            </a:r>
            <a:r>
              <a:rPr lang="en-US" dirty="0" smtClean="0"/>
              <a:t>. Since Spring does not support field </a:t>
            </a:r>
            <a:r>
              <a:rPr lang="en-US" dirty="0" err="1" smtClean="0"/>
              <a:t>pointcuts</a:t>
            </a:r>
            <a:r>
              <a:rPr lang="en-US" dirty="0" smtClean="0"/>
              <a:t>, you cannot create very fine-grained advice, such as intercepting updates to an object’s field. And without constructor </a:t>
            </a:r>
            <a:r>
              <a:rPr lang="en-US" dirty="0" err="1" smtClean="0"/>
              <a:t>pointcuts</a:t>
            </a:r>
            <a:r>
              <a:rPr lang="en-US" dirty="0" smtClean="0"/>
              <a:t>, there is no way to apply advice when a bean is instantiated. Method interception is suitable for most needs.</a:t>
            </a:r>
          </a:p>
          <a:p>
            <a:pPr marL="190482" indent="-190482"/>
            <a:endParaRPr lang="en-US" dirty="0" smtClean="0"/>
          </a:p>
        </p:txBody>
      </p:sp>
    </p:spTree>
    <p:extLst>
      <p:ext uri="{BB962C8B-B14F-4D97-AF65-F5344CB8AC3E}">
        <p14:creationId xmlns:p14="http://schemas.microsoft.com/office/powerpoint/2010/main" val="3590667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Rot="1" noChangeAspect="1" noChangeArrowheads="1" noTextEdit="1"/>
          </p:cNvSpPr>
          <p:nvPr>
            <p:ph type="sldImg"/>
          </p:nvPr>
        </p:nvSpPr>
        <p:spPr>
          <a:xfrm>
            <a:off x="1871663" y="603250"/>
            <a:ext cx="4670425" cy="3503613"/>
          </a:xfrm>
          <a:ln/>
        </p:spPr>
      </p:sp>
      <p:sp>
        <p:nvSpPr>
          <p:cNvPr id="47109" name="Rectangle 3"/>
          <p:cNvSpPr>
            <a:spLocks noGrp="1" noChangeArrowheads="1"/>
          </p:cNvSpPr>
          <p:nvPr>
            <p:ph type="body" idx="1"/>
          </p:nvPr>
        </p:nvSpPr>
        <p:spPr>
          <a:xfrm>
            <a:off x="1951038" y="4365624"/>
            <a:ext cx="4586881" cy="4067175"/>
          </a:xfrm>
          <a:noFill/>
          <a:ln/>
        </p:spPr>
        <p:txBody>
          <a:bodyPr/>
          <a:lstStyle/>
          <a:p>
            <a:pPr eaLnBrk="1" hangingPunct="1">
              <a:lnSpc>
                <a:spcPct val="115000"/>
              </a:lnSpc>
            </a:pPr>
            <a:r>
              <a:rPr lang="en-US" dirty="0" err="1" smtClean="0"/>
              <a:t>Pointcuts</a:t>
            </a:r>
            <a:r>
              <a:rPr lang="en-US" dirty="0" smtClean="0"/>
              <a:t> are used to pinpoint where an aspect’s advice should be applied. </a:t>
            </a:r>
            <a:r>
              <a:rPr lang="en-US" dirty="0" err="1" smtClean="0"/>
              <a:t>Pointcuts</a:t>
            </a:r>
            <a:r>
              <a:rPr lang="en-US" dirty="0" smtClean="0"/>
              <a:t> are one of the most fundamental elements of an aspect. In Spring AOP, </a:t>
            </a:r>
            <a:r>
              <a:rPr lang="en-US" dirty="0" err="1" smtClean="0"/>
              <a:t>pointcuts</a:t>
            </a:r>
            <a:r>
              <a:rPr lang="en-US" dirty="0" smtClean="0"/>
              <a:t> are defined using </a:t>
            </a:r>
            <a:r>
              <a:rPr lang="en-US" dirty="0" err="1" smtClean="0"/>
              <a:t>AspectJ’s</a:t>
            </a:r>
            <a:r>
              <a:rPr lang="en-US" dirty="0" smtClean="0"/>
              <a:t> </a:t>
            </a:r>
            <a:r>
              <a:rPr lang="en-US" dirty="0" err="1" smtClean="0"/>
              <a:t>pointcut</a:t>
            </a:r>
            <a:r>
              <a:rPr lang="en-US" dirty="0" smtClean="0"/>
              <a:t> expression language. </a:t>
            </a:r>
          </a:p>
          <a:p>
            <a:pPr eaLnBrk="1" hangingPunct="1"/>
            <a:endParaRPr lang="en-US" dirty="0" smtClean="0"/>
          </a:p>
          <a:p>
            <a:pPr eaLnBrk="1" hangingPunct="1"/>
            <a:r>
              <a:rPr lang="en-US" dirty="0" smtClean="0"/>
              <a:t>Note : </a:t>
            </a:r>
            <a:r>
              <a:rPr lang="en-US" i="1" dirty="0" smtClean="0"/>
              <a:t>Spring only supports a subset of the </a:t>
            </a:r>
            <a:r>
              <a:rPr lang="en-US" i="1" dirty="0" err="1" smtClean="0"/>
              <a:t>pointcut</a:t>
            </a:r>
            <a:r>
              <a:rPr lang="en-US" i="1" dirty="0" smtClean="0"/>
              <a:t> designators available in </a:t>
            </a:r>
            <a:r>
              <a:rPr lang="en-US" i="1" dirty="0" err="1" smtClean="0"/>
              <a:t>AspectJ</a:t>
            </a:r>
            <a:r>
              <a:rPr lang="en-US" i="1" dirty="0" smtClean="0"/>
              <a:t>.</a:t>
            </a:r>
            <a:r>
              <a:rPr lang="en-US" dirty="0" smtClean="0"/>
              <a:t> </a:t>
            </a:r>
          </a:p>
          <a:p>
            <a:pPr eaLnBrk="1" hangingPunct="1"/>
            <a:r>
              <a:rPr lang="en-US" dirty="0" smtClean="0"/>
              <a:t>The table above lists out the </a:t>
            </a:r>
            <a:r>
              <a:rPr lang="en-US" dirty="0" err="1" smtClean="0"/>
              <a:t>AspectJ</a:t>
            </a:r>
            <a:r>
              <a:rPr lang="en-US" dirty="0" smtClean="0"/>
              <a:t> </a:t>
            </a:r>
            <a:r>
              <a:rPr lang="en-US" dirty="0" err="1" smtClean="0"/>
              <a:t>pointcut</a:t>
            </a:r>
            <a:r>
              <a:rPr lang="en-US" dirty="0" smtClean="0"/>
              <a:t> designators that are supported in Spring AOP. All of these limit </a:t>
            </a:r>
            <a:r>
              <a:rPr lang="en-US" b="1" dirty="0" smtClean="0"/>
              <a:t>Join point</a:t>
            </a:r>
            <a:r>
              <a:rPr lang="en-US" dirty="0" smtClean="0"/>
              <a:t> matches to a particular scenario. Only the </a:t>
            </a:r>
            <a:r>
              <a:rPr lang="en-US" b="1" dirty="0" smtClean="0"/>
              <a:t>execution</a:t>
            </a:r>
            <a:r>
              <a:rPr lang="en-US" dirty="0" smtClean="0"/>
              <a:t> designator actually performs matches. The other designators are used to limit those matches. </a:t>
            </a:r>
          </a:p>
        </p:txBody>
      </p:sp>
    </p:spTree>
    <p:extLst>
      <p:ext uri="{BB962C8B-B14F-4D97-AF65-F5344CB8AC3E}">
        <p14:creationId xmlns:p14="http://schemas.microsoft.com/office/powerpoint/2010/main" val="19576682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Rot="1" noChangeAspect="1" noChangeArrowheads="1" noTextEdit="1"/>
          </p:cNvSpPr>
          <p:nvPr>
            <p:ph type="sldImg"/>
          </p:nvPr>
        </p:nvSpPr>
        <p:spPr>
          <a:xfrm>
            <a:off x="1866900" y="620713"/>
            <a:ext cx="4668838" cy="3503612"/>
          </a:xfrm>
          <a:ln/>
        </p:spPr>
      </p:sp>
      <p:sp>
        <p:nvSpPr>
          <p:cNvPr id="48133" name="Rectangle 3"/>
          <p:cNvSpPr>
            <a:spLocks noGrp="1" noChangeArrowheads="1"/>
          </p:cNvSpPr>
          <p:nvPr>
            <p:ph type="body" idx="1"/>
          </p:nvPr>
        </p:nvSpPr>
        <p:spPr>
          <a:xfrm>
            <a:off x="1951038" y="4365625"/>
            <a:ext cx="4586881" cy="4084108"/>
          </a:xfrm>
          <a:noFill/>
          <a:ln/>
        </p:spPr>
        <p:txBody>
          <a:bodyPr/>
          <a:lstStyle/>
          <a:p>
            <a:pPr eaLnBrk="1" hangingPunct="1"/>
            <a:r>
              <a:rPr lang="en-US" b="1" dirty="0" smtClean="0"/>
              <a:t>Writing </a:t>
            </a:r>
            <a:r>
              <a:rPr lang="en-US" b="1" dirty="0" err="1" smtClean="0"/>
              <a:t>Pointcuts</a:t>
            </a:r>
            <a:r>
              <a:rPr lang="en-US" b="1" dirty="0" smtClean="0"/>
              <a:t>:</a:t>
            </a:r>
            <a:r>
              <a:rPr lang="en-US" dirty="0" smtClean="0"/>
              <a:t> The </a:t>
            </a:r>
            <a:r>
              <a:rPr lang="en-US" dirty="0" err="1" smtClean="0"/>
              <a:t>pointcut</a:t>
            </a:r>
            <a:r>
              <a:rPr lang="en-US" dirty="0" smtClean="0"/>
              <a:t> expression shown above is used to apply advice whenever any method of any class in the </a:t>
            </a:r>
            <a:r>
              <a:rPr lang="en-US" dirty="0" err="1" smtClean="0"/>
              <a:t>training.spring.aop</a:t>
            </a:r>
            <a:r>
              <a:rPr lang="en-US" dirty="0" smtClean="0"/>
              <a:t> package is executed. The method specification starts with an asterisk, which indicates that we do not care what type the method returns. We need to specify the fully qualified class name and the name of the method we want to select. In the method’s parameter list, the double-dot (..) indicates that the </a:t>
            </a:r>
            <a:r>
              <a:rPr lang="en-US" dirty="0" err="1" smtClean="0"/>
              <a:t>pointcut</a:t>
            </a:r>
            <a:r>
              <a:rPr lang="en-US" dirty="0" smtClean="0"/>
              <a:t> should select any method, no matter what the argument list is. </a:t>
            </a:r>
          </a:p>
          <a:p>
            <a:pPr eaLnBrk="1" hangingPunct="1"/>
            <a:r>
              <a:rPr lang="en-US" dirty="0" smtClean="0"/>
              <a:t>To confine the reach of that </a:t>
            </a:r>
            <a:r>
              <a:rPr lang="en-US" dirty="0" err="1" smtClean="0"/>
              <a:t>pointcut</a:t>
            </a:r>
            <a:r>
              <a:rPr lang="en-US" dirty="0" smtClean="0"/>
              <a:t> to only the </a:t>
            </a:r>
            <a:r>
              <a:rPr lang="en-US" dirty="0" err="1" smtClean="0"/>
              <a:t>training.spring.aop</a:t>
            </a:r>
            <a:r>
              <a:rPr lang="en-US" dirty="0" smtClean="0"/>
              <a:t> package, use the within() designator as seen in example above.</a:t>
            </a:r>
          </a:p>
        </p:txBody>
      </p:sp>
    </p:spTree>
    <p:extLst>
      <p:ext uri="{BB962C8B-B14F-4D97-AF65-F5344CB8AC3E}">
        <p14:creationId xmlns:p14="http://schemas.microsoft.com/office/powerpoint/2010/main" val="2076808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Rot="1" noChangeAspect="1" noChangeArrowheads="1" noTextEdit="1"/>
          </p:cNvSpPr>
          <p:nvPr>
            <p:ph type="sldImg"/>
          </p:nvPr>
        </p:nvSpPr>
        <p:spPr>
          <a:xfrm>
            <a:off x="1947863" y="603250"/>
            <a:ext cx="4670425" cy="3503613"/>
          </a:xfrm>
          <a:ln/>
        </p:spPr>
      </p:sp>
      <p:sp>
        <p:nvSpPr>
          <p:cNvPr id="49157" name="Rectangle 3"/>
          <p:cNvSpPr>
            <a:spLocks noGrp="1" noChangeArrowheads="1"/>
          </p:cNvSpPr>
          <p:nvPr>
            <p:ph type="body" idx="1"/>
          </p:nvPr>
        </p:nvSpPr>
        <p:spPr>
          <a:xfrm>
            <a:off x="1951038" y="4365625"/>
            <a:ext cx="4586881" cy="3846359"/>
          </a:xfrm>
          <a:noFill/>
          <a:ln/>
        </p:spPr>
        <p:txBody>
          <a:bodyPr/>
          <a:lstStyle/>
          <a:p>
            <a:pPr eaLnBrk="1" hangingPunct="1"/>
            <a:r>
              <a:rPr lang="en-US" dirty="0" smtClean="0"/>
              <a:t>@</a:t>
            </a:r>
            <a:r>
              <a:rPr lang="en-US" dirty="0" err="1" smtClean="0"/>
              <a:t>AspectJ</a:t>
            </a:r>
            <a:r>
              <a:rPr lang="en-US" dirty="0" smtClean="0"/>
              <a:t> refers to a style of declaring aspects as regular Java classes annotated with Java 5 annotations. When the @</a:t>
            </a:r>
            <a:r>
              <a:rPr lang="en-US" dirty="0" err="1" smtClean="0"/>
              <a:t>AspectJ</a:t>
            </a:r>
            <a:r>
              <a:rPr lang="en-US" dirty="0" smtClean="0"/>
              <a:t> support is enabled, any bean in your container that has the @Aspect annotation will be automatically detected by Spring and used to configure Spring AOP.</a:t>
            </a:r>
          </a:p>
          <a:p>
            <a:pPr eaLnBrk="1" hangingPunct="1"/>
            <a:r>
              <a:rPr lang="en-US" dirty="0" smtClean="0"/>
              <a:t>To use @</a:t>
            </a:r>
            <a:r>
              <a:rPr lang="en-US" dirty="0" err="1" smtClean="0"/>
              <a:t>AspectJ</a:t>
            </a:r>
            <a:r>
              <a:rPr lang="en-US" dirty="0" smtClean="0"/>
              <a:t> aspects in a Spring configuration you need to enable Spring support, and </a:t>
            </a:r>
            <a:r>
              <a:rPr lang="en-US" dirty="0" err="1" smtClean="0"/>
              <a:t>autoproxying</a:t>
            </a:r>
            <a:r>
              <a:rPr lang="en-US" i="1" dirty="0" smtClean="0"/>
              <a:t> </a:t>
            </a:r>
            <a:r>
              <a:rPr lang="en-US" dirty="0" smtClean="0"/>
              <a:t>beans based on whether or not they are advised by those aspects. By </a:t>
            </a:r>
            <a:r>
              <a:rPr lang="en-US" dirty="0" err="1" smtClean="0"/>
              <a:t>autoproxying</a:t>
            </a:r>
            <a:r>
              <a:rPr lang="en-US" dirty="0" smtClean="0"/>
              <a:t> we mean that if Spring determines that a bean is advised by one or more aspects, it will </a:t>
            </a:r>
            <a:r>
              <a:rPr lang="en-US" b="1" dirty="0" smtClean="0"/>
              <a:t>automatically generate a proxy</a:t>
            </a:r>
            <a:r>
              <a:rPr lang="en-US" dirty="0" smtClean="0"/>
              <a:t> for that bean to intercept method invocations and ensure that advice is executed as needed.</a:t>
            </a:r>
          </a:p>
          <a:p>
            <a:pPr eaLnBrk="1" hangingPunct="1"/>
            <a:r>
              <a:rPr lang="en-US" dirty="0" smtClean="0"/>
              <a:t>The @</a:t>
            </a:r>
            <a:r>
              <a:rPr lang="en-US" dirty="0" err="1" smtClean="0"/>
              <a:t>AspectJ</a:t>
            </a:r>
            <a:r>
              <a:rPr lang="en-US" dirty="0" smtClean="0"/>
              <a:t> support is enabled by including the following element inside your spring configuration:</a:t>
            </a:r>
          </a:p>
          <a:p>
            <a:pPr eaLnBrk="1" hangingPunct="1"/>
            <a:r>
              <a:rPr lang="en-US" dirty="0" smtClean="0"/>
              <a:t>&lt;</a:t>
            </a:r>
            <a:r>
              <a:rPr lang="en-US" dirty="0" err="1" smtClean="0"/>
              <a:t>aop:aspectj-autoproxy</a:t>
            </a:r>
            <a:r>
              <a:rPr lang="en-US" dirty="0" smtClean="0"/>
              <a:t>/&gt;</a:t>
            </a:r>
          </a:p>
          <a:p>
            <a:pPr eaLnBrk="1" hangingPunct="1"/>
            <a:r>
              <a:rPr lang="en-US" dirty="0" smtClean="0"/>
              <a:t>For this, you will need to bring in the necessary schema support. This is seen in the XML that is part of the subsequent demo.</a:t>
            </a:r>
          </a:p>
          <a:p>
            <a:pPr eaLnBrk="1" hangingPunct="1"/>
            <a:r>
              <a:rPr lang="en-US" dirty="0" smtClean="0"/>
              <a:t>Aspects (classes annotated with @Aspect) may have methods and fields just like any other class. They may also contain </a:t>
            </a:r>
            <a:r>
              <a:rPr lang="en-US" dirty="0" err="1" smtClean="0"/>
              <a:t>pointcut</a:t>
            </a:r>
            <a:r>
              <a:rPr lang="en-US" dirty="0" smtClean="0"/>
              <a:t> and advice.</a:t>
            </a:r>
          </a:p>
          <a:p>
            <a:pPr eaLnBrk="1" hangingPunct="1"/>
            <a:endParaRPr lang="en-US" dirty="0" smtClean="0"/>
          </a:p>
          <a:p>
            <a:pPr eaLnBrk="1" hangingPunct="1"/>
            <a:r>
              <a:rPr lang="en-US" dirty="0" smtClean="0"/>
              <a:t>The code above shows the </a:t>
            </a:r>
            <a:r>
              <a:rPr lang="en-US" dirty="0" err="1" smtClean="0"/>
              <a:t>BusinessImpl</a:t>
            </a:r>
            <a:r>
              <a:rPr lang="en-US" dirty="0" smtClean="0"/>
              <a:t> class that contains business logic. We shall add Spring AOP to profile our business methods. </a:t>
            </a:r>
          </a:p>
        </p:txBody>
      </p:sp>
    </p:spTree>
    <p:extLst>
      <p:ext uri="{BB962C8B-B14F-4D97-AF65-F5344CB8AC3E}">
        <p14:creationId xmlns:p14="http://schemas.microsoft.com/office/powerpoint/2010/main" val="1478409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Rot="1" noChangeAspect="1" noChangeArrowheads="1" noTextEdit="1"/>
          </p:cNvSpPr>
          <p:nvPr>
            <p:ph type="sldImg"/>
          </p:nvPr>
        </p:nvSpPr>
        <p:spPr>
          <a:xfrm>
            <a:off x="1947863" y="603250"/>
            <a:ext cx="4670425" cy="3503613"/>
          </a:xfrm>
          <a:ln/>
        </p:spPr>
      </p:sp>
      <p:sp>
        <p:nvSpPr>
          <p:cNvPr id="50181" name="Rectangle 3"/>
          <p:cNvSpPr>
            <a:spLocks noGrp="1" noChangeArrowheads="1"/>
          </p:cNvSpPr>
          <p:nvPr>
            <p:ph type="body" idx="1"/>
          </p:nvPr>
        </p:nvSpPr>
        <p:spPr>
          <a:xfrm>
            <a:off x="1951038" y="4365625"/>
            <a:ext cx="4724400" cy="3963988"/>
          </a:xfrm>
          <a:noFill/>
          <a:ln/>
        </p:spPr>
        <p:txBody>
          <a:bodyPr/>
          <a:lstStyle/>
          <a:p>
            <a:pPr marL="190482" indent="-190482"/>
            <a:r>
              <a:rPr lang="en-US" dirty="0" smtClean="0"/>
              <a:t>See the code above. </a:t>
            </a:r>
          </a:p>
          <a:p>
            <a:pPr marL="190482" indent="-190482"/>
            <a:r>
              <a:rPr lang="en-US" dirty="0" smtClean="0"/>
              <a:t>Using </a:t>
            </a:r>
            <a:r>
              <a:rPr lang="en-US" i="1" dirty="0" smtClean="0"/>
              <a:t>@</a:t>
            </a:r>
            <a:r>
              <a:rPr lang="en-US" i="1" dirty="0" err="1" smtClean="0"/>
              <a:t>AspectJ</a:t>
            </a:r>
            <a:r>
              <a:rPr lang="en-US" dirty="0" smtClean="0"/>
              <a:t> annotation, we have declared that this class is an Aspect. This will profile our business method</a:t>
            </a:r>
          </a:p>
          <a:p>
            <a:pPr marL="190482" indent="-190482"/>
            <a:r>
              <a:rPr lang="en-US" dirty="0" smtClean="0"/>
              <a:t>Using </a:t>
            </a:r>
            <a:r>
              <a:rPr lang="en-US" i="1" dirty="0" smtClean="0"/>
              <a:t>@</a:t>
            </a:r>
            <a:r>
              <a:rPr lang="en-US" i="1" dirty="0" err="1" smtClean="0"/>
              <a:t>Pointcut</a:t>
            </a:r>
            <a:r>
              <a:rPr lang="en-US" dirty="0" smtClean="0"/>
              <a:t> annotation, we have defined a </a:t>
            </a:r>
            <a:r>
              <a:rPr lang="en-US" dirty="0" err="1" smtClean="0"/>
              <a:t>pointcut</a:t>
            </a:r>
            <a:r>
              <a:rPr lang="en-US" dirty="0" smtClean="0"/>
              <a:t> that will match the execution of all public method inside </a:t>
            </a:r>
            <a:r>
              <a:rPr lang="en-US" dirty="0" err="1" smtClean="0"/>
              <a:t>training.spring.aop</a:t>
            </a:r>
            <a:r>
              <a:rPr lang="en-US" dirty="0" smtClean="0"/>
              <a:t> package</a:t>
            </a:r>
            <a:r>
              <a:rPr lang="en-US" b="1" dirty="0" smtClean="0"/>
              <a:t>.</a:t>
            </a:r>
            <a:r>
              <a:rPr lang="en-US" dirty="0" smtClean="0"/>
              <a:t> </a:t>
            </a:r>
          </a:p>
          <a:p>
            <a:pPr marL="190482" indent="-190482"/>
            <a:r>
              <a:rPr lang="en-US" dirty="0" smtClean="0"/>
              <a:t>Using </a:t>
            </a:r>
            <a:r>
              <a:rPr lang="en-US" i="1" dirty="0" smtClean="0"/>
              <a:t>@Around</a:t>
            </a:r>
            <a:r>
              <a:rPr lang="en-US" dirty="0" smtClean="0"/>
              <a:t> annotation, we have defined a </a:t>
            </a:r>
            <a:r>
              <a:rPr lang="en-US" b="1" dirty="0" smtClean="0"/>
              <a:t>Around</a:t>
            </a:r>
            <a:r>
              <a:rPr lang="en-US" dirty="0" smtClean="0"/>
              <a:t> advice which will be invoked </a:t>
            </a:r>
            <a:r>
              <a:rPr lang="en-US" i="1" dirty="0" smtClean="0"/>
              <a:t>before</a:t>
            </a:r>
            <a:r>
              <a:rPr lang="en-US" dirty="0" smtClean="0"/>
              <a:t> and </a:t>
            </a:r>
            <a:r>
              <a:rPr lang="en-US" i="1" dirty="0" smtClean="0"/>
              <a:t>after</a:t>
            </a:r>
            <a:r>
              <a:rPr lang="en-US" dirty="0" smtClean="0"/>
              <a:t> our business method. The </a:t>
            </a:r>
            <a:r>
              <a:rPr lang="en-US" i="1" dirty="0" err="1" smtClean="0"/>
              <a:t>pjp.proceed</a:t>
            </a:r>
            <a:r>
              <a:rPr lang="en-US" i="1" dirty="0" smtClean="0"/>
              <a:t>()</a:t>
            </a:r>
            <a:r>
              <a:rPr lang="en-US" b="1" dirty="0" smtClean="0"/>
              <a:t> method calls </a:t>
            </a:r>
            <a:r>
              <a:rPr lang="en-US" dirty="0" smtClean="0"/>
              <a:t>our business method from @Around advice. </a:t>
            </a:r>
          </a:p>
          <a:p>
            <a:pPr marL="190482" indent="-190482"/>
            <a:endParaRPr lang="en-US" dirty="0" smtClean="0"/>
          </a:p>
        </p:txBody>
      </p:sp>
    </p:spTree>
    <p:extLst>
      <p:ext uri="{BB962C8B-B14F-4D97-AF65-F5344CB8AC3E}">
        <p14:creationId xmlns:p14="http://schemas.microsoft.com/office/powerpoint/2010/main" val="1958647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Rot="1" noChangeAspect="1" noChangeArrowheads="1" noTextEdit="1"/>
          </p:cNvSpPr>
          <p:nvPr>
            <p:ph type="sldImg"/>
          </p:nvPr>
        </p:nvSpPr>
        <p:spPr>
          <a:xfrm>
            <a:off x="1947863" y="603250"/>
            <a:ext cx="4670425" cy="3503613"/>
          </a:xfrm>
          <a:ln/>
        </p:spPr>
      </p:sp>
      <p:sp>
        <p:nvSpPr>
          <p:cNvPr id="51205" name="Rectangle 3"/>
          <p:cNvSpPr>
            <a:spLocks noGrp="1" noChangeArrowheads="1"/>
          </p:cNvSpPr>
          <p:nvPr>
            <p:ph type="body" idx="1"/>
          </p:nvPr>
        </p:nvSpPr>
        <p:spPr>
          <a:xfrm>
            <a:off x="1951038" y="4365625"/>
            <a:ext cx="4586881" cy="3897159"/>
          </a:xfrm>
          <a:noFill/>
          <a:ln/>
        </p:spPr>
        <p:txBody>
          <a:bodyPr/>
          <a:lstStyle/>
          <a:p>
            <a:pPr marL="190482" indent="-190482"/>
            <a:r>
              <a:rPr lang="en-US" dirty="0" smtClean="0"/>
              <a:t>In the Spring configuration file above, we have:</a:t>
            </a:r>
          </a:p>
          <a:p>
            <a:pPr marL="190482" indent="-190482">
              <a:buFontTx/>
              <a:buChar char="•"/>
            </a:pPr>
            <a:r>
              <a:rPr lang="en-US" dirty="0" smtClean="0"/>
              <a:t>Added the necessary AOP schemas. </a:t>
            </a:r>
          </a:p>
          <a:p>
            <a:pPr marL="190482" indent="-190482">
              <a:buFontTx/>
              <a:buChar char="•"/>
            </a:pPr>
            <a:r>
              <a:rPr lang="en-US" dirty="0" smtClean="0"/>
              <a:t>Enabled the @</a:t>
            </a:r>
            <a:r>
              <a:rPr lang="en-US" dirty="0" err="1" smtClean="0"/>
              <a:t>AspectJ</a:t>
            </a:r>
            <a:r>
              <a:rPr lang="en-US" dirty="0" smtClean="0"/>
              <a:t> support to our application using &lt;</a:t>
            </a:r>
            <a:r>
              <a:rPr lang="en-US" dirty="0" err="1" smtClean="0"/>
              <a:t>aop:aspectj-autoproxy</a:t>
            </a:r>
            <a:r>
              <a:rPr lang="en-US" dirty="0" smtClean="0"/>
              <a:t> /&gt; </a:t>
            </a:r>
          </a:p>
          <a:p>
            <a:pPr marL="190482" indent="-190482">
              <a:buFontTx/>
              <a:buChar char="•"/>
            </a:pPr>
            <a:r>
              <a:rPr lang="en-US" dirty="0" smtClean="0"/>
              <a:t>Defined two normal Spring beans – one for our Business class and the other for Business Profiler (i.e. our aspect). </a:t>
            </a:r>
          </a:p>
          <a:p>
            <a:pPr marL="190482" indent="-190482"/>
            <a:endParaRPr lang="en-US" dirty="0" smtClean="0"/>
          </a:p>
          <a:p>
            <a:pPr marL="190482" indent="-190482"/>
            <a:r>
              <a:rPr lang="en-US" dirty="0" smtClean="0"/>
              <a:t>&lt;</a:t>
            </a:r>
            <a:r>
              <a:rPr lang="en-US" dirty="0" err="1" smtClean="0"/>
              <a:t>aop:aspectj-autoproxy</a:t>
            </a:r>
            <a:r>
              <a:rPr lang="en-US" dirty="0" smtClean="0"/>
              <a:t>/&gt; will </a:t>
            </a:r>
            <a:r>
              <a:rPr lang="en-US" b="1" dirty="0" smtClean="0"/>
              <a:t>automatically generate proxy beans</a:t>
            </a:r>
            <a:r>
              <a:rPr lang="en-US" dirty="0" smtClean="0"/>
              <a:t> whose methods match the </a:t>
            </a:r>
            <a:r>
              <a:rPr lang="en-US" dirty="0" err="1" smtClean="0"/>
              <a:t>pointcuts</a:t>
            </a:r>
            <a:r>
              <a:rPr lang="en-US" dirty="0" smtClean="0"/>
              <a:t> defined with @</a:t>
            </a:r>
            <a:r>
              <a:rPr lang="en-US" dirty="0" err="1" smtClean="0"/>
              <a:t>Pointcut</a:t>
            </a:r>
            <a:r>
              <a:rPr lang="en-US" dirty="0" smtClean="0"/>
              <a:t> annotations in @Aspect-annotated beans. To use the &lt;</a:t>
            </a:r>
            <a:r>
              <a:rPr lang="en-US" dirty="0" err="1" smtClean="0"/>
              <a:t>aop:aspectj-autoproxy</a:t>
            </a:r>
            <a:r>
              <a:rPr lang="en-US" dirty="0" smtClean="0"/>
              <a:t>&gt; configuration element, you’ll need to remember to include the </a:t>
            </a:r>
            <a:r>
              <a:rPr lang="en-US" dirty="0" err="1" smtClean="0"/>
              <a:t>aop</a:t>
            </a:r>
            <a:r>
              <a:rPr lang="en-US" dirty="0" smtClean="0"/>
              <a:t> namespace in your Spring configuration file.</a:t>
            </a:r>
          </a:p>
          <a:p>
            <a:pPr marL="190482" indent="-190482"/>
            <a:endParaRPr lang="en-US" dirty="0" smtClean="0"/>
          </a:p>
          <a:p>
            <a:pPr marL="190482" indent="-190482"/>
            <a:endParaRPr lang="en-US" dirty="0" smtClean="0"/>
          </a:p>
        </p:txBody>
      </p:sp>
    </p:spTree>
    <p:extLst>
      <p:ext uri="{BB962C8B-B14F-4D97-AF65-F5344CB8AC3E}">
        <p14:creationId xmlns:p14="http://schemas.microsoft.com/office/powerpoint/2010/main" val="9966694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Rot="1" noChangeAspect="1" noChangeArrowheads="1" noTextEdit="1"/>
          </p:cNvSpPr>
          <p:nvPr>
            <p:ph type="sldImg"/>
          </p:nvPr>
        </p:nvSpPr>
        <p:spPr>
          <a:xfrm>
            <a:off x="1947863" y="603250"/>
            <a:ext cx="4670425" cy="3503613"/>
          </a:xfrm>
          <a:ln/>
        </p:spPr>
      </p:sp>
      <p:sp>
        <p:nvSpPr>
          <p:cNvPr id="52229" name="Rectangle 3"/>
          <p:cNvSpPr>
            <a:spLocks noGrp="1" noChangeArrowheads="1"/>
          </p:cNvSpPr>
          <p:nvPr>
            <p:ph type="body" idx="1"/>
          </p:nvPr>
        </p:nvSpPr>
        <p:spPr>
          <a:xfrm>
            <a:off x="1951038" y="4365625"/>
            <a:ext cx="4419600" cy="3962400"/>
          </a:xfrm>
          <a:noFill/>
          <a:ln/>
        </p:spPr>
        <p:txBody>
          <a:bodyPr/>
          <a:lstStyle/>
          <a:p>
            <a:pPr marL="190482" indent="-190482">
              <a:spcBef>
                <a:spcPct val="0"/>
              </a:spcBef>
            </a:pPr>
            <a:r>
              <a:rPr lang="en-US" b="1" dirty="0" smtClean="0"/>
              <a:t>Please refer to demo, </a:t>
            </a:r>
            <a:r>
              <a:rPr lang="en-US" b="1" dirty="0" smtClean="0">
                <a:solidFill>
                  <a:schemeClr val="bg1"/>
                </a:solidFill>
                <a:ea typeface="ヒラギノ角ゴ Pro W3"/>
                <a:cs typeface="ヒラギノ角ゴ Pro W3"/>
              </a:rPr>
              <a:t>DemoSpring_AOP2</a:t>
            </a:r>
            <a:r>
              <a:rPr lang="en-US" b="1" dirty="0" smtClean="0"/>
              <a:t>. </a:t>
            </a:r>
          </a:p>
          <a:p>
            <a:pPr marL="190482" indent="-190482">
              <a:spcBef>
                <a:spcPct val="0"/>
              </a:spcBef>
            </a:pPr>
            <a:r>
              <a:rPr lang="en-US" b="1" dirty="0" smtClean="0"/>
              <a:t>Package -&gt; </a:t>
            </a:r>
            <a:r>
              <a:rPr lang="en-US" b="1" dirty="0" err="1" smtClean="0"/>
              <a:t>com.igate.aop</a:t>
            </a:r>
            <a:endParaRPr lang="en-US" b="1" dirty="0" smtClean="0"/>
          </a:p>
          <a:p>
            <a:pPr marL="190482" indent="-190482">
              <a:spcBef>
                <a:spcPct val="0"/>
              </a:spcBef>
            </a:pPr>
            <a:r>
              <a:rPr lang="en-US" dirty="0" smtClean="0"/>
              <a:t>Execute the BusinessDemo.java class</a:t>
            </a:r>
          </a:p>
          <a:p>
            <a:pPr marL="190482" indent="-190482">
              <a:spcBef>
                <a:spcPct val="0"/>
              </a:spcBef>
            </a:pPr>
            <a:r>
              <a:rPr lang="en-US" dirty="0" smtClean="0"/>
              <a:t> </a:t>
            </a:r>
          </a:p>
        </p:txBody>
      </p:sp>
      <p:sp>
        <p:nvSpPr>
          <p:cNvPr id="4" name="Text Box 4"/>
          <p:cNvSpPr txBox="1">
            <a:spLocks noChangeArrowheads="1"/>
          </p:cNvSpPr>
          <p:nvPr/>
        </p:nvSpPr>
        <p:spPr bwMode="auto">
          <a:xfrm>
            <a:off x="152400" y="1295400"/>
            <a:ext cx="1337733"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Additional notes for instructor</a:t>
            </a:r>
          </a:p>
        </p:txBody>
      </p:sp>
    </p:spTree>
    <p:extLst>
      <p:ext uri="{BB962C8B-B14F-4D97-AF65-F5344CB8AC3E}">
        <p14:creationId xmlns:p14="http://schemas.microsoft.com/office/powerpoint/2010/main" val="86691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Rot="1" noChangeAspect="1" noChangeArrowheads="1" noTextEdit="1"/>
          </p:cNvSpPr>
          <p:nvPr>
            <p:ph type="sldImg"/>
          </p:nvPr>
        </p:nvSpPr>
        <p:spPr>
          <a:xfrm>
            <a:off x="1947863" y="603250"/>
            <a:ext cx="4670425" cy="3503613"/>
          </a:xfrm>
          <a:ln/>
        </p:spPr>
      </p:sp>
      <p:sp>
        <p:nvSpPr>
          <p:cNvPr id="53253" name="Rectangle 3"/>
          <p:cNvSpPr>
            <a:spLocks noGrp="1" noChangeArrowheads="1"/>
          </p:cNvSpPr>
          <p:nvPr>
            <p:ph type="body" idx="1"/>
          </p:nvPr>
        </p:nvSpPr>
        <p:spPr>
          <a:xfrm>
            <a:off x="1951038" y="4365625"/>
            <a:ext cx="4586881" cy="3863293"/>
          </a:xfrm>
          <a:noFill/>
          <a:ln/>
        </p:spPr>
        <p:txBody>
          <a:bodyPr/>
          <a:lstStyle/>
          <a:p>
            <a:pPr eaLnBrk="1" hangingPunct="1"/>
            <a:r>
              <a:rPr lang="en-US" dirty="0" smtClean="0"/>
              <a:t>From version 2.0 onwards, Spring offers support for defining aspects using the new "</a:t>
            </a:r>
            <a:r>
              <a:rPr lang="en-US" dirty="0" err="1" smtClean="0"/>
              <a:t>aop</a:t>
            </a:r>
            <a:r>
              <a:rPr lang="en-US" dirty="0" smtClean="0"/>
              <a:t>" namespace tags. The </a:t>
            </a:r>
            <a:r>
              <a:rPr lang="en-US" dirty="0" err="1" smtClean="0"/>
              <a:t>pointcut</a:t>
            </a:r>
            <a:r>
              <a:rPr lang="en-US" dirty="0" smtClean="0"/>
              <a:t> expressions and advice kinds supported are similar to @</a:t>
            </a:r>
            <a:r>
              <a:rPr lang="en-US" dirty="0" err="1" smtClean="0"/>
              <a:t>AspectJ</a:t>
            </a:r>
            <a:r>
              <a:rPr lang="en-US" dirty="0" smtClean="0"/>
              <a:t> style.</a:t>
            </a:r>
          </a:p>
          <a:p>
            <a:pPr eaLnBrk="1" hangingPunct="1"/>
            <a:r>
              <a:rPr lang="en-US" dirty="0" smtClean="0"/>
              <a:t>To use the </a:t>
            </a:r>
            <a:r>
              <a:rPr lang="en-US" dirty="0" err="1" smtClean="0"/>
              <a:t>aop</a:t>
            </a:r>
            <a:r>
              <a:rPr lang="en-US" dirty="0" smtClean="0"/>
              <a:t> namespace tags, you need to import the spring-</a:t>
            </a:r>
            <a:r>
              <a:rPr lang="en-US" dirty="0" err="1" smtClean="0"/>
              <a:t>aop</a:t>
            </a:r>
            <a:r>
              <a:rPr lang="en-US" dirty="0" smtClean="0"/>
              <a:t> schema. This is seen in the XML that is part of the subsequent demo.</a:t>
            </a:r>
          </a:p>
          <a:p>
            <a:pPr eaLnBrk="1" hangingPunct="1"/>
            <a:r>
              <a:rPr lang="en-US" dirty="0" smtClean="0"/>
              <a:t>Within your Spring configurations, all aspect and advisor elements must be placed within an &lt;</a:t>
            </a:r>
            <a:r>
              <a:rPr lang="en-US" dirty="0" err="1" smtClean="0"/>
              <a:t>aop:config</a:t>
            </a:r>
            <a:r>
              <a:rPr lang="en-US" dirty="0" smtClean="0"/>
              <a:t>&gt; element ( multiple &lt;</a:t>
            </a:r>
            <a:r>
              <a:rPr lang="en-US" dirty="0" err="1" smtClean="0"/>
              <a:t>aop:config</a:t>
            </a:r>
            <a:r>
              <a:rPr lang="en-US" dirty="0" smtClean="0"/>
              <a:t>&gt; element can exist). An &lt;</a:t>
            </a:r>
            <a:r>
              <a:rPr lang="en-US" dirty="0" err="1" smtClean="0"/>
              <a:t>aop:config</a:t>
            </a:r>
            <a:r>
              <a:rPr lang="en-US" dirty="0" smtClean="0"/>
              <a:t>&gt; element can contain </a:t>
            </a:r>
            <a:r>
              <a:rPr lang="en-US" dirty="0" err="1" smtClean="0"/>
              <a:t>pointcut</a:t>
            </a:r>
            <a:r>
              <a:rPr lang="en-US" dirty="0" smtClean="0"/>
              <a:t>, advisor, and aspect elements, in that </a:t>
            </a:r>
            <a:r>
              <a:rPr lang="en-US" b="1" dirty="0" smtClean="0"/>
              <a:t>order</a:t>
            </a:r>
            <a:r>
              <a:rPr lang="en-US" dirty="0" smtClean="0"/>
              <a:t>!</a:t>
            </a:r>
          </a:p>
        </p:txBody>
      </p:sp>
    </p:spTree>
    <p:extLst>
      <p:ext uri="{BB962C8B-B14F-4D97-AF65-F5344CB8AC3E}">
        <p14:creationId xmlns:p14="http://schemas.microsoft.com/office/powerpoint/2010/main" val="1562263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Rot="1" noChangeAspect="1" noChangeArrowheads="1" noTextEdit="1"/>
          </p:cNvSpPr>
          <p:nvPr>
            <p:ph type="sldImg"/>
          </p:nvPr>
        </p:nvSpPr>
        <p:spPr>
          <a:xfrm>
            <a:off x="1941513" y="603250"/>
            <a:ext cx="4670425" cy="3503613"/>
          </a:xfrm>
          <a:ln/>
        </p:spPr>
      </p:sp>
      <p:sp>
        <p:nvSpPr>
          <p:cNvPr id="36869" name="Rectangle 3"/>
          <p:cNvSpPr>
            <a:spLocks noGrp="1" noChangeArrowheads="1"/>
          </p:cNvSpPr>
          <p:nvPr>
            <p:ph type="body" idx="1"/>
          </p:nvPr>
        </p:nvSpPr>
        <p:spPr>
          <a:xfrm>
            <a:off x="1951038" y="4365625"/>
            <a:ext cx="4648200" cy="3963988"/>
          </a:xfrm>
          <a:noFill/>
          <a:ln/>
        </p:spPr>
        <p:txBody>
          <a:bodyPr/>
          <a:lstStyle/>
          <a:p>
            <a:pPr marL="190482" indent="-190482"/>
            <a:r>
              <a:rPr lang="en-US" dirty="0" smtClean="0"/>
              <a:t>Topics to be covered:</a:t>
            </a:r>
          </a:p>
          <a:p>
            <a:pPr marL="647637" lvl="1" indent="-190482">
              <a:buFontTx/>
              <a:buChar char="•"/>
            </a:pPr>
            <a:r>
              <a:rPr lang="en-US" dirty="0" smtClean="0"/>
              <a:t>Introduction to AOP</a:t>
            </a:r>
          </a:p>
          <a:p>
            <a:pPr marL="647637" lvl="1" indent="-190482">
              <a:buFontTx/>
              <a:buChar char="•"/>
            </a:pPr>
            <a:r>
              <a:rPr lang="en-US" dirty="0" smtClean="0"/>
              <a:t>AOP concepts</a:t>
            </a:r>
          </a:p>
          <a:p>
            <a:pPr marL="647637" lvl="1" indent="-190482">
              <a:buFontTx/>
              <a:buChar char="•"/>
            </a:pPr>
            <a:r>
              <a:rPr lang="en-US" dirty="0" smtClean="0"/>
              <a:t>AOP support in Spring using @</a:t>
            </a:r>
            <a:r>
              <a:rPr lang="en-US" dirty="0" err="1" smtClean="0"/>
              <a:t>AspectJ</a:t>
            </a:r>
            <a:r>
              <a:rPr lang="en-US" dirty="0" smtClean="0"/>
              <a:t> support</a:t>
            </a:r>
          </a:p>
          <a:p>
            <a:pPr marL="647637" lvl="1" indent="-190482">
              <a:buFontTx/>
              <a:buChar char="•"/>
            </a:pPr>
            <a:r>
              <a:rPr lang="en-US" dirty="0" smtClean="0"/>
              <a:t>AOP support in Spring using Schema-based AOP support</a:t>
            </a:r>
          </a:p>
        </p:txBody>
      </p:sp>
      <p:sp>
        <p:nvSpPr>
          <p:cNvPr id="4" name="Text Box 4"/>
          <p:cNvSpPr txBox="1">
            <a:spLocks noChangeArrowheads="1"/>
          </p:cNvSpPr>
          <p:nvPr/>
        </p:nvSpPr>
        <p:spPr bwMode="auto">
          <a:xfrm>
            <a:off x="152400" y="1092204"/>
            <a:ext cx="1083733" cy="7017306"/>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The AOP alliance is  joint effort between representatives of many open source AOP projects, including Spring, to define a standard set of interfaces for AOP implementations. The AOP alliance is very conservative, resisting the temptation to over-constrain AOP while it is still growing and as a result, they have only defined interfaces for a subset of AOP features. Wherever applicable, Spring uses the AOP alliance interfaces rather than defining its own. This allows you to reuse certain advice across multiple AOP implementations that support the AOP Alliance interfaces.</a:t>
            </a:r>
          </a:p>
        </p:txBody>
      </p:sp>
    </p:spTree>
    <p:extLst>
      <p:ext uri="{BB962C8B-B14F-4D97-AF65-F5344CB8AC3E}">
        <p14:creationId xmlns:p14="http://schemas.microsoft.com/office/powerpoint/2010/main" val="32192380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Rot="1" noChangeAspect="1" noChangeArrowheads="1" noTextEdit="1"/>
          </p:cNvSpPr>
          <p:nvPr>
            <p:ph type="sldImg"/>
          </p:nvPr>
        </p:nvSpPr>
        <p:spPr>
          <a:xfrm>
            <a:off x="1941513" y="603250"/>
            <a:ext cx="4670425" cy="3503613"/>
          </a:xfrm>
          <a:ln/>
        </p:spPr>
      </p:sp>
      <p:sp>
        <p:nvSpPr>
          <p:cNvPr id="54277" name="Rectangle 3"/>
          <p:cNvSpPr>
            <a:spLocks noGrp="1" noChangeArrowheads="1"/>
          </p:cNvSpPr>
          <p:nvPr>
            <p:ph type="body" idx="1"/>
          </p:nvPr>
        </p:nvSpPr>
        <p:spPr>
          <a:xfrm>
            <a:off x="1951038" y="4365625"/>
            <a:ext cx="4586881" cy="3778626"/>
          </a:xfrm>
          <a:noFill/>
          <a:ln/>
        </p:spPr>
        <p:txBody>
          <a:bodyPr/>
          <a:lstStyle/>
          <a:p>
            <a:pPr eaLnBrk="1" hangingPunct="1"/>
            <a:r>
              <a:rPr lang="en-US" dirty="0" smtClean="0"/>
              <a:t>Let us see an example of using Spring’s </a:t>
            </a:r>
            <a:r>
              <a:rPr lang="en-US" dirty="0" err="1" smtClean="0"/>
              <a:t>aop</a:t>
            </a:r>
            <a:r>
              <a:rPr lang="en-US" dirty="0" smtClean="0"/>
              <a:t> configuration namespace. The code listing above is very straightforward and simply creates functions of an advice. It’s a POJO with a handful of methods. Thus we can register it as a bean in the Spring application context like any other class. See above for how. </a:t>
            </a:r>
          </a:p>
          <a:p>
            <a:pPr eaLnBrk="1" hangingPunct="1"/>
            <a:r>
              <a:rPr lang="en-US" dirty="0" smtClean="0"/>
              <a:t>The </a:t>
            </a:r>
            <a:r>
              <a:rPr lang="en-US" dirty="0" err="1" smtClean="0"/>
              <a:t>MyAdvice</a:t>
            </a:r>
            <a:r>
              <a:rPr lang="en-US" dirty="0" smtClean="0"/>
              <a:t> class seems an Aspect but needs Spring’s AOP magic to become one.</a:t>
            </a:r>
          </a:p>
        </p:txBody>
      </p:sp>
    </p:spTree>
    <p:extLst>
      <p:ext uri="{BB962C8B-B14F-4D97-AF65-F5344CB8AC3E}">
        <p14:creationId xmlns:p14="http://schemas.microsoft.com/office/powerpoint/2010/main" val="31947530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Rot="1" noChangeAspect="1" noChangeArrowheads="1" noTextEdit="1"/>
          </p:cNvSpPr>
          <p:nvPr>
            <p:ph type="sldImg"/>
          </p:nvPr>
        </p:nvSpPr>
        <p:spPr>
          <a:xfrm>
            <a:off x="1947863" y="603250"/>
            <a:ext cx="4670425" cy="3503613"/>
          </a:xfrm>
          <a:ln/>
        </p:spPr>
      </p:sp>
      <p:sp>
        <p:nvSpPr>
          <p:cNvPr id="55301" name="Rectangle 3"/>
          <p:cNvSpPr>
            <a:spLocks noGrp="1" noChangeArrowheads="1"/>
          </p:cNvSpPr>
          <p:nvPr>
            <p:ph type="body" idx="1"/>
          </p:nvPr>
        </p:nvSpPr>
        <p:spPr>
          <a:xfrm>
            <a:off x="1951038" y="4365625"/>
            <a:ext cx="4419600" cy="3276600"/>
          </a:xfrm>
          <a:noFill/>
          <a:ln/>
        </p:spPr>
        <p:txBody>
          <a:bodyPr/>
          <a:lstStyle/>
          <a:p>
            <a:pPr eaLnBrk="1" hangingPunct="1"/>
            <a:r>
              <a:rPr lang="en-US" dirty="0" smtClean="0"/>
              <a:t>Using the Spring’s AOP configuration elements, as shown in the listing above, we have converted the </a:t>
            </a:r>
            <a:r>
              <a:rPr lang="en-US" dirty="0" err="1" smtClean="0"/>
              <a:t>MyAdvice</a:t>
            </a:r>
            <a:r>
              <a:rPr lang="en-US" dirty="0" smtClean="0"/>
              <a:t> POJO into an aspect!</a:t>
            </a:r>
          </a:p>
          <a:p>
            <a:pPr eaLnBrk="1" hangingPunct="1"/>
            <a:r>
              <a:rPr lang="en-US" dirty="0" smtClean="0"/>
              <a:t>Notice that most of the configuration elements are used within the context of the &lt;</a:t>
            </a:r>
            <a:r>
              <a:rPr lang="en-US" dirty="0" err="1" smtClean="0"/>
              <a:t>aop:config</a:t>
            </a:r>
            <a:r>
              <a:rPr lang="en-US" dirty="0" smtClean="0"/>
              <a:t>&gt; element. Within &lt;</a:t>
            </a:r>
            <a:r>
              <a:rPr lang="en-US" dirty="0" err="1" smtClean="0"/>
              <a:t>aop:config</a:t>
            </a:r>
            <a:r>
              <a:rPr lang="en-US" dirty="0" smtClean="0"/>
              <a:t>&gt; you may declare one or more advisors, aspects, or </a:t>
            </a:r>
            <a:r>
              <a:rPr lang="en-US" dirty="0" err="1" smtClean="0"/>
              <a:t>pointcuts</a:t>
            </a:r>
            <a:r>
              <a:rPr lang="en-US" dirty="0" smtClean="0"/>
              <a:t>. In our example, we have declared a single aspect using the &lt;</a:t>
            </a:r>
            <a:r>
              <a:rPr lang="en-US" dirty="0" err="1" smtClean="0"/>
              <a:t>aop:aspect</a:t>
            </a:r>
            <a:r>
              <a:rPr lang="en-US" dirty="0" smtClean="0"/>
              <a:t>&gt; element. The ref attribute references the POJO bean (</a:t>
            </a:r>
            <a:r>
              <a:rPr lang="en-US" dirty="0" err="1" smtClean="0"/>
              <a:t>MyAdvice</a:t>
            </a:r>
            <a:r>
              <a:rPr lang="en-US" dirty="0" smtClean="0"/>
              <a:t> in this case) that will be used to supply the functionality of the aspect </a:t>
            </a:r>
            <a:r>
              <a:rPr lang="en-US" dirty="0" err="1" smtClean="0"/>
              <a:t>ie</a:t>
            </a:r>
            <a:r>
              <a:rPr lang="en-US" dirty="0" smtClean="0"/>
              <a:t> methods called by any advice in the aspect. </a:t>
            </a:r>
          </a:p>
          <a:p>
            <a:pPr eaLnBrk="1" hangingPunct="1"/>
            <a:r>
              <a:rPr lang="en-US" dirty="0" smtClean="0"/>
              <a:t>The aspect has several bits of advice. The  &lt;</a:t>
            </a:r>
            <a:r>
              <a:rPr lang="en-US" dirty="0" err="1" smtClean="0"/>
              <a:t>aop:before</a:t>
            </a:r>
            <a:r>
              <a:rPr lang="en-US" dirty="0" smtClean="0"/>
              <a:t>&gt; element calls aspect method (</a:t>
            </a:r>
            <a:r>
              <a:rPr lang="en-US" dirty="0" err="1" smtClean="0"/>
              <a:t>beforeMethod</a:t>
            </a:r>
            <a:r>
              <a:rPr lang="en-US" dirty="0" smtClean="0"/>
              <a:t>()) before the methods matching the </a:t>
            </a:r>
            <a:r>
              <a:rPr lang="en-US" dirty="0" err="1" smtClean="0"/>
              <a:t>pointcut</a:t>
            </a:r>
            <a:r>
              <a:rPr lang="en-US" dirty="0" smtClean="0"/>
              <a:t> are executed. The &lt;</a:t>
            </a:r>
            <a:r>
              <a:rPr lang="en-US" dirty="0" err="1" smtClean="0"/>
              <a:t>aop:after</a:t>
            </a:r>
            <a:r>
              <a:rPr lang="en-US" dirty="0" smtClean="0"/>
              <a:t>-throwing&gt; element defines an </a:t>
            </a:r>
            <a:r>
              <a:rPr lang="en-US" i="1" dirty="0" smtClean="0"/>
              <a:t>after-throwing advice </a:t>
            </a:r>
            <a:r>
              <a:rPr lang="en-US" dirty="0" smtClean="0"/>
              <a:t>to call the </a:t>
            </a:r>
            <a:r>
              <a:rPr lang="en-US" dirty="0" err="1" smtClean="0"/>
              <a:t>afterException</a:t>
            </a:r>
            <a:r>
              <a:rPr lang="en-US" dirty="0" smtClean="0"/>
              <a:t>() if any exceptions are thrown. </a:t>
            </a:r>
          </a:p>
          <a:p>
            <a:pPr eaLnBrk="1" hangingPunct="1"/>
            <a:r>
              <a:rPr lang="en-US" dirty="0" smtClean="0"/>
              <a:t>In all advice elements, the </a:t>
            </a:r>
            <a:r>
              <a:rPr lang="en-US" dirty="0" err="1" smtClean="0"/>
              <a:t>pointcut</a:t>
            </a:r>
            <a:r>
              <a:rPr lang="en-US" dirty="0" smtClean="0"/>
              <a:t> attribute defines the </a:t>
            </a:r>
            <a:r>
              <a:rPr lang="en-US" dirty="0" err="1" smtClean="0"/>
              <a:t>pointcut</a:t>
            </a:r>
            <a:r>
              <a:rPr lang="en-US" dirty="0" smtClean="0"/>
              <a:t> where the advice will be applied. Notice that the value of the </a:t>
            </a:r>
            <a:r>
              <a:rPr lang="en-US" dirty="0" err="1" smtClean="0"/>
              <a:t>pointcut</a:t>
            </a:r>
            <a:r>
              <a:rPr lang="en-US" dirty="0" smtClean="0"/>
              <a:t> attribute is the same for all of the advice elements. That’s because all of the advice is being applied to the same </a:t>
            </a:r>
            <a:r>
              <a:rPr lang="en-US" dirty="0" err="1" smtClean="0"/>
              <a:t>pointcut</a:t>
            </a:r>
            <a:r>
              <a:rPr lang="en-US" dirty="0" smtClean="0"/>
              <a:t>. </a:t>
            </a:r>
          </a:p>
          <a:p>
            <a:pPr eaLnBrk="1" hangingPunct="1"/>
            <a:r>
              <a:rPr lang="en-US" dirty="0" smtClean="0"/>
              <a:t>The </a:t>
            </a:r>
            <a:r>
              <a:rPr lang="en-US" dirty="0" err="1" smtClean="0"/>
              <a:t>pointcut</a:t>
            </a:r>
            <a:r>
              <a:rPr lang="en-US" dirty="0" smtClean="0"/>
              <a:t> expression is repeated throughout the code. To avoid this, you can use &lt;</a:t>
            </a:r>
            <a:r>
              <a:rPr lang="en-US" dirty="0" err="1" smtClean="0"/>
              <a:t>aop:pointcut</a:t>
            </a:r>
            <a:r>
              <a:rPr lang="en-US" dirty="0" smtClean="0"/>
              <a:t>&gt; element to define a named </a:t>
            </a:r>
            <a:r>
              <a:rPr lang="en-US" dirty="0" err="1" smtClean="0"/>
              <a:t>pointcut</a:t>
            </a:r>
            <a:r>
              <a:rPr lang="en-US" dirty="0" smtClean="0"/>
              <a:t> that can be used by all of the advice elements. </a:t>
            </a:r>
          </a:p>
        </p:txBody>
      </p:sp>
      <p:sp>
        <p:nvSpPr>
          <p:cNvPr id="55302" name="AutoShape 4"/>
          <p:cNvSpPr>
            <a:spLocks noChangeArrowheads="1"/>
          </p:cNvSpPr>
          <p:nvPr/>
        </p:nvSpPr>
        <p:spPr bwMode="auto">
          <a:xfrm>
            <a:off x="1951038" y="7433652"/>
            <a:ext cx="4648200" cy="83820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900" dirty="0">
                <a:latin typeface="Arial" panose="020B0604020202020204" pitchFamily="34" charset="0"/>
                <a:cs typeface="Arial" panose="020B0604020202020204" pitchFamily="34" charset="0"/>
              </a:rPr>
              <a:t>&lt;</a:t>
            </a:r>
            <a:r>
              <a:rPr lang="en-US" sz="900" dirty="0" err="1">
                <a:latin typeface="Arial" panose="020B0604020202020204" pitchFamily="34" charset="0"/>
                <a:cs typeface="Arial" panose="020B0604020202020204" pitchFamily="34" charset="0"/>
              </a:rPr>
              <a:t>aop:aspect</a:t>
            </a:r>
            <a:r>
              <a:rPr lang="en-US" sz="900" dirty="0">
                <a:latin typeface="Arial" panose="020B0604020202020204" pitchFamily="34" charset="0"/>
                <a:cs typeface="Arial" panose="020B0604020202020204" pitchFamily="34" charset="0"/>
              </a:rPr>
              <a:t> ref=“advice"&gt;</a:t>
            </a:r>
          </a:p>
          <a:p>
            <a:r>
              <a:rPr lang="en-US" sz="900" dirty="0">
                <a:latin typeface="Arial" panose="020B0604020202020204" pitchFamily="34" charset="0"/>
                <a:cs typeface="Arial" panose="020B0604020202020204" pitchFamily="34" charset="0"/>
              </a:rPr>
              <a:t>     &lt;</a:t>
            </a:r>
            <a:r>
              <a:rPr lang="en-US" sz="900" dirty="0" err="1">
                <a:latin typeface="Arial" panose="020B0604020202020204" pitchFamily="34" charset="0"/>
                <a:cs typeface="Arial" panose="020B0604020202020204" pitchFamily="34" charset="0"/>
              </a:rPr>
              <a:t>aop:pointcut</a:t>
            </a:r>
            <a:r>
              <a:rPr lang="en-US" sz="900" dirty="0">
                <a:latin typeface="Arial" panose="020B0604020202020204" pitchFamily="34" charset="0"/>
                <a:cs typeface="Arial" panose="020B0604020202020204" pitchFamily="34" charset="0"/>
              </a:rPr>
              <a:t> id=“pt" expression=</a:t>
            </a:r>
          </a:p>
          <a:p>
            <a:r>
              <a:rPr lang="en-US" sz="900" dirty="0">
                <a:latin typeface="Arial" panose="020B0604020202020204" pitchFamily="34" charset="0"/>
                <a:cs typeface="Arial" panose="020B0604020202020204" pitchFamily="34" charset="0"/>
              </a:rPr>
              <a:t>           "execution(* </a:t>
            </a:r>
            <a:r>
              <a:rPr lang="en-US" sz="900" i="1" dirty="0" err="1">
                <a:latin typeface="Arial" panose="020B0604020202020204" pitchFamily="34" charset="0"/>
                <a:cs typeface="Arial" panose="020B0604020202020204" pitchFamily="34" charset="0"/>
              </a:rPr>
              <a:t>training.spring.schemaAOP.BusinessImpl.doBusiness</a:t>
            </a:r>
            <a:r>
              <a:rPr lang="en-US" sz="900" i="1" dirty="0">
                <a:latin typeface="Arial" panose="020B0604020202020204" pitchFamily="34" charset="0"/>
                <a:cs typeface="Arial" panose="020B0604020202020204" pitchFamily="34" charset="0"/>
              </a:rPr>
              <a:t>()</a:t>
            </a:r>
            <a:r>
              <a:rPr lang="en-US" sz="900" dirty="0">
                <a:latin typeface="Arial" panose="020B0604020202020204" pitchFamily="34" charset="0"/>
                <a:cs typeface="Arial" panose="020B0604020202020204" pitchFamily="34" charset="0"/>
              </a:rPr>
              <a:t>)“ /&gt;</a:t>
            </a:r>
          </a:p>
          <a:p>
            <a:r>
              <a:rPr lang="en-US" sz="900" dirty="0">
                <a:latin typeface="Arial" panose="020B0604020202020204" pitchFamily="34" charset="0"/>
                <a:cs typeface="Arial" panose="020B0604020202020204" pitchFamily="34" charset="0"/>
              </a:rPr>
              <a:t>&lt;</a:t>
            </a:r>
            <a:r>
              <a:rPr lang="en-US" sz="900" dirty="0" err="1">
                <a:latin typeface="Arial" panose="020B0604020202020204" pitchFamily="34" charset="0"/>
                <a:cs typeface="Arial" panose="020B0604020202020204" pitchFamily="34" charset="0"/>
              </a:rPr>
              <a:t>aop:before</a:t>
            </a:r>
            <a:r>
              <a:rPr lang="en-US" sz="900" dirty="0">
                <a:latin typeface="Arial" panose="020B0604020202020204" pitchFamily="34" charset="0"/>
                <a:cs typeface="Arial" panose="020B0604020202020204" pitchFamily="34" charset="0"/>
              </a:rPr>
              <a:t> </a:t>
            </a:r>
            <a:r>
              <a:rPr lang="en-US" sz="900" dirty="0" err="1">
                <a:latin typeface="Arial" panose="020B0604020202020204" pitchFamily="34" charset="0"/>
                <a:cs typeface="Arial" panose="020B0604020202020204" pitchFamily="34" charset="0"/>
              </a:rPr>
              <a:t>pointcut</a:t>
            </a:r>
            <a:r>
              <a:rPr lang="en-US" sz="900" dirty="0">
                <a:latin typeface="Arial" panose="020B0604020202020204" pitchFamily="34" charset="0"/>
                <a:cs typeface="Arial" panose="020B0604020202020204" pitchFamily="34" charset="0"/>
              </a:rPr>
              <a:t>-ref=“pt“ method=“</a:t>
            </a:r>
            <a:r>
              <a:rPr lang="en-US" sz="900" dirty="0" err="1">
                <a:latin typeface="Arial" panose="020B0604020202020204" pitchFamily="34" charset="0"/>
                <a:cs typeface="Arial" panose="020B0604020202020204" pitchFamily="34" charset="0"/>
              </a:rPr>
              <a:t>beforeMethod</a:t>
            </a:r>
            <a:r>
              <a:rPr lang="en-US" sz="900" dirty="0">
                <a:latin typeface="Arial" panose="020B0604020202020204" pitchFamily="34" charset="0"/>
                <a:cs typeface="Arial" panose="020B0604020202020204" pitchFamily="34" charset="0"/>
              </a:rPr>
              <a:t>" /&gt;</a:t>
            </a:r>
          </a:p>
        </p:txBody>
      </p:sp>
    </p:spTree>
    <p:extLst>
      <p:ext uri="{BB962C8B-B14F-4D97-AF65-F5344CB8AC3E}">
        <p14:creationId xmlns:p14="http://schemas.microsoft.com/office/powerpoint/2010/main" val="1630466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Rot="1" noChangeAspect="1" noChangeArrowheads="1" noTextEdit="1"/>
          </p:cNvSpPr>
          <p:nvPr>
            <p:ph type="sldImg"/>
          </p:nvPr>
        </p:nvSpPr>
        <p:spPr>
          <a:xfrm>
            <a:off x="1947863" y="603250"/>
            <a:ext cx="4670425" cy="3503613"/>
          </a:xfrm>
          <a:ln/>
        </p:spPr>
      </p:sp>
      <p:sp>
        <p:nvSpPr>
          <p:cNvPr id="56325" name="Rectangle 3"/>
          <p:cNvSpPr>
            <a:spLocks noGrp="1" noChangeArrowheads="1"/>
          </p:cNvSpPr>
          <p:nvPr>
            <p:ph type="body" idx="1"/>
          </p:nvPr>
        </p:nvSpPr>
        <p:spPr>
          <a:xfrm>
            <a:off x="1951038" y="4365625"/>
            <a:ext cx="4419600" cy="4114800"/>
          </a:xfrm>
          <a:noFill/>
          <a:ln/>
        </p:spPr>
        <p:txBody>
          <a:bodyPr/>
          <a:lstStyle/>
          <a:p>
            <a:pPr marL="190482" indent="-190482">
              <a:spcBef>
                <a:spcPct val="0"/>
              </a:spcBef>
            </a:pPr>
            <a:r>
              <a:rPr lang="en-US" b="1" dirty="0" smtClean="0"/>
              <a:t>Please refer to demo, DemoSpring_AOP1 </a:t>
            </a:r>
            <a:r>
              <a:rPr lang="en-US" dirty="0" smtClean="0"/>
              <a:t>-&gt; </a:t>
            </a:r>
            <a:r>
              <a:rPr lang="en-US" b="1" dirty="0" err="1" smtClean="0"/>
              <a:t>com.igate.aop</a:t>
            </a:r>
            <a:endParaRPr lang="en-US" b="1" dirty="0" smtClean="0"/>
          </a:p>
          <a:p>
            <a:pPr marL="190482" indent="-190482">
              <a:spcBef>
                <a:spcPct val="0"/>
              </a:spcBef>
            </a:pPr>
            <a:r>
              <a:rPr lang="en-US" dirty="0" smtClean="0"/>
              <a:t>Execute the BusinessDemo.java class</a:t>
            </a:r>
          </a:p>
          <a:p>
            <a:pPr marL="190482" indent="-190482">
              <a:spcBef>
                <a:spcPct val="0"/>
              </a:spcBef>
            </a:pPr>
            <a:endParaRPr lang="en-US" b="1" dirty="0" smtClean="0"/>
          </a:p>
          <a:p>
            <a:pPr marL="190482" indent="-190482">
              <a:spcBef>
                <a:spcPct val="0"/>
              </a:spcBef>
            </a:pPr>
            <a:r>
              <a:rPr lang="en-US" dirty="0" smtClean="0"/>
              <a:t>We have modified the </a:t>
            </a:r>
            <a:r>
              <a:rPr lang="en-US" dirty="0" err="1" smtClean="0"/>
              <a:t>aroundMethod</a:t>
            </a:r>
            <a:r>
              <a:rPr lang="en-US" dirty="0" smtClean="0"/>
              <a:t>() method in MyAdvice.java a bit to add the proceed() method. The </a:t>
            </a:r>
            <a:r>
              <a:rPr lang="en-US" dirty="0" err="1" smtClean="0"/>
              <a:t>ProceedingJoinPoint</a:t>
            </a:r>
            <a:r>
              <a:rPr lang="en-US" dirty="0" smtClean="0"/>
              <a:t> object allows us to invoke the advised method from within our advice. The advice method will do everything it needs to do and, when it’s ready to pass control to the advised method, it’ll call </a:t>
            </a:r>
            <a:r>
              <a:rPr lang="en-US" dirty="0" err="1" smtClean="0"/>
              <a:t>ProceedingJoinPoint’s</a:t>
            </a:r>
            <a:r>
              <a:rPr lang="en-US" dirty="0" smtClean="0"/>
              <a:t> proceed() method. If you don’t include the call to proceed() method, your advice will block access to the advised method. </a:t>
            </a:r>
          </a:p>
        </p:txBody>
      </p:sp>
      <p:sp>
        <p:nvSpPr>
          <p:cNvPr id="4" name="Text Box 4"/>
          <p:cNvSpPr txBox="1">
            <a:spLocks noChangeArrowheads="1"/>
          </p:cNvSpPr>
          <p:nvPr/>
        </p:nvSpPr>
        <p:spPr bwMode="auto">
          <a:xfrm>
            <a:off x="152400" y="1295400"/>
            <a:ext cx="1405467"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Additional notes for instructor</a:t>
            </a:r>
          </a:p>
        </p:txBody>
      </p:sp>
    </p:spTree>
    <p:extLst>
      <p:ext uri="{BB962C8B-B14F-4D97-AF65-F5344CB8AC3E}">
        <p14:creationId xmlns:p14="http://schemas.microsoft.com/office/powerpoint/2010/main" val="18165973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897063" y="603250"/>
            <a:ext cx="4670425" cy="3503613"/>
          </a:xfrm>
          <a:ln/>
        </p:spPr>
      </p:sp>
      <p:sp>
        <p:nvSpPr>
          <p:cNvPr id="57347" name="Rectangle 3"/>
          <p:cNvSpPr>
            <a:spLocks noGrp="1" noChangeArrowheads="1"/>
          </p:cNvSpPr>
          <p:nvPr>
            <p:ph type="body" idx="1"/>
          </p:nvPr>
        </p:nvSpPr>
        <p:spPr>
          <a:xfrm>
            <a:off x="1951038" y="4365625"/>
            <a:ext cx="4572000" cy="3963988"/>
          </a:xfrm>
          <a:noFill/>
          <a:ln/>
        </p:spPr>
        <p:txBody>
          <a:bodyPr/>
          <a:lstStyle/>
          <a:p>
            <a:r>
              <a:rPr lang="en-US" dirty="0" smtClean="0"/>
              <a:t>Logging has a lot of characteristics that make it a prime candidate for implementation as an aspect. The following are two of the notable characteristics: </a:t>
            </a:r>
          </a:p>
          <a:p>
            <a:r>
              <a:rPr lang="en-US" dirty="0" smtClean="0"/>
              <a:t>Logging code is often duplicated across an application, leading to a lot of redundant code across multiple components in the application. Even if the logging logic is abstracted to a separate module so that different components have a single method call, that single method call is duplicated in multiple places. </a:t>
            </a:r>
          </a:p>
          <a:p>
            <a:r>
              <a:rPr lang="en-US" dirty="0" smtClean="0"/>
              <a:t>Logging logic does not provide any business functionality; it's not related to the domain of a business application. </a:t>
            </a:r>
          </a:p>
          <a:p>
            <a:r>
              <a:rPr lang="en-US" dirty="0" smtClean="0"/>
              <a:t>Spreading the logging across multiple components introduces some complexity to the code. Business objects not only perform business tasks, they also take care of logging functionality (and other such crosscutting concerns, such security, transaction, caching, etc.). </a:t>
            </a:r>
          </a:p>
          <a:p>
            <a:r>
              <a:rPr lang="en-US" dirty="0" smtClean="0"/>
              <a:t>AOP makes it possible to modularize these crosscutting services and then apply them declaratively to the components that they should affect. </a:t>
            </a:r>
          </a:p>
          <a:p>
            <a:endParaRPr lang="en-US" dirty="0" smtClean="0"/>
          </a:p>
          <a:p>
            <a:r>
              <a:rPr lang="en-US" dirty="0" smtClean="0"/>
              <a:t>Let us see a simple example. We shall use a around advice AOP advice to intercept a method in the business class and log the operation at DEBUG level.</a:t>
            </a:r>
          </a:p>
        </p:txBody>
      </p:sp>
    </p:spTree>
    <p:extLst>
      <p:ext uri="{BB962C8B-B14F-4D97-AF65-F5344CB8AC3E}">
        <p14:creationId xmlns:p14="http://schemas.microsoft.com/office/powerpoint/2010/main" val="2770469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897063" y="620713"/>
            <a:ext cx="4670425" cy="3503612"/>
          </a:xfrm>
          <a:ln/>
        </p:spPr>
      </p:sp>
      <p:sp>
        <p:nvSpPr>
          <p:cNvPr id="58371" name="Rectangle 3"/>
          <p:cNvSpPr>
            <a:spLocks noGrp="1" noChangeArrowheads="1"/>
          </p:cNvSpPr>
          <p:nvPr>
            <p:ph type="body" idx="1"/>
          </p:nvPr>
        </p:nvSpPr>
        <p:spPr>
          <a:xfrm>
            <a:off x="1951038" y="4365625"/>
            <a:ext cx="4586881" cy="3795559"/>
          </a:xfrm>
          <a:noFill/>
          <a:ln/>
        </p:spPr>
        <p:txBody>
          <a:bodyPr/>
          <a:lstStyle/>
          <a:p>
            <a:endParaRPr lang="en-US" dirty="0" smtClean="0"/>
          </a:p>
        </p:txBody>
      </p:sp>
    </p:spTree>
    <p:extLst>
      <p:ext uri="{BB962C8B-B14F-4D97-AF65-F5344CB8AC3E}">
        <p14:creationId xmlns:p14="http://schemas.microsoft.com/office/powerpoint/2010/main" val="16609409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1890713" y="603250"/>
            <a:ext cx="4670425" cy="3503613"/>
          </a:xfrm>
          <a:ln/>
        </p:spPr>
      </p:sp>
      <p:sp>
        <p:nvSpPr>
          <p:cNvPr id="59395" name="Rectangle 3"/>
          <p:cNvSpPr>
            <a:spLocks noGrp="1" noChangeArrowheads="1"/>
          </p:cNvSpPr>
          <p:nvPr>
            <p:ph type="body" idx="1"/>
          </p:nvPr>
        </p:nvSpPr>
        <p:spPr>
          <a:xfrm>
            <a:off x="1951038" y="4365625"/>
            <a:ext cx="4586881" cy="3761693"/>
          </a:xfrm>
          <a:noFill/>
          <a:ln/>
        </p:spPr>
        <p:txBody>
          <a:bodyPr/>
          <a:lstStyle/>
          <a:p>
            <a:endParaRPr lang="en-US" dirty="0" smtClean="0"/>
          </a:p>
        </p:txBody>
      </p:sp>
    </p:spTree>
    <p:extLst>
      <p:ext uri="{BB962C8B-B14F-4D97-AF65-F5344CB8AC3E}">
        <p14:creationId xmlns:p14="http://schemas.microsoft.com/office/powerpoint/2010/main" val="40028760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1909763" y="603250"/>
            <a:ext cx="4668837" cy="3503613"/>
          </a:xfrm>
          <a:ln/>
        </p:spPr>
      </p:sp>
      <p:sp>
        <p:nvSpPr>
          <p:cNvPr id="60419" name="Rectangle 3"/>
          <p:cNvSpPr>
            <a:spLocks noGrp="1" noChangeArrowheads="1"/>
          </p:cNvSpPr>
          <p:nvPr>
            <p:ph type="body" idx="1"/>
          </p:nvPr>
        </p:nvSpPr>
        <p:spPr>
          <a:xfrm>
            <a:off x="1951038" y="4365625"/>
            <a:ext cx="4586881" cy="3727826"/>
          </a:xfrm>
          <a:noFill/>
          <a:ln/>
        </p:spPr>
        <p:txBody>
          <a:bodyPr/>
          <a:lstStyle/>
          <a:p>
            <a:endParaRPr lang="en-US" dirty="0" smtClean="0"/>
          </a:p>
        </p:txBody>
      </p:sp>
    </p:spTree>
    <p:extLst>
      <p:ext uri="{BB962C8B-B14F-4D97-AF65-F5344CB8AC3E}">
        <p14:creationId xmlns:p14="http://schemas.microsoft.com/office/powerpoint/2010/main" val="27103637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Rot="1" noChangeAspect="1" noChangeArrowheads="1" noTextEdit="1"/>
          </p:cNvSpPr>
          <p:nvPr>
            <p:ph type="sldImg"/>
          </p:nvPr>
        </p:nvSpPr>
        <p:spPr>
          <a:xfrm>
            <a:off x="1935163" y="603250"/>
            <a:ext cx="4670425" cy="3503613"/>
          </a:xfrm>
          <a:ln/>
        </p:spPr>
      </p:sp>
      <p:sp>
        <p:nvSpPr>
          <p:cNvPr id="61445" name="Rectangle 3"/>
          <p:cNvSpPr>
            <a:spLocks noGrp="1" noChangeArrowheads="1"/>
          </p:cNvSpPr>
          <p:nvPr>
            <p:ph type="body" idx="1"/>
          </p:nvPr>
        </p:nvSpPr>
        <p:spPr>
          <a:xfrm>
            <a:off x="1951038" y="4365625"/>
            <a:ext cx="4419600" cy="4114800"/>
          </a:xfrm>
          <a:noFill/>
          <a:ln/>
        </p:spPr>
        <p:txBody>
          <a:bodyPr/>
          <a:lstStyle/>
          <a:p>
            <a:pPr marL="190482" indent="-190482">
              <a:spcBef>
                <a:spcPct val="0"/>
              </a:spcBef>
            </a:pPr>
            <a:r>
              <a:rPr lang="en-US" b="1" dirty="0" smtClean="0"/>
              <a:t>Please refer to demo, </a:t>
            </a:r>
            <a:r>
              <a:rPr lang="en-US" b="1" dirty="0" err="1" smtClean="0">
                <a:ea typeface="ヒラギノ角ゴ Pro W3"/>
              </a:rPr>
              <a:t>DemoMVC_AOP</a:t>
            </a:r>
            <a:endParaRPr lang="en-US" b="1" dirty="0" smtClean="0">
              <a:ea typeface="ヒラギノ角ゴ Pro W3"/>
            </a:endParaRPr>
          </a:p>
          <a:p>
            <a:pPr marL="190482" indent="-190482">
              <a:spcBef>
                <a:spcPct val="0"/>
              </a:spcBef>
            </a:pPr>
            <a:endParaRPr lang="en-US" b="1" dirty="0" smtClean="0"/>
          </a:p>
        </p:txBody>
      </p:sp>
      <p:sp>
        <p:nvSpPr>
          <p:cNvPr id="4" name="Text Box 4"/>
          <p:cNvSpPr txBox="1">
            <a:spLocks noChangeArrowheads="1"/>
          </p:cNvSpPr>
          <p:nvPr/>
        </p:nvSpPr>
        <p:spPr bwMode="auto">
          <a:xfrm>
            <a:off x="152400" y="1295400"/>
            <a:ext cx="1405467"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Additional notes for instructor</a:t>
            </a:r>
          </a:p>
        </p:txBody>
      </p:sp>
    </p:spTree>
    <p:extLst>
      <p:ext uri="{BB962C8B-B14F-4D97-AF65-F5344CB8AC3E}">
        <p14:creationId xmlns:p14="http://schemas.microsoft.com/office/powerpoint/2010/main" val="26107557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p:cNvSpPr>
            <a:spLocks noGrp="1" noRot="1" noChangeAspect="1" noChangeArrowheads="1" noTextEdit="1"/>
          </p:cNvSpPr>
          <p:nvPr>
            <p:ph type="sldImg"/>
          </p:nvPr>
        </p:nvSpPr>
        <p:spPr>
          <a:xfrm>
            <a:off x="1941513" y="603250"/>
            <a:ext cx="4670425" cy="3503613"/>
          </a:xfrm>
          <a:ln/>
        </p:spPr>
      </p:sp>
      <p:sp>
        <p:nvSpPr>
          <p:cNvPr id="62469" name="Rectangle 3"/>
          <p:cNvSpPr>
            <a:spLocks noGrp="1" noChangeArrowheads="1"/>
          </p:cNvSpPr>
          <p:nvPr>
            <p:ph type="body" idx="1"/>
          </p:nvPr>
        </p:nvSpPr>
        <p:spPr>
          <a:xfrm>
            <a:off x="1951038" y="4365625"/>
            <a:ext cx="4648200" cy="3963988"/>
          </a:xfrm>
          <a:noFill/>
          <a:ln/>
        </p:spPr>
        <p:txBody>
          <a:bodyPr/>
          <a:lstStyle/>
          <a:p>
            <a:pPr eaLnBrk="1" hangingPunct="1"/>
            <a:endParaRPr lang="en-US" dirty="0" smtClean="0"/>
          </a:p>
        </p:txBody>
      </p:sp>
      <p:sp>
        <p:nvSpPr>
          <p:cNvPr id="4" name="Text Box 4"/>
          <p:cNvSpPr txBox="1">
            <a:spLocks noChangeArrowheads="1"/>
          </p:cNvSpPr>
          <p:nvPr/>
        </p:nvSpPr>
        <p:spPr bwMode="auto">
          <a:xfrm>
            <a:off x="152400" y="1295400"/>
            <a:ext cx="1371600"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Additional notes for instructor</a:t>
            </a:r>
          </a:p>
        </p:txBody>
      </p:sp>
    </p:spTree>
    <p:extLst>
      <p:ext uri="{BB962C8B-B14F-4D97-AF65-F5344CB8AC3E}">
        <p14:creationId xmlns:p14="http://schemas.microsoft.com/office/powerpoint/2010/main" val="32720307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Rot="1" noChangeAspect="1" noChangeArrowheads="1" noTextEdit="1"/>
          </p:cNvSpPr>
          <p:nvPr>
            <p:ph type="sldImg"/>
          </p:nvPr>
        </p:nvSpPr>
        <p:spPr>
          <a:xfrm>
            <a:off x="1952625" y="601663"/>
            <a:ext cx="4672013" cy="3503612"/>
          </a:xfrm>
          <a:ln/>
        </p:spPr>
      </p:sp>
      <p:sp>
        <p:nvSpPr>
          <p:cNvPr id="63493" name="Rectangle 3"/>
          <p:cNvSpPr>
            <a:spLocks noGrp="1" noChangeArrowheads="1"/>
          </p:cNvSpPr>
          <p:nvPr>
            <p:ph type="body" idx="1"/>
          </p:nvPr>
        </p:nvSpPr>
        <p:spPr>
          <a:xfrm>
            <a:off x="1951038" y="4365625"/>
            <a:ext cx="4572000" cy="3963988"/>
          </a:xfrm>
          <a:noFill/>
          <a:ln/>
        </p:spPr>
        <p:txBody>
          <a:bodyPr/>
          <a:lstStyle/>
          <a:p>
            <a:pPr eaLnBrk="1" hangingPunct="1"/>
            <a:r>
              <a:rPr lang="en-US" dirty="0" smtClean="0"/>
              <a:t>AOP is a powerful complement to object-oriented programming. With aspects, you can now group application behavior that was once spread throughout your applications into reusable modules. You can then declaratively or programmatically define exactly where and how this behavior is applied. This reduces code duplication and lets your classes focus on their main functionality. Thus, the AOP technique helps you add design and run-time behavior to an object model in a non-obtrusive manner by using static and dynamic crosscutting. </a:t>
            </a:r>
          </a:p>
          <a:p>
            <a:pPr eaLnBrk="1" hangingPunct="1"/>
            <a:r>
              <a:rPr lang="en-US" dirty="0" smtClean="0"/>
              <a:t>The first thing that comes to mind when someone mentions AOP is logging, followed by transaction management. However, these are just special applications of AOP. AOP can be used for performance monitoring, call auditing, caching and error recovery too. More advanced uses of AOP include compile-time checks of architecture standards. For example, you can write an aspect that will enforce you to call only certain methods from certain classes.</a:t>
            </a:r>
          </a:p>
          <a:p>
            <a:pPr eaLnBrk="1" hangingPunct="1"/>
            <a:r>
              <a:rPr lang="en-US" dirty="0" smtClean="0"/>
              <a:t>Today, Spring AOP offers fine grained object advising capabilities using </a:t>
            </a:r>
            <a:r>
              <a:rPr lang="en-US" dirty="0" err="1" smtClean="0"/>
              <a:t>AspectJ</a:t>
            </a:r>
            <a:r>
              <a:rPr lang="en-US" dirty="0" smtClean="0"/>
              <a:t> support.</a:t>
            </a:r>
          </a:p>
          <a:p>
            <a:pPr eaLnBrk="1" hangingPunct="1"/>
            <a:endParaRPr lang="en-US" dirty="0" smtClean="0"/>
          </a:p>
        </p:txBody>
      </p:sp>
      <p:sp>
        <p:nvSpPr>
          <p:cNvPr id="4" name="Text Box 4"/>
          <p:cNvSpPr txBox="1">
            <a:spLocks noChangeArrowheads="1"/>
          </p:cNvSpPr>
          <p:nvPr/>
        </p:nvSpPr>
        <p:spPr bwMode="auto">
          <a:xfrm>
            <a:off x="152400" y="1295400"/>
            <a:ext cx="1388533"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Additional notes for instructor</a:t>
            </a:r>
          </a:p>
        </p:txBody>
      </p:sp>
    </p:spTree>
    <p:extLst>
      <p:ext uri="{BB962C8B-B14F-4D97-AF65-F5344CB8AC3E}">
        <p14:creationId xmlns:p14="http://schemas.microsoft.com/office/powerpoint/2010/main" val="3402431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Rot="1" noChangeAspect="1" noChangeArrowheads="1" noTextEdit="1"/>
          </p:cNvSpPr>
          <p:nvPr>
            <p:ph type="sldImg"/>
          </p:nvPr>
        </p:nvSpPr>
        <p:spPr>
          <a:xfrm>
            <a:off x="1947863" y="603250"/>
            <a:ext cx="4670425" cy="3503613"/>
          </a:xfrm>
          <a:ln/>
        </p:spPr>
      </p:sp>
      <p:sp>
        <p:nvSpPr>
          <p:cNvPr id="37893" name="Rectangle 3"/>
          <p:cNvSpPr>
            <a:spLocks noGrp="1" noChangeArrowheads="1"/>
          </p:cNvSpPr>
          <p:nvPr>
            <p:ph type="body" idx="1"/>
          </p:nvPr>
        </p:nvSpPr>
        <p:spPr>
          <a:xfrm>
            <a:off x="1951038" y="4365625"/>
            <a:ext cx="4586881" cy="3795559"/>
          </a:xfrm>
          <a:noFill/>
          <a:ln/>
        </p:spPr>
        <p:txBody>
          <a:bodyPr/>
          <a:lstStyle/>
          <a:p>
            <a:pPr eaLnBrk="1" hangingPunct="1"/>
            <a:r>
              <a:rPr lang="en-US" i="1" dirty="0" smtClean="0"/>
              <a:t>Aspect-Oriented Programming </a:t>
            </a:r>
            <a:r>
              <a:rPr lang="en-US" dirty="0" smtClean="0"/>
              <a:t>(AOP) complements Object-Oriented Programming (OOP) by providing another way of thinking about program structure. OOP decomposes applications into a hierarchy of objects; AOP decomposes </a:t>
            </a:r>
            <a:r>
              <a:rPr lang="en-US" dirty="0" err="1" smtClean="0"/>
              <a:t>prg’s</a:t>
            </a:r>
            <a:r>
              <a:rPr lang="en-US" dirty="0" smtClean="0"/>
              <a:t> into aspects and concerns. This allows modularization of concerns such as transaction management that would otherwise cut across multiple objects. Such concerns are often called cross-cutting concerns.  The key unit of modularity in OOP is the class, whereas in AOP the unit of modularity is the </a:t>
            </a:r>
            <a:r>
              <a:rPr lang="en-US" i="1" dirty="0" smtClean="0"/>
              <a:t>aspect</a:t>
            </a:r>
            <a:r>
              <a:rPr lang="en-US" dirty="0" smtClean="0"/>
              <a:t>. </a:t>
            </a:r>
          </a:p>
          <a:p>
            <a:pPr eaLnBrk="1" hangingPunct="1"/>
            <a:r>
              <a:rPr lang="en-US" dirty="0" smtClean="0"/>
              <a:t>Aspects enable the modularization of concerns such as transaction management that cut across multiple types and objects. (Such concerns are often termed </a:t>
            </a:r>
            <a:r>
              <a:rPr lang="en-US" i="1" dirty="0" smtClean="0"/>
              <a:t>crosscutting </a:t>
            </a:r>
            <a:r>
              <a:rPr lang="en-US" dirty="0" smtClean="0"/>
              <a:t>concerns in AOP literature.). </a:t>
            </a:r>
          </a:p>
          <a:p>
            <a:pPr eaLnBrk="1" hangingPunct="1"/>
            <a:r>
              <a:rPr lang="en-US" dirty="0" smtClean="0"/>
              <a:t>There are two distinct types of AOP: static and dynamic. In static AOP, like </a:t>
            </a:r>
            <a:r>
              <a:rPr lang="en-US" dirty="0" err="1" smtClean="0"/>
              <a:t>AspectJ’s</a:t>
            </a:r>
            <a:r>
              <a:rPr lang="en-US" dirty="0" smtClean="0"/>
              <a:t> AOP (http://eclipse.org/aspectj/), the crosscutting logic is applied to your code at compile time and you cannot change it without modifying the code and recompiling. With dynamic AOP like Spring’s AOP, crosscutting logic is applied dynamically at run time. This allows you to make changes in the distribution of cross-cutting without recompiling the application. </a:t>
            </a:r>
          </a:p>
          <a:p>
            <a:pPr eaLnBrk="1" hangingPunct="1"/>
            <a:r>
              <a:rPr lang="en-US" dirty="0" smtClean="0"/>
              <a:t>The </a:t>
            </a:r>
            <a:r>
              <a:rPr lang="en-US" i="1" dirty="0" smtClean="0"/>
              <a:t>AOP framework</a:t>
            </a:r>
            <a:r>
              <a:rPr lang="en-US" dirty="0" smtClean="0"/>
              <a:t> is one of the key components of Spring. While the Spring </a:t>
            </a:r>
            <a:r>
              <a:rPr lang="en-US" dirty="0" err="1" smtClean="0"/>
              <a:t>IoC</a:t>
            </a:r>
            <a:r>
              <a:rPr lang="en-US" dirty="0" smtClean="0"/>
              <a:t> container does not depend on AOP, meaning you do not need to use AOP if you don't want to, AOP complements Spring </a:t>
            </a:r>
            <a:r>
              <a:rPr lang="en-US" dirty="0" err="1" smtClean="0"/>
              <a:t>IoC</a:t>
            </a:r>
            <a:r>
              <a:rPr lang="en-US" dirty="0" smtClean="0"/>
              <a:t> to provide a very capable middleware solution.</a:t>
            </a:r>
          </a:p>
          <a:p>
            <a:pPr eaLnBrk="1" hangingPunct="1"/>
            <a:endParaRPr lang="en-US" dirty="0" smtClean="0"/>
          </a:p>
        </p:txBody>
      </p:sp>
      <p:sp>
        <p:nvSpPr>
          <p:cNvPr id="4" name="Rectangle 4"/>
          <p:cNvSpPr>
            <a:spLocks noChangeArrowheads="1"/>
          </p:cNvSpPr>
          <p:nvPr/>
        </p:nvSpPr>
        <p:spPr bwMode="auto">
          <a:xfrm>
            <a:off x="203199" y="948272"/>
            <a:ext cx="1100667" cy="794063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Not all AOP frameworks are created equal. Some allow you to apply advice at the field modification level, whereas others </a:t>
            </a:r>
            <a:r>
              <a:rPr lang="en-US" sz="1000" dirty="0" err="1" smtClean="0">
                <a:latin typeface="Arial" panose="020B0604020202020204" pitchFamily="34" charset="0"/>
                <a:cs typeface="Arial" panose="020B0604020202020204" pitchFamily="34" charset="0"/>
              </a:rPr>
              <a:t>oanly</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expose the join points related to method invocations. They may also differ in how and when they weave the aspects. Whatever the case, the ability to create </a:t>
            </a:r>
            <a:r>
              <a:rPr lang="en-US" sz="1000" dirty="0" err="1">
                <a:latin typeface="Arial" panose="020B0604020202020204" pitchFamily="34" charset="0"/>
                <a:cs typeface="Arial" panose="020B0604020202020204" pitchFamily="34" charset="0"/>
              </a:rPr>
              <a:t>pointcuts</a:t>
            </a:r>
            <a:r>
              <a:rPr lang="en-US" sz="1000" dirty="0">
                <a:latin typeface="Arial" panose="020B0604020202020204" pitchFamily="34" charset="0"/>
                <a:cs typeface="Arial" panose="020B0604020202020204" pitchFamily="34" charset="0"/>
              </a:rPr>
              <a:t> that define the join points at which aspects should be woven is what makes it an AOP framework. </a:t>
            </a:r>
          </a:p>
          <a:p>
            <a:r>
              <a:rPr lang="en-US" sz="1000" dirty="0">
                <a:latin typeface="Arial" panose="020B0604020202020204" pitchFamily="34" charset="0"/>
                <a:cs typeface="Arial" panose="020B0604020202020204" pitchFamily="34" charset="0"/>
              </a:rPr>
              <a:t>There has been some housecleaning among the AOP frameworks, resulting in some frame-works merging and others going extinct. There are three dominant AOP frameworks now: </a:t>
            </a:r>
          </a:p>
          <a:p>
            <a:r>
              <a:rPr lang="en-US" sz="1000" dirty="0" err="1">
                <a:latin typeface="Arial" panose="020B0604020202020204" pitchFamily="34" charset="0"/>
                <a:cs typeface="Arial" panose="020B0604020202020204" pitchFamily="34" charset="0"/>
              </a:rPr>
              <a:t>AspectJ</a:t>
            </a:r>
            <a:r>
              <a:rPr lang="en-US" sz="1000" dirty="0">
                <a:latin typeface="Arial" panose="020B0604020202020204" pitchFamily="34" charset="0"/>
                <a:cs typeface="Arial" panose="020B0604020202020204" pitchFamily="34" charset="0"/>
              </a:rPr>
              <a:t> </a:t>
            </a:r>
          </a:p>
          <a:p>
            <a:r>
              <a:rPr lang="en-US" sz="1000" dirty="0" err="1">
                <a:latin typeface="Arial" panose="020B0604020202020204" pitchFamily="34" charset="0"/>
                <a:cs typeface="Arial" panose="020B0604020202020204" pitchFamily="34" charset="0"/>
              </a:rPr>
              <a:t>JBoss</a:t>
            </a:r>
            <a:r>
              <a:rPr lang="en-US" sz="1000" dirty="0">
                <a:latin typeface="Arial" panose="020B0604020202020204" pitchFamily="34" charset="0"/>
                <a:cs typeface="Arial" panose="020B0604020202020204" pitchFamily="34" charset="0"/>
              </a:rPr>
              <a:t> AOP </a:t>
            </a:r>
          </a:p>
          <a:p>
            <a:r>
              <a:rPr lang="en-US" sz="1000" dirty="0">
                <a:latin typeface="Arial" panose="020B0604020202020204" pitchFamily="34" charset="0"/>
                <a:cs typeface="Arial" panose="020B0604020202020204" pitchFamily="34" charset="0"/>
              </a:rPr>
              <a:t>Spring AOP</a:t>
            </a:r>
          </a:p>
          <a:p>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This being a Spring course, we’ll focus on Spring AOP  </a:t>
            </a:r>
          </a:p>
        </p:txBody>
      </p:sp>
    </p:spTree>
    <p:extLst>
      <p:ext uri="{BB962C8B-B14F-4D97-AF65-F5344CB8AC3E}">
        <p14:creationId xmlns:p14="http://schemas.microsoft.com/office/powerpoint/2010/main" val="35792332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Rot="1" noChangeAspect="1" noChangeArrowheads="1" noTextEdit="1"/>
          </p:cNvSpPr>
          <p:nvPr>
            <p:ph type="sldImg"/>
          </p:nvPr>
        </p:nvSpPr>
        <p:spPr>
          <a:xfrm>
            <a:off x="1935163" y="603250"/>
            <a:ext cx="4670425" cy="3503613"/>
          </a:xfrm>
          <a:ln/>
        </p:spPr>
      </p:sp>
      <p:sp>
        <p:nvSpPr>
          <p:cNvPr id="64517" name="Rectangle 3"/>
          <p:cNvSpPr>
            <a:spLocks noGrp="1" noChangeArrowheads="1"/>
          </p:cNvSpPr>
          <p:nvPr>
            <p:ph type="body" idx="1"/>
          </p:nvPr>
        </p:nvSpPr>
        <p:spPr>
          <a:xfrm>
            <a:off x="1951038" y="4365625"/>
            <a:ext cx="4648200" cy="3963988"/>
          </a:xfrm>
          <a:noFill/>
          <a:ln/>
        </p:spPr>
        <p:txBody>
          <a:bodyPr/>
          <a:lstStyle/>
          <a:p>
            <a:pPr marL="190482" indent="-190482"/>
            <a:endParaRPr lang="en-US" dirty="0" smtClean="0"/>
          </a:p>
        </p:txBody>
      </p:sp>
      <p:sp>
        <p:nvSpPr>
          <p:cNvPr id="4" name="Text Box 4"/>
          <p:cNvSpPr txBox="1">
            <a:spLocks noChangeArrowheads="1"/>
          </p:cNvSpPr>
          <p:nvPr/>
        </p:nvSpPr>
        <p:spPr bwMode="auto">
          <a:xfrm>
            <a:off x="152400" y="1295400"/>
            <a:ext cx="1405467" cy="861774"/>
          </a:xfrm>
          <a:prstGeom prst="rect">
            <a:avLst/>
          </a:prstGeom>
          <a:noFill/>
          <a:ln w="9525">
            <a:noFill/>
            <a:miter lim="800000"/>
            <a:headEnd/>
            <a:tailEnd/>
          </a:ln>
        </p:spPr>
        <p:txBody>
          <a:bodyPr wrap="square">
            <a:spAutoFit/>
          </a:bodyPr>
          <a:lstStyle/>
          <a:p>
            <a:pPr marL="342900" indent="-342900"/>
            <a:r>
              <a:rPr lang="en-US" sz="1000" dirty="0">
                <a:latin typeface="Arial" panose="020B0604020202020204" pitchFamily="34" charset="0"/>
                <a:cs typeface="Arial" panose="020B0604020202020204" pitchFamily="34" charset="0"/>
              </a:rPr>
              <a:t>Q1 : 2</a:t>
            </a:r>
          </a:p>
          <a:p>
            <a:pPr marL="342900" indent="-342900"/>
            <a:r>
              <a:rPr lang="en-US" sz="1000" dirty="0">
                <a:latin typeface="Arial" panose="020B0604020202020204" pitchFamily="34" charset="0"/>
                <a:cs typeface="Arial" panose="020B0604020202020204" pitchFamily="34" charset="0"/>
              </a:rPr>
              <a:t>Q2 : 2, false, supports only method join points</a:t>
            </a:r>
          </a:p>
        </p:txBody>
      </p:sp>
    </p:spTree>
    <p:extLst>
      <p:ext uri="{BB962C8B-B14F-4D97-AF65-F5344CB8AC3E}">
        <p14:creationId xmlns:p14="http://schemas.microsoft.com/office/powerpoint/2010/main" val="33869305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noRot="1" noChangeAspect="1" noChangeArrowheads="1" noTextEdit="1"/>
          </p:cNvSpPr>
          <p:nvPr>
            <p:ph type="sldImg"/>
          </p:nvPr>
        </p:nvSpPr>
        <p:spPr>
          <a:xfrm>
            <a:off x="1947863" y="603250"/>
            <a:ext cx="4670425" cy="3503613"/>
          </a:xfrm>
          <a:ln/>
        </p:spPr>
      </p:sp>
      <p:sp>
        <p:nvSpPr>
          <p:cNvPr id="65541" name="Rectangle 3"/>
          <p:cNvSpPr>
            <a:spLocks noGrp="1" noChangeArrowheads="1"/>
          </p:cNvSpPr>
          <p:nvPr>
            <p:ph type="body" idx="1"/>
          </p:nvPr>
        </p:nvSpPr>
        <p:spPr>
          <a:xfrm>
            <a:off x="1951038" y="4365625"/>
            <a:ext cx="4648200" cy="3963988"/>
          </a:xfrm>
          <a:noFill/>
          <a:ln/>
        </p:spPr>
        <p:txBody>
          <a:bodyPr/>
          <a:lstStyle/>
          <a:p>
            <a:pPr marL="190482" indent="-190482"/>
            <a:endParaRPr lang="en-US" dirty="0" smtClean="0"/>
          </a:p>
        </p:txBody>
      </p:sp>
      <p:sp>
        <p:nvSpPr>
          <p:cNvPr id="4" name="Text Box 4"/>
          <p:cNvSpPr txBox="1">
            <a:spLocks noChangeArrowheads="1"/>
          </p:cNvSpPr>
          <p:nvPr/>
        </p:nvSpPr>
        <p:spPr bwMode="auto">
          <a:xfrm>
            <a:off x="152400" y="1295400"/>
            <a:ext cx="1320800" cy="396875"/>
          </a:xfrm>
          <a:prstGeom prst="rect">
            <a:avLst/>
          </a:prstGeom>
          <a:noFill/>
          <a:ln w="9525">
            <a:noFill/>
            <a:miter lim="800000"/>
            <a:headEnd/>
            <a:tailEnd/>
          </a:ln>
        </p:spPr>
        <p:txBody>
          <a:bodyPr wrap="square">
            <a:spAutoFit/>
          </a:bodyPr>
          <a:lstStyle/>
          <a:p>
            <a:pPr marL="342900" indent="-342900"/>
            <a:r>
              <a:rPr lang="en-US" sz="1000" dirty="0">
                <a:latin typeface="Arial" panose="020B0604020202020204" pitchFamily="34" charset="0"/>
                <a:cs typeface="Arial" panose="020B0604020202020204" pitchFamily="34" charset="0"/>
              </a:rPr>
              <a:t>Q3 : 3</a:t>
            </a:r>
          </a:p>
          <a:p>
            <a:pPr marL="342900" indent="-342900"/>
            <a:r>
              <a:rPr lang="en-US" sz="1000" dirty="0">
                <a:latin typeface="Arial" panose="020B0604020202020204" pitchFamily="34" charset="0"/>
                <a:cs typeface="Arial" panose="020B0604020202020204" pitchFamily="34" charset="0"/>
              </a:rPr>
              <a:t>Q4 : 1, true</a:t>
            </a:r>
          </a:p>
        </p:txBody>
      </p:sp>
    </p:spTree>
    <p:extLst>
      <p:ext uri="{BB962C8B-B14F-4D97-AF65-F5344CB8AC3E}">
        <p14:creationId xmlns:p14="http://schemas.microsoft.com/office/powerpoint/2010/main" val="36182238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Rot="1" noChangeAspect="1" noChangeArrowheads="1" noTextEdit="1"/>
          </p:cNvSpPr>
          <p:nvPr>
            <p:ph type="sldImg"/>
          </p:nvPr>
        </p:nvSpPr>
        <p:spPr>
          <a:xfrm>
            <a:off x="1947863" y="603250"/>
            <a:ext cx="4670425" cy="3503613"/>
          </a:xfrm>
          <a:ln/>
        </p:spPr>
      </p:sp>
      <p:sp>
        <p:nvSpPr>
          <p:cNvPr id="66565" name="Rectangle 3"/>
          <p:cNvSpPr>
            <a:spLocks noGrp="1" noChangeArrowheads="1"/>
          </p:cNvSpPr>
          <p:nvPr>
            <p:ph type="body" idx="1"/>
          </p:nvPr>
        </p:nvSpPr>
        <p:spPr>
          <a:xfrm>
            <a:off x="1951038" y="4365625"/>
            <a:ext cx="4648200" cy="3963988"/>
          </a:xfrm>
          <a:noFill/>
          <a:ln/>
        </p:spPr>
        <p:txBody>
          <a:bodyPr/>
          <a:lstStyle/>
          <a:p>
            <a:pPr marL="190482" indent="-190482"/>
            <a:r>
              <a:rPr lang="en-US" dirty="0" smtClean="0"/>
              <a:t>There are some AOP terms hidden in the above table. The words may be across, down or even upside down. </a:t>
            </a:r>
          </a:p>
          <a:p>
            <a:pPr marL="190482" indent="-190482">
              <a:buFontTx/>
              <a:buAutoNum type="arabicPeriod"/>
            </a:pPr>
            <a:r>
              <a:rPr lang="en-US" dirty="0" smtClean="0"/>
              <a:t>the cross-cutting functionality being implemented</a:t>
            </a:r>
          </a:p>
          <a:p>
            <a:pPr marL="190482" indent="-190482">
              <a:buFontTx/>
              <a:buAutoNum type="arabicPeriod"/>
            </a:pPr>
            <a:r>
              <a:rPr lang="en-US" dirty="0" smtClean="0"/>
              <a:t>the actual implementation of aspect that’s advising your application of new behavior</a:t>
            </a:r>
          </a:p>
          <a:p>
            <a:pPr marL="190482" indent="-190482">
              <a:buFontTx/>
              <a:buAutoNum type="arabicPeriod"/>
            </a:pPr>
            <a:r>
              <a:rPr lang="en-US" dirty="0" smtClean="0"/>
              <a:t>defines at what </a:t>
            </a:r>
            <a:r>
              <a:rPr lang="en-US" dirty="0" err="1" smtClean="0"/>
              <a:t>joinpoints</a:t>
            </a:r>
            <a:r>
              <a:rPr lang="en-US" dirty="0" smtClean="0"/>
              <a:t>, an advice should be applied</a:t>
            </a:r>
          </a:p>
          <a:p>
            <a:pPr marL="190482" indent="-190482">
              <a:buFontTx/>
              <a:buAutoNum type="arabicPeriod"/>
            </a:pPr>
            <a:r>
              <a:rPr lang="en-US" dirty="0" smtClean="0"/>
              <a:t>the class being advised</a:t>
            </a:r>
          </a:p>
          <a:p>
            <a:pPr marL="190482" indent="-190482">
              <a:buFontTx/>
              <a:buAutoNum type="arabicPeriod"/>
            </a:pPr>
            <a:r>
              <a:rPr lang="en-US" dirty="0" smtClean="0"/>
              <a:t>the object created after applying advise to the target</a:t>
            </a:r>
          </a:p>
          <a:p>
            <a:pPr marL="190482" indent="-190482">
              <a:buFontTx/>
              <a:buAutoNum type="arabicPeriod"/>
            </a:pPr>
            <a:r>
              <a:rPr lang="en-US" dirty="0" smtClean="0"/>
              <a:t>A method of the </a:t>
            </a:r>
            <a:r>
              <a:rPr lang="en-US" dirty="0" err="1" smtClean="0"/>
              <a:t>MethodInterceptor</a:t>
            </a:r>
            <a:r>
              <a:rPr lang="en-US" dirty="0" smtClean="0"/>
              <a:t> interface</a:t>
            </a:r>
          </a:p>
          <a:p>
            <a:pPr marL="190482" indent="-190482">
              <a:buFontTx/>
              <a:buAutoNum type="arabicPeriod"/>
            </a:pPr>
            <a:r>
              <a:rPr lang="en-US" dirty="0" smtClean="0"/>
              <a:t>Helps to go to the next interceptor in the chain</a:t>
            </a:r>
          </a:p>
        </p:txBody>
      </p:sp>
      <p:sp>
        <p:nvSpPr>
          <p:cNvPr id="4" name="Text Box 4"/>
          <p:cNvSpPr txBox="1">
            <a:spLocks noChangeArrowheads="1"/>
          </p:cNvSpPr>
          <p:nvPr/>
        </p:nvSpPr>
        <p:spPr bwMode="auto">
          <a:xfrm>
            <a:off x="152400" y="1295400"/>
            <a:ext cx="1337733" cy="1158875"/>
          </a:xfrm>
          <a:prstGeom prst="rect">
            <a:avLst/>
          </a:prstGeom>
          <a:noFill/>
          <a:ln w="9525">
            <a:noFill/>
            <a:miter lim="800000"/>
            <a:headEnd/>
            <a:tailEnd/>
          </a:ln>
        </p:spPr>
        <p:txBody>
          <a:bodyPr wrap="square">
            <a:spAutoFit/>
          </a:bodyPr>
          <a:lstStyle/>
          <a:p>
            <a:pPr marL="342900" indent="-342900">
              <a:buFontTx/>
              <a:buAutoNum type="arabicPeriod"/>
            </a:pPr>
            <a:r>
              <a:rPr lang="en-US" sz="1000" dirty="0">
                <a:latin typeface="Arial" panose="020B0604020202020204" pitchFamily="34" charset="0"/>
                <a:cs typeface="Arial" panose="020B0604020202020204" pitchFamily="34" charset="0"/>
              </a:rPr>
              <a:t>Aspect</a:t>
            </a:r>
          </a:p>
          <a:p>
            <a:pPr marL="342900" indent="-342900">
              <a:buFontTx/>
              <a:buAutoNum type="arabicPeriod"/>
            </a:pPr>
            <a:r>
              <a:rPr lang="en-US" sz="1000" dirty="0">
                <a:latin typeface="Arial" panose="020B0604020202020204" pitchFamily="34" charset="0"/>
                <a:cs typeface="Arial" panose="020B0604020202020204" pitchFamily="34" charset="0"/>
              </a:rPr>
              <a:t>Advice</a:t>
            </a:r>
          </a:p>
          <a:p>
            <a:pPr marL="342900" indent="-342900">
              <a:buFontTx/>
              <a:buAutoNum type="arabicPeriod"/>
            </a:pPr>
            <a:r>
              <a:rPr lang="en-US" sz="1000" dirty="0" err="1">
                <a:latin typeface="Arial" panose="020B0604020202020204" pitchFamily="34" charset="0"/>
                <a:cs typeface="Arial" panose="020B0604020202020204" pitchFamily="34" charset="0"/>
              </a:rPr>
              <a:t>Pointcut</a:t>
            </a:r>
            <a:endParaRPr lang="en-US" sz="1000" dirty="0">
              <a:latin typeface="Arial" panose="020B0604020202020204" pitchFamily="34" charset="0"/>
              <a:cs typeface="Arial" panose="020B0604020202020204" pitchFamily="34" charset="0"/>
            </a:endParaRPr>
          </a:p>
          <a:p>
            <a:pPr marL="342900" indent="-342900">
              <a:buFontTx/>
              <a:buAutoNum type="arabicPeriod"/>
            </a:pPr>
            <a:r>
              <a:rPr lang="en-US" sz="1000" dirty="0">
                <a:latin typeface="Arial" panose="020B0604020202020204" pitchFamily="34" charset="0"/>
                <a:cs typeface="Arial" panose="020B0604020202020204" pitchFamily="34" charset="0"/>
              </a:rPr>
              <a:t>Target</a:t>
            </a:r>
          </a:p>
          <a:p>
            <a:pPr marL="342900" indent="-342900">
              <a:buFontTx/>
              <a:buAutoNum type="arabicPeriod"/>
            </a:pPr>
            <a:r>
              <a:rPr lang="en-US" sz="1000" dirty="0">
                <a:latin typeface="Arial" panose="020B0604020202020204" pitchFamily="34" charset="0"/>
                <a:cs typeface="Arial" panose="020B0604020202020204" pitchFamily="34" charset="0"/>
              </a:rPr>
              <a:t>Proxy</a:t>
            </a:r>
          </a:p>
          <a:p>
            <a:pPr marL="342900" indent="-342900">
              <a:buFontTx/>
              <a:buAutoNum type="arabicPeriod"/>
            </a:pPr>
            <a:r>
              <a:rPr lang="en-US" sz="1000" dirty="0">
                <a:latin typeface="Arial" panose="020B0604020202020204" pitchFamily="34" charset="0"/>
                <a:cs typeface="Arial" panose="020B0604020202020204" pitchFamily="34" charset="0"/>
              </a:rPr>
              <a:t>Invoke</a:t>
            </a:r>
          </a:p>
          <a:p>
            <a:pPr marL="342900" indent="-342900">
              <a:buFontTx/>
              <a:buAutoNum type="arabicPeriod"/>
            </a:pPr>
            <a:r>
              <a:rPr lang="en-US" sz="1000" dirty="0">
                <a:latin typeface="Arial" panose="020B0604020202020204" pitchFamily="34" charset="0"/>
                <a:cs typeface="Arial" panose="020B0604020202020204" pitchFamily="34" charset="0"/>
              </a:rPr>
              <a:t>proceed</a:t>
            </a:r>
          </a:p>
        </p:txBody>
      </p:sp>
    </p:spTree>
    <p:extLst>
      <p:ext uri="{BB962C8B-B14F-4D97-AF65-F5344CB8AC3E}">
        <p14:creationId xmlns:p14="http://schemas.microsoft.com/office/powerpoint/2010/main" val="3969629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Rot="1" noChangeAspect="1" noChangeArrowheads="1" noTextEdit="1"/>
          </p:cNvSpPr>
          <p:nvPr>
            <p:ph type="sldImg"/>
          </p:nvPr>
        </p:nvSpPr>
        <p:spPr>
          <a:xfrm>
            <a:off x="1881188" y="603250"/>
            <a:ext cx="4670425" cy="3503613"/>
          </a:xfrm>
          <a:ln/>
        </p:spPr>
      </p:sp>
      <p:sp>
        <p:nvSpPr>
          <p:cNvPr id="38917" name="Rectangle 3"/>
          <p:cNvSpPr>
            <a:spLocks noGrp="1" noChangeArrowheads="1"/>
          </p:cNvSpPr>
          <p:nvPr>
            <p:ph type="body" idx="1"/>
          </p:nvPr>
        </p:nvSpPr>
        <p:spPr>
          <a:xfrm>
            <a:off x="1951038" y="4365625"/>
            <a:ext cx="4586881" cy="4101042"/>
          </a:xfrm>
          <a:noFill/>
          <a:ln/>
        </p:spPr>
        <p:txBody>
          <a:bodyPr/>
          <a:lstStyle/>
          <a:p>
            <a:pPr eaLnBrk="1" hangingPunct="1"/>
            <a:r>
              <a:rPr lang="en-US" dirty="0" smtClean="0"/>
              <a:t>AOP ensures that enterprise service code does not pollute application objects.</a:t>
            </a:r>
          </a:p>
          <a:p>
            <a:pPr eaLnBrk="1" hangingPunct="1"/>
            <a:r>
              <a:rPr lang="en-US" dirty="0" smtClean="0"/>
              <a:t>For example, consider a banking application with a conceptually simple method for transferring an amount from one account to another as seen above.</a:t>
            </a:r>
          </a:p>
          <a:p>
            <a:pPr eaLnBrk="1" hangingPunct="1"/>
            <a:r>
              <a:rPr lang="en-US" dirty="0" smtClean="0"/>
              <a:t>The transfer method simply checks if sufficient funds are available in the source account and if ‘yes’, performs the transfer.</a:t>
            </a:r>
          </a:p>
          <a:p>
            <a:pPr eaLnBrk="1" hangingPunct="1"/>
            <a:r>
              <a:rPr lang="en-US" dirty="0" smtClean="0"/>
              <a:t>However, in a real-world banking application, this transfer method seems far from adequate. We must include security checks to verify that the current user has the authorization to perform this operation. We must enclose the operation in a database transaction to prevent accidental data loss. We must log the operation to the system log, and so on. </a:t>
            </a:r>
          </a:p>
        </p:txBody>
      </p:sp>
    </p:spTree>
    <p:extLst>
      <p:ext uri="{BB962C8B-B14F-4D97-AF65-F5344CB8AC3E}">
        <p14:creationId xmlns:p14="http://schemas.microsoft.com/office/powerpoint/2010/main" val="3464315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Rot="1" noChangeAspect="1" noChangeArrowheads="1" noTextEdit="1"/>
          </p:cNvSpPr>
          <p:nvPr>
            <p:ph type="sldImg"/>
          </p:nvPr>
        </p:nvSpPr>
        <p:spPr>
          <a:xfrm>
            <a:off x="1895475" y="603250"/>
            <a:ext cx="4670425" cy="3503613"/>
          </a:xfrm>
          <a:ln/>
        </p:spPr>
      </p:sp>
      <p:sp>
        <p:nvSpPr>
          <p:cNvPr id="39941" name="Rectangle 3"/>
          <p:cNvSpPr>
            <a:spLocks noGrp="1" noChangeArrowheads="1"/>
          </p:cNvSpPr>
          <p:nvPr>
            <p:ph type="body" idx="1"/>
          </p:nvPr>
        </p:nvSpPr>
        <p:spPr>
          <a:xfrm>
            <a:off x="1951038" y="4365625"/>
            <a:ext cx="4586881" cy="4101042"/>
          </a:xfrm>
          <a:noFill/>
          <a:ln/>
        </p:spPr>
        <p:txBody>
          <a:bodyPr/>
          <a:lstStyle/>
          <a:p>
            <a:pPr eaLnBrk="1" hangingPunct="1"/>
            <a:r>
              <a:rPr lang="en-US" dirty="0" smtClean="0"/>
              <a:t>A very simplified version with all those new concerns would look somewhat like the code seen above.</a:t>
            </a:r>
          </a:p>
          <a:p>
            <a:pPr eaLnBrk="1" hangingPunct="1"/>
            <a:r>
              <a:rPr lang="en-US" dirty="0" smtClean="0"/>
              <a:t>We have now included a security check to verify that the current user has the authorization to perform this operation. We have also enclosed the operation in a database transaction in order to prevent accidental data loss. </a:t>
            </a:r>
          </a:p>
          <a:p>
            <a:pPr eaLnBrk="1" hangingPunct="1"/>
            <a:r>
              <a:rPr lang="en-US" dirty="0" smtClean="0"/>
              <a:t>The code has lost its elegance and simplicity because the various new concerns have become tangled with the basic functionality. The transactions, security, logging, etc. all exemplify cross-cutting concerns.</a:t>
            </a:r>
          </a:p>
          <a:p>
            <a:pPr eaLnBrk="1" hangingPunct="1"/>
            <a:r>
              <a:rPr lang="en-US" dirty="0" smtClean="0"/>
              <a:t>Therefore, we find that unlike the core concerns of the system, the cross-cutting concerns do not get properly encapsulated in their own modules. This increases the system complexity and makes maintenance considerably more difficult.</a:t>
            </a:r>
          </a:p>
          <a:p>
            <a:pPr eaLnBrk="1" hangingPunct="1"/>
            <a:r>
              <a:rPr lang="en-US" dirty="0" smtClean="0"/>
              <a:t>AOP attempts to solve this problem by allowing the programmer to develop cross-cutting concerns as full stand-alone modules called aspects.</a:t>
            </a:r>
          </a:p>
          <a:p>
            <a:pPr eaLnBrk="1" hangingPunct="1"/>
            <a:endParaRPr lang="en-US" b="1" dirty="0" smtClean="0"/>
          </a:p>
          <a:p>
            <a:pPr eaLnBrk="1" hangingPunct="1"/>
            <a:r>
              <a:rPr lang="en-US" b="1" dirty="0" smtClean="0"/>
              <a:t>What is Aspect</a:t>
            </a:r>
            <a:r>
              <a:rPr lang="en-US" dirty="0" smtClean="0"/>
              <a:t> ?  It is modularization of a concern. For example, if I have a method to which I want to apply transaction, then applying transaction is a concern. If I modularize then I can use this concern (aspect) to many beans and methods. These services can then be applied declaratively to the components.</a:t>
            </a:r>
          </a:p>
          <a:p>
            <a:pPr eaLnBrk="1" hangingPunct="1"/>
            <a:r>
              <a:rPr lang="en-US" dirty="0" smtClean="0"/>
              <a:t>Aspect-Oriented Programming has at its core the enabling of a better separation of concerns, by allowing the programmer to create cross-cutting concerns as first-class program modules. </a:t>
            </a:r>
          </a:p>
        </p:txBody>
      </p:sp>
    </p:spTree>
    <p:extLst>
      <p:ext uri="{BB962C8B-B14F-4D97-AF65-F5344CB8AC3E}">
        <p14:creationId xmlns:p14="http://schemas.microsoft.com/office/powerpoint/2010/main" val="2641537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3"/>
          <p:cNvSpPr>
            <a:spLocks noGrp="1" noChangeArrowheads="1"/>
          </p:cNvSpPr>
          <p:nvPr>
            <p:ph type="body" idx="1"/>
          </p:nvPr>
        </p:nvSpPr>
        <p:spPr/>
        <p:txBody>
          <a:bodyPr/>
          <a:lstStyle/>
          <a:p>
            <a:r>
              <a:rPr lang="en-US" dirty="0" smtClean="0"/>
              <a:t>Aspect Oriented programming is often defined as a programming technique that promotes separation of concerns within a software system. Systems are composed of several components, each responsible for a specific piece of functionality. Often, however, these components also carry additional responsibility beyond their core functionality. System services like logging, transaction management and security often find their way into components whose core responsibility is something else. These system services are commonly referred to as cross-cutting concerns because they tend to cut across multiple components in a system.</a:t>
            </a:r>
          </a:p>
          <a:p>
            <a:r>
              <a:rPr lang="en-US" dirty="0" smtClean="0"/>
              <a:t>AOP makes it possible to modularize services and then apply them declaratively to the components that they should affect. This results in components that are more cohesive and that focus on their own specific concerns, completely ignorant of any system services that may be involved.</a:t>
            </a:r>
          </a:p>
          <a:p>
            <a:r>
              <a:rPr lang="en-US" dirty="0" smtClean="0"/>
              <a:t>The above figure represents a typical application that is broken down into modules. Each module’s main concern is to provide services for its particular domain. However, each of these modules also requires similar support functionalities such as security, logging and transaction management. AOP presents an alternative that can be cleaner in many circumstances. With AOP, you can still define the common functionality in one place, but you can declaratively define how and where this functionality is applied without having to modify the class to which you are applying the new feature. Cross-cutting concerns can now be modularized into special objects called aspects. </a:t>
            </a:r>
          </a:p>
        </p:txBody>
      </p:sp>
      <p:sp>
        <p:nvSpPr>
          <p:cNvPr id="3" name="Slide Image Placeholder 2"/>
          <p:cNvSpPr>
            <a:spLocks noGrp="1" noRot="1" noChangeAspect="1"/>
          </p:cNvSpPr>
          <p:nvPr>
            <p:ph type="sldImg"/>
          </p:nvPr>
        </p:nvSpPr>
        <p:spPr>
          <a:xfrm>
            <a:off x="1866900" y="600075"/>
            <a:ext cx="4686300" cy="3514725"/>
          </a:xfrm>
        </p:spPr>
      </p:sp>
    </p:spTree>
    <p:extLst>
      <p:ext uri="{BB962C8B-B14F-4D97-AF65-F5344CB8AC3E}">
        <p14:creationId xmlns:p14="http://schemas.microsoft.com/office/powerpoint/2010/main" val="3653705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Rot="1" noChangeAspect="1" noChangeArrowheads="1" noTextEdit="1"/>
          </p:cNvSpPr>
          <p:nvPr>
            <p:ph type="sldImg"/>
          </p:nvPr>
        </p:nvSpPr>
        <p:spPr>
          <a:xfrm>
            <a:off x="1871663" y="603250"/>
            <a:ext cx="4670425" cy="3503613"/>
          </a:xfrm>
          <a:ln/>
        </p:spPr>
      </p:sp>
      <p:sp>
        <p:nvSpPr>
          <p:cNvPr id="41989" name="Rectangle 3"/>
          <p:cNvSpPr>
            <a:spLocks noGrp="1" noChangeArrowheads="1"/>
          </p:cNvSpPr>
          <p:nvPr>
            <p:ph type="body" idx="1"/>
          </p:nvPr>
        </p:nvSpPr>
        <p:spPr>
          <a:xfrm>
            <a:off x="1951038" y="4365624"/>
            <a:ext cx="4586881" cy="4067175"/>
          </a:xfrm>
          <a:noFill/>
          <a:ln/>
        </p:spPr>
        <p:txBody>
          <a:bodyPr/>
          <a:lstStyle/>
          <a:p>
            <a:pPr marL="190482" indent="-190482"/>
            <a:r>
              <a:rPr lang="en-US" b="1" dirty="0" smtClean="0"/>
              <a:t>AOP Concepts:</a:t>
            </a:r>
          </a:p>
          <a:p>
            <a:pPr marL="190482" indent="-190482">
              <a:buFontTx/>
              <a:buChar char="•"/>
            </a:pPr>
            <a:r>
              <a:rPr lang="en-US" b="1" dirty="0" smtClean="0"/>
              <a:t>Aspect :</a:t>
            </a:r>
            <a:r>
              <a:rPr lang="en-US" dirty="0" smtClean="0"/>
              <a:t> an aspect is the cross-cutting functionality you are implementing, that is, the area of your application you are modularizing. A simple example is logging. You can create a logging aspect and apply it throughout your application using AOP.</a:t>
            </a:r>
            <a:br>
              <a:rPr lang="en-US" dirty="0" smtClean="0"/>
            </a:br>
            <a:r>
              <a:rPr lang="en-US" dirty="0" smtClean="0"/>
              <a:t>An aspect is also a combination of advice and </a:t>
            </a:r>
            <a:r>
              <a:rPr lang="en-US" dirty="0" err="1" smtClean="0"/>
              <a:t>pointcuts</a:t>
            </a:r>
            <a:r>
              <a:rPr lang="en-US" dirty="0" smtClean="0"/>
              <a:t>. This combination results in a definition of the logic that should be included in the application and where it should execute.</a:t>
            </a:r>
          </a:p>
          <a:p>
            <a:pPr marL="190482" indent="-190482">
              <a:buFontTx/>
              <a:buChar char="•"/>
            </a:pPr>
            <a:endParaRPr lang="en-US" dirty="0" smtClean="0"/>
          </a:p>
          <a:p>
            <a:pPr marL="190482" indent="-190482">
              <a:buFontTx/>
              <a:buChar char="•"/>
            </a:pPr>
            <a:r>
              <a:rPr lang="en-US" b="1" dirty="0" err="1" smtClean="0"/>
              <a:t>Joinpoint</a:t>
            </a:r>
            <a:r>
              <a:rPr lang="en-US" b="1" dirty="0" smtClean="0"/>
              <a:t>:</a:t>
            </a:r>
            <a:r>
              <a:rPr lang="en-US" dirty="0" smtClean="0"/>
              <a:t> this is a point in the execution of the application where an aspect can be plugged in. This point could be a method being called, an exception being thrown or even a field being modified. These are points where your aspect’s code can be inserted into the normal flow of your application to add new behavior.</a:t>
            </a:r>
          </a:p>
          <a:p>
            <a:pPr marL="190482" indent="-190482">
              <a:buFontTx/>
              <a:buChar char="•"/>
            </a:pPr>
            <a:endParaRPr lang="en-US" dirty="0" smtClean="0"/>
          </a:p>
          <a:p>
            <a:pPr marL="190482" indent="-190482">
              <a:buFontTx/>
              <a:buChar char="•"/>
            </a:pPr>
            <a:r>
              <a:rPr lang="en-US" b="1" dirty="0" smtClean="0"/>
              <a:t>Advice:</a:t>
            </a:r>
            <a:r>
              <a:rPr lang="en-US" dirty="0" smtClean="0"/>
              <a:t> this is the actual implementation of aspect, that is, the code that is executed at a particular </a:t>
            </a:r>
            <a:r>
              <a:rPr lang="en-US" dirty="0" err="1" smtClean="0"/>
              <a:t>joinpoint</a:t>
            </a:r>
            <a:r>
              <a:rPr lang="en-US" dirty="0" smtClean="0"/>
              <a:t>. It is advising your application of new behavior. There are many types of advices that we shall be seeing later.</a:t>
            </a:r>
          </a:p>
        </p:txBody>
      </p:sp>
    </p:spTree>
    <p:extLst>
      <p:ext uri="{BB962C8B-B14F-4D97-AF65-F5344CB8AC3E}">
        <p14:creationId xmlns:p14="http://schemas.microsoft.com/office/powerpoint/2010/main" val="2839233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body" idx="1"/>
          </p:nvPr>
        </p:nvSpPr>
        <p:spPr>
          <a:xfrm>
            <a:off x="1951038" y="4365624"/>
            <a:ext cx="4586881" cy="4016375"/>
          </a:xfrm>
          <a:noFill/>
          <a:ln/>
        </p:spPr>
        <p:txBody>
          <a:bodyPr/>
          <a:lstStyle/>
          <a:p>
            <a:pPr marL="171434" indent="-171434">
              <a:lnSpc>
                <a:spcPct val="90000"/>
              </a:lnSpc>
              <a:buFontTx/>
              <a:buChar char="•"/>
            </a:pPr>
            <a:r>
              <a:rPr lang="en-US" b="1" dirty="0" smtClean="0"/>
              <a:t>Point-cut:</a:t>
            </a:r>
            <a:r>
              <a:rPr lang="en-US" dirty="0" smtClean="0"/>
              <a:t> defines at what </a:t>
            </a:r>
            <a:r>
              <a:rPr lang="en-US" dirty="0" err="1" smtClean="0"/>
              <a:t>joinpoints</a:t>
            </a:r>
            <a:r>
              <a:rPr lang="en-US" dirty="0" smtClean="0"/>
              <a:t> an advice should be applied. Advice can be applied at any </a:t>
            </a:r>
            <a:r>
              <a:rPr lang="en-US" dirty="0" err="1" smtClean="0"/>
              <a:t>joinpoint</a:t>
            </a:r>
            <a:r>
              <a:rPr lang="en-US" dirty="0" smtClean="0"/>
              <a:t> supported by the AOP framework. By creating </a:t>
            </a:r>
            <a:r>
              <a:rPr lang="en-US" dirty="0" err="1" smtClean="0"/>
              <a:t>pointcuts</a:t>
            </a:r>
            <a:r>
              <a:rPr lang="en-US" dirty="0" smtClean="0"/>
              <a:t>, you gain fine-grained control over how you apply advice to the components in your application. A typical </a:t>
            </a:r>
            <a:r>
              <a:rPr lang="en-US" dirty="0" err="1" smtClean="0"/>
              <a:t>joinpoint</a:t>
            </a:r>
            <a:r>
              <a:rPr lang="en-US" dirty="0" smtClean="0"/>
              <a:t> is a method invocation. A typical </a:t>
            </a:r>
            <a:r>
              <a:rPr lang="en-US" dirty="0" err="1" smtClean="0"/>
              <a:t>pointcut</a:t>
            </a:r>
            <a:r>
              <a:rPr lang="en-US" dirty="0" smtClean="0"/>
              <a:t> is the collection of all method invocations in a  particular class. You may not want to apply all aspects at all join-points. Point-cuts allow you to specify where you want advice to be applied.</a:t>
            </a:r>
          </a:p>
          <a:p>
            <a:pPr marL="171434" indent="-171434">
              <a:lnSpc>
                <a:spcPct val="90000"/>
              </a:lnSpc>
              <a:buFontTx/>
              <a:buChar char="•"/>
            </a:pPr>
            <a:endParaRPr lang="en-US" dirty="0" smtClean="0"/>
          </a:p>
          <a:p>
            <a:pPr marL="171434" indent="-171434">
              <a:lnSpc>
                <a:spcPct val="90000"/>
              </a:lnSpc>
              <a:buFontTx/>
              <a:buChar char="•"/>
            </a:pPr>
            <a:r>
              <a:rPr lang="en-US" b="1" dirty="0" smtClean="0"/>
              <a:t>Target</a:t>
            </a:r>
            <a:r>
              <a:rPr lang="en-US" dirty="0" smtClean="0"/>
              <a:t>: is the class being advised. Without AOP, this class would have to contain its primary logic plus the logic for any cross-cutting concerns. With AOP, this class is free to focus on its primary concern, oblivious to any advise being applied.</a:t>
            </a:r>
          </a:p>
          <a:p>
            <a:pPr marL="171434" indent="-171434">
              <a:lnSpc>
                <a:spcPct val="90000"/>
              </a:lnSpc>
            </a:pPr>
            <a:endParaRPr lang="en-US" dirty="0" smtClean="0"/>
          </a:p>
          <a:p>
            <a:pPr marL="171434" indent="-171434">
              <a:lnSpc>
                <a:spcPct val="90000"/>
              </a:lnSpc>
              <a:buFontTx/>
              <a:buChar char="•"/>
            </a:pPr>
            <a:r>
              <a:rPr lang="en-US" b="1" dirty="0" smtClean="0"/>
              <a:t>Proxy :</a:t>
            </a:r>
            <a:r>
              <a:rPr lang="en-US" dirty="0" smtClean="0"/>
              <a:t> is the object created after applying advise to the target. As far as client objects are concerned, the target object (pre-AOP) and proxy object (post-AOP) are the same.</a:t>
            </a:r>
          </a:p>
          <a:p>
            <a:pPr marL="171434" indent="-171434">
              <a:lnSpc>
                <a:spcPct val="90000"/>
              </a:lnSpc>
            </a:pPr>
            <a:endParaRPr lang="en-US" dirty="0" smtClean="0"/>
          </a:p>
          <a:p>
            <a:pPr marL="171434" indent="-171434">
              <a:lnSpc>
                <a:spcPct val="90000"/>
              </a:lnSpc>
              <a:buFontTx/>
              <a:buChar char="•"/>
            </a:pPr>
            <a:r>
              <a:rPr lang="en-US" b="1" dirty="0" smtClean="0"/>
              <a:t>Weaving :</a:t>
            </a:r>
            <a:r>
              <a:rPr lang="en-US" dirty="0" smtClean="0"/>
              <a:t> is the process of actually inserting aspects into the application code at the appropriate point. </a:t>
            </a:r>
          </a:p>
          <a:p>
            <a:pPr marL="171434" indent="-171434">
              <a:lnSpc>
                <a:spcPct val="90000"/>
              </a:lnSpc>
            </a:pPr>
            <a:endParaRPr lang="en-US" dirty="0" smtClean="0"/>
          </a:p>
          <a:p>
            <a:pPr marL="171434" indent="-171434">
              <a:lnSpc>
                <a:spcPct val="90000"/>
              </a:lnSpc>
            </a:pPr>
            <a:r>
              <a:rPr lang="en-US" dirty="0" smtClean="0"/>
              <a:t>In the above figure, the advice contains the cross-cutting behavior that needs to be applied. The join-points are well-defined points within the execution flow of the application that are candidates to have advice applied. The point-cut defines at what join-points that advice is applied.</a:t>
            </a:r>
          </a:p>
        </p:txBody>
      </p:sp>
      <p:sp>
        <p:nvSpPr>
          <p:cNvPr id="43013" name="Rectangle 3"/>
          <p:cNvSpPr>
            <a:spLocks noGrp="1" noRot="1" noChangeAspect="1" noChangeArrowheads="1" noTextEdit="1"/>
          </p:cNvSpPr>
          <p:nvPr>
            <p:ph type="sldImg"/>
          </p:nvPr>
        </p:nvSpPr>
        <p:spPr>
          <a:xfrm>
            <a:off x="1890713" y="603250"/>
            <a:ext cx="4668837" cy="3503613"/>
          </a:xfrm>
          <a:ln/>
        </p:spPr>
      </p:sp>
    </p:spTree>
    <p:extLst>
      <p:ext uri="{BB962C8B-B14F-4D97-AF65-F5344CB8AC3E}">
        <p14:creationId xmlns:p14="http://schemas.microsoft.com/office/powerpoint/2010/main" val="1747532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Rot="1" noChangeAspect="1" noChangeArrowheads="1" noTextEdit="1"/>
          </p:cNvSpPr>
          <p:nvPr>
            <p:ph type="sldImg"/>
          </p:nvPr>
        </p:nvSpPr>
        <p:spPr>
          <a:xfrm>
            <a:off x="1881188" y="603250"/>
            <a:ext cx="4670425" cy="3503613"/>
          </a:xfrm>
          <a:ln/>
        </p:spPr>
      </p:sp>
      <p:sp>
        <p:nvSpPr>
          <p:cNvPr id="44037" name="Rectangle 3"/>
          <p:cNvSpPr>
            <a:spLocks noGrp="1" noChangeArrowheads="1"/>
          </p:cNvSpPr>
          <p:nvPr>
            <p:ph type="body" idx="1"/>
          </p:nvPr>
        </p:nvSpPr>
        <p:spPr>
          <a:xfrm>
            <a:off x="1951038" y="4365625"/>
            <a:ext cx="4586881" cy="3999442"/>
          </a:xfrm>
          <a:noFill/>
          <a:ln/>
        </p:spPr>
        <p:txBody>
          <a:bodyPr/>
          <a:lstStyle/>
          <a:p>
            <a:pPr marL="190482" indent="-190482"/>
            <a:r>
              <a:rPr lang="en-US" b="1" dirty="0" smtClean="0"/>
              <a:t>More on Advice:</a:t>
            </a:r>
            <a:r>
              <a:rPr lang="en-US" dirty="0" smtClean="0"/>
              <a:t> In the figure above, the client calls a method </a:t>
            </a:r>
            <a:r>
              <a:rPr lang="en-US" dirty="0" err="1" smtClean="0"/>
              <a:t>abc</a:t>
            </a:r>
            <a:r>
              <a:rPr lang="en-US" dirty="0" smtClean="0"/>
              <a:t>() on target object. But proxy object intercepts the call. The core goal of a proxy is to intercept method invocations and where necessary, execute chains of advice that apply to a particular method. </a:t>
            </a:r>
          </a:p>
          <a:p>
            <a:pPr marL="190482" indent="-190482"/>
            <a:r>
              <a:rPr lang="en-US" dirty="0" smtClean="0"/>
              <a:t>Spring’s join-point model is built around method interception. This means that the Spring advice will be woven into the application at different points around a method’s invocation. Since there are several points during the execution of a method, there are several advice types:</a:t>
            </a:r>
          </a:p>
          <a:p>
            <a:pPr marL="190482" indent="-190482"/>
            <a:endParaRPr lang="en-US" dirty="0" smtClean="0"/>
          </a:p>
          <a:p>
            <a:pPr marL="190482" indent="-190482">
              <a:buFontTx/>
              <a:buChar char="•"/>
            </a:pPr>
            <a:r>
              <a:rPr lang="en-US" b="1" i="1" dirty="0" smtClean="0"/>
              <a:t>Before</a:t>
            </a:r>
            <a:r>
              <a:rPr lang="en-US" dirty="0" smtClean="0"/>
              <a:t>—The advice functionality takes place before the advised method is invoked. </a:t>
            </a:r>
          </a:p>
          <a:p>
            <a:pPr marL="190482" indent="-190482">
              <a:buFontTx/>
              <a:buChar char="•"/>
            </a:pPr>
            <a:r>
              <a:rPr lang="en-US" b="1" i="1" dirty="0" smtClean="0"/>
              <a:t>After</a:t>
            </a:r>
            <a:r>
              <a:rPr lang="en-US" dirty="0" smtClean="0"/>
              <a:t>—The advice functionality takes place after the advised method completes, regardless of the outcome. </a:t>
            </a:r>
          </a:p>
          <a:p>
            <a:pPr marL="190482" indent="-190482">
              <a:buFontTx/>
              <a:buChar char="•"/>
            </a:pPr>
            <a:r>
              <a:rPr lang="en-US" b="1" i="1" dirty="0" smtClean="0"/>
              <a:t>After-returning</a:t>
            </a:r>
            <a:r>
              <a:rPr lang="en-US" dirty="0" smtClean="0"/>
              <a:t>—The advice functionality takes place after the advised method successfully completes. </a:t>
            </a:r>
          </a:p>
          <a:p>
            <a:pPr marL="190482" indent="-190482">
              <a:buFontTx/>
              <a:buChar char="•"/>
            </a:pPr>
            <a:r>
              <a:rPr lang="en-US" b="1" i="1" dirty="0" smtClean="0"/>
              <a:t>After-throwing</a:t>
            </a:r>
            <a:r>
              <a:rPr lang="en-US" dirty="0" smtClean="0"/>
              <a:t>—The advice functionality takes place after the advised method throws an exception. </a:t>
            </a:r>
          </a:p>
          <a:p>
            <a:pPr marL="190482" indent="-190482">
              <a:buFontTx/>
              <a:buChar char="•"/>
            </a:pPr>
            <a:r>
              <a:rPr lang="en-US" b="1" i="1" dirty="0" smtClean="0"/>
              <a:t>Around</a:t>
            </a:r>
            <a:r>
              <a:rPr lang="en-US" dirty="0" smtClean="0"/>
              <a:t>—The advice wraps the advised method, providing some functionality before and after the advised method is invoked. </a:t>
            </a:r>
          </a:p>
        </p:txBody>
      </p:sp>
    </p:spTree>
    <p:extLst>
      <p:ext uri="{BB962C8B-B14F-4D97-AF65-F5344CB8AC3E}">
        <p14:creationId xmlns:p14="http://schemas.microsoft.com/office/powerpoint/2010/main" val="20002655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4.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 xmlns:a16="http://schemas.microsoft.com/office/drawing/2014/main" id="{02DEF159-660E-4893-A63C-7C2BB5EEB9A1}"/>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362666470"/>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938463"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485007068"/>
      </p:ext>
    </p:extLst>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494766"/>
            <a:ext cx="6793764" cy="4643751"/>
          </a:xfrm>
        </p:spPr>
        <p:txBody>
          <a:bodyPr/>
          <a:lstStyle>
            <a:lvl1pPr>
              <a:defRPr b="0"/>
            </a:lvl1pPr>
            <a:lvl5pPr marL="1657350" indent="-285750">
              <a:buClr>
                <a:schemeClr val="tx2"/>
              </a:buClr>
              <a:buFont typeface="Wingdings" panose="05000000000000000000" pitchFamily="2" charset="2"/>
              <a:buChar cha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9466603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298516" y="1494766"/>
            <a:ext cx="8845484" cy="4643751"/>
          </a:xfrm>
        </p:spPr>
        <p:txBody>
          <a:bodyPr/>
          <a:lstStyle>
            <a:lvl1pPr>
              <a:defRPr b="0"/>
            </a:lvl1pPr>
            <a:lvl5pPr marL="1657350" indent="-285750">
              <a:buClr>
                <a:schemeClr val="tx2"/>
              </a:buClr>
              <a:buFont typeface="Wingdings" panose="05000000000000000000" pitchFamily="2" charset="2"/>
              <a:buChar cha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Tree>
    <p:extLst>
      <p:ext uri="{BB962C8B-B14F-4D97-AF65-F5344CB8AC3E}">
        <p14:creationId xmlns:p14="http://schemas.microsoft.com/office/powerpoint/2010/main" val="17953351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7" y="1494766"/>
            <a:ext cx="6649748" cy="4643751"/>
          </a:xfrm>
        </p:spPr>
        <p:txBody>
          <a:bodyPr/>
          <a:lstStyle>
            <a:lvl1pPr>
              <a:defRPr b="0"/>
            </a:lvl1pPr>
            <a:lvl4pPr>
              <a:defRPr/>
            </a:lvl4pPr>
            <a:lvl5pPr marL="1657350" indent="-285750">
              <a:buClr>
                <a:schemeClr val="tx2"/>
              </a:buClr>
              <a:buFont typeface="Wingdings" panose="05000000000000000000" pitchFamily="2" charset="2"/>
              <a:buChar cha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6524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custDataLst>
              <p:tags r:id="rId1"/>
            </p:custDataLst>
          </p:nvPr>
        </p:nvSpPr>
        <p:spPr>
          <a:xfrm>
            <a:off x="298517" y="1171254"/>
            <a:ext cx="6559484" cy="4967263"/>
          </a:xfrm>
        </p:spPr>
        <p:txBody>
          <a:bodyPr/>
          <a:lstStyle>
            <a:lvl1pPr>
              <a:defRPr b="0"/>
            </a:lvl1pPr>
            <a:lvl4pPr>
              <a:defRPr/>
            </a:lvl4pPr>
            <a:lvl5pPr marL="1657350" indent="-285750">
              <a:buClr>
                <a:schemeClr val="tx2"/>
              </a:buClr>
              <a:buFont typeface="Wingdings" panose="05000000000000000000" pitchFamily="2" charset="2"/>
              <a:buChar cha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3166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160980"/>
            <a:ext cx="6887389" cy="4977537"/>
          </a:xfrm>
        </p:spPr>
        <p:txBody>
          <a:bodyPr/>
          <a:lstStyle>
            <a:lvl1pPr>
              <a:defRPr b="0"/>
            </a:lvl1pPr>
            <a:lvl5pPr marL="1657350" indent="-285750">
              <a:buClr>
                <a:schemeClr val="tx2"/>
              </a:buClr>
              <a:buFont typeface="Wingdings" panose="05000000000000000000" pitchFamily="2" charset="2"/>
              <a:buChar char="§"/>
              <a:defRPr/>
            </a:lvl5pPr>
            <a:lvl6pPr marL="1885950" indent="-171450">
              <a:buClr>
                <a:schemeClr val="tx2"/>
              </a:buClr>
              <a:buFont typeface="Wingdings" panose="05000000000000000000" pitchFamily="2" charset="2"/>
              <a:buChar char="§"/>
              <a:defRPr/>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637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a:xfrm>
            <a:off x="309802" y="418452"/>
            <a:ext cx="7056770" cy="424029"/>
          </a:xfrm>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202076"/>
            <a:ext cx="6887389" cy="4936441"/>
          </a:xfrm>
        </p:spPr>
        <p:txBody>
          <a:bodyPr/>
          <a:lstStyle>
            <a:lvl1pPr>
              <a:defRPr b="0"/>
            </a:lvl1pPr>
            <a:lvl5pPr marL="1657350" indent="-285750">
              <a:buClr>
                <a:schemeClr val="tx2"/>
              </a:buClr>
              <a:buFont typeface="Wingdings" panose="05000000000000000000" pitchFamily="2" charset="2"/>
              <a:buChar char="§"/>
              <a:defRPr/>
            </a:lvl5pPr>
            <a:lvl6pPr>
              <a:buClr>
                <a:schemeClr val="tx2"/>
              </a:buClr>
              <a:defRPr/>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580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424029"/>
          </a:xfrm>
          <a:prstGeom prst="rect">
            <a:avLst/>
          </a:prstGeom>
        </p:spPr>
        <p:txBody>
          <a:bodyPr vert="horz" lIns="0" tIns="0" rIns="0" bIns="0" rtlCol="0" anchor="t">
            <a:normAutofit/>
          </a:bodyPr>
          <a:lstStyle/>
          <a:p>
            <a:pPr lvl="0">
              <a:lnSpc>
                <a:spcPts val="2250"/>
              </a:lnSpc>
            </a:pPr>
            <a:r>
              <a:rPr lang="en-US" dirty="0"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endParaRPr lang="en-US" dirty="0" smtClean="0"/>
          </a:p>
          <a:p>
            <a:pPr lvl="0"/>
            <a:r>
              <a:rPr lang="en-US" dirty="0" smtClean="0"/>
              <a:t>Edit </a:t>
            </a:r>
            <a:r>
              <a:rPr lang="en-US" dirty="0"/>
              <a:t>Master text styles</a:t>
            </a:r>
          </a:p>
          <a:p>
            <a:pPr lvl="3"/>
            <a:r>
              <a:rPr lang="en-US" dirty="0"/>
              <a:t>Second level</a:t>
            </a:r>
          </a:p>
          <a:p>
            <a:pPr lvl="4"/>
            <a:r>
              <a:rPr lang="en-US" dirty="0"/>
              <a:t>Third level</a:t>
            </a:r>
          </a:p>
          <a:p>
            <a:pPr lvl="5"/>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0">
            <a:extLst>
              <a:ext uri="{96DAC541-7B7A-43D3-8B79-37D633B846F1}">
                <asvg:svgBlip xmlns="" xmlns:asvg="http://schemas.microsoft.com/office/drawing/2016/SVG/main" r:embed="rId11"/>
              </a:ext>
            </a:extLst>
          </a:blip>
          <a:srcRect l="81836" t="-4713" b="16530"/>
          <a:stretch/>
        </p:blipFill>
        <p:spPr>
          <a:xfrm>
            <a:off x="8660845" y="188640"/>
            <a:ext cx="318267" cy="459624"/>
          </a:xfrm>
          <a:prstGeom prst="rect">
            <a:avLst/>
          </a:prstGeom>
        </p:spPr>
      </p:pic>
      <p:pic>
        <p:nvPicPr>
          <p:cNvPr id="6" name="Graphic 9">
            <a:extLst>
              <a:ext uri="{FF2B5EF4-FFF2-40B4-BE49-F238E27FC236}">
                <a16:creationId xmlns="" xmlns:a16="http://schemas.microsoft.com/office/drawing/2014/main" id="{C3D2EC56-D17C-4A75-8178-C69397BC7353}"/>
              </a:ext>
            </a:extLst>
          </p:cNvPr>
          <p:cNvPicPr>
            <a:picLocks noChangeAspect="1"/>
          </p:cNvPicPr>
          <p:nvPr/>
        </p:nvPicPr>
        <p:blipFill>
          <a:blip r:embed="rId10">
            <a:extLst>
              <a:ext uri="{96DAC541-7B7A-43D3-8B79-37D633B846F1}">
                <asvg:svgBlip xmlns="" xmlns:asvg="http://schemas.microsoft.com/office/drawing/2016/SVG/main" r:embed="rId12"/>
              </a:ext>
            </a:extLst>
          </a:blip>
          <a:stretch>
            <a:fillRect/>
          </a:stretch>
        </p:blipFill>
        <p:spPr>
          <a:xfrm>
            <a:off x="213524" y="6528825"/>
            <a:ext cx="1820760" cy="276878"/>
          </a:xfrm>
          <a:prstGeom prst="rect">
            <a:avLst/>
          </a:prstGeom>
        </p:spPr>
      </p:pic>
    </p:spTree>
    <p:extLst>
      <p:ext uri="{BB962C8B-B14F-4D97-AF65-F5344CB8AC3E}">
        <p14:creationId xmlns:p14="http://schemas.microsoft.com/office/powerpoint/2010/main" val="3259885968"/>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Lst>
  <p:hf sldNum="0" hdr="0" dt="0"/>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685800" rtl="0" eaLnBrk="1" latinLnBrk="0" hangingPunct="1">
        <a:lnSpc>
          <a:spcPts val="165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685800" indent="-342900" algn="l" defTabSz="685800" rtl="0" eaLnBrk="1" latinLnBrk="0" hangingPunct="1">
        <a:lnSpc>
          <a:spcPts val="10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eclipse.org/aspectj"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hyperlink" Target="http://www.springframework.org/" TargetMode="External"/><Relationship Id="rId4" Type="http://schemas.openxmlformats.org/officeDocument/2006/relationships/hyperlink" Target="http://www.jboss.org/jbossaop"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1"/>
          </p:nvPr>
        </p:nvSpPr>
        <p:spPr>
          <a:xfrm>
            <a:off x="1275646" y="519289"/>
            <a:ext cx="7766754" cy="462846"/>
          </a:xfrm>
        </p:spPr>
        <p:txBody>
          <a:bodyPr/>
          <a:lstStyle/>
          <a:p>
            <a:pPr algn="l"/>
            <a:r>
              <a:rPr lang="en-US" sz="2400" dirty="0" smtClean="0"/>
              <a:t>Lesson 6: Aspect Oriented Programming (AOP)</a:t>
            </a:r>
            <a:endParaRPr lang="en-US" sz="2400" dirty="0"/>
          </a:p>
        </p:txBody>
      </p:sp>
      <p:sp>
        <p:nvSpPr>
          <p:cNvPr id="11" name="Title 10"/>
          <p:cNvSpPr>
            <a:spLocks noGrp="1"/>
          </p:cNvSpPr>
          <p:nvPr>
            <p:ph type="ctrTitle" idx="4294967295"/>
          </p:nvPr>
        </p:nvSpPr>
        <p:spPr>
          <a:xfrm>
            <a:off x="349956" y="2900363"/>
            <a:ext cx="3228622" cy="563562"/>
          </a:xfrm>
        </p:spPr>
        <p:txBody>
          <a:bodyPr>
            <a:normAutofit/>
          </a:bodyPr>
          <a:lstStyle/>
          <a:p>
            <a:r>
              <a:rPr lang="en-US" b="0" dirty="0">
                <a:ea typeface="+mn-ea"/>
                <a:cs typeface="+mn-cs"/>
              </a:rPr>
              <a:t>Basic Spring 4.0</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9801" y="418452"/>
            <a:ext cx="8312649" cy="958792"/>
          </a:xfrm>
        </p:spPr>
        <p:txBody>
          <a:bodyPr>
            <a:normAutofit/>
          </a:bodyPr>
          <a:lstStyle/>
          <a:p>
            <a:r>
              <a:rPr lang="en-US" dirty="0"/>
              <a:t>6.1:  Aspect-Oriented Programming (AOP)  </a:t>
            </a:r>
            <a:r>
              <a:rPr lang="en-US" dirty="0" smtClean="0"/>
              <a:t>Concepts-</a:t>
            </a:r>
            <a:br>
              <a:rPr lang="en-US" dirty="0" smtClean="0"/>
            </a:br>
            <a:r>
              <a:rPr lang="en-US" dirty="0"/>
              <a:t> </a:t>
            </a:r>
            <a:r>
              <a:rPr lang="en-US" dirty="0" smtClean="0"/>
              <a:t>                         AOP </a:t>
            </a:r>
            <a:r>
              <a:rPr lang="en-US" dirty="0"/>
              <a:t>Vs OOP</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2708466"/>
              </p:ext>
            </p:extLst>
          </p:nvPr>
        </p:nvGraphicFramePr>
        <p:xfrm>
          <a:off x="298450" y="1554800"/>
          <a:ext cx="8750548" cy="4758575"/>
        </p:xfrm>
        <a:graphic>
          <a:graphicData uri="http://schemas.openxmlformats.org/drawingml/2006/table">
            <a:tbl>
              <a:tblPr firstRow="1" bandRow="1">
                <a:tableStyleId>{5C22544A-7EE6-4342-B048-85BDC9FD1C3A}</a:tableStyleId>
              </a:tblPr>
              <a:tblGrid>
                <a:gridCol w="4190423"/>
                <a:gridCol w="4560125"/>
              </a:tblGrid>
              <a:tr h="489572">
                <a:tc>
                  <a:txBody>
                    <a:bodyPr/>
                    <a:lstStyle/>
                    <a:p>
                      <a:r>
                        <a:rPr lang="en-US" sz="1600" dirty="0" smtClean="0">
                          <a:latin typeface="+mn-lt"/>
                        </a:rPr>
                        <a:t>AOP</a:t>
                      </a:r>
                      <a:endParaRPr lang="en-US" sz="1600" dirty="0">
                        <a:latin typeface="+mn-lt"/>
                      </a:endParaRPr>
                    </a:p>
                  </a:txBody>
                  <a:tcPr marL="98284" marR="98284"/>
                </a:tc>
                <a:tc>
                  <a:txBody>
                    <a:bodyPr/>
                    <a:lstStyle/>
                    <a:p>
                      <a:r>
                        <a:rPr lang="en-US" sz="1600" dirty="0" smtClean="0">
                          <a:latin typeface="+mn-lt"/>
                        </a:rPr>
                        <a:t>OOP</a:t>
                      </a:r>
                      <a:endParaRPr lang="en-US" sz="1600" dirty="0">
                        <a:latin typeface="+mn-lt"/>
                      </a:endParaRPr>
                    </a:p>
                  </a:txBody>
                  <a:tcPr marL="98284" marR="98284"/>
                </a:tc>
              </a:tr>
              <a:tr h="1026761">
                <a:tc>
                  <a:txBody>
                    <a:bodyPr/>
                    <a:lstStyle/>
                    <a:p>
                      <a:pPr>
                        <a:lnSpc>
                          <a:spcPct val="150000"/>
                        </a:lnSpc>
                      </a:pPr>
                      <a:r>
                        <a:rPr lang="en-US" sz="1600" b="1" i="0" u="none" strike="noStrike" kern="1200" baseline="0" dirty="0" smtClean="0">
                          <a:solidFill>
                            <a:schemeClr val="dk1"/>
                          </a:solidFill>
                          <a:latin typeface="+mn-lt"/>
                          <a:ea typeface="+mn-ea"/>
                          <a:cs typeface="+mn-cs"/>
                        </a:rPr>
                        <a:t>Aspect </a:t>
                      </a:r>
                      <a:r>
                        <a:rPr lang="en-US" sz="1600" b="0" i="0" u="none" strike="noStrike" kern="1200" baseline="0" dirty="0" smtClean="0">
                          <a:solidFill>
                            <a:schemeClr val="dk1"/>
                          </a:solidFill>
                          <a:latin typeface="+mn-lt"/>
                          <a:ea typeface="+mn-ea"/>
                          <a:cs typeface="+mn-cs"/>
                        </a:rPr>
                        <a:t>– code unit that encapsulates </a:t>
                      </a:r>
                      <a:r>
                        <a:rPr lang="en-US" sz="1600" b="0" i="0" u="none" strike="noStrike" kern="1200" baseline="0" dirty="0" err="1" smtClean="0">
                          <a:solidFill>
                            <a:schemeClr val="dk1"/>
                          </a:solidFill>
                          <a:latin typeface="+mn-lt"/>
                          <a:ea typeface="+mn-ea"/>
                          <a:cs typeface="+mn-cs"/>
                        </a:rPr>
                        <a:t>pointcuts</a:t>
                      </a:r>
                      <a:r>
                        <a:rPr lang="en-US" sz="1600" b="0" i="0" u="none" strike="noStrike" kern="1200" baseline="0" dirty="0" smtClean="0">
                          <a:solidFill>
                            <a:schemeClr val="dk1"/>
                          </a:solidFill>
                          <a:latin typeface="+mn-lt"/>
                          <a:ea typeface="+mn-ea"/>
                          <a:cs typeface="+mn-cs"/>
                        </a:rPr>
                        <a:t>, advice, and attributes </a:t>
                      </a:r>
                    </a:p>
                  </a:txBody>
                  <a:tcPr marL="98284" marR="98284"/>
                </a:tc>
                <a:tc>
                  <a:txBody>
                    <a:bodyPr/>
                    <a:lstStyle/>
                    <a:p>
                      <a:pPr>
                        <a:lnSpc>
                          <a:spcPct val="150000"/>
                        </a:lnSpc>
                      </a:pPr>
                      <a:r>
                        <a:rPr lang="en-US" sz="1600" b="1" i="0" u="none" strike="noStrike" kern="1200" baseline="0" dirty="0" smtClean="0">
                          <a:solidFill>
                            <a:schemeClr val="dk1"/>
                          </a:solidFill>
                          <a:latin typeface="+mn-lt"/>
                          <a:ea typeface="+mn-ea"/>
                          <a:cs typeface="+mn-cs"/>
                        </a:rPr>
                        <a:t>Class </a:t>
                      </a:r>
                      <a:r>
                        <a:rPr lang="en-US" sz="1600" b="0" i="0" u="none" strike="noStrike" kern="1200" baseline="0" dirty="0" smtClean="0">
                          <a:solidFill>
                            <a:schemeClr val="dk1"/>
                          </a:solidFill>
                          <a:latin typeface="+mn-lt"/>
                          <a:ea typeface="+mn-ea"/>
                          <a:cs typeface="+mn-cs"/>
                        </a:rPr>
                        <a:t>– code unit that encapsulates methods and attributes </a:t>
                      </a:r>
                    </a:p>
                  </a:txBody>
                  <a:tcPr marL="98284" marR="98284"/>
                </a:tc>
              </a:tr>
              <a:tr h="1026761">
                <a:tc>
                  <a:txBody>
                    <a:bodyPr/>
                    <a:lstStyle/>
                    <a:p>
                      <a:pPr>
                        <a:lnSpc>
                          <a:spcPct val="150000"/>
                        </a:lnSpc>
                      </a:pPr>
                      <a:r>
                        <a:rPr lang="en-US" sz="1600" b="1" i="0" u="none" strike="noStrike" kern="1200" baseline="0" dirty="0" err="1" smtClean="0">
                          <a:solidFill>
                            <a:schemeClr val="dk1"/>
                          </a:solidFill>
                          <a:latin typeface="+mn-lt"/>
                          <a:ea typeface="+mn-ea"/>
                          <a:cs typeface="+mn-cs"/>
                        </a:rPr>
                        <a:t>Pointcut</a:t>
                      </a:r>
                      <a:r>
                        <a:rPr lang="en-US" sz="1600" b="1" i="0" u="none" strike="noStrike" kern="1200" baseline="0" dirty="0" smtClean="0">
                          <a:solidFill>
                            <a:schemeClr val="dk1"/>
                          </a:solidFill>
                          <a:latin typeface="+mn-lt"/>
                          <a:ea typeface="+mn-ea"/>
                          <a:cs typeface="+mn-cs"/>
                        </a:rPr>
                        <a:t> </a:t>
                      </a:r>
                      <a:r>
                        <a:rPr lang="en-US" sz="1600" b="0" i="0" u="none" strike="noStrike" kern="1200" baseline="0" dirty="0" smtClean="0">
                          <a:solidFill>
                            <a:schemeClr val="dk1"/>
                          </a:solidFill>
                          <a:latin typeface="+mn-lt"/>
                          <a:ea typeface="+mn-ea"/>
                          <a:cs typeface="+mn-cs"/>
                        </a:rPr>
                        <a:t>– define the set of entry points (triggers) in which advice is executed </a:t>
                      </a:r>
                    </a:p>
                  </a:txBody>
                  <a:tcPr marL="98284" marR="98284"/>
                </a:tc>
                <a:tc>
                  <a:txBody>
                    <a:bodyPr/>
                    <a:lstStyle/>
                    <a:p>
                      <a:pPr>
                        <a:lnSpc>
                          <a:spcPct val="150000"/>
                        </a:lnSpc>
                      </a:pPr>
                      <a:r>
                        <a:rPr lang="en-US" sz="1600" b="1" i="0" u="none" strike="noStrike" kern="1200" baseline="0" dirty="0" smtClean="0">
                          <a:solidFill>
                            <a:schemeClr val="dk1"/>
                          </a:solidFill>
                          <a:latin typeface="+mn-lt"/>
                          <a:ea typeface="+mn-ea"/>
                          <a:cs typeface="+mn-cs"/>
                        </a:rPr>
                        <a:t>Method signature </a:t>
                      </a:r>
                      <a:r>
                        <a:rPr lang="en-US" sz="1600" b="0" i="0" u="none" strike="noStrike" kern="1200" baseline="0" dirty="0" smtClean="0">
                          <a:solidFill>
                            <a:schemeClr val="dk1"/>
                          </a:solidFill>
                          <a:latin typeface="+mn-lt"/>
                          <a:ea typeface="+mn-ea"/>
                          <a:cs typeface="+mn-cs"/>
                        </a:rPr>
                        <a:t>– define the entry points for the execution of method bodies </a:t>
                      </a:r>
                    </a:p>
                  </a:txBody>
                  <a:tcPr marL="98284" marR="98284"/>
                </a:tc>
              </a:tr>
              <a:tr h="1026761">
                <a:tc>
                  <a:txBody>
                    <a:bodyPr/>
                    <a:lstStyle/>
                    <a:p>
                      <a:pPr>
                        <a:lnSpc>
                          <a:spcPct val="150000"/>
                        </a:lnSpc>
                      </a:pPr>
                      <a:r>
                        <a:rPr lang="en-US" sz="1600" b="1" i="0" u="none" strike="noStrike" kern="1200" baseline="0" dirty="0" smtClean="0">
                          <a:solidFill>
                            <a:schemeClr val="dk1"/>
                          </a:solidFill>
                          <a:latin typeface="+mn-lt"/>
                          <a:ea typeface="+mn-ea"/>
                          <a:cs typeface="+mn-cs"/>
                        </a:rPr>
                        <a:t>Advice </a:t>
                      </a:r>
                      <a:r>
                        <a:rPr lang="en-US" sz="1600" b="0" i="0" u="none" strike="noStrike" kern="1200" baseline="0" dirty="0" smtClean="0">
                          <a:solidFill>
                            <a:schemeClr val="dk1"/>
                          </a:solidFill>
                          <a:latin typeface="+mn-lt"/>
                          <a:ea typeface="+mn-ea"/>
                          <a:cs typeface="+mn-cs"/>
                        </a:rPr>
                        <a:t>– implementation of cross cutting concern </a:t>
                      </a:r>
                    </a:p>
                  </a:txBody>
                  <a:tcPr marL="98284" marR="98284"/>
                </a:tc>
                <a:tc>
                  <a:txBody>
                    <a:bodyPr/>
                    <a:lstStyle/>
                    <a:p>
                      <a:pPr>
                        <a:lnSpc>
                          <a:spcPct val="150000"/>
                        </a:lnSpc>
                      </a:pPr>
                      <a:r>
                        <a:rPr lang="en-US" sz="1600" b="1" i="0" u="none" strike="noStrike" kern="1200" baseline="0" dirty="0" smtClean="0">
                          <a:solidFill>
                            <a:schemeClr val="dk1"/>
                          </a:solidFill>
                          <a:latin typeface="+mn-lt"/>
                          <a:ea typeface="+mn-ea"/>
                          <a:cs typeface="+mn-cs"/>
                        </a:rPr>
                        <a:t>Method bodies </a:t>
                      </a:r>
                      <a:r>
                        <a:rPr lang="en-US" sz="1600" b="0" i="0" u="none" strike="noStrike" kern="1200" baseline="0" dirty="0" smtClean="0">
                          <a:solidFill>
                            <a:schemeClr val="dk1"/>
                          </a:solidFill>
                          <a:latin typeface="+mn-lt"/>
                          <a:ea typeface="+mn-ea"/>
                          <a:cs typeface="+mn-cs"/>
                        </a:rPr>
                        <a:t>–implementation of the business logic concerns </a:t>
                      </a:r>
                    </a:p>
                  </a:txBody>
                  <a:tcPr marL="98284" marR="98284"/>
                </a:tc>
              </a:tr>
              <a:tr h="1026761">
                <a:tc>
                  <a:txBody>
                    <a:bodyPr/>
                    <a:lstStyle/>
                    <a:p>
                      <a:pPr>
                        <a:lnSpc>
                          <a:spcPct val="150000"/>
                        </a:lnSpc>
                      </a:pPr>
                      <a:r>
                        <a:rPr lang="en-US" sz="1600" b="1" i="0" u="none" strike="noStrike" kern="1200" baseline="0" dirty="0" smtClean="0">
                          <a:solidFill>
                            <a:schemeClr val="dk1"/>
                          </a:solidFill>
                          <a:latin typeface="+mn-lt"/>
                          <a:ea typeface="+mn-ea"/>
                          <a:cs typeface="+mn-cs"/>
                        </a:rPr>
                        <a:t>Weaver </a:t>
                      </a:r>
                      <a:r>
                        <a:rPr lang="en-US" sz="1600" b="0" i="0" u="none" strike="noStrike" kern="1200" baseline="0" dirty="0" smtClean="0">
                          <a:solidFill>
                            <a:schemeClr val="dk1"/>
                          </a:solidFill>
                          <a:latin typeface="+mn-lt"/>
                          <a:ea typeface="+mn-ea"/>
                          <a:cs typeface="+mn-cs"/>
                        </a:rPr>
                        <a:t>– construct code (source or object) with advice </a:t>
                      </a:r>
                    </a:p>
                  </a:txBody>
                  <a:tcPr marL="98284" marR="98284"/>
                </a:tc>
                <a:tc>
                  <a:txBody>
                    <a:bodyPr/>
                    <a:lstStyle/>
                    <a:p>
                      <a:pPr>
                        <a:lnSpc>
                          <a:spcPct val="150000"/>
                        </a:lnSpc>
                      </a:pPr>
                      <a:r>
                        <a:rPr lang="en-US" sz="1600" b="1" i="0" u="none" strike="noStrike" kern="1200" baseline="0" dirty="0" smtClean="0">
                          <a:solidFill>
                            <a:schemeClr val="dk1"/>
                          </a:solidFill>
                          <a:latin typeface="+mn-lt"/>
                          <a:ea typeface="+mn-ea"/>
                          <a:cs typeface="+mn-cs"/>
                        </a:rPr>
                        <a:t>Compiler </a:t>
                      </a:r>
                      <a:r>
                        <a:rPr lang="en-US" sz="1600" b="0" i="0" u="none" strike="noStrike" kern="1200" baseline="0" dirty="0" smtClean="0">
                          <a:solidFill>
                            <a:schemeClr val="dk1"/>
                          </a:solidFill>
                          <a:latin typeface="+mn-lt"/>
                          <a:ea typeface="+mn-ea"/>
                          <a:cs typeface="+mn-cs"/>
                        </a:rPr>
                        <a:t>– convert source code to object code </a:t>
                      </a:r>
                    </a:p>
                  </a:txBody>
                  <a:tcPr marL="98284" marR="98284"/>
                </a:tc>
              </a:tr>
            </a:tbl>
          </a:graphicData>
        </a:graphic>
      </p:graphicFrame>
    </p:spTree>
    <p:extLst>
      <p:ext uri="{BB962C8B-B14F-4D97-AF65-F5344CB8AC3E}">
        <p14:creationId xmlns:p14="http://schemas.microsoft.com/office/powerpoint/2010/main" val="4143253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6.2: AOP Support in Spring </a:t>
            </a:r>
            <a:r>
              <a:rPr lang="en-US" dirty="0" smtClean="0"/>
              <a:t>-AOP Frameworks</a:t>
            </a:r>
            <a:endParaRPr lang="en-US" dirty="0"/>
          </a:p>
        </p:txBody>
      </p:sp>
      <p:sp>
        <p:nvSpPr>
          <p:cNvPr id="4" name="Content Placeholder 3"/>
          <p:cNvSpPr>
            <a:spLocks noGrp="1"/>
          </p:cNvSpPr>
          <p:nvPr>
            <p:ph idx="1"/>
          </p:nvPr>
        </p:nvSpPr>
        <p:spPr>
          <a:xfrm>
            <a:off x="298516" y="842482"/>
            <a:ext cx="8845484" cy="5296036"/>
          </a:xfrm>
        </p:spPr>
        <p:txBody>
          <a:bodyPr/>
          <a:lstStyle/>
          <a:p>
            <a:endParaRPr lang="en-US" dirty="0" smtClean="0"/>
          </a:p>
          <a:p>
            <a:r>
              <a:rPr lang="en-US" dirty="0" smtClean="0"/>
              <a:t>There </a:t>
            </a:r>
            <a:r>
              <a:rPr lang="en-US" dirty="0"/>
              <a:t>are three dominant AOP frameworks</a:t>
            </a:r>
            <a:r>
              <a:rPr lang="en-US" dirty="0" smtClean="0"/>
              <a:t>:</a:t>
            </a:r>
          </a:p>
          <a:p>
            <a:endParaRPr lang="en-US" dirty="0"/>
          </a:p>
          <a:p>
            <a:pPr lvl="3"/>
            <a:r>
              <a:rPr lang="en-US" dirty="0"/>
              <a:t>AspectJ (</a:t>
            </a:r>
            <a:r>
              <a:rPr lang="en-US" dirty="0">
                <a:hlinkClick r:id="rId3"/>
              </a:rPr>
              <a:t>http://eclipse.org/aspectj</a:t>
            </a:r>
            <a:r>
              <a:rPr lang="en-US" dirty="0" smtClean="0"/>
              <a:t>)</a:t>
            </a:r>
          </a:p>
          <a:p>
            <a:pPr lvl="3"/>
            <a:endParaRPr lang="en-US" dirty="0"/>
          </a:p>
          <a:p>
            <a:pPr lvl="3"/>
            <a:r>
              <a:rPr lang="en-US" dirty="0" err="1"/>
              <a:t>JBoss</a:t>
            </a:r>
            <a:r>
              <a:rPr lang="en-US" dirty="0"/>
              <a:t> AOP (</a:t>
            </a:r>
            <a:r>
              <a:rPr lang="en-US" dirty="0">
                <a:hlinkClick r:id="rId4"/>
              </a:rPr>
              <a:t>http://www.jboss.org/jbossaop</a:t>
            </a:r>
            <a:r>
              <a:rPr lang="en-US" dirty="0" smtClean="0"/>
              <a:t>)</a:t>
            </a:r>
          </a:p>
          <a:p>
            <a:pPr lvl="3"/>
            <a:endParaRPr lang="en-US" dirty="0"/>
          </a:p>
          <a:p>
            <a:pPr lvl="3"/>
            <a:r>
              <a:rPr lang="en-US" dirty="0"/>
              <a:t>Spring AOP (</a:t>
            </a:r>
            <a:r>
              <a:rPr lang="en-US" dirty="0">
                <a:hlinkClick r:id="rId5"/>
              </a:rPr>
              <a:t>http://www.springframework.org</a:t>
            </a:r>
            <a:r>
              <a:rPr lang="en-US" dirty="0" smtClean="0"/>
              <a:t>)</a:t>
            </a:r>
          </a:p>
          <a:p>
            <a:pPr marL="342900" lvl="3" indent="0">
              <a:buNone/>
            </a:pPr>
            <a:endParaRPr lang="en-US" dirty="0"/>
          </a:p>
          <a:p>
            <a:r>
              <a:rPr lang="en-US" dirty="0"/>
              <a:t>AOP support in Spring borrows a lot from the AspectJ project</a:t>
            </a:r>
            <a:r>
              <a:rPr lang="en-US" dirty="0" smtClean="0"/>
              <a:t>.</a:t>
            </a:r>
          </a:p>
          <a:p>
            <a:endParaRPr lang="en-US" dirty="0"/>
          </a:p>
          <a:p>
            <a:r>
              <a:rPr lang="en-US" dirty="0" smtClean="0"/>
              <a:t>Spring </a:t>
            </a:r>
            <a:r>
              <a:rPr lang="en-US" dirty="0"/>
              <a:t>supports AOP in the following </a:t>
            </a:r>
            <a:r>
              <a:rPr lang="en-US" dirty="0" smtClean="0"/>
              <a:t>four</a:t>
            </a:r>
          </a:p>
          <a:p>
            <a:pPr marL="0" indent="0">
              <a:buNone/>
            </a:pPr>
            <a:r>
              <a:rPr lang="en-US" dirty="0" smtClean="0"/>
              <a:t>                 </a:t>
            </a:r>
            <a:r>
              <a:rPr lang="en-US" dirty="0"/>
              <a:t>flavors</a:t>
            </a:r>
            <a:r>
              <a:rPr lang="en-US" dirty="0" smtClean="0"/>
              <a:t>:</a:t>
            </a:r>
            <a:endParaRPr lang="en-US" dirty="0"/>
          </a:p>
          <a:p>
            <a:pPr lvl="3"/>
            <a:r>
              <a:rPr lang="en-US" dirty="0"/>
              <a:t>Classic Spring proxy-based </a:t>
            </a:r>
            <a:r>
              <a:rPr lang="en-US" dirty="0" smtClean="0"/>
              <a:t>AOP</a:t>
            </a:r>
          </a:p>
          <a:p>
            <a:pPr lvl="3"/>
            <a:endParaRPr lang="en-US" dirty="0"/>
          </a:p>
          <a:p>
            <a:pPr lvl="3"/>
            <a:r>
              <a:rPr lang="en-US" dirty="0"/>
              <a:t>@AspectJ annotation-driven </a:t>
            </a:r>
            <a:r>
              <a:rPr lang="en-US" dirty="0" smtClean="0"/>
              <a:t>aspects</a:t>
            </a:r>
          </a:p>
          <a:p>
            <a:pPr lvl="3"/>
            <a:endParaRPr lang="en-US" dirty="0"/>
          </a:p>
          <a:p>
            <a:pPr lvl="3"/>
            <a:r>
              <a:rPr lang="en-US" dirty="0"/>
              <a:t>Pure-POJO </a:t>
            </a:r>
            <a:r>
              <a:rPr lang="en-US" dirty="0" smtClean="0"/>
              <a:t>aspects</a:t>
            </a:r>
          </a:p>
          <a:p>
            <a:pPr lvl="3"/>
            <a:endParaRPr lang="en-US" dirty="0"/>
          </a:p>
          <a:p>
            <a:pPr lvl="3"/>
            <a:r>
              <a:rPr lang="en-US" dirty="0"/>
              <a:t>Injected AspectJ aspects (available </a:t>
            </a:r>
            <a:endParaRPr lang="en-US" dirty="0" smtClean="0"/>
          </a:p>
          <a:p>
            <a:pPr marL="342900" lvl="3" indent="0">
              <a:buNone/>
            </a:pPr>
            <a:r>
              <a:rPr lang="en-US" dirty="0"/>
              <a:t> </a:t>
            </a:r>
            <a:r>
              <a:rPr lang="en-US" dirty="0" smtClean="0"/>
              <a:t>        in </a:t>
            </a:r>
            <a:r>
              <a:rPr lang="en-US" dirty="0"/>
              <a:t>all versions of Spring</a:t>
            </a:r>
            <a:r>
              <a:rPr lang="en-US" dirty="0" smtClean="0"/>
              <a:t>)</a:t>
            </a:r>
            <a:endParaRPr lang="en-US" dirty="0"/>
          </a:p>
        </p:txBody>
      </p:sp>
      <p:grpSp>
        <p:nvGrpSpPr>
          <p:cNvPr id="6" name="Group 5"/>
          <p:cNvGrpSpPr/>
          <p:nvPr/>
        </p:nvGrpSpPr>
        <p:grpSpPr>
          <a:xfrm>
            <a:off x="6039431" y="3243118"/>
            <a:ext cx="2238403" cy="1500246"/>
            <a:chOff x="6739343" y="3468896"/>
            <a:chExt cx="2238403" cy="1500246"/>
          </a:xfrm>
        </p:grpSpPr>
        <p:sp>
          <p:nvSpPr>
            <p:cNvPr id="12290" name="AutoShape 6"/>
            <p:cNvSpPr>
              <a:spLocks/>
            </p:cNvSpPr>
            <p:nvPr/>
          </p:nvSpPr>
          <p:spPr bwMode="auto">
            <a:xfrm>
              <a:off x="7752012" y="3468896"/>
              <a:ext cx="1225734" cy="1500245"/>
            </a:xfrm>
            <a:prstGeom prst="borderCallout1">
              <a:avLst>
                <a:gd name="adj1" fmla="val 13634"/>
                <a:gd name="adj2" fmla="val -4764"/>
                <a:gd name="adj3" fmla="val 64715"/>
                <a:gd name="adj4" fmla="val -59151"/>
              </a:avLst>
            </a:prstGeom>
            <a:noFill/>
            <a:ln w="19050">
              <a:solidFill>
                <a:schemeClr val="tx1"/>
              </a:solidFill>
              <a:miter lim="800000"/>
              <a:headEnd/>
              <a:tailEnd/>
            </a:ln>
          </p:spPr>
          <p:txBody>
            <a:bodyPr/>
            <a:lstStyle/>
            <a:p>
              <a:r>
                <a:rPr lang="en-US" sz="1600" dirty="0"/>
                <a:t>variations on Spring’s proxy-based AOP </a:t>
              </a:r>
            </a:p>
          </p:txBody>
        </p:sp>
        <p:sp>
          <p:nvSpPr>
            <p:cNvPr id="12291" name="AutoShape 7"/>
            <p:cNvSpPr>
              <a:spLocks/>
            </p:cNvSpPr>
            <p:nvPr/>
          </p:nvSpPr>
          <p:spPr bwMode="auto">
            <a:xfrm>
              <a:off x="6739343" y="3650653"/>
              <a:ext cx="276606" cy="1318489"/>
            </a:xfrm>
            <a:prstGeom prst="rightBrace">
              <a:avLst>
                <a:gd name="adj1" fmla="val 36111"/>
                <a:gd name="adj2" fmla="val 50000"/>
              </a:avLst>
            </a:prstGeom>
            <a:noFill/>
            <a:ln w="19050">
              <a:solidFill>
                <a:schemeClr val="tx1"/>
              </a:solidFill>
              <a:round/>
              <a:headEnd/>
              <a:tailEnd/>
            </a:ln>
          </p:spPr>
          <p:txBody>
            <a:bodyPr wrap="none" anchor="ctr"/>
            <a:lstStyle/>
            <a:p>
              <a:endParaRPr lang="en-US">
                <a:solidFill>
                  <a:schemeClr val="tx2"/>
                </a:solidFill>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p:cNvGrpSpPr>
            <a:grpSpLocks/>
          </p:cNvGrpSpPr>
          <p:nvPr/>
        </p:nvGrpSpPr>
        <p:grpSpPr bwMode="auto">
          <a:xfrm>
            <a:off x="2424102" y="3270505"/>
            <a:ext cx="3914796" cy="2608891"/>
            <a:chOff x="3696" y="2736"/>
            <a:chExt cx="1392" cy="576"/>
          </a:xfrm>
        </p:grpSpPr>
        <p:sp>
          <p:nvSpPr>
            <p:cNvPr id="13317" name="Oval 5"/>
            <p:cNvSpPr>
              <a:spLocks noChangeArrowheads="1"/>
            </p:cNvSpPr>
            <p:nvPr/>
          </p:nvSpPr>
          <p:spPr bwMode="auto">
            <a:xfrm>
              <a:off x="4322" y="2736"/>
              <a:ext cx="766" cy="576"/>
            </a:xfrm>
            <a:prstGeom prst="ellipse">
              <a:avLst/>
            </a:prstGeom>
            <a:gradFill rotWithShape="1">
              <a:gsLst>
                <a:gs pos="0">
                  <a:srgbClr val="FFC9FF"/>
                </a:gs>
                <a:gs pos="100000">
                  <a:srgbClr val="E59BE0"/>
                </a:gs>
              </a:gsLst>
              <a:lin ang="5400000" scaled="1"/>
            </a:gradFill>
            <a:ln w="9525" algn="ctr">
              <a:solidFill>
                <a:srgbClr val="CC0066"/>
              </a:solidFill>
              <a:round/>
              <a:headEnd/>
              <a:tailEnd/>
            </a:ln>
          </p:spPr>
          <p:txBody>
            <a:bodyPr wrap="none" anchor="ctr"/>
            <a:lstStyle/>
            <a:p>
              <a:pPr algn="ctr">
                <a:spcBef>
                  <a:spcPct val="30000"/>
                </a:spcBef>
              </a:pPr>
              <a:endParaRPr lang="en-US" sz="1400" b="1">
                <a:solidFill>
                  <a:schemeClr val="tx2"/>
                </a:solidFill>
                <a:ea typeface="Arial Unicode MS" pitchFamily="34" charset="-128"/>
                <a:cs typeface="Arial Unicode MS" pitchFamily="34" charset="-128"/>
              </a:endParaRPr>
            </a:p>
          </p:txBody>
        </p:sp>
        <p:sp>
          <p:nvSpPr>
            <p:cNvPr id="13318" name="Oval 6"/>
            <p:cNvSpPr>
              <a:spLocks noChangeArrowheads="1"/>
            </p:cNvSpPr>
            <p:nvPr/>
          </p:nvSpPr>
          <p:spPr bwMode="auto">
            <a:xfrm>
              <a:off x="4531" y="2938"/>
              <a:ext cx="418" cy="288"/>
            </a:xfrm>
            <a:prstGeom prst="ellipse">
              <a:avLst/>
            </a:prstGeom>
            <a:gradFill rotWithShape="1">
              <a:gsLst>
                <a:gs pos="0">
                  <a:srgbClr val="9FDFFF"/>
                </a:gs>
                <a:gs pos="100000">
                  <a:srgbClr val="66CCFF"/>
                </a:gs>
              </a:gsLst>
              <a:lin ang="5400000" scaled="1"/>
            </a:gradFill>
            <a:ln w="9525" algn="ctr">
              <a:solidFill>
                <a:schemeClr val="accent2"/>
              </a:solidFill>
              <a:round/>
              <a:headEnd/>
              <a:tailEnd/>
            </a:ln>
          </p:spPr>
          <p:txBody>
            <a:bodyPr wrap="none" anchor="ctr"/>
            <a:lstStyle/>
            <a:p>
              <a:endParaRPr lang="en-US">
                <a:solidFill>
                  <a:schemeClr val="tx2"/>
                </a:solidFill>
              </a:endParaRPr>
            </a:p>
          </p:txBody>
        </p:sp>
        <p:sp>
          <p:nvSpPr>
            <p:cNvPr id="13319" name="Text Box 7"/>
            <p:cNvSpPr txBox="1">
              <a:spLocks noChangeArrowheads="1"/>
            </p:cNvSpPr>
            <p:nvPr/>
          </p:nvSpPr>
          <p:spPr bwMode="auto">
            <a:xfrm>
              <a:off x="4512" y="2784"/>
              <a:ext cx="430" cy="194"/>
            </a:xfrm>
            <a:prstGeom prst="rect">
              <a:avLst/>
            </a:prstGeom>
            <a:noFill/>
            <a:ln w="9525" algn="ctr">
              <a:noFill/>
              <a:miter lim="800000"/>
              <a:headEnd/>
              <a:tailEnd/>
            </a:ln>
          </p:spPr>
          <p:txBody>
            <a:bodyPr wrap="none">
              <a:spAutoFit/>
            </a:bodyPr>
            <a:lstStyle/>
            <a:p>
              <a:pPr>
                <a:spcBef>
                  <a:spcPct val="30000"/>
                </a:spcBef>
              </a:pPr>
              <a:r>
                <a:rPr lang="en-US" sz="1400" b="1">
                  <a:solidFill>
                    <a:schemeClr val="tx2"/>
                  </a:solidFill>
                  <a:ea typeface="Arial Unicode MS" pitchFamily="34" charset="-128"/>
                  <a:cs typeface="Arial Unicode MS" pitchFamily="34" charset="-128"/>
                </a:rPr>
                <a:t>Proxy</a:t>
              </a:r>
            </a:p>
          </p:txBody>
        </p:sp>
        <p:sp>
          <p:nvSpPr>
            <p:cNvPr id="13320" name="Text Box 8"/>
            <p:cNvSpPr txBox="1">
              <a:spLocks noChangeArrowheads="1"/>
            </p:cNvSpPr>
            <p:nvPr/>
          </p:nvSpPr>
          <p:spPr bwMode="auto">
            <a:xfrm>
              <a:off x="4512" y="3024"/>
              <a:ext cx="452" cy="194"/>
            </a:xfrm>
            <a:prstGeom prst="rect">
              <a:avLst/>
            </a:prstGeom>
            <a:noFill/>
            <a:ln w="9525" algn="ctr">
              <a:noFill/>
              <a:miter lim="800000"/>
              <a:headEnd/>
              <a:tailEnd/>
            </a:ln>
          </p:spPr>
          <p:txBody>
            <a:bodyPr wrap="none">
              <a:spAutoFit/>
            </a:bodyPr>
            <a:lstStyle/>
            <a:p>
              <a:pPr>
                <a:spcBef>
                  <a:spcPct val="30000"/>
                </a:spcBef>
              </a:pPr>
              <a:r>
                <a:rPr lang="en-US" sz="1400" b="1">
                  <a:solidFill>
                    <a:schemeClr val="tx2"/>
                  </a:solidFill>
                  <a:ea typeface="Arial Unicode MS" pitchFamily="34" charset="-128"/>
                  <a:cs typeface="Arial Unicode MS" pitchFamily="34" charset="-128"/>
                </a:rPr>
                <a:t>Target</a:t>
              </a:r>
            </a:p>
          </p:txBody>
        </p:sp>
        <p:sp>
          <p:nvSpPr>
            <p:cNvPr id="13321" name="AutoShape 9"/>
            <p:cNvSpPr>
              <a:spLocks noChangeArrowheads="1"/>
            </p:cNvSpPr>
            <p:nvPr/>
          </p:nvSpPr>
          <p:spPr bwMode="auto">
            <a:xfrm>
              <a:off x="3696" y="2765"/>
              <a:ext cx="348" cy="230"/>
            </a:xfrm>
            <a:prstGeom prst="roundRect">
              <a:avLst>
                <a:gd name="adj" fmla="val 16667"/>
              </a:avLst>
            </a:prstGeom>
            <a:gradFill rotWithShape="1">
              <a:gsLst>
                <a:gs pos="0">
                  <a:srgbClr val="00C800"/>
                </a:gs>
                <a:gs pos="100000">
                  <a:srgbClr val="009900"/>
                </a:gs>
              </a:gsLst>
              <a:lin ang="5400000" scaled="1"/>
            </a:gradFill>
            <a:ln w="9525" algn="ctr">
              <a:noFill/>
              <a:round/>
              <a:headEnd/>
              <a:tailEnd/>
            </a:ln>
          </p:spPr>
          <p:txBody>
            <a:bodyPr wrap="none" anchor="ctr"/>
            <a:lstStyle/>
            <a:p>
              <a:pPr algn="ctr">
                <a:spcBef>
                  <a:spcPct val="30000"/>
                </a:spcBef>
              </a:pPr>
              <a:r>
                <a:rPr lang="en-US" sz="1400" b="1">
                  <a:solidFill>
                    <a:schemeClr val="tx2"/>
                  </a:solidFill>
                  <a:ea typeface="Arial Unicode MS" pitchFamily="34" charset="-128"/>
                  <a:cs typeface="Arial Unicode MS" pitchFamily="34" charset="-128"/>
                </a:rPr>
                <a:t>Caller</a:t>
              </a:r>
            </a:p>
          </p:txBody>
        </p:sp>
        <p:sp>
          <p:nvSpPr>
            <p:cNvPr id="13322" name="Freeform 10"/>
            <p:cNvSpPr>
              <a:spLocks/>
            </p:cNvSpPr>
            <p:nvPr/>
          </p:nvSpPr>
          <p:spPr bwMode="auto">
            <a:xfrm>
              <a:off x="4044" y="2822"/>
              <a:ext cx="348" cy="29"/>
            </a:xfrm>
            <a:custGeom>
              <a:avLst/>
              <a:gdLst>
                <a:gd name="T0" fmla="*/ 0 w 480"/>
                <a:gd name="T1" fmla="*/ 1 h 48"/>
                <a:gd name="T2" fmla="*/ 30 w 480"/>
                <a:gd name="T3" fmla="*/ 0 h 48"/>
                <a:gd name="T4" fmla="*/ 51 w 480"/>
                <a:gd name="T5" fmla="*/ 1 h 48"/>
                <a:gd name="T6" fmla="*/ 0 60000 65536"/>
                <a:gd name="T7" fmla="*/ 0 60000 65536"/>
                <a:gd name="T8" fmla="*/ 0 60000 65536"/>
                <a:gd name="T9" fmla="*/ 0 w 480"/>
                <a:gd name="T10" fmla="*/ 0 h 48"/>
                <a:gd name="T11" fmla="*/ 480 w 480"/>
                <a:gd name="T12" fmla="*/ 48 h 48"/>
              </a:gdLst>
              <a:ahLst/>
              <a:cxnLst>
                <a:cxn ang="T6">
                  <a:pos x="T0" y="T1"/>
                </a:cxn>
                <a:cxn ang="T7">
                  <a:pos x="T2" y="T3"/>
                </a:cxn>
                <a:cxn ang="T8">
                  <a:pos x="T4" y="T5"/>
                </a:cxn>
              </a:cxnLst>
              <a:rect l="T9" t="T10" r="T11" b="T12"/>
              <a:pathLst>
                <a:path w="480" h="48">
                  <a:moveTo>
                    <a:pt x="0" y="48"/>
                  </a:moveTo>
                  <a:cubicBezTo>
                    <a:pt x="104" y="24"/>
                    <a:pt x="208" y="0"/>
                    <a:pt x="288" y="0"/>
                  </a:cubicBezTo>
                  <a:cubicBezTo>
                    <a:pt x="368" y="0"/>
                    <a:pt x="424" y="24"/>
                    <a:pt x="480" y="48"/>
                  </a:cubicBezTo>
                </a:path>
              </a:pathLst>
            </a:custGeom>
            <a:noFill/>
            <a:ln w="28575">
              <a:solidFill>
                <a:schemeClr val="tx1"/>
              </a:solidFill>
              <a:round/>
              <a:headEnd/>
              <a:tailEnd/>
            </a:ln>
          </p:spPr>
          <p:txBody>
            <a:bodyPr/>
            <a:lstStyle/>
            <a:p>
              <a:endParaRPr lang="en-US">
                <a:solidFill>
                  <a:schemeClr val="tx2"/>
                </a:solidFill>
              </a:endParaRPr>
            </a:p>
          </p:txBody>
        </p:sp>
        <p:sp>
          <p:nvSpPr>
            <p:cNvPr id="13323" name="Freeform 11"/>
            <p:cNvSpPr>
              <a:spLocks/>
            </p:cNvSpPr>
            <p:nvPr/>
          </p:nvSpPr>
          <p:spPr bwMode="auto">
            <a:xfrm>
              <a:off x="4392" y="2880"/>
              <a:ext cx="139" cy="144"/>
            </a:xfrm>
            <a:custGeom>
              <a:avLst/>
              <a:gdLst>
                <a:gd name="T0" fmla="*/ 0 w 192"/>
                <a:gd name="T1" fmla="*/ 0 h 240"/>
                <a:gd name="T2" fmla="*/ 5 w 192"/>
                <a:gd name="T3" fmla="*/ 5 h 240"/>
                <a:gd name="T4" fmla="*/ 20 w 192"/>
                <a:gd name="T5" fmla="*/ 7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0" y="0"/>
                  </a:moveTo>
                  <a:cubicBezTo>
                    <a:pt x="8" y="76"/>
                    <a:pt x="16" y="152"/>
                    <a:pt x="48" y="192"/>
                  </a:cubicBezTo>
                  <a:cubicBezTo>
                    <a:pt x="80" y="232"/>
                    <a:pt x="136" y="236"/>
                    <a:pt x="192" y="240"/>
                  </a:cubicBezTo>
                </a:path>
              </a:pathLst>
            </a:custGeom>
            <a:noFill/>
            <a:ln w="38100">
              <a:solidFill>
                <a:schemeClr val="tx1"/>
              </a:solidFill>
              <a:prstDash val="sysDot"/>
              <a:round/>
              <a:headEnd/>
              <a:tailEnd type="triangle" w="med" len="med"/>
            </a:ln>
          </p:spPr>
          <p:txBody>
            <a:bodyPr/>
            <a:lstStyle/>
            <a:p>
              <a:endParaRPr lang="en-US">
                <a:solidFill>
                  <a:schemeClr val="tx2"/>
                </a:solidFill>
              </a:endParaRPr>
            </a:p>
          </p:txBody>
        </p:sp>
      </p:grpSp>
      <p:sp>
        <p:nvSpPr>
          <p:cNvPr id="4" name="Title 3"/>
          <p:cNvSpPr>
            <a:spLocks noGrp="1"/>
          </p:cNvSpPr>
          <p:nvPr>
            <p:ph type="title"/>
          </p:nvPr>
        </p:nvSpPr>
        <p:spPr/>
        <p:txBody>
          <a:bodyPr>
            <a:normAutofit/>
          </a:bodyPr>
          <a:lstStyle/>
          <a:p>
            <a:r>
              <a:rPr lang="en-US" dirty="0"/>
              <a:t>6.2: AOP Support in Spring </a:t>
            </a:r>
            <a:r>
              <a:rPr lang="en-US" dirty="0" smtClean="0"/>
              <a:t>-AOP Frameworks</a:t>
            </a:r>
            <a:endParaRPr lang="en-US" dirty="0"/>
          </a:p>
        </p:txBody>
      </p:sp>
      <p:sp>
        <p:nvSpPr>
          <p:cNvPr id="5" name="Content Placeholder 4"/>
          <p:cNvSpPr>
            <a:spLocks noGrp="1"/>
          </p:cNvSpPr>
          <p:nvPr>
            <p:ph idx="1"/>
          </p:nvPr>
        </p:nvSpPr>
        <p:spPr>
          <a:xfrm>
            <a:off x="298516" y="842482"/>
            <a:ext cx="8845484" cy="5296036"/>
          </a:xfrm>
        </p:spPr>
        <p:txBody>
          <a:bodyPr/>
          <a:lstStyle/>
          <a:p>
            <a:endParaRPr lang="en-US" dirty="0" smtClean="0"/>
          </a:p>
          <a:p>
            <a:r>
              <a:rPr lang="en-US" dirty="0" smtClean="0"/>
              <a:t>Key </a:t>
            </a:r>
            <a:r>
              <a:rPr lang="en-US" dirty="0"/>
              <a:t>points of Spring’s AOP framework</a:t>
            </a:r>
            <a:r>
              <a:rPr lang="en-US" dirty="0" smtClean="0"/>
              <a:t>:</a:t>
            </a:r>
          </a:p>
          <a:p>
            <a:pPr marL="0" indent="0">
              <a:buNone/>
            </a:pPr>
            <a:endParaRPr lang="en-US" dirty="0"/>
          </a:p>
          <a:p>
            <a:pPr lvl="3"/>
            <a:r>
              <a:rPr lang="en-US" dirty="0"/>
              <a:t>All advices are written in </a:t>
            </a:r>
            <a:r>
              <a:rPr lang="en-US" dirty="0" smtClean="0"/>
              <a:t>Java</a:t>
            </a:r>
          </a:p>
          <a:p>
            <a:pPr lvl="3"/>
            <a:endParaRPr lang="en-US" dirty="0"/>
          </a:p>
          <a:p>
            <a:pPr lvl="3"/>
            <a:r>
              <a:rPr lang="en-US" dirty="0"/>
              <a:t>Spring advises objects at runtime </a:t>
            </a:r>
            <a:endParaRPr lang="en-US" dirty="0" smtClean="0"/>
          </a:p>
          <a:p>
            <a:pPr lvl="3"/>
            <a:endParaRPr lang="en-US" dirty="0"/>
          </a:p>
          <a:p>
            <a:pPr lvl="3"/>
            <a:r>
              <a:rPr lang="en-US" dirty="0"/>
              <a:t>Spring’s AOP support is limited to method interception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78" name="Group 58"/>
          <p:cNvGraphicFramePr>
            <a:graphicFrameLocks noGrp="1"/>
          </p:cNvGraphicFramePr>
          <p:nvPr>
            <p:extLst>
              <p:ext uri="{D42A27DB-BD31-4B8C-83A1-F6EECF244321}">
                <p14:modId xmlns:p14="http://schemas.microsoft.com/office/powerpoint/2010/main" val="1999851407"/>
              </p:ext>
            </p:extLst>
          </p:nvPr>
        </p:nvGraphicFramePr>
        <p:xfrm>
          <a:off x="530108" y="1795913"/>
          <a:ext cx="7990005" cy="4664740"/>
        </p:xfrm>
        <a:graphic>
          <a:graphicData uri="http://schemas.openxmlformats.org/drawingml/2006/table">
            <a:tbl>
              <a:tblPr/>
              <a:tblGrid>
                <a:gridCol w="1298692"/>
                <a:gridCol w="6691313"/>
              </a:tblGrid>
              <a:tr h="368527">
                <a:tc>
                  <a:txBody>
                    <a:bodyPr/>
                    <a:lstStyle/>
                    <a:p>
                      <a:pPr marL="0" marR="0" lvl="0" indent="0" algn="l" defTabSz="914400" rtl="0" eaLnBrk="0" fontAlgn="base" latinLnBrk="0" hangingPunct="0">
                        <a:lnSpc>
                          <a:spcPct val="95000"/>
                        </a:lnSpc>
                        <a:spcBef>
                          <a:spcPct val="0"/>
                        </a:spcBef>
                        <a:spcAft>
                          <a:spcPct val="0"/>
                        </a:spcAft>
                        <a:buClrTx/>
                        <a:buSzTx/>
                        <a:buFont typeface="Arial" pitchFamily="34" charset="0"/>
                        <a:buNone/>
                        <a:tabLst/>
                      </a:pPr>
                      <a:r>
                        <a:rPr kumimoji="0" lang="en-US" sz="1500" b="1" i="0" u="none" strike="noStrike" cap="none" normalizeH="0" baseline="0" dirty="0" err="1" smtClean="0">
                          <a:ln>
                            <a:noFill/>
                          </a:ln>
                          <a:solidFill>
                            <a:schemeClr val="tx1"/>
                          </a:solidFill>
                          <a:effectLst/>
                          <a:latin typeface="+mn-lt"/>
                        </a:rPr>
                        <a:t>AspectJ</a:t>
                      </a:r>
                      <a:r>
                        <a:rPr kumimoji="0" lang="en-US" sz="1500" b="1" i="0" u="none" strike="noStrike" cap="none" normalizeH="0" baseline="0" dirty="0" smtClean="0">
                          <a:ln>
                            <a:noFill/>
                          </a:ln>
                          <a:solidFill>
                            <a:schemeClr val="tx1"/>
                          </a:solidFill>
                          <a:effectLst/>
                          <a:latin typeface="+mn-lt"/>
                        </a:rPr>
                        <a:t> </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0"/>
                        </a:spcBef>
                        <a:spcAft>
                          <a:spcPct val="0"/>
                        </a:spcAft>
                        <a:buClrTx/>
                        <a:buSzTx/>
                        <a:buFont typeface="Arial" pitchFamily="34" charset="0"/>
                        <a:buNone/>
                        <a:tabLst/>
                      </a:pPr>
                      <a:r>
                        <a:rPr kumimoji="0" lang="en-US" sz="1500" b="1" i="0" u="none" strike="noStrike" cap="none" normalizeH="0" baseline="0" smtClean="0">
                          <a:ln>
                            <a:noFill/>
                          </a:ln>
                          <a:solidFill>
                            <a:schemeClr val="tx1"/>
                          </a:solidFill>
                          <a:effectLst/>
                          <a:latin typeface="+mn-lt"/>
                        </a:rPr>
                        <a:t>Description</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3608">
                <a:tc>
                  <a:txBody>
                    <a:bodyPr/>
                    <a:lstStyle/>
                    <a:p>
                      <a:pPr marL="0" marR="0" lvl="0" indent="0" algn="l" defTabSz="914400" rtl="0" eaLnBrk="1" fontAlgn="b" latinLnBrk="0" hangingPunct="1">
                        <a:lnSpc>
                          <a:spcPct val="95000"/>
                        </a:lnSpc>
                        <a:spcBef>
                          <a:spcPct val="0"/>
                        </a:spcBef>
                        <a:spcAft>
                          <a:spcPct val="0"/>
                        </a:spcAft>
                        <a:buClrTx/>
                        <a:buSzTx/>
                        <a:buFontTx/>
                        <a:buNone/>
                        <a:tabLst/>
                      </a:pPr>
                      <a:r>
                        <a:rPr kumimoji="0" lang="en-US" sz="1500" b="0" i="0" u="none" strike="noStrike" cap="none" normalizeH="0" baseline="0" dirty="0" err="1" smtClean="0">
                          <a:ln>
                            <a:noFill/>
                          </a:ln>
                          <a:solidFill>
                            <a:schemeClr val="tx1"/>
                          </a:solidFill>
                          <a:effectLst/>
                          <a:latin typeface="+mn-lt"/>
                          <a:cs typeface="Arial" pitchFamily="34" charset="0"/>
                        </a:rPr>
                        <a:t>args</a:t>
                      </a:r>
                      <a:r>
                        <a:rPr kumimoji="0" lang="en-US" sz="1500" b="0" i="0" u="none" strike="noStrike" cap="none" normalizeH="0" baseline="0" dirty="0" smtClean="0">
                          <a:ln>
                            <a:noFill/>
                          </a:ln>
                          <a:solidFill>
                            <a:schemeClr val="tx1"/>
                          </a:solidFill>
                          <a:effectLst/>
                          <a:latin typeface="+mn-lt"/>
                          <a:cs typeface="Arial" pitchFamily="34" charset="0"/>
                        </a:rPr>
                        <a:t>()</a:t>
                      </a:r>
                      <a:endParaRPr kumimoji="0" lang="en-US" sz="1500" b="0" i="0" u="none" strike="noStrike" cap="none" normalizeH="0" baseline="0" dirty="0" smtClean="0">
                        <a:ln>
                          <a:noFill/>
                        </a:ln>
                        <a:solidFill>
                          <a:schemeClr val="tx1"/>
                        </a:solidFill>
                        <a:effectLst/>
                        <a:latin typeface="+mn-lt"/>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95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mn-lt"/>
                          <a:cs typeface="Arial" pitchFamily="34" charset="0"/>
                        </a:rPr>
                        <a:t>Limits matching to the execution of methods whose arguments are instances of the given types</a:t>
                      </a:r>
                      <a:endParaRPr kumimoji="0" lang="en-US" sz="1500" b="0" i="0" u="none" strike="noStrike" cap="none" normalizeH="0" baseline="0" dirty="0" smtClean="0">
                        <a:ln>
                          <a:noFill/>
                        </a:ln>
                        <a:solidFill>
                          <a:schemeClr val="tx1"/>
                        </a:solidFill>
                        <a:effectLst/>
                        <a:latin typeface="+mn-lt"/>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1971">
                <a:tc>
                  <a:txBody>
                    <a:bodyPr/>
                    <a:lstStyle/>
                    <a:p>
                      <a:pPr marL="0" marR="0" lvl="0" indent="0" algn="l" defTabSz="914400" rtl="0" eaLnBrk="1" fontAlgn="b" latinLnBrk="0" hangingPunct="1">
                        <a:lnSpc>
                          <a:spcPct val="95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mn-lt"/>
                          <a:cs typeface="Arial" pitchFamily="34" charset="0"/>
                        </a:rPr>
                        <a:t>@</a:t>
                      </a:r>
                      <a:r>
                        <a:rPr kumimoji="0" lang="en-US" sz="1500" b="0" i="0" u="none" strike="noStrike" cap="none" normalizeH="0" baseline="0" dirty="0" err="1" smtClean="0">
                          <a:ln>
                            <a:noFill/>
                          </a:ln>
                          <a:solidFill>
                            <a:schemeClr val="tx1"/>
                          </a:solidFill>
                          <a:effectLst/>
                          <a:latin typeface="+mn-lt"/>
                          <a:cs typeface="Arial" pitchFamily="34" charset="0"/>
                        </a:rPr>
                        <a:t>args</a:t>
                      </a:r>
                      <a:r>
                        <a:rPr kumimoji="0" lang="en-US" sz="1500" b="0" i="0" u="none" strike="noStrike" cap="none" normalizeH="0" baseline="0" dirty="0" smtClean="0">
                          <a:ln>
                            <a:noFill/>
                          </a:ln>
                          <a:solidFill>
                            <a:schemeClr val="tx1"/>
                          </a:solidFill>
                          <a:effectLst/>
                          <a:latin typeface="+mn-lt"/>
                          <a:cs typeface="Arial" pitchFamily="34" charset="0"/>
                        </a:rPr>
                        <a:t>()</a:t>
                      </a:r>
                      <a:endParaRPr kumimoji="0" lang="en-US" sz="1500" b="0" i="0" u="none" strike="noStrike" cap="none" normalizeH="0" baseline="0" dirty="0" smtClean="0">
                        <a:ln>
                          <a:noFill/>
                        </a:ln>
                        <a:solidFill>
                          <a:schemeClr val="tx1"/>
                        </a:solidFill>
                        <a:effectLst/>
                        <a:latin typeface="+mn-lt"/>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95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mn-lt"/>
                          <a:cs typeface="Arial" pitchFamily="34" charset="0"/>
                        </a:rPr>
                        <a:t>Limits matching to the execution of methods whose arguments are annotated with the given annotation types</a:t>
                      </a:r>
                      <a:endParaRPr kumimoji="0" lang="en-US" sz="1500" b="0" i="0" u="none" strike="noStrike" cap="none" normalizeH="0" baseline="0" dirty="0" smtClean="0">
                        <a:ln>
                          <a:noFill/>
                        </a:ln>
                        <a:solidFill>
                          <a:schemeClr val="tx1"/>
                        </a:solidFill>
                        <a:effectLst/>
                        <a:latin typeface="+mn-lt"/>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855">
                <a:tc>
                  <a:txBody>
                    <a:bodyPr/>
                    <a:lstStyle/>
                    <a:p>
                      <a:pPr marL="0" marR="0" lvl="0" indent="0" algn="l" defTabSz="914400" rtl="0" eaLnBrk="1" fontAlgn="b" latinLnBrk="0" hangingPunct="1">
                        <a:lnSpc>
                          <a:spcPct val="95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execution()</a:t>
                      </a:r>
                      <a:endParaRPr kumimoji="0" lang="en-US" sz="1500" b="0" i="0" u="none" strike="noStrike" cap="none" normalizeH="0" baseline="0" smtClean="0">
                        <a:ln>
                          <a:noFill/>
                        </a:ln>
                        <a:solidFill>
                          <a:schemeClr val="tx1"/>
                        </a:solidFill>
                        <a:effectLst/>
                        <a:latin typeface="+mn-lt"/>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95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Matches join points that are method executions</a:t>
                      </a:r>
                      <a:endParaRPr kumimoji="0" lang="en-US" sz="1500" b="0" i="0" u="none" strike="noStrike" cap="none" normalizeH="0" baseline="0" smtClean="0">
                        <a:ln>
                          <a:noFill/>
                        </a:ln>
                        <a:solidFill>
                          <a:schemeClr val="tx1"/>
                        </a:solidFill>
                        <a:effectLst/>
                        <a:latin typeface="+mn-lt"/>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3608">
                <a:tc>
                  <a:txBody>
                    <a:bodyPr/>
                    <a:lstStyle/>
                    <a:p>
                      <a:pPr marL="0" marR="0" lvl="0" indent="0" algn="l" defTabSz="914400" rtl="0" eaLnBrk="1" fontAlgn="b" latinLnBrk="0" hangingPunct="1">
                        <a:lnSpc>
                          <a:spcPct val="95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mn-lt"/>
                          <a:cs typeface="Arial" pitchFamily="34" charset="0"/>
                        </a:rPr>
                        <a:t>this()</a:t>
                      </a:r>
                      <a:endParaRPr kumimoji="0" lang="en-US" sz="1500" b="0" i="0" u="none" strike="noStrike" cap="none" normalizeH="0" baseline="0" dirty="0" smtClean="0">
                        <a:ln>
                          <a:noFill/>
                        </a:ln>
                        <a:solidFill>
                          <a:schemeClr val="tx1"/>
                        </a:solidFill>
                        <a:effectLst/>
                        <a:latin typeface="+mn-lt"/>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95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Limits matching to those where the bean reference of the AOP proxy is of a given type</a:t>
                      </a:r>
                      <a:endParaRPr kumimoji="0" lang="en-US" sz="1500" b="0" i="0" u="none" strike="noStrike" cap="none" normalizeH="0" baseline="0" smtClean="0">
                        <a:ln>
                          <a:noFill/>
                        </a:ln>
                        <a:solidFill>
                          <a:schemeClr val="tx1"/>
                        </a:solidFill>
                        <a:effectLst/>
                        <a:latin typeface="+mn-lt"/>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4303">
                <a:tc>
                  <a:txBody>
                    <a:bodyPr/>
                    <a:lstStyle/>
                    <a:p>
                      <a:pPr marL="0" marR="0" lvl="0" indent="0" algn="l" defTabSz="914400" rtl="0" eaLnBrk="1" fontAlgn="b" latinLnBrk="0" hangingPunct="1">
                        <a:lnSpc>
                          <a:spcPct val="95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target()</a:t>
                      </a:r>
                      <a:endParaRPr kumimoji="0" lang="en-US" sz="1500" b="0" i="0" u="none" strike="noStrike" cap="none" normalizeH="0" baseline="0" smtClean="0">
                        <a:ln>
                          <a:noFill/>
                        </a:ln>
                        <a:solidFill>
                          <a:schemeClr val="tx1"/>
                        </a:solidFill>
                        <a:effectLst/>
                        <a:latin typeface="+mn-lt"/>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95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Limits matching to those where the target object is of a given type</a:t>
                      </a:r>
                      <a:endParaRPr kumimoji="0" lang="en-US" sz="1500" b="0" i="0" u="none" strike="noStrike" cap="none" normalizeH="0" baseline="0" smtClean="0">
                        <a:ln>
                          <a:noFill/>
                        </a:ln>
                        <a:solidFill>
                          <a:schemeClr val="tx1"/>
                        </a:solidFill>
                        <a:effectLst/>
                        <a:latin typeface="+mn-lt"/>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1971">
                <a:tc>
                  <a:txBody>
                    <a:bodyPr/>
                    <a:lstStyle/>
                    <a:p>
                      <a:pPr marL="0" marR="0" lvl="0" indent="0" algn="l" defTabSz="914400" rtl="0" eaLnBrk="1" fontAlgn="b" latinLnBrk="0" hangingPunct="1">
                        <a:lnSpc>
                          <a:spcPct val="95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@target</a:t>
                      </a:r>
                      <a:endParaRPr kumimoji="0" lang="en-US" sz="1500" b="0" i="0" u="none" strike="noStrike" cap="none" normalizeH="0" baseline="0" smtClean="0">
                        <a:ln>
                          <a:noFill/>
                        </a:ln>
                        <a:solidFill>
                          <a:schemeClr val="tx1"/>
                        </a:solidFill>
                        <a:effectLst/>
                        <a:latin typeface="+mn-lt"/>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95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Limits matching to join points where the class of the executing object has an annotation of the given type</a:t>
                      </a:r>
                      <a:endParaRPr kumimoji="0" lang="en-US" sz="1500" b="0" i="0" u="none" strike="noStrike" cap="none" normalizeH="0" baseline="0" smtClean="0">
                        <a:ln>
                          <a:noFill/>
                        </a:ln>
                        <a:solidFill>
                          <a:schemeClr val="tx1"/>
                        </a:solidFill>
                        <a:effectLst/>
                        <a:latin typeface="+mn-lt"/>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509">
                <a:tc>
                  <a:txBody>
                    <a:bodyPr/>
                    <a:lstStyle/>
                    <a:p>
                      <a:pPr marL="0" marR="0" lvl="0" indent="0" algn="l" defTabSz="914400" rtl="0" eaLnBrk="1" fontAlgn="b" latinLnBrk="0" hangingPunct="1">
                        <a:lnSpc>
                          <a:spcPct val="95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within()</a:t>
                      </a:r>
                      <a:endParaRPr kumimoji="0" lang="en-US" sz="1500" b="0" i="0" u="none" strike="noStrike" cap="none" normalizeH="0" baseline="0" smtClean="0">
                        <a:ln>
                          <a:noFill/>
                        </a:ln>
                        <a:solidFill>
                          <a:schemeClr val="tx1"/>
                        </a:solidFill>
                        <a:effectLst/>
                        <a:latin typeface="+mn-lt"/>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95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Limits matching to join points within certain types</a:t>
                      </a:r>
                      <a:endParaRPr kumimoji="0" lang="en-US" sz="1500" b="0" i="0" u="none" strike="noStrike" cap="none" normalizeH="0" baseline="0" smtClean="0">
                        <a:ln>
                          <a:noFill/>
                        </a:ln>
                        <a:solidFill>
                          <a:schemeClr val="tx1"/>
                        </a:solidFill>
                        <a:effectLst/>
                        <a:latin typeface="+mn-lt"/>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321">
                <a:tc>
                  <a:txBody>
                    <a:bodyPr/>
                    <a:lstStyle/>
                    <a:p>
                      <a:pPr marL="0" marR="0" lvl="0" indent="0" algn="l" defTabSz="914400" rtl="0" eaLnBrk="1" fontAlgn="b" latinLnBrk="0" hangingPunct="1">
                        <a:lnSpc>
                          <a:spcPct val="95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@within</a:t>
                      </a:r>
                      <a:endParaRPr kumimoji="0" lang="en-US" sz="1500" b="0" i="0" u="none" strike="noStrike" cap="none" normalizeH="0" baseline="0" smtClean="0">
                        <a:ln>
                          <a:noFill/>
                        </a:ln>
                        <a:solidFill>
                          <a:schemeClr val="tx1"/>
                        </a:solidFill>
                        <a:effectLst/>
                        <a:latin typeface="+mn-lt"/>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95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Limits matching to join points within types that have the given annotation</a:t>
                      </a:r>
                      <a:endParaRPr kumimoji="0" lang="en-US" sz="1500" b="0" i="0" u="none" strike="noStrike" cap="none" normalizeH="0" baseline="0" smtClean="0">
                        <a:ln>
                          <a:noFill/>
                        </a:ln>
                        <a:solidFill>
                          <a:schemeClr val="tx1"/>
                        </a:solidFill>
                        <a:effectLst/>
                        <a:latin typeface="+mn-lt"/>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3608">
                <a:tc>
                  <a:txBody>
                    <a:bodyPr/>
                    <a:lstStyle/>
                    <a:p>
                      <a:pPr marL="0" marR="0" lvl="0" indent="0" algn="l" defTabSz="914400" rtl="0" eaLnBrk="1" fontAlgn="b" latinLnBrk="0" hangingPunct="1">
                        <a:lnSpc>
                          <a:spcPct val="95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@annotation</a:t>
                      </a:r>
                      <a:endParaRPr kumimoji="0" lang="en-US" sz="1500" b="0" i="0" u="none" strike="noStrike" cap="none" normalizeH="0" baseline="0" smtClean="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95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mn-lt"/>
                          <a:cs typeface="Arial" pitchFamily="34" charset="0"/>
                        </a:rPr>
                        <a:t>Limits matching to those where the subject of the join point has the given annotation</a:t>
                      </a:r>
                      <a:endParaRPr kumimoji="0" lang="en-US" sz="15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Title 2"/>
          <p:cNvSpPr>
            <a:spLocks noGrp="1"/>
          </p:cNvSpPr>
          <p:nvPr>
            <p:ph type="title"/>
          </p:nvPr>
        </p:nvSpPr>
        <p:spPr>
          <a:xfrm>
            <a:off x="309801" y="418452"/>
            <a:ext cx="8312649" cy="721726"/>
          </a:xfrm>
        </p:spPr>
        <p:txBody>
          <a:bodyPr>
            <a:normAutofit/>
          </a:bodyPr>
          <a:lstStyle/>
          <a:p>
            <a:r>
              <a:rPr lang="en-US" dirty="0"/>
              <a:t>6.2: Bringing in @AspectJ </a:t>
            </a:r>
            <a:r>
              <a:rPr lang="en-US" dirty="0" smtClean="0"/>
              <a:t>-AspectJ’s </a:t>
            </a:r>
            <a:r>
              <a:rPr lang="en-US" dirty="0" err="1" smtClean="0"/>
              <a:t>pointcut</a:t>
            </a:r>
            <a:r>
              <a:rPr lang="en-US" dirty="0" smtClean="0"/>
              <a:t/>
            </a:r>
            <a:br>
              <a:rPr lang="en-US" dirty="0" smtClean="0"/>
            </a:br>
            <a:r>
              <a:rPr lang="en-US" dirty="0"/>
              <a:t> </a:t>
            </a:r>
            <a:r>
              <a:rPr lang="en-US" dirty="0" smtClean="0"/>
              <a:t>                     </a:t>
            </a:r>
            <a:r>
              <a:rPr lang="en-US" dirty="0"/>
              <a:t>expression </a:t>
            </a:r>
            <a:r>
              <a:rPr lang="en-US" dirty="0" smtClean="0"/>
              <a:t>language</a:t>
            </a:r>
            <a:endParaRPr lang="en-US" dirty="0"/>
          </a:p>
        </p:txBody>
      </p:sp>
      <p:sp>
        <p:nvSpPr>
          <p:cNvPr id="4" name="Content Placeholder 3"/>
          <p:cNvSpPr>
            <a:spLocks noGrp="1"/>
          </p:cNvSpPr>
          <p:nvPr>
            <p:ph idx="1"/>
          </p:nvPr>
        </p:nvSpPr>
        <p:spPr>
          <a:xfrm>
            <a:off x="298516" y="1241779"/>
            <a:ext cx="8845484" cy="4718614"/>
          </a:xfrm>
        </p:spPr>
        <p:txBody>
          <a:bodyPr/>
          <a:lstStyle/>
          <a:p>
            <a:endParaRPr lang="en-US" dirty="0" smtClean="0"/>
          </a:p>
          <a:p>
            <a:r>
              <a:rPr lang="en-US" dirty="0" smtClean="0"/>
              <a:t>AspectJ </a:t>
            </a:r>
            <a:r>
              <a:rPr lang="en-US" dirty="0" err="1"/>
              <a:t>pointcut</a:t>
            </a:r>
            <a:r>
              <a:rPr lang="en-US" dirty="0"/>
              <a:t> designators supported in Spring AOP </a:t>
            </a:r>
          </a:p>
          <a:p>
            <a:pPr marL="0" indent="0">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2333481"/>
            <a:ext cx="8906934" cy="3423852"/>
            <a:chOff x="293689" y="1828800"/>
            <a:chExt cx="7718818" cy="2600365"/>
          </a:xfrm>
        </p:grpSpPr>
        <p:sp>
          <p:nvSpPr>
            <p:cNvPr id="15362" name="AutoShape 9"/>
            <p:cNvSpPr>
              <a:spLocks/>
            </p:cNvSpPr>
            <p:nvPr/>
          </p:nvSpPr>
          <p:spPr bwMode="auto">
            <a:xfrm>
              <a:off x="5257800" y="1828800"/>
              <a:ext cx="914400" cy="495300"/>
            </a:xfrm>
            <a:prstGeom prst="borderCallout1">
              <a:avLst>
                <a:gd name="adj1" fmla="val 23079"/>
                <a:gd name="adj2" fmla="val 108333"/>
                <a:gd name="adj3" fmla="val 164102"/>
                <a:gd name="adj4" fmla="val 190972"/>
              </a:avLst>
            </a:prstGeom>
            <a:solidFill>
              <a:srgbClr val="C5D5E9"/>
            </a:solidFill>
            <a:ln w="9525">
              <a:solidFill>
                <a:schemeClr val="tx1"/>
              </a:solidFill>
              <a:miter lim="800000"/>
              <a:headEnd/>
              <a:tailEnd/>
            </a:ln>
          </p:spPr>
          <p:txBody>
            <a:bodyPr/>
            <a:lstStyle/>
            <a:p>
              <a:pPr algn="ctr"/>
              <a:r>
                <a:rPr lang="en-US" sz="1400" dirty="0">
                  <a:latin typeface="Candara" pitchFamily="34" charset="0"/>
                </a:rPr>
                <a:t>any method</a:t>
              </a:r>
            </a:p>
          </p:txBody>
        </p:sp>
        <p:grpSp>
          <p:nvGrpSpPr>
            <p:cNvPr id="2" name="Group 12"/>
            <p:cNvGrpSpPr>
              <a:grpSpLocks/>
            </p:cNvGrpSpPr>
            <p:nvPr/>
          </p:nvGrpSpPr>
          <p:grpSpPr bwMode="auto">
            <a:xfrm>
              <a:off x="838200" y="1976250"/>
              <a:ext cx="6459538" cy="1600200"/>
              <a:chOff x="528" y="1200"/>
              <a:chExt cx="4069" cy="1008"/>
            </a:xfrm>
          </p:grpSpPr>
          <p:sp>
            <p:nvSpPr>
              <p:cNvPr id="15367" name="Rectangle 6"/>
              <p:cNvSpPr>
                <a:spLocks noChangeArrowheads="1"/>
              </p:cNvSpPr>
              <p:nvPr/>
            </p:nvSpPr>
            <p:spPr bwMode="auto">
              <a:xfrm>
                <a:off x="528" y="1536"/>
                <a:ext cx="4069" cy="191"/>
              </a:xfrm>
              <a:prstGeom prst="rect">
                <a:avLst/>
              </a:prstGeom>
              <a:solidFill>
                <a:srgbClr val="DDDDDD"/>
              </a:solidFill>
              <a:ln w="19050">
                <a:solidFill>
                  <a:schemeClr val="tx1"/>
                </a:solidFill>
                <a:miter lim="800000"/>
                <a:headEnd/>
                <a:tailEnd/>
              </a:ln>
            </p:spPr>
            <p:txBody>
              <a:bodyPr wrap="square">
                <a:spAutoFit/>
              </a:bodyPr>
              <a:lstStyle/>
              <a:p>
                <a:r>
                  <a:rPr lang="en-US" sz="2000" dirty="0"/>
                  <a:t>@</a:t>
                </a:r>
                <a:r>
                  <a:rPr lang="en-US" sz="2000" dirty="0" err="1"/>
                  <a:t>Pointcut</a:t>
                </a:r>
                <a:r>
                  <a:rPr lang="en-US" sz="2000" dirty="0"/>
                  <a:t>("execution(* </a:t>
                </a:r>
                <a:r>
                  <a:rPr lang="en-US" sz="2000" dirty="0" err="1"/>
                  <a:t>training.spring.aop</a:t>
                </a:r>
                <a:r>
                  <a:rPr lang="en-US" sz="2000" dirty="0"/>
                  <a:t>.*.*(..))")</a:t>
                </a:r>
              </a:p>
            </p:txBody>
          </p:sp>
          <p:sp>
            <p:nvSpPr>
              <p:cNvPr id="15368" name="AutoShape 7"/>
              <p:cNvSpPr>
                <a:spLocks/>
              </p:cNvSpPr>
              <p:nvPr/>
            </p:nvSpPr>
            <p:spPr bwMode="auto">
              <a:xfrm>
                <a:off x="1248" y="1200"/>
                <a:ext cx="720" cy="288"/>
              </a:xfrm>
              <a:prstGeom prst="borderCallout1">
                <a:avLst>
                  <a:gd name="adj1" fmla="val 25000"/>
                  <a:gd name="adj2" fmla="val 106667"/>
                  <a:gd name="adj3" fmla="val 115278"/>
                  <a:gd name="adj4" fmla="val 172639"/>
                </a:avLst>
              </a:prstGeom>
              <a:solidFill>
                <a:srgbClr val="C5D5E9"/>
              </a:solidFill>
              <a:ln w="9525">
                <a:solidFill>
                  <a:schemeClr val="tx1"/>
                </a:solidFill>
                <a:miter lim="800000"/>
                <a:headEnd/>
                <a:tailEnd/>
              </a:ln>
            </p:spPr>
            <p:txBody>
              <a:bodyPr/>
              <a:lstStyle/>
              <a:p>
                <a:pPr algn="ctr"/>
                <a:r>
                  <a:rPr lang="en-US" sz="1400" dirty="0"/>
                  <a:t>Returns any type</a:t>
                </a:r>
              </a:p>
            </p:txBody>
          </p:sp>
          <p:sp>
            <p:nvSpPr>
              <p:cNvPr id="15369" name="AutoShape 8"/>
              <p:cNvSpPr>
                <a:spLocks/>
              </p:cNvSpPr>
              <p:nvPr/>
            </p:nvSpPr>
            <p:spPr bwMode="auto">
              <a:xfrm>
                <a:off x="2064" y="1872"/>
                <a:ext cx="1008" cy="336"/>
              </a:xfrm>
              <a:prstGeom prst="borderCallout1">
                <a:avLst>
                  <a:gd name="adj1" fmla="val 21431"/>
                  <a:gd name="adj2" fmla="val 104764"/>
                  <a:gd name="adj3" fmla="val -24704"/>
                  <a:gd name="adj4" fmla="val 116269"/>
                </a:avLst>
              </a:prstGeom>
              <a:solidFill>
                <a:srgbClr val="C5D5E9"/>
              </a:solidFill>
              <a:ln w="9525">
                <a:solidFill>
                  <a:schemeClr val="tx1"/>
                </a:solidFill>
                <a:miter lim="800000"/>
                <a:headEnd/>
                <a:tailEnd/>
              </a:ln>
            </p:spPr>
            <p:txBody>
              <a:bodyPr/>
              <a:lstStyle/>
              <a:p>
                <a:r>
                  <a:rPr lang="en-US" sz="1400"/>
                  <a:t>type that method belongs to</a:t>
                </a:r>
              </a:p>
            </p:txBody>
          </p:sp>
          <p:sp>
            <p:nvSpPr>
              <p:cNvPr id="15370" name="AutoShape 10"/>
              <p:cNvSpPr>
                <a:spLocks/>
              </p:cNvSpPr>
              <p:nvPr/>
            </p:nvSpPr>
            <p:spPr bwMode="auto">
              <a:xfrm>
                <a:off x="3504" y="1872"/>
                <a:ext cx="816" cy="312"/>
              </a:xfrm>
              <a:prstGeom prst="borderCallout1">
                <a:avLst>
                  <a:gd name="adj1" fmla="val 23079"/>
                  <a:gd name="adj2" fmla="val 105884"/>
                  <a:gd name="adj3" fmla="val -28204"/>
                  <a:gd name="adj4" fmla="val 132722"/>
                </a:avLst>
              </a:prstGeom>
              <a:solidFill>
                <a:srgbClr val="C5D5E9"/>
              </a:solidFill>
              <a:ln w="9525">
                <a:solidFill>
                  <a:schemeClr val="tx1"/>
                </a:solidFill>
                <a:miter lim="800000"/>
                <a:headEnd/>
                <a:tailEnd/>
              </a:ln>
            </p:spPr>
            <p:txBody>
              <a:bodyPr/>
              <a:lstStyle/>
              <a:p>
                <a:r>
                  <a:rPr lang="en-US" sz="1400"/>
                  <a:t>takes any arguments</a:t>
                </a:r>
              </a:p>
            </p:txBody>
          </p:sp>
          <p:sp>
            <p:nvSpPr>
              <p:cNvPr id="15371" name="AutoShape 11"/>
              <p:cNvSpPr>
                <a:spLocks/>
              </p:cNvSpPr>
              <p:nvPr/>
            </p:nvSpPr>
            <p:spPr bwMode="auto">
              <a:xfrm>
                <a:off x="624" y="1872"/>
                <a:ext cx="1104" cy="336"/>
              </a:xfrm>
              <a:prstGeom prst="borderCallout1">
                <a:avLst>
                  <a:gd name="adj1" fmla="val 21431"/>
                  <a:gd name="adj2" fmla="val 104347"/>
                  <a:gd name="adj3" fmla="val -31546"/>
                  <a:gd name="adj4" fmla="val 117120"/>
                </a:avLst>
              </a:prstGeom>
              <a:solidFill>
                <a:srgbClr val="C5D5E9"/>
              </a:solidFill>
              <a:ln w="9525">
                <a:solidFill>
                  <a:schemeClr val="tx1"/>
                </a:solidFill>
                <a:miter lim="800000"/>
                <a:headEnd/>
                <a:tailEnd/>
              </a:ln>
            </p:spPr>
            <p:txBody>
              <a:bodyPr/>
              <a:lstStyle/>
              <a:p>
                <a:r>
                  <a:rPr lang="en-US" sz="1400"/>
                  <a:t>Triggering method’s execution</a:t>
                </a:r>
              </a:p>
            </p:txBody>
          </p:sp>
        </p:grpSp>
        <p:sp>
          <p:nvSpPr>
            <p:cNvPr id="15364" name="AutoShape 13"/>
            <p:cNvSpPr>
              <a:spLocks noChangeArrowheads="1"/>
            </p:cNvSpPr>
            <p:nvPr/>
          </p:nvSpPr>
          <p:spPr bwMode="auto">
            <a:xfrm>
              <a:off x="293689" y="3895765"/>
              <a:ext cx="7718818" cy="533400"/>
            </a:xfrm>
            <a:prstGeom prst="roundRect">
              <a:avLst>
                <a:gd name="adj" fmla="val 16667"/>
              </a:avLst>
            </a:prstGeom>
            <a:noFill/>
            <a:ln w="19050">
              <a:solidFill>
                <a:schemeClr val="tx1"/>
              </a:solidFill>
              <a:round/>
              <a:headEnd/>
              <a:tailEnd/>
            </a:ln>
          </p:spPr>
          <p:txBody>
            <a:bodyPr wrap="none" anchor="ctr"/>
            <a:lstStyle/>
            <a:p>
              <a:r>
                <a:rPr lang="en-US" sz="1600" dirty="0"/>
                <a:t>@</a:t>
              </a:r>
              <a:r>
                <a:rPr lang="en-US" sz="1600" dirty="0" err="1"/>
                <a:t>Pointcut</a:t>
              </a:r>
              <a:r>
                <a:rPr lang="en-US" sz="1600" dirty="0"/>
                <a:t>("execution(* </a:t>
              </a:r>
              <a:r>
                <a:rPr lang="en-US" sz="1600" dirty="0" err="1"/>
                <a:t>training.spring.aop</a:t>
              </a:r>
              <a:r>
                <a:rPr lang="en-US" sz="1600" dirty="0"/>
                <a:t>.*.*(..))“ &amp;&amp; within(</a:t>
              </a:r>
              <a:r>
                <a:rPr lang="en-US" sz="1600" dirty="0" err="1"/>
                <a:t>training.spring.aop</a:t>
              </a:r>
              <a:r>
                <a:rPr lang="en-US" dirty="0"/>
                <a:t>))</a:t>
              </a:r>
            </a:p>
          </p:txBody>
        </p:sp>
      </p:grpSp>
      <p:sp>
        <p:nvSpPr>
          <p:cNvPr id="5" name="Title 4"/>
          <p:cNvSpPr>
            <a:spLocks noGrp="1"/>
          </p:cNvSpPr>
          <p:nvPr>
            <p:ph type="title"/>
          </p:nvPr>
        </p:nvSpPr>
        <p:spPr>
          <a:xfrm>
            <a:off x="309801" y="418452"/>
            <a:ext cx="8312649" cy="651305"/>
          </a:xfrm>
        </p:spPr>
        <p:txBody>
          <a:bodyPr>
            <a:normAutofit fontScale="90000"/>
          </a:bodyPr>
          <a:lstStyle/>
          <a:p>
            <a:r>
              <a:rPr lang="en-US" dirty="0"/>
              <a:t>6.2: Bringing in @AspectJ </a:t>
            </a:r>
            <a:r>
              <a:rPr lang="en-US" dirty="0" smtClean="0"/>
              <a:t>-AspectJ’s </a:t>
            </a:r>
            <a:r>
              <a:rPr lang="en-US" dirty="0" err="1"/>
              <a:t>pointcut</a:t>
            </a:r>
            <a:r>
              <a:rPr lang="en-US" dirty="0"/>
              <a:t> </a:t>
            </a:r>
            <a:r>
              <a:rPr lang="en-US" dirty="0" smtClean="0"/>
              <a:t>expression</a:t>
            </a:r>
            <a:br>
              <a:rPr lang="en-US" dirty="0" smtClean="0"/>
            </a:br>
            <a:r>
              <a:rPr lang="en-US" dirty="0"/>
              <a:t> </a:t>
            </a:r>
            <a:r>
              <a:rPr lang="en-US" dirty="0" smtClean="0"/>
              <a:t>               language</a:t>
            </a:r>
            <a:endParaRPr lang="en-US" dirty="0"/>
          </a:p>
        </p:txBody>
      </p:sp>
      <p:sp>
        <p:nvSpPr>
          <p:cNvPr id="6" name="Content Placeholder 5"/>
          <p:cNvSpPr>
            <a:spLocks noGrp="1"/>
          </p:cNvSpPr>
          <p:nvPr>
            <p:ph idx="1"/>
          </p:nvPr>
        </p:nvSpPr>
        <p:spPr>
          <a:xfrm>
            <a:off x="298516" y="1494767"/>
            <a:ext cx="8455347" cy="3562656"/>
          </a:xfrm>
        </p:spPr>
        <p:txBody>
          <a:bodyPr/>
          <a:lstStyle/>
          <a:p>
            <a:endParaRPr lang="en-US" dirty="0" smtClean="0"/>
          </a:p>
          <a:p>
            <a:r>
              <a:rPr lang="en-US" dirty="0" smtClean="0"/>
              <a:t>Writing </a:t>
            </a:r>
            <a:r>
              <a:rPr lang="en-US" dirty="0" err="1"/>
              <a:t>pointcuts</a:t>
            </a:r>
            <a:r>
              <a:rPr lang="en-US" dirty="0"/>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4"/>
          <p:cNvSpPr>
            <a:spLocks noChangeArrowheads="1"/>
          </p:cNvSpPr>
          <p:nvPr/>
        </p:nvSpPr>
        <p:spPr bwMode="auto">
          <a:xfrm>
            <a:off x="752426" y="1455052"/>
            <a:ext cx="7772400" cy="1295400"/>
          </a:xfrm>
          <a:prstGeom prst="roundRect">
            <a:avLst>
              <a:gd name="adj" fmla="val 16667"/>
            </a:avLst>
          </a:prstGeom>
          <a:noFill/>
          <a:ln w="19050">
            <a:solidFill>
              <a:schemeClr val="tx1"/>
            </a:solidFill>
            <a:round/>
            <a:headEnd/>
            <a:tailEnd/>
          </a:ln>
        </p:spPr>
        <p:txBody>
          <a:bodyPr wrap="none" anchor="ctr"/>
          <a:lstStyle/>
          <a:p>
            <a:r>
              <a:rPr lang="en-US" dirty="0"/>
              <a:t>package </a:t>
            </a:r>
            <a:r>
              <a:rPr lang="en-US" dirty="0" err="1"/>
              <a:t>training.spring.aop</a:t>
            </a:r>
            <a:r>
              <a:rPr lang="en-US" dirty="0"/>
              <a:t>;;</a:t>
            </a:r>
          </a:p>
          <a:p>
            <a:r>
              <a:rPr lang="en-US" dirty="0"/>
              <a:t>public interface Business {</a:t>
            </a:r>
          </a:p>
          <a:p>
            <a:r>
              <a:rPr lang="en-US" dirty="0"/>
              <a:t>        void </a:t>
            </a:r>
            <a:r>
              <a:rPr lang="en-US" dirty="0" err="1"/>
              <a:t>doSomeOperation</a:t>
            </a:r>
            <a:r>
              <a:rPr lang="en-US" dirty="0"/>
              <a:t>();</a:t>
            </a:r>
          </a:p>
          <a:p>
            <a:r>
              <a:rPr lang="en-US" dirty="0"/>
              <a:t>}</a:t>
            </a:r>
          </a:p>
        </p:txBody>
      </p:sp>
      <p:sp>
        <p:nvSpPr>
          <p:cNvPr id="16387" name="AutoShape 5"/>
          <p:cNvSpPr>
            <a:spLocks noChangeArrowheads="1"/>
          </p:cNvSpPr>
          <p:nvPr/>
        </p:nvSpPr>
        <p:spPr bwMode="auto">
          <a:xfrm>
            <a:off x="752426" y="2979052"/>
            <a:ext cx="7772400" cy="3276600"/>
          </a:xfrm>
          <a:prstGeom prst="roundRect">
            <a:avLst>
              <a:gd name="adj" fmla="val 16667"/>
            </a:avLst>
          </a:prstGeom>
          <a:noFill/>
          <a:ln w="19050">
            <a:solidFill>
              <a:schemeClr val="tx1"/>
            </a:solidFill>
            <a:round/>
            <a:headEnd/>
            <a:tailEnd/>
          </a:ln>
        </p:spPr>
        <p:txBody>
          <a:bodyPr wrap="none" anchor="ctr"/>
          <a:lstStyle/>
          <a:p>
            <a:r>
              <a:rPr lang="en-US" dirty="0"/>
              <a:t>package </a:t>
            </a:r>
            <a:r>
              <a:rPr lang="en-US" dirty="0" err="1"/>
              <a:t>training.spring.aop</a:t>
            </a:r>
            <a:r>
              <a:rPr lang="en-US" dirty="0"/>
              <a:t>;</a:t>
            </a:r>
          </a:p>
          <a:p>
            <a:r>
              <a:rPr lang="en-US" dirty="0"/>
              <a:t>public class </a:t>
            </a:r>
            <a:r>
              <a:rPr lang="en-US" dirty="0" err="1"/>
              <a:t>BusinessImpl</a:t>
            </a:r>
            <a:r>
              <a:rPr lang="en-US" dirty="0"/>
              <a:t> implements Business {</a:t>
            </a:r>
          </a:p>
          <a:p>
            <a:r>
              <a:rPr lang="en-US" dirty="0"/>
              <a:t>        public void </a:t>
            </a:r>
            <a:r>
              <a:rPr lang="en-US" dirty="0" err="1"/>
              <a:t>doSomeOperation</a:t>
            </a:r>
            <a:r>
              <a:rPr lang="en-US" dirty="0"/>
              <a:t>() {</a:t>
            </a:r>
          </a:p>
          <a:p>
            <a:r>
              <a:rPr lang="en-US" dirty="0"/>
              <a:t>                </a:t>
            </a:r>
            <a:r>
              <a:rPr lang="en-US" dirty="0" err="1"/>
              <a:t>System.out.println</a:t>
            </a:r>
            <a:r>
              <a:rPr lang="en-US" dirty="0"/>
              <a:t>("I do what I do best, </a:t>
            </a:r>
            <a:r>
              <a:rPr lang="en-US" dirty="0" err="1"/>
              <a:t>i.e</a:t>
            </a:r>
            <a:r>
              <a:rPr lang="en-US" dirty="0"/>
              <a:t> sleep.");</a:t>
            </a:r>
          </a:p>
          <a:p>
            <a:r>
              <a:rPr lang="en-US" dirty="0"/>
              <a:t>                try { </a:t>
            </a:r>
            <a:r>
              <a:rPr lang="en-US" dirty="0" err="1"/>
              <a:t>Thread.sleep</a:t>
            </a:r>
            <a:r>
              <a:rPr lang="en-US" dirty="0"/>
              <a:t>(2000);</a:t>
            </a:r>
          </a:p>
          <a:p>
            <a:r>
              <a:rPr lang="en-US" dirty="0"/>
              <a:t>                } catch (</a:t>
            </a:r>
            <a:r>
              <a:rPr lang="en-US" dirty="0" err="1"/>
              <a:t>InterruptedException</a:t>
            </a:r>
            <a:r>
              <a:rPr lang="en-US" dirty="0"/>
              <a:t> e) {</a:t>
            </a:r>
          </a:p>
          <a:p>
            <a:r>
              <a:rPr lang="en-US" dirty="0"/>
              <a:t>                        </a:t>
            </a:r>
            <a:r>
              <a:rPr lang="en-US" dirty="0" err="1"/>
              <a:t>System.out.println</a:t>
            </a:r>
            <a:r>
              <a:rPr lang="en-US" dirty="0" smtClean="0"/>
              <a:t>(</a:t>
            </a:r>
          </a:p>
          <a:p>
            <a:r>
              <a:rPr lang="en-US" dirty="0" smtClean="0"/>
              <a:t>"</a:t>
            </a:r>
            <a:r>
              <a:rPr lang="en-US" dirty="0"/>
              <a:t>How dare you to wake me up?"); }</a:t>
            </a:r>
          </a:p>
          <a:p>
            <a:r>
              <a:rPr lang="en-US" dirty="0"/>
              <a:t>                </a:t>
            </a:r>
            <a:r>
              <a:rPr lang="en-US" dirty="0" err="1"/>
              <a:t>System.out.println</a:t>
            </a:r>
            <a:r>
              <a:rPr lang="en-US" dirty="0"/>
              <a:t>("Done with sleeping.");</a:t>
            </a:r>
          </a:p>
          <a:p>
            <a:r>
              <a:rPr lang="en-US" dirty="0"/>
              <a:t>      }}</a:t>
            </a:r>
          </a:p>
        </p:txBody>
      </p:sp>
      <p:sp>
        <p:nvSpPr>
          <p:cNvPr id="3" name="Title 2"/>
          <p:cNvSpPr>
            <a:spLocks noGrp="1"/>
          </p:cNvSpPr>
          <p:nvPr>
            <p:ph type="title"/>
          </p:nvPr>
        </p:nvSpPr>
        <p:spPr/>
        <p:txBody>
          <a:bodyPr>
            <a:normAutofit/>
          </a:bodyPr>
          <a:lstStyle/>
          <a:p>
            <a:r>
              <a:rPr lang="en-US" dirty="0"/>
              <a:t>6.2: Bringing in @Aspect </a:t>
            </a:r>
            <a:r>
              <a:rPr lang="en-US" dirty="0" smtClean="0"/>
              <a:t>-Spring’s </a:t>
            </a:r>
            <a:r>
              <a:rPr lang="en-US" dirty="0"/>
              <a:t>@AspectJ </a:t>
            </a:r>
            <a:r>
              <a:rPr lang="en-US" dirty="0" smtClean="0"/>
              <a:t>support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28777" y="1256801"/>
            <a:ext cx="8458200" cy="5029200"/>
            <a:chOff x="279402" y="1197426"/>
            <a:chExt cx="8458200" cy="5029200"/>
          </a:xfrm>
        </p:grpSpPr>
        <p:sp>
          <p:nvSpPr>
            <p:cNvPr id="17410" name="AutoShape 4"/>
            <p:cNvSpPr>
              <a:spLocks noChangeArrowheads="1"/>
            </p:cNvSpPr>
            <p:nvPr/>
          </p:nvSpPr>
          <p:spPr bwMode="auto">
            <a:xfrm>
              <a:off x="279402" y="1197426"/>
              <a:ext cx="8305800" cy="5029200"/>
            </a:xfrm>
            <a:prstGeom prst="roundRect">
              <a:avLst>
                <a:gd name="adj" fmla="val 16667"/>
              </a:avLst>
            </a:prstGeom>
            <a:noFill/>
            <a:ln w="19050">
              <a:solidFill>
                <a:schemeClr val="tx1"/>
              </a:solidFill>
              <a:round/>
              <a:headEnd/>
              <a:tailEnd/>
            </a:ln>
          </p:spPr>
          <p:txBody>
            <a:bodyPr wrap="none" anchor="ctr"/>
            <a:lstStyle/>
            <a:p>
              <a:r>
                <a:rPr lang="en-US" dirty="0"/>
                <a:t>@Aspect</a:t>
              </a:r>
            </a:p>
            <a:p>
              <a:r>
                <a:rPr lang="en-US" dirty="0"/>
                <a:t>public class </a:t>
              </a:r>
              <a:r>
                <a:rPr lang="en-US" dirty="0" err="1"/>
                <a:t>BusinessProfiler</a:t>
              </a:r>
              <a:r>
                <a:rPr lang="en-US" dirty="0"/>
                <a:t> {</a:t>
              </a:r>
            </a:p>
            <a:p>
              <a:r>
                <a:rPr lang="en-US" dirty="0"/>
                <a:t> </a:t>
              </a:r>
            </a:p>
            <a:p>
              <a:r>
                <a:rPr lang="en-US" dirty="0"/>
                <a:t>        @</a:t>
              </a:r>
              <a:r>
                <a:rPr lang="en-US" dirty="0" err="1"/>
                <a:t>Pointcut</a:t>
              </a:r>
              <a:r>
                <a:rPr lang="en-US" dirty="0"/>
                <a:t>("execution(* </a:t>
              </a:r>
              <a:r>
                <a:rPr lang="en-US" dirty="0" err="1"/>
                <a:t>training.spring.aop</a:t>
              </a:r>
              <a:r>
                <a:rPr lang="en-US" dirty="0"/>
                <a:t>.*.*(..))")</a:t>
              </a:r>
            </a:p>
            <a:p>
              <a:r>
                <a:rPr lang="en-US" dirty="0"/>
                <a:t>        public void </a:t>
              </a:r>
              <a:r>
                <a:rPr lang="en-US" dirty="0" err="1"/>
                <a:t>businessMethods</a:t>
              </a:r>
              <a:r>
                <a:rPr lang="en-US" dirty="0"/>
                <a:t>() { }</a:t>
              </a:r>
            </a:p>
            <a:p>
              <a:r>
                <a:rPr lang="en-US" dirty="0"/>
                <a:t> </a:t>
              </a:r>
            </a:p>
            <a:p>
              <a:r>
                <a:rPr lang="en-US" dirty="0"/>
                <a:t>        @Around("</a:t>
              </a:r>
              <a:r>
                <a:rPr lang="en-US" dirty="0" err="1"/>
                <a:t>businessMethods</a:t>
              </a:r>
              <a:r>
                <a:rPr lang="en-US" dirty="0"/>
                <a:t>()")</a:t>
              </a:r>
            </a:p>
            <a:p>
              <a:r>
                <a:rPr lang="en-US" dirty="0"/>
                <a:t>        public Object profile(</a:t>
              </a:r>
              <a:r>
                <a:rPr lang="en-US" dirty="0" err="1"/>
                <a:t>ProceedingJoinPoint</a:t>
              </a:r>
              <a:r>
                <a:rPr lang="en-US" dirty="0"/>
                <a:t> </a:t>
              </a:r>
              <a:r>
                <a:rPr lang="en-US" dirty="0" err="1"/>
                <a:t>joinpoint</a:t>
              </a:r>
              <a:r>
                <a:rPr lang="en-US" dirty="0"/>
                <a:t>) </a:t>
              </a:r>
              <a:r>
                <a:rPr lang="en-US" dirty="0" smtClean="0"/>
                <a:t>throws</a:t>
              </a:r>
            </a:p>
            <a:p>
              <a:r>
                <a:rPr lang="en-US" dirty="0" smtClean="0"/>
                <a:t> </a:t>
              </a:r>
              <a:r>
                <a:rPr lang="en-US" dirty="0" err="1"/>
                <a:t>Throwable</a:t>
              </a:r>
              <a:r>
                <a:rPr lang="en-US" dirty="0"/>
                <a:t> {</a:t>
              </a:r>
            </a:p>
            <a:p>
              <a:r>
                <a:rPr lang="en-US" dirty="0"/>
                <a:t>                long start = </a:t>
              </a:r>
              <a:r>
                <a:rPr lang="en-US" dirty="0" err="1"/>
                <a:t>System.currentTimeMillis</a:t>
              </a:r>
              <a:r>
                <a:rPr lang="en-US" dirty="0"/>
                <a:t>();</a:t>
              </a:r>
            </a:p>
            <a:p>
              <a:r>
                <a:rPr lang="en-US" dirty="0"/>
                <a:t>                </a:t>
              </a:r>
              <a:r>
                <a:rPr lang="en-US" dirty="0" err="1"/>
                <a:t>System.out.println</a:t>
              </a:r>
              <a:r>
                <a:rPr lang="en-US" dirty="0"/>
                <a:t>("Going to call the method.");</a:t>
              </a:r>
            </a:p>
            <a:p>
              <a:r>
                <a:rPr lang="en-US" dirty="0"/>
                <a:t>                Object output = </a:t>
              </a:r>
              <a:r>
                <a:rPr lang="en-US" dirty="0" err="1"/>
                <a:t>joinpoint.proceed</a:t>
              </a:r>
              <a:r>
                <a:rPr lang="en-US" dirty="0"/>
                <a:t>();</a:t>
              </a:r>
            </a:p>
            <a:p>
              <a:r>
                <a:rPr lang="en-US" dirty="0"/>
                <a:t>                </a:t>
              </a:r>
              <a:r>
                <a:rPr lang="en-US" dirty="0" err="1"/>
                <a:t>System.out.println</a:t>
              </a:r>
              <a:r>
                <a:rPr lang="en-US" dirty="0"/>
                <a:t>("Method execution completed.");</a:t>
              </a:r>
            </a:p>
            <a:p>
              <a:r>
                <a:rPr lang="en-US" dirty="0"/>
                <a:t>                long </a:t>
              </a:r>
              <a:r>
                <a:rPr lang="en-US" dirty="0" err="1"/>
                <a:t>elapsedTime</a:t>
              </a:r>
              <a:r>
                <a:rPr lang="en-US" dirty="0"/>
                <a:t> = </a:t>
              </a:r>
              <a:r>
                <a:rPr lang="en-US" dirty="0" err="1"/>
                <a:t>System.currentTimeMillis</a:t>
              </a:r>
              <a:r>
                <a:rPr lang="en-US" dirty="0"/>
                <a:t>() - start;</a:t>
              </a:r>
            </a:p>
            <a:p>
              <a:r>
                <a:rPr lang="en-US" dirty="0"/>
                <a:t>                </a:t>
              </a:r>
              <a:r>
                <a:rPr lang="en-US" dirty="0" err="1"/>
                <a:t>System.out.println</a:t>
              </a:r>
              <a:r>
                <a:rPr lang="en-US" dirty="0"/>
                <a:t>("Method executed");</a:t>
              </a:r>
            </a:p>
            <a:p>
              <a:r>
                <a:rPr lang="en-US" dirty="0"/>
                <a:t>                return output;</a:t>
              </a:r>
            </a:p>
            <a:p>
              <a:r>
                <a:rPr lang="en-US" dirty="0"/>
                <a:t>        }</a:t>
              </a:r>
            </a:p>
            <a:p>
              <a:r>
                <a:rPr lang="en-US" dirty="0"/>
                <a:t>  }</a:t>
              </a:r>
            </a:p>
          </p:txBody>
        </p:sp>
        <p:sp>
          <p:nvSpPr>
            <p:cNvPr id="17411" name="AutoShape 5"/>
            <p:cNvSpPr>
              <a:spLocks/>
            </p:cNvSpPr>
            <p:nvPr/>
          </p:nvSpPr>
          <p:spPr bwMode="auto">
            <a:xfrm>
              <a:off x="4013202" y="1273626"/>
              <a:ext cx="1524000" cy="342900"/>
            </a:xfrm>
            <a:prstGeom prst="borderCallout1">
              <a:avLst>
                <a:gd name="adj1" fmla="val 33333"/>
                <a:gd name="adj2" fmla="val -5000"/>
                <a:gd name="adj3" fmla="val 106019"/>
                <a:gd name="adj4" fmla="val -41250"/>
              </a:avLst>
            </a:prstGeom>
            <a:solidFill>
              <a:srgbClr val="DDDDDD"/>
            </a:solidFill>
            <a:ln w="19050">
              <a:solidFill>
                <a:schemeClr val="tx1"/>
              </a:solidFill>
              <a:miter lim="800000"/>
              <a:headEnd/>
              <a:tailEnd/>
            </a:ln>
          </p:spPr>
          <p:txBody>
            <a:bodyPr/>
            <a:lstStyle/>
            <a:p>
              <a:r>
                <a:rPr lang="en-US" sz="1600" dirty="0"/>
                <a:t>is the aspect</a:t>
              </a:r>
            </a:p>
          </p:txBody>
        </p:sp>
        <p:sp>
          <p:nvSpPr>
            <p:cNvPr id="17412" name="AutoShape 6"/>
            <p:cNvSpPr>
              <a:spLocks/>
            </p:cNvSpPr>
            <p:nvPr/>
          </p:nvSpPr>
          <p:spPr bwMode="auto">
            <a:xfrm>
              <a:off x="6756402" y="1578426"/>
              <a:ext cx="1981200" cy="838200"/>
            </a:xfrm>
            <a:prstGeom prst="borderCallout1">
              <a:avLst>
                <a:gd name="adj1" fmla="val 13634"/>
                <a:gd name="adj2" fmla="val -3847"/>
                <a:gd name="adj3" fmla="val 78977"/>
                <a:gd name="adj4" fmla="val -235097"/>
              </a:avLst>
            </a:prstGeom>
            <a:solidFill>
              <a:srgbClr val="DDDDDD"/>
            </a:solidFill>
            <a:ln w="19050">
              <a:solidFill>
                <a:schemeClr val="tx1"/>
              </a:solidFill>
              <a:miter lim="800000"/>
              <a:headEnd/>
              <a:tailEnd/>
            </a:ln>
          </p:spPr>
          <p:txBody>
            <a:bodyPr/>
            <a:lstStyle/>
            <a:p>
              <a:r>
                <a:rPr lang="en-US" sz="1600" dirty="0"/>
                <a:t>defines a reusable </a:t>
              </a:r>
              <a:r>
                <a:rPr lang="en-US" sz="1600" dirty="0" err="1"/>
                <a:t>pointcut</a:t>
              </a:r>
              <a:r>
                <a:rPr lang="en-US" sz="1600" dirty="0"/>
                <a:t> within an aspect. </a:t>
              </a:r>
            </a:p>
          </p:txBody>
        </p:sp>
      </p:grpSp>
      <p:sp>
        <p:nvSpPr>
          <p:cNvPr id="4" name="Title 3"/>
          <p:cNvSpPr>
            <a:spLocks noGrp="1"/>
          </p:cNvSpPr>
          <p:nvPr>
            <p:ph type="title"/>
          </p:nvPr>
        </p:nvSpPr>
        <p:spPr/>
        <p:txBody>
          <a:bodyPr>
            <a:normAutofit/>
          </a:bodyPr>
          <a:lstStyle/>
          <a:p>
            <a:r>
              <a:rPr lang="en-US" dirty="0"/>
              <a:t>6.2: Bringing in @Aspect </a:t>
            </a:r>
            <a:r>
              <a:rPr lang="en-US" dirty="0" smtClean="0"/>
              <a:t>-Spring’s </a:t>
            </a:r>
            <a:r>
              <a:rPr lang="en-US" dirty="0"/>
              <a:t>@AspectJ </a:t>
            </a:r>
            <a:r>
              <a:rPr lang="en-US" dirty="0" smtClean="0"/>
              <a:t>support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4"/>
          <p:cNvSpPr>
            <a:spLocks noChangeArrowheads="1"/>
          </p:cNvSpPr>
          <p:nvPr/>
        </p:nvSpPr>
        <p:spPr bwMode="auto">
          <a:xfrm>
            <a:off x="362527" y="1401612"/>
            <a:ext cx="8442806" cy="2493818"/>
          </a:xfrm>
          <a:prstGeom prst="roundRect">
            <a:avLst>
              <a:gd name="adj" fmla="val 16667"/>
            </a:avLst>
          </a:prstGeom>
          <a:noFill/>
          <a:ln w="19050">
            <a:solidFill>
              <a:schemeClr val="tx1"/>
            </a:solidFill>
            <a:round/>
            <a:headEnd/>
            <a:tailEnd/>
          </a:ln>
        </p:spPr>
        <p:txBody>
          <a:bodyPr wrap="none" anchor="ctr"/>
          <a:lstStyle/>
          <a:p>
            <a:r>
              <a:rPr lang="en-US" sz="1600" dirty="0"/>
              <a:t>&lt;beans … </a:t>
            </a:r>
          </a:p>
          <a:p>
            <a:r>
              <a:rPr lang="en-US" sz="1600" dirty="0" err="1"/>
              <a:t>xmlns:aop</a:t>
            </a:r>
            <a:r>
              <a:rPr lang="en-US" sz="1600" dirty="0"/>
              <a:t>="http://www.springframework.org/schema/aop"</a:t>
            </a:r>
          </a:p>
          <a:p>
            <a:r>
              <a:rPr lang="en-US" sz="1600" dirty="0"/>
              <a:t>…</a:t>
            </a:r>
          </a:p>
          <a:p>
            <a:r>
              <a:rPr lang="en-US" sz="1600" dirty="0"/>
              <a:t>http://www.springframework.org/schema/aop </a:t>
            </a:r>
          </a:p>
          <a:p>
            <a:r>
              <a:rPr lang="en-US" sz="1600" dirty="0"/>
              <a:t>http://www.springframework.org/schema/aop/spring-aop-2.5.xsd"&gt;</a:t>
            </a:r>
          </a:p>
          <a:p>
            <a:r>
              <a:rPr lang="en-US" sz="1600" dirty="0"/>
              <a:t>      &lt;</a:t>
            </a:r>
            <a:r>
              <a:rPr lang="en-US" sz="1600" dirty="0" err="1"/>
              <a:t>aop:aspectj-autoproxy</a:t>
            </a:r>
            <a:r>
              <a:rPr lang="en-US" sz="1600" dirty="0"/>
              <a:t> /&gt;    &lt;!-- Enable the @</a:t>
            </a:r>
            <a:r>
              <a:rPr lang="en-US" sz="1600" dirty="0" err="1"/>
              <a:t>AspectJ</a:t>
            </a:r>
            <a:r>
              <a:rPr lang="en-US" sz="1600" dirty="0"/>
              <a:t> support --&gt;</a:t>
            </a:r>
          </a:p>
          <a:p>
            <a:r>
              <a:rPr lang="en-US" sz="1600" dirty="0"/>
              <a:t>     &lt;bean id="</a:t>
            </a:r>
            <a:r>
              <a:rPr lang="en-US" sz="1600" dirty="0" err="1"/>
              <a:t>businessProfiler</a:t>
            </a:r>
            <a:r>
              <a:rPr lang="en-US" sz="1600" dirty="0"/>
              <a:t>" class="</a:t>
            </a:r>
            <a:r>
              <a:rPr lang="en-US" sz="1600" dirty="0" err="1"/>
              <a:t>training.spring.aop.BusinessProfiler</a:t>
            </a:r>
            <a:r>
              <a:rPr lang="en-US" sz="1600" dirty="0"/>
              <a:t>" /&gt;</a:t>
            </a:r>
          </a:p>
          <a:p>
            <a:r>
              <a:rPr lang="en-US" sz="1600" dirty="0"/>
              <a:t>     &lt;bean id="</a:t>
            </a:r>
            <a:r>
              <a:rPr lang="en-US" sz="1600" dirty="0" err="1"/>
              <a:t>myBusinessClass</a:t>
            </a:r>
            <a:r>
              <a:rPr lang="en-US" sz="1600" dirty="0"/>
              <a:t>" class="</a:t>
            </a:r>
            <a:r>
              <a:rPr lang="en-US" sz="1600" dirty="0" err="1"/>
              <a:t>training.spring.aop.BusinessImpl</a:t>
            </a:r>
            <a:r>
              <a:rPr lang="en-US" sz="1600" dirty="0"/>
              <a:t>" /&gt;</a:t>
            </a:r>
          </a:p>
          <a:p>
            <a:r>
              <a:rPr lang="en-US" sz="1600" dirty="0"/>
              <a:t>&lt;/beans&gt;</a:t>
            </a:r>
          </a:p>
        </p:txBody>
      </p:sp>
      <p:sp>
        <p:nvSpPr>
          <p:cNvPr id="18435" name="AutoShape 5"/>
          <p:cNvSpPr>
            <a:spLocks noChangeArrowheads="1"/>
          </p:cNvSpPr>
          <p:nvPr/>
        </p:nvSpPr>
        <p:spPr bwMode="auto">
          <a:xfrm>
            <a:off x="386277" y="4101271"/>
            <a:ext cx="8419056" cy="2209800"/>
          </a:xfrm>
          <a:prstGeom prst="roundRect">
            <a:avLst>
              <a:gd name="adj" fmla="val 16667"/>
            </a:avLst>
          </a:prstGeom>
          <a:noFill/>
          <a:ln w="19050">
            <a:solidFill>
              <a:schemeClr val="tx1"/>
            </a:solidFill>
            <a:round/>
            <a:headEnd/>
            <a:tailEnd/>
          </a:ln>
        </p:spPr>
        <p:txBody>
          <a:bodyPr wrap="none" anchor="ctr"/>
          <a:lstStyle/>
          <a:p>
            <a:r>
              <a:rPr lang="en-US" sz="1600" dirty="0"/>
              <a:t>public class </a:t>
            </a:r>
            <a:r>
              <a:rPr lang="en-US" sz="1600" dirty="0" err="1"/>
              <a:t>BusinessDemo</a:t>
            </a:r>
            <a:r>
              <a:rPr lang="en-US" sz="1600" dirty="0"/>
              <a:t> {</a:t>
            </a:r>
          </a:p>
          <a:p>
            <a:r>
              <a:rPr lang="en-US" sz="1600" dirty="0"/>
              <a:t>     public static void main(String[] </a:t>
            </a:r>
            <a:r>
              <a:rPr lang="en-US" sz="1600" dirty="0" err="1"/>
              <a:t>args</a:t>
            </a:r>
            <a:r>
              <a:rPr lang="en-US" sz="1600" dirty="0"/>
              <a:t>) {</a:t>
            </a:r>
          </a:p>
          <a:p>
            <a:r>
              <a:rPr lang="en-US" sz="1600" dirty="0"/>
              <a:t>          </a:t>
            </a:r>
            <a:r>
              <a:rPr lang="en-US" sz="1600" dirty="0" err="1"/>
              <a:t>ApplicationContext</a:t>
            </a:r>
            <a:r>
              <a:rPr lang="en-US" sz="1600" dirty="0"/>
              <a:t> context = </a:t>
            </a:r>
          </a:p>
          <a:p>
            <a:r>
              <a:rPr lang="en-US" sz="1600" dirty="0"/>
              <a:t>                        new </a:t>
            </a:r>
            <a:r>
              <a:rPr lang="en-US" sz="1600" dirty="0" err="1"/>
              <a:t>ClassPathXmlApplicationContext</a:t>
            </a:r>
            <a:r>
              <a:rPr lang="en-US" sz="1600" dirty="0"/>
              <a:t>("business.xml");</a:t>
            </a:r>
          </a:p>
          <a:p>
            <a:r>
              <a:rPr lang="en-US" sz="1600" dirty="0"/>
              <a:t>          Business </a:t>
            </a:r>
            <a:r>
              <a:rPr lang="en-US" sz="1600" dirty="0" err="1"/>
              <a:t>bc</a:t>
            </a:r>
            <a:r>
              <a:rPr lang="en-US" sz="1600" dirty="0"/>
              <a:t> = (Business) </a:t>
            </a:r>
            <a:r>
              <a:rPr lang="en-US" sz="1600" dirty="0" err="1"/>
              <a:t>context.getBean</a:t>
            </a:r>
            <a:r>
              <a:rPr lang="en-US" sz="1600" dirty="0"/>
              <a:t>("</a:t>
            </a:r>
            <a:r>
              <a:rPr lang="en-US" sz="1600" dirty="0" err="1"/>
              <a:t>myBusinessClass</a:t>
            </a:r>
            <a:r>
              <a:rPr lang="en-US" sz="1600" dirty="0"/>
              <a:t>");</a:t>
            </a:r>
          </a:p>
          <a:p>
            <a:r>
              <a:rPr lang="en-US" sz="1600" dirty="0"/>
              <a:t>          </a:t>
            </a:r>
            <a:r>
              <a:rPr lang="en-US" sz="1600" dirty="0" err="1"/>
              <a:t>bc.doSomeOperation</a:t>
            </a:r>
            <a:r>
              <a:rPr lang="en-US" sz="1600" dirty="0"/>
              <a:t>();</a:t>
            </a:r>
          </a:p>
          <a:p>
            <a:r>
              <a:rPr lang="en-US" sz="1600" dirty="0"/>
              <a:t>        }}</a:t>
            </a:r>
          </a:p>
        </p:txBody>
      </p:sp>
      <p:sp>
        <p:nvSpPr>
          <p:cNvPr id="3" name="Title 2"/>
          <p:cNvSpPr>
            <a:spLocks noGrp="1"/>
          </p:cNvSpPr>
          <p:nvPr>
            <p:ph type="title"/>
          </p:nvPr>
        </p:nvSpPr>
        <p:spPr/>
        <p:txBody>
          <a:bodyPr>
            <a:normAutofit/>
          </a:bodyPr>
          <a:lstStyle/>
          <a:p>
            <a:r>
              <a:rPr lang="en-US" dirty="0"/>
              <a:t>6.2: Bringing in @Aspect </a:t>
            </a:r>
            <a:r>
              <a:rPr lang="en-US" dirty="0" smtClean="0"/>
              <a:t>-Spring’s </a:t>
            </a:r>
            <a:r>
              <a:rPr lang="en-US" dirty="0"/>
              <a:t>@AspectJ </a:t>
            </a:r>
            <a:r>
              <a:rPr lang="en-US" dirty="0" smtClean="0"/>
              <a:t>support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normAutofit/>
          </a:bodyPr>
          <a:lstStyle/>
          <a:p>
            <a:r>
              <a:rPr lang="en-US" dirty="0"/>
              <a:t>6.2: Bringing in @Aspect </a:t>
            </a:r>
            <a:r>
              <a:rPr lang="en-US" dirty="0" smtClean="0"/>
              <a:t>-Demo</a:t>
            </a:r>
            <a:r>
              <a:rPr lang="en-US" dirty="0"/>
              <a:t>: </a:t>
            </a:r>
            <a:r>
              <a:rPr lang="en-US" dirty="0" smtClean="0"/>
              <a:t>DemoSpring_AOP2</a:t>
            </a:r>
            <a:endParaRPr lang="en-US" dirty="0"/>
          </a:p>
        </p:txBody>
      </p:sp>
      <p:sp>
        <p:nvSpPr>
          <p:cNvPr id="19458" name="Rectangle 77"/>
          <p:cNvSpPr>
            <a:spLocks noGrp="1"/>
          </p:cNvSpPr>
          <p:nvPr>
            <p:ph idx="1"/>
          </p:nvPr>
        </p:nvSpPr>
        <p:spPr>
          <a:xfrm>
            <a:off x="298517" y="842482"/>
            <a:ext cx="6649748" cy="5296036"/>
          </a:xfrm>
        </p:spPr>
        <p:txBody>
          <a:bodyPr/>
          <a:lstStyle/>
          <a:p>
            <a:endParaRPr lang="en-US" dirty="0" smtClean="0"/>
          </a:p>
          <a:p>
            <a:r>
              <a:rPr lang="en-US" dirty="0" smtClean="0"/>
              <a:t>This demo shows how to apply cross-cutting </a:t>
            </a:r>
          </a:p>
          <a:p>
            <a:pPr marL="0" indent="0">
              <a:buNone/>
            </a:pPr>
            <a:r>
              <a:rPr lang="en-US" dirty="0"/>
              <a:t> </a:t>
            </a:r>
            <a:r>
              <a:rPr lang="en-US" dirty="0" smtClean="0"/>
              <a:t>   functionality into Spring application using AOP</a:t>
            </a:r>
          </a:p>
          <a:p>
            <a:pPr marL="0" indent="0">
              <a:buNone/>
            </a:pPr>
            <a:r>
              <a:rPr lang="en-US" dirty="0"/>
              <a:t> </a:t>
            </a:r>
            <a:r>
              <a:rPr lang="en-US" dirty="0" smtClean="0"/>
              <a:t>   with @AspectJ support</a:t>
            </a:r>
          </a:p>
        </p:txBody>
      </p:sp>
      <p:grpSp>
        <p:nvGrpSpPr>
          <p:cNvPr id="14" name="Group 13"/>
          <p:cNvGrpSpPr/>
          <p:nvPr/>
        </p:nvGrpSpPr>
        <p:grpSpPr>
          <a:xfrm>
            <a:off x="461091" y="2790224"/>
            <a:ext cx="6617042" cy="2682240"/>
            <a:chOff x="279402" y="2725074"/>
            <a:chExt cx="6367234" cy="2438400"/>
          </a:xfrm>
        </p:grpSpPr>
        <p:sp>
          <p:nvSpPr>
            <p:cNvPr id="19461" name="AutoShape 78"/>
            <p:cNvSpPr>
              <a:spLocks noChangeArrowheads="1"/>
            </p:cNvSpPr>
            <p:nvPr/>
          </p:nvSpPr>
          <p:spPr bwMode="auto">
            <a:xfrm>
              <a:off x="279402" y="3258474"/>
              <a:ext cx="3505200" cy="1905000"/>
            </a:xfrm>
            <a:prstGeom prst="roundRect">
              <a:avLst>
                <a:gd name="adj" fmla="val 16667"/>
              </a:avLst>
            </a:prstGeom>
            <a:noFill/>
            <a:ln w="19050">
              <a:solidFill>
                <a:schemeClr val="tx1"/>
              </a:solidFill>
              <a:round/>
              <a:headEnd/>
              <a:tailEnd/>
            </a:ln>
          </p:spPr>
          <p:txBody>
            <a:bodyPr wrap="none" anchor="ctr"/>
            <a:lstStyle/>
            <a:p>
              <a:pPr>
                <a:lnSpc>
                  <a:spcPct val="125000"/>
                </a:lnSpc>
              </a:pPr>
              <a:r>
                <a:rPr lang="en-US" dirty="0"/>
                <a:t>Going to call the method.</a:t>
              </a:r>
            </a:p>
            <a:p>
              <a:pPr>
                <a:lnSpc>
                  <a:spcPct val="125000"/>
                </a:lnSpc>
              </a:pPr>
              <a:r>
                <a:rPr lang="en-US" dirty="0"/>
                <a:t>I do what I do best, </a:t>
              </a:r>
              <a:r>
                <a:rPr lang="en-US" dirty="0" err="1"/>
                <a:t>i.e</a:t>
              </a:r>
              <a:r>
                <a:rPr lang="en-US" dirty="0"/>
                <a:t> sleep.</a:t>
              </a:r>
            </a:p>
            <a:p>
              <a:pPr>
                <a:lnSpc>
                  <a:spcPct val="125000"/>
                </a:lnSpc>
              </a:pPr>
              <a:r>
                <a:rPr lang="en-US" dirty="0"/>
                <a:t>Done with sleeping.</a:t>
              </a:r>
            </a:p>
            <a:p>
              <a:pPr>
                <a:lnSpc>
                  <a:spcPct val="125000"/>
                </a:lnSpc>
              </a:pPr>
              <a:r>
                <a:rPr lang="en-US" dirty="0"/>
                <a:t>Method execution completed.</a:t>
              </a:r>
            </a:p>
            <a:p>
              <a:pPr>
                <a:lnSpc>
                  <a:spcPct val="125000"/>
                </a:lnSpc>
              </a:pPr>
              <a:r>
                <a:rPr lang="en-US" dirty="0"/>
                <a:t>Method execution time…</a:t>
              </a:r>
            </a:p>
          </p:txBody>
        </p:sp>
        <p:sp>
          <p:nvSpPr>
            <p:cNvPr id="19462" name="AutoShape 79"/>
            <p:cNvSpPr>
              <a:spLocks/>
            </p:cNvSpPr>
            <p:nvPr/>
          </p:nvSpPr>
          <p:spPr bwMode="auto">
            <a:xfrm>
              <a:off x="4284436" y="3258474"/>
              <a:ext cx="2362200" cy="342900"/>
            </a:xfrm>
            <a:prstGeom prst="borderCallout1">
              <a:avLst>
                <a:gd name="adj1" fmla="val 33333"/>
                <a:gd name="adj2" fmla="val -3227"/>
                <a:gd name="adj3" fmla="val 58796"/>
                <a:gd name="adj4" fmla="val -52352"/>
              </a:avLst>
            </a:prstGeom>
            <a:solidFill>
              <a:srgbClr val="DDDDDD"/>
            </a:solidFill>
            <a:ln w="19050">
              <a:solidFill>
                <a:schemeClr val="tx1"/>
              </a:solidFill>
              <a:miter lim="800000"/>
              <a:headEnd/>
              <a:tailEnd type="triangle" w="med" len="med"/>
            </a:ln>
          </p:spPr>
          <p:txBody>
            <a:bodyPr/>
            <a:lstStyle/>
            <a:p>
              <a:r>
                <a:rPr lang="en-US" sz="1600" dirty="0" smtClean="0"/>
                <a:t>From </a:t>
              </a:r>
              <a:r>
                <a:rPr lang="en-US" sz="1600" dirty="0" err="1" smtClean="0"/>
                <a:t>BusinessProfiler</a:t>
              </a:r>
              <a:endParaRPr lang="en-US" sz="1600" dirty="0"/>
            </a:p>
          </p:txBody>
        </p:sp>
        <p:sp>
          <p:nvSpPr>
            <p:cNvPr id="19463" name="AutoShape 80"/>
            <p:cNvSpPr>
              <a:spLocks/>
            </p:cNvSpPr>
            <p:nvPr/>
          </p:nvSpPr>
          <p:spPr bwMode="auto">
            <a:xfrm>
              <a:off x="4241802" y="4782474"/>
              <a:ext cx="2362200" cy="342900"/>
            </a:xfrm>
            <a:prstGeom prst="borderCallout1">
              <a:avLst>
                <a:gd name="adj1" fmla="val 33333"/>
                <a:gd name="adj2" fmla="val -3227"/>
                <a:gd name="adj3" fmla="val -1619"/>
                <a:gd name="adj4" fmla="val -28397"/>
              </a:avLst>
            </a:prstGeom>
            <a:solidFill>
              <a:srgbClr val="DDDDDD"/>
            </a:solidFill>
            <a:ln w="19050" algn="ctr">
              <a:solidFill>
                <a:schemeClr val="tx1"/>
              </a:solidFill>
              <a:miter lim="800000"/>
              <a:headEnd/>
              <a:tailEnd type="triangle" w="med" len="med"/>
            </a:ln>
          </p:spPr>
          <p:txBody>
            <a:bodyPr/>
            <a:lstStyle/>
            <a:p>
              <a:r>
                <a:rPr lang="en-US" sz="1600"/>
                <a:t>From BusinessProfiler</a:t>
              </a:r>
            </a:p>
          </p:txBody>
        </p:sp>
        <p:sp>
          <p:nvSpPr>
            <p:cNvPr id="19464" name="AutoShape 81"/>
            <p:cNvSpPr>
              <a:spLocks/>
            </p:cNvSpPr>
            <p:nvPr/>
          </p:nvSpPr>
          <p:spPr bwMode="auto">
            <a:xfrm>
              <a:off x="4241802" y="4172874"/>
              <a:ext cx="2362200" cy="342900"/>
            </a:xfrm>
            <a:prstGeom prst="borderCallout1">
              <a:avLst>
                <a:gd name="adj1" fmla="val 33333"/>
                <a:gd name="adj2" fmla="val -3227"/>
                <a:gd name="adj3" fmla="val 38608"/>
                <a:gd name="adj4" fmla="val -20742"/>
              </a:avLst>
            </a:prstGeom>
            <a:solidFill>
              <a:srgbClr val="DDDDDD"/>
            </a:solidFill>
            <a:ln w="19050">
              <a:solidFill>
                <a:schemeClr val="tx1"/>
              </a:solidFill>
              <a:miter lim="800000"/>
              <a:headEnd/>
              <a:tailEnd type="triangle" w="med" len="med"/>
            </a:ln>
          </p:spPr>
          <p:txBody>
            <a:bodyPr/>
            <a:lstStyle/>
            <a:p>
              <a:r>
                <a:rPr lang="en-US" sz="1600" dirty="0"/>
                <a:t>From business logic</a:t>
              </a:r>
            </a:p>
          </p:txBody>
        </p:sp>
        <p:sp>
          <p:nvSpPr>
            <p:cNvPr id="19465" name="AutoShape 82"/>
            <p:cNvSpPr>
              <a:spLocks noChangeArrowheads="1"/>
            </p:cNvSpPr>
            <p:nvPr/>
          </p:nvSpPr>
          <p:spPr bwMode="auto">
            <a:xfrm>
              <a:off x="355602" y="2725074"/>
              <a:ext cx="1066800" cy="381000"/>
            </a:xfrm>
            <a:prstGeom prst="wedgeRectCallout">
              <a:avLst>
                <a:gd name="adj1" fmla="val -7144"/>
                <a:gd name="adj2" fmla="val 127083"/>
              </a:avLst>
            </a:prstGeom>
            <a:solidFill>
              <a:srgbClr val="DDDDDD"/>
            </a:solidFill>
            <a:ln w="9525">
              <a:solidFill>
                <a:schemeClr val="tx1"/>
              </a:solidFill>
              <a:miter lim="800000"/>
              <a:headEnd/>
              <a:tailEnd/>
            </a:ln>
          </p:spPr>
          <p:txBody>
            <a:bodyPr/>
            <a:lstStyle/>
            <a:p>
              <a:r>
                <a:rPr lang="en-US" sz="1600"/>
                <a:t>output</a:t>
              </a:r>
            </a:p>
          </p:txBody>
        </p:sp>
      </p:grpSp>
      <p:sp>
        <p:nvSpPr>
          <p:cNvPr id="19466" name="AutoShape 83"/>
          <p:cNvSpPr>
            <a:spLocks/>
          </p:cNvSpPr>
          <p:nvPr/>
        </p:nvSpPr>
        <p:spPr bwMode="auto">
          <a:xfrm>
            <a:off x="4027612" y="4089434"/>
            <a:ext cx="76200" cy="670560"/>
          </a:xfrm>
          <a:prstGeom prst="rightBrace">
            <a:avLst>
              <a:gd name="adj1" fmla="val 66667"/>
              <a:gd name="adj2" fmla="val 50000"/>
            </a:avLst>
          </a:prstGeom>
          <a:noFill/>
          <a:ln w="19050">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992659"/>
          </a:xfrm>
        </p:spPr>
        <p:txBody>
          <a:bodyPr>
            <a:normAutofit/>
          </a:bodyPr>
          <a:lstStyle/>
          <a:p>
            <a:r>
              <a:rPr lang="en-US" dirty="0"/>
              <a:t>6.3: Schema-based AOP support </a:t>
            </a:r>
            <a:r>
              <a:rPr lang="en-US" dirty="0" smtClean="0"/>
              <a:t>-Declaring aspects</a:t>
            </a:r>
            <a:br>
              <a:rPr lang="en-US" dirty="0" smtClean="0"/>
            </a:br>
            <a:r>
              <a:rPr lang="en-US" dirty="0"/>
              <a:t> </a:t>
            </a:r>
            <a:r>
              <a:rPr lang="en-US" dirty="0" smtClean="0"/>
              <a:t>                      </a:t>
            </a:r>
            <a:r>
              <a:rPr lang="en-US" dirty="0"/>
              <a:t>in </a:t>
            </a:r>
            <a:r>
              <a:rPr lang="en-US" dirty="0" smtClean="0"/>
              <a:t>XML</a:t>
            </a:r>
            <a:endParaRPr lang="en-US" dirty="0"/>
          </a:p>
        </p:txBody>
      </p:sp>
      <p:graphicFrame>
        <p:nvGraphicFramePr>
          <p:cNvPr id="20578" name="Group 98"/>
          <p:cNvGraphicFramePr>
            <a:graphicFrameLocks noGrp="1"/>
          </p:cNvGraphicFramePr>
          <p:nvPr>
            <p:ph idx="1"/>
            <p:extLst>
              <p:ext uri="{D42A27DB-BD31-4B8C-83A1-F6EECF244321}">
                <p14:modId xmlns:p14="http://schemas.microsoft.com/office/powerpoint/2010/main" val="4224353786"/>
              </p:ext>
            </p:extLst>
          </p:nvPr>
        </p:nvGraphicFramePr>
        <p:xfrm>
          <a:off x="298450" y="1495425"/>
          <a:ext cx="8667420" cy="4983480"/>
        </p:xfrm>
        <a:graphic>
          <a:graphicData uri="http://schemas.openxmlformats.org/drawingml/2006/table">
            <a:tbl>
              <a:tblPr/>
              <a:tblGrid>
                <a:gridCol w="2475727"/>
                <a:gridCol w="6191693"/>
              </a:tblGrid>
              <a:tr h="311341">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chemeClr val="tx1"/>
                          </a:solidFill>
                          <a:effectLst/>
                          <a:latin typeface="+mn-lt"/>
                          <a:cs typeface="Arial" pitchFamily="34" charset="0"/>
                        </a:rPr>
                        <a:t>AOP </a:t>
                      </a:r>
                      <a:r>
                        <a:rPr kumimoji="0" lang="en-US" sz="1500" b="1" i="0" u="none" strike="noStrike" cap="none" normalizeH="0" baseline="0" dirty="0" err="1" smtClean="0">
                          <a:ln>
                            <a:noFill/>
                          </a:ln>
                          <a:solidFill>
                            <a:schemeClr val="tx1"/>
                          </a:solidFill>
                          <a:effectLst/>
                          <a:latin typeface="+mn-lt"/>
                          <a:cs typeface="Arial" pitchFamily="34" charset="0"/>
                        </a:rPr>
                        <a:t>config</a:t>
                      </a:r>
                      <a:r>
                        <a:rPr kumimoji="0" lang="en-US" sz="1500" b="1" i="0" u="none" strike="noStrike" cap="none" normalizeH="0" baseline="0" dirty="0" smtClean="0">
                          <a:ln>
                            <a:noFill/>
                          </a:ln>
                          <a:solidFill>
                            <a:schemeClr val="tx1"/>
                          </a:solidFill>
                          <a:effectLst/>
                          <a:latin typeface="+mn-lt"/>
                          <a:cs typeface="Arial" pitchFamily="34" charset="0"/>
                        </a:rPr>
                        <a:t> element </a:t>
                      </a:r>
                      <a:endParaRPr kumimoji="0" lang="en-US" sz="1500" b="1" i="0" u="none" strike="noStrike" cap="none" normalizeH="0" baseline="0" dirty="0" smtClean="0">
                        <a:ln>
                          <a:noFill/>
                        </a:ln>
                        <a:solidFill>
                          <a:schemeClr val="tx1"/>
                        </a:solidFill>
                        <a:effectLst/>
                        <a:latin typeface="+mn-lt"/>
                      </a:endParaRPr>
                    </a:p>
                  </a:txBody>
                  <a:tcPr marL="96369" marR="96369" anchor="b"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chemeClr val="tx1"/>
                          </a:solidFill>
                          <a:effectLst/>
                          <a:latin typeface="+mn-lt"/>
                          <a:cs typeface="Arial" pitchFamily="34" charset="0"/>
                        </a:rPr>
                        <a:t>Purpose</a:t>
                      </a:r>
                      <a:endParaRPr kumimoji="0" lang="en-US" sz="1500" b="1" i="0" u="none" strike="noStrike" cap="none" normalizeH="0" baseline="0" smtClean="0">
                        <a:ln>
                          <a:noFill/>
                        </a:ln>
                        <a:solidFill>
                          <a:schemeClr val="tx1"/>
                        </a:solidFill>
                        <a:effectLst/>
                        <a:latin typeface="+mn-lt"/>
                      </a:endParaRPr>
                    </a:p>
                  </a:txBody>
                  <a:tcPr marL="96369" marR="96369" anchor="b"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11341">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&lt;aop:advisor&gt; </a:t>
                      </a:r>
                      <a:endParaRPr kumimoji="0" lang="en-US" sz="1500" b="0" i="0" u="none" strike="noStrike" cap="none" normalizeH="0" baseline="0" smtClean="0">
                        <a:ln>
                          <a:noFill/>
                        </a:ln>
                        <a:solidFill>
                          <a:schemeClr val="tx1"/>
                        </a:solidFill>
                        <a:effectLst/>
                        <a:latin typeface="+mn-lt"/>
                      </a:endParaRPr>
                    </a:p>
                  </a:txBody>
                  <a:tcPr marL="96369" marR="96369" anchor="b"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mn-lt"/>
                          <a:cs typeface="Arial" pitchFamily="34" charset="0"/>
                        </a:rPr>
                        <a:t>Defines an AOP advisor.</a:t>
                      </a:r>
                      <a:endParaRPr kumimoji="0" lang="en-US" sz="1500" b="0" i="0" u="none" strike="noStrike" cap="none" normalizeH="0" baseline="0" dirty="0" smtClean="0">
                        <a:ln>
                          <a:noFill/>
                        </a:ln>
                        <a:solidFill>
                          <a:schemeClr val="tx1"/>
                        </a:solidFill>
                        <a:effectLst/>
                        <a:latin typeface="+mn-lt"/>
                      </a:endParaRPr>
                    </a:p>
                  </a:txBody>
                  <a:tcPr marL="96369" marR="96369" anchor="b"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020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mn-lt"/>
                          <a:cs typeface="Arial" pitchFamily="34" charset="0"/>
                        </a:rPr>
                        <a:t>&lt;</a:t>
                      </a:r>
                      <a:r>
                        <a:rPr kumimoji="0" lang="en-US" sz="1500" b="0" i="0" u="none" strike="noStrike" cap="none" normalizeH="0" baseline="0" dirty="0" err="1" smtClean="0">
                          <a:ln>
                            <a:noFill/>
                          </a:ln>
                          <a:solidFill>
                            <a:schemeClr val="tx1"/>
                          </a:solidFill>
                          <a:effectLst/>
                          <a:latin typeface="+mn-lt"/>
                          <a:cs typeface="Arial" pitchFamily="34" charset="0"/>
                        </a:rPr>
                        <a:t>aop:after</a:t>
                      </a:r>
                      <a:r>
                        <a:rPr kumimoji="0" lang="en-US" sz="1500" b="0" i="0" u="none" strike="noStrike" cap="none" normalizeH="0" baseline="0" dirty="0" smtClean="0">
                          <a:ln>
                            <a:noFill/>
                          </a:ln>
                          <a:solidFill>
                            <a:schemeClr val="tx1"/>
                          </a:solidFill>
                          <a:effectLst/>
                          <a:latin typeface="+mn-lt"/>
                          <a:cs typeface="Arial" pitchFamily="34" charset="0"/>
                        </a:rPr>
                        <a:t>&gt; </a:t>
                      </a:r>
                      <a:endParaRPr kumimoji="0" lang="en-US" sz="1500" b="0" i="0" u="none" strike="noStrike" cap="none" normalizeH="0" baseline="0" dirty="0" smtClean="0">
                        <a:ln>
                          <a:noFill/>
                        </a:ln>
                        <a:solidFill>
                          <a:schemeClr val="tx1"/>
                        </a:solidFill>
                        <a:effectLst/>
                        <a:latin typeface="+mn-lt"/>
                      </a:endParaRPr>
                    </a:p>
                  </a:txBody>
                  <a:tcPr marL="96369" marR="96369" anchor="b"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mn-lt"/>
                          <a:cs typeface="Arial" pitchFamily="34" charset="0"/>
                        </a:rPr>
                        <a:t>Defines an AOP after advice (regardless of whether the advised </a:t>
                      </a:r>
                    </a:p>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mn-lt"/>
                          <a:cs typeface="Arial" pitchFamily="34" charset="0"/>
                        </a:rPr>
                        <a:t>method returns successfully).</a:t>
                      </a:r>
                      <a:endParaRPr kumimoji="0" lang="en-US" sz="1500" b="0" i="0" u="none" strike="noStrike" cap="none" normalizeH="0" baseline="0" dirty="0" smtClean="0">
                        <a:ln>
                          <a:noFill/>
                        </a:ln>
                        <a:solidFill>
                          <a:schemeClr val="tx1"/>
                        </a:solidFill>
                        <a:effectLst/>
                        <a:latin typeface="+mn-lt"/>
                      </a:endParaRPr>
                    </a:p>
                  </a:txBody>
                  <a:tcPr marL="96369" marR="96369" anchor="b"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341">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&lt;aop:after-returning&gt; </a:t>
                      </a:r>
                      <a:endParaRPr kumimoji="0" lang="en-US" sz="1500" b="0" i="0" u="none" strike="noStrike" cap="none" normalizeH="0" baseline="0" smtClean="0">
                        <a:ln>
                          <a:noFill/>
                        </a:ln>
                        <a:solidFill>
                          <a:schemeClr val="tx1"/>
                        </a:solidFill>
                        <a:effectLst/>
                        <a:latin typeface="+mn-lt"/>
                      </a:endParaRPr>
                    </a:p>
                  </a:txBody>
                  <a:tcPr marL="96369" marR="96369" anchor="b"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Defines an AOP after-returning advice.</a:t>
                      </a:r>
                      <a:endParaRPr kumimoji="0" lang="en-US" sz="1500" b="0" i="0" u="none" strike="noStrike" cap="none" normalizeH="0" baseline="0" smtClean="0">
                        <a:ln>
                          <a:noFill/>
                        </a:ln>
                        <a:solidFill>
                          <a:schemeClr val="tx1"/>
                        </a:solidFill>
                        <a:effectLst/>
                        <a:latin typeface="+mn-lt"/>
                      </a:endParaRPr>
                    </a:p>
                  </a:txBody>
                  <a:tcPr marL="96369" marR="96369" anchor="b"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341">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mn-lt"/>
                          <a:cs typeface="Arial" pitchFamily="34" charset="0"/>
                        </a:rPr>
                        <a:t>&lt;</a:t>
                      </a:r>
                      <a:r>
                        <a:rPr kumimoji="0" lang="en-US" sz="1500" b="0" i="0" u="none" strike="noStrike" cap="none" normalizeH="0" baseline="0" dirty="0" err="1" smtClean="0">
                          <a:ln>
                            <a:noFill/>
                          </a:ln>
                          <a:solidFill>
                            <a:schemeClr val="tx1"/>
                          </a:solidFill>
                          <a:effectLst/>
                          <a:latin typeface="+mn-lt"/>
                          <a:cs typeface="Arial" pitchFamily="34" charset="0"/>
                        </a:rPr>
                        <a:t>aop:after-throwing</a:t>
                      </a:r>
                      <a:r>
                        <a:rPr kumimoji="0" lang="en-US" sz="1500" b="0" i="0" u="none" strike="noStrike" cap="none" normalizeH="0" baseline="0" dirty="0" smtClean="0">
                          <a:ln>
                            <a:noFill/>
                          </a:ln>
                          <a:solidFill>
                            <a:schemeClr val="tx1"/>
                          </a:solidFill>
                          <a:effectLst/>
                          <a:latin typeface="+mn-lt"/>
                          <a:cs typeface="Arial" pitchFamily="34" charset="0"/>
                        </a:rPr>
                        <a:t>&gt; </a:t>
                      </a:r>
                      <a:endParaRPr kumimoji="0" lang="en-US" sz="1500" b="0" i="0" u="none" strike="noStrike" cap="none" normalizeH="0" baseline="0" dirty="0" smtClean="0">
                        <a:ln>
                          <a:noFill/>
                        </a:ln>
                        <a:solidFill>
                          <a:schemeClr val="tx1"/>
                        </a:solidFill>
                        <a:effectLst/>
                        <a:latin typeface="+mn-lt"/>
                      </a:endParaRPr>
                    </a:p>
                  </a:txBody>
                  <a:tcPr marL="96369" marR="96369" anchor="b"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Defines an AOP after-throwing advice.</a:t>
                      </a:r>
                      <a:endParaRPr kumimoji="0" lang="en-US" sz="1500" b="0" i="0" u="none" strike="noStrike" cap="none" normalizeH="0" baseline="0" smtClean="0">
                        <a:ln>
                          <a:noFill/>
                        </a:ln>
                        <a:solidFill>
                          <a:schemeClr val="tx1"/>
                        </a:solidFill>
                        <a:effectLst/>
                        <a:latin typeface="+mn-lt"/>
                      </a:endParaRPr>
                    </a:p>
                  </a:txBody>
                  <a:tcPr marL="96369" marR="96369" anchor="b"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341">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&lt;aop:around&gt; </a:t>
                      </a:r>
                      <a:endParaRPr kumimoji="0" lang="en-US" sz="1500" b="0" i="0" u="none" strike="noStrike" cap="none" normalizeH="0" baseline="0" smtClean="0">
                        <a:ln>
                          <a:noFill/>
                        </a:ln>
                        <a:solidFill>
                          <a:schemeClr val="tx1"/>
                        </a:solidFill>
                        <a:effectLst/>
                        <a:latin typeface="+mn-lt"/>
                      </a:endParaRPr>
                    </a:p>
                  </a:txBody>
                  <a:tcPr marL="96369" marR="96369" anchor="b"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mn-lt"/>
                          <a:cs typeface="Arial" pitchFamily="34" charset="0"/>
                        </a:rPr>
                        <a:t>Defines an AOP around advice.</a:t>
                      </a:r>
                      <a:endParaRPr kumimoji="0" lang="en-US" sz="1500" b="0" i="0" u="none" strike="noStrike" cap="none" normalizeH="0" baseline="0" dirty="0" smtClean="0">
                        <a:ln>
                          <a:noFill/>
                        </a:ln>
                        <a:solidFill>
                          <a:schemeClr val="tx1"/>
                        </a:solidFill>
                        <a:effectLst/>
                        <a:latin typeface="+mn-lt"/>
                      </a:endParaRPr>
                    </a:p>
                  </a:txBody>
                  <a:tcPr marL="96369" marR="96369" anchor="b"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341">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mn-lt"/>
                          <a:cs typeface="Arial" pitchFamily="34" charset="0"/>
                        </a:rPr>
                        <a:t>&lt;</a:t>
                      </a:r>
                      <a:r>
                        <a:rPr kumimoji="0" lang="en-US" sz="1500" b="0" i="0" u="none" strike="noStrike" cap="none" normalizeH="0" baseline="0" dirty="0" err="1" smtClean="0">
                          <a:ln>
                            <a:noFill/>
                          </a:ln>
                          <a:solidFill>
                            <a:schemeClr val="tx1"/>
                          </a:solidFill>
                          <a:effectLst/>
                          <a:latin typeface="+mn-lt"/>
                          <a:cs typeface="Arial" pitchFamily="34" charset="0"/>
                        </a:rPr>
                        <a:t>aop:aspect</a:t>
                      </a:r>
                      <a:r>
                        <a:rPr kumimoji="0" lang="en-US" sz="1500" b="0" i="0" u="none" strike="noStrike" cap="none" normalizeH="0" baseline="0" dirty="0" smtClean="0">
                          <a:ln>
                            <a:noFill/>
                          </a:ln>
                          <a:solidFill>
                            <a:schemeClr val="tx1"/>
                          </a:solidFill>
                          <a:effectLst/>
                          <a:latin typeface="+mn-lt"/>
                          <a:cs typeface="Arial" pitchFamily="34" charset="0"/>
                        </a:rPr>
                        <a:t>&gt; </a:t>
                      </a:r>
                      <a:endParaRPr kumimoji="0" lang="en-US" sz="1500" b="0" i="0" u="none" strike="noStrike" cap="none" normalizeH="0" baseline="0" dirty="0" smtClean="0">
                        <a:ln>
                          <a:noFill/>
                        </a:ln>
                        <a:solidFill>
                          <a:schemeClr val="tx1"/>
                        </a:solidFill>
                        <a:effectLst/>
                        <a:latin typeface="+mn-lt"/>
                      </a:endParaRPr>
                    </a:p>
                  </a:txBody>
                  <a:tcPr marL="96369" marR="96369" anchor="b"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Defines an aspect.</a:t>
                      </a:r>
                      <a:endParaRPr kumimoji="0" lang="en-US" sz="1500" b="0" i="0" u="none" strike="noStrike" cap="none" normalizeH="0" baseline="0" smtClean="0">
                        <a:ln>
                          <a:noFill/>
                        </a:ln>
                        <a:solidFill>
                          <a:schemeClr val="tx1"/>
                        </a:solidFill>
                        <a:effectLst/>
                        <a:latin typeface="+mn-lt"/>
                      </a:endParaRPr>
                    </a:p>
                  </a:txBody>
                  <a:tcPr marL="96369" marR="96369" anchor="b"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7771">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&lt;aop:aspectj-autoproxy&gt; </a:t>
                      </a:r>
                      <a:endParaRPr kumimoji="0" lang="en-US" sz="1500" b="0" i="0" u="none" strike="noStrike" cap="none" normalizeH="0" baseline="0" smtClean="0">
                        <a:ln>
                          <a:noFill/>
                        </a:ln>
                        <a:solidFill>
                          <a:schemeClr val="tx1"/>
                        </a:solidFill>
                        <a:effectLst/>
                        <a:latin typeface="+mn-lt"/>
                      </a:endParaRPr>
                    </a:p>
                  </a:txBody>
                  <a:tcPr marL="96369" marR="96369" anchor="b"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Enables annotation-driven aspects using @AspectJ.</a:t>
                      </a:r>
                      <a:endParaRPr kumimoji="0" lang="en-US" sz="1500" b="0" i="0" u="none" strike="noStrike" cap="none" normalizeH="0" baseline="0" smtClean="0">
                        <a:ln>
                          <a:noFill/>
                        </a:ln>
                        <a:solidFill>
                          <a:schemeClr val="tx1"/>
                        </a:solidFill>
                        <a:effectLst/>
                        <a:latin typeface="+mn-lt"/>
                      </a:endParaRPr>
                    </a:p>
                  </a:txBody>
                  <a:tcPr marL="96369" marR="96369" anchor="b"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341">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&lt;aop:before&gt; </a:t>
                      </a:r>
                      <a:endParaRPr kumimoji="0" lang="en-US" sz="1500" b="0" i="0" u="none" strike="noStrike" cap="none" normalizeH="0" baseline="0" smtClean="0">
                        <a:ln>
                          <a:noFill/>
                        </a:ln>
                        <a:solidFill>
                          <a:schemeClr val="tx1"/>
                        </a:solidFill>
                        <a:effectLst/>
                        <a:latin typeface="+mn-lt"/>
                      </a:endParaRPr>
                    </a:p>
                  </a:txBody>
                  <a:tcPr marL="96369" marR="96369" anchor="b"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Defines an AOP before advice.</a:t>
                      </a:r>
                      <a:endParaRPr kumimoji="0" lang="en-US" sz="1500" b="0" i="0" u="none" strike="noStrike" cap="none" normalizeH="0" baseline="0" smtClean="0">
                        <a:ln>
                          <a:noFill/>
                        </a:ln>
                        <a:solidFill>
                          <a:schemeClr val="tx1"/>
                        </a:solidFill>
                        <a:effectLst/>
                        <a:latin typeface="+mn-lt"/>
                      </a:endParaRPr>
                    </a:p>
                  </a:txBody>
                  <a:tcPr marL="96369" marR="96369" anchor="b"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7771">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&lt;aop:config&gt;</a:t>
                      </a:r>
                      <a:endParaRPr kumimoji="0" lang="en-US" sz="1500" b="0" i="0" u="none" strike="noStrike" cap="none" normalizeH="0" baseline="0" smtClean="0">
                        <a:ln>
                          <a:noFill/>
                        </a:ln>
                        <a:solidFill>
                          <a:schemeClr val="tx1"/>
                        </a:solidFill>
                        <a:effectLst/>
                        <a:latin typeface="+mn-lt"/>
                      </a:endParaRPr>
                    </a:p>
                  </a:txBody>
                  <a:tcPr marL="96369" marR="96369" anchor="b"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mn-lt"/>
                          <a:cs typeface="Arial" pitchFamily="34" charset="0"/>
                        </a:rPr>
                        <a:t>The top-level AOP element. Most &lt;</a:t>
                      </a:r>
                      <a:r>
                        <a:rPr kumimoji="0" lang="en-US" sz="1500" b="0" i="0" u="none" strike="noStrike" cap="none" normalizeH="0" baseline="0" dirty="0" err="1" smtClean="0">
                          <a:ln>
                            <a:noFill/>
                          </a:ln>
                          <a:solidFill>
                            <a:schemeClr val="tx1"/>
                          </a:solidFill>
                          <a:effectLst/>
                          <a:latin typeface="+mn-lt"/>
                          <a:cs typeface="Arial" pitchFamily="34" charset="0"/>
                        </a:rPr>
                        <a:t>aop</a:t>
                      </a:r>
                      <a:r>
                        <a:rPr kumimoji="0" lang="en-US" sz="1500" b="0" i="0" u="none" strike="noStrike" cap="none" normalizeH="0" baseline="0" dirty="0" smtClean="0">
                          <a:ln>
                            <a:noFill/>
                          </a:ln>
                          <a:solidFill>
                            <a:schemeClr val="tx1"/>
                          </a:solidFill>
                          <a:effectLst/>
                          <a:latin typeface="+mn-lt"/>
                          <a:cs typeface="Arial" pitchFamily="34" charset="0"/>
                        </a:rPr>
                        <a:t>:*&gt; elements must be </a:t>
                      </a:r>
                    </a:p>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mn-lt"/>
                          <a:cs typeface="Arial" pitchFamily="34" charset="0"/>
                        </a:rPr>
                        <a:t>contained within &lt;</a:t>
                      </a:r>
                      <a:r>
                        <a:rPr kumimoji="0" lang="en-US" sz="1500" b="0" i="0" u="none" strike="noStrike" cap="none" normalizeH="0" baseline="0" dirty="0" err="1" smtClean="0">
                          <a:ln>
                            <a:noFill/>
                          </a:ln>
                          <a:solidFill>
                            <a:schemeClr val="tx1"/>
                          </a:solidFill>
                          <a:effectLst/>
                          <a:latin typeface="+mn-lt"/>
                          <a:cs typeface="Arial" pitchFamily="34" charset="0"/>
                        </a:rPr>
                        <a:t>aop:config</a:t>
                      </a:r>
                      <a:r>
                        <a:rPr kumimoji="0" lang="en-US" sz="1500" b="0" i="0" u="none" strike="noStrike" cap="none" normalizeH="0" baseline="0" dirty="0" smtClean="0">
                          <a:ln>
                            <a:noFill/>
                          </a:ln>
                          <a:solidFill>
                            <a:schemeClr val="tx1"/>
                          </a:solidFill>
                          <a:effectLst/>
                          <a:latin typeface="+mn-lt"/>
                          <a:cs typeface="Arial" pitchFamily="34" charset="0"/>
                        </a:rPr>
                        <a:t>&gt;.</a:t>
                      </a:r>
                      <a:endParaRPr kumimoji="0" lang="en-US" sz="1500" b="0" i="0" u="none" strike="noStrike" cap="none" normalizeH="0" baseline="0" dirty="0" smtClean="0">
                        <a:ln>
                          <a:noFill/>
                        </a:ln>
                        <a:solidFill>
                          <a:schemeClr val="tx1"/>
                        </a:solidFill>
                        <a:effectLst/>
                        <a:latin typeface="+mn-lt"/>
                      </a:endParaRPr>
                    </a:p>
                  </a:txBody>
                  <a:tcPr marL="96369" marR="96369" anchor="b"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7771">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&lt;aop:declare-parents&gt; </a:t>
                      </a:r>
                      <a:endParaRPr kumimoji="0" lang="en-US" sz="1500" b="0" i="0" u="none" strike="noStrike" cap="none" normalizeH="0" baseline="0" smtClean="0">
                        <a:ln>
                          <a:noFill/>
                        </a:ln>
                        <a:solidFill>
                          <a:schemeClr val="tx1"/>
                        </a:solidFill>
                        <a:effectLst/>
                        <a:latin typeface="+mn-lt"/>
                      </a:endParaRPr>
                    </a:p>
                  </a:txBody>
                  <a:tcPr marL="96369" marR="96369" anchor="b"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Introduces additional interfaces to advised objects that are </a:t>
                      </a:r>
                    </a:p>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transparently implemented.</a:t>
                      </a:r>
                      <a:endParaRPr kumimoji="0" lang="en-US" sz="1500" b="0" i="0" u="none" strike="noStrike" cap="none" normalizeH="0" baseline="0" smtClean="0">
                        <a:ln>
                          <a:noFill/>
                        </a:ln>
                        <a:solidFill>
                          <a:schemeClr val="tx1"/>
                        </a:solidFill>
                        <a:effectLst/>
                        <a:latin typeface="+mn-lt"/>
                      </a:endParaRPr>
                    </a:p>
                  </a:txBody>
                  <a:tcPr marL="96369" marR="96369" anchor="b"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341">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mn-lt"/>
                          <a:cs typeface="Arial" pitchFamily="34" charset="0"/>
                        </a:rPr>
                        <a:t>&lt;aop:pointcut&gt; </a:t>
                      </a:r>
                      <a:endParaRPr kumimoji="0" lang="en-US" sz="1500" b="0" i="0" u="none" strike="noStrike" cap="none" normalizeH="0" baseline="0" smtClean="0">
                        <a:ln>
                          <a:noFill/>
                        </a:ln>
                        <a:solidFill>
                          <a:schemeClr val="tx1"/>
                        </a:solidFill>
                        <a:effectLst/>
                        <a:latin typeface="+mn-lt"/>
                      </a:endParaRPr>
                    </a:p>
                  </a:txBody>
                  <a:tcPr marL="96369" marR="96369" anchor="b"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mn-lt"/>
                          <a:cs typeface="Arial" pitchFamily="34" charset="0"/>
                        </a:rPr>
                        <a:t>Defines a </a:t>
                      </a:r>
                      <a:r>
                        <a:rPr kumimoji="0" lang="en-US" sz="1500" b="0" i="0" u="none" strike="noStrike" cap="none" normalizeH="0" baseline="0" dirty="0" err="1" smtClean="0">
                          <a:ln>
                            <a:noFill/>
                          </a:ln>
                          <a:solidFill>
                            <a:schemeClr val="tx1"/>
                          </a:solidFill>
                          <a:effectLst/>
                          <a:latin typeface="+mn-lt"/>
                          <a:cs typeface="Arial" pitchFamily="34" charset="0"/>
                        </a:rPr>
                        <a:t>pointcut</a:t>
                      </a:r>
                      <a:r>
                        <a:rPr kumimoji="0" lang="en-US" sz="1500" b="0" i="0" u="none" strike="noStrike" cap="none" normalizeH="0" baseline="0" dirty="0" smtClean="0">
                          <a:ln>
                            <a:noFill/>
                          </a:ln>
                          <a:solidFill>
                            <a:schemeClr val="tx1"/>
                          </a:solidFill>
                          <a:effectLst/>
                          <a:latin typeface="+mn-lt"/>
                          <a:cs typeface="Arial" pitchFamily="34" charset="0"/>
                        </a:rPr>
                        <a:t>.</a:t>
                      </a:r>
                      <a:endParaRPr kumimoji="0" lang="en-US" sz="1500" b="0" i="0" u="none" strike="noStrike" cap="none" normalizeH="0" baseline="0" dirty="0" smtClean="0">
                        <a:ln>
                          <a:noFill/>
                        </a:ln>
                        <a:solidFill>
                          <a:schemeClr val="tx1"/>
                        </a:solidFill>
                        <a:effectLst/>
                        <a:latin typeface="+mn-lt"/>
                      </a:endParaRPr>
                    </a:p>
                  </a:txBody>
                  <a:tcPr marL="96369" marR="96369" anchor="b"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Lesson </a:t>
            </a:r>
            <a:r>
              <a:rPr lang="en-US" dirty="0" smtClean="0"/>
              <a:t>Objectives</a:t>
            </a:r>
            <a:endParaRPr lang="en-US" dirty="0"/>
          </a:p>
        </p:txBody>
      </p:sp>
      <p:sp>
        <p:nvSpPr>
          <p:cNvPr id="4" name="Content Placeholder 3"/>
          <p:cNvSpPr>
            <a:spLocks noGrp="1"/>
          </p:cNvSpPr>
          <p:nvPr>
            <p:ph idx="1"/>
          </p:nvPr>
        </p:nvSpPr>
        <p:spPr/>
        <p:txBody>
          <a:bodyPr>
            <a:normAutofit/>
          </a:bodyPr>
          <a:lstStyle/>
          <a:p>
            <a:endParaRPr lang="en-US" dirty="0" smtClean="0"/>
          </a:p>
          <a:p>
            <a:r>
              <a:rPr lang="en-US" dirty="0" smtClean="0"/>
              <a:t>Introduction </a:t>
            </a:r>
            <a:r>
              <a:rPr lang="en-US" dirty="0"/>
              <a:t>to Spring </a:t>
            </a:r>
            <a:r>
              <a:rPr lang="en-US" dirty="0" smtClean="0"/>
              <a:t>AOP</a:t>
            </a:r>
          </a:p>
          <a:p>
            <a:endParaRPr lang="en-US" dirty="0"/>
          </a:p>
          <a:p>
            <a:pPr lvl="1"/>
            <a:r>
              <a:rPr lang="en-US" sz="2000" dirty="0" smtClean="0"/>
              <a:t>  Learn </a:t>
            </a:r>
            <a:r>
              <a:rPr lang="en-US" sz="2000" dirty="0"/>
              <a:t>AOP basics and </a:t>
            </a:r>
            <a:r>
              <a:rPr lang="en-US" sz="2000" dirty="0" smtClean="0"/>
              <a:t>terminologies</a:t>
            </a:r>
          </a:p>
          <a:p>
            <a:pPr lvl="1"/>
            <a:endParaRPr lang="en-US" sz="2000" dirty="0"/>
          </a:p>
          <a:p>
            <a:pPr lvl="1"/>
            <a:r>
              <a:rPr lang="en-US" sz="2000" dirty="0" smtClean="0"/>
              <a:t>  Understand </a:t>
            </a:r>
            <a:r>
              <a:rPr lang="en-US" sz="2000" dirty="0"/>
              <a:t>key AOP </a:t>
            </a:r>
            <a:r>
              <a:rPr lang="en-US" sz="2000" dirty="0" smtClean="0"/>
              <a:t>terminologies</a:t>
            </a:r>
          </a:p>
          <a:p>
            <a:pPr lvl="1"/>
            <a:endParaRPr lang="en-US" sz="2000" dirty="0"/>
          </a:p>
          <a:p>
            <a:pPr lvl="1"/>
            <a:r>
              <a:rPr lang="en-US" sz="2000" dirty="0" smtClean="0"/>
              <a:t>  Understand </a:t>
            </a:r>
            <a:r>
              <a:rPr lang="en-US" sz="2000" dirty="0"/>
              <a:t>the different ways that Spring </a:t>
            </a:r>
            <a:r>
              <a:rPr lang="en-US" sz="2000" dirty="0" smtClean="0"/>
              <a:t>  </a:t>
            </a:r>
          </a:p>
          <a:p>
            <a:pPr marL="3572" lvl="1" indent="0">
              <a:buNone/>
            </a:pPr>
            <a:r>
              <a:rPr lang="en-US" sz="2000" dirty="0" smtClean="0"/>
              <a:t>    supports   AOP</a:t>
            </a:r>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4"/>
          <p:cNvSpPr>
            <a:spLocks noChangeArrowheads="1"/>
          </p:cNvSpPr>
          <p:nvPr/>
        </p:nvSpPr>
        <p:spPr bwMode="auto">
          <a:xfrm>
            <a:off x="489528" y="1306940"/>
            <a:ext cx="7924800" cy="4114800"/>
          </a:xfrm>
          <a:prstGeom prst="roundRect">
            <a:avLst>
              <a:gd name="adj" fmla="val 16667"/>
            </a:avLst>
          </a:prstGeom>
          <a:noFill/>
          <a:ln w="19050">
            <a:solidFill>
              <a:schemeClr val="tx1"/>
            </a:solidFill>
            <a:round/>
            <a:headEnd/>
            <a:tailEnd/>
          </a:ln>
        </p:spPr>
        <p:txBody>
          <a:bodyPr wrap="none" anchor="ctr"/>
          <a:lstStyle/>
          <a:p>
            <a:r>
              <a:rPr lang="en-US" dirty="0"/>
              <a:t>public class </a:t>
            </a:r>
            <a:r>
              <a:rPr lang="en-US" dirty="0" err="1"/>
              <a:t>MyAdvice</a:t>
            </a:r>
            <a:r>
              <a:rPr lang="en-US" dirty="0"/>
              <a:t> {</a:t>
            </a:r>
          </a:p>
          <a:p>
            <a:r>
              <a:rPr lang="en-US" dirty="0"/>
              <a:t>    public void </a:t>
            </a:r>
            <a:r>
              <a:rPr lang="en-US" dirty="0" err="1"/>
              <a:t>beforeMethodCall</a:t>
            </a:r>
            <a:r>
              <a:rPr lang="en-US" dirty="0"/>
              <a:t>() {</a:t>
            </a:r>
          </a:p>
          <a:p>
            <a:r>
              <a:rPr lang="en-US" dirty="0"/>
              <a:t>         </a:t>
            </a:r>
            <a:r>
              <a:rPr lang="en-US" dirty="0" err="1"/>
              <a:t>System.out.println</a:t>
            </a:r>
            <a:r>
              <a:rPr lang="en-US" dirty="0"/>
              <a:t>("Before Method Call");</a:t>
            </a:r>
          </a:p>
          <a:p>
            <a:r>
              <a:rPr lang="en-US" dirty="0"/>
              <a:t>    }</a:t>
            </a:r>
          </a:p>
          <a:p>
            <a:r>
              <a:rPr lang="en-US" dirty="0"/>
              <a:t>     public void </a:t>
            </a:r>
            <a:r>
              <a:rPr lang="en-US" dirty="0" err="1"/>
              <a:t>aroundMethodCall</a:t>
            </a:r>
            <a:r>
              <a:rPr lang="en-US" dirty="0"/>
              <a:t>() {</a:t>
            </a:r>
          </a:p>
          <a:p>
            <a:r>
              <a:rPr lang="en-US" dirty="0"/>
              <a:t>          </a:t>
            </a:r>
            <a:r>
              <a:rPr lang="en-US" dirty="0" err="1"/>
              <a:t>System.out.println</a:t>
            </a:r>
            <a:r>
              <a:rPr lang="en-US" dirty="0"/>
              <a:t>("Around Method Call");</a:t>
            </a:r>
          </a:p>
          <a:p>
            <a:r>
              <a:rPr lang="en-US" dirty="0"/>
              <a:t>     }</a:t>
            </a:r>
          </a:p>
          <a:p>
            <a:r>
              <a:rPr lang="en-US" dirty="0"/>
              <a:t>     public void </a:t>
            </a:r>
            <a:r>
              <a:rPr lang="en-US" dirty="0" err="1"/>
              <a:t>afterMethodCall</a:t>
            </a:r>
            <a:r>
              <a:rPr lang="en-US" dirty="0"/>
              <a:t>() {</a:t>
            </a:r>
          </a:p>
          <a:p>
            <a:r>
              <a:rPr lang="en-US" dirty="0"/>
              <a:t>          </a:t>
            </a:r>
            <a:r>
              <a:rPr lang="en-US" dirty="0" err="1"/>
              <a:t>System.out.println</a:t>
            </a:r>
            <a:r>
              <a:rPr lang="en-US" dirty="0"/>
              <a:t>("After Method Call");</a:t>
            </a:r>
          </a:p>
          <a:p>
            <a:r>
              <a:rPr lang="en-US" dirty="0"/>
              <a:t>    }</a:t>
            </a:r>
          </a:p>
          <a:p>
            <a:r>
              <a:rPr lang="en-US" dirty="0"/>
              <a:t>     public void </a:t>
            </a:r>
            <a:r>
              <a:rPr lang="en-US" dirty="0" err="1"/>
              <a:t>afterException</a:t>
            </a:r>
            <a:r>
              <a:rPr lang="en-US" dirty="0"/>
              <a:t>() {</a:t>
            </a:r>
          </a:p>
          <a:p>
            <a:r>
              <a:rPr lang="en-US" dirty="0"/>
              <a:t>            </a:t>
            </a:r>
            <a:r>
              <a:rPr lang="en-US" dirty="0" err="1"/>
              <a:t>System.out.println</a:t>
            </a:r>
            <a:r>
              <a:rPr lang="en-US" dirty="0"/>
              <a:t>("After Exception thrown");</a:t>
            </a:r>
          </a:p>
          <a:p>
            <a:r>
              <a:rPr lang="en-US" dirty="0"/>
              <a:t>     }}</a:t>
            </a:r>
          </a:p>
        </p:txBody>
      </p:sp>
      <p:sp>
        <p:nvSpPr>
          <p:cNvPr id="21507" name="AutoShape 8"/>
          <p:cNvSpPr>
            <a:spLocks noChangeArrowheads="1"/>
          </p:cNvSpPr>
          <p:nvPr/>
        </p:nvSpPr>
        <p:spPr bwMode="auto">
          <a:xfrm>
            <a:off x="565728" y="5574140"/>
            <a:ext cx="7924800" cy="609600"/>
          </a:xfrm>
          <a:prstGeom prst="roundRect">
            <a:avLst>
              <a:gd name="adj" fmla="val 16667"/>
            </a:avLst>
          </a:prstGeom>
          <a:noFill/>
          <a:ln w="19050">
            <a:solidFill>
              <a:schemeClr val="tx1"/>
            </a:solidFill>
            <a:round/>
            <a:headEnd/>
            <a:tailEnd/>
          </a:ln>
        </p:spPr>
        <p:txBody>
          <a:bodyPr wrap="none" anchor="ctr"/>
          <a:lstStyle/>
          <a:p>
            <a:r>
              <a:rPr lang="en-US" dirty="0"/>
              <a:t>&lt;bean id="advice" class="</a:t>
            </a:r>
            <a:r>
              <a:rPr lang="en-US" dirty="0" err="1"/>
              <a:t>training.spring.schemaAOP.MyAdvice</a:t>
            </a:r>
            <a:r>
              <a:rPr lang="en-US" dirty="0"/>
              <a:t>" /&gt;</a:t>
            </a:r>
          </a:p>
        </p:txBody>
      </p:sp>
      <p:sp>
        <p:nvSpPr>
          <p:cNvPr id="3" name="Title 2"/>
          <p:cNvSpPr>
            <a:spLocks noGrp="1"/>
          </p:cNvSpPr>
          <p:nvPr>
            <p:ph type="title"/>
          </p:nvPr>
        </p:nvSpPr>
        <p:spPr>
          <a:xfrm>
            <a:off x="309801" y="418452"/>
            <a:ext cx="8312649" cy="631415"/>
          </a:xfrm>
        </p:spPr>
        <p:txBody>
          <a:bodyPr>
            <a:normAutofit fontScale="90000"/>
          </a:bodyPr>
          <a:lstStyle/>
          <a:p>
            <a:r>
              <a:rPr lang="en-US" dirty="0"/>
              <a:t>6.3: Schema-based AOP support </a:t>
            </a:r>
            <a:r>
              <a:rPr lang="en-US" dirty="0" smtClean="0"/>
              <a:t>-Declaring </a:t>
            </a:r>
            <a:r>
              <a:rPr lang="en-US" dirty="0"/>
              <a:t>aspects </a:t>
            </a:r>
            <a:r>
              <a:rPr lang="en-US" dirty="0" smtClean="0"/>
              <a:t>in</a:t>
            </a:r>
            <a:br>
              <a:rPr lang="en-US" dirty="0" smtClean="0"/>
            </a:br>
            <a:r>
              <a:rPr lang="en-US" dirty="0"/>
              <a:t> </a:t>
            </a:r>
            <a:r>
              <a:rPr lang="en-US" dirty="0" smtClean="0"/>
              <a:t>                        XML</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AutoShape 4"/>
          <p:cNvSpPr>
            <a:spLocks noChangeArrowheads="1"/>
          </p:cNvSpPr>
          <p:nvPr/>
        </p:nvSpPr>
        <p:spPr bwMode="auto">
          <a:xfrm>
            <a:off x="426517" y="1208310"/>
            <a:ext cx="8515598" cy="5105400"/>
          </a:xfrm>
          <a:prstGeom prst="roundRect">
            <a:avLst>
              <a:gd name="adj" fmla="val 16667"/>
            </a:avLst>
          </a:prstGeom>
          <a:noFill/>
          <a:ln w="19050">
            <a:solidFill>
              <a:schemeClr val="tx1"/>
            </a:solidFill>
            <a:round/>
            <a:headEnd/>
            <a:tailEnd/>
          </a:ln>
        </p:spPr>
        <p:txBody>
          <a:bodyPr wrap="none" anchor="ctr"/>
          <a:lstStyle/>
          <a:p>
            <a:r>
              <a:rPr lang="en-US" sz="1400" dirty="0"/>
              <a:t>&lt;beans … &gt;</a:t>
            </a:r>
          </a:p>
          <a:p>
            <a:r>
              <a:rPr lang="en-US" sz="1400" dirty="0"/>
              <a:t>&lt;bean id="advice" class="</a:t>
            </a:r>
            <a:r>
              <a:rPr lang="en-US" sz="1400" dirty="0" err="1"/>
              <a:t>training.spring.schemaAOP.MyAdvice</a:t>
            </a:r>
            <a:r>
              <a:rPr lang="en-US" sz="1400" dirty="0"/>
              <a:t>" /&gt;</a:t>
            </a:r>
          </a:p>
          <a:p>
            <a:r>
              <a:rPr lang="en-US" sz="1400" dirty="0"/>
              <a:t>&lt;bean id="</a:t>
            </a:r>
            <a:r>
              <a:rPr lang="en-US" sz="1400" dirty="0" err="1"/>
              <a:t>myBusinessClass</a:t>
            </a:r>
            <a:r>
              <a:rPr lang="en-US" sz="1400" dirty="0"/>
              <a:t>" class="</a:t>
            </a:r>
            <a:r>
              <a:rPr lang="en-US" sz="1400" dirty="0" err="1"/>
              <a:t>training.spring.schemaAOP.BusinessImpl</a:t>
            </a:r>
            <a:r>
              <a:rPr lang="en-US" sz="1400" dirty="0"/>
              <a:t>" /&gt;</a:t>
            </a:r>
          </a:p>
          <a:p>
            <a:r>
              <a:rPr lang="en-US" sz="1400" dirty="0"/>
              <a:t>   &lt;</a:t>
            </a:r>
            <a:r>
              <a:rPr lang="en-US" sz="1400" dirty="0" err="1"/>
              <a:t>aop:config</a:t>
            </a:r>
            <a:r>
              <a:rPr lang="en-US" sz="1400" dirty="0"/>
              <a:t>&gt;</a:t>
            </a:r>
          </a:p>
          <a:p>
            <a:r>
              <a:rPr lang="en-US" sz="1400" dirty="0"/>
              <a:t>      &lt;</a:t>
            </a:r>
            <a:r>
              <a:rPr lang="en-US" sz="1400" dirty="0" err="1"/>
              <a:t>aop:aspect</a:t>
            </a:r>
            <a:r>
              <a:rPr lang="en-US" sz="1400" dirty="0"/>
              <a:t> ref="advice"&gt;</a:t>
            </a:r>
          </a:p>
          <a:p>
            <a:r>
              <a:rPr lang="en-US" sz="1400" dirty="0"/>
              <a:t>          &lt;</a:t>
            </a:r>
            <a:r>
              <a:rPr lang="en-US" sz="1400" dirty="0" err="1"/>
              <a:t>aop:before</a:t>
            </a:r>
            <a:endParaRPr lang="en-US" sz="1400" dirty="0"/>
          </a:p>
          <a:p>
            <a:r>
              <a:rPr lang="en-US" sz="1400" dirty="0"/>
              <a:t>                 </a:t>
            </a:r>
            <a:r>
              <a:rPr lang="en-US" sz="1400" dirty="0" err="1"/>
              <a:t>pointcut</a:t>
            </a:r>
            <a:r>
              <a:rPr lang="en-US" sz="1400" dirty="0"/>
              <a:t>="execution(* training…..</a:t>
            </a:r>
            <a:r>
              <a:rPr lang="en-US" sz="1400" dirty="0" err="1"/>
              <a:t>BusinessImpl.doBusiness</a:t>
            </a:r>
            <a:r>
              <a:rPr lang="en-US" sz="1400" dirty="0"/>
              <a:t>(..))"</a:t>
            </a:r>
          </a:p>
          <a:p>
            <a:r>
              <a:rPr lang="en-US" sz="1400" dirty="0"/>
              <a:t>                 method="</a:t>
            </a:r>
            <a:r>
              <a:rPr lang="en-US" sz="1400" dirty="0" err="1"/>
              <a:t>beforeMethod</a:t>
            </a:r>
            <a:r>
              <a:rPr lang="en-US" sz="1400" dirty="0"/>
              <a:t>" /&gt;</a:t>
            </a:r>
          </a:p>
          <a:p>
            <a:r>
              <a:rPr lang="en-US" sz="1400" dirty="0"/>
              <a:t>          &lt;</a:t>
            </a:r>
            <a:r>
              <a:rPr lang="en-US" sz="1400" dirty="0" err="1"/>
              <a:t>aop:around</a:t>
            </a:r>
            <a:endParaRPr lang="en-US" sz="1400" dirty="0"/>
          </a:p>
          <a:p>
            <a:r>
              <a:rPr lang="en-US" sz="1400" dirty="0"/>
              <a:t>                 </a:t>
            </a:r>
            <a:r>
              <a:rPr lang="en-US" sz="1400" dirty="0" err="1"/>
              <a:t>pointcut</a:t>
            </a:r>
            <a:r>
              <a:rPr lang="en-US" sz="1400" dirty="0"/>
              <a:t>="execution(* training…..</a:t>
            </a:r>
            <a:r>
              <a:rPr lang="en-US" sz="1400" dirty="0" err="1"/>
              <a:t>BusinessImpl.doBusiness</a:t>
            </a:r>
            <a:r>
              <a:rPr lang="en-US" sz="1400" dirty="0"/>
              <a:t>(..))"</a:t>
            </a:r>
          </a:p>
          <a:p>
            <a:r>
              <a:rPr lang="en-US" sz="1400" dirty="0"/>
              <a:t>                 method="</a:t>
            </a:r>
            <a:r>
              <a:rPr lang="en-US" sz="1400" dirty="0" err="1"/>
              <a:t>aroundMethod</a:t>
            </a:r>
            <a:r>
              <a:rPr lang="en-US" sz="1400" dirty="0"/>
              <a:t>" /&gt;</a:t>
            </a:r>
          </a:p>
          <a:p>
            <a:r>
              <a:rPr lang="en-US" sz="1400" dirty="0"/>
              <a:t>             …</a:t>
            </a:r>
          </a:p>
          <a:p>
            <a:r>
              <a:rPr lang="en-US" sz="1400" dirty="0"/>
              <a:t>          &lt;</a:t>
            </a:r>
            <a:r>
              <a:rPr lang="en-US" sz="1400" dirty="0" err="1"/>
              <a:t>aop:after</a:t>
            </a:r>
            <a:r>
              <a:rPr lang="en-US" sz="1400" dirty="0"/>
              <a:t>-throwing</a:t>
            </a:r>
          </a:p>
          <a:p>
            <a:r>
              <a:rPr lang="en-US" sz="1400" dirty="0"/>
              <a:t>                  </a:t>
            </a:r>
            <a:r>
              <a:rPr lang="en-US" sz="1400" dirty="0" err="1"/>
              <a:t>pointcut</a:t>
            </a:r>
            <a:r>
              <a:rPr lang="en-US" sz="1400" dirty="0"/>
              <a:t>="execution(* training…..</a:t>
            </a:r>
            <a:r>
              <a:rPr lang="en-US" sz="1400" dirty="0" err="1"/>
              <a:t>BusinessImpl.doBusiness</a:t>
            </a:r>
            <a:r>
              <a:rPr lang="en-US" sz="1400" dirty="0"/>
              <a:t>(..))"</a:t>
            </a:r>
          </a:p>
          <a:p>
            <a:r>
              <a:rPr lang="en-US" sz="1400" dirty="0"/>
              <a:t>                  method="</a:t>
            </a:r>
            <a:r>
              <a:rPr lang="en-US" sz="1400" dirty="0" err="1"/>
              <a:t>afterException</a:t>
            </a:r>
            <a:r>
              <a:rPr lang="en-US" sz="1400" dirty="0"/>
              <a:t>" /&gt;</a:t>
            </a:r>
          </a:p>
          <a:p>
            <a:r>
              <a:rPr lang="en-US" sz="1400" dirty="0"/>
              <a:t>        &lt;/</a:t>
            </a:r>
            <a:r>
              <a:rPr lang="en-US" sz="1400" dirty="0" err="1"/>
              <a:t>aop:aspect</a:t>
            </a:r>
            <a:r>
              <a:rPr lang="en-US" sz="1400" dirty="0"/>
              <a:t>&gt;</a:t>
            </a:r>
          </a:p>
          <a:p>
            <a:r>
              <a:rPr lang="en-US" sz="1400" dirty="0"/>
              <a:t>     &lt;/</a:t>
            </a:r>
            <a:r>
              <a:rPr lang="en-US" sz="1400" dirty="0" err="1"/>
              <a:t>aop:config</a:t>
            </a:r>
            <a:r>
              <a:rPr lang="en-US" sz="1400" dirty="0"/>
              <a:t>&gt;</a:t>
            </a:r>
          </a:p>
          <a:p>
            <a:r>
              <a:rPr lang="en-US" sz="1400" dirty="0"/>
              <a:t>  &lt;/beans&gt;</a:t>
            </a:r>
          </a:p>
        </p:txBody>
      </p:sp>
      <p:sp>
        <p:nvSpPr>
          <p:cNvPr id="3" name="Title 2"/>
          <p:cNvSpPr>
            <a:spLocks noGrp="1"/>
          </p:cNvSpPr>
          <p:nvPr>
            <p:ph type="title"/>
          </p:nvPr>
        </p:nvSpPr>
        <p:spPr>
          <a:xfrm>
            <a:off x="309801" y="418452"/>
            <a:ext cx="8312649" cy="789858"/>
          </a:xfrm>
        </p:spPr>
        <p:txBody>
          <a:bodyPr>
            <a:normAutofit/>
          </a:bodyPr>
          <a:lstStyle/>
          <a:p>
            <a:r>
              <a:rPr lang="en-US" dirty="0"/>
              <a:t>6.3: Schema-based AOP support </a:t>
            </a:r>
            <a:r>
              <a:rPr lang="en-US" dirty="0" smtClean="0"/>
              <a:t>-Declaring </a:t>
            </a:r>
            <a:r>
              <a:rPr lang="en-US" dirty="0"/>
              <a:t>aspects </a:t>
            </a:r>
            <a:r>
              <a:rPr lang="en-US" dirty="0" smtClean="0"/>
              <a:t/>
            </a:r>
            <a:br>
              <a:rPr lang="en-US" dirty="0" smtClean="0"/>
            </a:br>
            <a:r>
              <a:rPr lang="en-US" dirty="0"/>
              <a:t> </a:t>
            </a:r>
            <a:r>
              <a:rPr lang="en-US" dirty="0" smtClean="0"/>
              <a:t>                             in XML</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309801" y="418452"/>
            <a:ext cx="8312649" cy="858237"/>
          </a:xfrm>
        </p:spPr>
        <p:txBody>
          <a:bodyPr>
            <a:normAutofit/>
          </a:bodyPr>
          <a:lstStyle/>
          <a:p>
            <a:r>
              <a:rPr lang="en-US" dirty="0"/>
              <a:t>6.3: Schema-based AOP support </a:t>
            </a:r>
            <a:r>
              <a:rPr lang="en-US" dirty="0" smtClean="0"/>
              <a:t>-Demo:</a:t>
            </a:r>
            <a:br>
              <a:rPr lang="en-US" dirty="0" smtClean="0"/>
            </a:br>
            <a:r>
              <a:rPr lang="en-US" dirty="0"/>
              <a:t> </a:t>
            </a:r>
            <a:r>
              <a:rPr lang="en-US" dirty="0" smtClean="0"/>
              <a:t>                  DemoSpring_AOP1</a:t>
            </a:r>
            <a:endParaRPr lang="en-US" dirty="0"/>
          </a:p>
        </p:txBody>
      </p:sp>
      <p:sp>
        <p:nvSpPr>
          <p:cNvPr id="16" name="Content Placeholder 15"/>
          <p:cNvSpPr>
            <a:spLocks noGrp="1"/>
          </p:cNvSpPr>
          <p:nvPr>
            <p:ph idx="1"/>
          </p:nvPr>
        </p:nvSpPr>
        <p:spPr/>
        <p:txBody>
          <a:bodyPr/>
          <a:lstStyle/>
          <a:p>
            <a:endParaRPr lang="en-US" dirty="0" smtClean="0"/>
          </a:p>
          <a:p>
            <a:r>
              <a:rPr lang="en-US" dirty="0" smtClean="0"/>
              <a:t>These </a:t>
            </a:r>
            <a:r>
              <a:rPr lang="en-US" dirty="0"/>
              <a:t>demos shows how to apply cross-cutting </a:t>
            </a:r>
            <a:endParaRPr lang="en-US" dirty="0" smtClean="0"/>
          </a:p>
          <a:p>
            <a:pPr marL="0" indent="0">
              <a:buNone/>
            </a:pPr>
            <a:r>
              <a:rPr lang="en-US" dirty="0" smtClean="0"/>
              <a:t>      functionality </a:t>
            </a:r>
            <a:r>
              <a:rPr lang="en-US" dirty="0"/>
              <a:t>into Spring application using </a:t>
            </a:r>
            <a:endParaRPr lang="en-US" dirty="0" smtClean="0"/>
          </a:p>
          <a:p>
            <a:pPr marL="0" indent="0">
              <a:buNone/>
            </a:pPr>
            <a:r>
              <a:rPr lang="en-US" dirty="0"/>
              <a:t> </a:t>
            </a:r>
            <a:r>
              <a:rPr lang="en-US" dirty="0" smtClean="0"/>
              <a:t>      Schema-based </a:t>
            </a:r>
            <a:r>
              <a:rPr lang="en-US" dirty="0"/>
              <a:t>AOP </a:t>
            </a:r>
            <a:r>
              <a:rPr lang="en-US" dirty="0" smtClean="0"/>
              <a:t>support</a:t>
            </a:r>
            <a:endParaRPr lang="en-US" dirty="0"/>
          </a:p>
        </p:txBody>
      </p:sp>
      <p:grpSp>
        <p:nvGrpSpPr>
          <p:cNvPr id="14" name="Group 13"/>
          <p:cNvGrpSpPr/>
          <p:nvPr/>
        </p:nvGrpSpPr>
        <p:grpSpPr>
          <a:xfrm>
            <a:off x="595489" y="2800046"/>
            <a:ext cx="6934200" cy="3185160"/>
            <a:chOff x="381000" y="2797638"/>
            <a:chExt cx="6934200" cy="2895600"/>
          </a:xfrm>
        </p:grpSpPr>
        <p:sp>
          <p:nvSpPr>
            <p:cNvPr id="23555" name="AutoShape 78"/>
            <p:cNvSpPr>
              <a:spLocks noChangeArrowheads="1"/>
            </p:cNvSpPr>
            <p:nvPr/>
          </p:nvSpPr>
          <p:spPr bwMode="auto">
            <a:xfrm>
              <a:off x="381000" y="3331038"/>
              <a:ext cx="3581400" cy="2362200"/>
            </a:xfrm>
            <a:prstGeom prst="roundRect">
              <a:avLst>
                <a:gd name="adj" fmla="val 16667"/>
              </a:avLst>
            </a:prstGeom>
            <a:noFill/>
            <a:ln w="19050">
              <a:solidFill>
                <a:schemeClr val="tx1"/>
              </a:solidFill>
              <a:round/>
              <a:headEnd/>
              <a:tailEnd/>
            </a:ln>
          </p:spPr>
          <p:txBody>
            <a:bodyPr wrap="none" anchor="ctr"/>
            <a:lstStyle/>
            <a:p>
              <a:pPr>
                <a:lnSpc>
                  <a:spcPct val="130000"/>
                </a:lnSpc>
              </a:pPr>
              <a:r>
                <a:rPr lang="en-US" sz="1600" dirty="0"/>
                <a:t>Before Method Call</a:t>
              </a:r>
            </a:p>
            <a:p>
              <a:pPr>
                <a:lnSpc>
                  <a:spcPct val="130000"/>
                </a:lnSpc>
              </a:pPr>
              <a:r>
                <a:rPr lang="en-US" sz="1600" dirty="0"/>
                <a:t>Around (Before) Method Call</a:t>
              </a:r>
            </a:p>
            <a:p>
              <a:pPr>
                <a:lnSpc>
                  <a:spcPct val="130000"/>
                </a:lnSpc>
              </a:pPr>
              <a:r>
                <a:rPr lang="en-US" sz="1600" dirty="0"/>
                <a:t>I do what I do best, </a:t>
              </a:r>
              <a:r>
                <a:rPr lang="en-US" sz="1600" dirty="0" err="1"/>
                <a:t>i.e</a:t>
              </a:r>
              <a:r>
                <a:rPr lang="en-US" sz="1600" dirty="0"/>
                <a:t> sleep.</a:t>
              </a:r>
            </a:p>
            <a:p>
              <a:pPr>
                <a:lnSpc>
                  <a:spcPct val="130000"/>
                </a:lnSpc>
              </a:pPr>
              <a:r>
                <a:rPr lang="en-US" sz="1600" dirty="0"/>
                <a:t>Done with sleeping.</a:t>
              </a:r>
            </a:p>
            <a:p>
              <a:pPr>
                <a:lnSpc>
                  <a:spcPct val="130000"/>
                </a:lnSpc>
              </a:pPr>
              <a:r>
                <a:rPr lang="en-US" sz="1600" dirty="0"/>
                <a:t>Around (after) Method Call</a:t>
              </a:r>
            </a:p>
            <a:p>
              <a:pPr>
                <a:lnSpc>
                  <a:spcPct val="130000"/>
                </a:lnSpc>
              </a:pPr>
              <a:r>
                <a:rPr lang="en-US" sz="1600" dirty="0"/>
                <a:t>After Method Call</a:t>
              </a:r>
            </a:p>
          </p:txBody>
        </p:sp>
        <p:sp>
          <p:nvSpPr>
            <p:cNvPr id="23556" name="AutoShape 79"/>
            <p:cNvSpPr>
              <a:spLocks/>
            </p:cNvSpPr>
            <p:nvPr/>
          </p:nvSpPr>
          <p:spPr bwMode="auto">
            <a:xfrm>
              <a:off x="4668548" y="3325245"/>
              <a:ext cx="2362200" cy="342900"/>
            </a:xfrm>
            <a:prstGeom prst="borderCallout1">
              <a:avLst>
                <a:gd name="adj1" fmla="val 33333"/>
                <a:gd name="adj2" fmla="val -3227"/>
                <a:gd name="adj3" fmla="val 58796"/>
                <a:gd name="adj4" fmla="val -80644"/>
              </a:avLst>
            </a:prstGeom>
            <a:solidFill>
              <a:srgbClr val="DDDDDD"/>
            </a:solidFill>
            <a:ln w="19050">
              <a:solidFill>
                <a:schemeClr val="tx1"/>
              </a:solidFill>
              <a:miter lim="800000"/>
              <a:headEnd/>
              <a:tailEnd type="triangle" w="med" len="med"/>
            </a:ln>
          </p:spPr>
          <p:txBody>
            <a:bodyPr/>
            <a:lstStyle/>
            <a:p>
              <a:r>
                <a:rPr lang="en-US" sz="1600" dirty="0"/>
                <a:t>From ‘before’ method</a:t>
              </a:r>
            </a:p>
          </p:txBody>
        </p:sp>
        <p:sp>
          <p:nvSpPr>
            <p:cNvPr id="23557" name="AutoShape 80"/>
            <p:cNvSpPr>
              <a:spLocks/>
            </p:cNvSpPr>
            <p:nvPr/>
          </p:nvSpPr>
          <p:spPr bwMode="auto">
            <a:xfrm>
              <a:off x="4953000" y="3864438"/>
              <a:ext cx="2362200" cy="342900"/>
            </a:xfrm>
            <a:prstGeom prst="borderCallout1">
              <a:avLst>
                <a:gd name="adj1" fmla="val 33333"/>
                <a:gd name="adj2" fmla="val -3227"/>
                <a:gd name="adj3" fmla="val 36574"/>
                <a:gd name="adj4" fmla="val -48722"/>
              </a:avLst>
            </a:prstGeom>
            <a:solidFill>
              <a:srgbClr val="DDDDDD"/>
            </a:solidFill>
            <a:ln w="19050">
              <a:solidFill>
                <a:schemeClr val="tx1"/>
              </a:solidFill>
              <a:miter lim="800000"/>
              <a:headEnd/>
              <a:tailEnd type="triangle" w="med" len="med"/>
            </a:ln>
          </p:spPr>
          <p:txBody>
            <a:bodyPr/>
            <a:lstStyle/>
            <a:p>
              <a:r>
                <a:rPr lang="en-US" sz="1600" dirty="0"/>
                <a:t>From ‘around’ method</a:t>
              </a:r>
            </a:p>
          </p:txBody>
        </p:sp>
        <p:sp>
          <p:nvSpPr>
            <p:cNvPr id="23558" name="AutoShape 81"/>
            <p:cNvSpPr>
              <a:spLocks/>
            </p:cNvSpPr>
            <p:nvPr/>
          </p:nvSpPr>
          <p:spPr bwMode="auto">
            <a:xfrm>
              <a:off x="4953000" y="4870213"/>
              <a:ext cx="2362200" cy="342900"/>
            </a:xfrm>
            <a:prstGeom prst="borderCallout1">
              <a:avLst>
                <a:gd name="adj1" fmla="val 33333"/>
                <a:gd name="adj2" fmla="val -3227"/>
                <a:gd name="adj3" fmla="val 81019"/>
                <a:gd name="adj4" fmla="val -54838"/>
              </a:avLst>
            </a:prstGeom>
            <a:solidFill>
              <a:srgbClr val="DDDDDD"/>
            </a:solidFill>
            <a:ln w="19050">
              <a:solidFill>
                <a:schemeClr val="tx1"/>
              </a:solidFill>
              <a:miter lim="800000"/>
              <a:headEnd/>
              <a:tailEnd type="triangle" w="med" len="med"/>
            </a:ln>
          </p:spPr>
          <p:txBody>
            <a:bodyPr/>
            <a:lstStyle/>
            <a:p>
              <a:r>
                <a:rPr lang="en-US" sz="1600" dirty="0"/>
                <a:t>From ‘around’ method</a:t>
              </a:r>
            </a:p>
          </p:txBody>
        </p:sp>
        <p:sp>
          <p:nvSpPr>
            <p:cNvPr id="23559" name="AutoShape 82"/>
            <p:cNvSpPr>
              <a:spLocks/>
            </p:cNvSpPr>
            <p:nvPr/>
          </p:nvSpPr>
          <p:spPr bwMode="auto">
            <a:xfrm>
              <a:off x="4800600" y="5312238"/>
              <a:ext cx="2362200" cy="342900"/>
            </a:xfrm>
            <a:prstGeom prst="borderCallout1">
              <a:avLst>
                <a:gd name="adj1" fmla="val 33333"/>
                <a:gd name="adj2" fmla="val -3227"/>
                <a:gd name="adj3" fmla="val 75000"/>
                <a:gd name="adj4" fmla="val -87097"/>
              </a:avLst>
            </a:prstGeom>
            <a:solidFill>
              <a:srgbClr val="DDDDDD"/>
            </a:solidFill>
            <a:ln w="19050">
              <a:solidFill>
                <a:schemeClr val="tx1"/>
              </a:solidFill>
              <a:miter lim="800000"/>
              <a:headEnd/>
              <a:tailEnd type="triangle" w="med" len="med"/>
            </a:ln>
          </p:spPr>
          <p:txBody>
            <a:bodyPr/>
            <a:lstStyle/>
            <a:p>
              <a:r>
                <a:rPr lang="en-US" sz="1600"/>
                <a:t>From ‘after’ method</a:t>
              </a:r>
            </a:p>
          </p:txBody>
        </p:sp>
        <p:sp>
          <p:nvSpPr>
            <p:cNvPr id="23560" name="AutoShape 83"/>
            <p:cNvSpPr>
              <a:spLocks/>
            </p:cNvSpPr>
            <p:nvPr/>
          </p:nvSpPr>
          <p:spPr bwMode="auto">
            <a:xfrm>
              <a:off x="4953000" y="4474038"/>
              <a:ext cx="2362200" cy="342900"/>
            </a:xfrm>
            <a:prstGeom prst="borderCallout1">
              <a:avLst>
                <a:gd name="adj1" fmla="val 33333"/>
                <a:gd name="adj2" fmla="val -3227"/>
                <a:gd name="adj3" fmla="val 67593"/>
                <a:gd name="adj4" fmla="val -42407"/>
              </a:avLst>
            </a:prstGeom>
            <a:solidFill>
              <a:srgbClr val="DDDDDD"/>
            </a:solidFill>
            <a:ln w="19050">
              <a:solidFill>
                <a:schemeClr val="tx1"/>
              </a:solidFill>
              <a:miter lim="800000"/>
              <a:headEnd/>
              <a:tailEnd type="triangle" w="med" len="med"/>
            </a:ln>
          </p:spPr>
          <p:txBody>
            <a:bodyPr/>
            <a:lstStyle/>
            <a:p>
              <a:r>
                <a:rPr lang="en-US" sz="1600"/>
                <a:t>From business logic</a:t>
              </a:r>
            </a:p>
          </p:txBody>
        </p:sp>
        <p:sp>
          <p:nvSpPr>
            <p:cNvPr id="23561" name="AutoShape 84"/>
            <p:cNvSpPr>
              <a:spLocks/>
            </p:cNvSpPr>
            <p:nvPr/>
          </p:nvSpPr>
          <p:spPr bwMode="auto">
            <a:xfrm>
              <a:off x="3810000" y="4397838"/>
              <a:ext cx="76200" cy="457200"/>
            </a:xfrm>
            <a:prstGeom prst="rightBrace">
              <a:avLst>
                <a:gd name="adj1" fmla="val 50000"/>
                <a:gd name="adj2" fmla="val 50000"/>
              </a:avLst>
            </a:prstGeom>
            <a:noFill/>
            <a:ln w="19050">
              <a:solidFill>
                <a:schemeClr val="tx1"/>
              </a:solidFill>
              <a:round/>
              <a:headEnd/>
              <a:tailEnd/>
            </a:ln>
          </p:spPr>
          <p:txBody>
            <a:bodyPr wrap="none" anchor="ctr"/>
            <a:lstStyle/>
            <a:p>
              <a:endParaRPr lang="en-US" sz="1600"/>
            </a:p>
          </p:txBody>
        </p:sp>
        <p:sp>
          <p:nvSpPr>
            <p:cNvPr id="23562" name="AutoShape 85"/>
            <p:cNvSpPr>
              <a:spLocks noChangeArrowheads="1"/>
            </p:cNvSpPr>
            <p:nvPr/>
          </p:nvSpPr>
          <p:spPr bwMode="auto">
            <a:xfrm>
              <a:off x="457200" y="2797638"/>
              <a:ext cx="1066800" cy="381000"/>
            </a:xfrm>
            <a:prstGeom prst="wedgeRectCallout">
              <a:avLst>
                <a:gd name="adj1" fmla="val -7144"/>
                <a:gd name="adj2" fmla="val 127083"/>
              </a:avLst>
            </a:prstGeom>
            <a:solidFill>
              <a:srgbClr val="DDDDDD"/>
            </a:solidFill>
            <a:ln w="9525">
              <a:solidFill>
                <a:schemeClr val="tx1"/>
              </a:solidFill>
              <a:miter lim="800000"/>
              <a:headEnd/>
              <a:tailEnd/>
            </a:ln>
          </p:spPr>
          <p:txBody>
            <a:bodyPr/>
            <a:lstStyle/>
            <a:p>
              <a:r>
                <a:rPr lang="en-US" sz="1600"/>
                <a:t>output</a:t>
              </a: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778170"/>
          </a:xfrm>
        </p:spPr>
        <p:txBody>
          <a:bodyPr>
            <a:normAutofit/>
          </a:bodyPr>
          <a:lstStyle/>
          <a:p>
            <a:r>
              <a:rPr lang="en-US" dirty="0"/>
              <a:t>6.3.1: Logging  as an Aspect </a:t>
            </a:r>
            <a:r>
              <a:rPr lang="en-US" dirty="0" smtClean="0"/>
              <a:t>-Integrating Log4j</a:t>
            </a:r>
            <a:br>
              <a:rPr lang="en-US" dirty="0" smtClean="0"/>
            </a:br>
            <a:r>
              <a:rPr lang="en-US" dirty="0"/>
              <a:t> </a:t>
            </a:r>
            <a:r>
              <a:rPr lang="en-US" dirty="0" smtClean="0"/>
              <a:t>            </a:t>
            </a:r>
            <a:r>
              <a:rPr lang="en-US" dirty="0"/>
              <a:t>framework into AOP</a:t>
            </a:r>
          </a:p>
        </p:txBody>
      </p:sp>
      <p:sp>
        <p:nvSpPr>
          <p:cNvPr id="24579" name="Rectangle 5"/>
          <p:cNvSpPr>
            <a:spLocks noGrp="1"/>
          </p:cNvSpPr>
          <p:nvPr>
            <p:ph idx="1"/>
          </p:nvPr>
        </p:nvSpPr>
        <p:spPr>
          <a:xfrm>
            <a:off x="298516" y="1494766"/>
            <a:ext cx="7524684" cy="4643751"/>
          </a:xfrm>
        </p:spPr>
        <p:txBody>
          <a:bodyPr/>
          <a:lstStyle/>
          <a:p>
            <a:endParaRPr lang="en-US" dirty="0" smtClean="0"/>
          </a:p>
          <a:p>
            <a:r>
              <a:rPr lang="en-US" dirty="0" smtClean="0"/>
              <a:t>Logging </a:t>
            </a:r>
            <a:r>
              <a:rPr lang="en-US" dirty="0"/>
              <a:t>has a lot of characteristics that make it a </a:t>
            </a:r>
            <a:r>
              <a:rPr lang="en-US" dirty="0" smtClean="0"/>
              <a:t>prime</a:t>
            </a:r>
          </a:p>
          <a:p>
            <a:pPr marL="0" indent="0">
              <a:buNone/>
            </a:pPr>
            <a:r>
              <a:rPr lang="en-US" dirty="0"/>
              <a:t> </a:t>
            </a:r>
            <a:r>
              <a:rPr lang="en-US" dirty="0" smtClean="0"/>
              <a:t>    </a:t>
            </a:r>
            <a:r>
              <a:rPr lang="en-US" dirty="0"/>
              <a:t>candidate for implementation as an aspect</a:t>
            </a:r>
            <a:r>
              <a:rPr lang="en-US" dirty="0" smtClean="0"/>
              <a:t>:</a:t>
            </a:r>
          </a:p>
          <a:p>
            <a:pPr marL="0" indent="0">
              <a:buNone/>
            </a:pPr>
            <a:endParaRPr lang="en-US" dirty="0"/>
          </a:p>
          <a:p>
            <a:pPr lvl="1"/>
            <a:r>
              <a:rPr lang="en-US" sz="2000" dirty="0" smtClean="0"/>
              <a:t>  Logging </a:t>
            </a:r>
            <a:r>
              <a:rPr lang="en-US" sz="2000" dirty="0"/>
              <a:t>code is often duplicated across an application, </a:t>
            </a:r>
            <a:endParaRPr lang="en-US" sz="2000" dirty="0" smtClean="0"/>
          </a:p>
          <a:p>
            <a:pPr marL="3572" lvl="1" indent="0">
              <a:buNone/>
            </a:pPr>
            <a:r>
              <a:rPr lang="en-US" sz="2000" dirty="0"/>
              <a:t> </a:t>
            </a:r>
            <a:r>
              <a:rPr lang="en-US" sz="2000" dirty="0" smtClean="0"/>
              <a:t>  leading </a:t>
            </a:r>
            <a:r>
              <a:rPr lang="en-US" sz="2000" dirty="0"/>
              <a:t>to a lot of redundant code across </a:t>
            </a:r>
            <a:r>
              <a:rPr lang="en-US" sz="2000" dirty="0" smtClean="0"/>
              <a:t>multiple</a:t>
            </a:r>
          </a:p>
          <a:p>
            <a:pPr marL="3572" lvl="1" indent="0">
              <a:buNone/>
            </a:pPr>
            <a:r>
              <a:rPr lang="en-US" sz="2000" dirty="0"/>
              <a:t> </a:t>
            </a:r>
            <a:r>
              <a:rPr lang="en-US" sz="2000" dirty="0" smtClean="0"/>
              <a:t>   </a:t>
            </a:r>
            <a:r>
              <a:rPr lang="en-US" sz="2000" dirty="0"/>
              <a:t>components in the application. </a:t>
            </a:r>
            <a:endParaRPr lang="en-US" sz="2000" dirty="0" smtClean="0"/>
          </a:p>
          <a:p>
            <a:pPr marL="3572" lvl="1" indent="0">
              <a:buNone/>
            </a:pPr>
            <a:endParaRPr lang="en-US" sz="2000" dirty="0"/>
          </a:p>
          <a:p>
            <a:pPr lvl="1"/>
            <a:r>
              <a:rPr lang="en-US" sz="2000" dirty="0" smtClean="0"/>
              <a:t>  Logging </a:t>
            </a:r>
            <a:r>
              <a:rPr lang="en-US" sz="2000" dirty="0"/>
              <a:t>logic does not provide any business </a:t>
            </a:r>
            <a:endParaRPr lang="en-US" sz="2000" dirty="0" smtClean="0"/>
          </a:p>
          <a:p>
            <a:pPr marL="3572" lvl="1" indent="0">
              <a:buNone/>
            </a:pPr>
            <a:r>
              <a:rPr lang="en-US" sz="2000" dirty="0"/>
              <a:t> </a:t>
            </a:r>
            <a:r>
              <a:rPr lang="en-US" sz="2000" dirty="0" smtClean="0"/>
              <a:t>  functionality</a:t>
            </a:r>
            <a:r>
              <a:rPr lang="en-US" sz="2000" dirty="0"/>
              <a:t>; it's not related to the domain of a </a:t>
            </a:r>
            <a:endParaRPr lang="en-US" sz="2000" dirty="0" smtClean="0"/>
          </a:p>
          <a:p>
            <a:pPr marL="3572" lvl="1" indent="0">
              <a:buNone/>
            </a:pPr>
            <a:r>
              <a:rPr lang="en-US" sz="2000" dirty="0"/>
              <a:t> </a:t>
            </a:r>
            <a:r>
              <a:rPr lang="en-US" sz="2000" dirty="0" smtClean="0"/>
              <a:t>   business </a:t>
            </a:r>
            <a:r>
              <a:rPr lang="en-US" sz="2000" dirty="0"/>
              <a:t>application</a:t>
            </a:r>
            <a:r>
              <a:rPr lang="en-US" dirty="0"/>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606954" y="1466804"/>
            <a:ext cx="8229600" cy="4641273"/>
            <a:chOff x="279402" y="1193796"/>
            <a:chExt cx="8229600" cy="5105400"/>
          </a:xfrm>
        </p:grpSpPr>
        <p:sp>
          <p:nvSpPr>
            <p:cNvPr id="25603" name="AutoShape 4"/>
            <p:cNvSpPr>
              <a:spLocks noChangeArrowheads="1"/>
            </p:cNvSpPr>
            <p:nvPr/>
          </p:nvSpPr>
          <p:spPr bwMode="auto">
            <a:xfrm>
              <a:off x="279402" y="1193796"/>
              <a:ext cx="7924800" cy="2133600"/>
            </a:xfrm>
            <a:prstGeom prst="roundRect">
              <a:avLst>
                <a:gd name="adj" fmla="val 16667"/>
              </a:avLst>
            </a:prstGeom>
            <a:noFill/>
            <a:ln w="19050">
              <a:solidFill>
                <a:schemeClr val="tx1"/>
              </a:solidFill>
              <a:round/>
              <a:headEnd/>
              <a:tailEnd/>
            </a:ln>
          </p:spPr>
          <p:txBody>
            <a:bodyPr wrap="none" anchor="ctr"/>
            <a:lstStyle/>
            <a:p>
              <a:r>
                <a:rPr lang="en-US" b="1" dirty="0"/>
                <a:t>public</a:t>
              </a:r>
              <a:r>
                <a:rPr lang="en-US" dirty="0"/>
                <a:t> </a:t>
              </a:r>
              <a:r>
                <a:rPr lang="en-US" b="1" dirty="0"/>
                <a:t>interface</a:t>
              </a:r>
              <a:r>
                <a:rPr lang="en-US" dirty="0"/>
                <a:t> </a:t>
              </a:r>
              <a:r>
                <a:rPr lang="en-US" dirty="0" err="1"/>
                <a:t>SampleInterface</a:t>
              </a:r>
              <a:r>
                <a:rPr lang="en-US" dirty="0"/>
                <a:t> {</a:t>
              </a:r>
            </a:p>
            <a:p>
              <a:r>
                <a:rPr lang="en-US" b="1" dirty="0"/>
                <a:t>   public</a:t>
              </a:r>
              <a:r>
                <a:rPr lang="en-US" dirty="0"/>
                <a:t> </a:t>
              </a:r>
              <a:r>
                <a:rPr lang="en-US" b="1" dirty="0"/>
                <a:t>void</a:t>
              </a:r>
              <a:r>
                <a:rPr lang="en-US" dirty="0"/>
                <a:t> process();</a:t>
              </a:r>
            </a:p>
            <a:p>
              <a:r>
                <a:rPr lang="en-US" b="1" dirty="0"/>
                <a:t>   public</a:t>
              </a:r>
              <a:r>
                <a:rPr lang="en-US" dirty="0"/>
                <a:t> String </a:t>
              </a:r>
              <a:r>
                <a:rPr lang="en-US" dirty="0" err="1"/>
                <a:t>getName</a:t>
              </a:r>
              <a:r>
                <a:rPr lang="en-US" dirty="0"/>
                <a:t>();</a:t>
              </a:r>
            </a:p>
            <a:p>
              <a:r>
                <a:rPr lang="en-US" b="1" dirty="0"/>
                <a:t>   public</a:t>
              </a:r>
              <a:r>
                <a:rPr lang="en-US" dirty="0"/>
                <a:t> </a:t>
              </a:r>
              <a:r>
                <a:rPr lang="en-US" b="1" dirty="0" err="1"/>
                <a:t>int</a:t>
              </a:r>
              <a:r>
                <a:rPr lang="en-US" dirty="0"/>
                <a:t> </a:t>
              </a:r>
              <a:r>
                <a:rPr lang="en-US" dirty="0" err="1"/>
                <a:t>getAge</a:t>
              </a:r>
              <a:r>
                <a:rPr lang="en-US" dirty="0"/>
                <a:t>();</a:t>
              </a:r>
            </a:p>
            <a:p>
              <a:r>
                <a:rPr lang="en-US" b="1" dirty="0"/>
                <a:t>   public</a:t>
              </a:r>
              <a:r>
                <a:rPr lang="en-US" dirty="0"/>
                <a:t> </a:t>
              </a:r>
              <a:r>
                <a:rPr lang="en-US" b="1" dirty="0"/>
                <a:t>void</a:t>
              </a:r>
              <a:r>
                <a:rPr lang="en-US" dirty="0"/>
                <a:t> </a:t>
              </a:r>
              <a:r>
                <a:rPr lang="en-US" dirty="0" err="1"/>
                <a:t>setAge</a:t>
              </a:r>
              <a:r>
                <a:rPr lang="en-US" dirty="0"/>
                <a:t>(</a:t>
              </a:r>
              <a:r>
                <a:rPr lang="en-US" b="1" dirty="0" err="1"/>
                <a:t>int</a:t>
              </a:r>
              <a:r>
                <a:rPr lang="en-US" dirty="0"/>
                <a:t> age);</a:t>
              </a:r>
            </a:p>
            <a:p>
              <a:r>
                <a:rPr lang="en-US" b="1" dirty="0"/>
                <a:t>   public</a:t>
              </a:r>
              <a:r>
                <a:rPr lang="en-US" dirty="0"/>
                <a:t> </a:t>
              </a:r>
              <a:r>
                <a:rPr lang="en-US" b="1" dirty="0"/>
                <a:t>void</a:t>
              </a:r>
              <a:r>
                <a:rPr lang="en-US" dirty="0"/>
                <a:t> </a:t>
              </a:r>
              <a:r>
                <a:rPr lang="en-US" dirty="0" err="1"/>
                <a:t>setName</a:t>
              </a:r>
              <a:r>
                <a:rPr lang="en-US" dirty="0"/>
                <a:t>(String </a:t>
              </a:r>
              <a:r>
                <a:rPr lang="en-US" dirty="0" err="1"/>
                <a:t>str</a:t>
              </a:r>
              <a:r>
                <a:rPr lang="en-US" dirty="0"/>
                <a:t>);</a:t>
              </a:r>
            </a:p>
            <a:p>
              <a:r>
                <a:rPr lang="en-US" dirty="0"/>
                <a:t>}</a:t>
              </a:r>
            </a:p>
          </p:txBody>
        </p:sp>
        <p:sp>
          <p:nvSpPr>
            <p:cNvPr id="25604" name="AutoShape 4"/>
            <p:cNvSpPr>
              <a:spLocks noChangeArrowheads="1"/>
            </p:cNvSpPr>
            <p:nvPr/>
          </p:nvSpPr>
          <p:spPr bwMode="auto">
            <a:xfrm>
              <a:off x="279402" y="3403596"/>
              <a:ext cx="7924800" cy="2895600"/>
            </a:xfrm>
            <a:prstGeom prst="roundRect">
              <a:avLst>
                <a:gd name="adj" fmla="val 16667"/>
              </a:avLst>
            </a:prstGeom>
            <a:noFill/>
            <a:ln w="19050">
              <a:solidFill>
                <a:schemeClr val="tx1"/>
              </a:solidFill>
              <a:round/>
              <a:headEnd/>
              <a:tailEnd/>
            </a:ln>
          </p:spPr>
          <p:txBody>
            <a:bodyPr wrap="none" anchor="ctr"/>
            <a:lstStyle/>
            <a:p>
              <a:r>
                <a:rPr lang="en-US" b="1" dirty="0"/>
                <a:t>public</a:t>
              </a:r>
              <a:r>
                <a:rPr lang="en-US" dirty="0"/>
                <a:t> </a:t>
              </a:r>
              <a:r>
                <a:rPr lang="en-US" b="1" dirty="0"/>
                <a:t>class</a:t>
              </a:r>
              <a:r>
                <a:rPr lang="en-US" dirty="0"/>
                <a:t> </a:t>
              </a:r>
              <a:r>
                <a:rPr lang="en-US" dirty="0" err="1"/>
                <a:t>SampleBean</a:t>
              </a:r>
              <a:r>
                <a:rPr lang="en-US" dirty="0"/>
                <a:t> </a:t>
              </a:r>
              <a:r>
                <a:rPr lang="en-US" b="1" dirty="0"/>
                <a:t>implements</a:t>
              </a:r>
              <a:r>
                <a:rPr lang="en-US" dirty="0"/>
                <a:t> </a:t>
              </a:r>
              <a:r>
                <a:rPr lang="en-US" dirty="0" err="1"/>
                <a:t>SampleInterface</a:t>
              </a:r>
              <a:r>
                <a:rPr lang="en-US" dirty="0"/>
                <a:t> {</a:t>
              </a:r>
            </a:p>
            <a:p>
              <a:r>
                <a:rPr lang="en-US" b="1" dirty="0"/>
                <a:t>   private</a:t>
              </a:r>
              <a:r>
                <a:rPr lang="en-US" dirty="0"/>
                <a:t> String name;</a:t>
              </a:r>
            </a:p>
            <a:p>
              <a:r>
                <a:rPr lang="en-US" b="1" dirty="0"/>
                <a:t>   private</a:t>
              </a:r>
              <a:r>
                <a:rPr lang="en-US" dirty="0"/>
                <a:t> </a:t>
              </a:r>
              <a:r>
                <a:rPr lang="en-US" b="1" dirty="0" err="1"/>
                <a:t>int</a:t>
              </a:r>
              <a:r>
                <a:rPr lang="en-US" dirty="0"/>
                <a:t> age;</a:t>
              </a:r>
            </a:p>
            <a:p>
              <a:r>
                <a:rPr lang="en-US" dirty="0"/>
                <a:t>   //getter/setter methods for these properties</a:t>
              </a:r>
            </a:p>
            <a:p>
              <a:endParaRPr lang="en-US" dirty="0"/>
            </a:p>
            <a:p>
              <a:r>
                <a:rPr lang="en-US" b="1" dirty="0"/>
                <a:t>   public</a:t>
              </a:r>
              <a:r>
                <a:rPr lang="en-US" dirty="0"/>
                <a:t> </a:t>
              </a:r>
              <a:r>
                <a:rPr lang="en-US" b="1" dirty="0"/>
                <a:t>void</a:t>
              </a:r>
              <a:r>
                <a:rPr lang="en-US" dirty="0"/>
                <a:t> process() {</a:t>
              </a:r>
            </a:p>
            <a:p>
              <a:r>
                <a:rPr lang="en-US" dirty="0"/>
                <a:t>           </a:t>
              </a:r>
              <a:r>
                <a:rPr lang="en-US" dirty="0" err="1"/>
                <a:t>System.</a:t>
              </a:r>
              <a:r>
                <a:rPr lang="en-US" i="1" dirty="0" err="1"/>
                <a:t>out</a:t>
              </a:r>
              <a:r>
                <a:rPr lang="en-US" dirty="0" err="1"/>
                <a:t>.println</a:t>
              </a:r>
              <a:r>
                <a:rPr lang="en-US" dirty="0"/>
                <a:t>("checking with the process() method-1");</a:t>
              </a:r>
            </a:p>
            <a:p>
              <a:r>
                <a:rPr lang="en-US" dirty="0"/>
                <a:t>    }</a:t>
              </a:r>
            </a:p>
            <a:p>
              <a:r>
                <a:rPr lang="en-US" dirty="0"/>
                <a:t>}</a:t>
              </a:r>
            </a:p>
          </p:txBody>
        </p:sp>
        <p:sp>
          <p:nvSpPr>
            <p:cNvPr id="88070" name="AutoShape 6"/>
            <p:cNvSpPr>
              <a:spLocks/>
            </p:cNvSpPr>
            <p:nvPr/>
          </p:nvSpPr>
          <p:spPr bwMode="auto">
            <a:xfrm>
              <a:off x="6604002" y="1574796"/>
              <a:ext cx="1752600" cy="1066800"/>
            </a:xfrm>
            <a:prstGeom prst="accentCallout1">
              <a:avLst>
                <a:gd name="adj1" fmla="val 10713"/>
                <a:gd name="adj2" fmla="val -4347"/>
                <a:gd name="adj3" fmla="val 150148"/>
                <a:gd name="adj4" fmla="val -37773"/>
              </a:avLst>
            </a:prstGeom>
            <a:solidFill>
              <a:srgbClr val="DDDDDD"/>
            </a:solidFill>
            <a:ln w="9525">
              <a:solidFill>
                <a:schemeClr val="tx1"/>
              </a:solidFill>
              <a:miter lim="800000"/>
              <a:headEnd/>
              <a:tailEnd/>
            </a:ln>
            <a:effectLst>
              <a:prstShdw prst="shdw17" dist="17961" dir="2700000">
                <a:schemeClr val="tx1">
                  <a:gamma/>
                  <a:shade val="60000"/>
                  <a:invGamma/>
                </a:schemeClr>
              </a:prstShdw>
            </a:effectLst>
          </p:spPr>
          <p:txBody>
            <a:bodyPr/>
            <a:lstStyle/>
            <a:p>
              <a:pPr eaLnBrk="0" hangingPunct="0">
                <a:spcBef>
                  <a:spcPct val="20000"/>
                </a:spcBef>
                <a:buFont typeface="Arial" pitchFamily="34" charset="0"/>
                <a:buNone/>
                <a:defRPr/>
              </a:pPr>
              <a:r>
                <a:rPr lang="en-US" sz="1600" dirty="0"/>
                <a:t>Business interface and its implementing class</a:t>
              </a:r>
            </a:p>
          </p:txBody>
        </p:sp>
        <p:sp>
          <p:nvSpPr>
            <p:cNvPr id="88071" name="AutoShape 7"/>
            <p:cNvSpPr>
              <a:spLocks/>
            </p:cNvSpPr>
            <p:nvPr/>
          </p:nvSpPr>
          <p:spPr bwMode="auto">
            <a:xfrm>
              <a:off x="6756402" y="4546596"/>
              <a:ext cx="1752600" cy="457200"/>
            </a:xfrm>
            <a:prstGeom prst="accentCallout1">
              <a:avLst>
                <a:gd name="adj1" fmla="val 25000"/>
                <a:gd name="adj2" fmla="val -4347"/>
                <a:gd name="adj3" fmla="val 133333"/>
                <a:gd name="adj4" fmla="val -139222"/>
              </a:avLst>
            </a:prstGeom>
            <a:solidFill>
              <a:srgbClr val="DDDDDD"/>
            </a:solidFill>
            <a:ln w="9525">
              <a:solidFill>
                <a:schemeClr val="tx1"/>
              </a:solidFill>
              <a:miter lim="800000"/>
              <a:headEnd/>
              <a:tailEnd/>
            </a:ln>
            <a:effectLst>
              <a:prstShdw prst="shdw17" dist="17961" dir="2700000">
                <a:schemeClr val="tx1">
                  <a:gamma/>
                  <a:shade val="60000"/>
                  <a:invGamma/>
                </a:schemeClr>
              </a:prstShdw>
            </a:effectLst>
          </p:spPr>
          <p:txBody>
            <a:bodyPr/>
            <a:lstStyle/>
            <a:p>
              <a:pPr eaLnBrk="0" hangingPunct="0">
                <a:spcBef>
                  <a:spcPct val="20000"/>
                </a:spcBef>
                <a:buFont typeface="Arial" pitchFamily="34" charset="0"/>
                <a:buNone/>
                <a:defRPr/>
              </a:pPr>
              <a:r>
                <a:rPr lang="en-US" sz="1600"/>
                <a:t>Business method</a:t>
              </a:r>
            </a:p>
          </p:txBody>
        </p:sp>
      </p:grpSp>
      <p:sp>
        <p:nvSpPr>
          <p:cNvPr id="4" name="Title 3"/>
          <p:cNvSpPr>
            <a:spLocks noGrp="1"/>
          </p:cNvSpPr>
          <p:nvPr>
            <p:ph type="title"/>
          </p:nvPr>
        </p:nvSpPr>
        <p:spPr>
          <a:xfrm>
            <a:off x="309801" y="418452"/>
            <a:ext cx="8312649" cy="701989"/>
          </a:xfrm>
        </p:spPr>
        <p:txBody>
          <a:bodyPr>
            <a:normAutofit/>
          </a:bodyPr>
          <a:lstStyle/>
          <a:p>
            <a:r>
              <a:rPr lang="en-US" dirty="0"/>
              <a:t>6.3.1: Logging  as an Aspect </a:t>
            </a:r>
            <a:r>
              <a:rPr lang="en-US" dirty="0" smtClean="0"/>
              <a:t>-</a:t>
            </a:r>
            <a:r>
              <a:rPr lang="en-US" dirty="0" err="1" smtClean="0"/>
              <a:t>Eg</a:t>
            </a:r>
            <a:r>
              <a:rPr lang="en-US" dirty="0" smtClean="0"/>
              <a:t> </a:t>
            </a:r>
            <a:r>
              <a:rPr lang="en-US" dirty="0"/>
              <a:t>: Integrating </a:t>
            </a:r>
            <a:r>
              <a:rPr lang="en-US" dirty="0" smtClean="0"/>
              <a:t>Log4j</a:t>
            </a:r>
            <a:br>
              <a:rPr lang="en-US" dirty="0" smtClean="0"/>
            </a:br>
            <a:r>
              <a:rPr lang="en-US" dirty="0"/>
              <a:t> </a:t>
            </a:r>
            <a:r>
              <a:rPr lang="en-US" dirty="0" smtClean="0"/>
              <a:t>                      </a:t>
            </a:r>
            <a:r>
              <a:rPr lang="en-US" dirty="0"/>
              <a:t>framework into AOP</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497770" y="1265666"/>
            <a:ext cx="8458200" cy="5014688"/>
            <a:chOff x="293050" y="1265666"/>
            <a:chExt cx="8458200" cy="5014688"/>
          </a:xfrm>
        </p:grpSpPr>
        <p:sp>
          <p:nvSpPr>
            <p:cNvPr id="26627" name="AutoShape 4"/>
            <p:cNvSpPr>
              <a:spLocks noChangeArrowheads="1"/>
            </p:cNvSpPr>
            <p:nvPr/>
          </p:nvSpPr>
          <p:spPr bwMode="auto">
            <a:xfrm>
              <a:off x="293050" y="1265666"/>
              <a:ext cx="8458200" cy="5014688"/>
            </a:xfrm>
            <a:prstGeom prst="roundRect">
              <a:avLst>
                <a:gd name="adj" fmla="val 16667"/>
              </a:avLst>
            </a:prstGeom>
            <a:noFill/>
            <a:ln w="19050">
              <a:solidFill>
                <a:schemeClr val="tx1"/>
              </a:solidFill>
              <a:round/>
              <a:headEnd/>
              <a:tailEnd/>
            </a:ln>
          </p:spPr>
          <p:txBody>
            <a:bodyPr wrap="none" anchor="ctr"/>
            <a:lstStyle/>
            <a:p>
              <a:r>
                <a:rPr lang="en-US" b="1" dirty="0"/>
                <a:t>public</a:t>
              </a:r>
              <a:r>
                <a:rPr lang="en-US" dirty="0"/>
                <a:t> </a:t>
              </a:r>
              <a:r>
                <a:rPr lang="en-US" b="1" dirty="0"/>
                <a:t>class</a:t>
              </a:r>
              <a:r>
                <a:rPr lang="en-US" dirty="0"/>
                <a:t> </a:t>
              </a:r>
              <a:r>
                <a:rPr lang="en-US" dirty="0" err="1"/>
                <a:t>LoggingInterceptor</a:t>
              </a:r>
              <a:r>
                <a:rPr lang="en-US" dirty="0"/>
                <a:t> {</a:t>
              </a:r>
            </a:p>
            <a:p>
              <a:r>
                <a:rPr lang="en-US" dirty="0"/>
                <a:t>    Logger </a:t>
              </a:r>
              <a:r>
                <a:rPr lang="en-US" dirty="0" err="1"/>
                <a:t>myLog</a:t>
              </a:r>
              <a:r>
                <a:rPr lang="en-US" dirty="0"/>
                <a:t>;</a:t>
              </a:r>
            </a:p>
            <a:p>
              <a:r>
                <a:rPr lang="en-US" b="1" dirty="0"/>
                <a:t>    public</a:t>
              </a:r>
              <a:r>
                <a:rPr lang="en-US" dirty="0"/>
                <a:t> Object logs(</a:t>
              </a:r>
              <a:r>
                <a:rPr lang="en-US" dirty="0" err="1"/>
                <a:t>ProceedingJoinPoint</a:t>
              </a:r>
              <a:r>
                <a:rPr lang="en-US" dirty="0"/>
                <a:t> call) </a:t>
              </a:r>
              <a:r>
                <a:rPr lang="en-US" b="1" dirty="0"/>
                <a:t>throws</a:t>
              </a:r>
              <a:r>
                <a:rPr lang="en-US" dirty="0"/>
                <a:t> </a:t>
              </a:r>
              <a:r>
                <a:rPr lang="en-US" dirty="0" err="1"/>
                <a:t>Throwable</a:t>
              </a:r>
              <a:r>
                <a:rPr lang="en-US" dirty="0"/>
                <a:t> {</a:t>
              </a:r>
            </a:p>
            <a:p>
              <a:r>
                <a:rPr lang="en-US" dirty="0"/>
                <a:t>         Object point = </a:t>
              </a:r>
              <a:r>
                <a:rPr lang="en-US" b="1" dirty="0"/>
                <a:t>null</a:t>
              </a:r>
              <a:r>
                <a:rPr lang="en-US" dirty="0"/>
                <a:t>;</a:t>
              </a:r>
            </a:p>
            <a:p>
              <a:r>
                <a:rPr lang="en-US" dirty="0"/>
                <a:t>         </a:t>
              </a:r>
              <a:r>
                <a:rPr lang="en-US" dirty="0" err="1"/>
                <a:t>myLog</a:t>
              </a:r>
              <a:r>
                <a:rPr lang="en-US" dirty="0"/>
                <a:t> = </a:t>
              </a:r>
              <a:r>
                <a:rPr lang="en-US" dirty="0" err="1"/>
                <a:t>Logger.</a:t>
              </a:r>
              <a:r>
                <a:rPr lang="en-US" i="1" dirty="0" err="1"/>
                <a:t>getLogger</a:t>
              </a:r>
              <a:r>
                <a:rPr lang="en-US" dirty="0"/>
                <a:t>(</a:t>
              </a:r>
              <a:r>
                <a:rPr lang="en-US" dirty="0" err="1"/>
                <a:t>LoggingInterceptor.</a:t>
              </a:r>
              <a:r>
                <a:rPr lang="en-US" b="1" dirty="0" err="1"/>
                <a:t>class</a:t>
              </a:r>
              <a:r>
                <a:rPr lang="en-US" dirty="0"/>
                <a:t>);</a:t>
              </a:r>
            </a:p>
            <a:p>
              <a:r>
                <a:rPr lang="en-US" dirty="0"/>
                <a:t>         </a:t>
              </a:r>
              <a:r>
                <a:rPr lang="en-US" dirty="0" err="1"/>
                <a:t>PropertyConfigurator.</a:t>
              </a:r>
              <a:r>
                <a:rPr lang="en-US" i="1" dirty="0" err="1"/>
                <a:t>configure</a:t>
              </a:r>
              <a:r>
                <a:rPr lang="en-US" dirty="0"/>
                <a:t>("log4j.properties");</a:t>
              </a:r>
            </a:p>
            <a:p>
              <a:r>
                <a:rPr lang="en-US" b="1" dirty="0"/>
                <a:t>         try</a:t>
              </a:r>
              <a:r>
                <a:rPr lang="en-US" dirty="0"/>
                <a:t> {</a:t>
              </a:r>
            </a:p>
            <a:p>
              <a:r>
                <a:rPr lang="en-US" dirty="0"/>
                <a:t>               </a:t>
              </a:r>
              <a:r>
                <a:rPr lang="en-US" dirty="0" err="1"/>
                <a:t>System.</a:t>
              </a:r>
              <a:r>
                <a:rPr lang="en-US" i="1" dirty="0" err="1"/>
                <a:t>out</a:t>
              </a:r>
              <a:r>
                <a:rPr lang="en-US" dirty="0" err="1"/>
                <a:t>.println</a:t>
              </a:r>
              <a:r>
                <a:rPr lang="en-US" dirty="0"/>
                <a:t>("from logging aspect: entering method "</a:t>
              </a:r>
            </a:p>
            <a:p>
              <a:r>
                <a:rPr lang="en-US" dirty="0"/>
                <a:t>                                                              + </a:t>
              </a:r>
              <a:r>
                <a:rPr lang="en-US" dirty="0" err="1"/>
                <a:t>call.getSignature</a:t>
              </a:r>
              <a:r>
                <a:rPr lang="en-US" dirty="0"/>
                <a:t>().</a:t>
              </a:r>
              <a:r>
                <a:rPr lang="en-US" dirty="0" err="1"/>
                <a:t>getName</a:t>
              </a:r>
              <a:r>
                <a:rPr lang="en-US" dirty="0"/>
                <a:t>());</a:t>
              </a:r>
            </a:p>
            <a:p>
              <a:r>
                <a:rPr lang="en-US" dirty="0"/>
                <a:t>               myLog.info("Hello : It is " + </a:t>
              </a:r>
              <a:r>
                <a:rPr lang="en-US" b="1" dirty="0"/>
                <a:t>new</a:t>
              </a:r>
              <a:r>
                <a:rPr lang="en-US" dirty="0"/>
                <a:t> </a:t>
              </a:r>
              <a:r>
                <a:rPr lang="en-US" dirty="0" err="1"/>
                <a:t>java.util.Date</a:t>
              </a:r>
              <a:r>
                <a:rPr lang="en-US" dirty="0"/>
                <a:t>().</a:t>
              </a:r>
              <a:r>
                <a:rPr lang="en-US" dirty="0" err="1"/>
                <a:t>toString</a:t>
              </a:r>
              <a:r>
                <a:rPr lang="en-US" dirty="0"/>
                <a:t>());</a:t>
              </a:r>
            </a:p>
            <a:p>
              <a:r>
                <a:rPr lang="en-US" dirty="0"/>
                <a:t>               point = </a:t>
              </a:r>
              <a:r>
                <a:rPr lang="en-US" dirty="0" err="1"/>
                <a:t>call.proceed</a:t>
              </a:r>
              <a:r>
                <a:rPr lang="en-US" dirty="0"/>
                <a:t>();</a:t>
              </a:r>
            </a:p>
            <a:p>
              <a:r>
                <a:rPr lang="en-US" dirty="0"/>
                <a:t>               </a:t>
              </a:r>
              <a:r>
                <a:rPr lang="en-US" dirty="0" err="1"/>
                <a:t>System.</a:t>
              </a:r>
              <a:r>
                <a:rPr lang="en-US" i="1" dirty="0" err="1"/>
                <a:t>out</a:t>
              </a:r>
              <a:r>
                <a:rPr lang="en-US" dirty="0" err="1"/>
                <a:t>.println</a:t>
              </a:r>
              <a:r>
                <a:rPr lang="en-US" dirty="0"/>
                <a:t>("from logging aspect: exiting method ");</a:t>
              </a:r>
            </a:p>
            <a:p>
              <a:r>
                <a:rPr lang="en-US" dirty="0"/>
                <a:t>         } </a:t>
              </a:r>
              <a:r>
                <a:rPr lang="en-US" b="1" dirty="0"/>
                <a:t>catch</a:t>
              </a:r>
              <a:r>
                <a:rPr lang="en-US" dirty="0"/>
                <a:t> (Exception e) {</a:t>
              </a:r>
            </a:p>
            <a:p>
              <a:r>
                <a:rPr lang="en-US" dirty="0"/>
                <a:t>               </a:t>
              </a:r>
              <a:r>
                <a:rPr lang="en-US" dirty="0" err="1"/>
                <a:t>System.</a:t>
              </a:r>
              <a:r>
                <a:rPr lang="en-US" i="1" dirty="0" err="1"/>
                <a:t>out</a:t>
              </a:r>
              <a:r>
                <a:rPr lang="en-US" dirty="0" err="1"/>
                <a:t>.println</a:t>
              </a:r>
              <a:r>
                <a:rPr lang="en-US" dirty="0"/>
                <a:t>(“Logging the exception with date " + </a:t>
              </a:r>
              <a:r>
                <a:rPr lang="en-US" b="1" dirty="0"/>
                <a:t>new</a:t>
              </a:r>
              <a:r>
                <a:rPr lang="en-US" dirty="0"/>
                <a:t> Date());</a:t>
              </a:r>
            </a:p>
            <a:p>
              <a:r>
                <a:rPr lang="en-US" dirty="0"/>
                <a:t>      }</a:t>
              </a:r>
            </a:p>
            <a:p>
              <a:r>
                <a:rPr lang="en-US" b="1" dirty="0"/>
                <a:t>     return</a:t>
              </a:r>
              <a:r>
                <a:rPr lang="en-US" dirty="0"/>
                <a:t> point;</a:t>
              </a:r>
            </a:p>
            <a:p>
              <a:r>
                <a:rPr lang="en-US" dirty="0"/>
                <a:t>  }</a:t>
              </a:r>
            </a:p>
          </p:txBody>
        </p:sp>
        <p:sp>
          <p:nvSpPr>
            <p:cNvPr id="90119" name="AutoShape 7"/>
            <p:cNvSpPr>
              <a:spLocks/>
            </p:cNvSpPr>
            <p:nvPr/>
          </p:nvSpPr>
          <p:spPr bwMode="auto">
            <a:xfrm>
              <a:off x="6680202" y="1273626"/>
              <a:ext cx="1981200" cy="449077"/>
            </a:xfrm>
            <a:prstGeom prst="borderCallout1">
              <a:avLst>
                <a:gd name="adj1" fmla="val 25000"/>
                <a:gd name="adj2" fmla="val -3847"/>
                <a:gd name="adj3" fmla="val 65972"/>
                <a:gd name="adj4" fmla="val -108255"/>
              </a:avLst>
            </a:prstGeom>
            <a:solidFill>
              <a:srgbClr val="DDDDDD"/>
            </a:solidFill>
            <a:ln w="9525">
              <a:solidFill>
                <a:schemeClr val="tx1"/>
              </a:solidFill>
              <a:miter lim="800000"/>
              <a:headEnd/>
              <a:tailEnd/>
            </a:ln>
            <a:effectLst>
              <a:prstShdw prst="shdw17" dist="17961" dir="2700000">
                <a:schemeClr val="tx1">
                  <a:gamma/>
                  <a:shade val="60000"/>
                  <a:invGamma/>
                </a:schemeClr>
              </a:prstShdw>
            </a:effectLst>
          </p:spPr>
          <p:txBody>
            <a:bodyPr/>
            <a:lstStyle/>
            <a:p>
              <a:pPr algn="ctr">
                <a:defRPr/>
              </a:pPr>
              <a:r>
                <a:rPr lang="en-US" dirty="0"/>
                <a:t>The interceptor</a:t>
              </a:r>
            </a:p>
          </p:txBody>
        </p:sp>
      </p:grpSp>
      <p:sp>
        <p:nvSpPr>
          <p:cNvPr id="4" name="Title 3"/>
          <p:cNvSpPr>
            <a:spLocks noGrp="1"/>
          </p:cNvSpPr>
          <p:nvPr>
            <p:ph type="title"/>
          </p:nvPr>
        </p:nvSpPr>
        <p:spPr/>
        <p:txBody>
          <a:bodyPr>
            <a:normAutofit fontScale="90000"/>
          </a:bodyPr>
          <a:lstStyle/>
          <a:p>
            <a:r>
              <a:rPr lang="en-US" dirty="0"/>
              <a:t>6.3.1: Logging  as an </a:t>
            </a:r>
            <a:r>
              <a:rPr lang="en-US" dirty="0" smtClean="0"/>
              <a:t>Aspect- </a:t>
            </a:r>
            <a:r>
              <a:rPr lang="en-US" dirty="0" err="1"/>
              <a:t>Eg</a:t>
            </a:r>
            <a:r>
              <a:rPr lang="en-US" dirty="0"/>
              <a:t> : Integrating Log4j framework into AOP</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470474" y="1324797"/>
            <a:ext cx="8458200" cy="4773218"/>
            <a:chOff x="279402" y="990600"/>
            <a:chExt cx="8458200" cy="5250540"/>
          </a:xfrm>
        </p:grpSpPr>
        <p:sp>
          <p:nvSpPr>
            <p:cNvPr id="27651" name="AutoShape 4"/>
            <p:cNvSpPr>
              <a:spLocks noChangeArrowheads="1"/>
            </p:cNvSpPr>
            <p:nvPr/>
          </p:nvSpPr>
          <p:spPr bwMode="auto">
            <a:xfrm>
              <a:off x="279402" y="1211940"/>
              <a:ext cx="8458200" cy="3810000"/>
            </a:xfrm>
            <a:prstGeom prst="roundRect">
              <a:avLst>
                <a:gd name="adj" fmla="val 16667"/>
              </a:avLst>
            </a:prstGeom>
            <a:noFill/>
            <a:ln w="19050">
              <a:solidFill>
                <a:schemeClr val="tx1"/>
              </a:solidFill>
              <a:round/>
              <a:headEnd/>
              <a:tailEnd/>
            </a:ln>
          </p:spPr>
          <p:txBody>
            <a:bodyPr anchor="ctr"/>
            <a:lstStyle/>
            <a:p>
              <a:r>
                <a:rPr lang="en-US" dirty="0"/>
                <a:t>&lt;beans </a:t>
              </a:r>
              <a:r>
                <a:rPr lang="en-US" i="1" dirty="0"/>
                <a:t> …..</a:t>
              </a:r>
              <a:r>
                <a:rPr lang="en-US" dirty="0"/>
                <a:t>&gt;</a:t>
              </a:r>
            </a:p>
            <a:p>
              <a:r>
                <a:rPr lang="en-US" dirty="0"/>
                <a:t>    &lt;bean id=</a:t>
              </a:r>
              <a:r>
                <a:rPr lang="en-US" i="1" dirty="0"/>
                <a:t>"</a:t>
              </a:r>
              <a:r>
                <a:rPr lang="en-US" i="1" dirty="0" err="1"/>
                <a:t>sampleBean</a:t>
              </a:r>
              <a:r>
                <a:rPr lang="en-US" i="1" dirty="0"/>
                <a:t>"</a:t>
              </a:r>
              <a:r>
                <a:rPr lang="en-US" dirty="0"/>
                <a:t> class=</a:t>
              </a:r>
              <a:r>
                <a:rPr lang="en-US" i="1" dirty="0"/>
                <a:t>"</a:t>
              </a:r>
              <a:r>
                <a:rPr lang="en-US" i="1" dirty="0" err="1"/>
                <a:t>training.spring.aop.logger.SampleBean</a:t>
              </a:r>
              <a:r>
                <a:rPr lang="en-US" i="1" dirty="0"/>
                <a:t>"</a:t>
              </a:r>
              <a:r>
                <a:rPr lang="en-US" dirty="0"/>
                <a:t>/&gt;</a:t>
              </a:r>
            </a:p>
            <a:p>
              <a:r>
                <a:rPr lang="en-US" dirty="0"/>
                <a:t>    &lt;bean id=</a:t>
              </a:r>
              <a:r>
                <a:rPr lang="en-US" i="1" dirty="0"/>
                <a:t>"</a:t>
              </a:r>
              <a:r>
                <a:rPr lang="en-US" i="1" dirty="0" err="1"/>
                <a:t>loggingInterceptor</a:t>
              </a:r>
              <a:r>
                <a:rPr lang="en-US" i="1" dirty="0"/>
                <a:t>"</a:t>
              </a:r>
              <a:r>
                <a:rPr lang="en-US" dirty="0"/>
                <a:t>   </a:t>
              </a:r>
            </a:p>
            <a:p>
              <a:r>
                <a:rPr lang="en-US" dirty="0"/>
                <a:t>                class=</a:t>
              </a:r>
              <a:r>
                <a:rPr lang="en-US" i="1" dirty="0"/>
                <a:t>"</a:t>
              </a:r>
              <a:r>
                <a:rPr lang="en-US" i="1" dirty="0" err="1"/>
                <a:t>training.spring.aop.logger.LoggingInterceptor</a:t>
              </a:r>
              <a:r>
                <a:rPr lang="en-US" i="1" dirty="0"/>
                <a:t>"</a:t>
              </a:r>
              <a:r>
                <a:rPr lang="en-US" dirty="0"/>
                <a:t> /&gt;</a:t>
              </a:r>
            </a:p>
            <a:p>
              <a:r>
                <a:rPr lang="en-US" dirty="0"/>
                <a:t>    &lt;</a:t>
              </a:r>
              <a:r>
                <a:rPr lang="en-US" dirty="0" err="1"/>
                <a:t>aop:config</a:t>
              </a:r>
              <a:r>
                <a:rPr lang="en-US" dirty="0"/>
                <a:t>&gt;</a:t>
              </a:r>
            </a:p>
            <a:p>
              <a:r>
                <a:rPr lang="en-US" dirty="0"/>
                <a:t>        &lt;</a:t>
              </a:r>
              <a:r>
                <a:rPr lang="en-US" dirty="0" err="1"/>
                <a:t>aop:aspect</a:t>
              </a:r>
              <a:r>
                <a:rPr lang="en-US" dirty="0"/>
                <a:t> ref=</a:t>
              </a:r>
              <a:r>
                <a:rPr lang="en-US" i="1" dirty="0"/>
                <a:t>"</a:t>
              </a:r>
              <a:r>
                <a:rPr lang="en-US" i="1" dirty="0" err="1"/>
                <a:t>loggingInterceptor</a:t>
              </a:r>
              <a:r>
                <a:rPr lang="en-US" i="1" dirty="0"/>
                <a:t>"</a:t>
              </a:r>
              <a:r>
                <a:rPr lang="en-US" dirty="0"/>
                <a:t>&gt;</a:t>
              </a:r>
            </a:p>
            <a:p>
              <a:r>
                <a:rPr lang="en-US" dirty="0"/>
                <a:t>            &lt;</a:t>
              </a:r>
              <a:r>
                <a:rPr lang="en-US" dirty="0" err="1"/>
                <a:t>aop:pointcut</a:t>
              </a:r>
              <a:r>
                <a:rPr lang="en-US" dirty="0"/>
                <a:t> id=</a:t>
              </a:r>
              <a:r>
                <a:rPr lang="en-US" i="1" dirty="0"/>
                <a:t>"</a:t>
              </a:r>
              <a:r>
                <a:rPr lang="en-US" i="1" dirty="0" err="1"/>
                <a:t>myCutLogging</a:t>
              </a:r>
              <a:r>
                <a:rPr lang="en-US" i="1" dirty="0"/>
                <a:t>"</a:t>
              </a:r>
              <a:r>
                <a:rPr lang="en-US" dirty="0"/>
                <a:t> expression=</a:t>
              </a:r>
              <a:r>
                <a:rPr lang="en-US" i="1" dirty="0"/>
                <a:t>"execution(* *.p*(..))"</a:t>
              </a:r>
              <a:r>
                <a:rPr lang="en-US" dirty="0"/>
                <a:t>/&gt;</a:t>
              </a:r>
            </a:p>
            <a:p>
              <a:r>
                <a:rPr lang="en-US" dirty="0"/>
                <a:t>               &lt;!-- - when you want to do? before method ,after method,..... --&gt;</a:t>
              </a:r>
            </a:p>
            <a:p>
              <a:r>
                <a:rPr lang="en-US" dirty="0"/>
                <a:t>             &lt;</a:t>
              </a:r>
              <a:r>
                <a:rPr lang="en-US" dirty="0" err="1"/>
                <a:t>aop:around</a:t>
              </a:r>
              <a:r>
                <a:rPr lang="en-US" dirty="0"/>
                <a:t> </a:t>
              </a:r>
              <a:r>
                <a:rPr lang="en-US" dirty="0" err="1"/>
                <a:t>pointcut</a:t>
              </a:r>
              <a:r>
                <a:rPr lang="en-US" dirty="0"/>
                <a:t>-ref=</a:t>
              </a:r>
              <a:r>
                <a:rPr lang="en-US" i="1" dirty="0"/>
                <a:t>"</a:t>
              </a:r>
              <a:r>
                <a:rPr lang="en-US" i="1" dirty="0" err="1"/>
                <a:t>myCutLogging</a:t>
              </a:r>
              <a:r>
                <a:rPr lang="en-US" i="1" dirty="0"/>
                <a:t>"</a:t>
              </a:r>
              <a:r>
                <a:rPr lang="en-US" dirty="0"/>
                <a:t> method=</a:t>
              </a:r>
              <a:r>
                <a:rPr lang="en-US" i="1" dirty="0"/>
                <a:t>"logs"</a:t>
              </a:r>
              <a:r>
                <a:rPr lang="en-US" dirty="0"/>
                <a:t> /&gt;</a:t>
              </a:r>
            </a:p>
            <a:p>
              <a:r>
                <a:rPr lang="en-US" dirty="0"/>
                <a:t>         &lt;/</a:t>
              </a:r>
              <a:r>
                <a:rPr lang="en-US" dirty="0" err="1"/>
                <a:t>aop:aspect</a:t>
              </a:r>
              <a:r>
                <a:rPr lang="en-US" dirty="0"/>
                <a:t>&gt;</a:t>
              </a:r>
            </a:p>
            <a:p>
              <a:r>
                <a:rPr lang="en-US" dirty="0"/>
                <a:t>     &lt;/</a:t>
              </a:r>
              <a:r>
                <a:rPr lang="en-US" dirty="0" err="1"/>
                <a:t>aop:config</a:t>
              </a:r>
              <a:r>
                <a:rPr lang="en-US" dirty="0"/>
                <a:t>&gt;</a:t>
              </a:r>
            </a:p>
            <a:p>
              <a:r>
                <a:rPr lang="en-US" dirty="0"/>
                <a:t>&lt;/beans&gt;</a:t>
              </a:r>
            </a:p>
          </p:txBody>
        </p:sp>
        <p:sp>
          <p:nvSpPr>
            <p:cNvPr id="92164" name="AutoShape 4"/>
            <p:cNvSpPr>
              <a:spLocks/>
            </p:cNvSpPr>
            <p:nvPr/>
          </p:nvSpPr>
          <p:spPr bwMode="auto">
            <a:xfrm>
              <a:off x="6172200" y="990600"/>
              <a:ext cx="2514600" cy="457200"/>
            </a:xfrm>
            <a:prstGeom prst="borderCallout1">
              <a:avLst>
                <a:gd name="adj1" fmla="val 25000"/>
                <a:gd name="adj2" fmla="val -3032"/>
                <a:gd name="adj3" fmla="val 107292"/>
                <a:gd name="adj4" fmla="val -34912"/>
              </a:avLst>
            </a:prstGeom>
            <a:solidFill>
              <a:srgbClr val="DDDDDD"/>
            </a:solidFill>
            <a:ln w="9525">
              <a:solidFill>
                <a:schemeClr val="tx1"/>
              </a:solidFill>
              <a:miter lim="800000"/>
              <a:headEnd/>
              <a:tailEnd/>
            </a:ln>
            <a:effectLst>
              <a:prstShdw prst="shdw17" dist="17961" dir="2700000">
                <a:schemeClr val="tx1">
                  <a:gamma/>
                  <a:shade val="60000"/>
                  <a:invGamma/>
                </a:schemeClr>
              </a:prstShdw>
            </a:effectLst>
          </p:spPr>
          <p:txBody>
            <a:bodyPr/>
            <a:lstStyle/>
            <a:p>
              <a:pPr algn="ctr">
                <a:defRPr/>
              </a:pPr>
              <a:r>
                <a:rPr lang="en-US"/>
                <a:t>The configuration file</a:t>
              </a:r>
            </a:p>
          </p:txBody>
        </p:sp>
        <p:sp>
          <p:nvSpPr>
            <p:cNvPr id="27653" name="AutoShape 4"/>
            <p:cNvSpPr>
              <a:spLocks noChangeArrowheads="1"/>
            </p:cNvSpPr>
            <p:nvPr/>
          </p:nvSpPr>
          <p:spPr bwMode="auto">
            <a:xfrm>
              <a:off x="279402" y="5174340"/>
              <a:ext cx="8458200" cy="1066800"/>
            </a:xfrm>
            <a:prstGeom prst="roundRect">
              <a:avLst>
                <a:gd name="adj" fmla="val 16667"/>
              </a:avLst>
            </a:prstGeom>
            <a:noFill/>
            <a:ln w="19050">
              <a:solidFill>
                <a:schemeClr val="tx1"/>
              </a:solidFill>
              <a:round/>
              <a:headEnd/>
              <a:tailEnd/>
            </a:ln>
          </p:spPr>
          <p:txBody>
            <a:bodyPr anchor="ctr"/>
            <a:lstStyle/>
            <a:p>
              <a:r>
                <a:rPr lang="en-US"/>
                <a:t>log4j.rootLogger=debug, myAppender</a:t>
              </a:r>
            </a:p>
            <a:p>
              <a:r>
                <a:rPr lang="en-US"/>
                <a:t>log4j.appender.myAppender=org.apache.log4j.ConsoleAppender</a:t>
              </a:r>
            </a:p>
            <a:p>
              <a:r>
                <a:rPr lang="en-US" u="sng"/>
                <a:t>log4j.appender.myAppender.layout</a:t>
              </a:r>
              <a:r>
                <a:rPr lang="en-US"/>
                <a:t>=org.apache.log4j.SimpleLayout </a:t>
              </a:r>
            </a:p>
          </p:txBody>
        </p:sp>
        <p:sp>
          <p:nvSpPr>
            <p:cNvPr id="92166" name="AutoShape 6"/>
            <p:cNvSpPr>
              <a:spLocks/>
            </p:cNvSpPr>
            <p:nvPr/>
          </p:nvSpPr>
          <p:spPr bwMode="auto">
            <a:xfrm>
              <a:off x="6248400" y="4724400"/>
              <a:ext cx="1981200" cy="457200"/>
            </a:xfrm>
            <a:prstGeom prst="borderCallout1">
              <a:avLst>
                <a:gd name="adj1" fmla="val 25000"/>
                <a:gd name="adj2" fmla="val -3847"/>
                <a:gd name="adj3" fmla="val 89236"/>
                <a:gd name="adj4" fmla="val -80528"/>
              </a:avLst>
            </a:prstGeom>
            <a:solidFill>
              <a:srgbClr val="DDDDDD"/>
            </a:solidFill>
            <a:ln w="9525">
              <a:solidFill>
                <a:schemeClr val="tx1"/>
              </a:solidFill>
              <a:miter lim="800000"/>
              <a:headEnd/>
              <a:tailEnd/>
            </a:ln>
            <a:effectLst>
              <a:prstShdw prst="shdw17" dist="17961" dir="2700000">
                <a:schemeClr val="tx1">
                  <a:gamma/>
                  <a:shade val="60000"/>
                  <a:invGamma/>
                </a:schemeClr>
              </a:prstShdw>
            </a:effectLst>
          </p:spPr>
          <p:txBody>
            <a:bodyPr/>
            <a:lstStyle/>
            <a:p>
              <a:pPr algn="ctr">
                <a:defRPr/>
              </a:pPr>
              <a:r>
                <a:rPr lang="en-US"/>
                <a:t>log4j.properties</a:t>
              </a:r>
            </a:p>
          </p:txBody>
        </p:sp>
      </p:grpSp>
      <p:sp>
        <p:nvSpPr>
          <p:cNvPr id="4" name="Title 3"/>
          <p:cNvSpPr>
            <a:spLocks noGrp="1"/>
          </p:cNvSpPr>
          <p:nvPr>
            <p:ph type="title"/>
          </p:nvPr>
        </p:nvSpPr>
        <p:spPr>
          <a:xfrm>
            <a:off x="309801" y="418452"/>
            <a:ext cx="8312649" cy="608837"/>
          </a:xfrm>
        </p:spPr>
        <p:txBody>
          <a:bodyPr>
            <a:normAutofit fontScale="90000"/>
          </a:bodyPr>
          <a:lstStyle/>
          <a:p>
            <a:r>
              <a:rPr lang="en-US" dirty="0"/>
              <a:t>6.3.1: Logging  as an Aspect </a:t>
            </a:r>
            <a:r>
              <a:rPr lang="en-US" dirty="0" smtClean="0"/>
              <a:t>-</a:t>
            </a:r>
            <a:r>
              <a:rPr lang="en-US" dirty="0" err="1" smtClean="0"/>
              <a:t>Eg</a:t>
            </a:r>
            <a:r>
              <a:rPr lang="en-US" dirty="0" smtClean="0"/>
              <a:t> </a:t>
            </a:r>
            <a:r>
              <a:rPr lang="en-US" dirty="0"/>
              <a:t>: Integrating </a:t>
            </a:r>
            <a:r>
              <a:rPr lang="en-US" dirty="0" smtClean="0"/>
              <a:t>Log4j</a:t>
            </a:r>
            <a:br>
              <a:rPr lang="en-US" dirty="0" smtClean="0"/>
            </a:br>
            <a:r>
              <a:rPr lang="en-US" dirty="0"/>
              <a:t> </a:t>
            </a:r>
            <a:r>
              <a:rPr lang="en-US" dirty="0" smtClean="0"/>
              <a:t>                                             </a:t>
            </a:r>
            <a:r>
              <a:rPr lang="en-US" dirty="0"/>
              <a:t>framework into AOP</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a:t>Demo: </a:t>
            </a:r>
            <a:r>
              <a:rPr lang="en-US" dirty="0" err="1" smtClean="0"/>
              <a:t>DemoMVC_AOP</a:t>
            </a:r>
            <a:endParaRPr lang="en-US" dirty="0"/>
          </a:p>
        </p:txBody>
      </p:sp>
      <p:sp>
        <p:nvSpPr>
          <p:cNvPr id="16" name="Content Placeholder 15"/>
          <p:cNvSpPr>
            <a:spLocks noGrp="1"/>
          </p:cNvSpPr>
          <p:nvPr>
            <p:ph idx="1"/>
          </p:nvPr>
        </p:nvSpPr>
        <p:spPr>
          <a:xfrm>
            <a:off x="298517" y="1162756"/>
            <a:ext cx="6649748" cy="2003525"/>
          </a:xfrm>
        </p:spPr>
        <p:txBody>
          <a:bodyPr/>
          <a:lstStyle/>
          <a:p>
            <a:endParaRPr lang="en-US" dirty="0" smtClean="0"/>
          </a:p>
          <a:p>
            <a:r>
              <a:rPr lang="en-US" dirty="0" smtClean="0"/>
              <a:t>This </a:t>
            </a:r>
            <a:r>
              <a:rPr lang="en-US" dirty="0"/>
              <a:t>demo shows how to integrate the Log4j </a:t>
            </a:r>
            <a:endParaRPr lang="en-US" dirty="0" smtClean="0"/>
          </a:p>
          <a:p>
            <a:pPr marL="0" indent="0">
              <a:buNone/>
            </a:pPr>
            <a:r>
              <a:rPr lang="en-US" dirty="0"/>
              <a:t> </a:t>
            </a:r>
            <a:r>
              <a:rPr lang="en-US" dirty="0" smtClean="0"/>
              <a:t>    logging </a:t>
            </a:r>
            <a:r>
              <a:rPr lang="en-US" dirty="0"/>
              <a:t>framework with AOP using MVC based </a:t>
            </a:r>
            <a:endParaRPr lang="en-US" dirty="0" smtClean="0"/>
          </a:p>
          <a:p>
            <a:pPr marL="0" indent="0">
              <a:buNone/>
            </a:pPr>
            <a:r>
              <a:rPr lang="en-US" dirty="0"/>
              <a:t> </a:t>
            </a:r>
            <a:r>
              <a:rPr lang="en-US" dirty="0" smtClean="0"/>
              <a:t>      an application</a:t>
            </a:r>
            <a:endParaRPr lang="en-US" dirty="0"/>
          </a:p>
        </p:txBody>
      </p:sp>
      <p:grpSp>
        <p:nvGrpSpPr>
          <p:cNvPr id="14" name="Group 13"/>
          <p:cNvGrpSpPr/>
          <p:nvPr/>
        </p:nvGrpSpPr>
        <p:grpSpPr>
          <a:xfrm>
            <a:off x="301170" y="3479268"/>
            <a:ext cx="8421918" cy="2571750"/>
            <a:chOff x="301170" y="3356436"/>
            <a:chExt cx="8421918" cy="2571750"/>
          </a:xfrm>
        </p:grpSpPr>
        <p:sp>
          <p:nvSpPr>
            <p:cNvPr id="28675" name="AutoShape 85"/>
            <p:cNvSpPr>
              <a:spLocks noChangeArrowheads="1"/>
            </p:cNvSpPr>
            <p:nvPr/>
          </p:nvSpPr>
          <p:spPr bwMode="auto">
            <a:xfrm>
              <a:off x="7656288" y="3367314"/>
              <a:ext cx="1066800" cy="381000"/>
            </a:xfrm>
            <a:prstGeom prst="wedgeRectCallout">
              <a:avLst>
                <a:gd name="adj1" fmla="val -68602"/>
                <a:gd name="adj2" fmla="val 127083"/>
              </a:avLst>
            </a:prstGeom>
            <a:solidFill>
              <a:srgbClr val="DDDDDD"/>
            </a:solidFill>
            <a:ln w="9525">
              <a:solidFill>
                <a:schemeClr val="tx1"/>
              </a:solidFill>
              <a:miter lim="800000"/>
              <a:headEnd/>
              <a:tailEnd/>
            </a:ln>
          </p:spPr>
          <p:txBody>
            <a:bodyPr/>
            <a:lstStyle/>
            <a:p>
              <a:r>
                <a:rPr lang="en-US" sz="1600"/>
                <a:t>output</a:t>
              </a:r>
            </a:p>
          </p:txBody>
        </p:sp>
        <p:pic>
          <p:nvPicPr>
            <p:cNvPr id="28748" name="Picture 76"/>
            <p:cNvPicPr>
              <a:picLocks noChangeAspect="1" noChangeArrowheads="1"/>
            </p:cNvPicPr>
            <p:nvPr/>
          </p:nvPicPr>
          <p:blipFill>
            <a:blip r:embed="rId3" cstate="print"/>
            <a:srcRect/>
            <a:stretch>
              <a:fillRect/>
            </a:stretch>
          </p:blipFill>
          <p:spPr bwMode="auto">
            <a:xfrm>
              <a:off x="301170" y="3356436"/>
              <a:ext cx="7248525" cy="2571750"/>
            </a:xfrm>
            <a:prstGeom prst="rect">
              <a:avLst/>
            </a:prstGeom>
            <a:noFill/>
            <a:ln w="9525">
              <a:noFill/>
              <a:miter lim="800000"/>
              <a:headEnd/>
              <a:tailEnd/>
            </a:ln>
            <a:effectLst>
              <a:prstShdw prst="shdw17" dist="17961" dir="2700000">
                <a:schemeClr val="accent1">
                  <a:gamma/>
                  <a:shade val="60000"/>
                  <a:invGamma/>
                </a:schemeClr>
              </a:prstShdw>
            </a:effectLst>
          </p:spPr>
        </p:pic>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Lab</a:t>
            </a:r>
            <a:endParaRPr lang="en-US" dirty="0"/>
          </a:p>
        </p:txBody>
      </p:sp>
      <p:sp>
        <p:nvSpPr>
          <p:cNvPr id="4" name="Content Placeholder 3"/>
          <p:cNvSpPr>
            <a:spLocks noGrp="1"/>
          </p:cNvSpPr>
          <p:nvPr>
            <p:ph idx="1"/>
          </p:nvPr>
        </p:nvSpPr>
        <p:spPr/>
        <p:txBody>
          <a:bodyPr/>
          <a:lstStyle/>
          <a:p>
            <a:r>
              <a:rPr lang="en-US" dirty="0"/>
              <a:t>Lab-3 from the lab </a:t>
            </a:r>
            <a:r>
              <a:rPr lang="en-US" dirty="0" smtClean="0"/>
              <a:t>guide</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Summary</a:t>
            </a:r>
            <a:endParaRPr lang="en-US" dirty="0"/>
          </a:p>
        </p:txBody>
      </p:sp>
      <p:sp>
        <p:nvSpPr>
          <p:cNvPr id="4" name="Content Placeholder 3"/>
          <p:cNvSpPr>
            <a:spLocks noGrp="1"/>
          </p:cNvSpPr>
          <p:nvPr>
            <p:ph idx="1"/>
          </p:nvPr>
        </p:nvSpPr>
        <p:spPr/>
        <p:txBody>
          <a:bodyPr/>
          <a:lstStyle/>
          <a:p>
            <a:endParaRPr lang="en-US" dirty="0" smtClean="0"/>
          </a:p>
          <a:p>
            <a:r>
              <a:rPr lang="en-US" dirty="0" smtClean="0"/>
              <a:t>We </a:t>
            </a:r>
            <a:r>
              <a:rPr lang="en-US" dirty="0"/>
              <a:t>have so far seen</a:t>
            </a:r>
            <a:r>
              <a:rPr lang="en-US" dirty="0" smtClean="0"/>
              <a:t>:</a:t>
            </a:r>
          </a:p>
          <a:p>
            <a:endParaRPr lang="en-US" dirty="0"/>
          </a:p>
          <a:p>
            <a:pPr lvl="3"/>
            <a:r>
              <a:rPr lang="en-US" dirty="0"/>
              <a:t>AOP basics and </a:t>
            </a:r>
            <a:r>
              <a:rPr lang="en-US" dirty="0" smtClean="0"/>
              <a:t>terminologies</a:t>
            </a:r>
          </a:p>
          <a:p>
            <a:pPr lvl="3"/>
            <a:endParaRPr lang="en-US" dirty="0"/>
          </a:p>
          <a:p>
            <a:pPr lvl="3"/>
            <a:r>
              <a:rPr lang="en-US" dirty="0"/>
              <a:t>Key AOP </a:t>
            </a:r>
            <a:r>
              <a:rPr lang="en-US" dirty="0" smtClean="0"/>
              <a:t>terminologies</a:t>
            </a:r>
          </a:p>
          <a:p>
            <a:pPr lvl="3"/>
            <a:endParaRPr lang="en-US" dirty="0"/>
          </a:p>
          <a:p>
            <a:pPr lvl="3"/>
            <a:r>
              <a:rPr lang="en-US" dirty="0"/>
              <a:t>The different ways that Spring supports AOP</a:t>
            </a:r>
            <a:r>
              <a:rPr lang="en-US" dirty="0" smtClean="0"/>
              <a: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834615"/>
          </a:xfrm>
        </p:spPr>
        <p:txBody>
          <a:bodyPr>
            <a:normAutofit fontScale="90000"/>
          </a:bodyPr>
          <a:lstStyle/>
          <a:p>
            <a:r>
              <a:rPr lang="en-US" dirty="0"/>
              <a:t>6.1: </a:t>
            </a:r>
            <a:r>
              <a:rPr lang="en-US" dirty="0" smtClean="0"/>
              <a:t>Aspect-Oriented </a:t>
            </a:r>
            <a:r>
              <a:rPr lang="en-US" dirty="0"/>
              <a:t>Programming (AOP)  Concepts </a:t>
            </a:r>
            <a:r>
              <a:rPr lang="en-US" dirty="0" smtClean="0"/>
              <a:t>–</a:t>
            </a:r>
            <a:br>
              <a:rPr lang="en-US" dirty="0" smtClean="0"/>
            </a:br>
            <a:r>
              <a:rPr lang="en-US" dirty="0" smtClean="0"/>
              <a:t>                                                    Introduction </a:t>
            </a:r>
            <a:r>
              <a:rPr lang="en-US" dirty="0"/>
              <a:t>to </a:t>
            </a:r>
            <a:r>
              <a:rPr lang="en-US" dirty="0" smtClean="0"/>
              <a:t>AOP</a:t>
            </a:r>
            <a:endParaRPr lang="en-US" dirty="0"/>
          </a:p>
        </p:txBody>
      </p:sp>
      <p:sp>
        <p:nvSpPr>
          <p:cNvPr id="4" name="Content Placeholder 3"/>
          <p:cNvSpPr>
            <a:spLocks noGrp="1"/>
          </p:cNvSpPr>
          <p:nvPr>
            <p:ph idx="1"/>
          </p:nvPr>
        </p:nvSpPr>
        <p:spPr>
          <a:xfrm>
            <a:off x="298516" y="1253068"/>
            <a:ext cx="4015316" cy="4885450"/>
          </a:xfrm>
        </p:spPr>
        <p:txBody>
          <a:bodyPr/>
          <a:lstStyle/>
          <a:p>
            <a:endParaRPr lang="en-US" dirty="0" smtClean="0"/>
          </a:p>
          <a:p>
            <a:r>
              <a:rPr lang="en-US" dirty="0" smtClean="0"/>
              <a:t>AOP </a:t>
            </a:r>
            <a:r>
              <a:rPr lang="en-US" dirty="0"/>
              <a:t>complements OOP </a:t>
            </a:r>
            <a:endParaRPr lang="en-US" dirty="0" smtClean="0"/>
          </a:p>
          <a:p>
            <a:pPr marL="0" indent="0">
              <a:buNone/>
            </a:pPr>
            <a:endParaRPr lang="en-US" dirty="0"/>
          </a:p>
          <a:p>
            <a:r>
              <a:rPr lang="en-US" dirty="0"/>
              <a:t>Aspects enable the </a:t>
            </a:r>
            <a:endParaRPr lang="en-US" dirty="0" smtClean="0"/>
          </a:p>
          <a:p>
            <a:pPr marL="0" indent="0">
              <a:buNone/>
            </a:pPr>
            <a:r>
              <a:rPr lang="en-US" dirty="0"/>
              <a:t> </a:t>
            </a:r>
            <a:r>
              <a:rPr lang="en-US" dirty="0" smtClean="0"/>
              <a:t>  modularization </a:t>
            </a:r>
            <a:r>
              <a:rPr lang="en-US" dirty="0"/>
              <a:t>of concerns </a:t>
            </a:r>
            <a:endParaRPr lang="en-US" dirty="0" smtClean="0"/>
          </a:p>
          <a:p>
            <a:pPr marL="0" indent="0">
              <a:buNone/>
            </a:pPr>
            <a:r>
              <a:rPr lang="en-US" dirty="0"/>
              <a:t> </a:t>
            </a:r>
            <a:r>
              <a:rPr lang="en-US" dirty="0" smtClean="0"/>
              <a:t>  that </a:t>
            </a:r>
            <a:r>
              <a:rPr lang="en-US" dirty="0"/>
              <a:t>cut across multiple </a:t>
            </a:r>
            <a:endParaRPr lang="en-US" dirty="0" smtClean="0"/>
          </a:p>
          <a:p>
            <a:pPr marL="0" indent="0">
              <a:buNone/>
            </a:pPr>
            <a:r>
              <a:rPr lang="en-US" dirty="0"/>
              <a:t> </a:t>
            </a:r>
            <a:r>
              <a:rPr lang="en-US" dirty="0" smtClean="0"/>
              <a:t>  types </a:t>
            </a:r>
            <a:r>
              <a:rPr lang="en-US" dirty="0"/>
              <a:t>and </a:t>
            </a:r>
            <a:r>
              <a:rPr lang="en-US" dirty="0" smtClean="0"/>
              <a:t>objects</a:t>
            </a:r>
          </a:p>
          <a:p>
            <a:pPr marL="0" indent="0">
              <a:buNone/>
            </a:pPr>
            <a:endParaRPr lang="en-US" dirty="0"/>
          </a:p>
          <a:p>
            <a:r>
              <a:rPr lang="en-US" dirty="0"/>
              <a:t>AOP complements Spring </a:t>
            </a:r>
            <a:r>
              <a:rPr lang="en-US" dirty="0" smtClean="0"/>
              <a:t>IoC </a:t>
            </a:r>
            <a:r>
              <a:rPr lang="en-US" dirty="0"/>
              <a:t>to provide a very </a:t>
            </a:r>
            <a:r>
              <a:rPr lang="en-US" dirty="0" smtClean="0"/>
              <a:t>capable </a:t>
            </a:r>
            <a:r>
              <a:rPr lang="en-US" dirty="0"/>
              <a:t>middleware solution</a:t>
            </a:r>
          </a:p>
          <a:p>
            <a:pPr marL="0" indent="0">
              <a:buNone/>
            </a:pPr>
            <a:endParaRPr lang="en-US" dirty="0"/>
          </a:p>
        </p:txBody>
      </p:sp>
      <p:pic>
        <p:nvPicPr>
          <p:cNvPr id="5123" name="Picture 4" descr="jw-0118-aspectf1"/>
          <p:cNvPicPr>
            <a:picLocks noChangeAspect="1" noChangeArrowheads="1"/>
          </p:cNvPicPr>
          <p:nvPr/>
        </p:nvPicPr>
        <p:blipFill>
          <a:blip r:embed="rId3" cstate="print"/>
          <a:srcRect/>
          <a:stretch>
            <a:fillRect/>
          </a:stretch>
        </p:blipFill>
        <p:spPr bwMode="auto">
          <a:xfrm>
            <a:off x="4382072" y="1389061"/>
            <a:ext cx="4572000" cy="45067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a:t>
            </a:r>
            <a:r>
              <a:rPr lang="en-US" dirty="0" smtClean="0"/>
              <a:t>Questions</a:t>
            </a:r>
            <a:endParaRPr lang="en-US" dirty="0"/>
          </a:p>
        </p:txBody>
      </p:sp>
      <p:sp>
        <p:nvSpPr>
          <p:cNvPr id="4" name="Content Placeholder 3"/>
          <p:cNvSpPr>
            <a:spLocks noGrp="1"/>
          </p:cNvSpPr>
          <p:nvPr>
            <p:ph idx="1"/>
          </p:nvPr>
        </p:nvSpPr>
        <p:spPr>
          <a:xfrm>
            <a:off x="298516" y="1016000"/>
            <a:ext cx="6839263" cy="5122517"/>
          </a:xfrm>
        </p:spPr>
        <p:txBody>
          <a:bodyPr/>
          <a:lstStyle/>
          <a:p>
            <a:endParaRPr lang="en-US" dirty="0" smtClean="0"/>
          </a:p>
          <a:p>
            <a:r>
              <a:rPr lang="en-US" dirty="0" smtClean="0"/>
              <a:t>Question </a:t>
            </a:r>
            <a:r>
              <a:rPr lang="en-US" dirty="0"/>
              <a:t>1: In Spring’s </a:t>
            </a:r>
            <a:r>
              <a:rPr lang="en-US" dirty="0" err="1"/>
              <a:t>aop</a:t>
            </a:r>
            <a:r>
              <a:rPr lang="en-US" dirty="0"/>
              <a:t> </a:t>
            </a:r>
            <a:r>
              <a:rPr lang="en-US" dirty="0" smtClean="0"/>
              <a:t>configuration</a:t>
            </a:r>
          </a:p>
          <a:p>
            <a:pPr marL="0" indent="0">
              <a:buNone/>
            </a:pPr>
            <a:r>
              <a:rPr lang="en-US" dirty="0"/>
              <a:t> </a:t>
            </a:r>
            <a:r>
              <a:rPr lang="en-US" dirty="0" smtClean="0"/>
              <a:t>      </a:t>
            </a:r>
            <a:r>
              <a:rPr lang="en-US" dirty="0"/>
              <a:t>namespace, how is an aspect defined</a:t>
            </a:r>
            <a:r>
              <a:rPr lang="en-US" dirty="0" smtClean="0"/>
              <a:t>?</a:t>
            </a:r>
          </a:p>
          <a:p>
            <a:pPr marL="0" indent="0">
              <a:buNone/>
            </a:pPr>
            <a:endParaRPr lang="en-US" dirty="0"/>
          </a:p>
          <a:p>
            <a:pPr lvl="3"/>
            <a:r>
              <a:rPr lang="en-US" dirty="0"/>
              <a:t>Option 1 : &lt;</a:t>
            </a:r>
            <a:r>
              <a:rPr lang="en-US" dirty="0" err="1"/>
              <a:t>aop:advisor</a:t>
            </a:r>
            <a:r>
              <a:rPr lang="en-US" dirty="0" smtClean="0"/>
              <a:t>&gt;</a:t>
            </a:r>
          </a:p>
          <a:p>
            <a:pPr lvl="3"/>
            <a:r>
              <a:rPr lang="en-US" dirty="0" smtClean="0"/>
              <a:t> </a:t>
            </a:r>
            <a:endParaRPr lang="en-US" dirty="0"/>
          </a:p>
          <a:p>
            <a:pPr lvl="3"/>
            <a:r>
              <a:rPr lang="en-US" dirty="0"/>
              <a:t>Option 2 : &lt;</a:t>
            </a:r>
            <a:r>
              <a:rPr lang="en-US" dirty="0" err="1"/>
              <a:t>aop:aspect</a:t>
            </a:r>
            <a:r>
              <a:rPr lang="en-US" dirty="0"/>
              <a:t>&gt; </a:t>
            </a:r>
            <a:endParaRPr lang="en-US" dirty="0" smtClean="0"/>
          </a:p>
          <a:p>
            <a:pPr lvl="3"/>
            <a:endParaRPr lang="en-US" dirty="0"/>
          </a:p>
          <a:p>
            <a:pPr lvl="3"/>
            <a:r>
              <a:rPr lang="en-US" dirty="0"/>
              <a:t>Option 3 : &lt;</a:t>
            </a:r>
            <a:r>
              <a:rPr lang="en-US" dirty="0" err="1"/>
              <a:t>aop:declare-aspect</a:t>
            </a:r>
            <a:r>
              <a:rPr lang="en-US" dirty="0"/>
              <a:t>&gt; </a:t>
            </a:r>
            <a:endParaRPr lang="en-US" dirty="0" smtClean="0"/>
          </a:p>
          <a:p>
            <a:pPr lvl="3"/>
            <a:endParaRPr lang="en-US" dirty="0"/>
          </a:p>
          <a:p>
            <a:pPr lvl="3"/>
            <a:r>
              <a:rPr lang="en-US" dirty="0"/>
              <a:t>Option 4 : &lt;</a:t>
            </a:r>
            <a:r>
              <a:rPr lang="en-US" dirty="0" err="1"/>
              <a:t>aop:config</a:t>
            </a:r>
            <a:r>
              <a:rPr lang="en-US" dirty="0"/>
              <a:t>&gt; </a:t>
            </a:r>
            <a:endParaRPr lang="en-US" dirty="0" smtClean="0"/>
          </a:p>
          <a:p>
            <a:pPr marL="0" indent="0">
              <a:buNone/>
            </a:pPr>
            <a:endParaRPr lang="en-US" dirty="0"/>
          </a:p>
          <a:p>
            <a:r>
              <a:rPr lang="en-US" dirty="0"/>
              <a:t>Question 2 : In addition to method join </a:t>
            </a:r>
            <a:r>
              <a:rPr lang="en-US" dirty="0" smtClean="0"/>
              <a:t>points     ,</a:t>
            </a:r>
          </a:p>
          <a:p>
            <a:pPr marL="0" indent="0">
              <a:buNone/>
            </a:pPr>
            <a:r>
              <a:rPr lang="en-US" dirty="0"/>
              <a:t> </a:t>
            </a:r>
            <a:r>
              <a:rPr lang="en-US" dirty="0" smtClean="0"/>
              <a:t>    </a:t>
            </a:r>
            <a:r>
              <a:rPr lang="en-US" dirty="0"/>
              <a:t>Spring also supports field and constructor </a:t>
            </a:r>
            <a:endParaRPr lang="en-US" dirty="0" smtClean="0"/>
          </a:p>
          <a:p>
            <a:pPr marL="0" indent="0">
              <a:buNone/>
            </a:pPr>
            <a:r>
              <a:rPr lang="en-US" dirty="0"/>
              <a:t> </a:t>
            </a:r>
            <a:r>
              <a:rPr lang="en-US" dirty="0" smtClean="0"/>
              <a:t>    </a:t>
            </a:r>
            <a:r>
              <a:rPr lang="en-US" dirty="0" err="1" smtClean="0"/>
              <a:t>joinpoints</a:t>
            </a:r>
            <a:r>
              <a:rPr lang="en-US" dirty="0" smtClean="0"/>
              <a:t>.</a:t>
            </a:r>
          </a:p>
          <a:p>
            <a:pPr marL="0" indent="0">
              <a:buNone/>
            </a:pPr>
            <a:endParaRPr lang="en-US" dirty="0"/>
          </a:p>
          <a:p>
            <a:pPr lvl="3"/>
            <a:r>
              <a:rPr lang="en-US" dirty="0" smtClean="0"/>
              <a:t>Option 1 : True</a:t>
            </a:r>
          </a:p>
          <a:p>
            <a:pPr lvl="3"/>
            <a:endParaRPr lang="en-US" dirty="0" smtClean="0"/>
          </a:p>
          <a:p>
            <a:pPr lvl="3"/>
            <a:r>
              <a:rPr lang="en-US" dirty="0" smtClean="0"/>
              <a:t>Option 1 : False</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a:t>
            </a:r>
            <a:r>
              <a:rPr lang="en-US" dirty="0" smtClean="0"/>
              <a:t>Questions</a:t>
            </a:r>
            <a:endParaRPr lang="en-US" dirty="0"/>
          </a:p>
        </p:txBody>
      </p:sp>
      <p:sp>
        <p:nvSpPr>
          <p:cNvPr id="4" name="Content Placeholder 3"/>
          <p:cNvSpPr>
            <a:spLocks noGrp="1"/>
          </p:cNvSpPr>
          <p:nvPr>
            <p:ph idx="1"/>
          </p:nvPr>
        </p:nvSpPr>
        <p:spPr>
          <a:xfrm>
            <a:off x="298516" y="842482"/>
            <a:ext cx="6887389" cy="5296036"/>
          </a:xfrm>
        </p:spPr>
        <p:txBody>
          <a:bodyPr/>
          <a:lstStyle/>
          <a:p>
            <a:endParaRPr lang="en-US" dirty="0" smtClean="0"/>
          </a:p>
          <a:p>
            <a:r>
              <a:rPr lang="en-US" dirty="0" smtClean="0"/>
              <a:t>Question </a:t>
            </a:r>
            <a:r>
              <a:rPr lang="en-US" dirty="0"/>
              <a:t>3 : </a:t>
            </a:r>
            <a:r>
              <a:rPr lang="en-US" dirty="0" err="1"/>
              <a:t>ProceedingJoinPoint’s</a:t>
            </a:r>
            <a:r>
              <a:rPr lang="en-US" dirty="0"/>
              <a:t> ______ </a:t>
            </a:r>
            <a:r>
              <a:rPr lang="en-US" dirty="0" smtClean="0"/>
              <a:t>method</a:t>
            </a:r>
          </a:p>
          <a:p>
            <a:pPr marL="0" indent="0">
              <a:buNone/>
            </a:pPr>
            <a:r>
              <a:rPr lang="en-US" dirty="0" smtClean="0"/>
              <a:t>     must </a:t>
            </a:r>
            <a:r>
              <a:rPr lang="en-US" dirty="0"/>
              <a:t>be used to provide access to the advised </a:t>
            </a:r>
            <a:endParaRPr lang="en-US" dirty="0" smtClean="0"/>
          </a:p>
          <a:p>
            <a:pPr marL="0" indent="0">
              <a:buNone/>
            </a:pPr>
            <a:r>
              <a:rPr lang="en-US" dirty="0"/>
              <a:t> </a:t>
            </a:r>
            <a:r>
              <a:rPr lang="en-US" dirty="0" smtClean="0"/>
              <a:t>    method</a:t>
            </a:r>
            <a:r>
              <a:rPr lang="en-US" dirty="0"/>
              <a:t>, so that it can execute</a:t>
            </a:r>
            <a:r>
              <a:rPr lang="en-US" dirty="0" smtClean="0"/>
              <a:t>.</a:t>
            </a:r>
          </a:p>
          <a:p>
            <a:pPr marL="0" indent="0">
              <a:buNone/>
            </a:pPr>
            <a:endParaRPr lang="en-US" dirty="0"/>
          </a:p>
          <a:p>
            <a:pPr lvl="3"/>
            <a:r>
              <a:rPr lang="en-US" dirty="0"/>
              <a:t>Option 1 : invoke()</a:t>
            </a:r>
          </a:p>
          <a:p>
            <a:pPr lvl="3"/>
            <a:r>
              <a:rPr lang="en-US" dirty="0"/>
              <a:t>Option 2 : continue()</a:t>
            </a:r>
          </a:p>
          <a:p>
            <a:pPr lvl="3"/>
            <a:r>
              <a:rPr lang="en-US" dirty="0"/>
              <a:t>Option 3 : proceed()</a:t>
            </a:r>
          </a:p>
          <a:p>
            <a:pPr lvl="3"/>
            <a:r>
              <a:rPr lang="en-US" dirty="0"/>
              <a:t>Option 4 : next</a:t>
            </a:r>
            <a:r>
              <a:rPr lang="en-US" dirty="0" smtClean="0"/>
              <a:t>()</a:t>
            </a:r>
          </a:p>
          <a:p>
            <a:pPr marL="174625" lvl="1" indent="0">
              <a:buNone/>
            </a:pPr>
            <a:endParaRPr lang="en-US" dirty="0"/>
          </a:p>
          <a:p>
            <a:r>
              <a:rPr lang="en-US" dirty="0"/>
              <a:t>Question 4 : &lt;</a:t>
            </a:r>
            <a:r>
              <a:rPr lang="en-US" dirty="0" err="1"/>
              <a:t>aop:aspectj-autoproxy</a:t>
            </a:r>
            <a:r>
              <a:rPr lang="en-US" dirty="0"/>
              <a:t>/&gt;  </a:t>
            </a:r>
            <a:endParaRPr lang="en-US" dirty="0" smtClean="0"/>
          </a:p>
          <a:p>
            <a:pPr marL="0" indent="0">
              <a:buNone/>
            </a:pPr>
            <a:r>
              <a:rPr lang="en-US" dirty="0"/>
              <a:t> </a:t>
            </a:r>
            <a:r>
              <a:rPr lang="en-US" dirty="0" smtClean="0"/>
              <a:t>    automatically </a:t>
            </a:r>
            <a:r>
              <a:rPr lang="en-US" dirty="0"/>
              <a:t>proxies beans whose methods </a:t>
            </a:r>
            <a:r>
              <a:rPr lang="en-US" dirty="0" smtClean="0"/>
              <a:t>  </a:t>
            </a:r>
          </a:p>
          <a:p>
            <a:pPr marL="0" indent="0">
              <a:buNone/>
            </a:pPr>
            <a:r>
              <a:rPr lang="en-US" dirty="0"/>
              <a:t> </a:t>
            </a:r>
            <a:r>
              <a:rPr lang="en-US" dirty="0" smtClean="0"/>
              <a:t>     match </a:t>
            </a:r>
            <a:r>
              <a:rPr lang="en-US" dirty="0"/>
              <a:t>the </a:t>
            </a:r>
            <a:r>
              <a:rPr lang="en-US" dirty="0" err="1"/>
              <a:t>pointcuts</a:t>
            </a:r>
            <a:r>
              <a:rPr lang="en-US" dirty="0"/>
              <a:t> defined with @</a:t>
            </a:r>
            <a:r>
              <a:rPr lang="en-US" dirty="0" err="1"/>
              <a:t>Pointcut</a:t>
            </a:r>
            <a:r>
              <a:rPr lang="en-US" dirty="0"/>
              <a:t> </a:t>
            </a:r>
            <a:endParaRPr lang="en-US" dirty="0" smtClean="0"/>
          </a:p>
          <a:p>
            <a:pPr marL="0" indent="0">
              <a:buNone/>
            </a:pPr>
            <a:r>
              <a:rPr lang="en-US" dirty="0"/>
              <a:t> </a:t>
            </a:r>
            <a:r>
              <a:rPr lang="en-US" dirty="0" smtClean="0"/>
              <a:t>    annotations </a:t>
            </a:r>
            <a:r>
              <a:rPr lang="en-US" dirty="0"/>
              <a:t>in @Aspect-annotated beans. </a:t>
            </a:r>
            <a:endParaRPr lang="en-US" dirty="0" smtClean="0"/>
          </a:p>
          <a:p>
            <a:pPr marL="167878" lvl="2" indent="-167878">
              <a:buNone/>
            </a:pPr>
            <a:endParaRPr lang="en-US" dirty="0"/>
          </a:p>
          <a:p>
            <a:pPr lvl="3"/>
            <a:r>
              <a:rPr lang="en-US" dirty="0"/>
              <a:t>Option 1 : True</a:t>
            </a:r>
          </a:p>
          <a:p>
            <a:pPr lvl="3"/>
            <a:r>
              <a:rPr lang="en-US" dirty="0"/>
              <a:t>Option 1 : </a:t>
            </a:r>
            <a:r>
              <a:rPr lang="en-US" dirty="0" smtClean="0"/>
              <a:t>False</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a:t>
            </a:r>
            <a:r>
              <a:rPr lang="en-US" dirty="0" smtClean="0"/>
              <a:t>Questions</a:t>
            </a:r>
            <a:endParaRPr lang="en-US" dirty="0"/>
          </a:p>
        </p:txBody>
      </p:sp>
      <p:graphicFrame>
        <p:nvGraphicFramePr>
          <p:cNvPr id="663556" name="Group 4"/>
          <p:cNvGraphicFramePr>
            <a:graphicFrameLocks noGrp="1"/>
          </p:cNvGraphicFramePr>
          <p:nvPr>
            <p:ph idx="1"/>
            <p:extLst>
              <p:ext uri="{D42A27DB-BD31-4B8C-83A1-F6EECF244321}">
                <p14:modId xmlns:p14="http://schemas.microsoft.com/office/powerpoint/2010/main" val="42510155"/>
              </p:ext>
            </p:extLst>
          </p:nvPr>
        </p:nvGraphicFramePr>
        <p:xfrm>
          <a:off x="216559" y="1795675"/>
          <a:ext cx="6888160" cy="3809998"/>
        </p:xfrm>
        <a:graphic>
          <a:graphicData uri="http://schemas.openxmlformats.org/drawingml/2006/table">
            <a:tbl>
              <a:tblPr/>
              <a:tblGrid>
                <a:gridCol w="861020"/>
                <a:gridCol w="861020"/>
                <a:gridCol w="861020"/>
                <a:gridCol w="861020"/>
                <a:gridCol w="861020"/>
                <a:gridCol w="861020"/>
                <a:gridCol w="861020"/>
                <a:gridCol w="861020"/>
              </a:tblGrid>
              <a:tr h="46365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S</a:t>
                      </a:r>
                    </a:p>
                  </a:txBody>
                  <a:tcPr marL="104630" marR="1046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T</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A</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R</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G</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E</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T</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P</a:t>
                      </a:r>
                    </a:p>
                  </a:txBody>
                  <a:tcPr marL="104630" marR="1046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0217">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J</a:t>
                      </a:r>
                    </a:p>
                  </a:txBody>
                  <a:tcPr marL="104630" marR="1046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P</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D</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B</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C</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A</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A</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R</a:t>
                      </a:r>
                    </a:p>
                  </a:txBody>
                  <a:tcPr marL="104630" marR="1046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0217">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N</a:t>
                      </a:r>
                    </a:p>
                  </a:txBody>
                  <a:tcPr marL="104630" marR="1046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R</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V</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I</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U</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T</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S</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O</a:t>
                      </a:r>
                    </a:p>
                  </a:txBody>
                  <a:tcPr marL="104630" marR="1046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0217">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P</a:t>
                      </a:r>
                    </a:p>
                  </a:txBody>
                  <a:tcPr marL="104630" marR="1046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O</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I</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N</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T</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C</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U</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T</a:t>
                      </a:r>
                    </a:p>
                  </a:txBody>
                  <a:tcPr marL="104630" marR="1046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0217">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R</a:t>
                      </a:r>
                    </a:p>
                  </a:txBody>
                  <a:tcPr marL="104630" marR="1046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C</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C</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V</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W</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E</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Y</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E</a:t>
                      </a:r>
                    </a:p>
                  </a:txBody>
                  <a:tcPr marL="104630" marR="1046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0217">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O</a:t>
                      </a:r>
                    </a:p>
                  </a:txBody>
                  <a:tcPr marL="104630" marR="1046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E</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E</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O</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Q</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P</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F</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E</a:t>
                      </a:r>
                    </a:p>
                  </a:txBody>
                  <a:tcPr marL="104630" marR="1046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0217">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X</a:t>
                      </a:r>
                    </a:p>
                  </a:txBody>
                  <a:tcPr marL="104630" marR="1046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E</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T</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K</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G</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S</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M</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G</a:t>
                      </a:r>
                    </a:p>
                  </a:txBody>
                  <a:tcPr marL="104630" marR="1046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0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Y</a:t>
                      </a:r>
                    </a:p>
                  </a:txBody>
                  <a:tcPr marL="104630" marR="1046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D</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E</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E</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G</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A</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H</a:t>
                      </a:r>
                    </a:p>
                  </a:txBody>
                  <a:tcPr marL="104630" marR="104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E</a:t>
                      </a:r>
                    </a:p>
                  </a:txBody>
                  <a:tcPr marL="104630" marR="1046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728189"/>
          </a:xfrm>
        </p:spPr>
        <p:txBody>
          <a:bodyPr>
            <a:normAutofit/>
          </a:bodyPr>
          <a:lstStyle/>
          <a:p>
            <a:r>
              <a:rPr lang="en-US" dirty="0"/>
              <a:t>6.1:  Aspect-Oriented Programming (AOP)  </a:t>
            </a:r>
            <a:r>
              <a:rPr lang="en-US" dirty="0" smtClean="0"/>
              <a:t>Concepts</a:t>
            </a:r>
            <a:br>
              <a:rPr lang="en-US" dirty="0" smtClean="0"/>
            </a:br>
            <a:r>
              <a:rPr lang="en-US" dirty="0"/>
              <a:t> </a:t>
            </a:r>
            <a:r>
              <a:rPr lang="en-US" dirty="0" smtClean="0"/>
              <a:t>                            -Understanding </a:t>
            </a:r>
            <a:r>
              <a:rPr lang="en-US" dirty="0"/>
              <a:t>AOP: </a:t>
            </a:r>
            <a:r>
              <a:rPr lang="en-US" dirty="0" smtClean="0"/>
              <a:t>Example</a:t>
            </a:r>
            <a:endParaRPr lang="en-US" dirty="0"/>
          </a:p>
        </p:txBody>
      </p:sp>
      <p:sp>
        <p:nvSpPr>
          <p:cNvPr id="6146" name="Rectangle 3"/>
          <p:cNvSpPr>
            <a:spLocks noGrp="1"/>
          </p:cNvSpPr>
          <p:nvPr>
            <p:ph idx="1"/>
          </p:nvPr>
        </p:nvSpPr>
        <p:spPr/>
        <p:txBody>
          <a:bodyPr/>
          <a:lstStyle/>
          <a:p>
            <a:r>
              <a:rPr lang="en-US" dirty="0"/>
              <a:t>An Example</a:t>
            </a:r>
            <a:r>
              <a:rPr lang="en-US" dirty="0" smtClean="0"/>
              <a:t>:</a:t>
            </a:r>
            <a:endParaRPr lang="en-US" dirty="0"/>
          </a:p>
        </p:txBody>
      </p:sp>
      <p:sp>
        <p:nvSpPr>
          <p:cNvPr id="6147" name="AutoShape 5"/>
          <p:cNvSpPr>
            <a:spLocks noChangeArrowheads="1"/>
          </p:cNvSpPr>
          <p:nvPr/>
        </p:nvSpPr>
        <p:spPr bwMode="auto">
          <a:xfrm>
            <a:off x="430168" y="2156679"/>
            <a:ext cx="7772400" cy="2971800"/>
          </a:xfrm>
          <a:prstGeom prst="roundRect">
            <a:avLst>
              <a:gd name="adj" fmla="val 16667"/>
            </a:avLst>
          </a:prstGeom>
          <a:noFill/>
          <a:ln w="19050">
            <a:solidFill>
              <a:schemeClr val="tx1"/>
            </a:solidFill>
            <a:round/>
            <a:headEnd/>
            <a:tailEnd/>
          </a:ln>
        </p:spPr>
        <p:txBody>
          <a:bodyPr wrap="none" anchor="ctr"/>
          <a:lstStyle/>
          <a:p>
            <a:r>
              <a:rPr lang="en-US" sz="2200" dirty="0"/>
              <a:t>void transfer(Account </a:t>
            </a:r>
            <a:r>
              <a:rPr lang="en-US" sz="2200" dirty="0" err="1"/>
              <a:t>src</a:t>
            </a:r>
            <a:r>
              <a:rPr lang="en-US" sz="2200" dirty="0"/>
              <a:t>, Account </a:t>
            </a:r>
            <a:r>
              <a:rPr lang="en-US" sz="2200" dirty="0" err="1"/>
              <a:t>tgt</a:t>
            </a:r>
            <a:r>
              <a:rPr lang="en-US" sz="2200" dirty="0"/>
              <a:t>, </a:t>
            </a:r>
            <a:r>
              <a:rPr lang="en-US" sz="2200" dirty="0" err="1"/>
              <a:t>int</a:t>
            </a:r>
            <a:r>
              <a:rPr lang="en-US" sz="2200" dirty="0"/>
              <a:t> amount) {</a:t>
            </a:r>
          </a:p>
          <a:p>
            <a:r>
              <a:rPr lang="en-US" sz="2200" dirty="0"/>
              <a:t>  if (</a:t>
            </a:r>
            <a:r>
              <a:rPr lang="en-US" sz="2200" dirty="0" err="1"/>
              <a:t>src.getBalance</a:t>
            </a:r>
            <a:r>
              <a:rPr lang="en-US" sz="2200" dirty="0"/>
              <a:t>() &lt; amount) {</a:t>
            </a:r>
          </a:p>
          <a:p>
            <a:r>
              <a:rPr lang="en-US" sz="2200" dirty="0"/>
              <a:t>    throw new </a:t>
            </a:r>
            <a:r>
              <a:rPr lang="en-US" sz="2200" dirty="0" err="1"/>
              <a:t>InsufficientFundsException</a:t>
            </a:r>
            <a:r>
              <a:rPr lang="en-US" sz="2200" dirty="0"/>
              <a:t>();</a:t>
            </a:r>
          </a:p>
          <a:p>
            <a:r>
              <a:rPr lang="en-US" sz="2200" dirty="0"/>
              <a:t>  }</a:t>
            </a:r>
          </a:p>
          <a:p>
            <a:r>
              <a:rPr lang="en-US" sz="2200" dirty="0"/>
              <a:t>   </a:t>
            </a:r>
            <a:r>
              <a:rPr lang="en-US" sz="2200" dirty="0" err="1"/>
              <a:t>src.withdraw</a:t>
            </a:r>
            <a:r>
              <a:rPr lang="en-US" sz="2200" dirty="0"/>
              <a:t>(amount);</a:t>
            </a:r>
          </a:p>
          <a:p>
            <a:r>
              <a:rPr lang="en-US" sz="2200" dirty="0"/>
              <a:t>  </a:t>
            </a:r>
            <a:r>
              <a:rPr lang="en-US" sz="2200" dirty="0" err="1"/>
              <a:t>tgt.deposit</a:t>
            </a:r>
            <a:r>
              <a:rPr lang="en-US" sz="2200" dirty="0"/>
              <a:t>(amount);</a:t>
            </a:r>
          </a:p>
          <a:p>
            <a:r>
              <a:rPr lang="en-US" sz="2200" dirty="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4"/>
          <p:cNvSpPr>
            <a:spLocks noChangeArrowheads="1"/>
          </p:cNvSpPr>
          <p:nvPr/>
        </p:nvSpPr>
        <p:spPr bwMode="auto">
          <a:xfrm>
            <a:off x="381000" y="1219200"/>
            <a:ext cx="8229600" cy="4876800"/>
          </a:xfrm>
          <a:prstGeom prst="roundRect">
            <a:avLst>
              <a:gd name="adj" fmla="val 16667"/>
            </a:avLst>
          </a:prstGeom>
          <a:noFill/>
          <a:ln w="19050">
            <a:solidFill>
              <a:schemeClr val="tx1"/>
            </a:solidFill>
            <a:round/>
            <a:headEnd/>
            <a:tailEnd/>
          </a:ln>
        </p:spPr>
        <p:txBody>
          <a:bodyPr wrap="none" anchor="ctr"/>
          <a:lstStyle/>
          <a:p>
            <a:r>
              <a:rPr lang="en-US" dirty="0"/>
              <a:t>void transfer(Account </a:t>
            </a:r>
            <a:r>
              <a:rPr lang="en-US" dirty="0" err="1"/>
              <a:t>src</a:t>
            </a:r>
            <a:r>
              <a:rPr lang="en-US" dirty="0"/>
              <a:t>, Account </a:t>
            </a:r>
            <a:r>
              <a:rPr lang="en-US" dirty="0" err="1"/>
              <a:t>tgt</a:t>
            </a:r>
            <a:r>
              <a:rPr lang="en-US" dirty="0"/>
              <a:t>, </a:t>
            </a:r>
            <a:r>
              <a:rPr lang="en-US" dirty="0" err="1"/>
              <a:t>int</a:t>
            </a:r>
            <a:r>
              <a:rPr lang="en-US" dirty="0"/>
              <a:t> amount) {</a:t>
            </a:r>
          </a:p>
          <a:p>
            <a:r>
              <a:rPr lang="en-US" dirty="0"/>
              <a:t>      if (!</a:t>
            </a:r>
            <a:r>
              <a:rPr lang="en-US" dirty="0" err="1"/>
              <a:t>getCurrentUser</a:t>
            </a:r>
            <a:r>
              <a:rPr lang="en-US" dirty="0"/>
              <a:t>().</a:t>
            </a:r>
            <a:r>
              <a:rPr lang="en-US" dirty="0" err="1"/>
              <a:t>canPerform</a:t>
            </a:r>
            <a:r>
              <a:rPr lang="en-US" dirty="0"/>
              <a:t>(OP_TRANSFER)) </a:t>
            </a:r>
          </a:p>
          <a:p>
            <a:r>
              <a:rPr lang="en-US" dirty="0"/>
              <a:t>                       throw new </a:t>
            </a:r>
            <a:r>
              <a:rPr lang="en-US" dirty="0" err="1"/>
              <a:t>SecurityException</a:t>
            </a:r>
            <a:r>
              <a:rPr lang="en-US" dirty="0"/>
              <a:t>();</a:t>
            </a:r>
          </a:p>
          <a:p>
            <a:r>
              <a:rPr lang="en-US" dirty="0"/>
              <a:t>      if (amount &lt; 0)</a:t>
            </a:r>
          </a:p>
          <a:p>
            <a:r>
              <a:rPr lang="en-US" dirty="0"/>
              <a:t>                     throw new </a:t>
            </a:r>
            <a:r>
              <a:rPr lang="en-US" dirty="0" err="1"/>
              <a:t>NegativeTransferException</a:t>
            </a:r>
            <a:r>
              <a:rPr lang="en-US" dirty="0"/>
              <a:t>();   </a:t>
            </a:r>
          </a:p>
          <a:p>
            <a:r>
              <a:rPr lang="en-US" dirty="0"/>
              <a:t>     if (</a:t>
            </a:r>
            <a:r>
              <a:rPr lang="en-US" dirty="0" err="1"/>
              <a:t>src.getBalance</a:t>
            </a:r>
            <a:r>
              <a:rPr lang="en-US" dirty="0"/>
              <a:t>() &lt; amount) { </a:t>
            </a:r>
          </a:p>
          <a:p>
            <a:r>
              <a:rPr lang="en-US" dirty="0"/>
              <a:t>                       throw new </a:t>
            </a:r>
            <a:r>
              <a:rPr lang="en-US" dirty="0" err="1"/>
              <a:t>InsufficientFundsException</a:t>
            </a:r>
            <a:r>
              <a:rPr lang="en-US" dirty="0"/>
              <a:t>();  }</a:t>
            </a:r>
          </a:p>
          <a:p>
            <a:r>
              <a:rPr lang="en-US" dirty="0"/>
              <a:t>     Transaction </a:t>
            </a:r>
            <a:r>
              <a:rPr lang="en-US" dirty="0" err="1"/>
              <a:t>tx</a:t>
            </a:r>
            <a:r>
              <a:rPr lang="en-US" dirty="0"/>
              <a:t> = </a:t>
            </a:r>
            <a:r>
              <a:rPr lang="en-US" dirty="0" err="1"/>
              <a:t>database.newTransaction</a:t>
            </a:r>
            <a:r>
              <a:rPr lang="en-US" dirty="0"/>
              <a:t>();</a:t>
            </a:r>
          </a:p>
          <a:p>
            <a:r>
              <a:rPr lang="en-US" dirty="0"/>
              <a:t>      try {    </a:t>
            </a:r>
          </a:p>
          <a:p>
            <a:r>
              <a:rPr lang="en-US" dirty="0"/>
              <a:t>            </a:t>
            </a:r>
            <a:r>
              <a:rPr lang="en-US" dirty="0" err="1"/>
              <a:t>src.withdraw</a:t>
            </a:r>
            <a:r>
              <a:rPr lang="en-US" dirty="0"/>
              <a:t>(amount);</a:t>
            </a:r>
          </a:p>
          <a:p>
            <a:r>
              <a:rPr lang="en-US" dirty="0"/>
              <a:t>     	</a:t>
            </a:r>
            <a:r>
              <a:rPr lang="en-US" dirty="0" err="1"/>
              <a:t>tgt.deposit</a:t>
            </a:r>
            <a:r>
              <a:rPr lang="en-US" dirty="0"/>
              <a:t>(amount);</a:t>
            </a:r>
          </a:p>
          <a:p>
            <a:r>
              <a:rPr lang="en-US" dirty="0"/>
              <a:t>     	</a:t>
            </a:r>
            <a:r>
              <a:rPr lang="en-US" dirty="0" err="1"/>
              <a:t>tx.commit</a:t>
            </a:r>
            <a:r>
              <a:rPr lang="en-US" dirty="0"/>
              <a:t>();</a:t>
            </a:r>
          </a:p>
          <a:p>
            <a:r>
              <a:rPr lang="en-US" dirty="0"/>
              <a:t>          </a:t>
            </a:r>
            <a:r>
              <a:rPr lang="en-US" dirty="0" err="1"/>
              <a:t>systemLog.logOperation</a:t>
            </a:r>
            <a:r>
              <a:rPr lang="en-US" dirty="0"/>
              <a:t>(OP_TRANSFER, </a:t>
            </a:r>
            <a:r>
              <a:rPr lang="en-US" dirty="0" err="1"/>
              <a:t>src</a:t>
            </a:r>
            <a:r>
              <a:rPr lang="en-US" dirty="0"/>
              <a:t>, </a:t>
            </a:r>
            <a:r>
              <a:rPr lang="en-US" dirty="0" err="1"/>
              <a:t>tgt</a:t>
            </a:r>
            <a:r>
              <a:rPr lang="en-US" dirty="0"/>
              <a:t>, amount);</a:t>
            </a:r>
          </a:p>
          <a:p>
            <a:r>
              <a:rPr lang="en-US" dirty="0"/>
              <a:t>  }</a:t>
            </a:r>
          </a:p>
          <a:p>
            <a:r>
              <a:rPr lang="en-US" dirty="0"/>
              <a:t>  catch(Exception e) {   </a:t>
            </a:r>
            <a:r>
              <a:rPr lang="en-US" dirty="0" err="1"/>
              <a:t>tx.rollback</a:t>
            </a:r>
            <a:r>
              <a:rPr lang="en-US" dirty="0"/>
              <a:t>();  }</a:t>
            </a:r>
          </a:p>
        </p:txBody>
      </p:sp>
      <p:sp>
        <p:nvSpPr>
          <p:cNvPr id="3" name="Title 2"/>
          <p:cNvSpPr>
            <a:spLocks noGrp="1"/>
          </p:cNvSpPr>
          <p:nvPr>
            <p:ph type="title"/>
          </p:nvPr>
        </p:nvSpPr>
        <p:spPr>
          <a:xfrm>
            <a:off x="309801" y="418452"/>
            <a:ext cx="8312649" cy="631415"/>
          </a:xfrm>
        </p:spPr>
        <p:txBody>
          <a:bodyPr>
            <a:normAutofit fontScale="90000"/>
          </a:bodyPr>
          <a:lstStyle/>
          <a:p>
            <a:r>
              <a:rPr lang="en-US" dirty="0" smtClean="0"/>
              <a:t>6.1:Aspect-Oriented </a:t>
            </a:r>
            <a:r>
              <a:rPr lang="en-US" dirty="0"/>
              <a:t>Programming (AOP)  Concepts </a:t>
            </a:r>
            <a:r>
              <a:rPr lang="en-US" dirty="0" smtClean="0"/>
              <a:t>–</a:t>
            </a:r>
            <a:br>
              <a:rPr lang="en-US" dirty="0" smtClean="0"/>
            </a:br>
            <a:r>
              <a:rPr lang="en-US" dirty="0"/>
              <a:t> </a:t>
            </a:r>
            <a:r>
              <a:rPr lang="en-US" dirty="0" smtClean="0"/>
              <a:t>                                Understanding </a:t>
            </a:r>
            <a:r>
              <a:rPr lang="en-US" dirty="0"/>
              <a:t>AOP: </a:t>
            </a:r>
            <a:r>
              <a:rPr lang="en-US" dirty="0" smtClean="0"/>
              <a:t>Example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744304"/>
          </a:xfrm>
        </p:spPr>
        <p:txBody>
          <a:bodyPr>
            <a:normAutofit/>
          </a:bodyPr>
          <a:lstStyle/>
          <a:p>
            <a:r>
              <a:rPr lang="en-US" dirty="0"/>
              <a:t>6.1:  Aspect-Oriented Programming (AOP)  </a:t>
            </a:r>
            <a:r>
              <a:rPr lang="en-US" dirty="0" smtClean="0"/>
              <a:t>Concepts</a:t>
            </a:r>
            <a:br>
              <a:rPr lang="en-US" dirty="0" smtClean="0"/>
            </a:br>
            <a:r>
              <a:rPr lang="en-US" dirty="0"/>
              <a:t> </a:t>
            </a:r>
            <a:r>
              <a:rPr lang="en-US" dirty="0" smtClean="0"/>
              <a:t>                       -AOP </a:t>
            </a:r>
            <a:r>
              <a:rPr lang="en-US" dirty="0"/>
              <a:t>and </a:t>
            </a:r>
            <a:r>
              <a:rPr lang="en-US" dirty="0" smtClean="0"/>
              <a:t>Spring</a:t>
            </a:r>
            <a:endParaRPr lang="en-US" dirty="0"/>
          </a:p>
        </p:txBody>
      </p:sp>
      <p:sp>
        <p:nvSpPr>
          <p:cNvPr id="8194" name="Rectangle 7"/>
          <p:cNvSpPr>
            <a:spLocks noGrp="1"/>
          </p:cNvSpPr>
          <p:nvPr>
            <p:ph idx="1"/>
          </p:nvPr>
        </p:nvSpPr>
        <p:spPr>
          <a:xfrm>
            <a:off x="298516" y="1494766"/>
            <a:ext cx="4287132" cy="4643751"/>
          </a:xfrm>
        </p:spPr>
        <p:txBody>
          <a:bodyPr/>
          <a:lstStyle/>
          <a:p>
            <a:endParaRPr lang="en-US" dirty="0" smtClean="0"/>
          </a:p>
          <a:p>
            <a:r>
              <a:rPr lang="en-US" dirty="0" smtClean="0"/>
              <a:t>AOP attempts to separate </a:t>
            </a:r>
          </a:p>
          <a:p>
            <a:pPr marL="0" indent="0">
              <a:buNone/>
            </a:pPr>
            <a:r>
              <a:rPr lang="en-US" dirty="0"/>
              <a:t> </a:t>
            </a:r>
            <a:r>
              <a:rPr lang="en-US" dirty="0" smtClean="0"/>
              <a:t>  concerns, that is, break down </a:t>
            </a:r>
          </a:p>
          <a:p>
            <a:pPr marL="0" indent="0">
              <a:buNone/>
            </a:pPr>
            <a:r>
              <a:rPr lang="en-US" dirty="0"/>
              <a:t> </a:t>
            </a:r>
            <a:r>
              <a:rPr lang="en-US" dirty="0" smtClean="0"/>
              <a:t>  a program into distinct parts</a:t>
            </a:r>
          </a:p>
          <a:p>
            <a:pPr marL="0" indent="0">
              <a:buNone/>
            </a:pPr>
            <a:r>
              <a:rPr lang="en-US" dirty="0"/>
              <a:t> </a:t>
            </a:r>
            <a:r>
              <a:rPr lang="en-US" dirty="0" smtClean="0"/>
              <a:t>  that overlap in functionality</a:t>
            </a:r>
          </a:p>
          <a:p>
            <a:pPr marL="0" indent="0">
              <a:buNone/>
            </a:pPr>
            <a:r>
              <a:rPr lang="en-US" dirty="0"/>
              <a:t> </a:t>
            </a:r>
            <a:r>
              <a:rPr lang="en-US" dirty="0" smtClean="0"/>
              <a:t>  sparingly.</a:t>
            </a:r>
          </a:p>
          <a:p>
            <a:pPr marL="0" indent="0">
              <a:buNone/>
            </a:pPr>
            <a:endParaRPr lang="en-US" dirty="0" smtClean="0"/>
          </a:p>
          <a:p>
            <a:r>
              <a:rPr lang="en-US" dirty="0" smtClean="0"/>
              <a:t>In particular, AOP focuses on</a:t>
            </a:r>
          </a:p>
          <a:p>
            <a:pPr marL="0" indent="0">
              <a:buNone/>
            </a:pPr>
            <a:r>
              <a:rPr lang="en-US" dirty="0"/>
              <a:t> </a:t>
            </a:r>
            <a:r>
              <a:rPr lang="en-US" dirty="0" smtClean="0"/>
              <a:t>   the modularization and </a:t>
            </a:r>
          </a:p>
          <a:p>
            <a:pPr marL="0" indent="0">
              <a:buNone/>
            </a:pPr>
            <a:r>
              <a:rPr lang="en-US" dirty="0"/>
              <a:t> </a:t>
            </a:r>
            <a:r>
              <a:rPr lang="en-US" dirty="0" smtClean="0"/>
              <a:t>  encapsulation of cross-cutting</a:t>
            </a:r>
          </a:p>
          <a:p>
            <a:pPr marL="0" indent="0">
              <a:buNone/>
            </a:pPr>
            <a:r>
              <a:rPr lang="en-US" dirty="0"/>
              <a:t> </a:t>
            </a:r>
            <a:r>
              <a:rPr lang="en-US" dirty="0" smtClean="0"/>
              <a:t>   concerns.</a:t>
            </a:r>
          </a:p>
          <a:p>
            <a:endParaRPr lang="en-US" dirty="0" smtClean="0"/>
          </a:p>
        </p:txBody>
      </p:sp>
      <p:pic>
        <p:nvPicPr>
          <p:cNvPr id="8195" name="Picture 4" descr="AOP-cross cutting"/>
          <p:cNvPicPr>
            <a:picLocks noChangeAspect="1" noChangeArrowheads="1"/>
          </p:cNvPicPr>
          <p:nvPr/>
        </p:nvPicPr>
        <p:blipFill>
          <a:blip r:embed="rId3" cstate="print"/>
          <a:srcRect/>
          <a:stretch>
            <a:fillRect/>
          </a:stretch>
        </p:blipFill>
        <p:spPr bwMode="auto">
          <a:xfrm>
            <a:off x="4668132" y="1460311"/>
            <a:ext cx="4189212" cy="4178490"/>
          </a:xfrm>
          <a:prstGeom prst="rect">
            <a:avLst/>
          </a:prstGeom>
          <a:noFill/>
          <a:ln w="9525">
            <a:noFill/>
            <a:miter lim="800000"/>
            <a:headEnd/>
            <a:tailEnd/>
          </a:ln>
        </p:spPr>
      </p:pic>
      <p:sp>
        <p:nvSpPr>
          <p:cNvPr id="8196" name="Rectangle 5"/>
          <p:cNvSpPr>
            <a:spLocks noChangeArrowheads="1"/>
          </p:cNvSpPr>
          <p:nvPr/>
        </p:nvSpPr>
        <p:spPr bwMode="auto">
          <a:xfrm>
            <a:off x="381000" y="2362200"/>
            <a:ext cx="3048000" cy="3276600"/>
          </a:xfrm>
          <a:prstGeom prst="rect">
            <a:avLst/>
          </a:prstGeom>
          <a:noFill/>
          <a:ln w="12700">
            <a:noFill/>
            <a:miter lim="800000"/>
            <a:headEnd/>
            <a:tailEnd/>
          </a:ln>
        </p:spPr>
        <p:txBody>
          <a:bodyPr lIns="90488" tIns="44450" rIns="90488" bIns="44450"/>
          <a:lstStyle/>
          <a:p>
            <a:pPr marL="342900" indent="-342900" eaLnBrk="0" hangingPunct="0">
              <a:spcBef>
                <a:spcPct val="20000"/>
              </a:spcBef>
              <a:buClr>
                <a:srgbClr val="00A1E4"/>
              </a:buClr>
              <a:buFont typeface="Arial" pitchFamily="34" charset="0"/>
              <a:buChar char="•"/>
            </a:pPr>
            <a:endParaRPr lang="en-US" sz="2000" b="1">
              <a:solidFill>
                <a:srgbClr val="000000"/>
              </a:solidFill>
              <a:latin typeface="Candar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744304"/>
          </a:xfrm>
        </p:spPr>
        <p:txBody>
          <a:bodyPr>
            <a:normAutofit/>
          </a:bodyPr>
          <a:lstStyle/>
          <a:p>
            <a:r>
              <a:rPr lang="en-US" dirty="0" smtClean="0"/>
              <a:t>6.1:Aspect-Oriented </a:t>
            </a:r>
            <a:r>
              <a:rPr lang="en-US" dirty="0"/>
              <a:t>Programming (AOP)  Concepts </a:t>
            </a:r>
            <a:r>
              <a:rPr lang="en-US" dirty="0" smtClean="0"/>
              <a:t>–</a:t>
            </a:r>
            <a:br>
              <a:rPr lang="en-US" dirty="0" smtClean="0"/>
            </a:br>
            <a:r>
              <a:rPr lang="en-US" dirty="0"/>
              <a:t> </a:t>
            </a:r>
            <a:r>
              <a:rPr lang="en-US" dirty="0" smtClean="0"/>
              <a:t>                                   AOP Terminology</a:t>
            </a:r>
            <a:endParaRPr lang="en-US" dirty="0"/>
          </a:p>
        </p:txBody>
      </p:sp>
      <p:sp>
        <p:nvSpPr>
          <p:cNvPr id="9218" name="Rectangle 5"/>
          <p:cNvSpPr>
            <a:spLocks noGrp="1"/>
          </p:cNvSpPr>
          <p:nvPr>
            <p:ph idx="1"/>
          </p:nvPr>
        </p:nvSpPr>
        <p:spPr>
          <a:xfrm>
            <a:off x="298516" y="1298222"/>
            <a:ext cx="8472951" cy="5125156"/>
          </a:xfrm>
        </p:spPr>
        <p:txBody>
          <a:bodyPr/>
          <a:lstStyle/>
          <a:p>
            <a:endParaRPr lang="en-US" dirty="0" smtClean="0"/>
          </a:p>
          <a:p>
            <a:r>
              <a:rPr lang="en-US" dirty="0" smtClean="0"/>
              <a:t>Aspect </a:t>
            </a:r>
            <a:r>
              <a:rPr lang="en-US" dirty="0"/>
              <a:t>: </a:t>
            </a:r>
          </a:p>
          <a:p>
            <a:pPr lvl="3"/>
            <a:r>
              <a:rPr lang="en-US" dirty="0"/>
              <a:t>the cross-cutting functionality being </a:t>
            </a:r>
            <a:r>
              <a:rPr lang="en-US" dirty="0" smtClean="0"/>
              <a:t>implemented</a:t>
            </a:r>
          </a:p>
          <a:p>
            <a:pPr marL="342900" lvl="3" indent="0">
              <a:buNone/>
            </a:pPr>
            <a:endParaRPr lang="en-US" dirty="0"/>
          </a:p>
          <a:p>
            <a:r>
              <a:rPr lang="en-US" dirty="0"/>
              <a:t>Advice : </a:t>
            </a:r>
          </a:p>
          <a:p>
            <a:pPr lvl="3"/>
            <a:r>
              <a:rPr lang="en-US" dirty="0"/>
              <a:t>the actual implementation of aspect that is advising </a:t>
            </a:r>
            <a:r>
              <a:rPr lang="en-US" dirty="0" smtClean="0"/>
              <a:t>your</a:t>
            </a:r>
          </a:p>
          <a:p>
            <a:pPr marL="342900" lvl="3" indent="0">
              <a:buNone/>
            </a:pPr>
            <a:r>
              <a:rPr lang="en-US" dirty="0" smtClean="0"/>
              <a:t>     application   </a:t>
            </a:r>
            <a:r>
              <a:rPr lang="en-US" dirty="0"/>
              <a:t>of a new behavior. It is inserted into application at </a:t>
            </a:r>
            <a:endParaRPr lang="en-US" dirty="0" smtClean="0"/>
          </a:p>
          <a:p>
            <a:pPr marL="342900" lvl="3" indent="0">
              <a:buNone/>
            </a:pPr>
            <a:r>
              <a:rPr lang="en-US" dirty="0"/>
              <a:t>	</a:t>
            </a:r>
            <a:r>
              <a:rPr lang="en-US" dirty="0" err="1" smtClean="0"/>
              <a:t>joinpoints</a:t>
            </a:r>
            <a:endParaRPr lang="en-US" dirty="0" smtClean="0"/>
          </a:p>
          <a:p>
            <a:pPr marL="342900" lvl="3" indent="0">
              <a:buNone/>
            </a:pPr>
            <a:endParaRPr lang="en-US" dirty="0"/>
          </a:p>
          <a:p>
            <a:r>
              <a:rPr lang="en-US" dirty="0"/>
              <a:t>Join-point : </a:t>
            </a:r>
          </a:p>
          <a:p>
            <a:pPr lvl="3"/>
            <a:r>
              <a:rPr lang="en-US" dirty="0"/>
              <a:t>a point in the execution of the application where an aspect can be </a:t>
            </a:r>
            <a:endParaRPr lang="en-US" dirty="0" smtClean="0"/>
          </a:p>
          <a:p>
            <a:pPr marL="342900" lvl="3" indent="0">
              <a:buNone/>
            </a:pPr>
            <a:r>
              <a:rPr lang="en-US" dirty="0"/>
              <a:t> </a:t>
            </a:r>
            <a:r>
              <a:rPr lang="en-US" dirty="0" smtClean="0"/>
              <a:t>    plugged in</a:t>
            </a:r>
          </a:p>
          <a:p>
            <a:pPr marL="342900" lvl="3" indent="0">
              <a:buNone/>
            </a:pPr>
            <a:endParaRPr lang="en-US" dirty="0"/>
          </a:p>
          <a:p>
            <a:r>
              <a:rPr lang="en-US" dirty="0"/>
              <a:t>Point-cut : </a:t>
            </a:r>
          </a:p>
          <a:p>
            <a:pPr lvl="3"/>
            <a:r>
              <a:rPr lang="en-US" dirty="0"/>
              <a:t>defines at what </a:t>
            </a:r>
            <a:r>
              <a:rPr lang="en-US" dirty="0" err="1"/>
              <a:t>joinpoints</a:t>
            </a:r>
            <a:r>
              <a:rPr lang="en-US" dirty="0"/>
              <a:t> an advice should be </a:t>
            </a:r>
            <a:r>
              <a:rPr lang="en-US" dirty="0" smtClean="0"/>
              <a:t>applied</a:t>
            </a:r>
          </a:p>
          <a:p>
            <a:pPr marL="342900" lvl="3" indent="0">
              <a:buNone/>
            </a:pPr>
            <a:endParaRPr lang="en-US" dirty="0"/>
          </a:p>
          <a:p>
            <a:r>
              <a:rPr lang="en-US" dirty="0"/>
              <a:t>Target : </a:t>
            </a:r>
          </a:p>
          <a:p>
            <a:pPr lvl="3"/>
            <a:r>
              <a:rPr lang="en-US" dirty="0"/>
              <a:t>the class being </a:t>
            </a:r>
            <a:r>
              <a:rPr lang="en-US" dirty="0" smtClean="0"/>
              <a:t>advised</a:t>
            </a:r>
          </a:p>
          <a:p>
            <a:pPr lvl="3"/>
            <a:endParaRPr lang="en-US" dirty="0"/>
          </a:p>
          <a:p>
            <a:r>
              <a:rPr lang="en-US" dirty="0"/>
              <a:t>Proxy :</a:t>
            </a:r>
          </a:p>
          <a:p>
            <a:pPr lvl="3"/>
            <a:r>
              <a:rPr lang="en-US" dirty="0"/>
              <a:t>the object created after applying advise to the </a:t>
            </a:r>
            <a:r>
              <a:rPr lang="en-US" dirty="0" smtClean="0"/>
              <a:t>target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3" descr="applying aspect"/>
          <p:cNvPicPr>
            <a:picLocks noChangeAspect="1" noChangeArrowheads="1"/>
          </p:cNvPicPr>
          <p:nvPr/>
        </p:nvPicPr>
        <p:blipFill>
          <a:blip r:embed="rId3" cstate="print"/>
          <a:srcRect/>
          <a:stretch>
            <a:fillRect/>
          </a:stretch>
        </p:blipFill>
        <p:spPr bwMode="auto">
          <a:xfrm>
            <a:off x="650984" y="1341992"/>
            <a:ext cx="7854136" cy="4786114"/>
          </a:xfrm>
          <a:prstGeom prst="rect">
            <a:avLst/>
          </a:prstGeom>
          <a:noFill/>
          <a:ln w="9525">
            <a:noFill/>
            <a:miter lim="800000"/>
            <a:headEnd/>
            <a:tailEnd/>
          </a:ln>
        </p:spPr>
      </p:pic>
      <p:sp>
        <p:nvSpPr>
          <p:cNvPr id="3" name="Title 2"/>
          <p:cNvSpPr>
            <a:spLocks noGrp="1"/>
          </p:cNvSpPr>
          <p:nvPr>
            <p:ph type="title"/>
          </p:nvPr>
        </p:nvSpPr>
        <p:spPr>
          <a:xfrm>
            <a:off x="309801" y="418452"/>
            <a:ext cx="8312649" cy="789459"/>
          </a:xfrm>
        </p:spPr>
        <p:txBody>
          <a:bodyPr>
            <a:normAutofit/>
          </a:bodyPr>
          <a:lstStyle/>
          <a:p>
            <a:r>
              <a:rPr lang="en-US" dirty="0"/>
              <a:t>6.1:  Aspect-Oriented Programming (AOP)  Concepts </a:t>
            </a:r>
            <a:r>
              <a:rPr lang="en-US" dirty="0" smtClean="0"/>
              <a:t>-AOP Terminology</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801" y="418452"/>
            <a:ext cx="8312649" cy="813815"/>
          </a:xfrm>
        </p:spPr>
        <p:txBody>
          <a:bodyPr>
            <a:normAutofit/>
          </a:bodyPr>
          <a:lstStyle/>
          <a:p>
            <a:r>
              <a:rPr lang="en-US" dirty="0"/>
              <a:t>6.1:  Aspect-Oriented Programming (AOP)  </a:t>
            </a:r>
            <a:r>
              <a:rPr lang="en-US" dirty="0" smtClean="0"/>
              <a:t>Concepts</a:t>
            </a:r>
            <a:br>
              <a:rPr lang="en-US" dirty="0" smtClean="0"/>
            </a:br>
            <a:r>
              <a:rPr lang="en-US" dirty="0"/>
              <a:t> </a:t>
            </a:r>
            <a:r>
              <a:rPr lang="en-US" dirty="0" smtClean="0"/>
              <a:t>                      -AOP Terminology</a:t>
            </a:r>
            <a:endParaRPr lang="en-US" dirty="0"/>
          </a:p>
        </p:txBody>
      </p:sp>
      <p:sp>
        <p:nvSpPr>
          <p:cNvPr id="11266" name="Rectangle 20"/>
          <p:cNvSpPr>
            <a:spLocks noGrp="1"/>
          </p:cNvSpPr>
          <p:nvPr>
            <p:ph idx="1"/>
          </p:nvPr>
        </p:nvSpPr>
        <p:spPr>
          <a:xfrm>
            <a:off x="298516" y="1232268"/>
            <a:ext cx="8845484" cy="4906250"/>
          </a:xfrm>
        </p:spPr>
        <p:txBody>
          <a:bodyPr/>
          <a:lstStyle/>
          <a:p>
            <a:endParaRPr lang="en-US" dirty="0" smtClean="0"/>
          </a:p>
          <a:p>
            <a:r>
              <a:rPr lang="en-US" dirty="0" smtClean="0"/>
              <a:t>Types </a:t>
            </a:r>
            <a:r>
              <a:rPr lang="en-US" dirty="0"/>
              <a:t>of advices:</a:t>
            </a:r>
          </a:p>
          <a:p>
            <a:pPr lvl="3"/>
            <a:r>
              <a:rPr lang="en-US" dirty="0"/>
              <a:t>Before advice</a:t>
            </a:r>
          </a:p>
          <a:p>
            <a:pPr lvl="3"/>
            <a:r>
              <a:rPr lang="en-US" dirty="0"/>
              <a:t>After advice</a:t>
            </a:r>
          </a:p>
          <a:p>
            <a:pPr lvl="3"/>
            <a:r>
              <a:rPr lang="en-US" dirty="0"/>
              <a:t>After-returning advice</a:t>
            </a:r>
          </a:p>
          <a:p>
            <a:pPr lvl="3"/>
            <a:r>
              <a:rPr lang="en-US" dirty="0"/>
              <a:t>Around advice</a:t>
            </a:r>
          </a:p>
          <a:p>
            <a:pPr lvl="3"/>
            <a:r>
              <a:rPr lang="en-US" dirty="0"/>
              <a:t>After-throwing </a:t>
            </a:r>
            <a:r>
              <a:rPr lang="en-US" dirty="0" smtClean="0"/>
              <a:t>advice</a:t>
            </a:r>
            <a:endParaRPr lang="en-US" dirty="0"/>
          </a:p>
        </p:txBody>
      </p:sp>
      <p:grpSp>
        <p:nvGrpSpPr>
          <p:cNvPr id="2" name="Group 5"/>
          <p:cNvGrpSpPr>
            <a:grpSpLocks/>
          </p:cNvGrpSpPr>
          <p:nvPr/>
        </p:nvGrpSpPr>
        <p:grpSpPr bwMode="auto">
          <a:xfrm>
            <a:off x="1282702" y="3269343"/>
            <a:ext cx="5715000" cy="2606675"/>
            <a:chOff x="1344" y="1104"/>
            <a:chExt cx="3504" cy="1642"/>
          </a:xfrm>
        </p:grpSpPr>
        <p:sp>
          <p:nvSpPr>
            <p:cNvPr id="11269" name="Oval 6"/>
            <p:cNvSpPr>
              <a:spLocks noChangeArrowheads="1"/>
            </p:cNvSpPr>
            <p:nvPr/>
          </p:nvSpPr>
          <p:spPr bwMode="auto">
            <a:xfrm>
              <a:off x="3936" y="1248"/>
              <a:ext cx="912" cy="1440"/>
            </a:xfrm>
            <a:prstGeom prst="ellipse">
              <a:avLst/>
            </a:prstGeom>
            <a:solidFill>
              <a:srgbClr val="CCCC00"/>
            </a:solidFill>
            <a:ln w="9525" algn="ctr">
              <a:solidFill>
                <a:schemeClr val="tx1"/>
              </a:solidFill>
              <a:round/>
              <a:headEnd/>
              <a:tailEnd/>
            </a:ln>
          </p:spPr>
          <p:txBody>
            <a:bodyPr wrap="none" anchor="ctr"/>
            <a:lstStyle/>
            <a:p>
              <a:endParaRPr lang="en-US">
                <a:solidFill>
                  <a:schemeClr val="tx2"/>
                </a:solidFill>
              </a:endParaRPr>
            </a:p>
          </p:txBody>
        </p:sp>
        <p:sp>
          <p:nvSpPr>
            <p:cNvPr id="11270" name="Text Box 7"/>
            <p:cNvSpPr txBox="1">
              <a:spLocks noChangeArrowheads="1"/>
            </p:cNvSpPr>
            <p:nvPr/>
          </p:nvSpPr>
          <p:spPr bwMode="auto">
            <a:xfrm>
              <a:off x="3888" y="1392"/>
              <a:ext cx="816" cy="1048"/>
            </a:xfrm>
            <a:prstGeom prst="rect">
              <a:avLst/>
            </a:prstGeom>
            <a:noFill/>
            <a:ln w="9525" algn="ctr">
              <a:noFill/>
              <a:miter lim="800000"/>
              <a:headEnd/>
              <a:tailEnd/>
            </a:ln>
          </p:spPr>
          <p:txBody>
            <a:bodyPr>
              <a:spAutoFit/>
            </a:bodyPr>
            <a:lstStyle/>
            <a:p>
              <a:pPr algn="ctr">
                <a:lnSpc>
                  <a:spcPct val="85000"/>
                </a:lnSpc>
              </a:pPr>
              <a:r>
                <a:rPr lang="en-US" sz="2000" b="1" dirty="0">
                  <a:solidFill>
                    <a:schemeClr val="tx2"/>
                  </a:solidFill>
                </a:rPr>
                <a:t>BEAN</a:t>
              </a:r>
            </a:p>
            <a:p>
              <a:pPr algn="ctr">
                <a:lnSpc>
                  <a:spcPct val="85000"/>
                </a:lnSpc>
              </a:pPr>
              <a:endParaRPr lang="en-US" sz="2000" dirty="0">
                <a:solidFill>
                  <a:schemeClr val="tx2"/>
                </a:solidFill>
              </a:endParaRPr>
            </a:p>
            <a:p>
              <a:pPr algn="ctr">
                <a:lnSpc>
                  <a:spcPct val="85000"/>
                </a:lnSpc>
              </a:pPr>
              <a:r>
                <a:rPr lang="en-US" sz="2000" b="1" dirty="0" err="1">
                  <a:solidFill>
                    <a:schemeClr val="tx2"/>
                  </a:solidFill>
                </a:rPr>
                <a:t>abc</a:t>
              </a:r>
              <a:r>
                <a:rPr lang="en-US" sz="2000" b="1" dirty="0">
                  <a:solidFill>
                    <a:schemeClr val="tx2"/>
                  </a:solidFill>
                </a:rPr>
                <a:t>(){</a:t>
              </a:r>
            </a:p>
            <a:p>
              <a:pPr algn="ctr">
                <a:lnSpc>
                  <a:spcPct val="85000"/>
                </a:lnSpc>
              </a:pPr>
              <a:r>
                <a:rPr lang="en-US" sz="2000" b="1" dirty="0">
                  <a:solidFill>
                    <a:schemeClr val="tx2"/>
                  </a:solidFill>
                </a:rPr>
                <a:t>….</a:t>
              </a:r>
            </a:p>
            <a:p>
              <a:pPr algn="ctr">
                <a:lnSpc>
                  <a:spcPct val="85000"/>
                </a:lnSpc>
              </a:pPr>
              <a:r>
                <a:rPr lang="en-US" sz="2000" b="1" dirty="0">
                  <a:solidFill>
                    <a:schemeClr val="tx2"/>
                  </a:solidFill>
                </a:rPr>
                <a:t>…</a:t>
              </a:r>
            </a:p>
            <a:p>
              <a:pPr algn="ctr">
                <a:lnSpc>
                  <a:spcPct val="85000"/>
                </a:lnSpc>
              </a:pPr>
              <a:r>
                <a:rPr lang="en-US" sz="2000" b="1" dirty="0">
                  <a:solidFill>
                    <a:schemeClr val="tx2"/>
                  </a:solidFill>
                </a:rPr>
                <a:t>}</a:t>
              </a:r>
            </a:p>
          </p:txBody>
        </p:sp>
        <p:sp>
          <p:nvSpPr>
            <p:cNvPr id="11271" name="Oval 8"/>
            <p:cNvSpPr>
              <a:spLocks noChangeArrowheads="1"/>
            </p:cNvSpPr>
            <p:nvPr/>
          </p:nvSpPr>
          <p:spPr bwMode="auto">
            <a:xfrm>
              <a:off x="2496" y="1680"/>
              <a:ext cx="1104" cy="462"/>
            </a:xfrm>
            <a:prstGeom prst="ellipse">
              <a:avLst/>
            </a:prstGeom>
            <a:solidFill>
              <a:srgbClr val="CCECFF"/>
            </a:solidFill>
            <a:ln w="9525" algn="ctr">
              <a:solidFill>
                <a:schemeClr val="tx1"/>
              </a:solidFill>
              <a:round/>
              <a:headEnd/>
              <a:tailEnd/>
            </a:ln>
          </p:spPr>
          <p:txBody>
            <a:bodyPr wrap="none" anchor="ctr"/>
            <a:lstStyle/>
            <a:p>
              <a:endParaRPr lang="en-US">
                <a:solidFill>
                  <a:schemeClr val="tx2"/>
                </a:solidFill>
              </a:endParaRPr>
            </a:p>
          </p:txBody>
        </p:sp>
        <p:sp>
          <p:nvSpPr>
            <p:cNvPr id="11272" name="Oval 9"/>
            <p:cNvSpPr>
              <a:spLocks noChangeArrowheads="1"/>
            </p:cNvSpPr>
            <p:nvPr/>
          </p:nvSpPr>
          <p:spPr bwMode="auto">
            <a:xfrm>
              <a:off x="1344" y="1632"/>
              <a:ext cx="1000" cy="576"/>
            </a:xfrm>
            <a:prstGeom prst="ellipse">
              <a:avLst/>
            </a:prstGeom>
            <a:solidFill>
              <a:srgbClr val="FFCC00"/>
            </a:solidFill>
            <a:ln w="9525" algn="ctr">
              <a:solidFill>
                <a:schemeClr val="tx1"/>
              </a:solidFill>
              <a:round/>
              <a:headEnd/>
              <a:tailEnd/>
            </a:ln>
          </p:spPr>
          <p:txBody>
            <a:bodyPr wrap="none" anchor="ctr"/>
            <a:lstStyle/>
            <a:p>
              <a:endParaRPr lang="en-US">
                <a:solidFill>
                  <a:schemeClr val="tx2"/>
                </a:solidFill>
              </a:endParaRPr>
            </a:p>
          </p:txBody>
        </p:sp>
        <p:sp>
          <p:nvSpPr>
            <p:cNvPr id="11273" name="Text Box 10"/>
            <p:cNvSpPr txBox="1">
              <a:spLocks noChangeArrowheads="1"/>
            </p:cNvSpPr>
            <p:nvPr/>
          </p:nvSpPr>
          <p:spPr bwMode="auto">
            <a:xfrm>
              <a:off x="1450" y="1680"/>
              <a:ext cx="757" cy="446"/>
            </a:xfrm>
            <a:prstGeom prst="rect">
              <a:avLst/>
            </a:prstGeom>
            <a:noFill/>
            <a:ln w="9525" algn="ctr">
              <a:noFill/>
              <a:miter lim="800000"/>
              <a:headEnd/>
              <a:tailEnd/>
            </a:ln>
          </p:spPr>
          <p:txBody>
            <a:bodyPr wrap="none">
              <a:spAutoFit/>
            </a:bodyPr>
            <a:lstStyle/>
            <a:p>
              <a:pPr algn="ctr"/>
              <a:r>
                <a:rPr lang="en-US" sz="2000" b="1" dirty="0">
                  <a:solidFill>
                    <a:schemeClr val="tx2"/>
                  </a:solidFill>
                </a:rPr>
                <a:t>Client </a:t>
              </a:r>
            </a:p>
            <a:p>
              <a:pPr algn="ctr"/>
              <a:r>
                <a:rPr lang="en-US" sz="2000" b="1" dirty="0">
                  <a:solidFill>
                    <a:schemeClr val="tx2"/>
                  </a:solidFill>
                </a:rPr>
                <a:t>calls </a:t>
              </a:r>
              <a:r>
                <a:rPr lang="en-US" sz="2000" b="1" dirty="0" err="1">
                  <a:solidFill>
                    <a:schemeClr val="tx2"/>
                  </a:solidFill>
                </a:rPr>
                <a:t>abc</a:t>
              </a:r>
              <a:r>
                <a:rPr lang="en-US" sz="2000" b="1" dirty="0">
                  <a:solidFill>
                    <a:schemeClr val="tx2"/>
                  </a:solidFill>
                </a:rPr>
                <a:t>()</a:t>
              </a:r>
            </a:p>
          </p:txBody>
        </p:sp>
        <p:sp>
          <p:nvSpPr>
            <p:cNvPr id="11274" name="Text Box 11"/>
            <p:cNvSpPr txBox="1">
              <a:spLocks noChangeArrowheads="1"/>
            </p:cNvSpPr>
            <p:nvPr/>
          </p:nvSpPr>
          <p:spPr bwMode="auto">
            <a:xfrm>
              <a:off x="2569" y="1776"/>
              <a:ext cx="924" cy="252"/>
            </a:xfrm>
            <a:prstGeom prst="rect">
              <a:avLst/>
            </a:prstGeom>
            <a:noFill/>
            <a:ln w="9525" algn="ctr">
              <a:noFill/>
              <a:miter lim="800000"/>
              <a:headEnd/>
              <a:tailEnd/>
            </a:ln>
          </p:spPr>
          <p:txBody>
            <a:bodyPr wrap="none">
              <a:spAutoFit/>
            </a:bodyPr>
            <a:lstStyle/>
            <a:p>
              <a:pPr algn="ctr"/>
              <a:r>
                <a:rPr lang="en-US" sz="2000" b="1" dirty="0">
                  <a:solidFill>
                    <a:schemeClr val="tx2"/>
                  </a:solidFill>
                </a:rPr>
                <a:t>Proxy object</a:t>
              </a:r>
            </a:p>
          </p:txBody>
        </p:sp>
        <p:sp>
          <p:nvSpPr>
            <p:cNvPr id="11275" name="Line 12"/>
            <p:cNvSpPr>
              <a:spLocks noChangeShapeType="1"/>
            </p:cNvSpPr>
            <p:nvPr/>
          </p:nvSpPr>
          <p:spPr bwMode="auto">
            <a:xfrm>
              <a:off x="2352" y="1920"/>
              <a:ext cx="153" cy="0"/>
            </a:xfrm>
            <a:prstGeom prst="line">
              <a:avLst/>
            </a:prstGeom>
            <a:noFill/>
            <a:ln w="38100">
              <a:solidFill>
                <a:schemeClr val="tx1"/>
              </a:solidFill>
              <a:round/>
              <a:headEnd/>
              <a:tailEnd type="triangle" w="med" len="med"/>
            </a:ln>
          </p:spPr>
          <p:txBody>
            <a:bodyPr wrap="none" anchor="ctr"/>
            <a:lstStyle/>
            <a:p>
              <a:endParaRPr lang="en-US">
                <a:solidFill>
                  <a:schemeClr val="tx2"/>
                </a:solidFill>
              </a:endParaRPr>
            </a:p>
          </p:txBody>
        </p:sp>
        <p:sp>
          <p:nvSpPr>
            <p:cNvPr id="11276" name="Line 13"/>
            <p:cNvSpPr>
              <a:spLocks noChangeShapeType="1"/>
            </p:cNvSpPr>
            <p:nvPr/>
          </p:nvSpPr>
          <p:spPr bwMode="auto">
            <a:xfrm flipV="1">
              <a:off x="3600" y="1920"/>
              <a:ext cx="384" cy="0"/>
            </a:xfrm>
            <a:prstGeom prst="line">
              <a:avLst/>
            </a:prstGeom>
            <a:noFill/>
            <a:ln w="28575">
              <a:solidFill>
                <a:schemeClr val="tx1"/>
              </a:solidFill>
              <a:round/>
              <a:headEnd/>
              <a:tailEnd type="triangle" w="med" len="med"/>
            </a:ln>
          </p:spPr>
          <p:txBody>
            <a:bodyPr wrap="none" anchor="ctr"/>
            <a:lstStyle/>
            <a:p>
              <a:endParaRPr lang="en-US">
                <a:solidFill>
                  <a:schemeClr val="tx2"/>
                </a:solidFill>
              </a:endParaRPr>
            </a:p>
          </p:txBody>
        </p:sp>
        <p:sp>
          <p:nvSpPr>
            <p:cNvPr id="11277" name="Text Box 14"/>
            <p:cNvSpPr txBox="1">
              <a:spLocks noChangeArrowheads="1"/>
            </p:cNvSpPr>
            <p:nvPr/>
          </p:nvSpPr>
          <p:spPr bwMode="auto">
            <a:xfrm>
              <a:off x="2833" y="1104"/>
              <a:ext cx="1350" cy="252"/>
            </a:xfrm>
            <a:prstGeom prst="rect">
              <a:avLst/>
            </a:prstGeom>
            <a:noFill/>
            <a:ln w="9525" algn="ctr">
              <a:noFill/>
              <a:miter lim="800000"/>
              <a:headEnd/>
              <a:tailEnd/>
            </a:ln>
          </p:spPr>
          <p:txBody>
            <a:bodyPr wrap="none">
              <a:spAutoFit/>
            </a:bodyPr>
            <a:lstStyle/>
            <a:p>
              <a:pPr algn="ctr"/>
              <a:r>
                <a:rPr lang="en-US" sz="2000" b="1" dirty="0">
                  <a:solidFill>
                    <a:schemeClr val="tx2"/>
                  </a:solidFill>
                </a:rPr>
                <a:t>Before method call</a:t>
              </a:r>
            </a:p>
          </p:txBody>
        </p:sp>
        <p:sp>
          <p:nvSpPr>
            <p:cNvPr id="11278" name="Text Box 15"/>
            <p:cNvSpPr txBox="1">
              <a:spLocks noChangeArrowheads="1"/>
            </p:cNvSpPr>
            <p:nvPr/>
          </p:nvSpPr>
          <p:spPr bwMode="auto">
            <a:xfrm>
              <a:off x="2736" y="2496"/>
              <a:ext cx="1428" cy="250"/>
            </a:xfrm>
            <a:prstGeom prst="rect">
              <a:avLst/>
            </a:prstGeom>
            <a:noFill/>
            <a:ln w="9525" algn="ctr">
              <a:noFill/>
              <a:miter lim="800000"/>
              <a:headEnd/>
              <a:tailEnd/>
            </a:ln>
          </p:spPr>
          <p:txBody>
            <a:bodyPr>
              <a:spAutoFit/>
            </a:bodyPr>
            <a:lstStyle/>
            <a:p>
              <a:pPr algn="ctr"/>
              <a:r>
                <a:rPr lang="en-US" sz="2000" b="1" dirty="0">
                  <a:solidFill>
                    <a:schemeClr val="tx2"/>
                  </a:solidFill>
                </a:rPr>
                <a:t>After method call</a:t>
              </a:r>
            </a:p>
          </p:txBody>
        </p:sp>
        <p:sp>
          <p:nvSpPr>
            <p:cNvPr id="11279" name="Freeform 16"/>
            <p:cNvSpPr>
              <a:spLocks/>
            </p:cNvSpPr>
            <p:nvPr/>
          </p:nvSpPr>
          <p:spPr bwMode="auto">
            <a:xfrm>
              <a:off x="3024" y="1320"/>
              <a:ext cx="1152" cy="456"/>
            </a:xfrm>
            <a:custGeom>
              <a:avLst/>
              <a:gdLst>
                <a:gd name="T0" fmla="*/ 0 w 2112"/>
                <a:gd name="T1" fmla="*/ 179 h 504"/>
                <a:gd name="T2" fmla="*/ 13 w 2112"/>
                <a:gd name="T3" fmla="*/ 12 h 504"/>
                <a:gd name="T4" fmla="*/ 31 w 2112"/>
                <a:gd name="T5" fmla="*/ 251 h 504"/>
                <a:gd name="T6" fmla="*/ 0 60000 65536"/>
                <a:gd name="T7" fmla="*/ 0 60000 65536"/>
                <a:gd name="T8" fmla="*/ 0 60000 65536"/>
                <a:gd name="T9" fmla="*/ 0 w 2112"/>
                <a:gd name="T10" fmla="*/ 0 h 504"/>
                <a:gd name="T11" fmla="*/ 2112 w 2112"/>
                <a:gd name="T12" fmla="*/ 504 h 504"/>
              </a:gdLst>
              <a:ahLst/>
              <a:cxnLst>
                <a:cxn ang="T6">
                  <a:pos x="T0" y="T1"/>
                </a:cxn>
                <a:cxn ang="T7">
                  <a:pos x="T2" y="T3"/>
                </a:cxn>
                <a:cxn ang="T8">
                  <a:pos x="T4" y="T5"/>
                </a:cxn>
              </a:cxnLst>
              <a:rect l="T9" t="T10" r="T11" b="T12"/>
              <a:pathLst>
                <a:path w="2112" h="504">
                  <a:moveTo>
                    <a:pt x="0" y="360"/>
                  </a:moveTo>
                  <a:cubicBezTo>
                    <a:pt x="280" y="180"/>
                    <a:pt x="560" y="0"/>
                    <a:pt x="912" y="24"/>
                  </a:cubicBezTo>
                  <a:cubicBezTo>
                    <a:pt x="1264" y="48"/>
                    <a:pt x="1912" y="424"/>
                    <a:pt x="2112" y="504"/>
                  </a:cubicBezTo>
                </a:path>
              </a:pathLst>
            </a:custGeom>
            <a:noFill/>
            <a:ln w="38100">
              <a:solidFill>
                <a:schemeClr val="tx1"/>
              </a:solidFill>
              <a:prstDash val="dash"/>
              <a:round/>
              <a:headEnd/>
              <a:tailEnd type="triangle" w="med" len="med"/>
            </a:ln>
          </p:spPr>
          <p:txBody>
            <a:bodyPr/>
            <a:lstStyle/>
            <a:p>
              <a:endParaRPr lang="en-US">
                <a:solidFill>
                  <a:schemeClr val="tx2"/>
                </a:solidFill>
              </a:endParaRPr>
            </a:p>
          </p:txBody>
        </p:sp>
        <p:sp>
          <p:nvSpPr>
            <p:cNvPr id="11280" name="Freeform 17"/>
            <p:cNvSpPr>
              <a:spLocks/>
            </p:cNvSpPr>
            <p:nvPr/>
          </p:nvSpPr>
          <p:spPr bwMode="auto">
            <a:xfrm>
              <a:off x="2976" y="2160"/>
              <a:ext cx="1104" cy="336"/>
            </a:xfrm>
            <a:custGeom>
              <a:avLst/>
              <a:gdLst>
                <a:gd name="T0" fmla="*/ 0 w 1824"/>
                <a:gd name="T1" fmla="*/ 0 h 336"/>
                <a:gd name="T2" fmla="*/ 25 w 1824"/>
                <a:gd name="T3" fmla="*/ 336 h 336"/>
                <a:gd name="T4" fmla="*/ 54 w 1824"/>
                <a:gd name="T5" fmla="*/ 0 h 336"/>
                <a:gd name="T6" fmla="*/ 0 60000 65536"/>
                <a:gd name="T7" fmla="*/ 0 60000 65536"/>
                <a:gd name="T8" fmla="*/ 0 60000 65536"/>
                <a:gd name="T9" fmla="*/ 0 w 1824"/>
                <a:gd name="T10" fmla="*/ 0 h 336"/>
                <a:gd name="T11" fmla="*/ 1824 w 1824"/>
                <a:gd name="T12" fmla="*/ 336 h 336"/>
              </a:gdLst>
              <a:ahLst/>
              <a:cxnLst>
                <a:cxn ang="T6">
                  <a:pos x="T0" y="T1"/>
                </a:cxn>
                <a:cxn ang="T7">
                  <a:pos x="T2" y="T3"/>
                </a:cxn>
                <a:cxn ang="T8">
                  <a:pos x="T4" y="T5"/>
                </a:cxn>
              </a:cxnLst>
              <a:rect l="T9" t="T10" r="T11" b="T12"/>
              <a:pathLst>
                <a:path w="1824" h="336">
                  <a:moveTo>
                    <a:pt x="0" y="0"/>
                  </a:moveTo>
                  <a:cubicBezTo>
                    <a:pt x="256" y="168"/>
                    <a:pt x="512" y="336"/>
                    <a:pt x="816" y="336"/>
                  </a:cubicBezTo>
                  <a:cubicBezTo>
                    <a:pt x="1120" y="336"/>
                    <a:pt x="1472" y="168"/>
                    <a:pt x="1824" y="0"/>
                  </a:cubicBezTo>
                </a:path>
              </a:pathLst>
            </a:custGeom>
            <a:noFill/>
            <a:ln w="38100">
              <a:solidFill>
                <a:schemeClr val="tx1"/>
              </a:solidFill>
              <a:prstDash val="dash"/>
              <a:round/>
              <a:headEnd/>
              <a:tailEnd type="triangle" w="med" len="med"/>
            </a:ln>
          </p:spPr>
          <p:txBody>
            <a:bodyPr/>
            <a:lstStyle/>
            <a:p>
              <a:endParaRPr lang="en-US">
                <a:solidFill>
                  <a:schemeClr val="tx2"/>
                </a:solidFill>
              </a:endParaRPr>
            </a:p>
          </p:txBody>
        </p:sp>
      </p:gr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2" ma:contentTypeDescription="Create a new document." ma:contentTypeScope="" ma:versionID="db045e7d1992db9cfc8b663ee4dda2d2">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a2bd43f3c01a0467341ff5ba4dd99e21"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Category xmlns="26bed2a0-a239-4228-bd8e-b46f54fc12da">Module Artifact</Category>
    <Material_x0020_Type xmlns="26bed2a0-a239-4228-bd8e-b46f54fc12da">Class book</Material_x0020_Type>
    <Level xmlns="26bed2a0-a239-4228-bd8e-b46f54fc12da">L1</Level>
  </documentManagement>
</p:properties>
</file>

<file path=customXml/itemProps1.xml><?xml version="1.0" encoding="utf-8"?>
<ds:datastoreItem xmlns:ds="http://schemas.openxmlformats.org/officeDocument/2006/customXml" ds:itemID="{399EAD6C-57D1-43B9-85A4-CEC585AB3816}"/>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
  <TotalTime>4755</TotalTime>
  <Words>5757</Words>
  <Application>Microsoft Office PowerPoint</Application>
  <PresentationFormat>On-screen Show (4:3)</PresentationFormat>
  <Paragraphs>659</Paragraphs>
  <Slides>32</Slides>
  <Notes>32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1" baseType="lpstr">
      <vt:lpstr>Calibri</vt:lpstr>
      <vt:lpstr>Arial Unicode MS</vt:lpstr>
      <vt:lpstr>ヒラギノ角ゴ Pro W3</vt:lpstr>
      <vt:lpstr>Verdana</vt:lpstr>
      <vt:lpstr>Candara</vt:lpstr>
      <vt:lpstr>Wingdings</vt:lpstr>
      <vt:lpstr>Arial</vt:lpstr>
      <vt:lpstr>Section slides</vt:lpstr>
      <vt:lpstr>think-cell Slide</vt:lpstr>
      <vt:lpstr>Basic Spring 4.0</vt:lpstr>
      <vt:lpstr>Lesson Objectives</vt:lpstr>
      <vt:lpstr>6.1: Aspect-Oriented Programming (AOP)  Concepts –                                                     Introduction to AOP</vt:lpstr>
      <vt:lpstr>6.1:  Aspect-Oriented Programming (AOP)  Concepts                              -Understanding AOP: Example</vt:lpstr>
      <vt:lpstr>6.1:Aspect-Oriented Programming (AOP)  Concepts –                                  Understanding AOP: Example</vt:lpstr>
      <vt:lpstr>6.1:  Aspect-Oriented Programming (AOP)  Concepts                         -AOP and Spring</vt:lpstr>
      <vt:lpstr>6.1:Aspect-Oriented Programming (AOP)  Concepts –                                     AOP Terminology</vt:lpstr>
      <vt:lpstr>6.1:  Aspect-Oriented Programming (AOP)  Concepts -AOP Terminology</vt:lpstr>
      <vt:lpstr>6.1:  Aspect-Oriented Programming (AOP)  Concepts                        -AOP Terminology</vt:lpstr>
      <vt:lpstr>6.1:  Aspect-Oriented Programming (AOP)  Concepts-                           AOP Vs OOP</vt:lpstr>
      <vt:lpstr>6.2: AOP Support in Spring -AOP Frameworks</vt:lpstr>
      <vt:lpstr>6.2: AOP Support in Spring -AOP Frameworks</vt:lpstr>
      <vt:lpstr>6.2: Bringing in @AspectJ -AspectJ’s pointcut                       expression language</vt:lpstr>
      <vt:lpstr>6.2: Bringing in @AspectJ -AspectJ’s pointcut expression                 language</vt:lpstr>
      <vt:lpstr>6.2: Bringing in @Aspect -Spring’s @AspectJ support</vt:lpstr>
      <vt:lpstr>6.2: Bringing in @Aspect -Spring’s @AspectJ support</vt:lpstr>
      <vt:lpstr>6.2: Bringing in @Aspect -Spring’s @AspectJ support</vt:lpstr>
      <vt:lpstr>6.2: Bringing in @Aspect -Demo: DemoSpring_AOP2</vt:lpstr>
      <vt:lpstr>6.3: Schema-based AOP support -Declaring aspects                        in XML</vt:lpstr>
      <vt:lpstr>6.3: Schema-based AOP support -Declaring aspects in                          XML</vt:lpstr>
      <vt:lpstr>6.3: Schema-based AOP support -Declaring aspects                                in XML</vt:lpstr>
      <vt:lpstr>6.3: Schema-based AOP support -Demo:                    DemoSpring_AOP1</vt:lpstr>
      <vt:lpstr>6.3.1: Logging  as an Aspect -Integrating Log4j              framework into AOP</vt:lpstr>
      <vt:lpstr>6.3.1: Logging  as an Aspect -Eg : Integrating Log4j                        framework into AOP</vt:lpstr>
      <vt:lpstr>6.3.1: Logging  as an Aspect- Eg : Integrating Log4j framework into AOP</vt:lpstr>
      <vt:lpstr>6.3.1: Logging  as an Aspect -Eg : Integrating Log4j                                               framework into AOP</vt:lpstr>
      <vt:lpstr>Demo: DemoMVC_AOP</vt:lpstr>
      <vt:lpstr>Lab</vt:lpstr>
      <vt:lpstr>Summary</vt:lpstr>
      <vt:lpstr>Review Questions</vt:lpstr>
      <vt:lpstr>Review Questions</vt:lpstr>
      <vt:lpstr>Review Questions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Srivastava, Vaishali</cp:lastModifiedBy>
  <cp:revision>240</cp:revision>
  <dcterms:created xsi:type="dcterms:W3CDTF">2012-05-18T02:59:15Z</dcterms:created>
  <dcterms:modified xsi:type="dcterms:W3CDTF">2018-03-14T19:07:03Z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