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10287000" cx="18288000"/>
  <p:notesSz cx="18288000" cy="10287000"/>
  <p:embeddedFontLst>
    <p:embeddedFont>
      <p:font typeface="Arimo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gif5QbUAHYpMoL4w9ixUDQiuLI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rimo-bold.fntdata"/><Relationship Id="rId10" Type="http://schemas.openxmlformats.org/officeDocument/2006/relationships/slide" Target="slides/slide5.xml"/><Relationship Id="rId54" Type="http://schemas.openxmlformats.org/officeDocument/2006/relationships/font" Target="fonts/Arimo-regular.fntdata"/><Relationship Id="rId13" Type="http://schemas.openxmlformats.org/officeDocument/2006/relationships/slide" Target="slides/slide8.xml"/><Relationship Id="rId57" Type="http://schemas.openxmlformats.org/officeDocument/2006/relationships/font" Target="fonts/Arimo-boldItalic.fntdata"/><Relationship Id="rId12" Type="http://schemas.openxmlformats.org/officeDocument/2006/relationships/slide" Target="slides/slide7.xml"/><Relationship Id="rId56" Type="http://schemas.openxmlformats.org/officeDocument/2006/relationships/font" Target="fonts/Arimo-italic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.fntdata"/><Relationship Id="rId14" Type="http://schemas.openxmlformats.org/officeDocument/2006/relationships/slide" Target="slides/slide9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846920cb_0_1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846920cb_0_1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0846920cb_0_3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0846920cb_0_3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0846920cb_0_5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0846920cb_0_5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f3d76d04d_0_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f3d76d04d_0_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f3d76d04d_0_3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f3d76d04d_0_3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f3d76d04d_0_2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6f3d76d04d_0_2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f3d76d04d_0_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f3d76d04d_0_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f3d76d04d_0_1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f3d76d04d_0_1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f3d76d04d_0_5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f3d76d04d_0_5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f3d76d04d_0_6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f3d76d04d_0_6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f3d76d04d_0_7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f3d76d04d_0_7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f3d76d04d_0_7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f3d76d04d_0_7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f3d76d04d_0_8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f3d76d04d_0_8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f3d76d04d_0_9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f3d76d04d_0_9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f3d76d04d_0_10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f3d76d04d_0_10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44dba58f67_0_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44dba58f67_0_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4dba58f67_0_1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4dba58f67_0_1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4dba58f67_0_4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4dba58f67_0_4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4dba58f67_0_2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4dba58f67_0_2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4dba58f67_0_3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4dba58f67_0_3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4dba58f67_0_3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4dba58f67_0_3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4dba58f67_0_6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4dba58f67_0_6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4dba58f67_0_7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4dba58f67_0_7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4dba58f67_0_8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4dba58f67_0_8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4dba58f67_0_9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4dba58f67_0_9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70c18e7c10_0_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70c18e7c10_0_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0c18e7c10_0_1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0c18e7c10_0_1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70c18e7c10_0_20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70c18e7c10_0_2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0c18e7c10_0_2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70c18e7c10_0_2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70c18e7c10_0_3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70c18e7c10_0_3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70c18e7c10_0_4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70c18e7c10_0_4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70c18e7c10_0_4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70c18e7c10_0_4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70c18e7c10_0_5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70c18e7c10_0_5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70c18e7c10_0_6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70c18e7c10_0_6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70c18e7c10_0_88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70c18e7c10_0_8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70c18e7c10_0_6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70c18e7c10_0_6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f21e578b4_1_60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6f21e578b4_1_60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6f21e578b4_1_56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6f21e578b4_1_56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f21e578b4_1_55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f21e578b4_1_55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f21e578b4_1_59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f21e578b4_1_59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0846920cb_0_4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0846920cb_0_4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6f21e578b4_1_5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g36f21e578b4_1_5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g36f21e578b4_1_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6f21e578b4_1_40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g36f21e578b4_1_40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g36f21e578b4_1_4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f21e578b4_1_4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f21e578b4_1_46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36f21e578b4_1_46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36f21e578b4_1_46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f21e578b4_1_50"/>
          <p:cNvSpPr txBox="1"/>
          <p:nvPr>
            <p:ph type="title"/>
          </p:nvPr>
        </p:nvSpPr>
        <p:spPr>
          <a:xfrm>
            <a:off x="495814" y="673195"/>
            <a:ext cx="15203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600"/>
              <a:buNone/>
              <a:defRPr b="0" i="0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6" name="Google Shape;56;g36f21e578b4_1_50"/>
          <p:cNvSpPr txBox="1"/>
          <p:nvPr>
            <p:ph idx="1" type="body"/>
          </p:nvPr>
        </p:nvSpPr>
        <p:spPr>
          <a:xfrm>
            <a:off x="1068004" y="2117033"/>
            <a:ext cx="8851200" cy="5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26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indent="-228600" lvl="3" marL="18288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indent="-228600" lvl="4" marL="22860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indent="-228600" lvl="5" marL="27432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indent="-228600" lvl="6" marL="32004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indent="-228600" lvl="7" marL="3657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indent="-228600" lvl="8" marL="411480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g36f21e578b4_1_50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36f21e578b4_1_50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6f21e578b4_1_50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f21e578b4_1_5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g36f21e578b4_1_56"/>
          <p:cNvSpPr/>
          <p:nvPr/>
        </p:nvSpPr>
        <p:spPr>
          <a:xfrm>
            <a:off x="0" y="1219192"/>
            <a:ext cx="14029055" cy="9055100"/>
          </a:xfrm>
          <a:custGeom>
            <a:rect b="b" l="l" r="r" t="t"/>
            <a:pathLst>
              <a:path extrusionOk="0" h="9055100" w="14029055">
                <a:moveTo>
                  <a:pt x="14028532" y="9055099"/>
                </a:moveTo>
                <a:lnTo>
                  <a:pt x="0" y="9055099"/>
                </a:lnTo>
                <a:lnTo>
                  <a:pt x="0" y="0"/>
                </a:lnTo>
                <a:lnTo>
                  <a:pt x="189261" y="25399"/>
                </a:lnTo>
                <a:lnTo>
                  <a:pt x="232742" y="38099"/>
                </a:lnTo>
                <a:lnTo>
                  <a:pt x="276921" y="38099"/>
                </a:lnTo>
                <a:lnTo>
                  <a:pt x="413266" y="63499"/>
                </a:lnTo>
                <a:lnTo>
                  <a:pt x="506942" y="88899"/>
                </a:lnTo>
                <a:lnTo>
                  <a:pt x="554497" y="88899"/>
                </a:lnTo>
                <a:lnTo>
                  <a:pt x="699562" y="126999"/>
                </a:lnTo>
                <a:lnTo>
                  <a:pt x="748586" y="126999"/>
                </a:lnTo>
                <a:lnTo>
                  <a:pt x="1197240" y="241299"/>
                </a:lnTo>
                <a:lnTo>
                  <a:pt x="1247200" y="266699"/>
                </a:lnTo>
                <a:lnTo>
                  <a:pt x="1346719" y="292099"/>
                </a:lnTo>
                <a:lnTo>
                  <a:pt x="1396198" y="317499"/>
                </a:lnTo>
                <a:lnTo>
                  <a:pt x="1445439" y="330199"/>
                </a:lnTo>
                <a:lnTo>
                  <a:pt x="1543049" y="380999"/>
                </a:lnTo>
                <a:lnTo>
                  <a:pt x="1618563" y="406399"/>
                </a:lnTo>
                <a:lnTo>
                  <a:pt x="1655845" y="431799"/>
                </a:lnTo>
                <a:lnTo>
                  <a:pt x="1692846" y="444499"/>
                </a:lnTo>
                <a:lnTo>
                  <a:pt x="1766108" y="495299"/>
                </a:lnTo>
                <a:lnTo>
                  <a:pt x="1802423" y="507999"/>
                </a:lnTo>
                <a:lnTo>
                  <a:pt x="1946186" y="609599"/>
                </a:lnTo>
                <a:lnTo>
                  <a:pt x="1981885" y="622299"/>
                </a:lnTo>
                <a:lnTo>
                  <a:pt x="2088824" y="698499"/>
                </a:lnTo>
                <a:lnTo>
                  <a:pt x="2124505" y="736599"/>
                </a:lnTo>
                <a:lnTo>
                  <a:pt x="2304363" y="863599"/>
                </a:lnTo>
                <a:lnTo>
                  <a:pt x="2377476" y="927099"/>
                </a:lnTo>
                <a:lnTo>
                  <a:pt x="2489058" y="1003299"/>
                </a:lnTo>
                <a:lnTo>
                  <a:pt x="2526868" y="1041399"/>
                </a:lnTo>
                <a:lnTo>
                  <a:pt x="2642514" y="1117599"/>
                </a:lnTo>
                <a:lnTo>
                  <a:pt x="2681889" y="1155699"/>
                </a:lnTo>
                <a:lnTo>
                  <a:pt x="2721722" y="1181099"/>
                </a:lnTo>
                <a:lnTo>
                  <a:pt x="2802864" y="1231899"/>
                </a:lnTo>
                <a:lnTo>
                  <a:pt x="2844227" y="1269999"/>
                </a:lnTo>
                <a:lnTo>
                  <a:pt x="2928668" y="1320799"/>
                </a:lnTo>
                <a:lnTo>
                  <a:pt x="3015572" y="1371599"/>
                </a:lnTo>
                <a:lnTo>
                  <a:pt x="3105149" y="1422399"/>
                </a:lnTo>
                <a:lnTo>
                  <a:pt x="3197611" y="1473199"/>
                </a:lnTo>
                <a:lnTo>
                  <a:pt x="3293169" y="1523999"/>
                </a:lnTo>
                <a:lnTo>
                  <a:pt x="3392033" y="1574799"/>
                </a:lnTo>
                <a:lnTo>
                  <a:pt x="3494416" y="1625599"/>
                </a:lnTo>
                <a:lnTo>
                  <a:pt x="3546993" y="1638299"/>
                </a:lnTo>
                <a:lnTo>
                  <a:pt x="3655048" y="1689099"/>
                </a:lnTo>
                <a:lnTo>
                  <a:pt x="3710580" y="1701799"/>
                </a:lnTo>
                <a:lnTo>
                  <a:pt x="3767149" y="1727199"/>
                </a:lnTo>
                <a:lnTo>
                  <a:pt x="3883507" y="1752599"/>
                </a:lnTo>
                <a:lnTo>
                  <a:pt x="3943349" y="1777999"/>
                </a:lnTo>
                <a:lnTo>
                  <a:pt x="3979572" y="1777999"/>
                </a:lnTo>
                <a:lnTo>
                  <a:pt x="4054106" y="1803399"/>
                </a:lnTo>
                <a:lnTo>
                  <a:pt x="4092386" y="1803399"/>
                </a:lnTo>
                <a:lnTo>
                  <a:pt x="4131321" y="1816099"/>
                </a:lnTo>
                <a:lnTo>
                  <a:pt x="4170895" y="1816099"/>
                </a:lnTo>
                <a:lnTo>
                  <a:pt x="4211094" y="1828799"/>
                </a:lnTo>
                <a:lnTo>
                  <a:pt x="4251903" y="1828799"/>
                </a:lnTo>
                <a:lnTo>
                  <a:pt x="4293304" y="1841499"/>
                </a:lnTo>
                <a:lnTo>
                  <a:pt x="4377828" y="1841499"/>
                </a:lnTo>
                <a:lnTo>
                  <a:pt x="4420920" y="1854199"/>
                </a:lnTo>
                <a:lnTo>
                  <a:pt x="4598457" y="1854199"/>
                </a:lnTo>
                <a:lnTo>
                  <a:pt x="4644058" y="1866899"/>
                </a:lnTo>
                <a:lnTo>
                  <a:pt x="7524663" y="1866899"/>
                </a:lnTo>
                <a:lnTo>
                  <a:pt x="7617714" y="1892299"/>
                </a:lnTo>
                <a:lnTo>
                  <a:pt x="7663577" y="1892299"/>
                </a:lnTo>
                <a:lnTo>
                  <a:pt x="7928502" y="1968499"/>
                </a:lnTo>
                <a:lnTo>
                  <a:pt x="8094234" y="2019299"/>
                </a:lnTo>
                <a:lnTo>
                  <a:pt x="8134167" y="2044699"/>
                </a:lnTo>
                <a:lnTo>
                  <a:pt x="8212123" y="2070099"/>
                </a:lnTo>
                <a:lnTo>
                  <a:pt x="8250116" y="2095499"/>
                </a:lnTo>
                <a:lnTo>
                  <a:pt x="8287433" y="2120899"/>
                </a:lnTo>
                <a:lnTo>
                  <a:pt x="8324057" y="2133599"/>
                </a:lnTo>
                <a:lnTo>
                  <a:pt x="8359974" y="2158999"/>
                </a:lnTo>
                <a:lnTo>
                  <a:pt x="8395168" y="2184399"/>
                </a:lnTo>
                <a:lnTo>
                  <a:pt x="8429624" y="2209799"/>
                </a:lnTo>
                <a:lnTo>
                  <a:pt x="8462365" y="2222499"/>
                </a:lnTo>
                <a:lnTo>
                  <a:pt x="8494500" y="2247899"/>
                </a:lnTo>
                <a:lnTo>
                  <a:pt x="8526039" y="2273299"/>
                </a:lnTo>
                <a:lnTo>
                  <a:pt x="8556994" y="2298699"/>
                </a:lnTo>
                <a:lnTo>
                  <a:pt x="8587376" y="2324099"/>
                </a:lnTo>
                <a:lnTo>
                  <a:pt x="8617195" y="2362199"/>
                </a:lnTo>
                <a:lnTo>
                  <a:pt x="8646464" y="2387599"/>
                </a:lnTo>
                <a:lnTo>
                  <a:pt x="8675193" y="2412999"/>
                </a:lnTo>
                <a:lnTo>
                  <a:pt x="8703394" y="2451099"/>
                </a:lnTo>
                <a:lnTo>
                  <a:pt x="8731078" y="2476499"/>
                </a:lnTo>
                <a:lnTo>
                  <a:pt x="8758256" y="2514599"/>
                </a:lnTo>
                <a:lnTo>
                  <a:pt x="8784939" y="2539999"/>
                </a:lnTo>
                <a:lnTo>
                  <a:pt x="8811139" y="2578099"/>
                </a:lnTo>
                <a:lnTo>
                  <a:pt x="8836866" y="2616199"/>
                </a:lnTo>
                <a:lnTo>
                  <a:pt x="8862133" y="2641599"/>
                </a:lnTo>
                <a:lnTo>
                  <a:pt x="8886950" y="2679699"/>
                </a:lnTo>
                <a:lnTo>
                  <a:pt x="8911328" y="2717799"/>
                </a:lnTo>
                <a:lnTo>
                  <a:pt x="8935279" y="2755899"/>
                </a:lnTo>
                <a:lnTo>
                  <a:pt x="8958814" y="2793999"/>
                </a:lnTo>
                <a:lnTo>
                  <a:pt x="8981943" y="2832099"/>
                </a:lnTo>
                <a:lnTo>
                  <a:pt x="9004679" y="2870199"/>
                </a:lnTo>
                <a:lnTo>
                  <a:pt x="9027033" y="2908299"/>
                </a:lnTo>
                <a:lnTo>
                  <a:pt x="9049016" y="2946399"/>
                </a:lnTo>
                <a:lnTo>
                  <a:pt x="9070638" y="2984499"/>
                </a:lnTo>
                <a:lnTo>
                  <a:pt x="9091912" y="3022599"/>
                </a:lnTo>
                <a:lnTo>
                  <a:pt x="9112848" y="3073399"/>
                </a:lnTo>
                <a:lnTo>
                  <a:pt x="9133457" y="3111499"/>
                </a:lnTo>
                <a:lnTo>
                  <a:pt x="9153752" y="3149599"/>
                </a:lnTo>
                <a:lnTo>
                  <a:pt x="9173743" y="3200399"/>
                </a:lnTo>
                <a:lnTo>
                  <a:pt x="9193441" y="3238499"/>
                </a:lnTo>
                <a:lnTo>
                  <a:pt x="9212857" y="3289299"/>
                </a:lnTo>
                <a:lnTo>
                  <a:pt x="9232003" y="3327399"/>
                </a:lnTo>
                <a:lnTo>
                  <a:pt x="9250890" y="3378199"/>
                </a:lnTo>
                <a:lnTo>
                  <a:pt x="9269530" y="3416299"/>
                </a:lnTo>
                <a:lnTo>
                  <a:pt x="9287932" y="3467099"/>
                </a:lnTo>
                <a:lnTo>
                  <a:pt x="9306110" y="3505199"/>
                </a:lnTo>
                <a:lnTo>
                  <a:pt x="9324073" y="3555999"/>
                </a:lnTo>
                <a:lnTo>
                  <a:pt x="9341833" y="3606799"/>
                </a:lnTo>
                <a:lnTo>
                  <a:pt x="9359402" y="3644899"/>
                </a:lnTo>
                <a:lnTo>
                  <a:pt x="9376790" y="3695699"/>
                </a:lnTo>
                <a:lnTo>
                  <a:pt x="9394008" y="3746499"/>
                </a:lnTo>
                <a:lnTo>
                  <a:pt x="9411069" y="3784599"/>
                </a:lnTo>
                <a:lnTo>
                  <a:pt x="9427983" y="3835399"/>
                </a:lnTo>
                <a:lnTo>
                  <a:pt x="9444761" y="3886199"/>
                </a:lnTo>
                <a:lnTo>
                  <a:pt x="9461415" y="3936999"/>
                </a:lnTo>
                <a:lnTo>
                  <a:pt x="9477956" y="3975099"/>
                </a:lnTo>
                <a:lnTo>
                  <a:pt x="9494394" y="4025899"/>
                </a:lnTo>
                <a:lnTo>
                  <a:pt x="9510742" y="4076699"/>
                </a:lnTo>
                <a:lnTo>
                  <a:pt x="9527011" y="4127499"/>
                </a:lnTo>
                <a:lnTo>
                  <a:pt x="9543211" y="4178299"/>
                </a:lnTo>
                <a:lnTo>
                  <a:pt x="9559354" y="4229099"/>
                </a:lnTo>
                <a:lnTo>
                  <a:pt x="9575452" y="4267199"/>
                </a:lnTo>
                <a:lnTo>
                  <a:pt x="9671700" y="4571999"/>
                </a:lnTo>
                <a:lnTo>
                  <a:pt x="9687791" y="4610099"/>
                </a:lnTo>
                <a:lnTo>
                  <a:pt x="9703925" y="4660899"/>
                </a:lnTo>
                <a:lnTo>
                  <a:pt x="9720115" y="4711699"/>
                </a:lnTo>
                <a:lnTo>
                  <a:pt x="9736371" y="4762499"/>
                </a:lnTo>
                <a:lnTo>
                  <a:pt x="9752704" y="4813299"/>
                </a:lnTo>
                <a:lnTo>
                  <a:pt x="9769126" y="4864099"/>
                </a:lnTo>
                <a:lnTo>
                  <a:pt x="9785648" y="4902199"/>
                </a:lnTo>
                <a:lnTo>
                  <a:pt x="9802282" y="4952999"/>
                </a:lnTo>
                <a:lnTo>
                  <a:pt x="9819038" y="5003799"/>
                </a:lnTo>
                <a:lnTo>
                  <a:pt x="9835927" y="5054599"/>
                </a:lnTo>
                <a:lnTo>
                  <a:pt x="9852962" y="5092699"/>
                </a:lnTo>
                <a:lnTo>
                  <a:pt x="9870152" y="5143499"/>
                </a:lnTo>
                <a:lnTo>
                  <a:pt x="9887510" y="5194299"/>
                </a:lnTo>
                <a:lnTo>
                  <a:pt x="9905047" y="5245099"/>
                </a:lnTo>
                <a:lnTo>
                  <a:pt x="9922773" y="5283199"/>
                </a:lnTo>
                <a:lnTo>
                  <a:pt x="9940700" y="5333999"/>
                </a:lnTo>
                <a:lnTo>
                  <a:pt x="9958840" y="5384799"/>
                </a:lnTo>
                <a:lnTo>
                  <a:pt x="9977203" y="5422899"/>
                </a:lnTo>
                <a:lnTo>
                  <a:pt x="9995800" y="5473699"/>
                </a:lnTo>
                <a:lnTo>
                  <a:pt x="10014643" y="5511799"/>
                </a:lnTo>
                <a:lnTo>
                  <a:pt x="10033744" y="5562599"/>
                </a:lnTo>
                <a:lnTo>
                  <a:pt x="10053113" y="5600699"/>
                </a:lnTo>
                <a:lnTo>
                  <a:pt x="10072761" y="5651499"/>
                </a:lnTo>
                <a:lnTo>
                  <a:pt x="10092700" y="5689599"/>
                </a:lnTo>
                <a:lnTo>
                  <a:pt x="10112941" y="5727699"/>
                </a:lnTo>
                <a:lnTo>
                  <a:pt x="10133496" y="5778499"/>
                </a:lnTo>
                <a:lnTo>
                  <a:pt x="10154374" y="5816599"/>
                </a:lnTo>
                <a:lnTo>
                  <a:pt x="10175589" y="5854699"/>
                </a:lnTo>
                <a:lnTo>
                  <a:pt x="10197150" y="5905499"/>
                </a:lnTo>
                <a:lnTo>
                  <a:pt x="10219069" y="5943599"/>
                </a:lnTo>
                <a:lnTo>
                  <a:pt x="10241358" y="5981699"/>
                </a:lnTo>
                <a:lnTo>
                  <a:pt x="10264027" y="6019799"/>
                </a:lnTo>
                <a:lnTo>
                  <a:pt x="10287088" y="6057899"/>
                </a:lnTo>
                <a:lnTo>
                  <a:pt x="10310552" y="6095999"/>
                </a:lnTo>
                <a:lnTo>
                  <a:pt x="10334429" y="6134099"/>
                </a:lnTo>
                <a:lnTo>
                  <a:pt x="10358733" y="6172199"/>
                </a:lnTo>
                <a:lnTo>
                  <a:pt x="10383473" y="6210299"/>
                </a:lnTo>
                <a:lnTo>
                  <a:pt x="10408661" y="6248399"/>
                </a:lnTo>
                <a:lnTo>
                  <a:pt x="10434308" y="6273799"/>
                </a:lnTo>
                <a:lnTo>
                  <a:pt x="10460425" y="6311899"/>
                </a:lnTo>
                <a:lnTo>
                  <a:pt x="10487023" y="6349999"/>
                </a:lnTo>
                <a:lnTo>
                  <a:pt x="10519514" y="6388099"/>
                </a:lnTo>
                <a:lnTo>
                  <a:pt x="10552929" y="6426199"/>
                </a:lnTo>
                <a:lnTo>
                  <a:pt x="10587243" y="6464299"/>
                </a:lnTo>
                <a:lnTo>
                  <a:pt x="10622426" y="6502399"/>
                </a:lnTo>
                <a:lnTo>
                  <a:pt x="10658450" y="6540499"/>
                </a:lnTo>
                <a:lnTo>
                  <a:pt x="10695288" y="6578599"/>
                </a:lnTo>
                <a:lnTo>
                  <a:pt x="10732910" y="6616699"/>
                </a:lnTo>
                <a:lnTo>
                  <a:pt x="10771289" y="6654799"/>
                </a:lnTo>
                <a:lnTo>
                  <a:pt x="10810397" y="6692899"/>
                </a:lnTo>
                <a:lnTo>
                  <a:pt x="10850205" y="6730999"/>
                </a:lnTo>
                <a:lnTo>
                  <a:pt x="10890685" y="6769099"/>
                </a:lnTo>
                <a:lnTo>
                  <a:pt x="10931809" y="6807199"/>
                </a:lnTo>
                <a:lnTo>
                  <a:pt x="10973549" y="6845299"/>
                </a:lnTo>
                <a:lnTo>
                  <a:pt x="11015876" y="6870699"/>
                </a:lnTo>
                <a:lnTo>
                  <a:pt x="11058763" y="6908799"/>
                </a:lnTo>
                <a:lnTo>
                  <a:pt x="11102181" y="6946899"/>
                </a:lnTo>
                <a:lnTo>
                  <a:pt x="11146102" y="6984999"/>
                </a:lnTo>
                <a:lnTo>
                  <a:pt x="11190498" y="7010399"/>
                </a:lnTo>
                <a:lnTo>
                  <a:pt x="11235341" y="7048499"/>
                </a:lnTo>
                <a:lnTo>
                  <a:pt x="11326253" y="7124699"/>
                </a:lnTo>
                <a:lnTo>
                  <a:pt x="11372267" y="7150099"/>
                </a:lnTo>
                <a:lnTo>
                  <a:pt x="11465268" y="7226299"/>
                </a:lnTo>
                <a:lnTo>
                  <a:pt x="11512199" y="7251699"/>
                </a:lnTo>
                <a:lnTo>
                  <a:pt x="11559379" y="7289799"/>
                </a:lnTo>
                <a:lnTo>
                  <a:pt x="11606780" y="7315199"/>
                </a:lnTo>
                <a:lnTo>
                  <a:pt x="11654375" y="7353299"/>
                </a:lnTo>
                <a:lnTo>
                  <a:pt x="11702134" y="7378699"/>
                </a:lnTo>
                <a:lnTo>
                  <a:pt x="11750030" y="7416799"/>
                </a:lnTo>
                <a:lnTo>
                  <a:pt x="11798034" y="7442199"/>
                </a:lnTo>
                <a:lnTo>
                  <a:pt x="11846118" y="7480299"/>
                </a:lnTo>
                <a:lnTo>
                  <a:pt x="11894255" y="7505699"/>
                </a:lnTo>
                <a:lnTo>
                  <a:pt x="11942416" y="7543799"/>
                </a:lnTo>
                <a:lnTo>
                  <a:pt x="11990572" y="7569199"/>
                </a:lnTo>
                <a:lnTo>
                  <a:pt x="12038696" y="7607299"/>
                </a:lnTo>
                <a:lnTo>
                  <a:pt x="12134733" y="7658099"/>
                </a:lnTo>
                <a:lnTo>
                  <a:pt x="12182590" y="7696199"/>
                </a:lnTo>
                <a:lnTo>
                  <a:pt x="12277840" y="7746999"/>
                </a:lnTo>
                <a:lnTo>
                  <a:pt x="12325177" y="7785099"/>
                </a:lnTo>
                <a:lnTo>
                  <a:pt x="12465697" y="7861299"/>
                </a:lnTo>
                <a:lnTo>
                  <a:pt x="12557851" y="7924799"/>
                </a:lnTo>
                <a:lnTo>
                  <a:pt x="12648523" y="7975599"/>
                </a:lnTo>
                <a:lnTo>
                  <a:pt x="12737487" y="8026399"/>
                </a:lnTo>
                <a:lnTo>
                  <a:pt x="12781258" y="8064499"/>
                </a:lnTo>
                <a:lnTo>
                  <a:pt x="12824517" y="8089899"/>
                </a:lnTo>
                <a:lnTo>
                  <a:pt x="12909387" y="8140699"/>
                </a:lnTo>
                <a:lnTo>
                  <a:pt x="12991873" y="8191499"/>
                </a:lnTo>
                <a:lnTo>
                  <a:pt x="13032151" y="8216899"/>
                </a:lnTo>
                <a:lnTo>
                  <a:pt x="13071748" y="8242299"/>
                </a:lnTo>
                <a:lnTo>
                  <a:pt x="13110637" y="8267699"/>
                </a:lnTo>
                <a:lnTo>
                  <a:pt x="13148788" y="8293099"/>
                </a:lnTo>
                <a:lnTo>
                  <a:pt x="13186174" y="8318499"/>
                </a:lnTo>
                <a:lnTo>
                  <a:pt x="13222766" y="8331199"/>
                </a:lnTo>
                <a:lnTo>
                  <a:pt x="13258537" y="8356599"/>
                </a:lnTo>
                <a:lnTo>
                  <a:pt x="13293458" y="8381999"/>
                </a:lnTo>
                <a:lnTo>
                  <a:pt x="13327501" y="8407399"/>
                </a:lnTo>
                <a:lnTo>
                  <a:pt x="13360637" y="8432799"/>
                </a:lnTo>
                <a:lnTo>
                  <a:pt x="13392839" y="8458199"/>
                </a:lnTo>
                <a:lnTo>
                  <a:pt x="13424079" y="8483599"/>
                </a:lnTo>
                <a:lnTo>
                  <a:pt x="13454328" y="8496299"/>
                </a:lnTo>
                <a:lnTo>
                  <a:pt x="13483557" y="8521699"/>
                </a:lnTo>
                <a:lnTo>
                  <a:pt x="13511740" y="8547099"/>
                </a:lnTo>
                <a:lnTo>
                  <a:pt x="13538847" y="8572499"/>
                </a:lnTo>
                <a:lnTo>
                  <a:pt x="13564851" y="8585199"/>
                </a:lnTo>
                <a:lnTo>
                  <a:pt x="13589723" y="8610599"/>
                </a:lnTo>
                <a:lnTo>
                  <a:pt x="13613435" y="8635999"/>
                </a:lnTo>
                <a:lnTo>
                  <a:pt x="13635958" y="8648699"/>
                </a:lnTo>
                <a:lnTo>
                  <a:pt x="13657266" y="8674099"/>
                </a:lnTo>
                <a:lnTo>
                  <a:pt x="13677329" y="8699499"/>
                </a:lnTo>
                <a:lnTo>
                  <a:pt x="13696120" y="8712199"/>
                </a:lnTo>
                <a:lnTo>
                  <a:pt x="13713609" y="8737599"/>
                </a:lnTo>
                <a:lnTo>
                  <a:pt x="13729770" y="8750299"/>
                </a:lnTo>
                <a:lnTo>
                  <a:pt x="13744573" y="8775699"/>
                </a:lnTo>
                <a:lnTo>
                  <a:pt x="13774739" y="8813799"/>
                </a:lnTo>
                <a:lnTo>
                  <a:pt x="13806382" y="8851899"/>
                </a:lnTo>
                <a:lnTo>
                  <a:pt x="13839172" y="8889999"/>
                </a:lnTo>
                <a:lnTo>
                  <a:pt x="13872780" y="8928099"/>
                </a:lnTo>
                <a:lnTo>
                  <a:pt x="13906878" y="8953499"/>
                </a:lnTo>
                <a:lnTo>
                  <a:pt x="14028532" y="9055099"/>
                </a:lnTo>
                <a:close/>
              </a:path>
              <a:path extrusionOk="0" h="9055100" w="14029055">
                <a:moveTo>
                  <a:pt x="7087076" y="1828799"/>
                </a:moveTo>
                <a:lnTo>
                  <a:pt x="6050070" y="1828799"/>
                </a:lnTo>
                <a:lnTo>
                  <a:pt x="6102679" y="1816099"/>
                </a:lnTo>
                <a:lnTo>
                  <a:pt x="7036857" y="1816099"/>
                </a:lnTo>
                <a:lnTo>
                  <a:pt x="7087076" y="1828799"/>
                </a:lnTo>
                <a:close/>
              </a:path>
              <a:path extrusionOk="0" h="9055100" w="14029055">
                <a:moveTo>
                  <a:pt x="7235999" y="1841499"/>
                </a:moveTo>
                <a:lnTo>
                  <a:pt x="5579658" y="1841499"/>
                </a:lnTo>
                <a:lnTo>
                  <a:pt x="5787743" y="1828799"/>
                </a:lnTo>
                <a:lnTo>
                  <a:pt x="7186663" y="1828799"/>
                </a:lnTo>
                <a:lnTo>
                  <a:pt x="7235999" y="1841499"/>
                </a:lnTo>
                <a:close/>
              </a:path>
              <a:path extrusionOk="0" h="9055100" w="14029055">
                <a:moveTo>
                  <a:pt x="7381999" y="1854199"/>
                </a:moveTo>
                <a:lnTo>
                  <a:pt x="5476545" y="1854199"/>
                </a:lnTo>
                <a:lnTo>
                  <a:pt x="5528012" y="1841499"/>
                </a:lnTo>
                <a:lnTo>
                  <a:pt x="7333683" y="1841499"/>
                </a:lnTo>
                <a:lnTo>
                  <a:pt x="7381999" y="1854199"/>
                </a:lnTo>
                <a:close/>
              </a:path>
              <a:path extrusionOk="0" h="9055100" w="14029055">
                <a:moveTo>
                  <a:pt x="7477505" y="1866899"/>
                </a:moveTo>
                <a:lnTo>
                  <a:pt x="5073148" y="1866899"/>
                </a:lnTo>
                <a:lnTo>
                  <a:pt x="5122620" y="1854199"/>
                </a:lnTo>
                <a:lnTo>
                  <a:pt x="7429945" y="1854199"/>
                </a:lnTo>
                <a:lnTo>
                  <a:pt x="7477505" y="1866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g36f21e578b4_1_56"/>
          <p:cNvSpPr txBox="1"/>
          <p:nvPr>
            <p:ph type="title"/>
          </p:nvPr>
        </p:nvSpPr>
        <p:spPr>
          <a:xfrm>
            <a:off x="495814" y="673195"/>
            <a:ext cx="15203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600"/>
              <a:buNone/>
              <a:defRPr b="0" i="0" sz="3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64" name="Google Shape;64;g36f21e578b4_1_56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6f21e578b4_1_56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36f21e578b4_1_56"/>
          <p:cNvSpPr txBox="1"/>
          <p:nvPr>
            <p:ph idx="12" type="sldNum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6f21e578b4_1_9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g36f21e578b4_1_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6f21e578b4_1_12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g36f21e578b4_1_12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g36f21e578b4_1_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6f21e578b4_1_1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g36f21e578b4_1_16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g36f21e578b4_1_16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g36f21e578b4_1_1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6f21e578b4_1_2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g36f21e578b4_1_2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6f21e578b4_1_24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g36f21e578b4_1_24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g36f21e578b4_1_2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6f21e578b4_1_2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g36f21e578b4_1_2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6f21e578b4_1_31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6f21e578b4_1_31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g36f21e578b4_1_31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g36f21e578b4_1_31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g36f21e578b4_1_3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6f21e578b4_1_37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g36f21e578b4_1_3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f21e578b4_1_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6f21e578b4_1_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6f21e578b4_1_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assroomtech.in" TargetMode="External"/><Relationship Id="rId4" Type="http://schemas.openxmlformats.org/officeDocument/2006/relationships/hyperlink" Target="https://www.linkedin.com/company/classroom-tech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https://github.com/RishijManna/PowerBi_BlinkIt_DataAnalysis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akxiit/blinkit-sales-dataset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821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2" name="Google Shape;72;p1"/>
          <p:cNvGrpSpPr/>
          <p:nvPr/>
        </p:nvGrpSpPr>
        <p:grpSpPr>
          <a:xfrm>
            <a:off x="15354" y="9525"/>
            <a:ext cx="18257296" cy="10267949"/>
            <a:chOff x="30704" y="0"/>
            <a:chExt cx="18257296" cy="10267949"/>
          </a:xfrm>
        </p:grpSpPr>
        <p:pic>
          <p:nvPicPr>
            <p:cNvPr id="73" name="Google Shape;73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296027" y="6654927"/>
              <a:ext cx="161924" cy="162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04" y="0"/>
              <a:ext cx="18257296" cy="10267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0846920cb_0_17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9" name="Google Shape;199;g370846920cb_0_17"/>
          <p:cNvSpPr txBox="1"/>
          <p:nvPr/>
        </p:nvSpPr>
        <p:spPr>
          <a:xfrm>
            <a:off x="315675" y="2882250"/>
            <a:ext cx="96948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understand which areas customers give the most feedback about.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Pie chart with slices for Delivery, Customer Service, Product Quality, App Experience.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Feedback is evenly spread across all 4 categories (~24–25% each).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No single area dominates, so multiple teams need to improve together.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Confirms the need for holistic service improvement.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00" name="Google Shape;200;g370846920cb_0_1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3️⃣ Distribution of Feedback Categories</a:t>
            </a:r>
            <a:endParaRPr sz="3500"/>
          </a:p>
        </p:txBody>
      </p:sp>
      <p:pic>
        <p:nvPicPr>
          <p:cNvPr id="201" name="Google Shape;201;g370846920cb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9276" y="1974601"/>
            <a:ext cx="7470600" cy="6715200"/>
          </a:xfrm>
          <a:prstGeom prst="roundRect">
            <a:avLst>
              <a:gd fmla="val 5593" name="adj"/>
            </a:avLst>
          </a:prstGeom>
          <a:noFill/>
          <a:ln cap="rnd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0846920cb_0_34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7" name="Google Shape;207;g370846920cb_0_34"/>
          <p:cNvSpPr txBox="1"/>
          <p:nvPr/>
        </p:nvSpPr>
        <p:spPr>
          <a:xfrm>
            <a:off x="315675" y="28822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view basic details about individual customers.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customer ID, name, and address.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address validation for deliveries.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store or zone-level order tracking.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Can be used for personalized service and communication.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08" name="Google Shape;208;g370846920cb_0_3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4️⃣ Customer Details</a:t>
            </a:r>
            <a:endParaRPr sz="3500"/>
          </a:p>
        </p:txBody>
      </p:sp>
      <p:pic>
        <p:nvPicPr>
          <p:cNvPr id="209" name="Google Shape;209;g370846920cb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825" y="2456238"/>
            <a:ext cx="6492600" cy="5294700"/>
          </a:xfrm>
          <a:prstGeom prst="roundRect">
            <a:avLst>
              <a:gd fmla="val 4497" name="adj"/>
            </a:avLst>
          </a:prstGeom>
          <a:noFill/>
          <a:ln cap="rnd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0846920cb_0_55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g370846920cb_0_55"/>
          <p:cNvSpPr txBox="1"/>
          <p:nvPr/>
        </p:nvSpPr>
        <p:spPr>
          <a:xfrm>
            <a:off x="315675" y="2577450"/>
            <a:ext cx="9694800" cy="5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how many orders were on time, slightly delayed, or significantly delayed.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Vertical bar chart (X-axis: Delivery Status, Y-axis: order count)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3.5K orders delivered on time, 1K slightly delayed, 0.5K significantly delayed.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Over 70% orders meet delivery promises.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Highlights where process improvements can cut delays further.</a:t>
            </a:r>
            <a:endParaRPr b="1" i="1" sz="3500">
              <a:solidFill>
                <a:schemeClr val="dk1"/>
              </a:solidFill>
            </a:endParaRPr>
          </a:p>
        </p:txBody>
      </p:sp>
      <p:sp>
        <p:nvSpPr>
          <p:cNvPr id="216" name="Google Shape;216;g370846920cb_0_55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5️⃣ Orders Based on Delivery Status</a:t>
            </a:r>
            <a:endParaRPr sz="3500"/>
          </a:p>
        </p:txBody>
      </p:sp>
      <p:pic>
        <p:nvPicPr>
          <p:cNvPr id="217" name="Google Shape;217;g370846920cb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7050" y="2434874"/>
            <a:ext cx="6746700" cy="5294700"/>
          </a:xfrm>
          <a:prstGeom prst="roundRect">
            <a:avLst>
              <a:gd fmla="val 731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f3d76d04d_0_0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3" name="Google Shape;223;g36f3d76d04d_0_0"/>
          <p:cNvSpPr txBox="1"/>
          <p:nvPr/>
        </p:nvSpPr>
        <p:spPr>
          <a:xfrm>
            <a:off x="429000" y="1434450"/>
            <a:ext cx="101475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show the average value of each customer’s order across all transactions.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KPI Card displaying </a:t>
            </a:r>
            <a:r>
              <a:rPr b="1" lang="en-US" sz="2300">
                <a:solidFill>
                  <a:schemeClr val="dk1"/>
                </a:solidFill>
              </a:rPr>
              <a:t>1.31K</a:t>
            </a:r>
            <a:r>
              <a:rPr lang="en-US" sz="2300">
                <a:solidFill>
                  <a:schemeClr val="dk1"/>
                </a:solidFill>
              </a:rPr>
              <a:t> (currency implied)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Indicates that each order brings in about </a:t>
            </a:r>
            <a:r>
              <a:rPr b="1" lang="en-US" sz="2300">
                <a:solidFill>
                  <a:schemeClr val="dk1"/>
                </a:solidFill>
              </a:rPr>
              <a:t>1,310</a:t>
            </a:r>
            <a:r>
              <a:rPr lang="en-US" sz="2300">
                <a:solidFill>
                  <a:schemeClr val="dk1"/>
                </a:solidFill>
              </a:rPr>
              <a:t> units of currency.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Helpful for tracking customer spending behavior.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Can be used to plan upselling or bundled offers to increase basket size.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24" name="Google Shape;224;g36f3d76d04d_0_0"/>
          <p:cNvSpPr txBox="1"/>
          <p:nvPr/>
        </p:nvSpPr>
        <p:spPr>
          <a:xfrm>
            <a:off x="1151250" y="6600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</a:rPr>
              <a:t> </a:t>
            </a:r>
            <a:r>
              <a:rPr b="1" lang="en-US" sz="3400">
                <a:solidFill>
                  <a:schemeClr val="dk1"/>
                </a:solidFill>
              </a:rPr>
              <a:t>6️⃣ Average Order Value (AOV)</a:t>
            </a:r>
            <a:endParaRPr sz="3400"/>
          </a:p>
        </p:txBody>
      </p:sp>
      <p:sp>
        <p:nvSpPr>
          <p:cNvPr id="225" name="Google Shape;225;g36f3d76d04d_0_0"/>
          <p:cNvSpPr txBox="1"/>
          <p:nvPr/>
        </p:nvSpPr>
        <p:spPr>
          <a:xfrm>
            <a:off x="352800" y="6199975"/>
            <a:ext cx="107445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display the total revenue generated from all marketing campaigns combined.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KPI Card showing </a:t>
            </a:r>
            <a:r>
              <a:rPr b="1" lang="en-US" sz="2300">
                <a:solidFill>
                  <a:schemeClr val="dk1"/>
                </a:solidFill>
              </a:rPr>
              <a:t>32.19M</a:t>
            </a:r>
            <a:r>
              <a:rPr lang="en-US" sz="2300">
                <a:solidFill>
                  <a:schemeClr val="dk1"/>
                </a:solidFill>
              </a:rPr>
              <a:t> total revenue.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Highlights the overall contribution of advertising to sales.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Shows the effectiveness of the App Push Notification strategy.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marketing managers justify ad spend and ROI.</a:t>
            </a:r>
            <a:endParaRPr sz="2300"/>
          </a:p>
        </p:txBody>
      </p:sp>
      <p:sp>
        <p:nvSpPr>
          <p:cNvPr id="226" name="Google Shape;226;g36f3d76d04d_0_0"/>
          <p:cNvSpPr txBox="1"/>
          <p:nvPr/>
        </p:nvSpPr>
        <p:spPr>
          <a:xfrm>
            <a:off x="1175950" y="5493525"/>
            <a:ext cx="775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7️⃣ Total Revenue from Campaigns</a:t>
            </a:r>
            <a:endParaRPr sz="3400"/>
          </a:p>
        </p:txBody>
      </p:sp>
      <p:pic>
        <p:nvPicPr>
          <p:cNvPr id="227" name="Google Shape;227;g36f3d76d04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0450" y="533450"/>
            <a:ext cx="2781900" cy="9370500"/>
          </a:xfrm>
          <a:prstGeom prst="roundRect">
            <a:avLst>
              <a:gd fmla="val 12911" name="adj"/>
            </a:avLst>
          </a:prstGeom>
          <a:noFill/>
          <a:ln cap="rnd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f3d76d04d_0_37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3" name="Google Shape;233;g36f3d76d04d_0_37"/>
          <p:cNvSpPr txBox="1"/>
          <p:nvPr/>
        </p:nvSpPr>
        <p:spPr>
          <a:xfrm>
            <a:off x="315675" y="3110850"/>
            <a:ext cx="96948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see which products sell the most by volume.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Horizontal bar chart by product and quantity.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Pet Treats, Dish Soap lead in quantity sold.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Guides restocking priorities.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Shows top revenue drivers.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34" name="Google Shape;234;g36f3d76d04d_0_37"/>
          <p:cNvSpPr txBox="1"/>
          <p:nvPr/>
        </p:nvSpPr>
        <p:spPr>
          <a:xfrm>
            <a:off x="1151250" y="2107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8️⃣Order Quantity per Product</a:t>
            </a:r>
            <a:endParaRPr sz="3500"/>
          </a:p>
        </p:txBody>
      </p:sp>
      <p:pic>
        <p:nvPicPr>
          <p:cNvPr id="235" name="Google Shape;235;g36f3d76d04d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7924" y="2303849"/>
            <a:ext cx="7934100" cy="5294700"/>
          </a:xfrm>
          <a:prstGeom prst="roundRect">
            <a:avLst>
              <a:gd fmla="val 8674" name="adj"/>
            </a:avLst>
          </a:prstGeom>
          <a:noFill/>
          <a:ln cap="rnd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f3d76d04d_0_21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1" name="Google Shape;241;g36f3d76d04d_0_21"/>
          <p:cNvSpPr txBox="1"/>
          <p:nvPr/>
        </p:nvSpPr>
        <p:spPr>
          <a:xfrm>
            <a:off x="315675" y="2577450"/>
            <a:ext cx="96948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detect which products have high damage rates.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Table with product name, ID, and damage percentage.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Toilet Cleaner, Detergent are high risk.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Fix packaging to reduce waste.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Protects profit margins.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242" name="Google Shape;242;g36f3d76d04d_0_21"/>
          <p:cNvSpPr txBox="1"/>
          <p:nvPr/>
        </p:nvSpPr>
        <p:spPr>
          <a:xfrm>
            <a:off x="1151250" y="1726875"/>
            <a:ext cx="1005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9️⃣Percentage of Damaged Stocks Per Product</a:t>
            </a:r>
            <a:endParaRPr sz="3700"/>
          </a:p>
        </p:txBody>
      </p:sp>
      <p:pic>
        <p:nvPicPr>
          <p:cNvPr id="243" name="Google Shape;243;g36f3d76d04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7124" y="2303849"/>
            <a:ext cx="6606000" cy="5294700"/>
          </a:xfrm>
          <a:prstGeom prst="roundRect">
            <a:avLst>
              <a:gd fmla="val 3976" name="adj"/>
            </a:avLst>
          </a:prstGeom>
          <a:noFill/>
          <a:ln cap="rnd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f3d76d04d_0_7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g36f3d76d04d_0_7"/>
          <p:cNvSpPr txBox="1"/>
          <p:nvPr/>
        </p:nvSpPr>
        <p:spPr>
          <a:xfrm>
            <a:off x="315675" y="2577450"/>
            <a:ext cx="96948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list and compare individual marketing campaigns by spend and revenue.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Table with columns: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campaign_id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campaign_name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 of spend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 of revenue_generated</a:t>
            </a:r>
            <a:endParaRPr sz="2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Shows spend ranges from ~1K to ~5K per campaign.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Revenue generated is higher than spend for most campaigns.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Provides a clear ROI view for each campaign, enabling better budget allocation.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50" name="Google Shape;250;g36f3d76d04d_0_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🔟 Campaign Table</a:t>
            </a:r>
            <a:endParaRPr sz="3400"/>
          </a:p>
        </p:txBody>
      </p:sp>
      <p:pic>
        <p:nvPicPr>
          <p:cNvPr id="251" name="Google Shape;251;g36f3d76d04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223" y="2608650"/>
            <a:ext cx="7519200" cy="4460100"/>
          </a:xfrm>
          <a:prstGeom prst="roundRect">
            <a:avLst>
              <a:gd fmla="val 4384" name="adj"/>
            </a:avLst>
          </a:prstGeom>
          <a:noFill/>
          <a:ln cap="rnd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f3d76d04d_0_14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g36f3d76d04d_0_14"/>
          <p:cNvSpPr txBox="1"/>
          <p:nvPr/>
        </p:nvSpPr>
        <p:spPr>
          <a:xfrm>
            <a:off x="315675" y="2577450"/>
            <a:ext cx="96948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track how much stock is received each month.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Line and column chart by month and product.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Stock peaks in Oct–Dec.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with demand forecasting.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Ensures stock levels match sales needs.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58" name="Google Shape;258;g36f3d76d04d_0_1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1️⃣1️⃣ Stock Received Over Time</a:t>
            </a:r>
            <a:endParaRPr sz="5800"/>
          </a:p>
        </p:txBody>
      </p:sp>
      <p:pic>
        <p:nvPicPr>
          <p:cNvPr id="259" name="Google Shape;259;g36f3d76d04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6450" y="2303848"/>
            <a:ext cx="8145600" cy="5294700"/>
          </a:xfrm>
          <a:prstGeom prst="roundRect">
            <a:avLst>
              <a:gd fmla="val 7013" name="adj"/>
            </a:avLst>
          </a:prstGeom>
          <a:noFill/>
          <a:ln cap="rnd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f3d76d04d_0_57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g36f3d76d04d_0_57"/>
          <p:cNvSpPr txBox="1"/>
          <p:nvPr/>
        </p:nvSpPr>
        <p:spPr>
          <a:xfrm>
            <a:off x="315675" y="2577450"/>
            <a:ext cx="96948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display which products generate the highest total revenue.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Vertical bar chart (X-axis: Product with ID, Y-axis: Total Sales Revenue)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Baby Food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b="1" lang="en-US" sz="2300">
                <a:solidFill>
                  <a:schemeClr val="dk1"/>
                </a:solidFill>
              </a:rPr>
              <a:t>Baby Wipes</a:t>
            </a:r>
            <a:r>
              <a:rPr lang="en-US" sz="2300">
                <a:solidFill>
                  <a:schemeClr val="dk1"/>
                </a:solidFill>
              </a:rPr>
              <a:t> are top revenue drivers.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Bananas and Biscuits also contribute significant sales.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managers focus promotions and stock planning on profitable items.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66" name="Google Shape;266;g36f3d76d04d_0_5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1️⃣2️⃣ Total Sales Revenue per Product</a:t>
            </a:r>
            <a:endParaRPr sz="3400"/>
          </a:p>
        </p:txBody>
      </p:sp>
      <p:pic>
        <p:nvPicPr>
          <p:cNvPr id="267" name="Google Shape;267;g36f3d76d04d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6450" y="2270525"/>
            <a:ext cx="8145600" cy="5328000"/>
          </a:xfrm>
          <a:prstGeom prst="roundRect">
            <a:avLst>
              <a:gd fmla="val 6267" name="adj"/>
            </a:avLst>
          </a:prstGeom>
          <a:noFill/>
          <a:ln cap="rnd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f3d76d04d_0_64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g36f3d76d04d_0_64"/>
          <p:cNvSpPr txBox="1"/>
          <p:nvPr/>
        </p:nvSpPr>
        <p:spPr>
          <a:xfrm>
            <a:off x="315675" y="2577450"/>
            <a:ext cx="9694800" cy="5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the delivery time (in minutes) for each order.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columns: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 of delivery_time_minutes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Most deliveries fall within </a:t>
            </a:r>
            <a:r>
              <a:rPr b="1" lang="en-US" sz="2300">
                <a:solidFill>
                  <a:schemeClr val="dk1"/>
                </a:solidFill>
              </a:rPr>
              <a:t>3–15 minutes</a:t>
            </a:r>
            <a:r>
              <a:rPr lang="en-US" sz="2300">
                <a:solidFill>
                  <a:schemeClr val="dk1"/>
                </a:solidFill>
              </a:rPr>
              <a:t>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Some negative or zero values indicate data entry errors.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monitoring delivery speed and cleaning bad data.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74" name="Google Shape;274;g36f3d76d04d_0_6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1️⃣3️⃣ Total Delivery Time</a:t>
            </a:r>
            <a:endParaRPr sz="3400"/>
          </a:p>
        </p:txBody>
      </p:sp>
      <p:pic>
        <p:nvPicPr>
          <p:cNvPr id="275" name="Google Shape;275;g36f3d76d04d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3775" y="2303850"/>
            <a:ext cx="4640700" cy="5294700"/>
          </a:xfrm>
          <a:prstGeom prst="roundRect">
            <a:avLst>
              <a:gd fmla="val 766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2"/>
          <p:cNvSpPr/>
          <p:nvPr/>
        </p:nvSpPr>
        <p:spPr>
          <a:xfrm>
            <a:off x="0" y="0"/>
            <a:ext cx="18288000" cy="2103755"/>
          </a:xfrm>
          <a:custGeom>
            <a:rect b="b" l="l" r="r" t="t"/>
            <a:pathLst>
              <a:path extrusionOk="0" h="2103755" w="1828800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extrusionOk="0" h="2103755" w="1828800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extrusionOk="0" h="2103755" w="1828800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2"/>
          <p:cNvSpPr txBox="1"/>
          <p:nvPr>
            <p:ph type="title"/>
          </p:nvPr>
        </p:nvSpPr>
        <p:spPr>
          <a:xfrm>
            <a:off x="786749" y="1470350"/>
            <a:ext cx="10266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latin typeface="Arimo"/>
                <a:ea typeface="Arimo"/>
                <a:cs typeface="Arimo"/>
                <a:sym typeface="Arimo"/>
              </a:rPr>
              <a:t>📊</a:t>
            </a:r>
            <a:r>
              <a:rPr b="1" lang="en-US" sz="3800"/>
              <a:t>Project Title :Blinkit Sales Data Analysis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761361" y="2456157"/>
            <a:ext cx="10553700" cy="52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rtl="0" algn="l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Name: Rishij Manna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30480" rtl="0" algn="l">
              <a:lnSpc>
                <a:spcPct val="119592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700"/>
              <a:t>College Name: Narula Institute of Technology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Department: Information Technology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/>
              <a:t>📞 Contact Us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/>
              <a:t>📱 Phone: 8981838547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/>
              <a:t>🌐 Website: </a:t>
            </a:r>
            <a:r>
              <a:rPr lang="en-US" sz="2700" u="sng">
                <a:solidFill>
                  <a:schemeClr val="hlink"/>
                </a:solidFill>
                <a:hlinkClick r:id="rId3"/>
              </a:rPr>
              <a:t>https://classroomtech.in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/>
              <a:t>🔗 LinkedIn: </a:t>
            </a:r>
            <a:r>
              <a:rPr lang="en-US" sz="2700" u="sng">
                <a:solidFill>
                  <a:schemeClr val="hlink"/>
                </a:solidFill>
                <a:hlinkClick r:id="rId4"/>
              </a:rPr>
              <a:t>https://www.linkedin.com/company/classroom-tech/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/>
              <a:t>Duration: 3 months 1st April 2025 to 30th June 2025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2700"/>
          </a:p>
        </p:txBody>
      </p:sp>
      <p:sp>
        <p:nvSpPr>
          <p:cNvPr id="83" name="Google Shape;83;p2"/>
          <p:cNvSpPr/>
          <p:nvPr/>
        </p:nvSpPr>
        <p:spPr>
          <a:xfrm>
            <a:off x="0" y="7809927"/>
            <a:ext cx="18288000" cy="2477134"/>
          </a:xfrm>
          <a:custGeom>
            <a:rect b="b" l="l" r="r" t="t"/>
            <a:pathLst>
              <a:path extrusionOk="0" h="2477134" w="1828800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extrusionOk="0" h="2477134" w="1828800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extrusionOk="0" h="2477134" w="1828800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extrusionOk="0" h="2477134" w="1828800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extrusionOk="0" h="2477134" w="1828800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extrusionOk="0" h="2477134" w="1828800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extrusionOk="0" h="2477134" w="1828800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extrusionOk="0" h="2477134" w="1828800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4" name="Google Shape;84;p2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85" name="Google Shape;85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"/>
            <p:cNvSpPr/>
            <p:nvPr/>
          </p:nvSpPr>
          <p:spPr>
            <a:xfrm>
              <a:off x="12131539" y="5808728"/>
              <a:ext cx="5310505" cy="2668904"/>
            </a:xfrm>
            <a:custGeom>
              <a:rect b="b" l="l" r="r" t="t"/>
              <a:pathLst>
                <a:path extrusionOk="0" h="2668904" w="5310505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extrusionOk="0" h="2668904" w="5310505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extrusionOk="0" h="2668904" w="5310505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extrusionOk="0" h="2668904" w="5310505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extrusionOk="0" h="2668904" w="5310505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1"/>
            </a:p>
          </p:txBody>
        </p:sp>
        <p:pic>
          <p:nvPicPr>
            <p:cNvPr id="87" name="Google Shape;87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f3d76d04d_0_71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1" name="Google Shape;281;g36f3d76d04d_0_71"/>
          <p:cNvSpPr txBox="1"/>
          <p:nvPr/>
        </p:nvSpPr>
        <p:spPr>
          <a:xfrm>
            <a:off x="315675" y="25774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the proportion of customers in each segment.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Pie chart with segments: Regular, Premium, New, Inactive.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Segments are evenly spread (24–25% each).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Indicates a balanced mix of loyal, new, and inactive customers.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tailor offers to re-engage inactive users.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82" name="Google Shape;282;g36f3d76d04d_0_71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1️⃣4️⃣ Customer Segment</a:t>
            </a:r>
            <a:endParaRPr sz="3400"/>
          </a:p>
        </p:txBody>
      </p:sp>
      <p:pic>
        <p:nvPicPr>
          <p:cNvPr id="283" name="Google Shape;283;g36f3d76d04d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925" y="1955625"/>
            <a:ext cx="6033000" cy="5338200"/>
          </a:xfrm>
          <a:prstGeom prst="roundRect">
            <a:avLst>
              <a:gd fmla="val 7641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f3d76d04d_0_78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" name="Google Shape;289;g36f3d76d04d_0_78"/>
          <p:cNvSpPr txBox="1"/>
          <p:nvPr/>
        </p:nvSpPr>
        <p:spPr>
          <a:xfrm>
            <a:off x="315675" y="25774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visualize where orders are coming from geographically.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Map with pin markers for order locations by pincode.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Clusters show dense order activity in key states.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optimize delivery hubs and expansion plans.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region-wise marketing.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90" name="Google Shape;290;g36f3d76d04d_0_78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1️⃣5️⃣ Order Frequency by Pincode</a:t>
            </a:r>
            <a:endParaRPr sz="3400"/>
          </a:p>
        </p:txBody>
      </p:sp>
      <p:pic>
        <p:nvPicPr>
          <p:cNvPr id="291" name="Google Shape;291;g36f3d76d04d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724" y="2303850"/>
            <a:ext cx="7796700" cy="5294700"/>
          </a:xfrm>
          <a:prstGeom prst="roundRect">
            <a:avLst>
              <a:gd fmla="val 713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f3d76d04d_0_85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g36f3d76d04d_0_85"/>
          <p:cNvSpPr txBox="1"/>
          <p:nvPr/>
        </p:nvSpPr>
        <p:spPr>
          <a:xfrm>
            <a:off x="315675" y="25774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display delivery delays for each order.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 Delay (mins)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Most delays are under 15 mins.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Some negative values highlight possible data corrections needed.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logistics performance tracking.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98" name="Google Shape;298;g36f3d76d04d_0_85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1️⃣6️⃣ Delivery Delays</a:t>
            </a:r>
            <a:endParaRPr sz="3400"/>
          </a:p>
        </p:txBody>
      </p:sp>
      <p:pic>
        <p:nvPicPr>
          <p:cNvPr id="299" name="Google Shape;299;g36f3d76d04d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249" y="2231850"/>
            <a:ext cx="4413000" cy="5366700"/>
          </a:xfrm>
          <a:prstGeom prst="roundRect">
            <a:avLst>
              <a:gd fmla="val 880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f3d76d04d_0_97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g36f3d76d04d_0_97"/>
          <p:cNvSpPr txBox="1"/>
          <p:nvPr/>
        </p:nvSpPr>
        <p:spPr>
          <a:xfrm>
            <a:off x="315675" y="2577450"/>
            <a:ext cx="9694800" cy="5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how delivery time changes with distance.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Scatter plot (X-axis: Distance KM, Y-axis: Average Delivery Time) with color by delivery status.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Slight upward trend — longer distance means longer time.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On Time, Slightly Delayed, and Significantly Delayed are clearly distinguished.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optimize routes for faster delivery.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06" name="Google Shape;306;g36f3d76d04d_0_9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1️⃣7️⃣ Distance vs Delivery Time</a:t>
            </a:r>
            <a:endParaRPr sz="3400"/>
          </a:p>
        </p:txBody>
      </p:sp>
      <p:pic>
        <p:nvPicPr>
          <p:cNvPr id="307" name="Google Shape;307;g36f3d76d04d_0_97"/>
          <p:cNvPicPr preferRelativeResize="0"/>
          <p:nvPr/>
        </p:nvPicPr>
        <p:blipFill rotWithShape="1">
          <a:blip r:embed="rId3">
            <a:alphaModFix/>
          </a:blip>
          <a:srcRect b="0" l="1020" r="-1020" t="0"/>
          <a:stretch/>
        </p:blipFill>
        <p:spPr>
          <a:xfrm>
            <a:off x="10163175" y="2303850"/>
            <a:ext cx="7438500" cy="5294700"/>
          </a:xfrm>
          <a:prstGeom prst="roundRect">
            <a:avLst>
              <a:gd fmla="val 735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f3d76d04d_0_104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3" name="Google Shape;313;g36f3d76d04d_0_104"/>
          <p:cNvSpPr txBox="1"/>
          <p:nvPr/>
        </p:nvSpPr>
        <p:spPr>
          <a:xfrm>
            <a:off x="315675" y="2577450"/>
            <a:ext cx="8391300" cy="6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measure the effectiveness of each marketing campaign based on return on ad spend.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showing campaign_id, campaign_name, spend, revenue generated, and ROAS.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Highest ROAS: New User Discount (3.77), Festival Offer (3.45), Referral Program (3.19).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Most campaigns generate more than they cost.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Critical for reallocating marketing budget toward high-performing campaigns.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14" name="Google Shape;314;g36f3d76d04d_0_10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1️⃣8️⃣ Return on Ad Spend (ROAS)</a:t>
            </a:r>
            <a:endParaRPr sz="3400"/>
          </a:p>
        </p:txBody>
      </p:sp>
      <p:pic>
        <p:nvPicPr>
          <p:cNvPr id="315" name="Google Shape;315;g36f3d76d04d_0_104"/>
          <p:cNvPicPr preferRelativeResize="0"/>
          <p:nvPr/>
        </p:nvPicPr>
        <p:blipFill rotWithShape="1">
          <a:blip r:embed="rId3">
            <a:alphaModFix/>
          </a:blip>
          <a:srcRect b="-1399" l="0" r="0" t="1400"/>
          <a:stretch/>
        </p:blipFill>
        <p:spPr>
          <a:xfrm>
            <a:off x="8630775" y="2342350"/>
            <a:ext cx="9577800" cy="5376000"/>
          </a:xfrm>
          <a:prstGeom prst="roundRect">
            <a:avLst>
              <a:gd fmla="val 795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4dba58f67_0_7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1" name="Google Shape;321;g344dba58f67_0_7"/>
          <p:cNvSpPr txBox="1"/>
          <p:nvPr/>
        </p:nvSpPr>
        <p:spPr>
          <a:xfrm>
            <a:off x="315675" y="2577450"/>
            <a:ext cx="96948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which products generate the highest gross profit.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product_id, product_name, and gross profit amount.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Top product: Mangoes (₹14,116), followed by Dish Soap, Spinach, and Cheese.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Baby Wipes and Baby Food are also profitable.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focus on stocking and marketing high-profit items.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22" name="Google Shape;322;g344dba58f67_0_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1️⃣9️⃣ Gross Profit by Product</a:t>
            </a:r>
            <a:endParaRPr b="1" sz="3400">
              <a:solidFill>
                <a:schemeClr val="dk1"/>
              </a:solidFill>
            </a:endParaRPr>
          </a:p>
        </p:txBody>
      </p:sp>
      <p:pic>
        <p:nvPicPr>
          <p:cNvPr id="323" name="Google Shape;323;g344dba58f6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2823" y="2303850"/>
            <a:ext cx="5751300" cy="5294700"/>
          </a:xfrm>
          <a:prstGeom prst="roundRect">
            <a:avLst>
              <a:gd fmla="val 7645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4dba58f67_0_14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9" name="Google Shape;329;g344dba58f67_0_14"/>
          <p:cNvSpPr txBox="1"/>
          <p:nvPr/>
        </p:nvSpPr>
        <p:spPr>
          <a:xfrm>
            <a:off x="315675" y="25774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predict future stock levels using past trends.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Line chart with shaded area for forecasted values (2023–2026).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Stock is projected to drop sharply after 2024.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May lead to stockouts if no procurement plan is in place.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Calls for proactive inventory planning for 2025–2026.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30" name="Google Shape;330;g344dba58f67_0_1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2️⃣0️⃣ Forecast for Future Stock Level</a:t>
            </a:r>
            <a:endParaRPr sz="3400"/>
          </a:p>
        </p:txBody>
      </p:sp>
      <p:pic>
        <p:nvPicPr>
          <p:cNvPr id="331" name="Google Shape;331;g344dba58f6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199" y="2303849"/>
            <a:ext cx="7758000" cy="5294700"/>
          </a:xfrm>
          <a:prstGeom prst="roundRect">
            <a:avLst>
              <a:gd fmla="val 6828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4dba58f67_0_47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Google Shape;337;g344dba58f67_0_47"/>
          <p:cNvSpPr txBox="1"/>
          <p:nvPr/>
        </p:nvSpPr>
        <p:spPr>
          <a:xfrm>
            <a:off x="315675" y="2577450"/>
            <a:ext cx="9694800" cy="5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provide customer-specific information such as ID, name, phone number, and email for operational or marketing reference.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Detailed table with columns: customer_id, customer_name, phone, email.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personalized communication and marketing campaigns.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customer service tracking, re-engagement, and segment-based targeting.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Can be used to identify frequent or VIP customers for loyalty programs.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38" name="Google Shape;338;g344dba58f67_0_4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2️⃣1️⃣ Customer Details</a:t>
            </a:r>
            <a:endParaRPr sz="3400"/>
          </a:p>
        </p:txBody>
      </p:sp>
      <p:pic>
        <p:nvPicPr>
          <p:cNvPr id="339" name="Google Shape;339;g344dba58f67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950" y="2038325"/>
            <a:ext cx="6674100" cy="5877300"/>
          </a:xfrm>
          <a:prstGeom prst="roundRect">
            <a:avLst>
              <a:gd fmla="val 7845" name="adj"/>
            </a:avLst>
          </a:prstGeom>
          <a:noFill/>
          <a:ln cap="rnd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4dba58f67_0_21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g344dba58f67_0_21"/>
          <p:cNvSpPr txBox="1"/>
          <p:nvPr/>
        </p:nvSpPr>
        <p:spPr>
          <a:xfrm>
            <a:off x="315675" y="215250"/>
            <a:ext cx="112875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2️⃣2️⃣Customer Retention Rate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 </a:t>
            </a:r>
            <a:r>
              <a:rPr b="1" lang="en-US" sz="2300">
                <a:solidFill>
                  <a:schemeClr val="dk1"/>
                </a:solidFill>
              </a:rPr>
              <a:t>Purpose:</a:t>
            </a:r>
            <a:r>
              <a:rPr lang="en-US" sz="2300">
                <a:solidFill>
                  <a:schemeClr val="dk1"/>
                </a:solidFill>
              </a:rPr>
              <a:t> To show how many customers return for repeat purchases.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 Visual:</a:t>
            </a:r>
            <a:r>
              <a:rPr lang="en-US" sz="2300">
                <a:solidFill>
                  <a:schemeClr val="dk1"/>
                </a:solidFill>
              </a:rPr>
              <a:t> KPI card showing “94.20” as the retention percentage.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 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High retention rate (94.2%) indicates strong customer satisfaction.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Reflects effective engagement and loyalty management.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46" name="Google Shape;346;g344dba58f67_0_21"/>
          <p:cNvSpPr txBox="1"/>
          <p:nvPr/>
        </p:nvSpPr>
        <p:spPr>
          <a:xfrm>
            <a:off x="315675" y="3339450"/>
            <a:ext cx="10226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2️⃣3️⃣ Most Ordered Product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 </a:t>
            </a:r>
            <a:r>
              <a:rPr lang="en-US" sz="2300">
                <a:solidFill>
                  <a:schemeClr val="dk1"/>
                </a:solidFill>
              </a:rPr>
              <a:t>To highlight the product with the highest number of total orders.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Visual: Highlight card labeled “Baby Food – Most Ordered Product”.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Baby Food is the most frequently purchased item.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Suggests high demand and essential inventory priority.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47" name="Google Shape;347;g344dba58f67_0_21"/>
          <p:cNvSpPr txBox="1"/>
          <p:nvPr/>
        </p:nvSpPr>
        <p:spPr>
          <a:xfrm>
            <a:off x="228600" y="6477000"/>
            <a:ext cx="127596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2️⃣4️⃣ Delivery Status Filter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r>
              <a:rPr lang="en-US" sz="2300">
                <a:solidFill>
                  <a:schemeClr val="dk1"/>
                </a:solidFill>
              </a:rPr>
              <a:t> To filter order-level delivery records based on timeliness.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r>
              <a:rPr lang="en-US" sz="2300">
                <a:solidFill>
                  <a:schemeClr val="dk1"/>
                </a:solidFill>
              </a:rPr>
              <a:t> Slicer box with four options: On Time, Slightly Delayed, Significantly Delayed, Select All.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Enables focused analysis of delays for operational efficiency.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Helpful in reviewing logistics team performance and root-cause analysis.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Allows dynamic visual filtering across the entire dashboard.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348" name="Google Shape;348;g344dba58f6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0450" y="268050"/>
            <a:ext cx="3677400" cy="9775500"/>
          </a:xfrm>
          <a:prstGeom prst="roundRect">
            <a:avLst>
              <a:gd fmla="val 920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4dba58f67_0_32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4" name="Google Shape;354;g344dba58f67_0_32"/>
          <p:cNvSpPr txBox="1"/>
          <p:nvPr/>
        </p:nvSpPr>
        <p:spPr>
          <a:xfrm>
            <a:off x="315675" y="25774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track the number of orders placed each day.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Line chart (X-axis: Day, Month, Year; Y-axis: Order Count)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Order volume fluctuates daily but stays within a stable range.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Peaks help plan daily staffing and delivery slots.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Identifies any sudden drop-offs needing action.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55" name="Google Shape;355;g344dba58f67_0_32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2️⃣5️⃣ Daily Order Count</a:t>
            </a:r>
            <a:endParaRPr sz="3400"/>
          </a:p>
        </p:txBody>
      </p:sp>
      <p:pic>
        <p:nvPicPr>
          <p:cNvPr id="356" name="Google Shape;356;g344dba58f67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675" y="2303850"/>
            <a:ext cx="7188300" cy="5294700"/>
          </a:xfrm>
          <a:prstGeom prst="roundRect">
            <a:avLst>
              <a:gd fmla="val 399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-11775" y="850"/>
            <a:ext cx="18277427" cy="1805654"/>
          </a:xfrm>
          <a:custGeom>
            <a:rect b="b" l="l" r="r" t="t"/>
            <a:pathLst>
              <a:path extrusionOk="0" h="3390900" w="18051780">
                <a:moveTo>
                  <a:pt x="87725" y="3390900"/>
                </a:moveTo>
                <a:lnTo>
                  <a:pt x="0" y="3390900"/>
                </a:lnTo>
                <a:lnTo>
                  <a:pt x="0" y="0"/>
                </a:lnTo>
                <a:lnTo>
                  <a:pt x="18051478" y="0"/>
                </a:lnTo>
                <a:lnTo>
                  <a:pt x="18051478" y="1981200"/>
                </a:lnTo>
                <a:lnTo>
                  <a:pt x="13938261" y="1981200"/>
                </a:lnTo>
                <a:lnTo>
                  <a:pt x="13893334" y="1993900"/>
                </a:lnTo>
                <a:lnTo>
                  <a:pt x="13757446" y="1993900"/>
                </a:lnTo>
                <a:lnTo>
                  <a:pt x="13711791" y="2006600"/>
                </a:lnTo>
                <a:lnTo>
                  <a:pt x="13619960" y="2006600"/>
                </a:lnTo>
                <a:lnTo>
                  <a:pt x="13573791" y="2019300"/>
                </a:lnTo>
                <a:lnTo>
                  <a:pt x="13527455" y="2019300"/>
                </a:lnTo>
                <a:lnTo>
                  <a:pt x="13480957" y="2032000"/>
                </a:lnTo>
                <a:lnTo>
                  <a:pt x="13434299" y="2032000"/>
                </a:lnTo>
                <a:lnTo>
                  <a:pt x="13387483" y="2044700"/>
                </a:lnTo>
                <a:lnTo>
                  <a:pt x="13340514" y="2044700"/>
                </a:lnTo>
                <a:lnTo>
                  <a:pt x="13246125" y="2070100"/>
                </a:lnTo>
                <a:lnTo>
                  <a:pt x="13198711" y="2070100"/>
                </a:lnTo>
                <a:lnTo>
                  <a:pt x="13103459" y="2095500"/>
                </a:lnTo>
                <a:lnTo>
                  <a:pt x="13055626" y="2095500"/>
                </a:lnTo>
                <a:lnTo>
                  <a:pt x="12959564" y="2120900"/>
                </a:lnTo>
                <a:lnTo>
                  <a:pt x="12911340" y="2120900"/>
                </a:lnTo>
                <a:lnTo>
                  <a:pt x="12717224" y="2171700"/>
                </a:lnTo>
                <a:lnTo>
                  <a:pt x="12668405" y="2171700"/>
                </a:lnTo>
                <a:lnTo>
                  <a:pt x="12274132" y="2273300"/>
                </a:lnTo>
                <a:lnTo>
                  <a:pt x="12224427" y="2273300"/>
                </a:lnTo>
                <a:lnTo>
                  <a:pt x="11216607" y="2527300"/>
                </a:lnTo>
                <a:lnTo>
                  <a:pt x="11191182" y="2540000"/>
                </a:lnTo>
                <a:lnTo>
                  <a:pt x="3692512" y="2540000"/>
                </a:lnTo>
                <a:lnTo>
                  <a:pt x="3646407" y="2552700"/>
                </a:lnTo>
                <a:lnTo>
                  <a:pt x="3450566" y="2552700"/>
                </a:lnTo>
                <a:lnTo>
                  <a:pt x="3400291" y="2565400"/>
                </a:lnTo>
                <a:lnTo>
                  <a:pt x="3299320" y="2565400"/>
                </a:lnTo>
                <a:lnTo>
                  <a:pt x="3248641" y="2578100"/>
                </a:lnTo>
                <a:lnTo>
                  <a:pt x="3197845" y="2578100"/>
                </a:lnTo>
                <a:lnTo>
                  <a:pt x="3095932" y="2603500"/>
                </a:lnTo>
                <a:lnTo>
                  <a:pt x="3044833" y="2603500"/>
                </a:lnTo>
                <a:lnTo>
                  <a:pt x="2942391" y="2628900"/>
                </a:lnTo>
                <a:lnTo>
                  <a:pt x="2891065" y="2628900"/>
                </a:lnTo>
                <a:lnTo>
                  <a:pt x="2221554" y="2794000"/>
                </a:lnTo>
                <a:lnTo>
                  <a:pt x="2170173" y="2819400"/>
                </a:lnTo>
                <a:lnTo>
                  <a:pt x="1914327" y="2882900"/>
                </a:lnTo>
                <a:lnTo>
                  <a:pt x="1863429" y="2908300"/>
                </a:lnTo>
                <a:lnTo>
                  <a:pt x="1711426" y="2946400"/>
                </a:lnTo>
                <a:lnTo>
                  <a:pt x="1661017" y="2971800"/>
                </a:lnTo>
                <a:lnTo>
                  <a:pt x="1510687" y="3009900"/>
                </a:lnTo>
                <a:lnTo>
                  <a:pt x="1411297" y="3048000"/>
                </a:lnTo>
                <a:lnTo>
                  <a:pt x="1312650" y="3073400"/>
                </a:lnTo>
                <a:lnTo>
                  <a:pt x="1263626" y="3098800"/>
                </a:lnTo>
                <a:lnTo>
                  <a:pt x="1021840" y="3162300"/>
                </a:lnTo>
                <a:lnTo>
                  <a:pt x="974208" y="3187700"/>
                </a:lnTo>
                <a:lnTo>
                  <a:pt x="558309" y="3302000"/>
                </a:lnTo>
                <a:lnTo>
                  <a:pt x="513673" y="3302000"/>
                </a:lnTo>
                <a:lnTo>
                  <a:pt x="338671" y="3352800"/>
                </a:lnTo>
                <a:lnTo>
                  <a:pt x="295848" y="3352800"/>
                </a:lnTo>
                <a:lnTo>
                  <a:pt x="253414" y="3365500"/>
                </a:lnTo>
                <a:lnTo>
                  <a:pt x="211376" y="3365500"/>
                </a:lnTo>
                <a:lnTo>
                  <a:pt x="169743" y="3378200"/>
                </a:lnTo>
                <a:lnTo>
                  <a:pt x="128523" y="3378200"/>
                </a:lnTo>
                <a:lnTo>
                  <a:pt x="87725" y="3390900"/>
                </a:lnTo>
                <a:close/>
              </a:path>
              <a:path extrusionOk="0" h="3390900" w="18051780">
                <a:moveTo>
                  <a:pt x="18030385" y="2844800"/>
                </a:moveTo>
                <a:lnTo>
                  <a:pt x="17797682" y="2844800"/>
                </a:lnTo>
                <a:lnTo>
                  <a:pt x="17761707" y="2832100"/>
                </a:lnTo>
                <a:lnTo>
                  <a:pt x="17687830" y="2832100"/>
                </a:lnTo>
                <a:lnTo>
                  <a:pt x="17649952" y="2819400"/>
                </a:lnTo>
                <a:lnTo>
                  <a:pt x="17611462" y="2819400"/>
                </a:lnTo>
                <a:lnTo>
                  <a:pt x="17532699" y="2794000"/>
                </a:lnTo>
                <a:lnTo>
                  <a:pt x="17492450" y="2794000"/>
                </a:lnTo>
                <a:lnTo>
                  <a:pt x="17410275" y="2768600"/>
                </a:lnTo>
                <a:lnTo>
                  <a:pt x="17368374" y="2768600"/>
                </a:lnTo>
                <a:lnTo>
                  <a:pt x="17106327" y="2692400"/>
                </a:lnTo>
                <a:lnTo>
                  <a:pt x="16922378" y="2641600"/>
                </a:lnTo>
                <a:lnTo>
                  <a:pt x="16875344" y="2616200"/>
                </a:lnTo>
                <a:lnTo>
                  <a:pt x="16731925" y="2578100"/>
                </a:lnTo>
                <a:lnTo>
                  <a:pt x="16683386" y="2552700"/>
                </a:lnTo>
                <a:lnTo>
                  <a:pt x="16535738" y="2514600"/>
                </a:lnTo>
                <a:lnTo>
                  <a:pt x="16385296" y="2463800"/>
                </a:lnTo>
                <a:lnTo>
                  <a:pt x="16334584" y="2438400"/>
                </a:lnTo>
                <a:lnTo>
                  <a:pt x="16232385" y="2413000"/>
                </a:lnTo>
                <a:lnTo>
                  <a:pt x="16180922" y="2387600"/>
                </a:lnTo>
                <a:lnTo>
                  <a:pt x="16077329" y="2362200"/>
                </a:lnTo>
                <a:lnTo>
                  <a:pt x="16025223" y="2336800"/>
                </a:lnTo>
                <a:lnTo>
                  <a:pt x="15867812" y="2298700"/>
                </a:lnTo>
                <a:lnTo>
                  <a:pt x="15815018" y="2273300"/>
                </a:lnTo>
                <a:lnTo>
                  <a:pt x="15655829" y="2235200"/>
                </a:lnTo>
                <a:lnTo>
                  <a:pt x="15602537" y="2209800"/>
                </a:lnTo>
                <a:lnTo>
                  <a:pt x="14852038" y="2032000"/>
                </a:lnTo>
                <a:lnTo>
                  <a:pt x="14798596" y="2032000"/>
                </a:lnTo>
                <a:lnTo>
                  <a:pt x="14745239" y="2019300"/>
                </a:lnTo>
                <a:lnTo>
                  <a:pt x="14691981" y="2019300"/>
                </a:lnTo>
                <a:lnTo>
                  <a:pt x="14585807" y="1993900"/>
                </a:lnTo>
                <a:lnTo>
                  <a:pt x="14480170" y="1993900"/>
                </a:lnTo>
                <a:lnTo>
                  <a:pt x="14427582" y="1981200"/>
                </a:lnTo>
                <a:lnTo>
                  <a:pt x="18051478" y="1981200"/>
                </a:lnTo>
                <a:lnTo>
                  <a:pt x="18051478" y="2835978"/>
                </a:lnTo>
                <a:lnTo>
                  <a:pt x="18030385" y="2844800"/>
                </a:lnTo>
                <a:close/>
              </a:path>
              <a:path extrusionOk="0" h="3390900" w="18051780">
                <a:moveTo>
                  <a:pt x="10809333" y="2641600"/>
                </a:moveTo>
                <a:lnTo>
                  <a:pt x="5133692" y="2641600"/>
                </a:lnTo>
                <a:lnTo>
                  <a:pt x="5084130" y="2628900"/>
                </a:lnTo>
                <a:lnTo>
                  <a:pt x="4985268" y="2628900"/>
                </a:lnTo>
                <a:lnTo>
                  <a:pt x="4935971" y="2616200"/>
                </a:lnTo>
                <a:lnTo>
                  <a:pt x="4886767" y="2616200"/>
                </a:lnTo>
                <a:lnTo>
                  <a:pt x="4837657" y="2603500"/>
                </a:lnTo>
                <a:lnTo>
                  <a:pt x="4788644" y="2603500"/>
                </a:lnTo>
                <a:lnTo>
                  <a:pt x="4739729" y="2590800"/>
                </a:lnTo>
                <a:lnTo>
                  <a:pt x="4642203" y="2590800"/>
                </a:lnTo>
                <a:lnTo>
                  <a:pt x="4593595" y="2578100"/>
                </a:lnTo>
                <a:lnTo>
                  <a:pt x="4496701" y="2578100"/>
                </a:lnTo>
                <a:lnTo>
                  <a:pt x="4448418" y="2565400"/>
                </a:lnTo>
                <a:lnTo>
                  <a:pt x="4304251" y="2565400"/>
                </a:lnTo>
                <a:lnTo>
                  <a:pt x="4256430" y="2552700"/>
                </a:lnTo>
                <a:lnTo>
                  <a:pt x="3972093" y="2552700"/>
                </a:lnTo>
                <a:lnTo>
                  <a:pt x="3925154" y="2540000"/>
                </a:lnTo>
                <a:lnTo>
                  <a:pt x="11191182" y="2540000"/>
                </a:lnTo>
                <a:lnTo>
                  <a:pt x="11165756" y="2552700"/>
                </a:lnTo>
                <a:lnTo>
                  <a:pt x="10809333" y="2641600"/>
                </a:lnTo>
                <a:close/>
              </a:path>
              <a:path extrusionOk="0" h="3390900" w="18051780">
                <a:moveTo>
                  <a:pt x="9945337" y="2832100"/>
                </a:moveTo>
                <a:lnTo>
                  <a:pt x="6497334" y="2832100"/>
                </a:lnTo>
                <a:lnTo>
                  <a:pt x="6446185" y="2819400"/>
                </a:lnTo>
                <a:lnTo>
                  <a:pt x="6395069" y="2819400"/>
                </a:lnTo>
                <a:lnTo>
                  <a:pt x="6343987" y="2806700"/>
                </a:lnTo>
                <a:lnTo>
                  <a:pt x="6292943" y="2806700"/>
                </a:lnTo>
                <a:lnTo>
                  <a:pt x="6241938" y="2794000"/>
                </a:lnTo>
                <a:lnTo>
                  <a:pt x="6140052" y="2781300"/>
                </a:lnTo>
                <a:lnTo>
                  <a:pt x="5886159" y="2743200"/>
                </a:lnTo>
                <a:lnTo>
                  <a:pt x="5784971" y="2730500"/>
                </a:lnTo>
                <a:lnTo>
                  <a:pt x="5734465" y="2717800"/>
                </a:lnTo>
                <a:lnTo>
                  <a:pt x="5684019" y="2717800"/>
                </a:lnTo>
                <a:lnTo>
                  <a:pt x="5633636" y="2705100"/>
                </a:lnTo>
                <a:lnTo>
                  <a:pt x="5583318" y="2705100"/>
                </a:lnTo>
                <a:lnTo>
                  <a:pt x="5533066" y="2692400"/>
                </a:lnTo>
                <a:lnTo>
                  <a:pt x="5482883" y="2692400"/>
                </a:lnTo>
                <a:lnTo>
                  <a:pt x="5382731" y="2667000"/>
                </a:lnTo>
                <a:lnTo>
                  <a:pt x="5332766" y="2667000"/>
                </a:lnTo>
                <a:lnTo>
                  <a:pt x="5282878" y="2654300"/>
                </a:lnTo>
                <a:lnTo>
                  <a:pt x="5233068" y="2654300"/>
                </a:lnTo>
                <a:lnTo>
                  <a:pt x="5183339" y="2641600"/>
                </a:lnTo>
                <a:lnTo>
                  <a:pt x="10758385" y="2641600"/>
                </a:lnTo>
                <a:lnTo>
                  <a:pt x="10198662" y="2781300"/>
                </a:lnTo>
                <a:lnTo>
                  <a:pt x="10147919" y="2781300"/>
                </a:lnTo>
                <a:lnTo>
                  <a:pt x="9945337" y="2832100"/>
                </a:lnTo>
                <a:close/>
              </a:path>
              <a:path extrusionOk="0" h="3390900" w="18051780">
                <a:moveTo>
                  <a:pt x="9743520" y="2870200"/>
                </a:moveTo>
                <a:lnTo>
                  <a:pt x="6804812" y="2870200"/>
                </a:lnTo>
                <a:lnTo>
                  <a:pt x="6753506" y="2857500"/>
                </a:lnTo>
                <a:lnTo>
                  <a:pt x="6702222" y="2857500"/>
                </a:lnTo>
                <a:lnTo>
                  <a:pt x="6650960" y="2844800"/>
                </a:lnTo>
                <a:lnTo>
                  <a:pt x="6599724" y="2844800"/>
                </a:lnTo>
                <a:lnTo>
                  <a:pt x="6548514" y="2832100"/>
                </a:lnTo>
                <a:lnTo>
                  <a:pt x="9894804" y="2832100"/>
                </a:lnTo>
                <a:lnTo>
                  <a:pt x="9743520" y="2870200"/>
                </a:lnTo>
                <a:close/>
              </a:path>
              <a:path extrusionOk="0" h="3390900" w="18051780">
                <a:moveTo>
                  <a:pt x="9592773" y="2895600"/>
                </a:moveTo>
                <a:lnTo>
                  <a:pt x="7010207" y="2895600"/>
                </a:lnTo>
                <a:lnTo>
                  <a:pt x="6958836" y="2882900"/>
                </a:lnTo>
                <a:lnTo>
                  <a:pt x="6907479" y="2882900"/>
                </a:lnTo>
                <a:lnTo>
                  <a:pt x="6856137" y="2870200"/>
                </a:lnTo>
                <a:lnTo>
                  <a:pt x="9693208" y="2870200"/>
                </a:lnTo>
                <a:lnTo>
                  <a:pt x="9592773" y="2895600"/>
                </a:lnTo>
                <a:close/>
              </a:path>
              <a:path extrusionOk="0" h="3390900" w="18051780">
                <a:moveTo>
                  <a:pt x="9492611" y="2908300"/>
                </a:moveTo>
                <a:lnTo>
                  <a:pt x="7112979" y="2908300"/>
                </a:lnTo>
                <a:lnTo>
                  <a:pt x="7061588" y="2895600"/>
                </a:lnTo>
                <a:lnTo>
                  <a:pt x="9542657" y="2895600"/>
                </a:lnTo>
                <a:lnTo>
                  <a:pt x="9492611" y="2908300"/>
                </a:lnTo>
                <a:close/>
              </a:path>
              <a:path extrusionOk="0" h="3390900" w="18051780">
                <a:moveTo>
                  <a:pt x="9392747" y="2921000"/>
                </a:moveTo>
                <a:lnTo>
                  <a:pt x="7215781" y="2921000"/>
                </a:lnTo>
                <a:lnTo>
                  <a:pt x="7164377" y="2908300"/>
                </a:lnTo>
                <a:lnTo>
                  <a:pt x="9442640" y="2908300"/>
                </a:lnTo>
                <a:lnTo>
                  <a:pt x="9392747" y="2921000"/>
                </a:lnTo>
                <a:close/>
              </a:path>
              <a:path extrusionOk="0" h="3390900" w="18051780">
                <a:moveTo>
                  <a:pt x="9293202" y="2933700"/>
                </a:moveTo>
                <a:lnTo>
                  <a:pt x="7318596" y="2933700"/>
                </a:lnTo>
                <a:lnTo>
                  <a:pt x="7267188" y="2921000"/>
                </a:lnTo>
                <a:lnTo>
                  <a:pt x="9342933" y="2921000"/>
                </a:lnTo>
                <a:lnTo>
                  <a:pt x="9293202" y="2933700"/>
                </a:lnTo>
                <a:close/>
              </a:path>
              <a:path extrusionOk="0" h="3390900" w="18051780">
                <a:moveTo>
                  <a:pt x="9194001" y="2946400"/>
                </a:moveTo>
                <a:lnTo>
                  <a:pt x="7472808" y="2946400"/>
                </a:lnTo>
                <a:lnTo>
                  <a:pt x="7421408" y="2933700"/>
                </a:lnTo>
                <a:lnTo>
                  <a:pt x="9243557" y="2933700"/>
                </a:lnTo>
                <a:lnTo>
                  <a:pt x="9194001" y="2946400"/>
                </a:lnTo>
                <a:close/>
              </a:path>
              <a:path extrusionOk="0" h="3390900" w="18051780">
                <a:moveTo>
                  <a:pt x="9095166" y="2959100"/>
                </a:moveTo>
                <a:lnTo>
                  <a:pt x="7626961" y="2959100"/>
                </a:lnTo>
                <a:lnTo>
                  <a:pt x="7575587" y="2946400"/>
                </a:lnTo>
                <a:lnTo>
                  <a:pt x="9144536" y="2946400"/>
                </a:lnTo>
                <a:lnTo>
                  <a:pt x="9095166" y="2959100"/>
                </a:lnTo>
                <a:close/>
              </a:path>
              <a:path extrusionOk="0" h="3390900" w="18051780">
                <a:moveTo>
                  <a:pt x="8947654" y="2971800"/>
                </a:moveTo>
                <a:lnTo>
                  <a:pt x="7781001" y="2971800"/>
                </a:lnTo>
                <a:lnTo>
                  <a:pt x="7729671" y="2959100"/>
                </a:lnTo>
                <a:lnTo>
                  <a:pt x="8996722" y="2959100"/>
                </a:lnTo>
                <a:lnTo>
                  <a:pt x="8947654" y="2971800"/>
                </a:lnTo>
                <a:close/>
              </a:path>
              <a:path extrusionOk="0" h="3390900" w="18051780">
                <a:moveTo>
                  <a:pt x="8750515" y="2984500"/>
                </a:moveTo>
                <a:lnTo>
                  <a:pt x="7986120" y="2984500"/>
                </a:lnTo>
                <a:lnTo>
                  <a:pt x="7934875" y="2971800"/>
                </a:lnTo>
                <a:lnTo>
                  <a:pt x="8801099" y="2971800"/>
                </a:lnTo>
                <a:lnTo>
                  <a:pt x="8750515" y="2984500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4"/>
          <p:cNvSpPr txBox="1"/>
          <p:nvPr/>
        </p:nvSpPr>
        <p:spPr>
          <a:xfrm>
            <a:off x="1773372" y="1933937"/>
            <a:ext cx="64332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Goal of the project and key analytical questions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738340" y="1923826"/>
            <a:ext cx="987425" cy="987425"/>
          </a:xfrm>
          <a:custGeom>
            <a:rect b="b" l="l" r="r" t="t"/>
            <a:pathLst>
              <a:path extrusionOk="0" h="987425" w="987425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4"/>
          <p:cNvSpPr txBox="1"/>
          <p:nvPr/>
        </p:nvSpPr>
        <p:spPr>
          <a:xfrm>
            <a:off x="999700" y="204162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1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>
            <p:ph type="title"/>
          </p:nvPr>
        </p:nvSpPr>
        <p:spPr>
          <a:xfrm>
            <a:off x="613453" y="628356"/>
            <a:ext cx="14455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sng">
                <a:solidFill>
                  <a:srgbClr val="0D0D0D"/>
                </a:solidFill>
              </a:rPr>
              <a:t>Table of Contents</a:t>
            </a:r>
            <a:endParaRPr sz="6300" u="sng"/>
          </a:p>
        </p:txBody>
      </p:sp>
      <p:sp>
        <p:nvSpPr>
          <p:cNvPr id="97" name="Google Shape;97;p4"/>
          <p:cNvSpPr txBox="1"/>
          <p:nvPr/>
        </p:nvSpPr>
        <p:spPr>
          <a:xfrm>
            <a:off x="10533750" y="1859825"/>
            <a:ext cx="68376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Key Findings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3–5 headline insights distilled from the analysis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9472040" y="1849726"/>
            <a:ext cx="987425" cy="987425"/>
          </a:xfrm>
          <a:custGeom>
            <a:rect b="b" l="l" r="r" t="t"/>
            <a:pathLst>
              <a:path extrusionOk="0" h="987425" w="987425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4"/>
          <p:cNvSpPr txBox="1"/>
          <p:nvPr/>
        </p:nvSpPr>
        <p:spPr>
          <a:xfrm>
            <a:off x="9733400" y="196752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6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808825" y="3498625"/>
            <a:ext cx="70368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252525"/>
                </a:solidFill>
              </a:rPr>
              <a:t>Dataset Overview</a:t>
            </a:r>
            <a:endParaRPr sz="2500">
              <a:solidFill>
                <a:schemeClr val="dk1"/>
              </a:solidFill>
            </a:endParaRPr>
          </a:p>
          <a:p>
            <a:pPr indent="0" lvl="0" marL="6858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Data source, size, and key fields used in analysis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38340" y="3389226"/>
            <a:ext cx="987425" cy="987425"/>
          </a:xfrm>
          <a:custGeom>
            <a:rect b="b" l="l" r="r" t="t"/>
            <a:pathLst>
              <a:path extrusionOk="0" h="987425" w="987425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4"/>
          <p:cNvSpPr txBox="1"/>
          <p:nvPr/>
        </p:nvSpPr>
        <p:spPr>
          <a:xfrm>
            <a:off x="999700" y="350702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2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0507075" y="3399325"/>
            <a:ext cx="75522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12700" rtl="0" algn="l">
              <a:lnSpc>
                <a:spcPct val="1148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Conclusion</a:t>
            </a:r>
            <a:endParaRPr sz="2700">
              <a:solidFill>
                <a:schemeClr val="dk1"/>
              </a:solidFill>
            </a:endParaRPr>
          </a:p>
          <a:p>
            <a:pPr indent="0" lvl="0" marL="78105" rtl="0" algn="l">
              <a:lnSpc>
                <a:spcPct val="113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808080"/>
                </a:solidFill>
              </a:rPr>
              <a:t>Lessons learned and how the insights support</a:t>
            </a:r>
            <a:endParaRPr sz="2400">
              <a:solidFill>
                <a:schemeClr val="dk1"/>
              </a:solidFill>
            </a:endParaRPr>
          </a:p>
          <a:p>
            <a:pPr indent="0" lvl="0" marL="78105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d</a:t>
            </a:r>
            <a:r>
              <a:rPr lang="en-US" sz="2400">
                <a:solidFill>
                  <a:srgbClr val="808080"/>
                </a:solidFill>
              </a:rPr>
              <a:t>ecision</a:t>
            </a:r>
            <a:r>
              <a:rPr lang="en-US" sz="2400">
                <a:solidFill>
                  <a:srgbClr val="808080"/>
                </a:solidFill>
                <a:latin typeface="Lucida Sans"/>
                <a:ea typeface="Lucida Sans"/>
                <a:cs typeface="Lucida Sans"/>
                <a:sym typeface="Lucida Sans"/>
              </a:rPr>
              <a:t>‑</a:t>
            </a:r>
            <a:r>
              <a:rPr lang="en-US" sz="2400">
                <a:solidFill>
                  <a:srgbClr val="808080"/>
                </a:solidFill>
              </a:rPr>
              <a:t>making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9472040" y="3489976"/>
            <a:ext cx="987425" cy="987425"/>
          </a:xfrm>
          <a:custGeom>
            <a:rect b="b" l="l" r="r" t="t"/>
            <a:pathLst>
              <a:path extrusionOk="0" h="987425" w="987425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4"/>
          <p:cNvSpPr txBox="1"/>
          <p:nvPr/>
        </p:nvSpPr>
        <p:spPr>
          <a:xfrm>
            <a:off x="9733400" y="360777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7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773372" y="4997750"/>
            <a:ext cx="64332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Tools Used</a:t>
            </a:r>
            <a:endParaRPr sz="2700">
              <a:solidFill>
                <a:schemeClr val="dk1"/>
              </a:solidFill>
            </a:endParaRPr>
          </a:p>
          <a:p>
            <a:pPr indent="0" lvl="0" marL="49530" rtl="0" algn="l"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Power BI, GitHub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738340" y="4987639"/>
            <a:ext cx="987425" cy="987425"/>
          </a:xfrm>
          <a:custGeom>
            <a:rect b="b" l="l" r="r" t="t"/>
            <a:pathLst>
              <a:path extrusionOk="0" h="987425" w="987425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4"/>
          <p:cNvSpPr txBox="1"/>
          <p:nvPr/>
        </p:nvSpPr>
        <p:spPr>
          <a:xfrm>
            <a:off x="999700" y="5105438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3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0583275" y="5220675"/>
            <a:ext cx="64332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0" rtl="0" algn="l">
              <a:lnSpc>
                <a:spcPct val="115925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GitHub Link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808080"/>
                </a:solidFill>
              </a:rPr>
              <a:t>URL to code, Power BI file, and datasets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9472040" y="5080776"/>
            <a:ext cx="987425" cy="987425"/>
          </a:xfrm>
          <a:custGeom>
            <a:rect b="b" l="l" r="r" t="t"/>
            <a:pathLst>
              <a:path extrusionOk="0" h="987425" w="987425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4"/>
          <p:cNvSpPr txBox="1"/>
          <p:nvPr/>
        </p:nvSpPr>
        <p:spPr>
          <a:xfrm>
            <a:off x="9733400" y="519857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8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773375" y="6463150"/>
            <a:ext cx="70368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685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Methodology</a:t>
            </a:r>
            <a:endParaRPr sz="2700">
              <a:solidFill>
                <a:schemeClr val="dk1"/>
              </a:solidFill>
            </a:endParaRPr>
          </a:p>
          <a:p>
            <a:pPr indent="0" lvl="0" marL="127000" marR="5080" rtl="0" algn="l">
              <a:lnSpc>
                <a:spcPct val="118750"/>
              </a:lnSpc>
              <a:spcBef>
                <a:spcPts val="10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808080"/>
                </a:solidFill>
              </a:rPr>
              <a:t>Data</a:t>
            </a:r>
            <a:r>
              <a:rPr lang="en-US" sz="2400">
                <a:solidFill>
                  <a:srgbClr val="808080"/>
                </a:solidFill>
                <a:latin typeface="Lucida Sans"/>
                <a:ea typeface="Lucida Sans"/>
                <a:cs typeface="Lucida Sans"/>
                <a:sym typeface="Lucida Sans"/>
              </a:rPr>
              <a:t>‑</a:t>
            </a:r>
            <a:r>
              <a:rPr lang="en-US" sz="2400">
                <a:solidFill>
                  <a:srgbClr val="808080"/>
                </a:solidFill>
              </a:rPr>
              <a:t>cleaning steps and the rationale behind chosen visualizations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38340" y="6681638"/>
            <a:ext cx="987425" cy="987425"/>
          </a:xfrm>
          <a:custGeom>
            <a:rect b="b" l="l" r="r" t="t"/>
            <a:pathLst>
              <a:path extrusionOk="0" h="987425" w="987425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4"/>
          <p:cNvSpPr txBox="1"/>
          <p:nvPr/>
        </p:nvSpPr>
        <p:spPr>
          <a:xfrm>
            <a:off x="999700" y="6799438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4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0583550" y="6796038"/>
            <a:ext cx="20814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2525"/>
                </a:solidFill>
              </a:rPr>
              <a:t>Thank You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9472040" y="6553788"/>
            <a:ext cx="987425" cy="987425"/>
          </a:xfrm>
          <a:custGeom>
            <a:rect b="b" l="l" r="r" t="t"/>
            <a:pathLst>
              <a:path extrusionOk="0" h="987425" w="987425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4"/>
          <p:cNvSpPr txBox="1"/>
          <p:nvPr/>
        </p:nvSpPr>
        <p:spPr>
          <a:xfrm>
            <a:off x="9733400" y="6671588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9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829338" y="8179400"/>
            <a:ext cx="79599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950">
            <a:spAutoFit/>
          </a:bodyPr>
          <a:lstStyle/>
          <a:p>
            <a:pPr indent="0" lvl="0" marL="12700" rtl="0" algn="l"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Visualizations &amp; Insights</a:t>
            </a:r>
            <a:endParaRPr sz="2700">
              <a:solidFill>
                <a:schemeClr val="dk1"/>
              </a:solidFill>
            </a:endParaRPr>
          </a:p>
          <a:p>
            <a:pPr indent="0" lvl="0" marL="12700" marR="1058545" rtl="0" algn="l">
              <a:lnSpc>
                <a:spcPct val="11875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Individual charts with purpose and key </a:t>
            </a:r>
            <a:r>
              <a:rPr lang="en-US" sz="2400">
                <a:solidFill>
                  <a:srgbClr val="808080"/>
                </a:solidFill>
              </a:rPr>
              <a:t>takeaways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18102" y="8169301"/>
            <a:ext cx="987425" cy="987425"/>
          </a:xfrm>
          <a:custGeom>
            <a:rect b="b" l="l" r="r" t="t"/>
            <a:pathLst>
              <a:path extrusionOk="0" h="987425" w="987425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4"/>
          <p:cNvSpPr txBox="1"/>
          <p:nvPr/>
        </p:nvSpPr>
        <p:spPr>
          <a:xfrm>
            <a:off x="979463" y="8280150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5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4dba58f67_0_39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g344dba58f67_0_39"/>
          <p:cNvSpPr txBox="1"/>
          <p:nvPr/>
        </p:nvSpPr>
        <p:spPr>
          <a:xfrm>
            <a:off x="315675" y="28060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which product categories have the highest total orders.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categories and total quantity ordered.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Household Care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b="1" lang="en-US" sz="2300">
                <a:solidFill>
                  <a:schemeClr val="dk1"/>
                </a:solidFill>
              </a:rPr>
              <a:t>Pet Care</a:t>
            </a:r>
            <a:r>
              <a:rPr lang="en-US" sz="2300">
                <a:solidFill>
                  <a:schemeClr val="dk1"/>
                </a:solidFill>
              </a:rPr>
              <a:t>, and </a:t>
            </a:r>
            <a:r>
              <a:rPr b="1" lang="en-US" sz="2300">
                <a:solidFill>
                  <a:schemeClr val="dk1"/>
                </a:solidFill>
              </a:rPr>
              <a:t>Pharmacy</a:t>
            </a:r>
            <a:r>
              <a:rPr lang="en-US" sz="2300">
                <a:solidFill>
                  <a:schemeClr val="dk1"/>
                </a:solidFill>
              </a:rPr>
              <a:t> lead in quantity.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Snacks &amp; Munchies show good demand too.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plan category promotions and restocking priorities.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363" name="Google Shape;363;g344dba58f67_0_39"/>
          <p:cNvSpPr txBox="1"/>
          <p:nvPr/>
        </p:nvSpPr>
        <p:spPr>
          <a:xfrm>
            <a:off x="1151250" y="1726875"/>
            <a:ext cx="969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2️⃣6️⃣ Order Quantity per Product Category</a:t>
            </a:r>
            <a:endParaRPr sz="3400"/>
          </a:p>
        </p:txBody>
      </p:sp>
      <p:pic>
        <p:nvPicPr>
          <p:cNvPr id="364" name="Google Shape;364;g344dba58f67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3300" y="2380048"/>
            <a:ext cx="5349000" cy="5294700"/>
          </a:xfrm>
          <a:prstGeom prst="roundRect">
            <a:avLst>
              <a:gd fmla="val 7355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4dba58f67_0_69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g344dba58f67_0_69"/>
          <p:cNvSpPr txBox="1"/>
          <p:nvPr/>
        </p:nvSpPr>
        <p:spPr>
          <a:xfrm>
            <a:off x="315675" y="25774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identify products that have hit low stock levels.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listing product names, IDs, and low stock flags.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All listed items are flagged </a:t>
            </a:r>
            <a:r>
              <a:rPr b="1" lang="en-US" sz="2300">
                <a:solidFill>
                  <a:schemeClr val="dk1"/>
                </a:solidFill>
              </a:rPr>
              <a:t>HIGH</a:t>
            </a:r>
            <a:r>
              <a:rPr lang="en-US" sz="2300">
                <a:solidFill>
                  <a:schemeClr val="dk1"/>
                </a:solidFill>
              </a:rPr>
              <a:t> for low stock.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Mostly </a:t>
            </a:r>
            <a:r>
              <a:rPr b="1" lang="en-US" sz="2300">
                <a:solidFill>
                  <a:schemeClr val="dk1"/>
                </a:solidFill>
              </a:rPr>
              <a:t>Baby Food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b="1" lang="en-US" sz="2300">
                <a:solidFill>
                  <a:schemeClr val="dk1"/>
                </a:solidFill>
              </a:rPr>
              <a:t>Baby Wipes</a:t>
            </a:r>
            <a:r>
              <a:rPr lang="en-US" sz="2300">
                <a:solidFill>
                  <a:schemeClr val="dk1"/>
                </a:solidFill>
              </a:rPr>
              <a:t> — high turnover products.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timely reordering to avoid stockouts.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71" name="Google Shape;371;g344dba58f67_0_69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2️⃣7️⃣ Stock Levels Alert</a:t>
            </a:r>
            <a:endParaRPr sz="3400"/>
          </a:p>
        </p:txBody>
      </p:sp>
      <p:pic>
        <p:nvPicPr>
          <p:cNvPr id="372" name="Google Shape;372;g344dba58f67_0_69"/>
          <p:cNvPicPr preferRelativeResize="0"/>
          <p:nvPr/>
        </p:nvPicPr>
        <p:blipFill rotWithShape="1">
          <a:blip r:embed="rId3">
            <a:alphaModFix/>
          </a:blip>
          <a:srcRect b="-1410" l="0" r="0" t="1410"/>
          <a:stretch/>
        </p:blipFill>
        <p:spPr>
          <a:xfrm>
            <a:off x="10839450" y="2210448"/>
            <a:ext cx="6023100" cy="5388000"/>
          </a:xfrm>
          <a:prstGeom prst="roundRect">
            <a:avLst>
              <a:gd fmla="val 678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4dba58f67_0_76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" name="Google Shape;378;g344dba58f67_0_76"/>
          <p:cNvSpPr txBox="1"/>
          <p:nvPr/>
        </p:nvSpPr>
        <p:spPr>
          <a:xfrm>
            <a:off x="315675" y="2577450"/>
            <a:ext cx="96948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display the total lifetime value of each customer.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customer names and CLV.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Customers like </a:t>
            </a:r>
            <a:r>
              <a:rPr i="1" lang="en-US" sz="2300">
                <a:solidFill>
                  <a:schemeClr val="dk1"/>
                </a:solidFill>
              </a:rPr>
              <a:t>Aadhya Cherian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i="1" lang="en-US" sz="2300">
                <a:solidFill>
                  <a:schemeClr val="dk1"/>
                </a:solidFill>
              </a:rPr>
              <a:t>Aadhya Palla</a:t>
            </a:r>
            <a:r>
              <a:rPr lang="en-US" sz="2300">
                <a:solidFill>
                  <a:schemeClr val="dk1"/>
                </a:solidFill>
              </a:rPr>
              <a:t> have very high CLV.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Shows who contributes the most to revenue long-term.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loyalty programs and retention marketing.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379" name="Google Shape;379;g344dba58f67_0_76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2️⃣8️⃣ Customer Lifetime Value (CLV)</a:t>
            </a:r>
            <a:endParaRPr sz="3400"/>
          </a:p>
        </p:txBody>
      </p:sp>
      <p:pic>
        <p:nvPicPr>
          <p:cNvPr id="380" name="Google Shape;380;g344dba58f67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1925" y="1999050"/>
            <a:ext cx="4346700" cy="5865900"/>
          </a:xfrm>
          <a:prstGeom prst="roundRect">
            <a:avLst>
              <a:gd fmla="val 910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44dba58f67_0_83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g344dba58f67_0_83"/>
          <p:cNvSpPr txBox="1"/>
          <p:nvPr/>
        </p:nvSpPr>
        <p:spPr>
          <a:xfrm>
            <a:off x="315675" y="2577450"/>
            <a:ext cx="96948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how impressions convert to clicks and then to conversions.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Funnel or bar chart with average impressions, clicks, and conversions.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Starts at </a:t>
            </a:r>
            <a:r>
              <a:rPr b="1" lang="en-US" sz="2300">
                <a:solidFill>
                  <a:schemeClr val="dk1"/>
                </a:solidFill>
              </a:rPr>
              <a:t>5.46K impressions</a:t>
            </a:r>
            <a:r>
              <a:rPr lang="en-US" sz="2300">
                <a:solidFill>
                  <a:schemeClr val="dk1"/>
                </a:solidFill>
              </a:rPr>
              <a:t>, drops to </a:t>
            </a:r>
            <a:r>
              <a:rPr b="1" lang="en-US" sz="2300">
                <a:solidFill>
                  <a:schemeClr val="dk1"/>
                </a:solidFill>
              </a:rPr>
              <a:t>0.55K clicks</a:t>
            </a:r>
            <a:r>
              <a:rPr lang="en-US" sz="2300">
                <a:solidFill>
                  <a:schemeClr val="dk1"/>
                </a:solidFill>
              </a:rPr>
              <a:t>, then </a:t>
            </a:r>
            <a:r>
              <a:rPr b="1" lang="en-US" sz="2300">
                <a:solidFill>
                  <a:schemeClr val="dk1"/>
                </a:solidFill>
              </a:rPr>
              <a:t>0.06K conversions</a:t>
            </a:r>
            <a:r>
              <a:rPr lang="en-US" sz="2300">
                <a:solidFill>
                  <a:schemeClr val="dk1"/>
                </a:solidFill>
              </a:rPr>
              <a:t>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Reveals a ~1% conversion rate.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refine targeting and ad creative.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87" name="Google Shape;387;g344dba58f67_0_83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2️⃣9️⃣ Campaign Conversion Process</a:t>
            </a:r>
            <a:endParaRPr sz="3400"/>
          </a:p>
        </p:txBody>
      </p:sp>
      <p:pic>
        <p:nvPicPr>
          <p:cNvPr id="388" name="Google Shape;388;g344dba58f67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998" y="2303848"/>
            <a:ext cx="7932600" cy="5294700"/>
          </a:xfrm>
          <a:prstGeom prst="roundRect">
            <a:avLst>
              <a:gd fmla="val 6702" name="adj"/>
            </a:avLst>
          </a:prstGeom>
          <a:noFill/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4dba58f67_0_90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g344dba58f67_0_90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compare order trends and average order value by category.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Dual line chart — one for orders trend, one for average order value.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Baby Care, Snacks, and Cold Drinks see steady demand.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Average order value varies across categories.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tailored promotions for different product lines.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95" name="Google Shape;395;g344dba58f67_0_90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3️⃣0️⃣ Orders Trends Across Category</a:t>
            </a:r>
            <a:endParaRPr sz="3400"/>
          </a:p>
        </p:txBody>
      </p:sp>
      <p:pic>
        <p:nvPicPr>
          <p:cNvPr id="396" name="Google Shape;396;g344dba58f67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050" y="2303850"/>
            <a:ext cx="7735500" cy="5294700"/>
          </a:xfrm>
          <a:prstGeom prst="roundRect">
            <a:avLst>
              <a:gd fmla="val 6918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0c18e7c10_0_6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2" name="Google Shape;402;g370c18e7c10_0_6"/>
          <p:cNvSpPr txBox="1"/>
          <p:nvPr/>
        </p:nvSpPr>
        <p:spPr>
          <a:xfrm>
            <a:off x="315675" y="2729850"/>
            <a:ext cx="9694800" cy="5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see which customer bought which product, from which store, and when.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customer_name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store_id</a:t>
            </a:r>
            <a:r>
              <a:rPr lang="en-US" sz="2300">
                <a:solidFill>
                  <a:schemeClr val="dk1"/>
                </a:solidFill>
              </a:rPr>
              <a:t>,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map order activity to specific stores.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Tracks which products are popular at different locations.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store-level inventory and service planning.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403" name="Google Shape;403;g370c18e7c10_0_6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3️⃣1️⃣ Customer Orders by Store ID</a:t>
            </a:r>
            <a:endParaRPr sz="3400"/>
          </a:p>
        </p:txBody>
      </p:sp>
      <p:pic>
        <p:nvPicPr>
          <p:cNvPr id="404" name="Google Shape;404;g370c18e7c1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973" y="2532448"/>
            <a:ext cx="8544300" cy="5294700"/>
          </a:xfrm>
          <a:prstGeom prst="roundRect">
            <a:avLst>
              <a:gd fmla="val 678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70c18e7c10_0_13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Google Shape;410;g370c18e7c10_0_13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visualize where most orders are placed geographically.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Map with pins showing order concentration.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High density in major cities and states.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optimizing delivery zones.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plan regional marketing or new hub locations.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411" name="Google Shape;411;g370c18e7c10_0_13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3️⃣2️⃣ Order Density per Area</a:t>
            </a:r>
            <a:endParaRPr sz="3400"/>
          </a:p>
        </p:txBody>
      </p:sp>
      <p:pic>
        <p:nvPicPr>
          <p:cNvPr id="412" name="Google Shape;412;g370c18e7c1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675" y="2151448"/>
            <a:ext cx="8727600" cy="5294700"/>
          </a:xfrm>
          <a:prstGeom prst="roundRect">
            <a:avLst>
              <a:gd fmla="val 587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70c18e7c10_0_20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" name="Google Shape;418;g370c18e7c10_0_20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display how much discount is applied to each product.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Discount_Percentage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Highest discounts on </a:t>
            </a:r>
            <a:r>
              <a:rPr b="1" lang="en-US" sz="2300">
                <a:solidFill>
                  <a:schemeClr val="dk1"/>
                </a:solidFill>
              </a:rPr>
              <a:t>Cat Food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b="1" lang="en-US" sz="2300">
                <a:solidFill>
                  <a:schemeClr val="dk1"/>
                </a:solidFill>
              </a:rPr>
              <a:t>Biscuits</a:t>
            </a:r>
            <a:r>
              <a:rPr lang="en-US" sz="2300">
                <a:solidFill>
                  <a:schemeClr val="dk1"/>
                </a:solidFill>
              </a:rPr>
              <a:t>, and </a:t>
            </a:r>
            <a:r>
              <a:rPr b="1" lang="en-US" sz="2300">
                <a:solidFill>
                  <a:schemeClr val="dk1"/>
                </a:solidFill>
              </a:rPr>
              <a:t>Baby Food</a:t>
            </a:r>
            <a:r>
              <a:rPr lang="en-US" sz="2300">
                <a:solidFill>
                  <a:schemeClr val="dk1"/>
                </a:solidFill>
              </a:rPr>
              <a:t> (~30–35%).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Average discount ~28%.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pricing strategy and promotion planning.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419" name="Google Shape;419;g370c18e7c10_0_20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3️⃣3️⃣ Product-Wise Discount Percentages</a:t>
            </a:r>
            <a:endParaRPr sz="3400"/>
          </a:p>
        </p:txBody>
      </p:sp>
      <p:pic>
        <p:nvPicPr>
          <p:cNvPr id="420" name="Google Shape;420;g370c18e7c10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2825" y="2303849"/>
            <a:ext cx="4973400" cy="5294700"/>
          </a:xfrm>
          <a:prstGeom prst="roundRect">
            <a:avLst>
              <a:gd fmla="val 589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70c18e7c10_0_27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g370c18e7c10_0_27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the status of delivery for each product and order.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en-US" sz="2300">
                <a:solidFill>
                  <a:schemeClr val="dk1"/>
                </a:solidFill>
              </a:rPr>
              <a:t>,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delivery_status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Most items marked </a:t>
            </a:r>
            <a:r>
              <a:rPr b="1" lang="en-US" sz="2300">
                <a:solidFill>
                  <a:schemeClr val="dk1"/>
                </a:solidFill>
              </a:rPr>
              <a:t>On Time</a:t>
            </a:r>
            <a:r>
              <a:rPr lang="en-US" sz="2300">
                <a:solidFill>
                  <a:schemeClr val="dk1"/>
                </a:solidFill>
              </a:rPr>
              <a:t>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Frozen Pizza, Cheese, and Toilet Cleaner show slight delays.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Monitors delivery performance by product.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427" name="Google Shape;427;g370c18e7c10_0_2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3️⃣4️⃣ Delivery Status of Orders</a:t>
            </a:r>
            <a:endParaRPr sz="3400"/>
          </a:p>
        </p:txBody>
      </p:sp>
      <p:pic>
        <p:nvPicPr>
          <p:cNvPr id="428" name="Google Shape;428;g370c18e7c1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25" y="2303850"/>
            <a:ext cx="5097300" cy="5294700"/>
          </a:xfrm>
          <a:prstGeom prst="roundRect">
            <a:avLst>
              <a:gd fmla="val 5535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70c18e7c10_0_34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" name="Google Shape;434;g370c18e7c10_0_34"/>
          <p:cNvSpPr txBox="1"/>
          <p:nvPr/>
        </p:nvSpPr>
        <p:spPr>
          <a:xfrm>
            <a:off x="315675" y="2729850"/>
            <a:ext cx="8607600" cy="5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</a:t>
            </a:r>
            <a:r>
              <a:rPr b="1" lang="en-US" sz="2300">
                <a:solidFill>
                  <a:schemeClr val="dk1"/>
                </a:solidFill>
              </a:rPr>
              <a:t>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highlight marketing campaigns that deliver the best return on ad spend.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Column chart showing campaign names and average ROAS.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Festival Offer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b="1" lang="en-US" sz="2300">
                <a:solidFill>
                  <a:schemeClr val="dk1"/>
                </a:solidFill>
              </a:rPr>
              <a:t>Category Promotion</a:t>
            </a:r>
            <a:r>
              <a:rPr lang="en-US" sz="2300">
                <a:solidFill>
                  <a:schemeClr val="dk1"/>
                </a:solidFill>
              </a:rPr>
              <a:t> lead with ROAS ~3.95–3.96.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Referral and Email Campaigns perform well too.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decisions on which campaigns to scale or repeat.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435" name="Google Shape;435;g370c18e7c10_0_34"/>
          <p:cNvSpPr txBox="1"/>
          <p:nvPr/>
        </p:nvSpPr>
        <p:spPr>
          <a:xfrm>
            <a:off x="998850" y="1726875"/>
            <a:ext cx="953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3️⃣5️⃣ Top N Campaigns with Highest ROAS</a:t>
            </a:r>
            <a:endParaRPr sz="3400"/>
          </a:p>
        </p:txBody>
      </p:sp>
      <p:pic>
        <p:nvPicPr>
          <p:cNvPr id="436" name="Google Shape;436;g370c18e7c10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3225" y="3053475"/>
            <a:ext cx="9222274" cy="4675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5"/>
          <p:cNvSpPr/>
          <p:nvPr/>
        </p:nvSpPr>
        <p:spPr>
          <a:xfrm>
            <a:off x="0" y="0"/>
            <a:ext cx="18288000" cy="2103755"/>
          </a:xfrm>
          <a:custGeom>
            <a:rect b="b" l="l" r="r" t="t"/>
            <a:pathLst>
              <a:path extrusionOk="0" h="2103755" w="1828800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extrusionOk="0" h="2103755" w="1828800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extrusionOk="0" h="2103755" w="1828800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" name="Google Shape;127;p5"/>
          <p:cNvSpPr txBox="1"/>
          <p:nvPr/>
        </p:nvSpPr>
        <p:spPr>
          <a:xfrm>
            <a:off x="787403" y="2852375"/>
            <a:ext cx="128148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Goal: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b="1" lang="en-US" sz="2300">
                <a:solidFill>
                  <a:schemeClr val="dk1"/>
                </a:solidFill>
              </a:rPr>
              <a:t>To analyze </a:t>
            </a:r>
            <a:r>
              <a:rPr b="1" lang="en-US" sz="2300">
                <a:solidFill>
                  <a:schemeClr val="dk1"/>
                </a:solidFill>
              </a:rPr>
              <a:t>Blink IT's</a:t>
            </a:r>
            <a:r>
              <a:rPr b="1" lang="en-US" sz="2300">
                <a:solidFill>
                  <a:schemeClr val="dk1"/>
                </a:solidFill>
              </a:rPr>
              <a:t> customer, delivery, inventory, and marketing data using Power BI, and generate actionable insights that can improve customer experience, delivery performance, inventory management, and campaign effectiveness.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Key Objectives:</a:t>
            </a:r>
            <a:endParaRPr b="1" sz="22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Identify loyal customers and analyze order patterns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Measure delivery delays and performance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Track product demand and stock levels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Evaluate marketing campaigns based on ROAS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Understand customer feedback and satisfaction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Forecast future inventory needs</a:t>
            </a:r>
            <a:endParaRPr b="1" sz="3900"/>
          </a:p>
        </p:txBody>
      </p:sp>
      <p:sp>
        <p:nvSpPr>
          <p:cNvPr id="128" name="Google Shape;128;p5"/>
          <p:cNvSpPr txBox="1"/>
          <p:nvPr>
            <p:ph type="title"/>
          </p:nvPr>
        </p:nvSpPr>
        <p:spPr>
          <a:xfrm>
            <a:off x="635000" y="1352078"/>
            <a:ext cx="129336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rgbClr val="0D0D0D"/>
                </a:solidFill>
              </a:rPr>
              <a:t>Objective / Problem Statement</a:t>
            </a:r>
            <a:endParaRPr sz="6300"/>
          </a:p>
        </p:txBody>
      </p:sp>
      <p:sp>
        <p:nvSpPr>
          <p:cNvPr id="129" name="Google Shape;129;p5"/>
          <p:cNvSpPr/>
          <p:nvPr/>
        </p:nvSpPr>
        <p:spPr>
          <a:xfrm>
            <a:off x="0" y="7809927"/>
            <a:ext cx="18288000" cy="2477134"/>
          </a:xfrm>
          <a:custGeom>
            <a:rect b="b" l="l" r="r" t="t"/>
            <a:pathLst>
              <a:path extrusionOk="0" h="2477134" w="1828800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extrusionOk="0" h="2477134" w="1828800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extrusionOk="0" h="2477134" w="1828800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extrusionOk="0" h="2477134" w="1828800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extrusionOk="0" h="2477134" w="1828800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extrusionOk="0" h="2477134" w="1828800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extrusionOk="0" h="2477134" w="1828800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extrusionOk="0" h="2477134" w="1828800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30" name="Google Shape;130;p5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131" name="Google Shape;13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12131539" y="5808728"/>
              <a:ext cx="5310505" cy="2668904"/>
            </a:xfrm>
            <a:custGeom>
              <a:rect b="b" l="l" r="r" t="t"/>
              <a:pathLst>
                <a:path extrusionOk="0" h="2668904" w="5310505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extrusionOk="0" h="2668904" w="5310505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extrusionOk="0" h="2668904" w="5310505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extrusionOk="0" h="2668904" w="5310505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extrusionOk="0" h="2668904" w="5310505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1"/>
            </a:p>
          </p:txBody>
        </p:sp>
        <p:pic>
          <p:nvPicPr>
            <p:cNvPr id="133" name="Google Shape;13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70c18e7c10_0_41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g370c18e7c10_0_41"/>
          <p:cNvSpPr txBox="1"/>
          <p:nvPr/>
        </p:nvSpPr>
        <p:spPr>
          <a:xfrm>
            <a:off x="315675" y="2729850"/>
            <a:ext cx="9694800" cy="4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how order counts change for each customer segment over years.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Clustered column chart by year and segment (Inactive, New, Premium, Regular).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i="1" lang="en-US" sz="2300">
                <a:solidFill>
                  <a:schemeClr val="dk1"/>
                </a:solidFill>
              </a:rPr>
              <a:t>Regular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i="1" lang="en-US" sz="2300">
                <a:solidFill>
                  <a:schemeClr val="dk1"/>
                </a:solidFill>
              </a:rPr>
              <a:t>New</a:t>
            </a:r>
            <a:r>
              <a:rPr lang="en-US" sz="2300">
                <a:solidFill>
                  <a:schemeClr val="dk1"/>
                </a:solidFill>
              </a:rPr>
              <a:t> segments show growth from 2023 to 2024.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i="1" lang="en-US" sz="2300">
                <a:solidFill>
                  <a:schemeClr val="dk1"/>
                </a:solidFill>
              </a:rPr>
              <a:t>Inactive</a:t>
            </a:r>
            <a:r>
              <a:rPr lang="en-US" sz="2300">
                <a:solidFill>
                  <a:schemeClr val="dk1"/>
                </a:solidFill>
              </a:rPr>
              <a:t> customers reduced slightly — sign of good retention.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targeting segments with tailored campaigns.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443" name="Google Shape;443;g370c18e7c10_0_41"/>
          <p:cNvSpPr txBox="1"/>
          <p:nvPr/>
        </p:nvSpPr>
        <p:spPr>
          <a:xfrm>
            <a:off x="998850" y="1269675"/>
            <a:ext cx="90450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3️⃣6️⃣ Drilling Order Trends by Customer Segment</a:t>
            </a:r>
            <a:endParaRPr sz="3400"/>
          </a:p>
        </p:txBody>
      </p:sp>
      <p:pic>
        <p:nvPicPr>
          <p:cNvPr id="444" name="Google Shape;444;g370c18e7c1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0" y="2655674"/>
            <a:ext cx="6257700" cy="5050200"/>
          </a:xfrm>
          <a:prstGeom prst="roundRect">
            <a:avLst>
              <a:gd fmla="val 847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0c18e7c10_0_48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g370c18e7c10_0_48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display selected rating value for filters or scenario checks.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Numeric scale or card showing rating value (3 to 5).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Shows customer feedback or rating scale for current filter.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Used for simulating impact of high vs low ratings.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service quality tracking.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451" name="Google Shape;451;g370c18e7c10_0_48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3️⃣7️⃣ Rating</a:t>
            </a:r>
            <a:endParaRPr sz="3400"/>
          </a:p>
        </p:txBody>
      </p:sp>
      <p:pic>
        <p:nvPicPr>
          <p:cNvPr id="452" name="Google Shape;452;g370c18e7c10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4325" y="3724612"/>
            <a:ext cx="7735500" cy="1976100"/>
          </a:xfrm>
          <a:prstGeom prst="roundRect">
            <a:avLst>
              <a:gd fmla="val 12475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0c18e7c10_0_55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8" name="Google Shape;458;g370c18e7c10_0_55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customer product/service ratings using emoji stars.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</a:t>
            </a:r>
            <a:r>
              <a:rPr lang="en-US" sz="2300">
                <a:solidFill>
                  <a:schemeClr val="dk1"/>
                </a:solidFill>
              </a:rPr>
              <a:t>,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rating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i="1" lang="en-US" sz="2300">
                <a:solidFill>
                  <a:schemeClr val="dk1"/>
                </a:solidFill>
              </a:rPr>
              <a:t>Pet Care</a:t>
            </a:r>
            <a:r>
              <a:rPr lang="en-US" sz="2300">
                <a:solidFill>
                  <a:schemeClr val="dk1"/>
                </a:solidFill>
              </a:rPr>
              <a:t> category shows average ratings of 3–5 stars.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Indicates high satisfaction for Pet Care items.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maintaining product/service standards.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459" name="Google Shape;459;g370c18e7c10_0_55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3️⃣8️⃣ Emoji-Based Ratings</a:t>
            </a:r>
            <a:endParaRPr sz="3400"/>
          </a:p>
        </p:txBody>
      </p:sp>
      <p:pic>
        <p:nvPicPr>
          <p:cNvPr id="460" name="Google Shape;460;g370c18e7c10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6246" y="3438781"/>
            <a:ext cx="5162400" cy="3267000"/>
          </a:xfrm>
          <a:prstGeom prst="roundRect">
            <a:avLst>
              <a:gd fmla="val 11565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0c18e7c10_0_62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6" name="Google Shape;466;g370c18e7c10_0_62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test possible Return on Ad Spend with hypothetical scenarios.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KPI card displaying </a:t>
            </a:r>
            <a:r>
              <a:rPr b="1" lang="en-US" sz="2300">
                <a:solidFill>
                  <a:schemeClr val="dk1"/>
                </a:solidFill>
              </a:rPr>
              <a:t>32.19K</a:t>
            </a:r>
            <a:r>
              <a:rPr lang="en-US" sz="2300">
                <a:solidFill>
                  <a:schemeClr val="dk1"/>
                </a:solidFill>
              </a:rPr>
              <a:t> simulated ROAS.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Shows what ROI could look like under adjusted budgets.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managers decide on budget changes.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financial planning and forecasting.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467" name="Google Shape;467;g370c18e7c10_0_62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3️⃣9️⃣ Simulated ROAS</a:t>
            </a:r>
            <a:endParaRPr b="1" sz="3400">
              <a:solidFill>
                <a:schemeClr val="dk1"/>
              </a:solidFill>
            </a:endParaRPr>
          </a:p>
        </p:txBody>
      </p:sp>
      <p:pic>
        <p:nvPicPr>
          <p:cNvPr id="468" name="Google Shape;468;g370c18e7c10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4252" y="2815902"/>
            <a:ext cx="5387100" cy="423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0c18e7c10_0_88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4" name="Google Shape;474;g370c18e7c10_0_88"/>
          <p:cNvSpPr txBox="1"/>
          <p:nvPr/>
        </p:nvSpPr>
        <p:spPr>
          <a:xfrm>
            <a:off x="315675" y="2770750"/>
            <a:ext cx="8366400" cy="5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</a:t>
            </a:r>
            <a:r>
              <a:rPr b="1" lang="en-US" sz="2300">
                <a:solidFill>
                  <a:schemeClr val="dk1"/>
                </a:solidFill>
              </a:rPr>
              <a:t>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break down product sales by category, customer segment, year, month, and day.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Tree or Sankey diagram with multiple levels.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i="1" lang="en-US" sz="2300">
                <a:solidFill>
                  <a:schemeClr val="dk1"/>
                </a:solidFill>
              </a:rPr>
              <a:t>Pet Care</a:t>
            </a:r>
            <a:r>
              <a:rPr lang="en-US" sz="2300">
                <a:solidFill>
                  <a:schemeClr val="dk1"/>
                </a:solidFill>
              </a:rPr>
              <a:t> shows 398 total orders, split by segments and dates.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New segment contributes the most.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Gives a clear drill-down path for deep analysis.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475" name="Google Shape;475;g370c18e7c10_0_88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4️⃣0️⃣ Tree Visualization of Product Sales</a:t>
            </a:r>
            <a:endParaRPr b="1" sz="3400">
              <a:solidFill>
                <a:schemeClr val="dk1"/>
              </a:solidFill>
            </a:endParaRPr>
          </a:p>
        </p:txBody>
      </p:sp>
      <p:pic>
        <p:nvPicPr>
          <p:cNvPr id="476" name="Google Shape;476;g370c18e7c10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725" y="3801600"/>
            <a:ext cx="10032000" cy="3547500"/>
          </a:xfrm>
          <a:prstGeom prst="roundRect">
            <a:avLst>
              <a:gd fmla="val 814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0c18e7c10_0_69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2" name="Google Shape;482;g370c18e7c10_0_69"/>
          <p:cNvSpPr txBox="1"/>
          <p:nvPr/>
        </p:nvSpPr>
        <p:spPr>
          <a:xfrm>
            <a:off x="315675" y="1891650"/>
            <a:ext cx="9880500" cy="2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 </a:t>
            </a:r>
            <a:r>
              <a:rPr lang="en-US" sz="2300">
                <a:solidFill>
                  <a:schemeClr val="dk1"/>
                </a:solidFill>
              </a:rPr>
              <a:t> To simulate budget changes and see impact on metrics.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r>
              <a:rPr lang="en-US" sz="2300">
                <a:solidFill>
                  <a:schemeClr val="dk1"/>
                </a:solidFill>
              </a:rPr>
              <a:t> Slider bar or input field for budget with adjustable value (e.g. 1,000).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Enables testing how spending more or less affects ROAS.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better allocation of ad spend.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Aids scenario-based planning.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483" name="Google Shape;483;g370c18e7c10_0_69"/>
          <p:cNvSpPr txBox="1"/>
          <p:nvPr/>
        </p:nvSpPr>
        <p:spPr>
          <a:xfrm>
            <a:off x="1151250" y="11934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4️⃣1️⃣Marketing Budget What-If</a:t>
            </a:r>
            <a:endParaRPr sz="3400"/>
          </a:p>
        </p:txBody>
      </p:sp>
      <p:sp>
        <p:nvSpPr>
          <p:cNvPr id="484" name="Google Shape;484;g370c18e7c10_0_69"/>
          <p:cNvSpPr txBox="1"/>
          <p:nvPr/>
        </p:nvSpPr>
        <p:spPr>
          <a:xfrm>
            <a:off x="228600" y="6172200"/>
            <a:ext cx="10230000" cy="3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let users filter visuals by product categories.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Category checklist with options for Baby Care, Snacks, Pet Care, etc.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Enables focused analysis on selected product lines.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customized dashboard views.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compare performance category-wise.</a:t>
            </a:r>
            <a:endParaRPr/>
          </a:p>
        </p:txBody>
      </p:sp>
      <p:sp>
        <p:nvSpPr>
          <p:cNvPr id="485" name="Google Shape;485;g370c18e7c10_0_69"/>
          <p:cNvSpPr txBox="1"/>
          <p:nvPr/>
        </p:nvSpPr>
        <p:spPr>
          <a:xfrm>
            <a:off x="1143000" y="5105400"/>
            <a:ext cx="693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4️⃣2️⃣ Category Filter Panel</a:t>
            </a:r>
            <a:endParaRPr sz="3400"/>
          </a:p>
        </p:txBody>
      </p:sp>
      <p:pic>
        <p:nvPicPr>
          <p:cNvPr id="486" name="Google Shape;486;g370c18e7c10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9075" y="1200074"/>
            <a:ext cx="3205800" cy="8670300"/>
          </a:xfrm>
          <a:prstGeom prst="roundRect">
            <a:avLst>
              <a:gd fmla="val 914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f21e578b4_1_60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492" name="Google Shape;492;g36f21e578b4_1_605"/>
          <p:cNvSpPr/>
          <p:nvPr/>
        </p:nvSpPr>
        <p:spPr>
          <a:xfrm>
            <a:off x="0" y="0"/>
            <a:ext cx="18288000" cy="2103755"/>
          </a:xfrm>
          <a:custGeom>
            <a:rect b="b" l="l" r="r" t="t"/>
            <a:pathLst>
              <a:path extrusionOk="0" h="2103755" w="1828800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extrusionOk="0" h="2103755" w="1828800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extrusionOk="0" h="2103755" w="1828800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" name="Google Shape;493;g36f21e578b4_1_605"/>
          <p:cNvSpPr/>
          <p:nvPr/>
        </p:nvSpPr>
        <p:spPr>
          <a:xfrm>
            <a:off x="0" y="7809927"/>
            <a:ext cx="18288000" cy="2477134"/>
          </a:xfrm>
          <a:custGeom>
            <a:rect b="b" l="l" r="r" t="t"/>
            <a:pathLst>
              <a:path extrusionOk="0" h="2477134" w="1828800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extrusionOk="0" h="2477134" w="1828800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extrusionOk="0" h="2477134" w="1828800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extrusionOk="0" h="2477134" w="1828800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extrusionOk="0" h="2477134" w="1828800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extrusionOk="0" h="2477134" w="1828800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extrusionOk="0" h="2477134" w="1828800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extrusionOk="0" h="2477134" w="1828800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94" name="Google Shape;494;g36f21e578b4_1_605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495" name="Google Shape;495;g36f21e578b4_1_6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g36f21e578b4_1_605"/>
            <p:cNvSpPr/>
            <p:nvPr/>
          </p:nvSpPr>
          <p:spPr>
            <a:xfrm>
              <a:off x="12131539" y="5808728"/>
              <a:ext cx="5310505" cy="2668904"/>
            </a:xfrm>
            <a:custGeom>
              <a:rect b="b" l="l" r="r" t="t"/>
              <a:pathLst>
                <a:path extrusionOk="0" h="2668904" w="5310505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extrusionOk="0" h="2668904" w="5310505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extrusionOk="0" h="2668904" w="5310505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extrusionOk="0" h="2668904" w="5310505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extrusionOk="0" h="2668904" w="5310505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1"/>
            </a:p>
          </p:txBody>
        </p:sp>
        <p:pic>
          <p:nvPicPr>
            <p:cNvPr id="497" name="Google Shape;497;g36f21e578b4_1_6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Google Shape;498;g36f21e578b4_1_605"/>
          <p:cNvSpPr txBox="1"/>
          <p:nvPr>
            <p:ph type="title"/>
          </p:nvPr>
        </p:nvSpPr>
        <p:spPr>
          <a:xfrm>
            <a:off x="549425" y="1116475"/>
            <a:ext cx="72303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100"/>
              <a:t>Key Findings</a:t>
            </a:r>
            <a:endParaRPr sz="10300"/>
          </a:p>
        </p:txBody>
      </p:sp>
      <p:sp>
        <p:nvSpPr>
          <p:cNvPr id="499" name="Google Shape;499;g36f21e578b4_1_605"/>
          <p:cNvSpPr txBox="1"/>
          <p:nvPr>
            <p:ph type="title"/>
          </p:nvPr>
        </p:nvSpPr>
        <p:spPr>
          <a:xfrm>
            <a:off x="549425" y="1827300"/>
            <a:ext cx="12912300" cy="7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/>
              <a:t>Peak Order Months Identified</a:t>
            </a:r>
            <a:br>
              <a:rPr b="1" lang="en-US" sz="2100"/>
            </a:br>
            <a:r>
              <a:rPr lang="en-US" sz="2100"/>
              <a:t> Highest order volumes were recorded in </a:t>
            </a:r>
            <a:r>
              <a:rPr b="1" lang="en-US" sz="2100"/>
              <a:t>August 2023</a:t>
            </a:r>
            <a:r>
              <a:rPr lang="en-US" sz="2100"/>
              <a:t> and </a:t>
            </a:r>
            <a:r>
              <a:rPr b="1" lang="en-US" sz="2100"/>
              <a:t>May 2023</a:t>
            </a:r>
            <a:r>
              <a:rPr lang="en-US" sz="2100"/>
              <a:t>, indicating seasonal demand spikes.</a:t>
            </a:r>
            <a:br>
              <a:rPr lang="en-US" sz="2100"/>
            </a:b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/>
              <a:t>Delivery Performance is Strong but Needs Improvement</a:t>
            </a:r>
            <a:br>
              <a:rPr b="1" lang="en-US" sz="2100"/>
            </a:br>
            <a:r>
              <a:rPr lang="en-US" sz="2100"/>
              <a:t> Over </a:t>
            </a:r>
            <a:r>
              <a:rPr b="1" lang="en-US" sz="2100"/>
              <a:t>70% of deliveries are on time</a:t>
            </a:r>
            <a:r>
              <a:rPr lang="en-US" sz="2100"/>
              <a:t>, but around </a:t>
            </a:r>
            <a:r>
              <a:rPr b="1" lang="en-US" sz="2100"/>
              <a:t>30% experience delays</a:t>
            </a:r>
            <a:r>
              <a:rPr lang="en-US" sz="2100"/>
              <a:t>, mostly slight — suggesting opportunities in route or slot optimization.</a:t>
            </a:r>
            <a:br>
              <a:rPr lang="en-US" sz="2100"/>
            </a:b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/>
              <a:t>High-Damage Products Detected</a:t>
            </a:r>
            <a:br>
              <a:rPr b="1" lang="en-US" sz="2100"/>
            </a:br>
            <a:r>
              <a:rPr lang="en-US" sz="2100"/>
              <a:t> Products like </a:t>
            </a:r>
            <a:r>
              <a:rPr b="1" lang="en-US" sz="2100"/>
              <a:t>Toilet Cleaner and Detergent</a:t>
            </a:r>
            <a:r>
              <a:rPr lang="en-US" sz="2100"/>
              <a:t> have damage rates over </a:t>
            </a:r>
            <a:r>
              <a:rPr b="1" lang="en-US" sz="2100"/>
              <a:t>20%</a:t>
            </a:r>
            <a:r>
              <a:rPr lang="en-US" sz="2100"/>
              <a:t>, indicating issues in </a:t>
            </a:r>
            <a:r>
              <a:rPr b="1" lang="en-US" sz="2100"/>
              <a:t>packaging or transport</a:t>
            </a:r>
            <a:r>
              <a:rPr lang="en-US" sz="2100"/>
              <a:t>.</a:t>
            </a:r>
            <a:br>
              <a:rPr lang="en-US" sz="2100"/>
            </a:b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/>
              <a:t>Marketing Campaign ROI is Uneven</a:t>
            </a:r>
            <a:br>
              <a:rPr b="1" lang="en-US" sz="2100"/>
            </a:br>
            <a:r>
              <a:rPr lang="en-US" sz="2100"/>
              <a:t> Campaigns like </a:t>
            </a:r>
            <a:r>
              <a:rPr b="1" lang="en-US" sz="2100"/>
              <a:t>Referral Programs and Festival Offers</a:t>
            </a:r>
            <a:r>
              <a:rPr lang="en-US" sz="2100"/>
              <a:t> show high ROAS (~3.9+), while others perform poorly — suggesting a need for </a:t>
            </a:r>
            <a:r>
              <a:rPr b="1" lang="en-US" sz="2100"/>
              <a:t>budget reallocation</a:t>
            </a:r>
            <a:r>
              <a:rPr lang="en-US" sz="2100"/>
              <a:t>.</a:t>
            </a:r>
            <a:br>
              <a:rPr lang="en-US" sz="2100"/>
            </a:b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/>
              <a:t>High-Value Customers Identified</a:t>
            </a:r>
            <a:br>
              <a:rPr b="1" lang="en-US" sz="2100"/>
            </a:br>
            <a:r>
              <a:rPr lang="en-US" sz="2100"/>
              <a:t> Some customers, like </a:t>
            </a:r>
            <a:r>
              <a:rPr i="1" lang="en-US" sz="2100"/>
              <a:t>Aadhya Cherian</a:t>
            </a:r>
            <a:r>
              <a:rPr lang="en-US" sz="2100"/>
              <a:t>, have </a:t>
            </a:r>
            <a:r>
              <a:rPr b="1" lang="en-US" sz="2100"/>
              <a:t>CLV above ₹28,000</a:t>
            </a:r>
            <a:r>
              <a:rPr lang="en-US" sz="2100"/>
              <a:t>, highlighting potential for </a:t>
            </a:r>
            <a:r>
              <a:rPr b="1" lang="en-US" sz="2100"/>
              <a:t>premium segmentation and retention strategies</a:t>
            </a:r>
            <a:r>
              <a:rPr lang="en-US" sz="2100"/>
              <a:t>.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f21e578b4_1_56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505" name="Google Shape;505;g36f21e578b4_1_566"/>
          <p:cNvSpPr/>
          <p:nvPr/>
        </p:nvSpPr>
        <p:spPr>
          <a:xfrm>
            <a:off x="0" y="0"/>
            <a:ext cx="18288000" cy="2103755"/>
          </a:xfrm>
          <a:custGeom>
            <a:rect b="b" l="l" r="r" t="t"/>
            <a:pathLst>
              <a:path extrusionOk="0" h="2103755" w="1828800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extrusionOk="0" h="2103755" w="1828800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extrusionOk="0" h="2103755" w="1828800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6" name="Google Shape;506;g36f21e578b4_1_566"/>
          <p:cNvSpPr/>
          <p:nvPr/>
        </p:nvSpPr>
        <p:spPr>
          <a:xfrm>
            <a:off x="0" y="7809927"/>
            <a:ext cx="18288000" cy="2477134"/>
          </a:xfrm>
          <a:custGeom>
            <a:rect b="b" l="l" r="r" t="t"/>
            <a:pathLst>
              <a:path extrusionOk="0" h="2477134" w="1828800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extrusionOk="0" h="2477134" w="1828800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extrusionOk="0" h="2477134" w="1828800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extrusionOk="0" h="2477134" w="1828800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extrusionOk="0" h="2477134" w="1828800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extrusionOk="0" h="2477134" w="1828800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extrusionOk="0" h="2477134" w="1828800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extrusionOk="0" h="2477134" w="1828800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507" name="Google Shape;507;g36f21e578b4_1_566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508" name="Google Shape;508;g36f21e578b4_1_5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g36f21e578b4_1_566"/>
            <p:cNvSpPr/>
            <p:nvPr/>
          </p:nvSpPr>
          <p:spPr>
            <a:xfrm>
              <a:off x="12131539" y="5808728"/>
              <a:ext cx="5310505" cy="2668904"/>
            </a:xfrm>
            <a:custGeom>
              <a:rect b="b" l="l" r="r" t="t"/>
              <a:pathLst>
                <a:path extrusionOk="0" h="2668904" w="5310505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extrusionOk="0" h="2668904" w="5310505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extrusionOk="0" h="2668904" w="5310505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extrusionOk="0" h="2668904" w="5310505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extrusionOk="0" h="2668904" w="5310505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1"/>
            </a:p>
          </p:txBody>
        </p:sp>
        <p:pic>
          <p:nvPicPr>
            <p:cNvPr id="510" name="Google Shape;510;g36f21e578b4_1_5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1" name="Google Shape;511;g36f21e578b4_1_566"/>
          <p:cNvSpPr txBox="1"/>
          <p:nvPr>
            <p:ph type="title"/>
          </p:nvPr>
        </p:nvSpPr>
        <p:spPr>
          <a:xfrm>
            <a:off x="778025" y="811675"/>
            <a:ext cx="72303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b="1" lang="en-US" sz="4600"/>
              <a:t>Conclusion</a:t>
            </a:r>
            <a:endParaRPr sz="7900"/>
          </a:p>
        </p:txBody>
      </p:sp>
      <p:sp>
        <p:nvSpPr>
          <p:cNvPr id="512" name="Google Shape;512;g36f21e578b4_1_566"/>
          <p:cNvSpPr txBox="1"/>
          <p:nvPr>
            <p:ph type="title"/>
          </p:nvPr>
        </p:nvSpPr>
        <p:spPr>
          <a:xfrm>
            <a:off x="549425" y="1814775"/>
            <a:ext cx="12912300" cy="6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Through this analysis, I gained deep insights into </a:t>
            </a:r>
            <a:r>
              <a:rPr b="1" lang="en-US" sz="2600"/>
              <a:t>customer behavior</a:t>
            </a:r>
            <a:r>
              <a:rPr lang="en-US" sz="2600"/>
              <a:t>, </a:t>
            </a:r>
            <a:r>
              <a:rPr b="1" lang="en-US" sz="2600"/>
              <a:t>delivery operations</a:t>
            </a:r>
            <a:r>
              <a:rPr lang="en-US" sz="2600"/>
              <a:t>, </a:t>
            </a:r>
            <a:r>
              <a:rPr b="1" lang="en-US" sz="2600"/>
              <a:t>marketing efficiency</a:t>
            </a:r>
            <a:r>
              <a:rPr lang="en-US" sz="2600"/>
              <a:t>, and </a:t>
            </a:r>
            <a:r>
              <a:rPr b="1" lang="en-US" sz="2600"/>
              <a:t>inventory health</a:t>
            </a:r>
            <a:r>
              <a:rPr lang="en-US" sz="2600"/>
              <a:t>. Power BI enabled the consolidation of multiple datasets into a clear, actionable dashboard.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/>
              <a:t>How This Helps in Decision-Making:</a:t>
            </a:r>
            <a:endParaRPr b="1" sz="2600"/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Operations</a:t>
            </a:r>
            <a:r>
              <a:rPr lang="en-US" sz="2600"/>
              <a:t>: Identify and fix delivery bottlenecks</a:t>
            </a:r>
            <a:br>
              <a:rPr lang="en-US" sz="2600"/>
            </a:b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Marketing</a:t>
            </a:r>
            <a:r>
              <a:rPr lang="en-US" sz="2600"/>
              <a:t>: Focus spending on high- ROAS campaigns</a:t>
            </a:r>
            <a:br>
              <a:rPr lang="en-US" sz="2600"/>
            </a:b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Inventory</a:t>
            </a:r>
            <a:r>
              <a:rPr lang="en-US" sz="2600"/>
              <a:t>: Reduce product damage and stockouts</a:t>
            </a:r>
            <a:br>
              <a:rPr lang="en-US" sz="2600"/>
            </a:b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Customer Management</a:t>
            </a:r>
            <a:r>
              <a:rPr lang="en-US" sz="2600"/>
              <a:t>: Reward loyal customers and improve satisfaction</a:t>
            </a:r>
            <a:br>
              <a:rPr lang="en-US" sz="2600"/>
            </a:b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Strategic Planning</a:t>
            </a:r>
            <a:r>
              <a:rPr lang="en-US" sz="2600"/>
              <a:t>: Base decisions on data, not assumptions</a:t>
            </a:r>
            <a:endParaRPr b="1" sz="6100"/>
          </a:p>
        </p:txBody>
      </p:sp>
      <p:sp>
        <p:nvSpPr>
          <p:cNvPr id="513" name="Google Shape;513;g36f21e578b4_1_566"/>
          <p:cNvSpPr txBox="1"/>
          <p:nvPr>
            <p:ph type="title"/>
          </p:nvPr>
        </p:nvSpPr>
        <p:spPr>
          <a:xfrm>
            <a:off x="549425" y="8488825"/>
            <a:ext cx="12217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b="1" lang="en-US" sz="2800"/>
              <a:t>GITHUB Link </a:t>
            </a:r>
            <a:r>
              <a:rPr b="1" lang="en-US" sz="2400"/>
              <a:t>→ </a:t>
            </a:r>
            <a:r>
              <a:rPr b="1" lang="en-US" sz="2400" u="sng">
                <a:solidFill>
                  <a:srgbClr val="43434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https://github.com/RishijManna/PowerBi_BlinkIt_DataAnalysis</a:t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/>
          <p:nvPr>
            <p:ph type="title"/>
          </p:nvPr>
        </p:nvSpPr>
        <p:spPr>
          <a:xfrm>
            <a:off x="9780978" y="1257177"/>
            <a:ext cx="7371000" cy="7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325">
            <a:spAutoFit/>
          </a:bodyPr>
          <a:lstStyle/>
          <a:p>
            <a:pPr indent="-1069975" lvl="0" marL="1082040" marR="5080" rtl="0" algn="l">
              <a:lnSpc>
                <a:spcPct val="1199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0">
                <a:solidFill>
                  <a:srgbClr val="252525"/>
                </a:solidFill>
              </a:rPr>
              <a:t>Thank </a:t>
            </a:r>
            <a:r>
              <a:rPr lang="en-US" sz="20700">
                <a:solidFill>
                  <a:srgbClr val="0C821F"/>
                </a:solidFill>
              </a:rPr>
              <a:t>You!</a:t>
            </a:r>
            <a:endParaRPr sz="20700"/>
          </a:p>
        </p:txBody>
      </p:sp>
      <p:grpSp>
        <p:nvGrpSpPr>
          <p:cNvPr id="519" name="Google Shape;519;p44"/>
          <p:cNvGrpSpPr/>
          <p:nvPr/>
        </p:nvGrpSpPr>
        <p:grpSpPr>
          <a:xfrm>
            <a:off x="50" y="4503360"/>
            <a:ext cx="8449087" cy="5781728"/>
            <a:chOff x="45" y="3617276"/>
            <a:chExt cx="9744075" cy="6667891"/>
          </a:xfrm>
        </p:grpSpPr>
        <p:sp>
          <p:nvSpPr>
            <p:cNvPr id="520" name="Google Shape;520;p44"/>
            <p:cNvSpPr/>
            <p:nvPr/>
          </p:nvSpPr>
          <p:spPr>
            <a:xfrm>
              <a:off x="45" y="9288217"/>
              <a:ext cx="9744075" cy="996950"/>
            </a:xfrm>
            <a:custGeom>
              <a:rect b="b" l="l" r="r" t="t"/>
              <a:pathLst>
                <a:path extrusionOk="0" h="996950" w="9744075">
                  <a:moveTo>
                    <a:pt x="9743983" y="996558"/>
                  </a:moveTo>
                  <a:lnTo>
                    <a:pt x="0" y="996558"/>
                  </a:lnTo>
                  <a:lnTo>
                    <a:pt x="1270411" y="0"/>
                  </a:lnTo>
                  <a:lnTo>
                    <a:pt x="8473571" y="0"/>
                  </a:lnTo>
                  <a:lnTo>
                    <a:pt x="9743983" y="996558"/>
                  </a:lnTo>
                  <a:close/>
                </a:path>
              </a:pathLst>
            </a:custGeom>
            <a:solidFill>
              <a:srgbClr val="D0CD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60"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1017975" y="3617276"/>
              <a:ext cx="2702560" cy="5969000"/>
            </a:xfrm>
            <a:custGeom>
              <a:rect b="b" l="l" r="r" t="t"/>
              <a:pathLst>
                <a:path extrusionOk="0" h="5969000" w="2702560">
                  <a:moveTo>
                    <a:pt x="6478" y="5968880"/>
                  </a:moveTo>
                  <a:lnTo>
                    <a:pt x="4096" y="5968880"/>
                  </a:lnTo>
                  <a:lnTo>
                    <a:pt x="1810" y="5968880"/>
                  </a:lnTo>
                  <a:lnTo>
                    <a:pt x="0" y="5967070"/>
                  </a:lnTo>
                  <a:lnTo>
                    <a:pt x="0" y="69509"/>
                  </a:lnTo>
                  <a:lnTo>
                    <a:pt x="5901" y="42500"/>
                  </a:lnTo>
                  <a:lnTo>
                    <a:pt x="21984" y="20400"/>
                  </a:lnTo>
                  <a:lnTo>
                    <a:pt x="45821" y="5478"/>
                  </a:lnTo>
                  <a:lnTo>
                    <a:pt x="74982" y="0"/>
                  </a:lnTo>
                  <a:lnTo>
                    <a:pt x="2627334" y="0"/>
                  </a:lnTo>
                  <a:lnTo>
                    <a:pt x="2656494" y="5464"/>
                  </a:lnTo>
                  <a:lnTo>
                    <a:pt x="2680331" y="20364"/>
                  </a:lnTo>
                  <a:lnTo>
                    <a:pt x="2696415" y="42460"/>
                  </a:lnTo>
                  <a:lnTo>
                    <a:pt x="2702316" y="69509"/>
                  </a:lnTo>
                  <a:lnTo>
                    <a:pt x="2702316" y="5954312"/>
                  </a:lnTo>
                  <a:lnTo>
                    <a:pt x="2700506" y="5956121"/>
                  </a:lnTo>
                  <a:lnTo>
                    <a:pt x="2695933" y="5956121"/>
                  </a:lnTo>
                  <a:lnTo>
                    <a:pt x="2694122" y="5954312"/>
                  </a:lnTo>
                  <a:lnTo>
                    <a:pt x="2694122" y="69509"/>
                  </a:lnTo>
                  <a:lnTo>
                    <a:pt x="2688858" y="45667"/>
                  </a:lnTo>
                  <a:lnTo>
                    <a:pt x="2674519" y="26173"/>
                  </a:lnTo>
                  <a:lnTo>
                    <a:pt x="2653285" y="13016"/>
                  </a:lnTo>
                  <a:lnTo>
                    <a:pt x="2627334" y="8188"/>
                  </a:lnTo>
                  <a:lnTo>
                    <a:pt x="75077" y="8188"/>
                  </a:lnTo>
                  <a:lnTo>
                    <a:pt x="49086" y="13016"/>
                  </a:lnTo>
                  <a:lnTo>
                    <a:pt x="27856" y="26173"/>
                  </a:lnTo>
                  <a:lnTo>
                    <a:pt x="13539" y="45667"/>
                  </a:lnTo>
                  <a:lnTo>
                    <a:pt x="8289" y="69509"/>
                  </a:lnTo>
                  <a:lnTo>
                    <a:pt x="8289" y="5967070"/>
                  </a:lnTo>
                  <a:lnTo>
                    <a:pt x="6478" y="596888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60"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1093052" y="3686786"/>
              <a:ext cx="2552700" cy="5882640"/>
            </a:xfrm>
            <a:custGeom>
              <a:rect b="b" l="l" r="r" t="t"/>
              <a:pathLst>
                <a:path extrusionOk="0" h="5882640" w="2552700">
                  <a:moveTo>
                    <a:pt x="2552256" y="5882517"/>
                  </a:moveTo>
                  <a:lnTo>
                    <a:pt x="288305" y="5841763"/>
                  </a:lnTo>
                  <a:lnTo>
                    <a:pt x="0" y="0"/>
                  </a:lnTo>
                  <a:lnTo>
                    <a:pt x="2552256" y="0"/>
                  </a:lnTo>
                  <a:lnTo>
                    <a:pt x="2552256" y="5882517"/>
                  </a:ln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60"/>
            </a:p>
          </p:txBody>
        </p:sp>
        <p:pic>
          <p:nvPicPr>
            <p:cNvPr id="523" name="Google Shape;523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2253" y="4324565"/>
              <a:ext cx="3058512" cy="52950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44"/>
            <p:cNvSpPr/>
            <p:nvPr/>
          </p:nvSpPr>
          <p:spPr>
            <a:xfrm>
              <a:off x="1092957" y="3686786"/>
              <a:ext cx="2166620" cy="6001385"/>
            </a:xfrm>
            <a:custGeom>
              <a:rect b="b" l="l" r="r" t="t"/>
              <a:pathLst>
                <a:path extrusionOk="0" h="6001384" w="2166620">
                  <a:moveTo>
                    <a:pt x="2166483" y="6000778"/>
                  </a:moveTo>
                  <a:lnTo>
                    <a:pt x="73362" y="5840049"/>
                  </a:lnTo>
                  <a:lnTo>
                    <a:pt x="0" y="0"/>
                  </a:lnTo>
                  <a:lnTo>
                    <a:pt x="73362" y="0"/>
                  </a:lnTo>
                  <a:lnTo>
                    <a:pt x="2166483" y="160824"/>
                  </a:lnTo>
                  <a:lnTo>
                    <a:pt x="2166483" y="6000778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60"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1093052" y="3742013"/>
              <a:ext cx="2093595" cy="6001385"/>
            </a:xfrm>
            <a:custGeom>
              <a:rect b="b" l="l" r="r" t="t"/>
              <a:pathLst>
                <a:path extrusionOk="0" h="6001384" w="2093595">
                  <a:moveTo>
                    <a:pt x="2093120" y="6000873"/>
                  </a:moveTo>
                  <a:lnTo>
                    <a:pt x="0" y="5840049"/>
                  </a:lnTo>
                  <a:lnTo>
                    <a:pt x="0" y="0"/>
                  </a:lnTo>
                  <a:lnTo>
                    <a:pt x="2093120" y="160824"/>
                  </a:lnTo>
                  <a:lnTo>
                    <a:pt x="2093120" y="600087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60"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1287983" y="4062424"/>
              <a:ext cx="1649095" cy="5316855"/>
            </a:xfrm>
            <a:custGeom>
              <a:rect b="b" l="l" r="r" t="t"/>
              <a:pathLst>
                <a:path extrusionOk="0" h="5316855" w="1649095">
                  <a:moveTo>
                    <a:pt x="677316" y="68656"/>
                  </a:moveTo>
                  <a:lnTo>
                    <a:pt x="660323" y="33337"/>
                  </a:lnTo>
                  <a:lnTo>
                    <a:pt x="263728" y="0"/>
                  </a:lnTo>
                  <a:lnTo>
                    <a:pt x="253504" y="1739"/>
                  </a:lnTo>
                  <a:lnTo>
                    <a:pt x="244944" y="8051"/>
                  </a:lnTo>
                  <a:lnTo>
                    <a:pt x="238785" y="18084"/>
                  </a:lnTo>
                  <a:lnTo>
                    <a:pt x="235800" y="30949"/>
                  </a:lnTo>
                  <a:lnTo>
                    <a:pt x="227939" y="83388"/>
                  </a:lnTo>
                  <a:lnTo>
                    <a:pt x="213563" y="131686"/>
                  </a:lnTo>
                  <a:lnTo>
                    <a:pt x="193281" y="175069"/>
                  </a:lnTo>
                  <a:lnTo>
                    <a:pt x="167741" y="212788"/>
                  </a:lnTo>
                  <a:lnTo>
                    <a:pt x="137566" y="244030"/>
                  </a:lnTo>
                  <a:lnTo>
                    <a:pt x="103365" y="268046"/>
                  </a:lnTo>
                  <a:lnTo>
                    <a:pt x="65786" y="284060"/>
                  </a:lnTo>
                  <a:lnTo>
                    <a:pt x="25438" y="291274"/>
                  </a:lnTo>
                  <a:lnTo>
                    <a:pt x="15417" y="294449"/>
                  </a:lnTo>
                  <a:lnTo>
                    <a:pt x="7416" y="301904"/>
                  </a:lnTo>
                  <a:lnTo>
                    <a:pt x="2108" y="312750"/>
                  </a:lnTo>
                  <a:lnTo>
                    <a:pt x="190" y="326034"/>
                  </a:lnTo>
                  <a:lnTo>
                    <a:pt x="190" y="2393327"/>
                  </a:lnTo>
                  <a:lnTo>
                    <a:pt x="17272" y="2428608"/>
                  </a:lnTo>
                  <a:lnTo>
                    <a:pt x="649300" y="2480068"/>
                  </a:lnTo>
                  <a:lnTo>
                    <a:pt x="660196" y="2478049"/>
                  </a:lnTo>
                  <a:lnTo>
                    <a:pt x="669099" y="2470848"/>
                  </a:lnTo>
                  <a:lnTo>
                    <a:pt x="675106" y="2459596"/>
                  </a:lnTo>
                  <a:lnTo>
                    <a:pt x="677316" y="2445410"/>
                  </a:lnTo>
                  <a:lnTo>
                    <a:pt x="677316" y="68656"/>
                  </a:lnTo>
                  <a:close/>
                </a:path>
                <a:path extrusionOk="0" h="5316855" w="1649095">
                  <a:moveTo>
                    <a:pt x="1648561" y="3138601"/>
                  </a:moveTo>
                  <a:lnTo>
                    <a:pt x="1648371" y="3138703"/>
                  </a:lnTo>
                  <a:lnTo>
                    <a:pt x="1646174" y="3124162"/>
                  </a:lnTo>
                  <a:lnTo>
                    <a:pt x="1640192" y="3111970"/>
                  </a:lnTo>
                  <a:lnTo>
                    <a:pt x="1631289" y="3103372"/>
                  </a:lnTo>
                  <a:lnTo>
                    <a:pt x="1620354" y="3099663"/>
                  </a:lnTo>
                  <a:lnTo>
                    <a:pt x="28003" y="2977299"/>
                  </a:lnTo>
                  <a:lnTo>
                    <a:pt x="17119" y="2979331"/>
                  </a:lnTo>
                  <a:lnTo>
                    <a:pt x="8216" y="2986532"/>
                  </a:lnTo>
                  <a:lnTo>
                    <a:pt x="2209" y="2997784"/>
                  </a:lnTo>
                  <a:lnTo>
                    <a:pt x="0" y="3011970"/>
                  </a:lnTo>
                  <a:lnTo>
                    <a:pt x="0" y="4863681"/>
                  </a:lnTo>
                  <a:lnTo>
                    <a:pt x="25247" y="4902251"/>
                  </a:lnTo>
                  <a:lnTo>
                    <a:pt x="65595" y="4915674"/>
                  </a:lnTo>
                  <a:lnTo>
                    <a:pt x="103174" y="4937468"/>
                  </a:lnTo>
                  <a:lnTo>
                    <a:pt x="137375" y="4966741"/>
                  </a:lnTo>
                  <a:lnTo>
                    <a:pt x="167551" y="5002631"/>
                  </a:lnTo>
                  <a:lnTo>
                    <a:pt x="193090" y="5044262"/>
                  </a:lnTo>
                  <a:lnTo>
                    <a:pt x="213372" y="5090757"/>
                  </a:lnTo>
                  <a:lnTo>
                    <a:pt x="227749" y="5141239"/>
                  </a:lnTo>
                  <a:lnTo>
                    <a:pt x="235610" y="5194859"/>
                  </a:lnTo>
                  <a:lnTo>
                    <a:pt x="238594" y="5208155"/>
                  </a:lnTo>
                  <a:lnTo>
                    <a:pt x="244754" y="5219116"/>
                  </a:lnTo>
                  <a:lnTo>
                    <a:pt x="253314" y="5226748"/>
                  </a:lnTo>
                  <a:lnTo>
                    <a:pt x="263537" y="5230088"/>
                  </a:lnTo>
                  <a:lnTo>
                    <a:pt x="1385023" y="5316258"/>
                  </a:lnTo>
                  <a:lnTo>
                    <a:pt x="1395247" y="5314531"/>
                  </a:lnTo>
                  <a:lnTo>
                    <a:pt x="1403807" y="5308206"/>
                  </a:lnTo>
                  <a:lnTo>
                    <a:pt x="1409966" y="5298186"/>
                  </a:lnTo>
                  <a:lnTo>
                    <a:pt x="1412938" y="5285308"/>
                  </a:lnTo>
                  <a:lnTo>
                    <a:pt x="1420799" y="5232882"/>
                  </a:lnTo>
                  <a:lnTo>
                    <a:pt x="1435188" y="5184584"/>
                  </a:lnTo>
                  <a:lnTo>
                    <a:pt x="1455458" y="5141188"/>
                  </a:lnTo>
                  <a:lnTo>
                    <a:pt x="1481010" y="5103482"/>
                  </a:lnTo>
                  <a:lnTo>
                    <a:pt x="1511185" y="5072227"/>
                  </a:lnTo>
                  <a:lnTo>
                    <a:pt x="1545386" y="5048212"/>
                  </a:lnTo>
                  <a:lnTo>
                    <a:pt x="1582966" y="5032210"/>
                  </a:lnTo>
                  <a:lnTo>
                    <a:pt x="1623314" y="5024983"/>
                  </a:lnTo>
                  <a:lnTo>
                    <a:pt x="1633321" y="5021821"/>
                  </a:lnTo>
                  <a:lnTo>
                    <a:pt x="1641335" y="5014353"/>
                  </a:lnTo>
                  <a:lnTo>
                    <a:pt x="1646643" y="5003520"/>
                  </a:lnTo>
                  <a:lnTo>
                    <a:pt x="1648561" y="4990223"/>
                  </a:lnTo>
                  <a:lnTo>
                    <a:pt x="1648561" y="3138601"/>
                  </a:lnTo>
                  <a:close/>
                </a:path>
                <a:path extrusionOk="0" h="5316855" w="1649095">
                  <a:moveTo>
                    <a:pt x="1648561" y="452678"/>
                  </a:moveTo>
                  <a:lnTo>
                    <a:pt x="1623402" y="414020"/>
                  </a:lnTo>
                  <a:lnTo>
                    <a:pt x="1583067" y="400583"/>
                  </a:lnTo>
                  <a:lnTo>
                    <a:pt x="1545475" y="378790"/>
                  </a:lnTo>
                  <a:lnTo>
                    <a:pt x="1511287" y="349516"/>
                  </a:lnTo>
                  <a:lnTo>
                    <a:pt x="1481099" y="313626"/>
                  </a:lnTo>
                  <a:lnTo>
                    <a:pt x="1455559" y="272008"/>
                  </a:lnTo>
                  <a:lnTo>
                    <a:pt x="1435277" y="225513"/>
                  </a:lnTo>
                  <a:lnTo>
                    <a:pt x="1420901" y="175018"/>
                  </a:lnTo>
                  <a:lnTo>
                    <a:pt x="1413040" y="121412"/>
                  </a:lnTo>
                  <a:lnTo>
                    <a:pt x="1410055" y="108115"/>
                  </a:lnTo>
                  <a:lnTo>
                    <a:pt x="1403908" y="97155"/>
                  </a:lnTo>
                  <a:lnTo>
                    <a:pt x="1395336" y="89509"/>
                  </a:lnTo>
                  <a:lnTo>
                    <a:pt x="1385125" y="86182"/>
                  </a:lnTo>
                  <a:lnTo>
                    <a:pt x="999439" y="56565"/>
                  </a:lnTo>
                  <a:lnTo>
                    <a:pt x="988555" y="58597"/>
                  </a:lnTo>
                  <a:lnTo>
                    <a:pt x="979652" y="65786"/>
                  </a:lnTo>
                  <a:lnTo>
                    <a:pt x="973645" y="77038"/>
                  </a:lnTo>
                  <a:lnTo>
                    <a:pt x="971435" y="91224"/>
                  </a:lnTo>
                  <a:lnTo>
                    <a:pt x="971435" y="2467889"/>
                  </a:lnTo>
                  <a:lnTo>
                    <a:pt x="988517" y="2503170"/>
                  </a:lnTo>
                  <a:lnTo>
                    <a:pt x="1620545" y="2554630"/>
                  </a:lnTo>
                  <a:lnTo>
                    <a:pt x="1631442" y="2552598"/>
                  </a:lnTo>
                  <a:lnTo>
                    <a:pt x="1640344" y="2545410"/>
                  </a:lnTo>
                  <a:lnTo>
                    <a:pt x="1646351" y="2534158"/>
                  </a:lnTo>
                  <a:lnTo>
                    <a:pt x="1648561" y="2519972"/>
                  </a:lnTo>
                  <a:lnTo>
                    <a:pt x="1648561" y="452678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60"/>
            </a:p>
          </p:txBody>
        </p:sp>
        <p:pic>
          <p:nvPicPr>
            <p:cNvPr id="527" name="Google Shape;527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12991" y="4250159"/>
              <a:ext cx="2868334" cy="5578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6"/>
          <p:cNvSpPr/>
          <p:nvPr/>
        </p:nvSpPr>
        <p:spPr>
          <a:xfrm>
            <a:off x="0" y="0"/>
            <a:ext cx="18288000" cy="2103755"/>
          </a:xfrm>
          <a:custGeom>
            <a:rect b="b" l="l" r="r" t="t"/>
            <a:pathLst>
              <a:path extrusionOk="0" h="2103755" w="1828800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extrusionOk="0" h="2103755" w="1828800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extrusionOk="0" h="2103755" w="1828800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6"/>
          <p:cNvSpPr txBox="1"/>
          <p:nvPr>
            <p:ph type="title"/>
          </p:nvPr>
        </p:nvSpPr>
        <p:spPr>
          <a:xfrm>
            <a:off x="5042150" y="-2"/>
            <a:ext cx="74916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u="sng">
                <a:solidFill>
                  <a:srgbClr val="0D0D0D"/>
                </a:solidFill>
              </a:rPr>
              <a:t>Dataset Overview</a:t>
            </a:r>
            <a:endParaRPr sz="5800" u="sng"/>
          </a:p>
        </p:txBody>
      </p:sp>
      <p:sp>
        <p:nvSpPr>
          <p:cNvPr id="141" name="Google Shape;141;p6"/>
          <p:cNvSpPr txBox="1"/>
          <p:nvPr/>
        </p:nvSpPr>
        <p:spPr>
          <a:xfrm>
            <a:off x="10149075" y="1859850"/>
            <a:ext cx="6570300" cy="3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9. blinkit_products.csv</a:t>
            </a:r>
            <a:endParaRPr b="1" sz="13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Shape: 1,000 rows × 5 columns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Key Columns: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b="1" lang="en-US" sz="1500">
                <a:solidFill>
                  <a:schemeClr val="dk1"/>
                </a:solidFill>
              </a:rPr>
              <a:t>, </a:t>
            </a:r>
            <a:r>
              <a:rPr b="1"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b="1" lang="en-US" sz="1500">
                <a:solidFill>
                  <a:schemeClr val="dk1"/>
                </a:solidFill>
              </a:rPr>
              <a:t>, </a:t>
            </a:r>
            <a:r>
              <a:rPr b="1"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b="1" lang="en-US" sz="1500">
                <a:solidFill>
                  <a:schemeClr val="dk1"/>
                </a:solidFill>
              </a:rPr>
              <a:t>, </a:t>
            </a:r>
            <a:r>
              <a:rPr b="1"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discount_percentage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Used for: Product and pricing analytics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10. Category_Icons.xlsx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Shape</a:t>
            </a:r>
            <a:r>
              <a:rPr b="1" lang="en-US" sz="1500">
                <a:solidFill>
                  <a:schemeClr val="dk1"/>
                </a:solidFill>
              </a:rPr>
              <a:t>: ~20 rows × 2 columns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Key Columns</a:t>
            </a:r>
            <a:r>
              <a:rPr b="1" lang="en-US" sz="1500">
                <a:solidFill>
                  <a:schemeClr val="dk1"/>
                </a:solidFill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b="1" lang="en-US" sz="1500">
                <a:solidFill>
                  <a:schemeClr val="dk1"/>
                </a:solidFill>
              </a:rPr>
              <a:t>, </a:t>
            </a:r>
            <a:r>
              <a:rPr b="1"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icon_url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Used for</a:t>
            </a:r>
            <a:r>
              <a:rPr b="1" lang="en-US" sz="1500">
                <a:solidFill>
                  <a:schemeClr val="dk1"/>
                </a:solidFill>
              </a:rPr>
              <a:t>: Dashboard visuals and category mapping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52400" y="876975"/>
            <a:ext cx="1362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Dataset Name: Blinkit Sales Dataset</a:t>
            </a:r>
            <a:endParaRPr b="1" sz="2000">
              <a:solidFill>
                <a:schemeClr val="dk1"/>
              </a:solidFill>
            </a:endParaRPr>
          </a:p>
          <a:p>
            <a:pPr indent="0" lvl="0" marL="12700" marR="5080000" rtl="0" algn="l">
              <a:lnSpc>
                <a:spcPct val="119411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Source: Kaggle : </a:t>
            </a:r>
            <a:r>
              <a:rPr b="1" lang="en-US" sz="17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https://www.kaggle.com/datasets/akxiit/blinkit-sales-dataset</a:t>
            </a:r>
            <a:r>
              <a:rPr b="1" lang="en-US" sz="17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0" y="7809927"/>
            <a:ext cx="18288000" cy="2477134"/>
          </a:xfrm>
          <a:custGeom>
            <a:rect b="b" l="l" r="r" t="t"/>
            <a:pathLst>
              <a:path extrusionOk="0" h="2477134" w="1828800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extrusionOk="0" h="2477134" w="1828800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extrusionOk="0" h="2477134" w="1828800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extrusionOk="0" h="2477134" w="1828800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extrusionOk="0" h="2477134" w="1828800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extrusionOk="0" h="2477134" w="1828800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extrusionOk="0" h="2477134" w="1828800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extrusionOk="0" h="2477134" w="1828800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4" name="Google Shape;144;p6"/>
          <p:cNvGrpSpPr/>
          <p:nvPr/>
        </p:nvGrpSpPr>
        <p:grpSpPr>
          <a:xfrm>
            <a:off x="13340406" y="5492523"/>
            <a:ext cx="4866708" cy="4794470"/>
            <a:chOff x="10962278" y="3646751"/>
            <a:chExt cx="6733132" cy="6633190"/>
          </a:xfrm>
        </p:grpSpPr>
        <p:pic>
          <p:nvPicPr>
            <p:cNvPr id="145" name="Google Shape;14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6"/>
            <p:cNvSpPr/>
            <p:nvPr/>
          </p:nvSpPr>
          <p:spPr>
            <a:xfrm>
              <a:off x="12131539" y="5808728"/>
              <a:ext cx="5310505" cy="2668904"/>
            </a:xfrm>
            <a:custGeom>
              <a:rect b="b" l="l" r="r" t="t"/>
              <a:pathLst>
                <a:path extrusionOk="0" h="2668904" w="5310505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extrusionOk="0" h="2668904" w="5310505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extrusionOk="0" h="2668904" w="5310505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extrusionOk="0" h="2668904" w="5310505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extrusionOk="0" h="2668904" w="5310505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1"/>
            </a:p>
          </p:txBody>
        </p:sp>
        <p:pic>
          <p:nvPicPr>
            <p:cNvPr id="147" name="Google Shape;14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6"/>
          <p:cNvSpPr txBox="1"/>
          <p:nvPr/>
        </p:nvSpPr>
        <p:spPr>
          <a:xfrm>
            <a:off x="162225" y="1819500"/>
            <a:ext cx="8393100" cy="84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000" rtl="0" algn="l">
              <a:lnSpc>
                <a:spcPct val="119411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1. blinkit_customer_feedback.csv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Shape: 5,000 rows × 3 columns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ustomer_id 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feedback_category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feedback_text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Used for: Analyzing customer complaints &amp; satisfaction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</a:rPr>
              <a:t>2. blinkit_customers.csv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Shape: 10,000 rows × 5 columns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customer_name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phone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Used for: Customer segmentation, location-based trends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</a:rPr>
              <a:t>3. blinkit_delivery_performance.csv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Shape: 15,000 rows × 4 columns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delivery_time_minutes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delivery_delay_minutes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delivery_status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Used for: Measuring delivery efficiency and delay.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</a:rPr>
              <a:t>4. blinkit_inventory.csv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Shape: 1,500 rows × 4 columns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stock_received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Used for: Stock movement over time</a:t>
            </a:r>
            <a:endParaRPr b="1" sz="1800">
              <a:solidFill>
                <a:srgbClr val="404040"/>
              </a:solidFill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600425" y="1819250"/>
            <a:ext cx="5731500" cy="7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5</a:t>
            </a:r>
            <a:r>
              <a:rPr b="1" lang="en-US" sz="1600">
                <a:solidFill>
                  <a:schemeClr val="dk1"/>
                </a:solidFill>
              </a:rPr>
              <a:t>. blinkit_inventoryNew.csv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Shape: 1,500 rows × 5 columns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damaged_percentage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>
                <a:solidFill>
                  <a:schemeClr val="dk1"/>
                </a:solidFill>
              </a:rPr>
              <a:t>Used for: Analyzing damaged stock rates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6. blinkit_marketing_performance.csv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Shape: 300 rows × 6 columns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campaign_id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campaign_name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spend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revenue_generated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ROAS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Used for: Evaluating campaign effectiveness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7. blinkit_order_items.csv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Shape: 50,000 rows × 4 columns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Used for: Product-level sales analysis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8. blinkit_orders.csv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Shape: 20,000 rows × 5 columns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store_id</a:t>
            </a:r>
            <a:r>
              <a:rPr b="1"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delivery_status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Used for: Order volume and trends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7"/>
          <p:cNvSpPr/>
          <p:nvPr/>
        </p:nvSpPr>
        <p:spPr>
          <a:xfrm>
            <a:off x="0" y="0"/>
            <a:ext cx="18288000" cy="2103755"/>
          </a:xfrm>
          <a:custGeom>
            <a:rect b="b" l="l" r="r" t="t"/>
            <a:pathLst>
              <a:path extrusionOk="0" h="2103755" w="1828800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extrusionOk="0" h="2103755" w="1828800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extrusionOk="0" h="2103755" w="1828800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7"/>
          <p:cNvSpPr txBox="1"/>
          <p:nvPr/>
        </p:nvSpPr>
        <p:spPr>
          <a:xfrm>
            <a:off x="781775" y="2103750"/>
            <a:ext cx="169428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-163830" lvl="0" marL="201930" marR="508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lang="en-US" sz="2300">
                <a:solidFill>
                  <a:schemeClr val="dk1"/>
                </a:solidFill>
              </a:rPr>
              <a:t>Power BI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For data visualization, dashboard creation, and insights extraction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830" lvl="0" marL="201930" marR="508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b="1" lang="en-US" sz="2300">
                <a:solidFill>
                  <a:schemeClr val="dk1"/>
                </a:solidFill>
              </a:rPr>
              <a:t>GitHub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For storing the project files, datasets,and report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>
            <p:ph type="title"/>
          </p:nvPr>
        </p:nvSpPr>
        <p:spPr>
          <a:xfrm>
            <a:off x="781775" y="772327"/>
            <a:ext cx="5434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D0D0D"/>
                </a:solidFill>
              </a:rPr>
              <a:t>Tools Used</a:t>
            </a:r>
            <a:endParaRPr sz="6000"/>
          </a:p>
        </p:txBody>
      </p:sp>
      <p:sp>
        <p:nvSpPr>
          <p:cNvPr id="158" name="Google Shape;158;p7"/>
          <p:cNvSpPr/>
          <p:nvPr/>
        </p:nvSpPr>
        <p:spPr>
          <a:xfrm>
            <a:off x="0" y="7809927"/>
            <a:ext cx="18288000" cy="2477134"/>
          </a:xfrm>
          <a:custGeom>
            <a:rect b="b" l="l" r="r" t="t"/>
            <a:pathLst>
              <a:path extrusionOk="0" h="2477134" w="1828800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extrusionOk="0" h="2477134" w="1828800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extrusionOk="0" h="2477134" w="1828800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extrusionOk="0" h="2477134" w="1828800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extrusionOk="0" h="2477134" w="1828800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extrusionOk="0" h="2477134" w="1828800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extrusionOk="0" h="2477134" w="1828800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extrusionOk="0" h="2477134" w="1828800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9" name="Google Shape;159;p7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160" name="Google Shape;16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7"/>
            <p:cNvSpPr/>
            <p:nvPr/>
          </p:nvSpPr>
          <p:spPr>
            <a:xfrm>
              <a:off x="12131539" y="5808728"/>
              <a:ext cx="5310505" cy="2668904"/>
            </a:xfrm>
            <a:custGeom>
              <a:rect b="b" l="l" r="r" t="t"/>
              <a:pathLst>
                <a:path extrusionOk="0" h="2668904" w="5310505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extrusionOk="0" h="2668904" w="5310505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extrusionOk="0" h="2668904" w="5310505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extrusionOk="0" h="2668904" w="5310505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extrusionOk="0" h="2668904" w="5310505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1"/>
            </a:p>
          </p:txBody>
        </p:sp>
        <p:pic>
          <p:nvPicPr>
            <p:cNvPr id="162" name="Google Shape;16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7"/>
          <p:cNvSpPr txBox="1"/>
          <p:nvPr/>
        </p:nvSpPr>
        <p:spPr>
          <a:xfrm>
            <a:off x="878899" y="4039725"/>
            <a:ext cx="127077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60655" lvl="0" marL="173355" rtl="0" algn="l">
              <a:lnSpc>
                <a:spcPct val="118695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Char char="•"/>
            </a:pPr>
            <a:r>
              <a:rPr b="1" lang="en-US" sz="2300">
                <a:solidFill>
                  <a:srgbClr val="404040"/>
                </a:solidFill>
              </a:rPr>
              <a:t>Data Preprocessing:</a:t>
            </a:r>
            <a:endParaRPr b="1" sz="2300"/>
          </a:p>
          <a:p>
            <a:pPr indent="0" lvl="0" marL="469900" marR="5080" rtl="0" algn="l">
              <a:lnSpc>
                <a:spcPct val="117391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 dataset from Kaggle was already well-structured and cleaned. No major missing values or outliers were found during initial inspection. Basic validation was done to ensure consistency across files (e.g., matching product_id, order_id, and customer_id across tables).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160655" lvl="0" marL="173355" rtl="0" algn="l">
              <a:lnSpc>
                <a:spcPct val="112608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Char char="•"/>
            </a:pPr>
            <a:r>
              <a:rPr b="1" lang="en-US" sz="2300">
                <a:solidFill>
                  <a:srgbClr val="404040"/>
                </a:solidFill>
              </a:rPr>
              <a:t>Visualization Process:</a:t>
            </a:r>
            <a:endParaRPr b="1" sz="2300"/>
          </a:p>
          <a:p>
            <a:pPr indent="382905" lvl="0" marL="74295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Power BI was used to create interactive dashboards and visualizations including: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Bar Charts for order counts, product sales, and feedback distribution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Line Charts and Time Series for monthly trends and stock forecasts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Donut Charts for customer segments and feedback categories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rtl="0" algn="l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KPI Cards to highlight revenue, customer retention, and order value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2" marL="1371600" marR="266700" rtl="0" algn="l">
              <a:lnSpc>
                <a:spcPct val="117391"/>
              </a:lnSpc>
              <a:spcBef>
                <a:spcPts val="11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Funnel Charts and Decomposition Trees to track campaign performance and segment insights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878900" y="3009530"/>
            <a:ext cx="7853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D0D0D"/>
                </a:solidFill>
              </a:rPr>
              <a:t>Methodology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f21e578b4_1_55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70" name="Google Shape;170;g36f21e578b4_1_556"/>
          <p:cNvSpPr txBox="1"/>
          <p:nvPr>
            <p:ph type="title"/>
          </p:nvPr>
        </p:nvSpPr>
        <p:spPr>
          <a:xfrm>
            <a:off x="611900" y="1720450"/>
            <a:ext cx="13589400" cy="7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rgbClr val="0D0D0D"/>
                </a:solidFill>
              </a:rPr>
              <a:t>Top insights</a:t>
            </a:r>
            <a:r>
              <a:rPr lang="en-US" sz="2700">
                <a:solidFill>
                  <a:srgbClr val="0D0D0D"/>
                </a:solidFill>
              </a:rPr>
              <a:t> gathered from the Power BI analysis of BlinkIT’s datasets:</a:t>
            </a:r>
            <a:endParaRPr sz="2700">
              <a:solidFill>
                <a:srgbClr val="0D0D0D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/>
              <a:t>Peak Order Months Identified</a:t>
            </a:r>
            <a:br>
              <a:rPr b="1" lang="en-US" sz="2100"/>
            </a:br>
            <a:r>
              <a:rPr lang="en-US" sz="2100"/>
              <a:t> Highest order volumes were recorded in </a:t>
            </a:r>
            <a:r>
              <a:rPr b="1" lang="en-US" sz="2100"/>
              <a:t>August 2023</a:t>
            </a:r>
            <a:r>
              <a:rPr lang="en-US" sz="2100"/>
              <a:t> and </a:t>
            </a:r>
            <a:r>
              <a:rPr b="1" lang="en-US" sz="2100"/>
              <a:t>May 2023</a:t>
            </a:r>
            <a:r>
              <a:rPr lang="en-US" sz="2100"/>
              <a:t>, indicating seasonal demand spikes.</a:t>
            </a:r>
            <a:br>
              <a:rPr lang="en-US" sz="2100"/>
            </a:b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/>
              <a:t>Delivery Performance is Strong but Needs Improvement</a:t>
            </a:r>
            <a:br>
              <a:rPr b="1" lang="en-US" sz="2100"/>
            </a:br>
            <a:r>
              <a:rPr lang="en-US" sz="2100"/>
              <a:t> Over </a:t>
            </a:r>
            <a:r>
              <a:rPr b="1" lang="en-US" sz="2100"/>
              <a:t>70% of deliveries are on time</a:t>
            </a:r>
            <a:r>
              <a:rPr lang="en-US" sz="2100"/>
              <a:t>, but around </a:t>
            </a:r>
            <a:r>
              <a:rPr b="1" lang="en-US" sz="2100"/>
              <a:t>30% experience delays</a:t>
            </a:r>
            <a:r>
              <a:rPr lang="en-US" sz="2100"/>
              <a:t>, mostly slight — suggesting opportunities in route or slot optimization.</a:t>
            </a:r>
            <a:br>
              <a:rPr lang="en-US" sz="2100"/>
            </a:b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/>
              <a:t>High-Damage Products Detected</a:t>
            </a:r>
            <a:br>
              <a:rPr b="1" lang="en-US" sz="2100"/>
            </a:br>
            <a:r>
              <a:rPr lang="en-US" sz="2100"/>
              <a:t> Products like </a:t>
            </a:r>
            <a:r>
              <a:rPr b="1" lang="en-US" sz="2100"/>
              <a:t>Toilet Cleaner and Detergent</a:t>
            </a:r>
            <a:r>
              <a:rPr lang="en-US" sz="2100"/>
              <a:t> have damage rates over </a:t>
            </a:r>
            <a:r>
              <a:rPr b="1" lang="en-US" sz="2100"/>
              <a:t>20%</a:t>
            </a:r>
            <a:r>
              <a:rPr lang="en-US" sz="2100"/>
              <a:t>, indicating issues in </a:t>
            </a:r>
            <a:r>
              <a:rPr b="1" lang="en-US" sz="2100"/>
              <a:t>packaging or transport</a:t>
            </a:r>
            <a:r>
              <a:rPr lang="en-US" sz="2100"/>
              <a:t>.</a:t>
            </a:r>
            <a:br>
              <a:rPr lang="en-US" sz="2100"/>
            </a:b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/>
              <a:t>Marketing Campaign ROI is Uneven</a:t>
            </a:r>
            <a:br>
              <a:rPr b="1" lang="en-US" sz="2100"/>
            </a:br>
            <a:r>
              <a:rPr lang="en-US" sz="2100"/>
              <a:t> Campaigns like </a:t>
            </a:r>
            <a:r>
              <a:rPr b="1" lang="en-US" sz="2100"/>
              <a:t>Referral Programs and Festival Offers</a:t>
            </a:r>
            <a:r>
              <a:rPr lang="en-US" sz="2100"/>
              <a:t> show high ROAS (~3.9+), while others perform poorly — suggesting a need for </a:t>
            </a:r>
            <a:r>
              <a:rPr b="1" lang="en-US" sz="2100"/>
              <a:t>budget reallocation</a:t>
            </a:r>
            <a:r>
              <a:rPr lang="en-US" sz="2100"/>
              <a:t>.</a:t>
            </a:r>
            <a:br>
              <a:rPr lang="en-US" sz="2100"/>
            </a:br>
            <a:endParaRPr sz="2100"/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-US" sz="2100"/>
              <a:t>High-Value Customers Identified</a:t>
            </a:r>
            <a:br>
              <a:rPr b="1" lang="en-US" sz="2100"/>
            </a:br>
            <a:r>
              <a:rPr lang="en-US" sz="2100"/>
              <a:t> Some customers, like </a:t>
            </a:r>
            <a:r>
              <a:rPr i="1" lang="en-US" sz="2100"/>
              <a:t>Aadhya Cherian</a:t>
            </a:r>
            <a:r>
              <a:rPr lang="en-US" sz="2100"/>
              <a:t>, have </a:t>
            </a:r>
            <a:r>
              <a:rPr b="1" lang="en-US" sz="2100"/>
              <a:t>CLV above ₹28,000</a:t>
            </a:r>
            <a:r>
              <a:rPr lang="en-US" sz="2100"/>
              <a:t>, highlighting potential for </a:t>
            </a:r>
            <a:r>
              <a:rPr b="1" lang="en-US" sz="2100"/>
              <a:t>premium segmentation and retention strategies</a:t>
            </a:r>
            <a:r>
              <a:rPr lang="en-US" sz="2100"/>
              <a:t>.</a:t>
            </a:r>
            <a:endParaRPr sz="6000">
              <a:solidFill>
                <a:srgbClr val="0D0D0D"/>
              </a:solidFill>
            </a:endParaRPr>
          </a:p>
        </p:txBody>
      </p:sp>
      <p:sp>
        <p:nvSpPr>
          <p:cNvPr id="171" name="Google Shape;171;g36f21e578b4_1_556"/>
          <p:cNvSpPr/>
          <p:nvPr/>
        </p:nvSpPr>
        <p:spPr>
          <a:xfrm>
            <a:off x="0" y="0"/>
            <a:ext cx="18288000" cy="2103755"/>
          </a:xfrm>
          <a:custGeom>
            <a:rect b="b" l="l" r="r" t="t"/>
            <a:pathLst>
              <a:path extrusionOk="0" h="2103755" w="1828800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extrusionOk="0" h="2103755" w="1828800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extrusionOk="0" h="2103755" w="1828800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g36f21e578b4_1_556"/>
          <p:cNvSpPr txBox="1"/>
          <p:nvPr>
            <p:ph type="title"/>
          </p:nvPr>
        </p:nvSpPr>
        <p:spPr>
          <a:xfrm>
            <a:off x="778025" y="735475"/>
            <a:ext cx="72303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b="1" lang="en-US" sz="4500"/>
              <a:t>Slide 7: Key Findings</a:t>
            </a:r>
            <a:endParaRPr sz="6800"/>
          </a:p>
        </p:txBody>
      </p:sp>
      <p:sp>
        <p:nvSpPr>
          <p:cNvPr id="173" name="Google Shape;173;g36f21e578b4_1_556"/>
          <p:cNvSpPr/>
          <p:nvPr/>
        </p:nvSpPr>
        <p:spPr>
          <a:xfrm>
            <a:off x="0" y="7809927"/>
            <a:ext cx="18288000" cy="2477134"/>
          </a:xfrm>
          <a:custGeom>
            <a:rect b="b" l="l" r="r" t="t"/>
            <a:pathLst>
              <a:path extrusionOk="0" h="2477134" w="1828800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extrusionOk="0" h="2477134" w="1828800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extrusionOk="0" h="2477134" w="1828800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extrusionOk="0" h="2477134" w="1828800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extrusionOk="0" h="2477134" w="1828800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extrusionOk="0" h="2477134" w="1828800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extrusionOk="0" h="2477134" w="1828800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extrusionOk="0" h="2477134" w="1828800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74" name="Google Shape;174;g36f21e578b4_1_556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175" name="Google Shape;175;g36f21e578b4_1_5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36f21e578b4_1_556"/>
            <p:cNvSpPr/>
            <p:nvPr/>
          </p:nvSpPr>
          <p:spPr>
            <a:xfrm>
              <a:off x="12131539" y="5808728"/>
              <a:ext cx="5310505" cy="2668904"/>
            </a:xfrm>
            <a:custGeom>
              <a:rect b="b" l="l" r="r" t="t"/>
              <a:pathLst>
                <a:path extrusionOk="0" h="2668904" w="5310505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extrusionOk="0" h="2668904" w="5310505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extrusionOk="0" h="2668904" w="5310505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extrusionOk="0" h="2668904" w="5310505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extrusionOk="0" h="2668904" w="5310505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1"/>
            </a:p>
          </p:txBody>
        </p:sp>
        <p:pic>
          <p:nvPicPr>
            <p:cNvPr id="177" name="Google Shape;177;g36f21e578b4_1_5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f21e578b4_1_593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3" name="Google Shape;183;g36f21e578b4_1_593"/>
          <p:cNvSpPr txBox="1"/>
          <p:nvPr/>
        </p:nvSpPr>
        <p:spPr>
          <a:xfrm>
            <a:off x="315675" y="2882250"/>
            <a:ext cx="9045000" cy="5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display which customers have placed the highest number of orders.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Horizontal bar chart (X-axis: order count, Y-axis: customer names)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i="1" lang="en-US" sz="2300">
                <a:solidFill>
                  <a:schemeClr val="dk1"/>
                </a:solidFill>
              </a:rPr>
              <a:t>Nidhi Sha</a:t>
            </a:r>
            <a:r>
              <a:rPr lang="en-US" sz="2300">
                <a:solidFill>
                  <a:schemeClr val="dk1"/>
                </a:solidFill>
              </a:rPr>
              <a:t> has the highest orders (9).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Multiple customers have 7–8 orders, showing repeat buying behavior.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to target loyal customers with offers and retention campaigns.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84" name="Google Shape;184;g36f21e578b4_1_593"/>
          <p:cNvPicPr preferRelativeResize="0"/>
          <p:nvPr/>
        </p:nvPicPr>
        <p:blipFill rotWithShape="1">
          <a:blip r:embed="rId3">
            <a:alphaModFix/>
          </a:blip>
          <a:srcRect b="3710" l="1922" r="0" t="3067"/>
          <a:stretch/>
        </p:blipFill>
        <p:spPr>
          <a:xfrm>
            <a:off x="9594475" y="3427750"/>
            <a:ext cx="8464200" cy="4404600"/>
          </a:xfrm>
          <a:prstGeom prst="roundRect">
            <a:avLst>
              <a:gd fmla="val 5006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g36f21e578b4_1_593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1️⃣ Number of Orders Placed per Customer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0846920cb_0_47"/>
          <p:cNvSpPr/>
          <p:nvPr/>
        </p:nvSpPr>
        <p:spPr>
          <a:xfrm>
            <a:off x="1" y="41"/>
            <a:ext cx="18288000" cy="10287635"/>
          </a:xfrm>
          <a:custGeom>
            <a:rect b="b" l="l" r="r" t="t"/>
            <a:pathLst>
              <a:path extrusionOk="0" h="10287635" w="1828800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extrusionOk="0" h="10287635" w="1828800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extrusionOk="0" h="10287635" w="1828800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extrusionOk="0" h="10287635" w="1828800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extrusionOk="0" h="10287635" w="1828800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extrusionOk="0" h="10287635" w="1828800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g370846920cb_0_47"/>
          <p:cNvSpPr txBox="1"/>
          <p:nvPr/>
        </p:nvSpPr>
        <p:spPr>
          <a:xfrm>
            <a:off x="315675" y="2882250"/>
            <a:ext cx="9045000" cy="4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Purpose: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track order volume trends by month.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Visual:</a:t>
            </a:r>
            <a:br>
              <a:rPr b="1"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Vertical bar chart (X-axis: Month-Year, Y-axis: total orders)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Insights: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Peak orders in August 2023 (285) and May 2023 (276).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Order volume stays consistent month to month.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plan campaigns, manpower, and stock for busy periods.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92" name="Google Shape;192;g370846920cb_0_47"/>
          <p:cNvSpPr txBox="1"/>
          <p:nvPr/>
        </p:nvSpPr>
        <p:spPr>
          <a:xfrm>
            <a:off x="1151250" y="1726875"/>
            <a:ext cx="9870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2️⃣ Total Number of Orders Placed in a Month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</p:txBody>
      </p:sp>
      <p:pic>
        <p:nvPicPr>
          <p:cNvPr id="193" name="Google Shape;193;g370846920cb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675" y="2970550"/>
            <a:ext cx="9316200" cy="4589400"/>
          </a:xfrm>
          <a:prstGeom prst="roundRect">
            <a:avLst>
              <a:gd fmla="val 8029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2025-07-17T16:02:36Z</dcterms:created>
  <dc:creator>Srimayee Bhattacharyya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2025-07-15T00:00:00Z</vt:filetime>
  </property>
  <property fmtid="{D5CDD505-2E9C-101B-9397-08002B2CF9AE}" pid="3" name="Creator">
    <vt:lpwstr>Canva (Renderer mixed)</vt:lpwstr>
  </property>
  <property fmtid="{D5CDD505-2E9C-101B-9397-08002B2CF9AE}" pid="4" name="LastSaved">
    <vt:filetime>2025-07-17T00:00:00Z</vt:filetime>
  </property>
  <property fmtid="{D5CDD505-2E9C-101B-9397-08002B2CF9AE}" pid="5" name="Producer">
    <vt:lpwstr>Canva (Renderer mixed)</vt:lpwstr>
  </property>
</Properties>
</file>