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4993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6033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4911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8503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115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97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5445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529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13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6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513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63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597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561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059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514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540907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9567" y="1308100"/>
            <a:ext cx="7766936" cy="2183936"/>
          </a:xfrm>
        </p:spPr>
        <p:txBody>
          <a:bodyPr>
            <a:noAutofit/>
          </a:bodyPr>
          <a:lstStyle/>
          <a:p>
            <a:pPr algn="ctr"/>
            <a:r>
              <a:rPr lang="en-US" sz="5500" dirty="0">
                <a:latin typeface="Engravers MT" panose="02090707080505020304" pitchFamily="18" charset="0"/>
              </a:rPr>
              <a:t>3 TIER ARCHITECTURE</a:t>
            </a:r>
          </a:p>
        </p:txBody>
      </p:sp>
      <p:sp>
        <p:nvSpPr>
          <p:cNvPr id="3" name="Subtitle 2"/>
          <p:cNvSpPr>
            <a:spLocks noGrp="1"/>
          </p:cNvSpPr>
          <p:nvPr>
            <p:ph type="subTitle" idx="1"/>
          </p:nvPr>
        </p:nvSpPr>
        <p:spPr>
          <a:xfrm>
            <a:off x="1189567" y="3492036"/>
            <a:ext cx="7766936" cy="1096899"/>
          </a:xfrm>
        </p:spPr>
        <p:txBody>
          <a:bodyPr>
            <a:normAutofit/>
          </a:bodyPr>
          <a:lstStyle/>
          <a:p>
            <a:pPr algn="ctr"/>
            <a:r>
              <a:rPr lang="en-US" sz="3200" dirty="0">
                <a:latin typeface="Eras Demi ITC" panose="020B0805030504020804" pitchFamily="34" charset="0"/>
              </a:rPr>
              <a:t>Database Management System</a:t>
            </a:r>
          </a:p>
        </p:txBody>
      </p:sp>
    </p:spTree>
    <p:extLst>
      <p:ext uri="{BB962C8B-B14F-4D97-AF65-F5344CB8AC3E}">
        <p14:creationId xmlns:p14="http://schemas.microsoft.com/office/powerpoint/2010/main" val="62437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Engravers MT" panose="02090707080505020304" pitchFamily="18" charset="0"/>
              </a:rPr>
              <a:t>INTRODUCTION</a:t>
            </a:r>
          </a:p>
        </p:txBody>
      </p:sp>
      <p:sp>
        <p:nvSpPr>
          <p:cNvPr id="3" name="Content Placeholder 2"/>
          <p:cNvSpPr>
            <a:spLocks noGrp="1"/>
          </p:cNvSpPr>
          <p:nvPr>
            <p:ph idx="1"/>
          </p:nvPr>
        </p:nvSpPr>
        <p:spPr/>
        <p:txBody>
          <a:bodyPr>
            <a:normAutofit/>
          </a:bodyPr>
          <a:lstStyle/>
          <a:p>
            <a:pPr algn="just"/>
            <a:r>
              <a:rPr lang="en-US" dirty="0">
                <a:latin typeface="Comic Sans MS" panose="030F0702030302020204" pitchFamily="66" charset="0"/>
              </a:rPr>
              <a:t>DBMS 3-tier architecture divides the complete system into three inter-related but independent modules</a:t>
            </a:r>
          </a:p>
          <a:p>
            <a:pPr algn="just"/>
            <a:endParaRPr lang="en-US" dirty="0">
              <a:latin typeface="Comic Sans MS" panose="030F0702030302020204" pitchFamily="66" charset="0"/>
            </a:endParaRPr>
          </a:p>
          <a:p>
            <a:pPr algn="just"/>
            <a:r>
              <a:rPr lang="en-US" dirty="0">
                <a:latin typeface="Comic Sans MS" panose="030F0702030302020204" pitchFamily="66" charset="0"/>
              </a:rPr>
              <a:t>In DBMS, the 3-tier architecture is a client-server architecture that separates the user interface, application processing, and data management into three distinct tiers or layers. </a:t>
            </a:r>
          </a:p>
          <a:p>
            <a:pPr algn="just"/>
            <a:endParaRPr lang="en-US" dirty="0">
              <a:latin typeface="Comic Sans MS" panose="030F0702030302020204" pitchFamily="66" charset="0"/>
            </a:endParaRPr>
          </a:p>
          <a:p>
            <a:pPr algn="just"/>
            <a:r>
              <a:rPr lang="en-US" dirty="0">
                <a:latin typeface="Comic Sans MS" panose="030F0702030302020204" pitchFamily="66" charset="0"/>
              </a:rPr>
              <a:t>The 3-tier architecture is widely used in modern web applications and enterprise systems because it offers scalability, flexibility, and security</a:t>
            </a:r>
          </a:p>
        </p:txBody>
      </p:sp>
    </p:spTree>
    <p:extLst>
      <p:ext uri="{BB962C8B-B14F-4D97-AF65-F5344CB8AC3E}">
        <p14:creationId xmlns:p14="http://schemas.microsoft.com/office/powerpoint/2010/main" val="111255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586573"/>
            <a:ext cx="8610600" cy="607227"/>
          </a:xfrm>
        </p:spPr>
        <p:txBody>
          <a:bodyPr>
            <a:noAutofit/>
          </a:bodyPr>
          <a:lstStyle/>
          <a:p>
            <a:pPr algn="ctr"/>
            <a:r>
              <a:rPr lang="en-US" b="1" dirty="0">
                <a:latin typeface="Engravers MT" panose="02090707080505020304" pitchFamily="18" charset="0"/>
              </a:rPr>
              <a:t>3 TIER ARCHITECTURE</a:t>
            </a:r>
          </a:p>
        </p:txBody>
      </p:sp>
      <p:pic>
        <p:nvPicPr>
          <p:cNvPr id="6" name="Content Placeholder 5" descr="Mapping C# objects to database schema - Stack Overflow"/>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901" y="1701800"/>
            <a:ext cx="6134100" cy="4978400"/>
          </a:xfrm>
        </p:spPr>
      </p:pic>
    </p:spTree>
    <p:extLst>
      <p:ext uri="{BB962C8B-B14F-4D97-AF65-F5344CB8AC3E}">
        <p14:creationId xmlns:p14="http://schemas.microsoft.com/office/powerpoint/2010/main" val="45160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357973"/>
            <a:ext cx="9436100" cy="1077127"/>
          </a:xfrm>
        </p:spPr>
        <p:txBody>
          <a:bodyPr>
            <a:normAutofit/>
          </a:bodyPr>
          <a:lstStyle/>
          <a:p>
            <a:pPr algn="ctr"/>
            <a:r>
              <a:rPr lang="en-US" sz="3200" b="1" dirty="0">
                <a:latin typeface="Engravers MT" panose="02090707080505020304" pitchFamily="18" charset="0"/>
              </a:rPr>
              <a:t>Benefits of 3 tier architecture </a:t>
            </a:r>
          </a:p>
        </p:txBody>
      </p:sp>
      <p:sp>
        <p:nvSpPr>
          <p:cNvPr id="3" name="Content Placeholder 2"/>
          <p:cNvSpPr>
            <a:spLocks noGrp="1"/>
          </p:cNvSpPr>
          <p:nvPr>
            <p:ph idx="1"/>
          </p:nvPr>
        </p:nvSpPr>
        <p:spPr>
          <a:xfrm>
            <a:off x="685800" y="1727200"/>
            <a:ext cx="8686800" cy="4491485"/>
          </a:xfrm>
        </p:spPr>
        <p:txBody>
          <a:bodyPr>
            <a:normAutofit fontScale="92500" lnSpcReduction="20000"/>
          </a:bodyPr>
          <a:lstStyle/>
          <a:p>
            <a:pPr algn="just" fontAlgn="base"/>
            <a:r>
              <a:rPr lang="en-US" sz="1900" b="1" dirty="0">
                <a:latin typeface="Comic Sans MS" panose="030F0702030302020204" pitchFamily="66" charset="0"/>
              </a:rPr>
              <a:t>Minimized redundancy and data inconsistency:</a:t>
            </a:r>
            <a:r>
              <a:rPr lang="en-US" sz="1900" dirty="0">
                <a:latin typeface="Comic Sans MS" panose="030F0702030302020204" pitchFamily="66" charset="0"/>
              </a:rPr>
              <a:t> Data is normalized in DBMS to minimize the redundancy which helps in keeping data consistent. For Example, student information can be kept at one place in DBMS and accessed by different users.This minimized redundancy is due to primary key and foreign keys</a:t>
            </a:r>
          </a:p>
          <a:p>
            <a:pPr algn="just" fontAlgn="base"/>
            <a:r>
              <a:rPr lang="en-US" sz="1900" b="1" dirty="0">
                <a:latin typeface="Comic Sans MS" panose="030F0702030302020204" pitchFamily="66" charset="0"/>
              </a:rPr>
              <a:t>Simplified Data Access:</a:t>
            </a:r>
            <a:r>
              <a:rPr lang="en-US" sz="1900" dirty="0">
                <a:latin typeface="Comic Sans MS" panose="030F0702030302020204" pitchFamily="66" charset="0"/>
              </a:rPr>
              <a:t> A user need only name of the relation not exact location to access data, so the process is very simple.</a:t>
            </a:r>
          </a:p>
          <a:p>
            <a:pPr algn="just" fontAlgn="base"/>
            <a:r>
              <a:rPr lang="en-US" sz="1900" b="1" dirty="0">
                <a:latin typeface="Comic Sans MS" panose="030F0702030302020204" pitchFamily="66" charset="0"/>
              </a:rPr>
              <a:t>Multiple data views:</a:t>
            </a:r>
            <a:r>
              <a:rPr lang="en-US" sz="1900" dirty="0">
                <a:latin typeface="Comic Sans MS" panose="030F0702030302020204" pitchFamily="66" charset="0"/>
              </a:rPr>
              <a:t> Different views of same data can be created to cater the needs of different users. For Example, faculty salary information can be hidden from student view of data but shown in admin view.</a:t>
            </a:r>
          </a:p>
          <a:p>
            <a:pPr algn="just" fontAlgn="base"/>
            <a:r>
              <a:rPr lang="en-US" sz="1900" b="1" dirty="0">
                <a:latin typeface="Comic Sans MS" panose="030F0702030302020204" pitchFamily="66" charset="0"/>
              </a:rPr>
              <a:t>Data Security:</a:t>
            </a:r>
            <a:r>
              <a:rPr lang="en-US" sz="1900" dirty="0">
                <a:latin typeface="Comic Sans MS" panose="030F0702030302020204" pitchFamily="66" charset="0"/>
              </a:rPr>
              <a:t> Only authorized users are allowed to access the data in DBMS. Also, data can be encrypted by DBMS which makes it secure.</a:t>
            </a:r>
          </a:p>
          <a:p>
            <a:pPr algn="just" fontAlgn="base"/>
            <a:r>
              <a:rPr lang="en-US" sz="1900" b="1" dirty="0">
                <a:latin typeface="Comic Sans MS" panose="030F0702030302020204" pitchFamily="66" charset="0"/>
              </a:rPr>
              <a:t>Concurrent access to data: </a:t>
            </a:r>
            <a:r>
              <a:rPr lang="en-US" sz="1900" dirty="0">
                <a:latin typeface="Comic Sans MS" panose="030F0702030302020204" pitchFamily="66" charset="0"/>
              </a:rPr>
              <a:t>Data can be accessed concurrently by different users at same time in DBMS.</a:t>
            </a:r>
          </a:p>
          <a:p>
            <a:pPr algn="just" fontAlgn="base"/>
            <a:r>
              <a:rPr lang="en-US" sz="1900" b="1" dirty="0">
                <a:latin typeface="Comic Sans MS" panose="030F0702030302020204" pitchFamily="66" charset="0"/>
              </a:rPr>
              <a:t>Backup and Recovery mechanism:</a:t>
            </a:r>
            <a:r>
              <a:rPr lang="en-US" sz="1900" dirty="0">
                <a:latin typeface="Comic Sans MS" panose="030F0702030302020204" pitchFamily="66" charset="0"/>
              </a:rPr>
              <a:t> DBMS backup and recovery mechanism helps to avoid data loss and data inconsistency in case of catastrophic failures.</a:t>
            </a:r>
          </a:p>
          <a:p>
            <a:pPr algn="just" fontAlgn="base"/>
            <a:endParaRPr lang="en-US" dirty="0">
              <a:latin typeface="Comic Sans MS" panose="030F0702030302020204" pitchFamily="66" charset="0"/>
            </a:endParaRPr>
          </a:p>
          <a:p>
            <a:pPr algn="just" fontAlgn="base"/>
            <a:endParaRPr lang="en-US" dirty="0">
              <a:latin typeface="Comic Sans MS" panose="030F0702030302020204" pitchFamily="66" charset="0"/>
            </a:endParaRPr>
          </a:p>
          <a:p>
            <a:pPr algn="just"/>
            <a:endParaRPr lang="en-US" dirty="0">
              <a:latin typeface="Comic Sans MS" panose="030F0702030302020204" pitchFamily="66" charset="0"/>
            </a:endParaRPr>
          </a:p>
        </p:txBody>
      </p:sp>
    </p:spTree>
    <p:extLst>
      <p:ext uri="{BB962C8B-B14F-4D97-AF65-F5344CB8AC3E}">
        <p14:creationId xmlns:p14="http://schemas.microsoft.com/office/powerpoint/2010/main" val="22717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973"/>
            <a:ext cx="8610600" cy="1127927"/>
          </a:xfrm>
        </p:spPr>
        <p:txBody>
          <a:bodyPr>
            <a:normAutofit/>
          </a:bodyPr>
          <a:lstStyle/>
          <a:p>
            <a:r>
              <a:rPr lang="en-US" b="1" dirty="0">
                <a:latin typeface="Engravers MT" panose="02090707080505020304" pitchFamily="18" charset="0"/>
              </a:rPr>
              <a:t>Presentation layer</a:t>
            </a:r>
          </a:p>
        </p:txBody>
      </p:sp>
      <p:sp>
        <p:nvSpPr>
          <p:cNvPr id="3" name="Content Placeholder 2"/>
          <p:cNvSpPr>
            <a:spLocks noGrp="1"/>
          </p:cNvSpPr>
          <p:nvPr>
            <p:ph idx="1"/>
          </p:nvPr>
        </p:nvSpPr>
        <p:spPr>
          <a:xfrm>
            <a:off x="685800" y="1485900"/>
            <a:ext cx="8597900" cy="4732785"/>
          </a:xfrm>
        </p:spPr>
        <p:txBody>
          <a:bodyPr>
            <a:normAutofit fontScale="92500" lnSpcReduction="10000"/>
          </a:bodyPr>
          <a:lstStyle/>
          <a:p>
            <a:pPr marL="0" indent="0" algn="just">
              <a:buNone/>
            </a:pPr>
            <a:r>
              <a:rPr lang="en-US" sz="2600" dirty="0">
                <a:latin typeface="Comic Sans MS" panose="030F0702030302020204" pitchFamily="66" charset="0"/>
              </a:rPr>
              <a:t>This layer represents the user interface of the application. It is responsible for displaying information to the user and capturing user inputs.</a:t>
            </a:r>
          </a:p>
          <a:p>
            <a:pPr algn="just"/>
            <a:endParaRPr lang="en-US" sz="2600" dirty="0">
              <a:latin typeface="Comic Sans MS" panose="030F0702030302020204" pitchFamily="66" charset="0"/>
            </a:endParaRPr>
          </a:p>
          <a:p>
            <a:pPr marL="0" indent="0" algn="just">
              <a:buNone/>
            </a:pPr>
            <a:r>
              <a:rPr lang="en-US" sz="2600" b="1" dirty="0">
                <a:latin typeface="Comic Sans MS" panose="030F0702030302020204" pitchFamily="66" charset="0"/>
              </a:rPr>
              <a:t>Responsibilities</a:t>
            </a:r>
            <a:r>
              <a:rPr lang="en-US" sz="2600" dirty="0">
                <a:latin typeface="Comic Sans MS" panose="030F0702030302020204" pitchFamily="66" charset="0"/>
              </a:rPr>
              <a:t>:</a:t>
            </a:r>
          </a:p>
          <a:p>
            <a:pPr lvl="1" algn="just"/>
            <a:r>
              <a:rPr lang="en-US" sz="2600" dirty="0">
                <a:latin typeface="Comic Sans MS" panose="030F0702030302020204" pitchFamily="66" charset="0"/>
              </a:rPr>
              <a:t>Handles user interactions.</a:t>
            </a:r>
          </a:p>
          <a:p>
            <a:pPr lvl="1" algn="just"/>
            <a:r>
              <a:rPr lang="en-US" sz="2600" dirty="0">
                <a:latin typeface="Comic Sans MS" panose="030F0702030302020204" pitchFamily="66" charset="0"/>
              </a:rPr>
              <a:t>Presents data in a user-friendly format.</a:t>
            </a:r>
          </a:p>
          <a:p>
            <a:pPr lvl="1" algn="just"/>
            <a:r>
              <a:rPr lang="en-US" sz="2600" dirty="0">
                <a:latin typeface="Comic Sans MS" panose="030F0702030302020204" pitchFamily="66" charset="0"/>
              </a:rPr>
              <a:t>Collects user inputs and forwards them to the application server.</a:t>
            </a:r>
          </a:p>
          <a:p>
            <a:pPr lvl="1" algn="just"/>
            <a:r>
              <a:rPr lang="en-US" sz="2600" dirty="0">
                <a:latin typeface="Comic Sans MS" panose="030F0702030302020204" pitchFamily="66" charset="0"/>
              </a:rPr>
              <a:t>Provides a platform for user authentication and authorization.</a:t>
            </a:r>
          </a:p>
          <a:p>
            <a:endParaRPr lang="en-US" dirty="0"/>
          </a:p>
        </p:txBody>
      </p:sp>
    </p:spTree>
    <p:extLst>
      <p:ext uri="{BB962C8B-B14F-4D97-AF65-F5344CB8AC3E}">
        <p14:creationId xmlns:p14="http://schemas.microsoft.com/office/powerpoint/2010/main" val="43088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383373"/>
            <a:ext cx="8610600" cy="912027"/>
          </a:xfrm>
        </p:spPr>
        <p:txBody>
          <a:bodyPr>
            <a:normAutofit/>
          </a:bodyPr>
          <a:lstStyle/>
          <a:p>
            <a:r>
              <a:rPr lang="en-US" b="1" dirty="0">
                <a:latin typeface="Engravers MT" panose="02090707080505020304" pitchFamily="18" charset="0"/>
              </a:rPr>
              <a:t>Business logic layer</a:t>
            </a:r>
          </a:p>
        </p:txBody>
      </p:sp>
      <p:sp>
        <p:nvSpPr>
          <p:cNvPr id="3" name="Content Placeholder 2"/>
          <p:cNvSpPr>
            <a:spLocks noGrp="1"/>
          </p:cNvSpPr>
          <p:nvPr>
            <p:ph idx="1"/>
          </p:nvPr>
        </p:nvSpPr>
        <p:spPr>
          <a:xfrm>
            <a:off x="685800" y="1511300"/>
            <a:ext cx="8318500" cy="4707385"/>
          </a:xfrm>
        </p:spPr>
        <p:txBody>
          <a:bodyPr>
            <a:normAutofit fontScale="92500" lnSpcReduction="20000"/>
          </a:bodyPr>
          <a:lstStyle/>
          <a:p>
            <a:pPr marL="0" indent="0" algn="just">
              <a:buNone/>
            </a:pPr>
            <a:r>
              <a:rPr lang="en-US" sz="2600" dirty="0">
                <a:latin typeface="Comic Sans MS" panose="030F0702030302020204" pitchFamily="66" charset="0"/>
              </a:rPr>
              <a:t>This is where the application's logic and functionality reside. It processes the user's requests, interacts with the database, and handles business rules.</a:t>
            </a:r>
          </a:p>
          <a:p>
            <a:pPr marL="0" indent="0" algn="just">
              <a:buNone/>
            </a:pPr>
            <a:endParaRPr lang="en-US" sz="2600" dirty="0">
              <a:latin typeface="Comic Sans MS" panose="030F0702030302020204" pitchFamily="66" charset="0"/>
            </a:endParaRPr>
          </a:p>
          <a:p>
            <a:pPr marL="0" indent="0" algn="just">
              <a:buNone/>
            </a:pPr>
            <a:r>
              <a:rPr lang="en-US" sz="2600" b="1" dirty="0">
                <a:latin typeface="Comic Sans MS" panose="030F0702030302020204" pitchFamily="66" charset="0"/>
              </a:rPr>
              <a:t>Responsibilities</a:t>
            </a:r>
            <a:r>
              <a:rPr lang="en-US" sz="2600" dirty="0">
                <a:latin typeface="Comic Sans MS" panose="030F0702030302020204" pitchFamily="66" charset="0"/>
              </a:rPr>
              <a:t>:</a:t>
            </a:r>
          </a:p>
          <a:p>
            <a:pPr lvl="1" algn="just"/>
            <a:r>
              <a:rPr lang="en-US" sz="2600" dirty="0">
                <a:latin typeface="Comic Sans MS" panose="030F0702030302020204" pitchFamily="66" charset="0"/>
              </a:rPr>
              <a:t>Receives user requests from the presentation layer.</a:t>
            </a:r>
          </a:p>
          <a:p>
            <a:pPr lvl="1" algn="just"/>
            <a:r>
              <a:rPr lang="en-US" sz="2600" dirty="0">
                <a:latin typeface="Comic Sans MS" panose="030F0702030302020204" pitchFamily="66" charset="0"/>
              </a:rPr>
              <a:t>Implements business logic and rules.</a:t>
            </a:r>
          </a:p>
          <a:p>
            <a:pPr lvl="1" algn="just"/>
            <a:r>
              <a:rPr lang="en-US" sz="2600" dirty="0">
                <a:latin typeface="Comic Sans MS" panose="030F0702030302020204" pitchFamily="66" charset="0"/>
              </a:rPr>
              <a:t>Interacts with the database for data retrieval, manipulation, and storage.</a:t>
            </a:r>
          </a:p>
          <a:p>
            <a:pPr lvl="1" algn="just"/>
            <a:r>
              <a:rPr lang="en-US" sz="2600" dirty="0">
                <a:latin typeface="Comic Sans MS" panose="030F0702030302020204" pitchFamily="66" charset="0"/>
              </a:rPr>
              <a:t>Generates dynamic content to be sent back to the presentation layer.</a:t>
            </a:r>
          </a:p>
          <a:p>
            <a:endParaRPr lang="en-US" dirty="0"/>
          </a:p>
        </p:txBody>
      </p:sp>
    </p:spTree>
    <p:extLst>
      <p:ext uri="{BB962C8B-B14F-4D97-AF65-F5344CB8AC3E}">
        <p14:creationId xmlns:p14="http://schemas.microsoft.com/office/powerpoint/2010/main" val="35006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96073"/>
            <a:ext cx="7061200" cy="912027"/>
          </a:xfrm>
        </p:spPr>
        <p:txBody>
          <a:bodyPr>
            <a:normAutofit/>
          </a:bodyPr>
          <a:lstStyle/>
          <a:p>
            <a:r>
              <a:rPr lang="en-US" b="1" dirty="0">
                <a:latin typeface="Engravers MT" panose="02090707080505020304" pitchFamily="18" charset="0"/>
              </a:rPr>
              <a:t>Database layer</a:t>
            </a:r>
          </a:p>
        </p:txBody>
      </p:sp>
      <p:sp>
        <p:nvSpPr>
          <p:cNvPr id="3" name="Content Placeholder 2"/>
          <p:cNvSpPr>
            <a:spLocks noGrp="1"/>
          </p:cNvSpPr>
          <p:nvPr>
            <p:ph idx="1"/>
          </p:nvPr>
        </p:nvSpPr>
        <p:spPr>
          <a:xfrm>
            <a:off x="749300" y="1689100"/>
            <a:ext cx="8483600" cy="4572000"/>
          </a:xfrm>
        </p:spPr>
        <p:txBody>
          <a:bodyPr>
            <a:normAutofit fontScale="92500" lnSpcReduction="20000"/>
          </a:bodyPr>
          <a:lstStyle/>
          <a:p>
            <a:pPr marL="0" indent="0" algn="just">
              <a:buNone/>
            </a:pPr>
            <a:r>
              <a:rPr lang="en-US" sz="2600" dirty="0">
                <a:latin typeface="Comic Sans MS" panose="030F0702030302020204" pitchFamily="66" charset="0"/>
              </a:rPr>
              <a:t>This layer is responsible for managing the actual database. It handles tasks such as storing, retrieving, updating, and deleting data.</a:t>
            </a:r>
          </a:p>
          <a:p>
            <a:pPr marL="0" indent="0" algn="just">
              <a:buNone/>
            </a:pPr>
            <a:endParaRPr lang="en-US" sz="2600" dirty="0">
              <a:latin typeface="Comic Sans MS" panose="030F0702030302020204" pitchFamily="66" charset="0"/>
            </a:endParaRPr>
          </a:p>
          <a:p>
            <a:pPr marL="0" indent="0" algn="just">
              <a:buNone/>
            </a:pPr>
            <a:r>
              <a:rPr lang="en-US" sz="2600" b="1" dirty="0">
                <a:latin typeface="Comic Sans MS" panose="030F0702030302020204" pitchFamily="66" charset="0"/>
              </a:rPr>
              <a:t>Responsibilities</a:t>
            </a:r>
            <a:r>
              <a:rPr lang="en-US" sz="2600" dirty="0">
                <a:latin typeface="Comic Sans MS" panose="030F0702030302020204" pitchFamily="66" charset="0"/>
              </a:rPr>
              <a:t>:</a:t>
            </a:r>
          </a:p>
          <a:p>
            <a:pPr lvl="1" algn="just"/>
            <a:r>
              <a:rPr lang="en-US" sz="2600" dirty="0">
                <a:latin typeface="Comic Sans MS" panose="030F0702030302020204" pitchFamily="66" charset="0"/>
              </a:rPr>
              <a:t>Manages the physical storage of data.</a:t>
            </a:r>
          </a:p>
          <a:p>
            <a:pPr lvl="1" algn="just"/>
            <a:r>
              <a:rPr lang="en-US" sz="2600" dirty="0">
                <a:latin typeface="Comic Sans MS" panose="030F0702030302020204" pitchFamily="66" charset="0"/>
              </a:rPr>
              <a:t>Provides mechanisms for querying and modifying data.</a:t>
            </a:r>
          </a:p>
          <a:p>
            <a:pPr lvl="1" algn="just"/>
            <a:r>
              <a:rPr lang="en-US" sz="2600" dirty="0">
                <a:latin typeface="Comic Sans MS" panose="030F0702030302020204" pitchFamily="66" charset="0"/>
              </a:rPr>
              <a:t>Enforces data integrity and security through mechanisms like transactions and access controls.</a:t>
            </a:r>
          </a:p>
          <a:p>
            <a:pPr lvl="1" algn="just"/>
            <a:r>
              <a:rPr lang="en-US" sz="2600" dirty="0">
                <a:latin typeface="Comic Sans MS" panose="030F0702030302020204" pitchFamily="66" charset="0"/>
              </a:rPr>
              <a:t>Optimizes database performance for efficient data retrieval.</a:t>
            </a:r>
          </a:p>
          <a:p>
            <a:endParaRPr lang="en-US" dirty="0"/>
          </a:p>
        </p:txBody>
      </p:sp>
    </p:spTree>
    <p:extLst>
      <p:ext uri="{BB962C8B-B14F-4D97-AF65-F5344CB8AC3E}">
        <p14:creationId xmlns:p14="http://schemas.microsoft.com/office/powerpoint/2010/main" val="421041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32573"/>
            <a:ext cx="8610600" cy="785027"/>
          </a:xfrm>
        </p:spPr>
        <p:txBody>
          <a:bodyPr/>
          <a:lstStyle/>
          <a:p>
            <a:pPr algn="ctr"/>
            <a:r>
              <a:rPr lang="en-US" b="1" dirty="0">
                <a:latin typeface="Engravers MT" panose="02090707080505020304" pitchFamily="18" charset="0"/>
              </a:rPr>
              <a:t>conclusion</a:t>
            </a:r>
          </a:p>
        </p:txBody>
      </p:sp>
      <p:sp>
        <p:nvSpPr>
          <p:cNvPr id="3" name="Content Placeholder 2"/>
          <p:cNvSpPr>
            <a:spLocks noGrp="1"/>
          </p:cNvSpPr>
          <p:nvPr>
            <p:ph idx="1"/>
          </p:nvPr>
        </p:nvSpPr>
        <p:spPr>
          <a:xfrm>
            <a:off x="685800" y="1320800"/>
            <a:ext cx="8826500" cy="4897885"/>
          </a:xfrm>
        </p:spPr>
        <p:txBody>
          <a:bodyPr>
            <a:normAutofit/>
          </a:bodyPr>
          <a:lstStyle/>
          <a:p>
            <a:pPr algn="just"/>
            <a:r>
              <a:rPr lang="en-US" sz="2600" dirty="0">
                <a:latin typeface="Comic Sans MS" panose="030F0702030302020204" pitchFamily="66" charset="0"/>
              </a:rPr>
              <a:t>In summary, the 3-tier architecture separates the concerns of user interface, application logic, and database management. </a:t>
            </a:r>
          </a:p>
          <a:p>
            <a:pPr algn="just"/>
            <a:r>
              <a:rPr lang="en-US" sz="2600" dirty="0">
                <a:latin typeface="Comic Sans MS" panose="030F0702030302020204" pitchFamily="66" charset="0"/>
              </a:rPr>
              <a:t>This design pattern promotes scalability, maintainability, and reusability of components. </a:t>
            </a:r>
          </a:p>
          <a:p>
            <a:pPr algn="just"/>
            <a:r>
              <a:rPr lang="en-US" sz="2600" dirty="0">
                <a:latin typeface="Comic Sans MS" panose="030F0702030302020204" pitchFamily="66" charset="0"/>
              </a:rPr>
              <a:t>Each layer can be developed and maintained independently, allowing for easier updates and enhancements to the system.</a:t>
            </a:r>
          </a:p>
        </p:txBody>
      </p:sp>
    </p:spTree>
    <p:extLst>
      <p:ext uri="{BB962C8B-B14F-4D97-AF65-F5344CB8AC3E}">
        <p14:creationId xmlns:p14="http://schemas.microsoft.com/office/powerpoint/2010/main" val="4350936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42</TotalTime>
  <Words>332</Words>
  <Application>Microsoft Office PowerPoint</Application>
  <PresentationFormat>Widescreen</PresentationFormat>
  <Paragraphs>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3 TIER ARCHITECTURE</vt:lpstr>
      <vt:lpstr>INTRODUCTION</vt:lpstr>
      <vt:lpstr>3 TIER ARCHITECTURE</vt:lpstr>
      <vt:lpstr>Benefits of 3 tier architecture </vt:lpstr>
      <vt:lpstr>Presentation layer</vt:lpstr>
      <vt:lpstr>Business logic layer</vt:lpstr>
      <vt:lpstr>Database layer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tier architecture</dc:title>
  <dc:creator>kirigaya kazuto</dc:creator>
  <cp:lastModifiedBy>Rishi Joshi</cp:lastModifiedBy>
  <cp:revision>7</cp:revision>
  <dcterms:created xsi:type="dcterms:W3CDTF">2023-10-05T17:36:58Z</dcterms:created>
  <dcterms:modified xsi:type="dcterms:W3CDTF">2023-10-06T03:29:07Z</dcterms:modified>
</cp:coreProperties>
</file>