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7" r:id="rId30"/>
    <p:sldId id="288" r:id="rId31"/>
    <p:sldId id="289" r:id="rId32"/>
    <p:sldId id="293" r:id="rId33"/>
    <p:sldId id="294" r:id="rId34"/>
    <p:sldId id="296" r:id="rId35"/>
    <p:sldId id="297" r:id="rId36"/>
    <p:sldId id="298" r:id="rId37"/>
    <p:sldId id="299" r:id="rId38"/>
    <p:sldId id="300" r:id="rId39"/>
    <p:sldId id="301" r:id="rId40"/>
    <p:sldId id="302" r:id="rId41"/>
    <p:sldId id="303" r:id="rId42"/>
    <p:sldId id="305" r:id="rId43"/>
    <p:sldId id="306" r:id="rId44"/>
    <p:sldId id="307" r:id="rId45"/>
    <p:sldId id="308" r:id="rId46"/>
    <p:sldId id="309" r:id="rId47"/>
    <p:sldId id="310" r:id="rId48"/>
    <p:sldId id="311" r:id="rId49"/>
    <p:sldId id="312" r:id="rId50"/>
    <p:sldId id="313" r:id="rId51"/>
    <p:sldId id="315" r:id="rId5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B6E37B4-9889-4880-BB0D-6888A241EFFE}" type="datetimeFigureOut">
              <a:rPr lang="en-US" smtClean="0"/>
              <a:t>4/12/2024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839079C-4C46-4D79-9234-278116229793}" type="slidenum">
              <a:rPr lang="en-US" smtClean="0"/>
              <a:t>‹#›</a:t>
            </a:fld>
            <a:endParaRPr lang="en-US"/>
          </a:p>
        </p:txBody>
      </p:sp>
    </p:spTree>
    <p:extLst>
      <p:ext uri="{BB962C8B-B14F-4D97-AF65-F5344CB8AC3E}">
        <p14:creationId xmlns:p14="http://schemas.microsoft.com/office/powerpoint/2010/main" val="254300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2051" name="Rectangle 3"/>
          <p:cNvSpPr>
            <a:spLocks noGrp="1"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p>
        </p:txBody>
      </p:sp>
      <p:sp>
        <p:nvSpPr>
          <p:cNvPr id="2056" name="Rectangle 8"/>
          <p:cNvSpPr>
            <a:spLocks noGrp="1"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p>
        </p:txBody>
      </p:sp>
      <p:sp>
        <p:nvSpPr>
          <p:cNvPr id="11" name="Rectangle 4"/>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C33676F-F5E3-485A-9DA0-A42C12B6B053}" type="datetime1">
              <a:rPr lang="en-US" smtClean="0"/>
              <a:t>4/12/2024</a:t>
            </a:fld>
            <a:endParaRPr lang="en-US"/>
          </a:p>
        </p:txBody>
      </p:sp>
      <p:sp>
        <p:nvSpPr>
          <p:cNvPr id="12" name="Rectangle 5"/>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0E151-4323-44EC-96C2-2995AEC37F56}" type="datetime1">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9741C-178E-48E4-82E5-0094678AF4F3}" type="datetime1">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0D2E6-6464-4CD6-B50E-B407837CA864}" type="datetime1">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0C080-5DD7-463F-B8FF-09C667AEFFF4}" type="datetime1">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3AD7DE-9E78-46BB-B23D-975886A5C5AD}" type="datetime1">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72EF2-4EDA-4D58-8F8C-B51A6E2988D4}" type="datetime1">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3D63AF-9609-4DC3-A28D-05F7093D187D}" type="datetime1">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75F89-A05A-4EAF-B369-EB210058CDFD}" type="datetime1">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1A12B-715A-44B1-AFA9-E24CD505CB94}" type="datetime1">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A55DD-A49A-447D-9170-D16DC4F767A3}" type="datetime1">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5797550" y="4438650"/>
            <a:ext cx="3340100" cy="2333625"/>
          </a:xfrm>
          <a:prstGeom prst="rect">
            <a:avLst/>
          </a:prstGeom>
          <a:noFill/>
          <a:ln w="9525">
            <a:noFill/>
          </a:ln>
        </p:spPr>
      </p:pic>
      <p:sp>
        <p:nvSpPr>
          <p:cNvPr id="1028" name="Rectangle 4"/>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8A8D634-FC08-4B91-BD8D-B3DB1846AF66}" type="datetime1">
              <a:rPr lang="en-US" smtClean="0"/>
              <a:t>4/12/2024</a:t>
            </a:fld>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80604020202020204" pitchFamily="34" charset="0"/>
          <a:ea typeface="SimSun" pitchFamily="2" charset="-122"/>
        </a:defRPr>
      </a:lvl2pPr>
      <a:lvl3pPr algn="ctr" rtl="0" fontAlgn="base">
        <a:spcBef>
          <a:spcPct val="0"/>
        </a:spcBef>
        <a:spcAft>
          <a:spcPct val="0"/>
        </a:spcAft>
        <a:defRPr sz="4400">
          <a:solidFill>
            <a:schemeClr val="tx2"/>
          </a:solidFill>
          <a:latin typeface="Arial" panose="02080604020202020204" pitchFamily="34" charset="0"/>
          <a:ea typeface="SimSun" pitchFamily="2" charset="-122"/>
        </a:defRPr>
      </a:lvl3pPr>
      <a:lvl4pPr algn="ctr" rtl="0" fontAlgn="base">
        <a:spcBef>
          <a:spcPct val="0"/>
        </a:spcBef>
        <a:spcAft>
          <a:spcPct val="0"/>
        </a:spcAft>
        <a:defRPr sz="4400">
          <a:solidFill>
            <a:schemeClr val="tx2"/>
          </a:solidFill>
          <a:latin typeface="Arial" panose="02080604020202020204" pitchFamily="34" charset="0"/>
          <a:ea typeface="SimSun" pitchFamily="2" charset="-122"/>
        </a:defRPr>
      </a:lvl4pPr>
      <a:lvl5pPr algn="ctr" rtl="0" fontAlgn="base">
        <a:spcBef>
          <a:spcPct val="0"/>
        </a:spcBef>
        <a:spcAft>
          <a:spcPct val="0"/>
        </a:spcAft>
        <a:defRPr sz="4400">
          <a:solidFill>
            <a:schemeClr val="tx2"/>
          </a:solidFill>
          <a:latin typeface="Arial" panose="0208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8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8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8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2133600" cy="628377"/>
          </a:xfrm>
          <a:prstGeom prst="rect">
            <a:avLst/>
          </a:prstGeom>
          <a:solidFill>
            <a:schemeClr val="bg1">
              <a:lumMod val="85000"/>
            </a:schemeClr>
          </a:solidFill>
          <a:scene3d>
            <a:camera prst="orthographicFront"/>
            <a:lightRig rig="threePt" dir="t"/>
          </a:scene3d>
          <a:sp3d>
            <a:bevelT/>
          </a:sp3d>
        </p:spPr>
        <p:txBody>
          <a:bodyPr vert="horz" wrap="square" lIns="0" tIns="12700" rIns="0" bIns="0" rtlCol="0">
            <a:spAutoFit/>
          </a:bodyPr>
          <a:lstStyle/>
          <a:p>
            <a:pPr marL="12700" algn="ctr">
              <a:lnSpc>
                <a:spcPct val="100000"/>
              </a:lnSpc>
              <a:spcBef>
                <a:spcPts val="100"/>
              </a:spcBef>
            </a:pPr>
            <a:r>
              <a:rPr lang="en-US" sz="4000" spc="-10" dirty="0" smtClean="0">
                <a:solidFill>
                  <a:schemeClr val="tx1">
                    <a:lumMod val="95000"/>
                    <a:lumOff val="5000"/>
                  </a:schemeClr>
                </a:solidFill>
                <a:latin typeface="+mn-lt"/>
              </a:rPr>
              <a:t>UNIT -3</a:t>
            </a:r>
            <a:endParaRPr sz="4000">
              <a:solidFill>
                <a:schemeClr val="tx1">
                  <a:lumMod val="95000"/>
                  <a:lumOff val="5000"/>
                </a:schemeClr>
              </a:solidFill>
              <a:latin typeface="+mn-lt"/>
            </a:endParaRPr>
          </a:p>
        </p:txBody>
      </p:sp>
      <p:sp>
        <p:nvSpPr>
          <p:cNvPr id="25601" name="Rectangle 1"/>
          <p:cNvSpPr>
            <a:spLocks noChangeArrowheads="1"/>
          </p:cNvSpPr>
          <p:nvPr/>
        </p:nvSpPr>
        <p:spPr bwMode="auto">
          <a:xfrm>
            <a:off x="0" y="1464658"/>
            <a:ext cx="9144000" cy="1198880"/>
          </a:xfrm>
          <a:prstGeom prst="rect">
            <a:avLst/>
          </a:prstGeom>
          <a:solidFill>
            <a:schemeClr val="bg1">
              <a:lumMod val="75000"/>
            </a:schemeClr>
          </a:solidFill>
          <a:ln w="9525">
            <a:solidFill>
              <a:schemeClr val="accent1"/>
            </a:solid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Management of Technology, Product Development and Innovation, Technical Entrepreneurship, Global Trade and International Operations, Operations Management</a:t>
            </a:r>
            <a:endParaRPr kumimoji="0" lang="en-US" sz="2400" b="0" i="0" u="none" strike="noStrike" cap="none" normalizeH="0" baseline="0" dirty="0" smtClean="0">
              <a:ln>
                <a:noFill/>
              </a:ln>
              <a:solidFill>
                <a:schemeClr val="tx1"/>
              </a:solidFill>
              <a:effectLst/>
              <a:latin typeface="Arial" panose="02080604020202020204" pitchFamily="34" charset="0"/>
            </a:endParaRPr>
          </a:p>
        </p:txBody>
      </p:sp>
      <p:pic>
        <p:nvPicPr>
          <p:cNvPr id="6" name="Picture 5"/>
          <p:cNvPicPr/>
          <p:nvPr/>
        </p:nvPicPr>
        <p:blipFill>
          <a:blip r:embed="rId2"/>
          <a:srcRect/>
          <a:stretch>
            <a:fillRect/>
          </a:stretch>
        </p:blipFill>
        <p:spPr bwMode="auto">
          <a:xfrm>
            <a:off x="7467600" y="0"/>
            <a:ext cx="1676400" cy="609600"/>
          </a:xfrm>
          <a:prstGeom prst="rect">
            <a:avLst/>
          </a:prstGeom>
          <a:noFill/>
          <a:ln w="9525">
            <a:solidFill>
              <a:schemeClr val="accent1"/>
            </a:solid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200"/>
            <a:ext cx="9144000" cy="505267"/>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lnSpc>
                <a:spcPct val="100000"/>
              </a:lnSpc>
              <a:spcBef>
                <a:spcPts val="100"/>
              </a:spcBef>
            </a:pPr>
            <a:r>
              <a:rPr sz="3200" spc="-5" smtClean="0">
                <a:solidFill>
                  <a:srgbClr val="002060"/>
                </a:solidFill>
                <a:latin typeface="Calibri" pitchFamily="34" charset="0"/>
              </a:rPr>
              <a:t>Technology</a:t>
            </a:r>
            <a:r>
              <a:rPr sz="3200" spc="-30" smtClean="0">
                <a:solidFill>
                  <a:srgbClr val="002060"/>
                </a:solidFill>
                <a:latin typeface="Calibri" pitchFamily="34" charset="0"/>
              </a:rPr>
              <a:t> </a:t>
            </a:r>
            <a:r>
              <a:rPr sz="3200" spc="-10" smtClean="0">
                <a:solidFill>
                  <a:srgbClr val="002060"/>
                </a:solidFill>
                <a:latin typeface="Calibri" pitchFamily="34" charset="0"/>
              </a:rPr>
              <a:t>Management</a:t>
            </a:r>
            <a:endParaRPr sz="3200" spc="-10" dirty="0" smtClean="0">
              <a:solidFill>
                <a:srgbClr val="002060"/>
              </a:solidFill>
              <a:latin typeface="Calibri" pitchFamily="34" charset="0"/>
            </a:endParaRPr>
          </a:p>
        </p:txBody>
      </p:sp>
      <p:sp>
        <p:nvSpPr>
          <p:cNvPr id="3" name="object 3"/>
          <p:cNvSpPr txBox="1"/>
          <p:nvPr/>
        </p:nvSpPr>
        <p:spPr>
          <a:xfrm>
            <a:off x="152400" y="1430655"/>
            <a:ext cx="8839200" cy="4614084"/>
          </a:xfrm>
          <a:prstGeom prst="rect">
            <a:avLst/>
          </a:prstGeom>
        </p:spPr>
        <p:txBody>
          <a:bodyPr vert="horz" wrap="square" lIns="0" tIns="88900" rIns="0" bIns="0" rtlCol="0">
            <a:spAutoFit/>
          </a:bodyPr>
          <a:lstStyle/>
          <a:p>
            <a:pPr marL="12700">
              <a:lnSpc>
                <a:spcPct val="100000"/>
              </a:lnSpc>
              <a:spcBef>
                <a:spcPts val="700"/>
              </a:spcBef>
              <a:tabLst>
                <a:tab pos="3317240" algn="l"/>
              </a:tabLst>
            </a:pPr>
            <a:r>
              <a:rPr sz="2400" b="1" dirty="0" smtClean="0">
                <a:solidFill>
                  <a:srgbClr val="C00000"/>
                </a:solidFill>
                <a:latin typeface="Calibri" pitchFamily="34" charset="0"/>
                <a:cs typeface="Comic Sans MS"/>
              </a:rPr>
              <a:t>At </a:t>
            </a:r>
            <a:r>
              <a:rPr sz="2400" b="1" spc="-5" dirty="0">
                <a:solidFill>
                  <a:srgbClr val="C00000"/>
                </a:solidFill>
                <a:latin typeface="Calibri" pitchFamily="34" charset="0"/>
                <a:cs typeface="Comic Sans MS"/>
              </a:rPr>
              <a:t>enterprise</a:t>
            </a:r>
            <a:r>
              <a:rPr sz="2400" b="1" spc="10" dirty="0">
                <a:solidFill>
                  <a:srgbClr val="C00000"/>
                </a:solidFill>
                <a:latin typeface="Calibri" pitchFamily="34" charset="0"/>
                <a:cs typeface="Comic Sans MS"/>
              </a:rPr>
              <a:t> </a:t>
            </a:r>
            <a:r>
              <a:rPr sz="2400" b="1" spc="-5" dirty="0">
                <a:solidFill>
                  <a:srgbClr val="C00000"/>
                </a:solidFill>
                <a:latin typeface="Calibri" pitchFamily="34" charset="0"/>
                <a:cs typeface="Comic Sans MS"/>
              </a:rPr>
              <a:t>level</a:t>
            </a:r>
            <a:r>
              <a:rPr sz="2400" b="1" spc="-5" dirty="0" smtClean="0">
                <a:solidFill>
                  <a:schemeClr val="tx1">
                    <a:lumMod val="95000"/>
                    <a:lumOff val="5000"/>
                  </a:schemeClr>
                </a:solidFill>
                <a:latin typeface="Calibri" pitchFamily="34" charset="0"/>
                <a:cs typeface="Comic Sans MS"/>
              </a:rPr>
              <a:t>,</a:t>
            </a:r>
            <a:r>
              <a:rPr lang="en-US" sz="2400" b="1" spc="-5" dirty="0" smtClean="0">
                <a:solidFill>
                  <a:schemeClr val="tx1">
                    <a:lumMod val="95000"/>
                    <a:lumOff val="5000"/>
                  </a:schemeClr>
                </a:solidFill>
                <a:latin typeface="Calibri" pitchFamily="34" charset="0"/>
                <a:cs typeface="Comic Sans MS"/>
              </a:rPr>
              <a:t> </a:t>
            </a:r>
            <a:r>
              <a:rPr sz="2400" b="1" dirty="0" smtClean="0">
                <a:solidFill>
                  <a:schemeClr val="tx1">
                    <a:lumMod val="95000"/>
                    <a:lumOff val="5000"/>
                  </a:schemeClr>
                </a:solidFill>
                <a:latin typeface="Calibri" pitchFamily="34" charset="0"/>
                <a:cs typeface="Comic Sans MS"/>
              </a:rPr>
              <a:t>MOT </a:t>
            </a:r>
            <a:r>
              <a:rPr sz="2400" b="1" spc="-5" dirty="0">
                <a:solidFill>
                  <a:schemeClr val="tx1">
                    <a:lumMod val="95000"/>
                    <a:lumOff val="5000"/>
                  </a:schemeClr>
                </a:solidFill>
                <a:latin typeface="Calibri" pitchFamily="34" charset="0"/>
                <a:cs typeface="Comic Sans MS"/>
              </a:rPr>
              <a:t>includes following</a:t>
            </a:r>
            <a:r>
              <a:rPr sz="2400" b="1" spc="-25" dirty="0">
                <a:solidFill>
                  <a:schemeClr val="tx1">
                    <a:lumMod val="95000"/>
                    <a:lumOff val="5000"/>
                  </a:schemeClr>
                </a:solidFill>
                <a:latin typeface="Calibri" pitchFamily="34" charset="0"/>
                <a:cs typeface="Comic Sans MS"/>
              </a:rPr>
              <a:t> </a:t>
            </a:r>
            <a:r>
              <a:rPr sz="2400" b="1" spc="-5" dirty="0">
                <a:solidFill>
                  <a:schemeClr val="tx1">
                    <a:lumMod val="95000"/>
                    <a:lumOff val="5000"/>
                  </a:schemeClr>
                </a:solidFill>
                <a:latin typeface="Calibri" pitchFamily="34" charset="0"/>
                <a:cs typeface="Comic Sans MS"/>
              </a:rPr>
              <a:t>areas:</a:t>
            </a:r>
            <a:endParaRPr sz="2400" b="1" dirty="0">
              <a:solidFill>
                <a:schemeClr val="tx1">
                  <a:lumMod val="95000"/>
                  <a:lumOff val="5000"/>
                </a:schemeClr>
              </a:solidFill>
              <a:latin typeface="Calibri" pitchFamily="34" charset="0"/>
              <a:cs typeface="Comic Sans MS"/>
            </a:endParaRPr>
          </a:p>
          <a:p>
            <a:pPr marL="355600" marR="314960" indent="-342900">
              <a:lnSpc>
                <a:spcPct val="100000"/>
              </a:lnSpc>
              <a:spcBef>
                <a:spcPts val="600"/>
              </a:spcBef>
              <a:buChar char="•"/>
              <a:tabLst>
                <a:tab pos="354965" algn="l"/>
                <a:tab pos="355600" algn="l"/>
              </a:tabLst>
            </a:pPr>
            <a:r>
              <a:rPr sz="2400" b="1" spc="-5" dirty="0">
                <a:latin typeface="Calibri" pitchFamily="34" charset="0"/>
                <a:cs typeface="Comic Sans MS"/>
              </a:rPr>
              <a:t>Developing technology strategy </a:t>
            </a:r>
            <a:r>
              <a:rPr sz="2400" spc="-5" dirty="0">
                <a:latin typeface="Calibri" pitchFamily="34" charset="0"/>
                <a:cs typeface="Comic Sans MS"/>
              </a:rPr>
              <a:t>(e.g. leader versus  follower</a:t>
            </a:r>
            <a:r>
              <a:rPr sz="2400" spc="-10" dirty="0">
                <a:latin typeface="Calibri" pitchFamily="34" charset="0"/>
                <a:cs typeface="Comic Sans MS"/>
              </a:rPr>
              <a:t> </a:t>
            </a:r>
            <a:r>
              <a:rPr sz="2400" spc="-5" dirty="0">
                <a:latin typeface="Calibri" pitchFamily="34" charset="0"/>
                <a:cs typeface="Comic Sans MS"/>
              </a:rPr>
              <a:t>strategy)</a:t>
            </a:r>
            <a:endParaRPr sz="2400"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Technology</a:t>
            </a:r>
            <a:r>
              <a:rPr sz="2400" b="1" spc="-10" dirty="0">
                <a:latin typeface="Calibri" pitchFamily="34" charset="0"/>
                <a:cs typeface="Comic Sans MS"/>
              </a:rPr>
              <a:t> </a:t>
            </a:r>
            <a:r>
              <a:rPr sz="2400" b="1" spc="-5" dirty="0">
                <a:latin typeface="Calibri" pitchFamily="34" charset="0"/>
                <a:cs typeface="Comic Sans MS"/>
              </a:rPr>
              <a:t>forecasting</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Managing enterprise’s technology</a:t>
            </a:r>
            <a:r>
              <a:rPr sz="2400" b="1" spc="-10" dirty="0">
                <a:latin typeface="Calibri" pitchFamily="34" charset="0"/>
                <a:cs typeface="Comic Sans MS"/>
              </a:rPr>
              <a:t> </a:t>
            </a:r>
            <a:r>
              <a:rPr sz="2400" b="1" spc="-5" dirty="0" smtClean="0">
                <a:latin typeface="Calibri" pitchFamily="34" charset="0"/>
                <a:cs typeface="Comic Sans MS"/>
              </a:rPr>
              <a:t>portfo</a:t>
            </a:r>
            <a:r>
              <a:rPr lang="en-US" sz="2400" b="1" spc="-5" dirty="0" smtClean="0">
                <a:latin typeface="Calibri" pitchFamily="34" charset="0"/>
                <a:cs typeface="Comic Sans MS"/>
              </a:rPr>
              <a:t>l</a:t>
            </a:r>
            <a:r>
              <a:rPr sz="2400" b="1" spc="-5" dirty="0" smtClean="0">
                <a:latin typeface="Calibri" pitchFamily="34" charset="0"/>
                <a:cs typeface="Comic Sans MS"/>
              </a:rPr>
              <a:t>io</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Technovation (technology innovation)</a:t>
            </a:r>
            <a:endParaRPr sz="2400" b="1" dirty="0">
              <a:latin typeface="Calibri" pitchFamily="34" charset="0"/>
              <a:cs typeface="Comic Sans MS"/>
            </a:endParaRPr>
          </a:p>
          <a:p>
            <a:pPr marL="355600" marR="314325" indent="-342900">
              <a:lnSpc>
                <a:spcPct val="100000"/>
              </a:lnSpc>
              <a:spcBef>
                <a:spcPts val="600"/>
              </a:spcBef>
              <a:buChar char="•"/>
              <a:tabLst>
                <a:tab pos="354965" algn="l"/>
                <a:tab pos="355600" algn="l"/>
              </a:tabLst>
            </a:pPr>
            <a:r>
              <a:rPr sz="2400" b="1" spc="-5" dirty="0">
                <a:latin typeface="Calibri" pitchFamily="34" charset="0"/>
                <a:cs typeface="Comic Sans MS"/>
              </a:rPr>
              <a:t>Knowledge management </a:t>
            </a:r>
            <a:r>
              <a:rPr sz="2400" spc="-5" dirty="0">
                <a:latin typeface="Calibri" pitchFamily="34" charset="0"/>
                <a:cs typeface="Comic Sans MS"/>
              </a:rPr>
              <a:t>(e.g. creation, deployment,  transfer and protection of firm specific  technological knowledge viz through patent</a:t>
            </a:r>
            <a:r>
              <a:rPr sz="2400" spc="5" dirty="0">
                <a:latin typeface="Calibri" pitchFamily="34" charset="0"/>
                <a:cs typeface="Comic Sans MS"/>
              </a:rPr>
              <a:t> </a:t>
            </a:r>
            <a:r>
              <a:rPr sz="2400" spc="-5" dirty="0">
                <a:latin typeface="Calibri" pitchFamily="34" charset="0"/>
                <a:cs typeface="Comic Sans MS"/>
              </a:rPr>
              <a:t>etc)</a:t>
            </a:r>
            <a:endParaRPr sz="2400" dirty="0">
              <a:latin typeface="Calibri" pitchFamily="34" charset="0"/>
              <a:cs typeface="Comic Sans MS"/>
            </a:endParaRPr>
          </a:p>
          <a:p>
            <a:pPr marL="355600" marR="5080" indent="-342900">
              <a:lnSpc>
                <a:spcPct val="100000"/>
              </a:lnSpc>
              <a:spcBef>
                <a:spcPts val="590"/>
              </a:spcBef>
              <a:buChar char="•"/>
              <a:tabLst>
                <a:tab pos="354965" algn="l"/>
                <a:tab pos="355600" algn="l"/>
              </a:tabLst>
            </a:pPr>
            <a:r>
              <a:rPr sz="2400" b="1" spc="-5" dirty="0">
                <a:latin typeface="Calibri" pitchFamily="34" charset="0"/>
                <a:cs typeface="Comic Sans MS"/>
              </a:rPr>
              <a:t>Implementation of </a:t>
            </a:r>
            <a:r>
              <a:rPr sz="2400" b="1" dirty="0">
                <a:latin typeface="Calibri" pitchFamily="34" charset="0"/>
                <a:cs typeface="Comic Sans MS"/>
              </a:rPr>
              <a:t>new </a:t>
            </a:r>
            <a:r>
              <a:rPr sz="2400" b="1" spc="-5" dirty="0">
                <a:latin typeface="Calibri" pitchFamily="34" charset="0"/>
                <a:cs typeface="Comic Sans MS"/>
              </a:rPr>
              <a:t>technology </a:t>
            </a:r>
            <a:r>
              <a:rPr sz="2400" spc="-5" dirty="0">
                <a:latin typeface="Calibri" pitchFamily="34" charset="0"/>
                <a:cs typeface="Comic Sans MS"/>
              </a:rPr>
              <a:t>(including its  integration with the existing structure, systems and  workforce)</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391400" y="0"/>
            <a:ext cx="17526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200"/>
            <a:ext cx="9144000" cy="505267"/>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lnSpc>
                <a:spcPct val="100000"/>
              </a:lnSpc>
              <a:spcBef>
                <a:spcPts val="100"/>
              </a:spcBef>
            </a:pPr>
            <a:r>
              <a:rPr sz="3200" spc="-5" smtClean="0">
                <a:solidFill>
                  <a:srgbClr val="002060"/>
                </a:solidFill>
                <a:latin typeface="Calibri" pitchFamily="34" charset="0"/>
              </a:rPr>
              <a:t>Technology</a:t>
            </a:r>
            <a:r>
              <a:rPr sz="3200" spc="-30" smtClean="0">
                <a:solidFill>
                  <a:srgbClr val="002060"/>
                </a:solidFill>
                <a:latin typeface="Calibri" pitchFamily="34" charset="0"/>
              </a:rPr>
              <a:t> </a:t>
            </a:r>
            <a:r>
              <a:rPr sz="3200" spc="-10" smtClean="0">
                <a:solidFill>
                  <a:srgbClr val="002060"/>
                </a:solidFill>
                <a:latin typeface="Calibri" pitchFamily="34" charset="0"/>
              </a:rPr>
              <a:t>Management</a:t>
            </a:r>
            <a:endParaRPr sz="3200" spc="-10" dirty="0" smtClean="0">
              <a:solidFill>
                <a:srgbClr val="002060"/>
              </a:solidFill>
              <a:latin typeface="Calibri" pitchFamily="34" charset="0"/>
            </a:endParaRPr>
          </a:p>
        </p:txBody>
      </p:sp>
      <p:sp>
        <p:nvSpPr>
          <p:cNvPr id="3" name="object 3"/>
          <p:cNvSpPr txBox="1"/>
          <p:nvPr/>
        </p:nvSpPr>
        <p:spPr>
          <a:xfrm>
            <a:off x="86995" y="1106805"/>
            <a:ext cx="8790305" cy="4097084"/>
          </a:xfrm>
          <a:prstGeom prst="rect">
            <a:avLst/>
          </a:prstGeom>
        </p:spPr>
        <p:txBody>
          <a:bodyPr vert="horz" wrap="square" lIns="0" tIns="88900" rIns="0" bIns="0" rtlCol="0">
            <a:spAutoFit/>
          </a:bodyPr>
          <a:lstStyle/>
          <a:p>
            <a:pPr marL="12700">
              <a:lnSpc>
                <a:spcPct val="100000"/>
              </a:lnSpc>
              <a:spcBef>
                <a:spcPts val="700"/>
              </a:spcBef>
            </a:pPr>
            <a:r>
              <a:rPr sz="2400" dirty="0">
                <a:solidFill>
                  <a:srgbClr val="C00000"/>
                </a:solidFill>
                <a:latin typeface="Calibri" pitchFamily="34" charset="0"/>
                <a:cs typeface="Comic Sans MS"/>
              </a:rPr>
              <a:t>b.</a:t>
            </a:r>
            <a:r>
              <a:rPr sz="2400" spc="-15" dirty="0">
                <a:solidFill>
                  <a:srgbClr val="C00000"/>
                </a:solidFill>
                <a:latin typeface="Calibri" pitchFamily="34" charset="0"/>
                <a:cs typeface="Comic Sans MS"/>
              </a:rPr>
              <a:t> </a:t>
            </a:r>
            <a:r>
              <a:rPr sz="2400" spc="-5" dirty="0">
                <a:solidFill>
                  <a:srgbClr val="C00000"/>
                </a:solidFill>
                <a:latin typeface="Calibri" pitchFamily="34" charset="0"/>
                <a:cs typeface="Comic Sans MS"/>
              </a:rPr>
              <a:t>Contd…</a:t>
            </a:r>
            <a:endParaRPr sz="2400" dirty="0">
              <a:latin typeface="Calibri" pitchFamily="34" charset="0"/>
              <a:cs typeface="Comic Sans MS"/>
            </a:endParaRPr>
          </a:p>
          <a:p>
            <a:pPr marL="355600" marR="1236980" indent="-342900">
              <a:lnSpc>
                <a:spcPct val="100000"/>
              </a:lnSpc>
              <a:spcBef>
                <a:spcPts val="600"/>
              </a:spcBef>
              <a:buChar char="•"/>
              <a:tabLst>
                <a:tab pos="354965" algn="l"/>
                <a:tab pos="355600" algn="l"/>
              </a:tabLst>
            </a:pPr>
            <a:r>
              <a:rPr sz="2400" b="1" spc="-5" dirty="0">
                <a:latin typeface="Calibri" pitchFamily="34" charset="0"/>
                <a:cs typeface="Comic Sans MS"/>
              </a:rPr>
              <a:t>Technology transfer </a:t>
            </a:r>
            <a:r>
              <a:rPr sz="2400" spc="-5" dirty="0">
                <a:latin typeface="Calibri" pitchFamily="34" charset="0"/>
                <a:cs typeface="Comic Sans MS"/>
              </a:rPr>
              <a:t>(inculding problems </a:t>
            </a:r>
            <a:r>
              <a:rPr sz="2400" dirty="0">
                <a:latin typeface="Calibri" pitchFamily="34" charset="0"/>
                <a:cs typeface="Comic Sans MS"/>
              </a:rPr>
              <a:t>&amp;  </a:t>
            </a:r>
            <a:r>
              <a:rPr lang="en-US" sz="2400" dirty="0">
                <a:latin typeface="Calibri" pitchFamily="34" charset="0"/>
                <a:cs typeface="Comic Sans MS"/>
              </a:rPr>
              <a:t>M</a:t>
            </a:r>
            <a:r>
              <a:rPr sz="2400" spc="-5" dirty="0">
                <a:latin typeface="Calibri" pitchFamily="34" charset="0"/>
                <a:cs typeface="Comic Sans MS"/>
              </a:rPr>
              <a:t>anagement issues ), </a:t>
            </a:r>
            <a:r>
              <a:rPr sz="2400" b="1" spc="-5" dirty="0">
                <a:latin typeface="Calibri" pitchFamily="34" charset="0"/>
                <a:cs typeface="Comic Sans MS"/>
              </a:rPr>
              <a:t>Technology absorption  </a:t>
            </a:r>
            <a:r>
              <a:rPr sz="2400" spc="-5" dirty="0">
                <a:latin typeface="Calibri" pitchFamily="34" charset="0"/>
                <a:cs typeface="Comic Sans MS"/>
              </a:rPr>
              <a:t>(inculding problems </a:t>
            </a:r>
            <a:r>
              <a:rPr sz="2400" dirty="0">
                <a:latin typeface="Calibri" pitchFamily="34" charset="0"/>
                <a:cs typeface="Comic Sans MS"/>
              </a:rPr>
              <a:t>&amp; </a:t>
            </a:r>
            <a:r>
              <a:rPr sz="2400" spc="-5" dirty="0">
                <a:latin typeface="Calibri" pitchFamily="34" charset="0"/>
                <a:cs typeface="Comic Sans MS"/>
              </a:rPr>
              <a:t>management</a:t>
            </a:r>
            <a:r>
              <a:rPr sz="2400" spc="-20" dirty="0">
                <a:latin typeface="Calibri" pitchFamily="34" charset="0"/>
                <a:cs typeface="Comic Sans MS"/>
              </a:rPr>
              <a:t> </a:t>
            </a:r>
            <a:r>
              <a:rPr sz="2400" spc="-5" dirty="0">
                <a:latin typeface="Calibri" pitchFamily="34" charset="0"/>
                <a:cs typeface="Comic Sans MS"/>
              </a:rPr>
              <a:t>issues)</a:t>
            </a:r>
            <a:endParaRPr sz="2400" dirty="0">
              <a:latin typeface="Calibri" pitchFamily="34" charset="0"/>
              <a:cs typeface="Comic Sans MS"/>
            </a:endParaRPr>
          </a:p>
          <a:p>
            <a:pPr marL="355600" marR="144780" indent="-342900">
              <a:lnSpc>
                <a:spcPct val="100000"/>
              </a:lnSpc>
              <a:spcBef>
                <a:spcPts val="600"/>
              </a:spcBef>
              <a:buChar char="•"/>
              <a:tabLst>
                <a:tab pos="354965" algn="l"/>
                <a:tab pos="355600" algn="l"/>
              </a:tabLst>
            </a:pPr>
            <a:r>
              <a:rPr sz="2400" b="1" spc="-5" dirty="0">
                <a:latin typeface="Calibri" pitchFamily="34" charset="0"/>
                <a:cs typeface="Comic Sans MS"/>
              </a:rPr>
              <a:t>Managing technology change </a:t>
            </a:r>
            <a:r>
              <a:rPr sz="2400" spc="-5" dirty="0">
                <a:latin typeface="Calibri" pitchFamily="34" charset="0"/>
                <a:cs typeface="Comic Sans MS"/>
              </a:rPr>
              <a:t>(including  organizational issues viz productivity and quality of  </a:t>
            </a:r>
            <a:r>
              <a:rPr sz="2400" spc="-10" dirty="0">
                <a:latin typeface="Calibri" pitchFamily="34" charset="0"/>
                <a:cs typeface="Comic Sans MS"/>
              </a:rPr>
              <a:t>work</a:t>
            </a:r>
            <a:r>
              <a:rPr sz="2400" spc="-5" dirty="0">
                <a:latin typeface="Calibri" pitchFamily="34" charset="0"/>
                <a:cs typeface="Comic Sans MS"/>
              </a:rPr>
              <a:t> life)</a:t>
            </a:r>
            <a:endParaRPr sz="2400" dirty="0">
              <a:latin typeface="Calibri" pitchFamily="34" charset="0"/>
              <a:cs typeface="Comic Sans MS"/>
            </a:endParaRPr>
          </a:p>
          <a:p>
            <a:pPr marL="355600" marR="102235" indent="-342900">
              <a:lnSpc>
                <a:spcPct val="100000"/>
              </a:lnSpc>
              <a:spcBef>
                <a:spcPts val="605"/>
              </a:spcBef>
              <a:buChar char="•"/>
              <a:tabLst>
                <a:tab pos="354965" algn="l"/>
                <a:tab pos="355600" algn="l"/>
                <a:tab pos="2592070" algn="l"/>
                <a:tab pos="5902960" algn="l"/>
              </a:tabLst>
            </a:pPr>
            <a:r>
              <a:rPr sz="2400" b="1" spc="-15" dirty="0">
                <a:latin typeface="Calibri" pitchFamily="34" charset="0"/>
                <a:cs typeface="Comic Sans MS"/>
              </a:rPr>
              <a:t>I</a:t>
            </a:r>
            <a:r>
              <a:rPr sz="2400" b="1" dirty="0">
                <a:latin typeface="Calibri" pitchFamily="34" charset="0"/>
                <a:cs typeface="Comic Sans MS"/>
              </a:rPr>
              <a:t>n</a:t>
            </a:r>
            <a:r>
              <a:rPr sz="2400" b="1" spc="-5" dirty="0">
                <a:latin typeface="Calibri" pitchFamily="34" charset="0"/>
                <a:cs typeface="Comic Sans MS"/>
              </a:rPr>
              <a:t>t</a:t>
            </a:r>
            <a:r>
              <a:rPr sz="2400" b="1" dirty="0">
                <a:latin typeface="Calibri" pitchFamily="34" charset="0"/>
                <a:cs typeface="Comic Sans MS"/>
              </a:rPr>
              <a:t>e</a:t>
            </a:r>
            <a:r>
              <a:rPr sz="2400" b="1" spc="-5" dirty="0">
                <a:latin typeface="Calibri" pitchFamily="34" charset="0"/>
                <a:cs typeface="Comic Sans MS"/>
              </a:rPr>
              <a:t>g</a:t>
            </a:r>
            <a:r>
              <a:rPr sz="2400" b="1" dirty="0">
                <a:latin typeface="Calibri" pitchFamily="34" charset="0"/>
                <a:cs typeface="Comic Sans MS"/>
              </a:rPr>
              <a:t>r</a:t>
            </a:r>
            <a:r>
              <a:rPr sz="2400" b="1" spc="-10" dirty="0">
                <a:latin typeface="Calibri" pitchFamily="34" charset="0"/>
                <a:cs typeface="Comic Sans MS"/>
              </a:rPr>
              <a:t>a</a:t>
            </a:r>
            <a:r>
              <a:rPr sz="2400" b="1" spc="-5" dirty="0">
                <a:latin typeface="Calibri" pitchFamily="34" charset="0"/>
                <a:cs typeface="Comic Sans MS"/>
              </a:rPr>
              <a:t>tio</a:t>
            </a:r>
            <a:r>
              <a:rPr sz="2400" b="1" dirty="0">
                <a:latin typeface="Calibri" pitchFamily="34" charset="0"/>
                <a:cs typeface="Comic Sans MS"/>
              </a:rPr>
              <a:t>n </a:t>
            </a:r>
            <a:r>
              <a:rPr sz="2400" b="1" spc="-5" dirty="0">
                <a:latin typeface="Calibri" pitchFamily="34" charset="0"/>
                <a:cs typeface="Comic Sans MS"/>
              </a:rPr>
              <a:t>o</a:t>
            </a:r>
            <a:r>
              <a:rPr sz="2400" b="1" dirty="0">
                <a:latin typeface="Calibri" pitchFamily="34" charset="0"/>
                <a:cs typeface="Comic Sans MS"/>
              </a:rPr>
              <a:t>f	</a:t>
            </a:r>
            <a:r>
              <a:rPr sz="2400" b="1" spc="-5" dirty="0">
                <a:latin typeface="Calibri" pitchFamily="34" charset="0"/>
                <a:cs typeface="Comic Sans MS"/>
              </a:rPr>
              <a:t>e</a:t>
            </a:r>
            <a:r>
              <a:rPr sz="2400" b="1" dirty="0">
                <a:latin typeface="Calibri" pitchFamily="34" charset="0"/>
                <a:cs typeface="Comic Sans MS"/>
              </a:rPr>
              <a:t>ng</a:t>
            </a:r>
            <a:r>
              <a:rPr sz="2400" b="1" spc="-5" dirty="0">
                <a:latin typeface="Calibri" pitchFamily="34" charset="0"/>
                <a:cs typeface="Comic Sans MS"/>
              </a:rPr>
              <a:t>i</a:t>
            </a:r>
            <a:r>
              <a:rPr sz="2400" b="1" dirty="0">
                <a:latin typeface="Calibri" pitchFamily="34" charset="0"/>
                <a:cs typeface="Comic Sans MS"/>
              </a:rPr>
              <a:t>nee</a:t>
            </a:r>
            <a:r>
              <a:rPr sz="2400" b="1" spc="-5" dirty="0">
                <a:latin typeface="Calibri" pitchFamily="34" charset="0"/>
                <a:cs typeface="Comic Sans MS"/>
              </a:rPr>
              <a:t>ri</a:t>
            </a:r>
            <a:r>
              <a:rPr sz="2400" b="1" dirty="0">
                <a:latin typeface="Calibri" pitchFamily="34" charset="0"/>
                <a:cs typeface="Comic Sans MS"/>
              </a:rPr>
              <a:t>ng</a:t>
            </a:r>
            <a:r>
              <a:rPr sz="2400" b="1" spc="-5" dirty="0">
                <a:latin typeface="Calibri" pitchFamily="34" charset="0"/>
                <a:cs typeface="Comic Sans MS"/>
              </a:rPr>
              <a:t> (R&amp;D</a:t>
            </a:r>
            <a:r>
              <a:rPr sz="2400" b="1" dirty="0">
                <a:latin typeface="Calibri" pitchFamily="34" charset="0"/>
                <a:cs typeface="Comic Sans MS"/>
              </a:rPr>
              <a:t>)</a:t>
            </a:r>
            <a:r>
              <a:rPr sz="2400" b="1" spc="-5" dirty="0">
                <a:latin typeface="Calibri" pitchFamily="34" charset="0"/>
                <a:cs typeface="Comic Sans MS"/>
              </a:rPr>
              <a:t> </a:t>
            </a:r>
            <a:r>
              <a:rPr sz="2400" spc="-10" dirty="0">
                <a:latin typeface="Calibri" pitchFamily="34" charset="0"/>
                <a:cs typeface="Comic Sans MS"/>
              </a:rPr>
              <a:t>a</a:t>
            </a:r>
            <a:r>
              <a:rPr sz="2400" dirty="0">
                <a:latin typeface="Calibri" pitchFamily="34" charset="0"/>
                <a:cs typeface="Comic Sans MS"/>
              </a:rPr>
              <a:t>nd	</a:t>
            </a:r>
            <a:r>
              <a:rPr sz="2400" b="1" spc="-5" dirty="0">
                <a:latin typeface="Calibri" pitchFamily="34" charset="0"/>
                <a:cs typeface="Comic Sans MS"/>
              </a:rPr>
              <a:t>m</a:t>
            </a:r>
            <a:r>
              <a:rPr sz="2400" b="1" spc="-10" dirty="0">
                <a:latin typeface="Calibri" pitchFamily="34" charset="0"/>
                <a:cs typeface="Comic Sans MS"/>
              </a:rPr>
              <a:t>a</a:t>
            </a:r>
            <a:r>
              <a:rPr sz="2400" b="1" dirty="0">
                <a:latin typeface="Calibri" pitchFamily="34" charset="0"/>
                <a:cs typeface="Comic Sans MS"/>
              </a:rPr>
              <a:t>na</a:t>
            </a:r>
            <a:r>
              <a:rPr sz="2400" b="1" spc="-5" dirty="0">
                <a:latin typeface="Calibri" pitchFamily="34" charset="0"/>
                <a:cs typeface="Comic Sans MS"/>
              </a:rPr>
              <a:t>g</a:t>
            </a:r>
            <a:r>
              <a:rPr sz="2400" b="1" dirty="0">
                <a:latin typeface="Calibri" pitchFamily="34" charset="0"/>
                <a:cs typeface="Comic Sans MS"/>
              </a:rPr>
              <a:t>e</a:t>
            </a:r>
            <a:r>
              <a:rPr sz="2400" b="1" spc="-5" dirty="0">
                <a:latin typeface="Calibri" pitchFamily="34" charset="0"/>
                <a:cs typeface="Comic Sans MS"/>
              </a:rPr>
              <a:t>m</a:t>
            </a:r>
            <a:r>
              <a:rPr sz="2400" b="1" dirty="0">
                <a:latin typeface="Calibri" pitchFamily="34" charset="0"/>
                <a:cs typeface="Comic Sans MS"/>
              </a:rPr>
              <a:t>ent</a:t>
            </a:r>
            <a:r>
              <a:rPr sz="2400" dirty="0">
                <a:latin typeface="Calibri" pitchFamily="34" charset="0"/>
                <a:cs typeface="Comic Sans MS"/>
              </a:rPr>
              <a:t>  </a:t>
            </a:r>
            <a:r>
              <a:rPr sz="2400" spc="-10" dirty="0">
                <a:latin typeface="Calibri" pitchFamily="34" charset="0"/>
                <a:cs typeface="Comic Sans MS"/>
              </a:rPr>
              <a:t>(of </a:t>
            </a:r>
            <a:r>
              <a:rPr sz="2400" dirty="0">
                <a:latin typeface="Calibri" pitchFamily="34" charset="0"/>
                <a:cs typeface="Comic Sans MS"/>
              </a:rPr>
              <a:t>new </a:t>
            </a:r>
            <a:r>
              <a:rPr sz="2400" spc="-5" dirty="0">
                <a:latin typeface="Calibri" pitchFamily="34" charset="0"/>
                <a:cs typeface="Comic Sans MS"/>
              </a:rPr>
              <a:t>project) </a:t>
            </a:r>
            <a:r>
              <a:rPr sz="2400" b="1" spc="-5" dirty="0">
                <a:latin typeface="Calibri" pitchFamily="34" charset="0"/>
                <a:cs typeface="Comic Sans MS"/>
              </a:rPr>
              <a:t>leading to successful  implementation </a:t>
            </a:r>
            <a:r>
              <a:rPr sz="2400" dirty="0">
                <a:latin typeface="Calibri" pitchFamily="34" charset="0"/>
                <a:cs typeface="Comic Sans MS"/>
              </a:rPr>
              <a:t>/</a:t>
            </a:r>
            <a:r>
              <a:rPr sz="2400" spc="10" dirty="0">
                <a:latin typeface="Calibri" pitchFamily="34" charset="0"/>
                <a:cs typeface="Comic Sans MS"/>
              </a:rPr>
              <a:t> </a:t>
            </a:r>
            <a:r>
              <a:rPr sz="2400" spc="-5" dirty="0">
                <a:latin typeface="Calibri" pitchFamily="34" charset="0"/>
                <a:cs typeface="Comic Sans MS"/>
              </a:rPr>
              <a:t>commercialization</a:t>
            </a:r>
            <a:endParaRPr sz="2400" dirty="0">
              <a:latin typeface="Calibri" pitchFamily="34" charset="0"/>
              <a:cs typeface="Comic Sans MS"/>
            </a:endParaRPr>
          </a:p>
          <a:p>
            <a:pPr marL="355600" marR="5080" indent="-342900">
              <a:lnSpc>
                <a:spcPts val="2870"/>
              </a:lnSpc>
              <a:spcBef>
                <a:spcPts val="715"/>
              </a:spcBef>
              <a:buChar char="•"/>
              <a:tabLst>
                <a:tab pos="354965" algn="l"/>
                <a:tab pos="355600" algn="l"/>
              </a:tabLst>
            </a:pPr>
            <a:r>
              <a:rPr sz="2400" b="1" spc="-5" dirty="0">
                <a:latin typeface="Calibri" pitchFamily="34" charset="0"/>
                <a:cs typeface="Comic Sans MS"/>
              </a:rPr>
              <a:t>Integration of product and process technology </a:t>
            </a:r>
            <a:r>
              <a:rPr sz="2400" dirty="0">
                <a:latin typeface="Calibri" pitchFamily="34" charset="0"/>
                <a:cs typeface="Comic Sans MS"/>
              </a:rPr>
              <a:t>( </a:t>
            </a:r>
            <a:r>
              <a:rPr sz="2400" spc="-5" dirty="0">
                <a:latin typeface="Calibri" pitchFamily="34" charset="0"/>
                <a:cs typeface="Comic Sans MS"/>
              </a:rPr>
              <a:t>for  delivering the objects)</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391400" y="0"/>
            <a:ext cx="17526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33400"/>
            <a:ext cx="9144000" cy="505267"/>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lnSpc>
                <a:spcPct val="100000"/>
              </a:lnSpc>
              <a:spcBef>
                <a:spcPts val="100"/>
              </a:spcBef>
            </a:pPr>
            <a:r>
              <a:rPr sz="3200" spc="-5" smtClean="0">
                <a:solidFill>
                  <a:srgbClr val="002060"/>
                </a:solidFill>
                <a:latin typeface="Calibri" pitchFamily="34" charset="0"/>
              </a:rPr>
              <a:t>Technology</a:t>
            </a:r>
            <a:r>
              <a:rPr sz="3200" spc="-30" smtClean="0">
                <a:solidFill>
                  <a:srgbClr val="002060"/>
                </a:solidFill>
                <a:latin typeface="Calibri" pitchFamily="34" charset="0"/>
              </a:rPr>
              <a:t> </a:t>
            </a:r>
            <a:r>
              <a:rPr sz="3200" spc="-10" smtClean="0">
                <a:solidFill>
                  <a:srgbClr val="002060"/>
                </a:solidFill>
                <a:latin typeface="Calibri" pitchFamily="34" charset="0"/>
              </a:rPr>
              <a:t>Management</a:t>
            </a:r>
            <a:endParaRPr sz="3200" spc="-10" dirty="0" smtClean="0">
              <a:solidFill>
                <a:srgbClr val="002060"/>
              </a:solidFill>
              <a:latin typeface="Calibri" pitchFamily="34" charset="0"/>
            </a:endParaRPr>
          </a:p>
        </p:txBody>
      </p:sp>
      <p:sp>
        <p:nvSpPr>
          <p:cNvPr id="3" name="object 3"/>
          <p:cNvSpPr txBox="1"/>
          <p:nvPr/>
        </p:nvSpPr>
        <p:spPr>
          <a:xfrm>
            <a:off x="492760" y="1316355"/>
            <a:ext cx="8458200" cy="5209118"/>
          </a:xfrm>
          <a:prstGeom prst="rect">
            <a:avLst/>
          </a:prstGeom>
        </p:spPr>
        <p:txBody>
          <a:bodyPr vert="horz" wrap="square" lIns="0" tIns="88900" rIns="0" bIns="0" rtlCol="0">
            <a:spAutoFit/>
          </a:bodyPr>
          <a:lstStyle/>
          <a:p>
            <a:pPr marL="12700">
              <a:lnSpc>
                <a:spcPct val="100000"/>
              </a:lnSpc>
              <a:spcBef>
                <a:spcPts val="700"/>
              </a:spcBef>
            </a:pPr>
            <a:r>
              <a:rPr sz="2400" spc="-5" dirty="0">
                <a:solidFill>
                  <a:srgbClr val="C00000"/>
                </a:solidFill>
                <a:latin typeface="Calibri" pitchFamily="34" charset="0"/>
                <a:cs typeface="Comic Sans MS"/>
              </a:rPr>
              <a:t>c. contd…</a:t>
            </a:r>
            <a:endParaRPr sz="2400" spc="-5" dirty="0">
              <a:latin typeface="Calibri" pitchFamily="34" charset="0"/>
              <a:cs typeface="Comic Sans MS"/>
            </a:endParaRPr>
          </a:p>
          <a:p>
            <a:pPr marL="355600" marR="269240" indent="-342900">
              <a:lnSpc>
                <a:spcPct val="100000"/>
              </a:lnSpc>
              <a:spcBef>
                <a:spcPts val="600"/>
              </a:spcBef>
              <a:buChar char="•"/>
              <a:tabLst>
                <a:tab pos="354965" algn="l"/>
                <a:tab pos="355600" algn="l"/>
              </a:tabLst>
            </a:pPr>
            <a:r>
              <a:rPr sz="2400" b="1" spc="-5" dirty="0" smtClean="0">
                <a:latin typeface="Calibri" pitchFamily="34" charset="0"/>
                <a:cs typeface="Comic Sans MS"/>
              </a:rPr>
              <a:t>Technology </a:t>
            </a:r>
            <a:r>
              <a:rPr sz="2400" b="1" spc="-5" dirty="0">
                <a:latin typeface="Calibri" pitchFamily="34" charset="0"/>
                <a:cs typeface="Comic Sans MS"/>
              </a:rPr>
              <a:t>advancement </a:t>
            </a:r>
            <a:r>
              <a:rPr sz="2400" spc="-5" dirty="0">
                <a:latin typeface="Calibri" pitchFamily="34" charset="0"/>
                <a:cs typeface="Comic Sans MS"/>
              </a:rPr>
              <a:t>(e.g. learning </a:t>
            </a:r>
            <a:r>
              <a:rPr sz="2400" dirty="0">
                <a:latin typeface="Calibri" pitchFamily="34" charset="0"/>
                <a:cs typeface="Comic Sans MS"/>
              </a:rPr>
              <a:t>and </a:t>
            </a:r>
            <a:r>
              <a:rPr sz="2400" spc="-5" dirty="0">
                <a:latin typeface="Calibri" pitchFamily="34" charset="0"/>
                <a:cs typeface="Comic Sans MS"/>
              </a:rPr>
              <a:t>process  improvement)</a:t>
            </a:r>
            <a:endParaRPr sz="2400" dirty="0">
              <a:latin typeface="Calibri" pitchFamily="34" charset="0"/>
              <a:cs typeface="Comic Sans MS"/>
            </a:endParaRPr>
          </a:p>
          <a:p>
            <a:pPr marL="355600" marR="431165" indent="-342900">
              <a:lnSpc>
                <a:spcPct val="100000"/>
              </a:lnSpc>
              <a:spcBef>
                <a:spcPts val="600"/>
              </a:spcBef>
              <a:buChar char="•"/>
              <a:tabLst>
                <a:tab pos="354965" algn="l"/>
                <a:tab pos="355600" algn="l"/>
              </a:tabLst>
            </a:pPr>
            <a:r>
              <a:rPr sz="2400" b="1" spc="-5" dirty="0">
                <a:latin typeface="Calibri" pitchFamily="34" charset="0"/>
                <a:cs typeface="Comic Sans MS"/>
              </a:rPr>
              <a:t>Managing technology </a:t>
            </a:r>
            <a:r>
              <a:rPr sz="2400" spc="-5" dirty="0">
                <a:latin typeface="Calibri" pitchFamily="34" charset="0"/>
                <a:cs typeface="Comic Sans MS"/>
              </a:rPr>
              <a:t>at the </a:t>
            </a:r>
            <a:r>
              <a:rPr sz="2400" b="1" spc="-5" dirty="0">
                <a:latin typeface="Calibri" pitchFamily="34" charset="0"/>
                <a:cs typeface="Comic Sans MS"/>
              </a:rPr>
              <a:t>boundary </a:t>
            </a:r>
            <a:r>
              <a:rPr sz="2400" b="1" dirty="0">
                <a:latin typeface="Calibri" pitchFamily="34" charset="0"/>
                <a:cs typeface="Comic Sans MS"/>
              </a:rPr>
              <a:t>/ </a:t>
            </a:r>
            <a:r>
              <a:rPr sz="2400" b="1" spc="-5" dirty="0">
                <a:latin typeface="Calibri" pitchFamily="34" charset="0"/>
                <a:cs typeface="Comic Sans MS"/>
              </a:rPr>
              <a:t>border </a:t>
            </a:r>
            <a:r>
              <a:rPr sz="2400" spc="-5" dirty="0">
                <a:latin typeface="Calibri" pitchFamily="34" charset="0"/>
                <a:cs typeface="Comic Sans MS"/>
              </a:rPr>
              <a:t>of  the </a:t>
            </a:r>
            <a:r>
              <a:rPr sz="2400" b="1" spc="-5" dirty="0">
                <a:latin typeface="Calibri" pitchFamily="34" charset="0"/>
                <a:cs typeface="Comic Sans MS"/>
              </a:rPr>
              <a:t>firm </a:t>
            </a:r>
            <a:r>
              <a:rPr sz="2400" spc="-5" dirty="0">
                <a:latin typeface="Calibri" pitchFamily="34" charset="0"/>
                <a:cs typeface="Comic Sans MS"/>
              </a:rPr>
              <a:t>(e.g. collaboration and coordination with  supply </a:t>
            </a:r>
            <a:r>
              <a:rPr sz="2400" dirty="0">
                <a:latin typeface="Calibri" pitchFamily="34" charset="0"/>
                <a:cs typeface="Comic Sans MS"/>
              </a:rPr>
              <a:t>chain </a:t>
            </a:r>
            <a:r>
              <a:rPr sz="2400" spc="-5" dirty="0">
                <a:latin typeface="Calibri" pitchFamily="34" charset="0"/>
                <a:cs typeface="Comic Sans MS"/>
              </a:rPr>
              <a:t>partners </a:t>
            </a:r>
            <a:r>
              <a:rPr sz="2400" dirty="0">
                <a:latin typeface="Calibri" pitchFamily="34" charset="0"/>
                <a:cs typeface="Comic Sans MS"/>
              </a:rPr>
              <a:t>and </a:t>
            </a:r>
            <a:r>
              <a:rPr sz="2400" spc="-5" dirty="0">
                <a:latin typeface="Calibri" pitchFamily="34" charset="0"/>
                <a:cs typeface="Comic Sans MS"/>
              </a:rPr>
              <a:t>customers) and  </a:t>
            </a:r>
            <a:r>
              <a:rPr sz="2400" b="1" spc="-5" dirty="0">
                <a:latin typeface="Calibri" pitchFamily="34" charset="0"/>
                <a:cs typeface="Comic Sans MS"/>
              </a:rPr>
              <a:t>Technology </a:t>
            </a:r>
            <a:r>
              <a:rPr sz="2400" b="1" spc="-10" dirty="0">
                <a:latin typeface="Calibri" pitchFamily="34" charset="0"/>
                <a:cs typeface="Comic Sans MS"/>
              </a:rPr>
              <a:t>diffusion </a:t>
            </a:r>
            <a:r>
              <a:rPr sz="2400" spc="-5" dirty="0">
                <a:latin typeface="Calibri" pitchFamily="34" charset="0"/>
                <a:cs typeface="Comic Sans MS"/>
              </a:rPr>
              <a:t>(from firm to suppliers and  customers)</a:t>
            </a:r>
            <a:endParaRPr sz="2400" dirty="0">
              <a:latin typeface="Calibri" pitchFamily="34" charset="0"/>
              <a:cs typeface="Comic Sans MS"/>
            </a:endParaRPr>
          </a:p>
          <a:p>
            <a:pPr marL="355600" marR="318770" indent="-342900">
              <a:lnSpc>
                <a:spcPct val="100000"/>
              </a:lnSpc>
              <a:spcBef>
                <a:spcPts val="605"/>
              </a:spcBef>
              <a:buChar char="•"/>
              <a:tabLst>
                <a:tab pos="354965" algn="l"/>
                <a:tab pos="355600" algn="l"/>
              </a:tabLst>
            </a:pPr>
            <a:r>
              <a:rPr sz="2400" b="1" spc="-5" dirty="0">
                <a:latin typeface="Calibri" pitchFamily="34" charset="0"/>
                <a:cs typeface="Comic Sans MS"/>
              </a:rPr>
              <a:t>Performance measurement </a:t>
            </a:r>
            <a:r>
              <a:rPr sz="2400" spc="-5" dirty="0">
                <a:latin typeface="Calibri" pitchFamily="34" charset="0"/>
                <a:cs typeface="Comic Sans MS"/>
              </a:rPr>
              <a:t>of </a:t>
            </a:r>
            <a:r>
              <a:rPr sz="2400" b="1" dirty="0">
                <a:latin typeface="Calibri" pitchFamily="34" charset="0"/>
                <a:cs typeface="Comic Sans MS"/>
              </a:rPr>
              <a:t>new </a:t>
            </a:r>
            <a:r>
              <a:rPr sz="2400" b="1" spc="-5" dirty="0">
                <a:latin typeface="Calibri" pitchFamily="34" charset="0"/>
                <a:cs typeface="Comic Sans MS"/>
              </a:rPr>
              <a:t>technology </a:t>
            </a:r>
            <a:r>
              <a:rPr sz="2400" spc="-5" dirty="0">
                <a:latin typeface="Calibri" pitchFamily="34" charset="0"/>
                <a:cs typeface="Comic Sans MS"/>
              </a:rPr>
              <a:t>(e.g.  technlogy assessment, technology audit </a:t>
            </a:r>
            <a:r>
              <a:rPr sz="2400" dirty="0">
                <a:latin typeface="Calibri" pitchFamily="34" charset="0"/>
                <a:cs typeface="Comic Sans MS"/>
              </a:rPr>
              <a:t>and  </a:t>
            </a:r>
            <a:r>
              <a:rPr sz="2400" spc="-5" dirty="0">
                <a:latin typeface="Calibri" pitchFamily="34" charset="0"/>
                <a:cs typeface="Comic Sans MS"/>
              </a:rPr>
              <a:t>feedback)</a:t>
            </a:r>
            <a:endParaRPr sz="2400" dirty="0">
              <a:latin typeface="Calibri" pitchFamily="34" charset="0"/>
              <a:cs typeface="Comic Sans MS"/>
            </a:endParaRPr>
          </a:p>
          <a:p>
            <a:pPr marL="354965" marR="5080" indent="-354965">
              <a:lnSpc>
                <a:spcPts val="2870"/>
              </a:lnSpc>
              <a:spcBef>
                <a:spcPts val="715"/>
              </a:spcBef>
              <a:buChar char="•"/>
              <a:tabLst>
                <a:tab pos="354965" algn="l"/>
                <a:tab pos="355600" algn="l"/>
              </a:tabLst>
            </a:pPr>
            <a:r>
              <a:rPr sz="2400" b="1" spc="-5" dirty="0">
                <a:latin typeface="Calibri" pitchFamily="34" charset="0"/>
                <a:cs typeface="Comic Sans MS"/>
              </a:rPr>
              <a:t>Technology </a:t>
            </a:r>
            <a:r>
              <a:rPr sz="2400" spc="-5" dirty="0">
                <a:latin typeface="Calibri" pitchFamily="34" charset="0"/>
                <a:cs typeface="Comic Sans MS"/>
              </a:rPr>
              <a:t>and </a:t>
            </a:r>
            <a:r>
              <a:rPr sz="2400" b="1" spc="-5" dirty="0">
                <a:latin typeface="Calibri" pitchFamily="34" charset="0"/>
                <a:cs typeface="Comic Sans MS"/>
              </a:rPr>
              <a:t>environmental sustainability </a:t>
            </a:r>
            <a:r>
              <a:rPr sz="2400" spc="-5" dirty="0">
                <a:latin typeface="Calibri" pitchFamily="34" charset="0"/>
                <a:cs typeface="Comic Sans MS"/>
              </a:rPr>
              <a:t>(e.g.  environmental impact assessment,</a:t>
            </a:r>
            <a:r>
              <a:rPr sz="2400" spc="-20" dirty="0">
                <a:latin typeface="Calibri" pitchFamily="34" charset="0"/>
                <a:cs typeface="Comic Sans MS"/>
              </a:rPr>
              <a:t> </a:t>
            </a:r>
            <a:r>
              <a:rPr sz="2400" spc="-5" dirty="0" smtClean="0">
                <a:latin typeface="Calibri" pitchFamily="34" charset="0"/>
                <a:cs typeface="Comic Sans MS"/>
              </a:rPr>
              <a:t>environmental</a:t>
            </a:r>
            <a:r>
              <a:rPr lang="en-US" sz="2400" spc="-5" dirty="0" smtClean="0">
                <a:latin typeface="Calibri" pitchFamily="34" charset="0"/>
                <a:cs typeface="Comic Sans MS"/>
              </a:rPr>
              <a:t> </a:t>
            </a:r>
            <a:r>
              <a:rPr sz="2400" spc="-5" dirty="0" smtClean="0">
                <a:latin typeface="Calibri" pitchFamily="34" charset="0"/>
                <a:cs typeface="Comic Sans MS"/>
              </a:rPr>
              <a:t>audit</a:t>
            </a:r>
            <a:r>
              <a:rPr sz="2400" spc="-5" dirty="0">
                <a:latin typeface="Calibri" pitchFamily="34" charset="0"/>
                <a:cs typeface="Comic Sans MS"/>
              </a:rPr>
              <a:t>, discharge of </a:t>
            </a:r>
            <a:r>
              <a:rPr lang="en-US" sz="2400" spc="-5" dirty="0" smtClean="0">
                <a:latin typeface="Calibri" pitchFamily="34" charset="0"/>
                <a:cs typeface="Comic Sans MS"/>
              </a:rPr>
              <a:t>e</a:t>
            </a:r>
            <a:r>
              <a:rPr sz="2400" spc="-5" dirty="0" smtClean="0">
                <a:latin typeface="Calibri" pitchFamily="34" charset="0"/>
                <a:cs typeface="Comic Sans MS"/>
              </a:rPr>
              <a:t>nvironmental  </a:t>
            </a:r>
            <a:r>
              <a:rPr sz="2400" spc="-5" dirty="0">
                <a:latin typeface="Calibri" pitchFamily="34" charset="0"/>
                <a:cs typeface="Comic Sans MS"/>
              </a:rPr>
              <a:t>responsibility, green</a:t>
            </a:r>
            <a:r>
              <a:rPr sz="2400" spc="-15" dirty="0">
                <a:latin typeface="Calibri" pitchFamily="34" charset="0"/>
                <a:cs typeface="Comic Sans MS"/>
              </a:rPr>
              <a:t> </a:t>
            </a:r>
            <a:r>
              <a:rPr sz="2400" spc="-5" dirty="0">
                <a:latin typeface="Calibri" pitchFamily="34" charset="0"/>
                <a:cs typeface="Comic Sans MS"/>
              </a:rPr>
              <a:t>marketing</a:t>
            </a:r>
            <a:endParaRPr sz="2400" dirty="0">
              <a:latin typeface="Calibri" pitchFamily="34" charset="0"/>
              <a:cs typeface="Comic Sans MS"/>
            </a:endParaRPr>
          </a:p>
          <a:p>
            <a:pPr marL="355600">
              <a:lnSpc>
                <a:spcPts val="2785"/>
              </a:lnSpc>
            </a:pPr>
            <a:r>
              <a:rPr sz="2400" spc="-5" dirty="0">
                <a:latin typeface="Calibri" pitchFamily="34" charset="0"/>
                <a:cs typeface="Comic Sans MS"/>
              </a:rPr>
              <a:t>etc)</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543800" y="0"/>
            <a:ext cx="16002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33400"/>
            <a:ext cx="9144000" cy="505267"/>
          </a:xfrm>
          <a:prstGeom prst="rect">
            <a:avLst/>
          </a:prstGeom>
          <a:noFill/>
          <a:ln>
            <a:solidFill>
              <a:schemeClr val="accent1"/>
            </a:solidFill>
          </a:ln>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lnSpc>
                <a:spcPct val="100000"/>
              </a:lnSpc>
              <a:spcBef>
                <a:spcPts val="100"/>
              </a:spcBef>
              <a:tabLst>
                <a:tab pos="970915" algn="l"/>
              </a:tabLst>
            </a:pPr>
            <a:r>
              <a:rPr sz="3200" spc="-5" smtClean="0">
                <a:solidFill>
                  <a:srgbClr val="002060"/>
                </a:solidFill>
                <a:latin typeface="Calibri" pitchFamily="34" charset="0"/>
              </a:rPr>
              <a:t>The</a:t>
            </a:r>
            <a:r>
              <a:rPr lang="en-US" sz="3200" spc="-5" dirty="0" smtClean="0">
                <a:solidFill>
                  <a:srgbClr val="002060"/>
                </a:solidFill>
                <a:latin typeface="Calibri" pitchFamily="34" charset="0"/>
              </a:rPr>
              <a:t> </a:t>
            </a:r>
            <a:r>
              <a:rPr sz="3200" spc="-10" smtClean="0">
                <a:solidFill>
                  <a:srgbClr val="002060"/>
                </a:solidFill>
                <a:latin typeface="Calibri" pitchFamily="34" charset="0"/>
              </a:rPr>
              <a:t>Key </a:t>
            </a:r>
            <a:r>
              <a:rPr sz="3200" spc="-10" dirty="0">
                <a:solidFill>
                  <a:srgbClr val="002060"/>
                </a:solidFill>
                <a:latin typeface="Calibri" pitchFamily="34" charset="0"/>
              </a:rPr>
              <a:t>Tasks </a:t>
            </a:r>
            <a:r>
              <a:rPr sz="3200" dirty="0">
                <a:solidFill>
                  <a:srgbClr val="002060"/>
                </a:solidFill>
                <a:latin typeface="Calibri" pitchFamily="34" charset="0"/>
              </a:rPr>
              <a:t>of</a:t>
            </a:r>
            <a:r>
              <a:rPr sz="3200" spc="-85" dirty="0">
                <a:solidFill>
                  <a:srgbClr val="002060"/>
                </a:solidFill>
                <a:latin typeface="Calibri" pitchFamily="34" charset="0"/>
              </a:rPr>
              <a:t> </a:t>
            </a:r>
            <a:r>
              <a:rPr sz="3200" spc="-5" dirty="0">
                <a:solidFill>
                  <a:srgbClr val="002060"/>
                </a:solidFill>
                <a:latin typeface="Calibri" pitchFamily="34" charset="0"/>
              </a:rPr>
              <a:t>MOT</a:t>
            </a:r>
          </a:p>
        </p:txBody>
      </p:sp>
      <p:sp>
        <p:nvSpPr>
          <p:cNvPr id="3" name="object 3"/>
          <p:cNvSpPr txBox="1"/>
          <p:nvPr/>
        </p:nvSpPr>
        <p:spPr>
          <a:xfrm>
            <a:off x="190500" y="1419860"/>
            <a:ext cx="8763000" cy="4626610"/>
          </a:xfrm>
          <a:prstGeom prst="rect">
            <a:avLst/>
          </a:prstGeom>
        </p:spPr>
        <p:txBody>
          <a:bodyPr vert="horz" wrap="square" lIns="0" tIns="12700" rIns="0" bIns="0" rtlCol="0">
            <a:spAutoFit/>
          </a:bodyPr>
          <a:lstStyle/>
          <a:p>
            <a:pPr marL="355600" marR="167005" indent="-342900">
              <a:lnSpc>
                <a:spcPct val="100000"/>
              </a:lnSpc>
              <a:spcBef>
                <a:spcPts val="100"/>
              </a:spcBef>
              <a:tabLst>
                <a:tab pos="744855" algn="l"/>
              </a:tabLst>
            </a:pPr>
            <a:r>
              <a:rPr sz="2400" spc="-5" dirty="0" smtClean="0">
                <a:solidFill>
                  <a:srgbClr val="C00000"/>
                </a:solidFill>
                <a:latin typeface="Calibri" pitchFamily="34" charset="0"/>
                <a:cs typeface="Comic Sans MS"/>
              </a:rPr>
              <a:t>The</a:t>
            </a:r>
            <a:r>
              <a:rPr lang="en-US" sz="2400" spc="-5" dirty="0" smtClean="0">
                <a:solidFill>
                  <a:srgbClr val="C00000"/>
                </a:solidFill>
                <a:latin typeface="Calibri" pitchFamily="34" charset="0"/>
                <a:cs typeface="Comic Sans MS"/>
              </a:rPr>
              <a:t> </a:t>
            </a:r>
            <a:r>
              <a:rPr sz="2400" dirty="0" smtClean="0">
                <a:solidFill>
                  <a:srgbClr val="C00000"/>
                </a:solidFill>
                <a:latin typeface="Calibri" pitchFamily="34" charset="0"/>
                <a:cs typeface="Comic Sans MS"/>
              </a:rPr>
              <a:t>key </a:t>
            </a:r>
            <a:r>
              <a:rPr sz="2400" spc="-5" dirty="0">
                <a:solidFill>
                  <a:srgbClr val="C00000"/>
                </a:solidFill>
                <a:latin typeface="Calibri" pitchFamily="34" charset="0"/>
                <a:cs typeface="Comic Sans MS"/>
              </a:rPr>
              <a:t>tasks of MOT </a:t>
            </a:r>
            <a:r>
              <a:rPr sz="2400" dirty="0">
                <a:solidFill>
                  <a:srgbClr val="C00000"/>
                </a:solidFill>
                <a:latin typeface="Calibri" pitchFamily="34" charset="0"/>
                <a:cs typeface="Comic Sans MS"/>
              </a:rPr>
              <a:t>at </a:t>
            </a:r>
            <a:r>
              <a:rPr sz="2400" spc="-5" dirty="0">
                <a:solidFill>
                  <a:srgbClr val="C00000"/>
                </a:solidFill>
                <a:latin typeface="Calibri" pitchFamily="34" charset="0"/>
                <a:cs typeface="Comic Sans MS"/>
              </a:rPr>
              <a:t>enterprise level may </a:t>
            </a:r>
            <a:r>
              <a:rPr sz="2400" dirty="0">
                <a:solidFill>
                  <a:srgbClr val="C00000"/>
                </a:solidFill>
                <a:latin typeface="Calibri" pitchFamily="34" charset="0"/>
                <a:cs typeface="Comic Sans MS"/>
              </a:rPr>
              <a:t>be  </a:t>
            </a:r>
            <a:r>
              <a:rPr sz="2400" spc="-5" dirty="0">
                <a:solidFill>
                  <a:srgbClr val="C00000"/>
                </a:solidFill>
                <a:latin typeface="Calibri" pitchFamily="34" charset="0"/>
                <a:cs typeface="Comic Sans MS"/>
              </a:rPr>
              <a:t>summed </a:t>
            </a:r>
            <a:r>
              <a:rPr sz="2400" dirty="0">
                <a:solidFill>
                  <a:srgbClr val="C00000"/>
                </a:solidFill>
                <a:latin typeface="Calibri" pitchFamily="34" charset="0"/>
                <a:cs typeface="Comic Sans MS"/>
              </a:rPr>
              <a:t>up as</a:t>
            </a:r>
            <a:r>
              <a:rPr sz="2400" spc="-35" dirty="0">
                <a:solidFill>
                  <a:srgbClr val="C00000"/>
                </a:solidFill>
                <a:latin typeface="Calibri" pitchFamily="34" charset="0"/>
                <a:cs typeface="Comic Sans MS"/>
              </a:rPr>
              <a:t> </a:t>
            </a:r>
            <a:r>
              <a:rPr sz="2400" spc="-5" dirty="0">
                <a:solidFill>
                  <a:srgbClr val="C00000"/>
                </a:solidFill>
                <a:latin typeface="Calibri" pitchFamily="34" charset="0"/>
                <a:cs typeface="Comic Sans MS"/>
              </a:rPr>
              <a:t>below:</a:t>
            </a:r>
          </a:p>
          <a:p>
            <a:pPr marL="355600" marR="167005" indent="-342900">
              <a:lnSpc>
                <a:spcPct val="100000"/>
              </a:lnSpc>
              <a:spcBef>
                <a:spcPts val="100"/>
              </a:spcBef>
              <a:tabLst>
                <a:tab pos="744855" algn="l"/>
              </a:tabLst>
            </a:pPr>
            <a:endParaRPr sz="2400" dirty="0">
              <a:solidFill>
                <a:srgbClr val="C00000"/>
              </a:solidFill>
              <a:latin typeface="Calibri" pitchFamily="34" charset="0"/>
              <a:cs typeface="Comic Sans MS"/>
            </a:endParaRPr>
          </a:p>
          <a:p>
            <a:pPr marL="355600" marR="5080" indent="-342900">
              <a:lnSpc>
                <a:spcPct val="100000"/>
              </a:lnSpc>
              <a:spcBef>
                <a:spcPts val="600"/>
              </a:spcBef>
              <a:buChar char="•"/>
              <a:tabLst>
                <a:tab pos="354965" algn="l"/>
                <a:tab pos="355600" algn="l"/>
              </a:tabLst>
            </a:pPr>
            <a:r>
              <a:rPr sz="2400" b="1" spc="-5" dirty="0">
                <a:latin typeface="Calibri" pitchFamily="34" charset="0"/>
                <a:cs typeface="Comic Sans MS"/>
              </a:rPr>
              <a:t>Technology Planning</a:t>
            </a:r>
            <a:r>
              <a:rPr sz="2400" spc="-5" dirty="0">
                <a:latin typeface="Calibri" pitchFamily="34" charset="0"/>
                <a:cs typeface="Comic Sans MS"/>
              </a:rPr>
              <a:t> like </a:t>
            </a:r>
            <a:r>
              <a:rPr sz="2400" b="1" spc="-5" dirty="0">
                <a:latin typeface="Calibri" pitchFamily="34" charset="0"/>
                <a:cs typeface="Comic Sans MS"/>
              </a:rPr>
              <a:t>deciding technology  strategy</a:t>
            </a:r>
            <a:r>
              <a:rPr sz="2400" spc="-5" dirty="0">
                <a:latin typeface="Calibri" pitchFamily="34" charset="0"/>
                <a:cs typeface="Comic Sans MS"/>
              </a:rPr>
              <a:t>, </a:t>
            </a:r>
            <a:r>
              <a:rPr sz="2400" b="1" spc="-5" dirty="0">
                <a:latin typeface="Calibri" pitchFamily="34" charset="0"/>
                <a:cs typeface="Comic Sans MS"/>
              </a:rPr>
              <a:t>selecting appropriate technologies</a:t>
            </a:r>
            <a:r>
              <a:rPr sz="2400" spc="-15" dirty="0">
                <a:latin typeface="Calibri" pitchFamily="34" charset="0"/>
                <a:cs typeface="Comic Sans MS"/>
              </a:rPr>
              <a:t> </a:t>
            </a:r>
            <a:r>
              <a:rPr sz="2400" dirty="0">
                <a:latin typeface="Calibri" pitchFamily="34" charset="0"/>
                <a:cs typeface="Comic Sans MS"/>
              </a:rPr>
              <a:t>etc.</a:t>
            </a:r>
          </a:p>
          <a:p>
            <a:pPr marL="355600" marR="5080" indent="-342900">
              <a:lnSpc>
                <a:spcPct val="100000"/>
              </a:lnSpc>
              <a:spcBef>
                <a:spcPts val="600"/>
              </a:spcBef>
              <a:buChar char="•"/>
              <a:tabLst>
                <a:tab pos="354965" algn="l"/>
                <a:tab pos="355600" algn="l"/>
              </a:tabLst>
            </a:pPr>
            <a:endParaRPr sz="2400"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R&amp;D</a:t>
            </a:r>
            <a:r>
              <a:rPr sz="2400" b="1" spc="-10" dirty="0">
                <a:latin typeface="Calibri" pitchFamily="34" charset="0"/>
                <a:cs typeface="Comic Sans MS"/>
              </a:rPr>
              <a:t> </a:t>
            </a:r>
            <a:r>
              <a:rPr sz="2400" b="1" spc="-5" dirty="0">
                <a:latin typeface="Calibri" pitchFamily="34" charset="0"/>
                <a:cs typeface="Comic Sans MS"/>
              </a:rPr>
              <a:t>Management</a:t>
            </a:r>
          </a:p>
          <a:p>
            <a:pPr marL="355600" indent="-342900">
              <a:lnSpc>
                <a:spcPct val="100000"/>
              </a:lnSpc>
              <a:spcBef>
                <a:spcPts val="600"/>
              </a:spcBef>
              <a:buChar char="•"/>
              <a:tabLst>
                <a:tab pos="354965" algn="l"/>
                <a:tab pos="355600" algn="l"/>
              </a:tabLst>
            </a:pPr>
            <a:endParaRPr sz="2400"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Innovation Management</a:t>
            </a:r>
          </a:p>
          <a:p>
            <a:pPr marL="355600" indent="-342900">
              <a:lnSpc>
                <a:spcPct val="100000"/>
              </a:lnSpc>
              <a:spcBef>
                <a:spcPts val="600"/>
              </a:spcBef>
              <a:buChar char="•"/>
              <a:tabLst>
                <a:tab pos="354965" algn="l"/>
                <a:tab pos="355600" algn="l"/>
              </a:tabLst>
            </a:pPr>
            <a:endParaRPr sz="2400"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Strategic Management of Technology </a:t>
            </a:r>
            <a:r>
              <a:rPr sz="2400" spc="-5" dirty="0">
                <a:latin typeface="Calibri" pitchFamily="34" charset="0"/>
                <a:cs typeface="Comic Sans MS"/>
              </a:rPr>
              <a:t>(SMOT)</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391400" y="0"/>
            <a:ext cx="17526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200"/>
            <a:ext cx="9144000" cy="443711"/>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2533015" marR="5080" indent="-2465070">
              <a:lnSpc>
                <a:spcPct val="100000"/>
              </a:lnSpc>
              <a:spcBef>
                <a:spcPts val="100"/>
              </a:spcBef>
            </a:pPr>
            <a:r>
              <a:rPr sz="2800" spc="-5" dirty="0">
                <a:solidFill>
                  <a:srgbClr val="002060"/>
                </a:solidFill>
                <a:latin typeface="Calibri" pitchFamily="34" charset="0"/>
              </a:rPr>
              <a:t>Strategic </a:t>
            </a:r>
            <a:r>
              <a:rPr sz="2800" spc="-10" dirty="0">
                <a:solidFill>
                  <a:srgbClr val="002060"/>
                </a:solidFill>
                <a:latin typeface="Calibri" pitchFamily="34" charset="0"/>
              </a:rPr>
              <a:t>Management </a:t>
            </a:r>
            <a:r>
              <a:rPr sz="2800" spc="-5" dirty="0">
                <a:solidFill>
                  <a:srgbClr val="002060"/>
                </a:solidFill>
                <a:latin typeface="Calibri" pitchFamily="34" charset="0"/>
              </a:rPr>
              <a:t>of Technology  </a:t>
            </a:r>
            <a:r>
              <a:rPr sz="2800" dirty="0">
                <a:solidFill>
                  <a:srgbClr val="002060"/>
                </a:solidFill>
                <a:latin typeface="Calibri" pitchFamily="34" charset="0"/>
              </a:rPr>
              <a:t>(</a:t>
            </a:r>
            <a:r>
              <a:rPr sz="2800" spc="-25" dirty="0">
                <a:solidFill>
                  <a:srgbClr val="002060"/>
                </a:solidFill>
                <a:latin typeface="Calibri" pitchFamily="34" charset="0"/>
              </a:rPr>
              <a:t> </a:t>
            </a:r>
            <a:r>
              <a:rPr sz="2800" spc="-5" dirty="0">
                <a:solidFill>
                  <a:srgbClr val="002060"/>
                </a:solidFill>
                <a:latin typeface="Calibri" pitchFamily="34" charset="0"/>
              </a:rPr>
              <a:t>SMOT)</a:t>
            </a:r>
          </a:p>
        </p:txBody>
      </p:sp>
      <p:sp>
        <p:nvSpPr>
          <p:cNvPr id="3" name="object 3"/>
          <p:cNvSpPr txBox="1"/>
          <p:nvPr/>
        </p:nvSpPr>
        <p:spPr>
          <a:xfrm>
            <a:off x="228600" y="2089150"/>
            <a:ext cx="8686800" cy="1859483"/>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 pos="6777990" algn="l"/>
              </a:tabLst>
            </a:pPr>
            <a:r>
              <a:rPr sz="2400" spc="-5" dirty="0">
                <a:solidFill>
                  <a:srgbClr val="C00000"/>
                </a:solidFill>
                <a:latin typeface="Calibri" pitchFamily="34" charset="0"/>
                <a:cs typeface="Comic Sans MS"/>
              </a:rPr>
              <a:t>Strategic Management of Technology (SMOT)  </a:t>
            </a:r>
            <a:r>
              <a:rPr sz="2400" spc="-5" dirty="0">
                <a:latin typeface="Calibri" pitchFamily="34" charset="0"/>
                <a:cs typeface="Comic Sans MS"/>
              </a:rPr>
              <a:t>means that the </a:t>
            </a:r>
            <a:r>
              <a:rPr sz="2400" b="1" spc="-5" dirty="0">
                <a:latin typeface="Calibri" pitchFamily="34" charset="0"/>
                <a:cs typeface="Comic Sans MS"/>
              </a:rPr>
              <a:t>product, service or process  technologies</a:t>
            </a:r>
            <a:r>
              <a:rPr sz="2400" spc="-5" dirty="0">
                <a:latin typeface="Calibri" pitchFamily="34" charset="0"/>
                <a:cs typeface="Comic Sans MS"/>
              </a:rPr>
              <a:t> of </a:t>
            </a:r>
            <a:r>
              <a:rPr sz="2400" dirty="0">
                <a:latin typeface="Calibri" pitchFamily="34" charset="0"/>
                <a:cs typeface="Comic Sans MS"/>
              </a:rPr>
              <a:t>an </a:t>
            </a:r>
            <a:r>
              <a:rPr sz="2400" b="1" spc="-5" dirty="0">
                <a:latin typeface="Calibri" pitchFamily="34" charset="0"/>
                <a:cs typeface="Comic Sans MS"/>
              </a:rPr>
              <a:t>organization</a:t>
            </a:r>
            <a:r>
              <a:rPr sz="2400" b="1" spc="45" dirty="0">
                <a:latin typeface="Calibri" pitchFamily="34" charset="0"/>
                <a:cs typeface="Comic Sans MS"/>
              </a:rPr>
              <a:t> </a:t>
            </a:r>
            <a:r>
              <a:rPr sz="2400" b="1" dirty="0">
                <a:latin typeface="Calibri" pitchFamily="34" charset="0"/>
                <a:cs typeface="Comic Sans MS"/>
              </a:rPr>
              <a:t>/</a:t>
            </a:r>
            <a:r>
              <a:rPr sz="2400" b="1" spc="20" dirty="0">
                <a:latin typeface="Calibri" pitchFamily="34" charset="0"/>
                <a:cs typeface="Comic Sans MS"/>
              </a:rPr>
              <a:t> </a:t>
            </a:r>
            <a:r>
              <a:rPr sz="2400" b="1" spc="-5" dirty="0" smtClean="0">
                <a:latin typeface="Calibri" pitchFamily="34" charset="0"/>
                <a:cs typeface="Comic Sans MS"/>
              </a:rPr>
              <a:t>enterprise</a:t>
            </a:r>
            <a:r>
              <a:rPr lang="en-US" sz="2400" b="1" spc="-5" dirty="0" smtClean="0">
                <a:latin typeface="Calibri" pitchFamily="34" charset="0"/>
                <a:cs typeface="Comic Sans MS"/>
              </a:rPr>
              <a:t> </a:t>
            </a:r>
            <a:r>
              <a:rPr sz="2400" spc="-5" dirty="0" smtClean="0">
                <a:latin typeface="Calibri" pitchFamily="34" charset="0"/>
                <a:cs typeface="Comic Sans MS"/>
              </a:rPr>
              <a:t>are  </a:t>
            </a:r>
            <a:r>
              <a:rPr sz="2400" b="1" spc="-5" dirty="0">
                <a:latin typeface="Calibri" pitchFamily="34" charset="0"/>
                <a:cs typeface="Comic Sans MS"/>
              </a:rPr>
              <a:t>managed </a:t>
            </a:r>
            <a:r>
              <a:rPr sz="2400" spc="-5" dirty="0">
                <a:latin typeface="Calibri" pitchFamily="34" charset="0"/>
                <a:cs typeface="Comic Sans MS"/>
              </a:rPr>
              <a:t>from </a:t>
            </a:r>
            <a:r>
              <a:rPr sz="2400" dirty="0">
                <a:latin typeface="Calibri" pitchFamily="34" charset="0"/>
                <a:cs typeface="Comic Sans MS"/>
              </a:rPr>
              <a:t>a </a:t>
            </a:r>
            <a:r>
              <a:rPr sz="2400" b="1" spc="-5" dirty="0">
                <a:latin typeface="Calibri" pitchFamily="34" charset="0"/>
                <a:cs typeface="Comic Sans MS"/>
              </a:rPr>
              <a:t>long range prespective</a:t>
            </a:r>
            <a:r>
              <a:rPr sz="2400" spc="-5" dirty="0">
                <a:latin typeface="Calibri" pitchFamily="34" charset="0"/>
                <a:cs typeface="Comic Sans MS"/>
              </a:rPr>
              <a:t>, as these  </a:t>
            </a:r>
            <a:r>
              <a:rPr sz="2400" b="1" spc="-5" dirty="0">
                <a:latin typeface="Calibri" pitchFamily="34" charset="0"/>
                <a:cs typeface="Comic Sans MS"/>
              </a:rPr>
              <a:t>technologies have wide-ranging effects </a:t>
            </a:r>
            <a:r>
              <a:rPr sz="2400" spc="-5" dirty="0">
                <a:latin typeface="Calibri" pitchFamily="34" charset="0"/>
                <a:cs typeface="Comic Sans MS"/>
              </a:rPr>
              <a:t>on </a:t>
            </a:r>
            <a:r>
              <a:rPr sz="2400" b="1" dirty="0">
                <a:latin typeface="Calibri" pitchFamily="34" charset="0"/>
                <a:cs typeface="Comic Sans MS"/>
              </a:rPr>
              <a:t>all </a:t>
            </a:r>
            <a:r>
              <a:rPr sz="2400" b="1" spc="-5" dirty="0">
                <a:latin typeface="Calibri" pitchFamily="34" charset="0"/>
                <a:cs typeface="Comic Sans MS"/>
              </a:rPr>
              <a:t>levels  </a:t>
            </a:r>
            <a:r>
              <a:rPr sz="2400" spc="-5" dirty="0">
                <a:latin typeface="Calibri" pitchFamily="34" charset="0"/>
                <a:cs typeface="Comic Sans MS"/>
              </a:rPr>
              <a:t>and </a:t>
            </a:r>
            <a:r>
              <a:rPr sz="2400" b="1" spc="-5" dirty="0">
                <a:latin typeface="Calibri" pitchFamily="34" charset="0"/>
                <a:cs typeface="Comic Sans MS"/>
              </a:rPr>
              <a:t>functions in the</a:t>
            </a:r>
            <a:r>
              <a:rPr sz="2400" b="1" spc="5" dirty="0">
                <a:latin typeface="Calibri" pitchFamily="34" charset="0"/>
                <a:cs typeface="Comic Sans MS"/>
              </a:rPr>
              <a:t> </a:t>
            </a:r>
            <a:r>
              <a:rPr sz="2400" b="1" spc="-5" dirty="0">
                <a:latin typeface="Calibri" pitchFamily="34" charset="0"/>
                <a:cs typeface="Comic Sans MS"/>
              </a:rPr>
              <a:t>organization</a:t>
            </a:r>
            <a:r>
              <a:rPr sz="2400" b="1" spc="-5" dirty="0" smtClean="0">
                <a:latin typeface="Calibri" pitchFamily="34" charset="0"/>
                <a:cs typeface="Comic Sans MS"/>
              </a:rPr>
              <a:t>.</a:t>
            </a:r>
            <a:endParaRPr sz="2400" b="1" dirty="0">
              <a:latin typeface="Calibri" pitchFamily="34" charset="0"/>
              <a:cs typeface="Comic Sans MS"/>
            </a:endParaRPr>
          </a:p>
        </p:txBody>
      </p:sp>
      <p:pic>
        <p:nvPicPr>
          <p:cNvPr id="4" name="Picture 3"/>
          <p:cNvPicPr/>
          <p:nvPr/>
        </p:nvPicPr>
        <p:blipFill>
          <a:blip r:embed="rId2"/>
          <a:srcRect/>
          <a:stretch>
            <a:fillRect/>
          </a:stretch>
        </p:blipFill>
        <p:spPr bwMode="auto">
          <a:xfrm>
            <a:off x="7543800" y="0"/>
            <a:ext cx="16002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6340"/>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R="5080" indent="521970">
              <a:lnSpc>
                <a:spcPct val="100000"/>
              </a:lnSpc>
              <a:spcBef>
                <a:spcPts val="100"/>
              </a:spcBef>
            </a:pPr>
            <a:r>
              <a:rPr sz="2400" spc="-10" dirty="0">
                <a:solidFill>
                  <a:srgbClr val="002060"/>
                </a:solidFill>
                <a:latin typeface="Calibri" pitchFamily="34" charset="0"/>
              </a:rPr>
              <a:t>STRATEGIC TECHNOLOGY  MANAGEMENT </a:t>
            </a:r>
            <a:r>
              <a:rPr sz="2400" spc="-5" dirty="0">
                <a:solidFill>
                  <a:srgbClr val="002060"/>
                </a:solidFill>
                <a:latin typeface="Calibri" pitchFamily="34" charset="0"/>
              </a:rPr>
              <a:t>SYSTEM</a:t>
            </a:r>
            <a:r>
              <a:rPr sz="2400" spc="-55" dirty="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190500" y="1872615"/>
            <a:ext cx="8763000" cy="1859483"/>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spc="-5" dirty="0">
                <a:solidFill>
                  <a:srgbClr val="C00000"/>
                </a:solidFill>
                <a:latin typeface="Calibri" pitchFamily="34" charset="0"/>
                <a:cs typeface="Comic Sans MS"/>
              </a:rPr>
              <a:t>Strategic Technology Management System (STMS)  </a:t>
            </a:r>
            <a:r>
              <a:rPr sz="2400" spc="-5" dirty="0">
                <a:latin typeface="Calibri" pitchFamily="34" charset="0"/>
                <a:cs typeface="Comic Sans MS"/>
              </a:rPr>
              <a:t>calls for </a:t>
            </a:r>
            <a:r>
              <a:rPr sz="2400" b="1" spc="-5" dirty="0">
                <a:latin typeface="Calibri" pitchFamily="34" charset="0"/>
                <a:cs typeface="Comic Sans MS"/>
              </a:rPr>
              <a:t>adopting systems approach </a:t>
            </a:r>
            <a:r>
              <a:rPr sz="2400" dirty="0">
                <a:latin typeface="Calibri" pitchFamily="34" charset="0"/>
                <a:cs typeface="Comic Sans MS"/>
              </a:rPr>
              <a:t>in </a:t>
            </a:r>
            <a:r>
              <a:rPr sz="2400" spc="-5" dirty="0">
                <a:latin typeface="Calibri" pitchFamily="34" charset="0"/>
                <a:cs typeface="Comic Sans MS"/>
              </a:rPr>
              <a:t>the  </a:t>
            </a:r>
            <a:r>
              <a:rPr sz="2400" b="1" spc="-5" dirty="0">
                <a:latin typeface="Calibri" pitchFamily="34" charset="0"/>
                <a:cs typeface="Comic Sans MS"/>
              </a:rPr>
              <a:t>organization</a:t>
            </a:r>
            <a:r>
              <a:rPr sz="2400" spc="-5" dirty="0">
                <a:latin typeface="Calibri" pitchFamily="34" charset="0"/>
                <a:cs typeface="Comic Sans MS"/>
              </a:rPr>
              <a:t> on </a:t>
            </a:r>
            <a:r>
              <a:rPr sz="2400" b="1" spc="-5" dirty="0">
                <a:latin typeface="Calibri" pitchFamily="34" charset="0"/>
                <a:cs typeface="Comic Sans MS"/>
              </a:rPr>
              <a:t>long term basis </a:t>
            </a:r>
            <a:r>
              <a:rPr sz="2400" spc="-5" dirty="0">
                <a:latin typeface="Calibri" pitchFamily="34" charset="0"/>
                <a:cs typeface="Comic Sans MS"/>
              </a:rPr>
              <a:t>i.e. </a:t>
            </a:r>
            <a:r>
              <a:rPr sz="2400" dirty="0">
                <a:latin typeface="Calibri" pitchFamily="34" charset="0"/>
                <a:cs typeface="Comic Sans MS"/>
              </a:rPr>
              <a:t>STMS  </a:t>
            </a:r>
            <a:r>
              <a:rPr sz="2400" spc="-5" dirty="0">
                <a:latin typeface="Calibri" pitchFamily="34" charset="0"/>
                <a:cs typeface="Comic Sans MS"/>
              </a:rPr>
              <a:t>emphasizes </a:t>
            </a:r>
            <a:r>
              <a:rPr sz="2400" b="1" spc="-5" dirty="0">
                <a:latin typeface="Calibri" pitchFamily="34" charset="0"/>
                <a:cs typeface="Comic Sans MS"/>
              </a:rPr>
              <a:t>systematic management of technology  </a:t>
            </a:r>
            <a:r>
              <a:rPr sz="2400" spc="-5" dirty="0">
                <a:latin typeface="Calibri" pitchFamily="34" charset="0"/>
                <a:cs typeface="Comic Sans MS"/>
              </a:rPr>
              <a:t>on </a:t>
            </a:r>
            <a:r>
              <a:rPr sz="2400" b="1" spc="-5" dirty="0">
                <a:latin typeface="Calibri" pitchFamily="34" charset="0"/>
                <a:cs typeface="Comic Sans MS"/>
              </a:rPr>
              <a:t>long term basis</a:t>
            </a:r>
            <a:r>
              <a:rPr sz="2400" spc="-5" dirty="0">
                <a:latin typeface="Calibri" pitchFamily="34" charset="0"/>
                <a:cs typeface="Comic Sans MS"/>
              </a:rPr>
              <a:t> as the </a:t>
            </a:r>
            <a:r>
              <a:rPr sz="2400" b="1" spc="-5" dirty="0">
                <a:latin typeface="Calibri" pitchFamily="34" charset="0"/>
                <a:cs typeface="Comic Sans MS"/>
              </a:rPr>
              <a:t>technology moves </a:t>
            </a:r>
            <a:r>
              <a:rPr sz="2400" spc="-5" dirty="0">
                <a:latin typeface="Calibri" pitchFamily="34" charset="0"/>
                <a:cs typeface="Comic Sans MS"/>
              </a:rPr>
              <a:t>along its  </a:t>
            </a:r>
            <a:r>
              <a:rPr sz="2400" b="1" spc="-5" dirty="0">
                <a:latin typeface="Calibri" pitchFamily="34" charset="0"/>
                <a:cs typeface="Comic Sans MS"/>
              </a:rPr>
              <a:t>life cycle from birth to</a:t>
            </a:r>
            <a:r>
              <a:rPr sz="2400" b="1" spc="5" dirty="0">
                <a:latin typeface="Calibri" pitchFamily="34" charset="0"/>
                <a:cs typeface="Comic Sans MS"/>
              </a:rPr>
              <a:t> </a:t>
            </a:r>
            <a:r>
              <a:rPr sz="2400" b="1" spc="-5" dirty="0">
                <a:latin typeface="Calibri" pitchFamily="34" charset="0"/>
                <a:cs typeface="Comic Sans MS"/>
              </a:rPr>
              <a:t>decline.</a:t>
            </a:r>
            <a:endParaRPr sz="2400" b="1" dirty="0">
              <a:latin typeface="Calibri" pitchFamily="34" charset="0"/>
              <a:cs typeface="Comic Sans MS"/>
            </a:endParaRPr>
          </a:p>
        </p:txBody>
      </p:sp>
      <p:pic>
        <p:nvPicPr>
          <p:cNvPr id="4" name="Picture 3"/>
          <p:cNvPicPr/>
          <p:nvPr/>
        </p:nvPicPr>
        <p:blipFill>
          <a:blip r:embed="rId2"/>
          <a:srcRect/>
          <a:stretch>
            <a:fillRect/>
          </a:stretch>
        </p:blipFill>
        <p:spPr bwMode="auto">
          <a:xfrm>
            <a:off x="7729538" y="0"/>
            <a:ext cx="1414462" cy="385763"/>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62142"/>
            <a:ext cx="9144000" cy="62801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335" marR="5080" algn="l">
              <a:lnSpc>
                <a:spcPct val="100000"/>
              </a:lnSpc>
              <a:spcBef>
                <a:spcPts val="100"/>
              </a:spcBef>
            </a:pPr>
            <a:r>
              <a:rPr sz="2000" spc="-10" dirty="0">
                <a:solidFill>
                  <a:srgbClr val="002060"/>
                </a:solidFill>
              </a:rPr>
              <a:t>STRATEGIC TECHNOLOGY  MANAGEMENT </a:t>
            </a:r>
            <a:r>
              <a:rPr sz="2000" spc="-5">
                <a:solidFill>
                  <a:srgbClr val="002060"/>
                </a:solidFill>
              </a:rPr>
              <a:t>SYSTEM</a:t>
            </a:r>
            <a:r>
              <a:rPr sz="2000" spc="-55">
                <a:solidFill>
                  <a:srgbClr val="002060"/>
                </a:solidFill>
              </a:rPr>
              <a:t> </a:t>
            </a:r>
            <a:r>
              <a:rPr lang="en-US" sz="2000" spc="-55" dirty="0" smtClean="0">
                <a:solidFill>
                  <a:srgbClr val="002060"/>
                </a:solidFill>
              </a:rPr>
              <a:t/>
            </a:r>
            <a:br>
              <a:rPr lang="en-US" sz="2000" spc="-55" dirty="0" smtClean="0">
                <a:solidFill>
                  <a:srgbClr val="002060"/>
                </a:solidFill>
              </a:rPr>
            </a:br>
            <a:r>
              <a:rPr sz="2000" spc="-5" smtClean="0">
                <a:solidFill>
                  <a:srgbClr val="002060"/>
                </a:solidFill>
              </a:rPr>
              <a:t>(</a:t>
            </a:r>
            <a:r>
              <a:rPr sz="2000" spc="-5" dirty="0">
                <a:solidFill>
                  <a:srgbClr val="002060"/>
                </a:solidFill>
              </a:rPr>
              <a:t>STMS)</a:t>
            </a:r>
          </a:p>
        </p:txBody>
      </p:sp>
      <p:sp>
        <p:nvSpPr>
          <p:cNvPr id="3" name="object 3"/>
          <p:cNvSpPr txBox="1"/>
          <p:nvPr/>
        </p:nvSpPr>
        <p:spPr>
          <a:xfrm>
            <a:off x="0" y="1422400"/>
            <a:ext cx="9144000" cy="112082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 pos="4302760" algn="l"/>
                <a:tab pos="6612255" algn="l"/>
              </a:tabLst>
            </a:pPr>
            <a:r>
              <a:rPr sz="2400" spc="-5" dirty="0">
                <a:solidFill>
                  <a:srgbClr val="C00000"/>
                </a:solidFill>
                <a:latin typeface="Calibri" pitchFamily="34" charset="0"/>
                <a:cs typeface="Comic Sans MS"/>
              </a:rPr>
              <a:t>Strategic Technology</a:t>
            </a:r>
            <a:r>
              <a:rPr sz="2400" spc="35" dirty="0">
                <a:solidFill>
                  <a:srgbClr val="C00000"/>
                </a:solidFill>
                <a:latin typeface="Calibri" pitchFamily="34" charset="0"/>
                <a:cs typeface="Comic Sans MS"/>
              </a:rPr>
              <a:t> </a:t>
            </a:r>
            <a:r>
              <a:rPr sz="2400" spc="-5" dirty="0">
                <a:solidFill>
                  <a:srgbClr val="C00000"/>
                </a:solidFill>
                <a:latin typeface="Calibri" pitchFamily="34" charset="0"/>
                <a:cs typeface="Comic Sans MS"/>
              </a:rPr>
              <a:t>Management</a:t>
            </a:r>
            <a:r>
              <a:rPr sz="2400" spc="10" dirty="0">
                <a:solidFill>
                  <a:srgbClr val="C00000"/>
                </a:solidFill>
                <a:latin typeface="Calibri" pitchFamily="34" charset="0"/>
                <a:cs typeface="Comic Sans MS"/>
              </a:rPr>
              <a:t> </a:t>
            </a:r>
            <a:r>
              <a:rPr sz="2400" spc="-5" dirty="0" smtClean="0">
                <a:solidFill>
                  <a:srgbClr val="C00000"/>
                </a:solidFill>
                <a:latin typeface="Calibri" pitchFamily="34" charset="0"/>
                <a:cs typeface="Comic Sans MS"/>
              </a:rPr>
              <a:t>System</a:t>
            </a:r>
            <a:r>
              <a:rPr lang="en-US" sz="2400" spc="-5" dirty="0" smtClean="0">
                <a:solidFill>
                  <a:srgbClr val="C00000"/>
                </a:solidFill>
                <a:latin typeface="Calibri" pitchFamily="34" charset="0"/>
                <a:cs typeface="Comic Sans MS"/>
              </a:rPr>
              <a:t> </a:t>
            </a:r>
            <a:r>
              <a:rPr sz="2400" spc="-5" dirty="0" smtClean="0">
                <a:latin typeface="Calibri" pitchFamily="34" charset="0"/>
                <a:cs typeface="Comic Sans MS"/>
              </a:rPr>
              <a:t>is</a:t>
            </a:r>
            <a:r>
              <a:rPr sz="2400" spc="-105" dirty="0" smtClean="0">
                <a:latin typeface="Calibri" pitchFamily="34" charset="0"/>
                <a:cs typeface="Comic Sans MS"/>
              </a:rPr>
              <a:t> </a:t>
            </a:r>
            <a:r>
              <a:rPr sz="2400" dirty="0">
                <a:latin typeface="Calibri" pitchFamily="34" charset="0"/>
                <a:cs typeface="Comic Sans MS"/>
              </a:rPr>
              <a:t>a  </a:t>
            </a:r>
            <a:r>
              <a:rPr sz="2400" spc="-5" dirty="0">
                <a:latin typeface="Calibri" pitchFamily="34" charset="0"/>
                <a:cs typeface="Comic Sans MS"/>
              </a:rPr>
              <a:t>systems life cycle approach for strategic  management</a:t>
            </a:r>
            <a:r>
              <a:rPr sz="2400" dirty="0">
                <a:latin typeface="Calibri" pitchFamily="34" charset="0"/>
                <a:cs typeface="Comic Sans MS"/>
              </a:rPr>
              <a:t> </a:t>
            </a:r>
            <a:r>
              <a:rPr sz="2400" spc="-5" dirty="0">
                <a:latin typeface="Calibri" pitchFamily="34" charset="0"/>
                <a:cs typeface="Comic Sans MS"/>
              </a:rPr>
              <a:t>of</a:t>
            </a:r>
            <a:r>
              <a:rPr sz="2400" spc="15" dirty="0">
                <a:latin typeface="Calibri" pitchFamily="34" charset="0"/>
                <a:cs typeface="Comic Sans MS"/>
              </a:rPr>
              <a:t> </a:t>
            </a:r>
            <a:r>
              <a:rPr sz="2400" spc="-5" dirty="0" smtClean="0">
                <a:latin typeface="Calibri" pitchFamily="34" charset="0"/>
                <a:cs typeface="Comic Sans MS"/>
              </a:rPr>
              <a:t>technology</a:t>
            </a:r>
            <a:r>
              <a:rPr lang="en-US" sz="2400" spc="-5" dirty="0" smtClean="0">
                <a:latin typeface="Calibri" pitchFamily="34" charset="0"/>
                <a:cs typeface="Comic Sans MS"/>
              </a:rPr>
              <a:t> </a:t>
            </a:r>
            <a:r>
              <a:rPr sz="2400" spc="-5" dirty="0" smtClean="0">
                <a:latin typeface="Calibri" pitchFamily="34" charset="0"/>
                <a:cs typeface="Comic Sans MS"/>
              </a:rPr>
              <a:t>that </a:t>
            </a:r>
            <a:r>
              <a:rPr sz="2400" spc="-5" dirty="0">
                <a:latin typeface="Calibri" pitchFamily="34" charset="0"/>
                <a:cs typeface="Comic Sans MS"/>
              </a:rPr>
              <a:t>includes </a:t>
            </a:r>
            <a:r>
              <a:rPr sz="2400" b="1" spc="-5" dirty="0">
                <a:latin typeface="Calibri" pitchFamily="34" charset="0"/>
                <a:cs typeface="Comic Sans MS"/>
              </a:rPr>
              <a:t>eight  phases as shown</a:t>
            </a:r>
            <a:r>
              <a:rPr sz="2400" b="1" spc="-10" dirty="0">
                <a:latin typeface="Calibri" pitchFamily="34" charset="0"/>
                <a:cs typeface="Comic Sans MS"/>
              </a:rPr>
              <a:t> </a:t>
            </a:r>
            <a:r>
              <a:rPr sz="2400" b="1" spc="-5" dirty="0">
                <a:latin typeface="Calibri" pitchFamily="34" charset="0"/>
                <a:cs typeface="Comic Sans MS"/>
              </a:rPr>
              <a:t>below:</a:t>
            </a:r>
            <a:endParaRPr sz="2400" b="1" dirty="0">
              <a:latin typeface="Calibri" pitchFamily="34" charset="0"/>
              <a:cs typeface="Comic Sans MS"/>
            </a:endParaRPr>
          </a:p>
        </p:txBody>
      </p:sp>
      <p:sp>
        <p:nvSpPr>
          <p:cNvPr id="4" name="object 4"/>
          <p:cNvSpPr/>
          <p:nvPr/>
        </p:nvSpPr>
        <p:spPr>
          <a:xfrm>
            <a:off x="1591945" y="2654300"/>
            <a:ext cx="4257675" cy="3740785"/>
          </a:xfrm>
          <a:prstGeom prst="rect">
            <a:avLst/>
          </a:prstGeom>
          <a:blipFill>
            <a:blip r:embed="rId2" cstate="print"/>
            <a:stretch>
              <a:fillRect/>
            </a:stretch>
          </a:blipFill>
          <a:ln>
            <a:solidFill>
              <a:schemeClr val="accent1"/>
            </a:solidFill>
          </a:ln>
        </p:spPr>
        <p:txBody>
          <a:bodyPr wrap="square" lIns="0" tIns="0" rIns="0" bIns="0" rtlCol="0"/>
          <a:lstStyle/>
          <a:p>
            <a:endParaRPr/>
          </a:p>
        </p:txBody>
      </p:sp>
      <p:pic>
        <p:nvPicPr>
          <p:cNvPr id="5" name="Picture 4"/>
          <p:cNvPicPr/>
          <p:nvPr/>
        </p:nvPicPr>
        <p:blipFill>
          <a:blip r:embed="rId3"/>
          <a:srcRect/>
          <a:stretch>
            <a:fillRect/>
          </a:stretch>
        </p:blipFill>
        <p:spPr bwMode="auto">
          <a:xfrm>
            <a:off x="7467600" y="0"/>
            <a:ext cx="1676400" cy="762000"/>
          </a:xfrm>
          <a:prstGeom prst="rect">
            <a:avLst/>
          </a:prstGeom>
          <a:noFill/>
          <a:ln w="9525">
            <a:solidFill>
              <a:schemeClr val="accent1"/>
            </a:solid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97677"/>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gn="l">
              <a:lnSpc>
                <a:spcPct val="100000"/>
              </a:lnSpc>
              <a:spcBef>
                <a:spcPts val="100"/>
              </a:spcBef>
            </a:pPr>
            <a:r>
              <a:rPr lang="en-US" sz="2400" spc="-5" dirty="0">
                <a:solidFill>
                  <a:srgbClr val="002060"/>
                </a:solidFill>
                <a:latin typeface="Arial" panose="02080604020202020204" pitchFamily="34" charset="0"/>
                <a:cs typeface="Arial" panose="02080604020202020204" pitchFamily="34" charset="0"/>
              </a:rPr>
              <a:t>   </a:t>
            </a:r>
            <a:r>
              <a:rPr sz="2400" spc="-5" dirty="0">
                <a:solidFill>
                  <a:srgbClr val="002060"/>
                </a:solidFill>
                <a:latin typeface="Arial" panose="02080604020202020204" pitchFamily="34" charset="0"/>
                <a:cs typeface="Arial" panose="02080604020202020204" pitchFamily="34" charset="0"/>
              </a:rPr>
              <a:t>Phases </a:t>
            </a:r>
            <a:r>
              <a:rPr sz="2400" dirty="0">
                <a:solidFill>
                  <a:srgbClr val="002060"/>
                </a:solidFill>
                <a:latin typeface="Arial" panose="02080604020202020204" pitchFamily="34" charset="0"/>
                <a:cs typeface="Arial" panose="02080604020202020204" pitchFamily="34" charset="0"/>
              </a:rPr>
              <a:t>of </a:t>
            </a:r>
            <a:r>
              <a:rPr sz="2400" spc="-10" dirty="0">
                <a:solidFill>
                  <a:srgbClr val="002060"/>
                </a:solidFill>
                <a:latin typeface="Arial" panose="02080604020202020204" pitchFamily="34" charset="0"/>
                <a:cs typeface="Arial" panose="02080604020202020204" pitchFamily="34" charset="0"/>
              </a:rPr>
              <a:t>STRATEGIC </a:t>
            </a:r>
            <a:r>
              <a:rPr sz="2400" spc="-10">
                <a:solidFill>
                  <a:srgbClr val="002060"/>
                </a:solidFill>
                <a:latin typeface="Arial" panose="02080604020202020204" pitchFamily="34" charset="0"/>
                <a:cs typeface="Arial" panose="02080604020202020204" pitchFamily="34" charset="0"/>
              </a:rPr>
              <a:t>TECHNOLOGY  </a:t>
            </a:r>
            <a:r>
              <a:rPr lang="en-US" sz="2400" spc="-10" dirty="0" smtClean="0">
                <a:solidFill>
                  <a:srgbClr val="002060"/>
                </a:solidFill>
                <a:latin typeface="Arial" panose="02080604020202020204" pitchFamily="34" charset="0"/>
                <a:cs typeface="Arial" panose="02080604020202020204" pitchFamily="34" charset="0"/>
              </a:rPr>
              <a:t/>
            </a:r>
            <a:br>
              <a:rPr lang="en-US" sz="2400" spc="-10" dirty="0" smtClean="0">
                <a:solidFill>
                  <a:srgbClr val="002060"/>
                </a:solidFill>
                <a:latin typeface="Arial" panose="02080604020202020204" pitchFamily="34" charset="0"/>
                <a:cs typeface="Arial" panose="02080604020202020204" pitchFamily="34" charset="0"/>
              </a:rPr>
            </a:br>
            <a:r>
              <a:rPr sz="2400" spc="-10" smtClean="0">
                <a:solidFill>
                  <a:srgbClr val="002060"/>
                </a:solidFill>
                <a:latin typeface="Arial" panose="02080604020202020204" pitchFamily="34" charset="0"/>
                <a:cs typeface="Arial" panose="02080604020202020204" pitchFamily="34" charset="0"/>
              </a:rPr>
              <a:t>MANAGEMENT </a:t>
            </a:r>
            <a:r>
              <a:rPr sz="2400" spc="-5" dirty="0">
                <a:solidFill>
                  <a:srgbClr val="002060"/>
                </a:solidFill>
                <a:latin typeface="Arial" panose="02080604020202020204" pitchFamily="34" charset="0"/>
                <a:cs typeface="Arial" panose="02080604020202020204" pitchFamily="34" charset="0"/>
              </a:rPr>
              <a:t>SYSTEM</a:t>
            </a:r>
            <a:r>
              <a:rPr sz="2400" spc="-30" dirty="0">
                <a:solidFill>
                  <a:srgbClr val="002060"/>
                </a:solidFill>
                <a:latin typeface="Arial" panose="02080604020202020204" pitchFamily="34" charset="0"/>
                <a:cs typeface="Arial" panose="02080604020202020204" pitchFamily="34" charset="0"/>
              </a:rPr>
              <a:t> </a:t>
            </a:r>
            <a:r>
              <a:rPr sz="2400" spc="-5" dirty="0">
                <a:solidFill>
                  <a:srgbClr val="002060"/>
                </a:solidFill>
                <a:latin typeface="Arial" panose="02080604020202020204" pitchFamily="34" charset="0"/>
                <a:cs typeface="Arial" panose="02080604020202020204" pitchFamily="34" charset="0"/>
              </a:rPr>
              <a:t>(STMS)</a:t>
            </a:r>
          </a:p>
        </p:txBody>
      </p:sp>
      <p:sp>
        <p:nvSpPr>
          <p:cNvPr id="3" name="object 3"/>
          <p:cNvSpPr txBox="1"/>
          <p:nvPr/>
        </p:nvSpPr>
        <p:spPr>
          <a:xfrm>
            <a:off x="266700" y="1564005"/>
            <a:ext cx="8610600" cy="4275529"/>
          </a:xfrm>
          <a:prstGeom prst="rect">
            <a:avLst/>
          </a:prstGeom>
        </p:spPr>
        <p:txBody>
          <a:bodyPr vert="horz" wrap="square" lIns="0" tIns="88900" rIns="0" bIns="0" rtlCol="0">
            <a:spAutoFit/>
          </a:bodyPr>
          <a:lstStyle/>
          <a:p>
            <a:pPr marL="12700">
              <a:lnSpc>
                <a:spcPct val="100000"/>
              </a:lnSpc>
              <a:spcBef>
                <a:spcPts val="700"/>
              </a:spcBef>
            </a:pPr>
            <a:r>
              <a:rPr sz="2400" b="1" spc="-10" dirty="0">
                <a:solidFill>
                  <a:srgbClr val="FF0000"/>
                </a:solidFill>
                <a:latin typeface="Calibri" pitchFamily="34" charset="0"/>
                <a:cs typeface="Comic Sans MS"/>
              </a:rPr>
              <a:t>I</a:t>
            </a:r>
            <a:r>
              <a:rPr sz="2400" b="1" spc="-10" dirty="0">
                <a:solidFill>
                  <a:srgbClr val="C00000"/>
                </a:solidFill>
                <a:latin typeface="Calibri" pitchFamily="34" charset="0"/>
                <a:cs typeface="Comic Sans MS"/>
              </a:rPr>
              <a:t>. </a:t>
            </a:r>
            <a:r>
              <a:rPr sz="2400" b="1" spc="-5" dirty="0">
                <a:solidFill>
                  <a:srgbClr val="C00000"/>
                </a:solidFill>
                <a:latin typeface="Calibri" pitchFamily="34" charset="0"/>
                <a:cs typeface="Comic Sans MS"/>
              </a:rPr>
              <a:t>Technology</a:t>
            </a:r>
            <a:r>
              <a:rPr sz="2400" b="1" spc="5" dirty="0">
                <a:solidFill>
                  <a:srgbClr val="C00000"/>
                </a:solidFill>
                <a:latin typeface="Calibri" pitchFamily="34" charset="0"/>
                <a:cs typeface="Comic Sans MS"/>
              </a:rPr>
              <a:t> </a:t>
            </a:r>
            <a:r>
              <a:rPr sz="2400" b="1" spc="-5" dirty="0">
                <a:solidFill>
                  <a:srgbClr val="C00000"/>
                </a:solidFill>
                <a:latin typeface="Calibri" pitchFamily="34" charset="0"/>
                <a:cs typeface="Comic Sans MS"/>
              </a:rPr>
              <a:t>Creation</a:t>
            </a:r>
          </a:p>
          <a:p>
            <a:pPr marL="12700">
              <a:lnSpc>
                <a:spcPct val="100000"/>
              </a:lnSpc>
              <a:spcBef>
                <a:spcPts val="700"/>
              </a:spcBef>
            </a:pPr>
            <a:endParaRPr sz="2400" dirty="0">
              <a:solidFill>
                <a:srgbClr val="C00000"/>
              </a:solidFill>
              <a:latin typeface="Calibri" pitchFamily="34" charset="0"/>
              <a:cs typeface="Comic Sans MS"/>
            </a:endParaRPr>
          </a:p>
          <a:p>
            <a:pPr marL="355600" marR="18415" indent="-342900" algn="just">
              <a:lnSpc>
                <a:spcPct val="100000"/>
              </a:lnSpc>
              <a:spcBef>
                <a:spcPts val="600"/>
              </a:spcBef>
            </a:pPr>
            <a:r>
              <a:rPr sz="2400" spc="-5" dirty="0">
                <a:latin typeface="Calibri" pitchFamily="34" charset="0"/>
                <a:cs typeface="Comic Sans MS"/>
              </a:rPr>
              <a:t>This phase involves </a:t>
            </a:r>
            <a:r>
              <a:rPr sz="2400" b="1" spc="-5" dirty="0">
                <a:latin typeface="Calibri" pitchFamily="34" charset="0"/>
                <a:cs typeface="Comic Sans MS"/>
              </a:rPr>
              <a:t>creation </a:t>
            </a:r>
            <a:r>
              <a:rPr sz="2400" b="1" dirty="0">
                <a:latin typeface="Calibri" pitchFamily="34" charset="0"/>
                <a:cs typeface="Comic Sans MS"/>
              </a:rPr>
              <a:t>&amp; </a:t>
            </a:r>
            <a:r>
              <a:rPr sz="2400" b="1" spc="-5" dirty="0">
                <a:latin typeface="Calibri" pitchFamily="34" charset="0"/>
                <a:cs typeface="Comic Sans MS"/>
              </a:rPr>
              <a:t>generation of </a:t>
            </a:r>
            <a:r>
              <a:rPr sz="2400" b="1" dirty="0">
                <a:latin typeface="Calibri" pitchFamily="34" charset="0"/>
                <a:cs typeface="Comic Sans MS"/>
              </a:rPr>
              <a:t>new  </a:t>
            </a:r>
            <a:r>
              <a:rPr sz="2400" b="1" spc="-5" dirty="0">
                <a:latin typeface="Calibri" pitchFamily="34" charset="0"/>
                <a:cs typeface="Comic Sans MS"/>
              </a:rPr>
              <a:t>technologies</a:t>
            </a:r>
            <a:r>
              <a:rPr sz="2400" spc="-5" dirty="0">
                <a:latin typeface="Calibri" pitchFamily="34" charset="0"/>
                <a:cs typeface="Comic Sans MS"/>
              </a:rPr>
              <a:t>. </a:t>
            </a:r>
            <a:r>
              <a:rPr sz="2400" dirty="0">
                <a:latin typeface="Calibri" pitchFamily="34" charset="0"/>
                <a:cs typeface="Comic Sans MS"/>
              </a:rPr>
              <a:t>This </a:t>
            </a:r>
            <a:r>
              <a:rPr sz="2400" spc="-5" dirty="0">
                <a:latin typeface="Calibri" pitchFamily="34" charset="0"/>
                <a:cs typeface="Comic Sans MS"/>
              </a:rPr>
              <a:t>phase involves following </a:t>
            </a:r>
            <a:r>
              <a:rPr sz="2400" spc="-5" dirty="0" smtClean="0">
                <a:latin typeface="Calibri" pitchFamily="34" charset="0"/>
                <a:cs typeface="Comic Sans MS"/>
              </a:rPr>
              <a:t>activities</a:t>
            </a:r>
            <a:r>
              <a:rPr sz="2400" dirty="0" smtClean="0">
                <a:latin typeface="Calibri" pitchFamily="34" charset="0"/>
                <a:cs typeface="Comic Sans MS"/>
              </a:rPr>
              <a:t>:</a:t>
            </a:r>
            <a:endParaRPr sz="2400" dirty="0">
              <a:latin typeface="Calibri" pitchFamily="34" charset="0"/>
              <a:cs typeface="Comic Sans MS"/>
            </a:endParaRPr>
          </a:p>
          <a:p>
            <a:pPr marL="355600" indent="-342900" algn="just">
              <a:lnSpc>
                <a:spcPct val="100000"/>
              </a:lnSpc>
              <a:spcBef>
                <a:spcPts val="600"/>
              </a:spcBef>
              <a:buChar char="•"/>
              <a:tabLst>
                <a:tab pos="354965" algn="l"/>
                <a:tab pos="355600" algn="l"/>
              </a:tabLst>
            </a:pPr>
            <a:r>
              <a:rPr sz="2400" b="1" spc="-5" dirty="0">
                <a:latin typeface="Calibri" pitchFamily="34" charset="0"/>
                <a:cs typeface="Comic Sans MS"/>
              </a:rPr>
              <a:t>Creativity </a:t>
            </a:r>
            <a:r>
              <a:rPr sz="2400" b="1" dirty="0">
                <a:latin typeface="Calibri" pitchFamily="34" charset="0"/>
                <a:cs typeface="Comic Sans MS"/>
              </a:rPr>
              <a:t>&amp;</a:t>
            </a:r>
            <a:r>
              <a:rPr sz="2400" b="1" spc="-10" dirty="0">
                <a:latin typeface="Calibri" pitchFamily="34" charset="0"/>
                <a:cs typeface="Comic Sans MS"/>
              </a:rPr>
              <a:t> </a:t>
            </a:r>
            <a:r>
              <a:rPr sz="2400" b="1" spc="-5" dirty="0">
                <a:latin typeface="Calibri" pitchFamily="34" charset="0"/>
                <a:cs typeface="Comic Sans MS"/>
              </a:rPr>
              <a:t>Invention</a:t>
            </a:r>
            <a:endParaRPr sz="2400" b="1" dirty="0">
              <a:latin typeface="Calibri" pitchFamily="34" charset="0"/>
              <a:cs typeface="Comic Sans MS"/>
            </a:endParaRPr>
          </a:p>
          <a:p>
            <a:pPr marL="355600" indent="-342900" algn="just">
              <a:lnSpc>
                <a:spcPct val="100000"/>
              </a:lnSpc>
              <a:spcBef>
                <a:spcPts val="600"/>
              </a:spcBef>
              <a:buChar char="•"/>
              <a:tabLst>
                <a:tab pos="354965" algn="l"/>
                <a:tab pos="355600" algn="l"/>
              </a:tabLst>
            </a:pPr>
            <a:r>
              <a:rPr sz="2400" b="1" spc="-5" dirty="0">
                <a:latin typeface="Calibri" pitchFamily="34" charset="0"/>
                <a:cs typeface="Comic Sans MS"/>
              </a:rPr>
              <a:t>Innovation</a:t>
            </a:r>
            <a:endParaRPr sz="2400" b="1" dirty="0">
              <a:latin typeface="Calibri" pitchFamily="34" charset="0"/>
              <a:cs typeface="Comic Sans MS"/>
            </a:endParaRPr>
          </a:p>
          <a:p>
            <a:pPr marL="355600" marR="826135" indent="-342900" algn="just">
              <a:lnSpc>
                <a:spcPct val="100000"/>
              </a:lnSpc>
              <a:spcBef>
                <a:spcPts val="600"/>
              </a:spcBef>
              <a:buChar char="•"/>
              <a:tabLst>
                <a:tab pos="354965" algn="l"/>
                <a:tab pos="355600" algn="l"/>
              </a:tabLst>
            </a:pPr>
            <a:r>
              <a:rPr sz="2400" b="1" spc="-5" dirty="0">
                <a:latin typeface="Calibri" pitchFamily="34" charset="0"/>
                <a:cs typeface="Comic Sans MS"/>
              </a:rPr>
              <a:t>Senior management commitment </a:t>
            </a:r>
            <a:r>
              <a:rPr sz="2400" spc="-5" dirty="0">
                <a:latin typeface="Calibri" pitchFamily="34" charset="0"/>
                <a:cs typeface="Comic Sans MS"/>
              </a:rPr>
              <a:t>to </a:t>
            </a:r>
            <a:r>
              <a:rPr sz="2400" b="1" spc="-5" dirty="0">
                <a:latin typeface="Calibri" pitchFamily="34" charset="0"/>
                <a:cs typeface="Comic Sans MS"/>
              </a:rPr>
              <a:t>technology  creation and generation</a:t>
            </a:r>
            <a:endParaRPr sz="2400" b="1" dirty="0">
              <a:latin typeface="Calibri" pitchFamily="34" charset="0"/>
              <a:cs typeface="Comic Sans MS"/>
            </a:endParaRPr>
          </a:p>
          <a:p>
            <a:pPr marL="355600" marR="5080" indent="-342900" algn="just">
              <a:lnSpc>
                <a:spcPts val="2870"/>
              </a:lnSpc>
              <a:spcBef>
                <a:spcPts val="700"/>
              </a:spcBef>
              <a:buChar char="•"/>
              <a:tabLst>
                <a:tab pos="354965" algn="l"/>
                <a:tab pos="355600" algn="l"/>
                <a:tab pos="3401695" algn="l"/>
              </a:tabLst>
            </a:pPr>
            <a:r>
              <a:rPr sz="2400" b="1" spc="-5" dirty="0">
                <a:latin typeface="Calibri" pitchFamily="34" charset="0"/>
                <a:cs typeface="Comic Sans MS"/>
              </a:rPr>
              <a:t>Developing</a:t>
            </a:r>
            <a:r>
              <a:rPr sz="2400" b="1" spc="10" dirty="0">
                <a:latin typeface="Calibri" pitchFamily="34" charset="0"/>
                <a:cs typeface="Comic Sans MS"/>
              </a:rPr>
              <a:t> </a:t>
            </a:r>
            <a:r>
              <a:rPr sz="2400" b="1" spc="-5" dirty="0">
                <a:latin typeface="Calibri" pitchFamily="34" charset="0"/>
                <a:cs typeface="Comic Sans MS"/>
              </a:rPr>
              <a:t>requisite</a:t>
            </a:r>
            <a:r>
              <a:rPr sz="2400" spc="-5" dirty="0">
                <a:latin typeface="Calibri" pitchFamily="34" charset="0"/>
                <a:cs typeface="Comic Sans MS"/>
              </a:rPr>
              <a:t>	</a:t>
            </a:r>
            <a:r>
              <a:rPr sz="2400" dirty="0">
                <a:latin typeface="Calibri" pitchFamily="34" charset="0"/>
                <a:cs typeface="Comic Sans MS"/>
              </a:rPr>
              <a:t>&amp; </a:t>
            </a:r>
            <a:r>
              <a:rPr sz="2400" b="1" spc="-5" dirty="0" smtClean="0">
                <a:latin typeface="Calibri" pitchFamily="34" charset="0"/>
                <a:cs typeface="Comic Sans MS"/>
              </a:rPr>
              <a:t>supportive corporate culture  </a:t>
            </a:r>
            <a:r>
              <a:rPr sz="2400" spc="-5" dirty="0" smtClean="0">
                <a:latin typeface="Calibri" pitchFamily="34" charset="0"/>
                <a:cs typeface="Comic Sans MS"/>
              </a:rPr>
              <a:t>for </a:t>
            </a:r>
            <a:r>
              <a:rPr sz="2400" b="1" spc="-5" dirty="0">
                <a:latin typeface="Calibri" pitchFamily="34" charset="0"/>
                <a:cs typeface="Comic Sans MS"/>
              </a:rPr>
              <a:t>promoting technology </a:t>
            </a:r>
            <a:r>
              <a:rPr sz="2400" b="1" spc="-5" dirty="0" smtClean="0">
                <a:latin typeface="Calibri" pitchFamily="34" charset="0"/>
                <a:cs typeface="Comic Sans MS"/>
              </a:rPr>
              <a:t>creation </a:t>
            </a:r>
            <a:r>
              <a:rPr sz="2400" b="1" spc="-5" dirty="0">
                <a:latin typeface="Calibri" pitchFamily="34" charset="0"/>
                <a:cs typeface="Comic Sans MS"/>
              </a:rPr>
              <a:t>and</a:t>
            </a:r>
            <a:r>
              <a:rPr sz="2400" b="1" spc="-10" dirty="0">
                <a:latin typeface="Calibri" pitchFamily="34" charset="0"/>
                <a:cs typeface="Comic Sans MS"/>
              </a:rPr>
              <a:t> </a:t>
            </a:r>
            <a:r>
              <a:rPr sz="2400" b="1" spc="-5" dirty="0">
                <a:latin typeface="Calibri" pitchFamily="34" charset="0"/>
                <a:cs typeface="Comic Sans MS"/>
              </a:rPr>
              <a:t>generation</a:t>
            </a:r>
            <a:endParaRPr sz="2400" b="1" dirty="0">
              <a:latin typeface="Calibri" pitchFamily="34" charset="0"/>
              <a:cs typeface="Comic Sans MS"/>
            </a:endParaRPr>
          </a:p>
        </p:txBody>
      </p:sp>
      <p:pic>
        <p:nvPicPr>
          <p:cNvPr id="4" name="Picture 3"/>
          <p:cNvPicPr/>
          <p:nvPr/>
        </p:nvPicPr>
        <p:blipFill>
          <a:blip r:embed="rId2"/>
          <a:srcRect/>
          <a:stretch>
            <a:fillRect/>
          </a:stretch>
        </p:blipFill>
        <p:spPr bwMode="auto">
          <a:xfrm>
            <a:off x="7467600" y="0"/>
            <a:ext cx="1676400" cy="7620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 y="518795"/>
            <a:ext cx="9144000" cy="751488"/>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nSpc>
                <a:spcPct val="100000"/>
              </a:lnSpc>
              <a:spcBef>
                <a:spcPts val="100"/>
              </a:spcBef>
            </a:pPr>
            <a:r>
              <a:rPr sz="2400" spc="-5" dirty="0">
                <a:solidFill>
                  <a:srgbClr val="002060"/>
                </a:solidFill>
                <a:latin typeface="Calibri" pitchFamily="34" charset="0"/>
              </a:rPr>
              <a:t>Phases </a:t>
            </a:r>
            <a:r>
              <a:rPr sz="2400" dirty="0">
                <a:solidFill>
                  <a:srgbClr val="002060"/>
                </a:solidFill>
                <a:latin typeface="Calibri" pitchFamily="34" charset="0"/>
              </a:rPr>
              <a:t>of </a:t>
            </a:r>
            <a:r>
              <a:rPr sz="2400" spc="-10" dirty="0">
                <a:solidFill>
                  <a:srgbClr val="002060"/>
                </a:solidFill>
                <a:latin typeface="Calibri" pitchFamily="34" charset="0"/>
              </a:rPr>
              <a:t>STRATEGIC TECHNOLOGY  </a:t>
            </a:r>
            <a:r>
              <a:rPr sz="2400" spc="-10">
                <a:solidFill>
                  <a:srgbClr val="002060"/>
                </a:solidFill>
                <a:latin typeface="Calibri" pitchFamily="34" charset="0"/>
              </a:rPr>
              <a:t>MANAGEMENT </a:t>
            </a:r>
            <a:r>
              <a:rPr lang="en-US" sz="2400" spc="-10" dirty="0" smtClean="0">
                <a:solidFill>
                  <a:srgbClr val="002060"/>
                </a:solidFill>
                <a:latin typeface="Calibri" pitchFamily="34" charset="0"/>
              </a:rPr>
              <a:t/>
            </a:r>
            <a:br>
              <a:rPr lang="en-US" sz="2400" spc="-10" dirty="0" smtClean="0">
                <a:solidFill>
                  <a:srgbClr val="002060"/>
                </a:solidFill>
                <a:latin typeface="Calibri" pitchFamily="34" charset="0"/>
              </a:rPr>
            </a:br>
            <a:r>
              <a:rPr sz="2400" spc="-5" smtClean="0">
                <a:solidFill>
                  <a:srgbClr val="002060"/>
                </a:solidFill>
                <a:latin typeface="Calibri" pitchFamily="34" charset="0"/>
              </a:rPr>
              <a:t>SYSTEM</a:t>
            </a:r>
            <a:r>
              <a:rPr sz="2400" spc="-30" smtClean="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502285" y="1459865"/>
            <a:ext cx="8413115" cy="5298886"/>
          </a:xfrm>
          <a:prstGeom prst="rect">
            <a:avLst/>
          </a:prstGeom>
        </p:spPr>
        <p:txBody>
          <a:bodyPr vert="horz" wrap="square" lIns="0" tIns="88900" rIns="0" bIns="0" rtlCol="0">
            <a:spAutoFit/>
          </a:bodyPr>
          <a:lstStyle/>
          <a:p>
            <a:pPr marL="12700">
              <a:lnSpc>
                <a:spcPct val="100000"/>
              </a:lnSpc>
              <a:spcBef>
                <a:spcPts val="700"/>
              </a:spcBef>
              <a:tabLst>
                <a:tab pos="2400300" algn="l"/>
              </a:tabLst>
            </a:pPr>
            <a:r>
              <a:rPr sz="2400" b="1" spc="-5" dirty="0">
                <a:solidFill>
                  <a:srgbClr val="C00000"/>
                </a:solidFill>
                <a:latin typeface="Calibri" pitchFamily="34" charset="0"/>
                <a:cs typeface="Comic Sans MS"/>
              </a:rPr>
              <a:t>II.</a:t>
            </a:r>
            <a:r>
              <a:rPr sz="2400" b="1" spc="-650" dirty="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Technology</a:t>
            </a:r>
            <a:r>
              <a:rPr lang="en-US" sz="2400" b="1" spc="-5"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Monitoring</a:t>
            </a:r>
          </a:p>
          <a:p>
            <a:pPr marL="527050" marR="5080" indent="-514350">
              <a:lnSpc>
                <a:spcPct val="100000"/>
              </a:lnSpc>
              <a:spcBef>
                <a:spcPts val="600"/>
              </a:spcBef>
            </a:pPr>
            <a:r>
              <a:rPr sz="2400" spc="-5" dirty="0" smtClean="0">
                <a:latin typeface="Calibri" pitchFamily="34" charset="0"/>
                <a:cs typeface="Comic Sans MS"/>
              </a:rPr>
              <a:t>This </a:t>
            </a:r>
            <a:r>
              <a:rPr sz="2400" spc="-5" dirty="0">
                <a:latin typeface="Calibri" pitchFamily="34" charset="0"/>
                <a:cs typeface="Comic Sans MS"/>
              </a:rPr>
              <a:t>phase calls for </a:t>
            </a:r>
            <a:r>
              <a:rPr sz="2400" b="1" spc="-5" dirty="0">
                <a:latin typeface="Calibri" pitchFamily="34" charset="0"/>
                <a:cs typeface="Comic Sans MS"/>
              </a:rPr>
              <a:t>monitoring technology trends </a:t>
            </a:r>
            <a:r>
              <a:rPr sz="2400" dirty="0">
                <a:latin typeface="Calibri" pitchFamily="34" charset="0"/>
                <a:cs typeface="Comic Sans MS"/>
              </a:rPr>
              <a:t>and  </a:t>
            </a:r>
            <a:r>
              <a:rPr sz="2400" b="1" spc="-5" dirty="0">
                <a:latin typeface="Calibri" pitchFamily="34" charset="0"/>
                <a:cs typeface="Comic Sans MS"/>
              </a:rPr>
              <a:t>changes before implementing</a:t>
            </a:r>
            <a:r>
              <a:rPr sz="2400" spc="-5" dirty="0">
                <a:latin typeface="Calibri" pitchFamily="34" charset="0"/>
                <a:cs typeface="Comic Sans MS"/>
              </a:rPr>
              <a:t> </a:t>
            </a:r>
            <a:r>
              <a:rPr sz="2400" dirty="0">
                <a:latin typeface="Calibri" pitchFamily="34" charset="0"/>
                <a:cs typeface="Comic Sans MS"/>
              </a:rPr>
              <a:t>new </a:t>
            </a:r>
            <a:r>
              <a:rPr sz="2400" spc="-5" dirty="0">
                <a:latin typeface="Calibri" pitchFamily="34" charset="0"/>
                <a:cs typeface="Comic Sans MS"/>
              </a:rPr>
              <a:t>technology. It  involves following activities</a:t>
            </a:r>
            <a:r>
              <a:rPr sz="2400" spc="-20" dirty="0">
                <a:latin typeface="Calibri" pitchFamily="34" charset="0"/>
                <a:cs typeface="Comic Sans MS"/>
              </a:rPr>
              <a:t> </a:t>
            </a:r>
            <a:r>
              <a:rPr sz="2400" dirty="0">
                <a:latin typeface="Calibri" pitchFamily="34" charset="0"/>
                <a:cs typeface="Comic Sans MS"/>
              </a:rPr>
              <a:t>:</a:t>
            </a:r>
          </a:p>
          <a:p>
            <a:pPr marL="527050" marR="374650" indent="-514350">
              <a:lnSpc>
                <a:spcPct val="100000"/>
              </a:lnSpc>
              <a:spcBef>
                <a:spcPts val="600"/>
              </a:spcBef>
              <a:buChar char="•"/>
              <a:tabLst>
                <a:tab pos="526415" algn="l"/>
                <a:tab pos="527050" algn="l"/>
                <a:tab pos="5765165" algn="l"/>
              </a:tabLst>
            </a:pPr>
            <a:r>
              <a:rPr sz="2400" b="1" spc="-5" dirty="0">
                <a:latin typeface="Calibri" pitchFamily="34" charset="0"/>
                <a:cs typeface="Comic Sans MS"/>
              </a:rPr>
              <a:t>Installing </a:t>
            </a:r>
            <a:r>
              <a:rPr sz="2400" b="1" dirty="0">
                <a:latin typeface="Calibri" pitchFamily="34" charset="0"/>
                <a:cs typeface="Comic Sans MS"/>
              </a:rPr>
              <a:t>&amp; </a:t>
            </a:r>
            <a:r>
              <a:rPr sz="2400" b="1" spc="-5" dirty="0">
                <a:latin typeface="Calibri" pitchFamily="34" charset="0"/>
                <a:cs typeface="Comic Sans MS"/>
              </a:rPr>
              <a:t>developing information systems </a:t>
            </a:r>
            <a:r>
              <a:rPr sz="2400" spc="-5" dirty="0">
                <a:latin typeface="Calibri" pitchFamily="34" charset="0"/>
                <a:cs typeface="Comic Sans MS"/>
              </a:rPr>
              <a:t>for  </a:t>
            </a:r>
            <a:r>
              <a:rPr lang="en-US" sz="2400" b="1" spc="-5" dirty="0" smtClean="0">
                <a:latin typeface="Calibri" pitchFamily="34" charset="0"/>
                <a:cs typeface="Comic Sans MS"/>
              </a:rPr>
              <a:t>m</a:t>
            </a:r>
            <a:r>
              <a:rPr sz="2400" b="1" spc="-5" dirty="0" smtClean="0">
                <a:latin typeface="Calibri" pitchFamily="34" charset="0"/>
                <a:cs typeface="Comic Sans MS"/>
              </a:rPr>
              <a:t>onitoring </a:t>
            </a:r>
            <a:r>
              <a:rPr sz="2400" b="1" spc="-5" dirty="0">
                <a:latin typeface="Calibri" pitchFamily="34" charset="0"/>
                <a:cs typeface="Comic Sans MS"/>
              </a:rPr>
              <a:t>technological</a:t>
            </a:r>
            <a:r>
              <a:rPr sz="2400" b="1" spc="25" dirty="0">
                <a:latin typeface="Calibri" pitchFamily="34" charset="0"/>
                <a:cs typeface="Comic Sans MS"/>
              </a:rPr>
              <a:t> </a:t>
            </a:r>
            <a:r>
              <a:rPr sz="2400" b="1" spc="-5" dirty="0">
                <a:latin typeface="Calibri" pitchFamily="34" charset="0"/>
                <a:cs typeface="Comic Sans MS"/>
              </a:rPr>
              <a:t>trends</a:t>
            </a:r>
            <a:r>
              <a:rPr sz="2400" b="1" spc="5" dirty="0">
                <a:latin typeface="Calibri" pitchFamily="34" charset="0"/>
                <a:cs typeface="Comic Sans MS"/>
              </a:rPr>
              <a:t> </a:t>
            </a:r>
            <a:r>
              <a:rPr sz="2400" b="1" dirty="0" smtClean="0">
                <a:latin typeface="Calibri" pitchFamily="34" charset="0"/>
                <a:cs typeface="Comic Sans MS"/>
              </a:rPr>
              <a:t>and</a:t>
            </a:r>
            <a:r>
              <a:rPr lang="en-US" sz="2400" b="1" dirty="0" smtClean="0">
                <a:latin typeface="Calibri" pitchFamily="34" charset="0"/>
                <a:cs typeface="Comic Sans MS"/>
              </a:rPr>
              <a:t> </a:t>
            </a:r>
            <a:r>
              <a:rPr sz="2400" b="1" spc="-5" dirty="0" smtClean="0">
                <a:latin typeface="Calibri" pitchFamily="34" charset="0"/>
                <a:cs typeface="Comic Sans MS"/>
              </a:rPr>
              <a:t>changes</a:t>
            </a:r>
            <a:endParaRPr sz="2400" b="1" dirty="0">
              <a:latin typeface="Calibri" pitchFamily="34" charset="0"/>
              <a:cs typeface="Comic Sans MS"/>
            </a:endParaRPr>
          </a:p>
          <a:p>
            <a:pPr marL="527050" marR="1275080" indent="-514350">
              <a:lnSpc>
                <a:spcPct val="100000"/>
              </a:lnSpc>
              <a:spcBef>
                <a:spcPts val="600"/>
              </a:spcBef>
              <a:buChar char="•"/>
              <a:tabLst>
                <a:tab pos="526415" algn="l"/>
                <a:tab pos="527050" algn="l"/>
              </a:tabLst>
            </a:pPr>
            <a:r>
              <a:rPr sz="2400" b="1" spc="-5" dirty="0">
                <a:latin typeface="Calibri" pitchFamily="34" charset="0"/>
                <a:cs typeface="Comic Sans MS"/>
              </a:rPr>
              <a:t>Competitive analysis</a:t>
            </a:r>
            <a:r>
              <a:rPr sz="2400" spc="-5" dirty="0">
                <a:latin typeface="Calibri" pitchFamily="34" charset="0"/>
                <a:cs typeface="Comic Sans MS"/>
              </a:rPr>
              <a:t> to </a:t>
            </a:r>
            <a:r>
              <a:rPr sz="2400" b="1" spc="-5" dirty="0">
                <a:latin typeface="Calibri" pitchFamily="34" charset="0"/>
                <a:cs typeface="Comic Sans MS"/>
              </a:rPr>
              <a:t>understand  </a:t>
            </a:r>
            <a:r>
              <a:rPr lang="en-US" sz="2400" b="1" spc="-5" dirty="0" smtClean="0">
                <a:latin typeface="Calibri" pitchFamily="34" charset="0"/>
                <a:cs typeface="Comic Sans MS"/>
              </a:rPr>
              <a:t>c</a:t>
            </a:r>
            <a:r>
              <a:rPr sz="2400" b="1" spc="-5" dirty="0" smtClean="0">
                <a:latin typeface="Calibri" pitchFamily="34" charset="0"/>
                <a:cs typeface="Comic Sans MS"/>
              </a:rPr>
              <a:t>ompetitiveness </a:t>
            </a:r>
            <a:r>
              <a:rPr sz="2400" spc="-5" dirty="0">
                <a:latin typeface="Calibri" pitchFamily="34" charset="0"/>
                <a:cs typeface="Comic Sans MS"/>
              </a:rPr>
              <a:t>provided </a:t>
            </a:r>
            <a:r>
              <a:rPr sz="2400" dirty="0">
                <a:latin typeface="Calibri" pitchFamily="34" charset="0"/>
                <a:cs typeface="Comic Sans MS"/>
              </a:rPr>
              <a:t>by </a:t>
            </a:r>
            <a:r>
              <a:rPr sz="2400" b="1" spc="-5" dirty="0">
                <a:latin typeface="Calibri" pitchFamily="34" charset="0"/>
                <a:cs typeface="Comic Sans MS"/>
              </a:rPr>
              <a:t>existing and  prospective technologies</a:t>
            </a:r>
            <a:endParaRPr sz="2400" b="1" dirty="0">
              <a:latin typeface="Calibri" pitchFamily="34" charset="0"/>
              <a:cs typeface="Comic Sans MS"/>
            </a:endParaRPr>
          </a:p>
          <a:p>
            <a:pPr marL="527050" marR="608965" indent="-514350">
              <a:lnSpc>
                <a:spcPts val="2870"/>
              </a:lnSpc>
              <a:spcBef>
                <a:spcPts val="700"/>
              </a:spcBef>
              <a:buChar char="•"/>
              <a:tabLst>
                <a:tab pos="526415" algn="l"/>
                <a:tab pos="527050" algn="l"/>
                <a:tab pos="2305050" algn="l"/>
              </a:tabLst>
            </a:pPr>
            <a:r>
              <a:rPr sz="2400" b="1" spc="-5" dirty="0">
                <a:latin typeface="Calibri" pitchFamily="34" charset="0"/>
                <a:cs typeface="Comic Sans MS"/>
              </a:rPr>
              <a:t>Customer </a:t>
            </a:r>
            <a:r>
              <a:rPr sz="2400" b="1" dirty="0">
                <a:latin typeface="Calibri" pitchFamily="34" charset="0"/>
                <a:cs typeface="Comic Sans MS"/>
              </a:rPr>
              <a:t>&amp; </a:t>
            </a:r>
            <a:r>
              <a:rPr sz="2400" b="1" spc="-5" dirty="0">
                <a:latin typeface="Calibri" pitchFamily="34" charset="0"/>
                <a:cs typeface="Comic Sans MS"/>
              </a:rPr>
              <a:t>supplier </a:t>
            </a:r>
            <a:r>
              <a:rPr sz="2400" spc="-5" dirty="0">
                <a:latin typeface="Calibri" pitchFamily="34" charset="0"/>
                <a:cs typeface="Comic Sans MS"/>
              </a:rPr>
              <a:t>interfaces to </a:t>
            </a:r>
            <a:r>
              <a:rPr sz="2400" b="1" spc="-5" dirty="0">
                <a:latin typeface="Calibri" pitchFamily="34" charset="0"/>
                <a:cs typeface="Comic Sans MS"/>
              </a:rPr>
              <a:t>understand  </a:t>
            </a:r>
            <a:r>
              <a:rPr lang="en-US" sz="2400" b="1" spc="-5" dirty="0" smtClean="0">
                <a:latin typeface="Calibri" pitchFamily="34" charset="0"/>
                <a:cs typeface="Comic Sans MS"/>
              </a:rPr>
              <a:t>m</a:t>
            </a:r>
            <a:r>
              <a:rPr sz="2400" b="1" spc="-5" dirty="0" smtClean="0">
                <a:latin typeface="Calibri" pitchFamily="34" charset="0"/>
                <a:cs typeface="Comic Sans MS"/>
              </a:rPr>
              <a:t>arket</a:t>
            </a:r>
            <a:r>
              <a:rPr sz="2400" b="1" dirty="0" smtClean="0">
                <a:latin typeface="Calibri" pitchFamily="34" charset="0"/>
                <a:cs typeface="Comic Sans MS"/>
              </a:rPr>
              <a:t> </a:t>
            </a:r>
            <a:r>
              <a:rPr sz="2400" spc="-5" dirty="0" smtClean="0">
                <a:latin typeface="Calibri" pitchFamily="34" charset="0"/>
                <a:cs typeface="Comic Sans MS"/>
              </a:rPr>
              <a:t>and</a:t>
            </a:r>
            <a:r>
              <a:rPr lang="en-US" sz="2400" spc="-5" dirty="0" smtClean="0">
                <a:latin typeface="Calibri" pitchFamily="34" charset="0"/>
                <a:cs typeface="Comic Sans MS"/>
              </a:rPr>
              <a:t> </a:t>
            </a:r>
            <a:r>
              <a:rPr sz="2400" spc="-5" dirty="0" smtClean="0">
                <a:latin typeface="Calibri" pitchFamily="34" charset="0"/>
                <a:cs typeface="Comic Sans MS"/>
              </a:rPr>
              <a:t>technological </a:t>
            </a:r>
            <a:r>
              <a:rPr sz="2400" dirty="0">
                <a:latin typeface="Calibri" pitchFamily="34" charset="0"/>
                <a:cs typeface="Comic Sans MS"/>
              </a:rPr>
              <a:t>changes</a:t>
            </a:r>
          </a:p>
          <a:p>
            <a:pPr marL="526415" marR="308610" indent="-526415">
              <a:lnSpc>
                <a:spcPts val="2870"/>
              </a:lnSpc>
              <a:spcBef>
                <a:spcPts val="620"/>
              </a:spcBef>
              <a:buChar char="•"/>
              <a:tabLst>
                <a:tab pos="526415" algn="l"/>
                <a:tab pos="527050" algn="l"/>
              </a:tabLst>
            </a:pPr>
            <a:r>
              <a:rPr sz="2400" b="1" spc="-5" dirty="0">
                <a:latin typeface="Calibri" pitchFamily="34" charset="0"/>
                <a:cs typeface="Comic Sans MS"/>
              </a:rPr>
              <a:t>People links </a:t>
            </a:r>
            <a:r>
              <a:rPr sz="2400" spc="-5" dirty="0">
                <a:latin typeface="Calibri" pitchFamily="34" charset="0"/>
                <a:cs typeface="Comic Sans MS"/>
              </a:rPr>
              <a:t>(viz. internal staff, research bodies  etc) </a:t>
            </a:r>
            <a:r>
              <a:rPr sz="2400" spc="-10" dirty="0">
                <a:latin typeface="Calibri" pitchFamily="34" charset="0"/>
                <a:cs typeface="Comic Sans MS"/>
              </a:rPr>
              <a:t>to </a:t>
            </a:r>
            <a:r>
              <a:rPr sz="2400" b="1" spc="-5" dirty="0">
                <a:latin typeface="Calibri" pitchFamily="34" charset="0"/>
                <a:cs typeface="Comic Sans MS"/>
              </a:rPr>
              <a:t>understand market trends</a:t>
            </a:r>
            <a:r>
              <a:rPr sz="2400" b="1" spc="-15" dirty="0">
                <a:latin typeface="Calibri" pitchFamily="34" charset="0"/>
                <a:cs typeface="Comic Sans MS"/>
              </a:rPr>
              <a:t> </a:t>
            </a:r>
            <a:r>
              <a:rPr sz="2400" spc="-5" dirty="0" smtClean="0">
                <a:latin typeface="Calibri" pitchFamily="34" charset="0"/>
                <a:cs typeface="Comic Sans MS"/>
              </a:rPr>
              <a:t>and</a:t>
            </a:r>
            <a:r>
              <a:rPr lang="en-US" sz="2400" spc="-5" dirty="0" smtClean="0">
                <a:latin typeface="Calibri" pitchFamily="34" charset="0"/>
                <a:cs typeface="Comic Sans MS"/>
              </a:rPr>
              <a:t> </a:t>
            </a:r>
            <a:r>
              <a:rPr sz="2400" spc="-5" dirty="0" smtClean="0">
                <a:latin typeface="Calibri" pitchFamily="34" charset="0"/>
                <a:cs typeface="Comic Sans MS"/>
              </a:rPr>
              <a:t>technological </a:t>
            </a:r>
            <a:r>
              <a:rPr sz="2400" spc="-5" dirty="0">
                <a:latin typeface="Calibri" pitchFamily="34" charset="0"/>
                <a:cs typeface="Comic Sans MS"/>
              </a:rPr>
              <a:t>changes</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603490" y="-53340"/>
            <a:ext cx="1541145" cy="572135"/>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99582"/>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gn="l">
              <a:lnSpc>
                <a:spcPct val="100000"/>
              </a:lnSpc>
              <a:spcBef>
                <a:spcPts val="100"/>
              </a:spcBef>
            </a:pPr>
            <a:r>
              <a:rPr lang="en-US" sz="2400" spc="-5" dirty="0">
                <a:solidFill>
                  <a:srgbClr val="002060"/>
                </a:solidFill>
                <a:latin typeface="Calibri" pitchFamily="34" charset="0"/>
              </a:rPr>
              <a:t>    </a:t>
            </a:r>
            <a:r>
              <a:rPr sz="2400" spc="-5" dirty="0">
                <a:solidFill>
                  <a:srgbClr val="002060"/>
                </a:solidFill>
                <a:latin typeface="Calibri" pitchFamily="34" charset="0"/>
              </a:rPr>
              <a:t>Phases </a:t>
            </a:r>
            <a:r>
              <a:rPr sz="2400" dirty="0">
                <a:solidFill>
                  <a:srgbClr val="002060"/>
                </a:solidFill>
                <a:latin typeface="Calibri" pitchFamily="34" charset="0"/>
              </a:rPr>
              <a:t>of </a:t>
            </a:r>
            <a:r>
              <a:rPr sz="2400" spc="-10" dirty="0">
                <a:solidFill>
                  <a:srgbClr val="002060"/>
                </a:solidFill>
                <a:latin typeface="Calibri" pitchFamily="34" charset="0"/>
              </a:rPr>
              <a:t>STRATEGIC </a:t>
            </a:r>
            <a:r>
              <a:rPr sz="2400" spc="-10">
                <a:solidFill>
                  <a:srgbClr val="002060"/>
                </a:solidFill>
                <a:latin typeface="Calibri" pitchFamily="34" charset="0"/>
              </a:rPr>
              <a:t>TECHNOLOGY  </a:t>
            </a:r>
            <a:r>
              <a:rPr lang="en-US" sz="2400" spc="-10" dirty="0" smtClean="0">
                <a:solidFill>
                  <a:srgbClr val="002060"/>
                </a:solidFill>
                <a:latin typeface="Calibri" pitchFamily="34" charset="0"/>
              </a:rPr>
              <a:t/>
            </a:r>
            <a:br>
              <a:rPr lang="en-US" sz="2400" spc="-10" dirty="0" smtClean="0">
                <a:solidFill>
                  <a:srgbClr val="002060"/>
                </a:solidFill>
                <a:latin typeface="Calibri" pitchFamily="34" charset="0"/>
              </a:rPr>
            </a:br>
            <a:r>
              <a:rPr sz="2400" spc="-10" smtClean="0">
                <a:solidFill>
                  <a:srgbClr val="002060"/>
                </a:solidFill>
                <a:latin typeface="Calibri" pitchFamily="34" charset="0"/>
              </a:rPr>
              <a:t>MANAGEMENT </a:t>
            </a:r>
            <a:r>
              <a:rPr sz="2400" spc="-5" dirty="0">
                <a:solidFill>
                  <a:srgbClr val="002060"/>
                </a:solidFill>
                <a:latin typeface="Calibri" pitchFamily="34" charset="0"/>
              </a:rPr>
              <a:t>SYSTEM</a:t>
            </a:r>
            <a:r>
              <a:rPr sz="2400" spc="-30" dirty="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457200" y="1935480"/>
            <a:ext cx="8686800" cy="3452227"/>
          </a:xfrm>
          <a:prstGeom prst="rect">
            <a:avLst/>
          </a:prstGeom>
        </p:spPr>
        <p:txBody>
          <a:bodyPr vert="horz" wrap="square" lIns="0" tIns="88900" rIns="0" bIns="0" rtlCol="0">
            <a:spAutoFit/>
          </a:bodyPr>
          <a:lstStyle/>
          <a:p>
            <a:pPr marL="12700">
              <a:lnSpc>
                <a:spcPct val="100000"/>
              </a:lnSpc>
              <a:spcBef>
                <a:spcPts val="700"/>
              </a:spcBef>
            </a:pPr>
            <a:r>
              <a:rPr sz="2400" b="1" spc="-10" dirty="0">
                <a:solidFill>
                  <a:srgbClr val="C00000"/>
                </a:solidFill>
                <a:latin typeface="Calibri" pitchFamily="34" charset="0"/>
                <a:cs typeface="Comic Sans MS"/>
              </a:rPr>
              <a:t>III. </a:t>
            </a:r>
            <a:r>
              <a:rPr sz="2400" b="1" spc="-5" dirty="0">
                <a:solidFill>
                  <a:srgbClr val="C00000"/>
                </a:solidFill>
                <a:latin typeface="Calibri" pitchFamily="34" charset="0"/>
                <a:cs typeface="Comic Sans MS"/>
              </a:rPr>
              <a:t>Technology</a:t>
            </a:r>
            <a:r>
              <a:rPr sz="2400" b="1" spc="15" dirty="0">
                <a:solidFill>
                  <a:srgbClr val="C00000"/>
                </a:solidFill>
                <a:latin typeface="Calibri" pitchFamily="34" charset="0"/>
                <a:cs typeface="Comic Sans MS"/>
              </a:rPr>
              <a:t> </a:t>
            </a:r>
            <a:r>
              <a:rPr sz="2400" b="1" spc="-5" dirty="0">
                <a:solidFill>
                  <a:srgbClr val="C00000"/>
                </a:solidFill>
                <a:latin typeface="Calibri" pitchFamily="34" charset="0"/>
                <a:cs typeface="Comic Sans MS"/>
              </a:rPr>
              <a:t>Assessment</a:t>
            </a:r>
            <a:endParaRPr sz="2400" dirty="0">
              <a:solidFill>
                <a:srgbClr val="C00000"/>
              </a:solidFill>
              <a:latin typeface="Calibri" pitchFamily="34" charset="0"/>
              <a:cs typeface="Comic Sans MS"/>
            </a:endParaRPr>
          </a:p>
          <a:p>
            <a:pPr marL="12700">
              <a:lnSpc>
                <a:spcPct val="100000"/>
              </a:lnSpc>
              <a:spcBef>
                <a:spcPts val="600"/>
              </a:spcBef>
            </a:pPr>
            <a:r>
              <a:rPr sz="2400" spc="-5" dirty="0">
                <a:latin typeface="Calibri" pitchFamily="34" charset="0"/>
                <a:cs typeface="Comic Sans MS"/>
              </a:rPr>
              <a:t>This phase involves following activities</a:t>
            </a:r>
            <a:r>
              <a:rPr sz="2400" dirty="0">
                <a:latin typeface="Calibri" pitchFamily="34" charset="0"/>
                <a:cs typeface="Comic Sans MS"/>
              </a:rPr>
              <a:t> :</a:t>
            </a:r>
          </a:p>
          <a:p>
            <a:pPr marL="355600" marR="167640" indent="-342900">
              <a:lnSpc>
                <a:spcPct val="100000"/>
              </a:lnSpc>
              <a:spcBef>
                <a:spcPts val="600"/>
              </a:spcBef>
              <a:buChar char="•"/>
              <a:tabLst>
                <a:tab pos="354965" algn="l"/>
                <a:tab pos="355600" algn="l"/>
              </a:tabLst>
            </a:pPr>
            <a:r>
              <a:rPr sz="2400" b="1" spc="-5" dirty="0">
                <a:latin typeface="Calibri" pitchFamily="34" charset="0"/>
                <a:cs typeface="Comic Sans MS"/>
              </a:rPr>
              <a:t>Understanding directions of markets </a:t>
            </a:r>
            <a:r>
              <a:rPr sz="2400" spc="-5" dirty="0">
                <a:latin typeface="Calibri" pitchFamily="34" charset="0"/>
                <a:cs typeface="Comic Sans MS"/>
              </a:rPr>
              <a:t>in </a:t>
            </a:r>
            <a:r>
              <a:rPr sz="2400" b="1" spc="-5" dirty="0">
                <a:latin typeface="Calibri" pitchFamily="34" charset="0"/>
                <a:cs typeface="Comic Sans MS"/>
              </a:rPr>
              <a:t>terms of  technology</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Integration of technology </a:t>
            </a:r>
            <a:r>
              <a:rPr sz="2400" b="1" dirty="0">
                <a:latin typeface="Calibri" pitchFamily="34" charset="0"/>
                <a:cs typeface="Comic Sans MS"/>
              </a:rPr>
              <a:t>&amp; </a:t>
            </a:r>
            <a:r>
              <a:rPr sz="2400" b="1" spc="-5" dirty="0">
                <a:latin typeface="Calibri" pitchFamily="34" charset="0"/>
                <a:cs typeface="Comic Sans MS"/>
              </a:rPr>
              <a:t>business planning</a:t>
            </a:r>
            <a:endParaRPr sz="2400" b="1" dirty="0">
              <a:latin typeface="Calibri" pitchFamily="34" charset="0"/>
              <a:cs typeface="Comic Sans MS"/>
            </a:endParaRPr>
          </a:p>
          <a:p>
            <a:pPr marL="355600" marR="514985" indent="-342900">
              <a:lnSpc>
                <a:spcPts val="2870"/>
              </a:lnSpc>
              <a:spcBef>
                <a:spcPts val="700"/>
              </a:spcBef>
              <a:buChar char="•"/>
              <a:tabLst>
                <a:tab pos="354965" algn="l"/>
                <a:tab pos="355600" algn="l"/>
              </a:tabLst>
            </a:pPr>
            <a:r>
              <a:rPr sz="2400" b="1" spc="-5" dirty="0">
                <a:latin typeface="Calibri" pitchFamily="34" charset="0"/>
                <a:cs typeface="Comic Sans MS"/>
              </a:rPr>
              <a:t>Customer interfaces </a:t>
            </a:r>
            <a:r>
              <a:rPr sz="2400" spc="-5" dirty="0">
                <a:latin typeface="Calibri" pitchFamily="34" charset="0"/>
                <a:cs typeface="Comic Sans MS"/>
              </a:rPr>
              <a:t>to </a:t>
            </a:r>
            <a:r>
              <a:rPr sz="2400" b="1" spc="-5" dirty="0">
                <a:latin typeface="Calibri" pitchFamily="34" charset="0"/>
                <a:cs typeface="Comic Sans MS"/>
              </a:rPr>
              <a:t>assess the commercial  </a:t>
            </a:r>
            <a:r>
              <a:rPr sz="2400" spc="-5" dirty="0">
                <a:latin typeface="Calibri" pitchFamily="34" charset="0"/>
                <a:cs typeface="Comic Sans MS"/>
              </a:rPr>
              <a:t>feasibilty of </a:t>
            </a:r>
            <a:r>
              <a:rPr sz="2400" b="1" spc="-5" dirty="0">
                <a:latin typeface="Calibri" pitchFamily="34" charset="0"/>
                <a:cs typeface="Comic Sans MS"/>
              </a:rPr>
              <a:t>prospective</a:t>
            </a:r>
            <a:r>
              <a:rPr sz="2400" b="1" spc="5" dirty="0">
                <a:latin typeface="Calibri" pitchFamily="34" charset="0"/>
                <a:cs typeface="Comic Sans MS"/>
              </a:rPr>
              <a:t> </a:t>
            </a:r>
            <a:r>
              <a:rPr sz="2400" b="1" spc="-5" dirty="0">
                <a:latin typeface="Calibri" pitchFamily="34" charset="0"/>
                <a:cs typeface="Comic Sans MS"/>
              </a:rPr>
              <a:t>technologies</a:t>
            </a:r>
            <a:endParaRPr sz="2400" b="1" dirty="0">
              <a:latin typeface="Calibri" pitchFamily="34" charset="0"/>
              <a:cs typeface="Comic Sans MS"/>
            </a:endParaRPr>
          </a:p>
          <a:p>
            <a:pPr marL="355600" marR="5080" indent="-342900">
              <a:lnSpc>
                <a:spcPts val="2870"/>
              </a:lnSpc>
              <a:spcBef>
                <a:spcPts val="620"/>
              </a:spcBef>
              <a:buChar char="•"/>
              <a:tabLst>
                <a:tab pos="354965" algn="l"/>
                <a:tab pos="355600" algn="l"/>
              </a:tabLst>
            </a:pPr>
            <a:r>
              <a:rPr sz="2400" spc="-5" dirty="0">
                <a:latin typeface="Calibri" pitchFamily="34" charset="0"/>
                <a:cs typeface="Comic Sans MS"/>
              </a:rPr>
              <a:t>Assessing </a:t>
            </a:r>
            <a:r>
              <a:rPr sz="2400" b="1" spc="-5" dirty="0">
                <a:latin typeface="Calibri" pitchFamily="34" charset="0"/>
                <a:cs typeface="Comic Sans MS"/>
              </a:rPr>
              <a:t>contributions of technology projects </a:t>
            </a:r>
            <a:r>
              <a:rPr sz="2400" spc="-5" dirty="0">
                <a:latin typeface="Calibri" pitchFamily="34" charset="0"/>
                <a:cs typeface="Comic Sans MS"/>
              </a:rPr>
              <a:t>to  business strategy</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315200" y="0"/>
            <a:ext cx="1828800" cy="7620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440"/>
            <a:ext cx="9144000" cy="443230"/>
          </a:xfrm>
          <a:prstGeom prst="rect">
            <a:avLst/>
          </a:prstGeom>
          <a:solidFill>
            <a:schemeClr val="bg1"/>
          </a:solidFill>
        </p:spPr>
        <p:txBody>
          <a:bodyPr vert="horz" wrap="square" lIns="0" tIns="12700" rIns="0" bIns="0" rtlCol="0">
            <a:spAutoFit/>
          </a:bodyPr>
          <a:lstStyle/>
          <a:p>
            <a:pPr marL="12700" algn="l">
              <a:lnSpc>
                <a:spcPct val="100000"/>
              </a:lnSpc>
              <a:spcBef>
                <a:spcPts val="100"/>
              </a:spcBef>
            </a:pPr>
            <a:r>
              <a:rPr lang="en-US" sz="2800" spc="-5" smtClean="0">
                <a:solidFill>
                  <a:srgbClr val="002060"/>
                </a:solidFill>
                <a:latin typeface="Calibri" pitchFamily="34" charset="0"/>
              </a:rPr>
              <a:t>  </a:t>
            </a:r>
            <a:r>
              <a:rPr sz="2800" spc="-5" smtClean="0">
                <a:solidFill>
                  <a:srgbClr val="002060"/>
                </a:solidFill>
                <a:latin typeface="Calibri" pitchFamily="34" charset="0"/>
              </a:rPr>
              <a:t>Technology Management</a:t>
            </a:r>
          </a:p>
        </p:txBody>
      </p:sp>
      <p:sp>
        <p:nvSpPr>
          <p:cNvPr id="3" name="object 3"/>
          <p:cNvSpPr txBox="1"/>
          <p:nvPr/>
        </p:nvSpPr>
        <p:spPr>
          <a:xfrm>
            <a:off x="304800" y="1381125"/>
            <a:ext cx="8534400" cy="4801870"/>
          </a:xfrm>
          <a:prstGeom prst="rect">
            <a:avLst/>
          </a:prstGeom>
        </p:spPr>
        <p:txBody>
          <a:bodyPr vert="horz" wrap="square" lIns="0" tIns="12700" rIns="0" bIns="0" rtlCol="0">
            <a:spAutoFit/>
          </a:bodyPr>
          <a:lstStyle/>
          <a:p>
            <a:pPr marL="355600" indent="-342900" algn="just">
              <a:lnSpc>
                <a:spcPts val="2475"/>
              </a:lnSpc>
              <a:spcBef>
                <a:spcPts val="100"/>
              </a:spcBef>
              <a:buChar char="•"/>
              <a:tabLst>
                <a:tab pos="354965" algn="l"/>
                <a:tab pos="355600" algn="l"/>
              </a:tabLst>
            </a:pPr>
            <a:r>
              <a:rPr sz="2400" spc="-5" dirty="0">
                <a:latin typeface="Calibri" pitchFamily="34" charset="0"/>
                <a:cs typeface="Comic Sans MS"/>
              </a:rPr>
              <a:t>Technology Management </a:t>
            </a:r>
            <a:r>
              <a:rPr sz="2400" dirty="0">
                <a:latin typeface="Calibri" pitchFamily="34" charset="0"/>
                <a:cs typeface="Comic Sans MS"/>
              </a:rPr>
              <a:t>(MOT) is </a:t>
            </a:r>
            <a:r>
              <a:rPr sz="2400" spc="-5" dirty="0">
                <a:latin typeface="Calibri" pitchFamily="34" charset="0"/>
                <a:cs typeface="Comic Sans MS"/>
              </a:rPr>
              <a:t>concerned</a:t>
            </a:r>
            <a:r>
              <a:rPr sz="2400" dirty="0">
                <a:latin typeface="Calibri" pitchFamily="34" charset="0"/>
                <a:cs typeface="Comic Sans MS"/>
              </a:rPr>
              <a:t> </a:t>
            </a:r>
            <a:r>
              <a:rPr sz="2400" spc="-5" dirty="0" smtClean="0">
                <a:latin typeface="Calibri" pitchFamily="34" charset="0"/>
                <a:cs typeface="Comic Sans MS"/>
              </a:rPr>
              <a:t>with</a:t>
            </a:r>
            <a:r>
              <a:rPr lang="en-US" sz="2400" spc="-5" dirty="0" smtClean="0">
                <a:latin typeface="Calibri" pitchFamily="34" charset="0"/>
                <a:cs typeface="Comic Sans MS"/>
              </a:rPr>
              <a:t> </a:t>
            </a:r>
            <a:r>
              <a:rPr sz="2400" b="1" spc="-5" dirty="0" smtClean="0">
                <a:latin typeface="Calibri" pitchFamily="34" charset="0"/>
                <a:cs typeface="Comic Sans MS"/>
              </a:rPr>
              <a:t>development</a:t>
            </a:r>
            <a:r>
              <a:rPr sz="2400" spc="-5" dirty="0">
                <a:latin typeface="Calibri" pitchFamily="34" charset="0"/>
                <a:cs typeface="Comic Sans MS"/>
              </a:rPr>
              <a:t>,</a:t>
            </a:r>
            <a:r>
              <a:rPr sz="2400" spc="5" dirty="0">
                <a:latin typeface="Calibri" pitchFamily="34" charset="0"/>
                <a:cs typeface="Comic Sans MS"/>
              </a:rPr>
              <a:t> </a:t>
            </a:r>
            <a:r>
              <a:rPr sz="2400" b="1" dirty="0">
                <a:latin typeface="Calibri" pitchFamily="34" charset="0"/>
                <a:cs typeface="Comic Sans MS"/>
              </a:rPr>
              <a:t>planning,</a:t>
            </a:r>
            <a:r>
              <a:rPr sz="2400" b="1" spc="5" dirty="0">
                <a:latin typeface="Calibri" pitchFamily="34" charset="0"/>
                <a:cs typeface="Comic Sans MS"/>
              </a:rPr>
              <a:t> </a:t>
            </a:r>
            <a:r>
              <a:rPr sz="2400" b="1" spc="-5" dirty="0">
                <a:latin typeface="Calibri" pitchFamily="34" charset="0"/>
                <a:cs typeface="Comic Sans MS"/>
              </a:rPr>
              <a:t>implementation	</a:t>
            </a:r>
            <a:r>
              <a:rPr sz="2400" b="1" dirty="0">
                <a:latin typeface="Calibri" pitchFamily="34" charset="0"/>
                <a:cs typeface="Comic Sans MS"/>
              </a:rPr>
              <a:t>&amp;</a:t>
            </a:r>
            <a:r>
              <a:rPr sz="2400" b="1" spc="-90" dirty="0">
                <a:latin typeface="Calibri" pitchFamily="34" charset="0"/>
                <a:cs typeface="Comic Sans MS"/>
              </a:rPr>
              <a:t> </a:t>
            </a:r>
            <a:r>
              <a:rPr sz="2400" b="1" spc="-5" dirty="0">
                <a:latin typeface="Calibri" pitchFamily="34" charset="0"/>
                <a:cs typeface="Comic Sans MS"/>
              </a:rPr>
              <a:t>assessment  </a:t>
            </a:r>
            <a:r>
              <a:rPr sz="2400" spc="-5" dirty="0">
                <a:latin typeface="Calibri" pitchFamily="34" charset="0"/>
                <a:cs typeface="Comic Sans MS"/>
              </a:rPr>
              <a:t>of </a:t>
            </a:r>
            <a:r>
              <a:rPr sz="2400" b="1" spc="-5" dirty="0">
                <a:latin typeface="Calibri" pitchFamily="34" charset="0"/>
                <a:cs typeface="Comic Sans MS"/>
              </a:rPr>
              <a:t>technological capabilities</a:t>
            </a:r>
            <a:r>
              <a:rPr sz="2400" spc="-5" dirty="0">
                <a:latin typeface="Calibri" pitchFamily="34" charset="0"/>
                <a:cs typeface="Comic Sans MS"/>
              </a:rPr>
              <a:t> to </a:t>
            </a:r>
            <a:r>
              <a:rPr sz="2400" b="1" spc="-5" dirty="0">
                <a:latin typeface="Calibri" pitchFamily="34" charset="0"/>
                <a:cs typeface="Comic Sans MS"/>
              </a:rPr>
              <a:t>shape </a:t>
            </a:r>
            <a:r>
              <a:rPr sz="2400" b="1" dirty="0">
                <a:latin typeface="Calibri" pitchFamily="34" charset="0"/>
                <a:cs typeface="Comic Sans MS"/>
              </a:rPr>
              <a:t>and</a:t>
            </a:r>
            <a:r>
              <a:rPr sz="2400" b="1" spc="10" dirty="0">
                <a:latin typeface="Calibri" pitchFamily="34" charset="0"/>
                <a:cs typeface="Comic Sans MS"/>
              </a:rPr>
              <a:t> </a:t>
            </a:r>
            <a:r>
              <a:rPr sz="2400" b="1" spc="-5" dirty="0" smtClean="0">
                <a:latin typeface="Calibri" pitchFamily="34" charset="0"/>
                <a:cs typeface="Comic Sans MS"/>
              </a:rPr>
              <a:t>accomplish</a:t>
            </a:r>
            <a:r>
              <a:rPr lang="en-US" sz="2400" b="1" spc="-5" dirty="0" smtClean="0">
                <a:latin typeface="Calibri" pitchFamily="34" charset="0"/>
                <a:cs typeface="Comic Sans MS"/>
              </a:rPr>
              <a:t> </a:t>
            </a:r>
            <a:r>
              <a:rPr sz="2400" spc="-5" dirty="0" smtClean="0">
                <a:latin typeface="Calibri" pitchFamily="34" charset="0"/>
                <a:cs typeface="Comic Sans MS"/>
              </a:rPr>
              <a:t>the </a:t>
            </a:r>
            <a:r>
              <a:rPr sz="2400" b="1" spc="-5" dirty="0">
                <a:latin typeface="Calibri" pitchFamily="34" charset="0"/>
                <a:cs typeface="Comic Sans MS"/>
              </a:rPr>
              <a:t>strategic </a:t>
            </a:r>
            <a:r>
              <a:rPr sz="2400" b="1" dirty="0">
                <a:latin typeface="Calibri" pitchFamily="34" charset="0"/>
                <a:cs typeface="Comic Sans MS"/>
              </a:rPr>
              <a:t>&amp; </a:t>
            </a:r>
            <a:r>
              <a:rPr sz="2400" b="1" spc="-5" dirty="0">
                <a:latin typeface="Calibri" pitchFamily="34" charset="0"/>
                <a:cs typeface="Comic Sans MS"/>
              </a:rPr>
              <a:t>operational objectives </a:t>
            </a:r>
            <a:r>
              <a:rPr sz="2400" spc="-5" dirty="0">
                <a:latin typeface="Calibri" pitchFamily="34" charset="0"/>
                <a:cs typeface="Comic Sans MS"/>
              </a:rPr>
              <a:t>of</a:t>
            </a:r>
            <a:r>
              <a:rPr sz="2400" spc="-35" dirty="0">
                <a:latin typeface="Calibri" pitchFamily="34" charset="0"/>
                <a:cs typeface="Comic Sans MS"/>
              </a:rPr>
              <a:t> </a:t>
            </a:r>
            <a:r>
              <a:rPr sz="2400" dirty="0" smtClean="0">
                <a:latin typeface="Calibri" pitchFamily="34" charset="0"/>
                <a:cs typeface="Comic Sans MS"/>
              </a:rPr>
              <a:t>an</a:t>
            </a:r>
            <a:r>
              <a:rPr lang="en-US" sz="2400" dirty="0" smtClean="0">
                <a:latin typeface="Calibri" pitchFamily="34" charset="0"/>
                <a:cs typeface="Comic Sans MS"/>
              </a:rPr>
              <a:t> </a:t>
            </a:r>
            <a:r>
              <a:rPr sz="2400" b="1" spc="-5" dirty="0" smtClean="0">
                <a:latin typeface="Calibri" pitchFamily="34" charset="0"/>
                <a:cs typeface="Comic Sans MS"/>
              </a:rPr>
              <a:t>organization</a:t>
            </a:r>
            <a:r>
              <a:rPr sz="2400" spc="-5" dirty="0" smtClean="0">
                <a:latin typeface="Calibri" pitchFamily="34" charset="0"/>
                <a:cs typeface="Comic Sans MS"/>
              </a:rPr>
              <a:t> </a:t>
            </a:r>
            <a:r>
              <a:rPr sz="2400" spc="-5" dirty="0">
                <a:latin typeface="Calibri" pitchFamily="34" charset="0"/>
                <a:cs typeface="Comic Sans MS"/>
              </a:rPr>
              <a:t>or central </a:t>
            </a:r>
            <a:r>
              <a:rPr sz="2400" dirty="0">
                <a:latin typeface="Calibri" pitchFamily="34" charset="0"/>
                <a:cs typeface="Comic Sans MS"/>
              </a:rPr>
              <a:t>planning </a:t>
            </a:r>
            <a:r>
              <a:rPr sz="2400" b="1" spc="-5" dirty="0">
                <a:latin typeface="Calibri" pitchFamily="34" charset="0"/>
                <a:cs typeface="Comic Sans MS"/>
              </a:rPr>
              <a:t>goals </a:t>
            </a:r>
            <a:r>
              <a:rPr sz="2400" b="1" dirty="0">
                <a:latin typeface="Calibri" pitchFamily="34" charset="0"/>
                <a:cs typeface="Comic Sans MS"/>
              </a:rPr>
              <a:t>and </a:t>
            </a:r>
            <a:r>
              <a:rPr sz="2400" b="1" spc="-5" dirty="0">
                <a:latin typeface="Calibri" pitchFamily="34" charset="0"/>
                <a:cs typeface="Comic Sans MS"/>
              </a:rPr>
              <a:t>priorities of  </a:t>
            </a:r>
            <a:r>
              <a:rPr sz="2400" b="1" dirty="0">
                <a:latin typeface="Calibri" pitchFamily="34" charset="0"/>
                <a:cs typeface="Comic Sans MS"/>
              </a:rPr>
              <a:t>a</a:t>
            </a:r>
            <a:r>
              <a:rPr sz="2400" b="1" spc="-15" dirty="0">
                <a:latin typeface="Calibri" pitchFamily="34" charset="0"/>
                <a:cs typeface="Comic Sans MS"/>
              </a:rPr>
              <a:t> </a:t>
            </a:r>
            <a:r>
              <a:rPr sz="2400" b="1" spc="-5" dirty="0">
                <a:latin typeface="Calibri" pitchFamily="34" charset="0"/>
                <a:cs typeface="Comic Sans MS"/>
              </a:rPr>
              <a:t>nation</a:t>
            </a:r>
            <a:r>
              <a:rPr sz="2400" b="1" spc="-5" dirty="0" smtClean="0">
                <a:latin typeface="Calibri" pitchFamily="34" charset="0"/>
                <a:cs typeface="Comic Sans MS"/>
              </a:rPr>
              <a:t>.</a:t>
            </a:r>
            <a:endParaRPr lang="en-US" sz="2400" b="1" spc="-5" dirty="0" smtClean="0">
              <a:latin typeface="Calibri" pitchFamily="34" charset="0"/>
              <a:cs typeface="Comic Sans MS"/>
            </a:endParaRPr>
          </a:p>
          <a:p>
            <a:pPr marL="355600" indent="-342900" algn="just">
              <a:lnSpc>
                <a:spcPts val="2475"/>
              </a:lnSpc>
              <a:spcBef>
                <a:spcPts val="100"/>
              </a:spcBef>
              <a:buChar char="•"/>
              <a:tabLst>
                <a:tab pos="354965" algn="l"/>
                <a:tab pos="355600" algn="l"/>
              </a:tabLst>
            </a:pPr>
            <a:endParaRPr sz="2400" dirty="0">
              <a:latin typeface="Calibri" pitchFamily="34" charset="0"/>
              <a:cs typeface="Comic Sans MS"/>
            </a:endParaRPr>
          </a:p>
          <a:p>
            <a:pPr marL="355600" indent="-342900" algn="just">
              <a:lnSpc>
                <a:spcPts val="2475"/>
              </a:lnSpc>
              <a:spcBef>
                <a:spcPts val="40"/>
              </a:spcBef>
              <a:buChar char="•"/>
              <a:tabLst>
                <a:tab pos="354965" algn="l"/>
                <a:tab pos="355600" algn="l"/>
              </a:tabLst>
            </a:pPr>
            <a:r>
              <a:rPr sz="2400" spc="-5" dirty="0">
                <a:solidFill>
                  <a:srgbClr val="C00000"/>
                </a:solidFill>
                <a:latin typeface="Calibri" pitchFamily="34" charset="0"/>
                <a:cs typeface="Comic Sans MS"/>
              </a:rPr>
              <a:t>Technology Management can also be defined as</a:t>
            </a:r>
            <a:r>
              <a:rPr sz="2400" spc="5" dirty="0">
                <a:solidFill>
                  <a:srgbClr val="C00000"/>
                </a:solidFill>
                <a:latin typeface="Calibri" pitchFamily="34" charset="0"/>
                <a:cs typeface="Comic Sans MS"/>
              </a:rPr>
              <a:t> </a:t>
            </a:r>
            <a:r>
              <a:rPr sz="2400" dirty="0" smtClean="0">
                <a:solidFill>
                  <a:srgbClr val="C00000"/>
                </a:solidFill>
                <a:latin typeface="Calibri" pitchFamily="34" charset="0"/>
                <a:cs typeface="Comic Sans MS"/>
              </a:rPr>
              <a:t>the</a:t>
            </a:r>
            <a:r>
              <a:rPr lang="en-US" sz="2400"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integrated </a:t>
            </a:r>
            <a:r>
              <a:rPr sz="2400" b="1" dirty="0">
                <a:solidFill>
                  <a:srgbClr val="C00000"/>
                </a:solidFill>
                <a:latin typeface="Calibri" pitchFamily="34" charset="0"/>
                <a:cs typeface="Comic Sans MS"/>
              </a:rPr>
              <a:t>planning, </a:t>
            </a:r>
            <a:r>
              <a:rPr sz="2400" b="1" spc="-5" dirty="0">
                <a:solidFill>
                  <a:srgbClr val="C00000"/>
                </a:solidFill>
                <a:latin typeface="Calibri" pitchFamily="34" charset="0"/>
                <a:cs typeface="Comic Sans MS"/>
              </a:rPr>
              <a:t>design, optimization,</a:t>
            </a:r>
            <a:r>
              <a:rPr sz="2400" b="1" spc="-30" dirty="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operation</a:t>
            </a:r>
            <a:r>
              <a:rPr lang="en-US" sz="2400" b="1" spc="-5"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and </a:t>
            </a:r>
            <a:r>
              <a:rPr sz="2400" b="1" spc="-5" dirty="0">
                <a:solidFill>
                  <a:srgbClr val="C00000"/>
                </a:solidFill>
                <a:latin typeface="Calibri" pitchFamily="34" charset="0"/>
                <a:cs typeface="Comic Sans MS"/>
              </a:rPr>
              <a:t>control </a:t>
            </a:r>
            <a:r>
              <a:rPr sz="2400" b="1" dirty="0">
                <a:solidFill>
                  <a:srgbClr val="C00000"/>
                </a:solidFill>
                <a:latin typeface="Calibri" pitchFamily="34" charset="0"/>
                <a:cs typeface="Comic Sans MS"/>
              </a:rPr>
              <a:t>of </a:t>
            </a:r>
            <a:r>
              <a:rPr sz="2400" b="1" spc="-5" dirty="0">
                <a:solidFill>
                  <a:srgbClr val="C00000"/>
                </a:solidFill>
                <a:latin typeface="Calibri" pitchFamily="34" charset="0"/>
                <a:cs typeface="Comic Sans MS"/>
              </a:rPr>
              <a:t>technological products</a:t>
            </a:r>
            <a:r>
              <a:rPr sz="2400" spc="-5" dirty="0">
                <a:solidFill>
                  <a:srgbClr val="C00000"/>
                </a:solidFill>
                <a:latin typeface="Calibri" pitchFamily="34" charset="0"/>
                <a:cs typeface="Comic Sans MS"/>
              </a:rPr>
              <a:t>, </a:t>
            </a:r>
            <a:r>
              <a:rPr sz="2400" b="1" spc="-5" dirty="0">
                <a:solidFill>
                  <a:srgbClr val="C00000"/>
                </a:solidFill>
                <a:latin typeface="Calibri" pitchFamily="34" charset="0"/>
                <a:cs typeface="Comic Sans MS"/>
              </a:rPr>
              <a:t>processes </a:t>
            </a:r>
            <a:r>
              <a:rPr sz="2400" b="1" dirty="0">
                <a:solidFill>
                  <a:srgbClr val="C00000"/>
                </a:solidFill>
                <a:latin typeface="Calibri" pitchFamily="34" charset="0"/>
                <a:cs typeface="Comic Sans MS"/>
              </a:rPr>
              <a:t>and  </a:t>
            </a:r>
            <a:r>
              <a:rPr sz="2400" b="1" spc="-5" dirty="0">
                <a:solidFill>
                  <a:srgbClr val="C00000"/>
                </a:solidFill>
                <a:latin typeface="Calibri" pitchFamily="34" charset="0"/>
                <a:cs typeface="Comic Sans MS"/>
              </a:rPr>
              <a:t>services</a:t>
            </a:r>
            <a:r>
              <a:rPr sz="2400" spc="-5" dirty="0">
                <a:solidFill>
                  <a:srgbClr val="C00000"/>
                </a:solidFill>
                <a:latin typeface="Calibri" pitchFamily="34" charset="0"/>
                <a:cs typeface="Comic Sans MS"/>
              </a:rPr>
              <a:t>, </a:t>
            </a:r>
            <a:r>
              <a:rPr sz="2400" dirty="0">
                <a:solidFill>
                  <a:srgbClr val="C00000"/>
                </a:solidFill>
                <a:latin typeface="Calibri" pitchFamily="34" charset="0"/>
                <a:cs typeface="Comic Sans MS"/>
              </a:rPr>
              <a:t>a </a:t>
            </a:r>
            <a:r>
              <a:rPr sz="2400" spc="-5" dirty="0">
                <a:solidFill>
                  <a:srgbClr val="C00000"/>
                </a:solidFill>
                <a:latin typeface="Calibri" pitchFamily="34" charset="0"/>
                <a:cs typeface="Comic Sans MS"/>
              </a:rPr>
              <a:t>better definition would be the </a:t>
            </a:r>
            <a:r>
              <a:rPr sz="2400" b="1" spc="-5" dirty="0">
                <a:solidFill>
                  <a:srgbClr val="C00000"/>
                </a:solidFill>
                <a:latin typeface="Calibri" pitchFamily="34" charset="0"/>
                <a:cs typeface="Comic Sans MS"/>
              </a:rPr>
              <a:t>management  of the </a:t>
            </a:r>
            <a:r>
              <a:rPr sz="2400" b="1" dirty="0">
                <a:solidFill>
                  <a:srgbClr val="C00000"/>
                </a:solidFill>
                <a:latin typeface="Calibri" pitchFamily="34" charset="0"/>
                <a:cs typeface="Comic Sans MS"/>
              </a:rPr>
              <a:t>use of </a:t>
            </a:r>
            <a:r>
              <a:rPr sz="2400" b="1" spc="-5" dirty="0">
                <a:solidFill>
                  <a:srgbClr val="C00000"/>
                </a:solidFill>
                <a:latin typeface="Calibri" pitchFamily="34" charset="0"/>
                <a:cs typeface="Comic Sans MS"/>
              </a:rPr>
              <a:t>technology for human</a:t>
            </a:r>
            <a:r>
              <a:rPr sz="2400" b="1" spc="-30" dirty="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advantage</a:t>
            </a:r>
            <a:r>
              <a:rPr lang="en-US" sz="2400" b="1" spc="-5" dirty="0" smtClean="0">
                <a:solidFill>
                  <a:srgbClr val="C00000"/>
                </a:solidFill>
                <a:latin typeface="Calibri" pitchFamily="34" charset="0"/>
                <a:cs typeface="Comic Sans MS"/>
              </a:rPr>
              <a:t>.</a:t>
            </a:r>
          </a:p>
          <a:p>
            <a:pPr marL="355600" indent="-342900" algn="just">
              <a:lnSpc>
                <a:spcPts val="2475"/>
              </a:lnSpc>
              <a:spcBef>
                <a:spcPts val="40"/>
              </a:spcBef>
              <a:buChar char="•"/>
              <a:tabLst>
                <a:tab pos="354965" algn="l"/>
                <a:tab pos="355600" algn="l"/>
              </a:tabLst>
            </a:pPr>
            <a:endParaRPr sz="2400" dirty="0">
              <a:latin typeface="Calibri" pitchFamily="34" charset="0"/>
              <a:cs typeface="Comic Sans MS"/>
            </a:endParaRPr>
          </a:p>
          <a:p>
            <a:pPr marL="355600" indent="-342900" algn="just">
              <a:lnSpc>
                <a:spcPts val="2475"/>
              </a:lnSpc>
              <a:spcBef>
                <a:spcPts val="40"/>
              </a:spcBef>
              <a:buChar char="•"/>
              <a:tabLst>
                <a:tab pos="354965" algn="l"/>
                <a:tab pos="355600" algn="l"/>
              </a:tabLst>
            </a:pPr>
            <a:r>
              <a:rPr sz="2400" spc="-5" dirty="0">
                <a:latin typeface="Calibri" pitchFamily="34" charset="0"/>
                <a:cs typeface="Comic Sans MS"/>
              </a:rPr>
              <a:t>Technology Management </a:t>
            </a:r>
            <a:r>
              <a:rPr sz="2400" dirty="0">
                <a:latin typeface="Calibri" pitchFamily="34" charset="0"/>
                <a:cs typeface="Comic Sans MS"/>
              </a:rPr>
              <a:t>is </a:t>
            </a:r>
            <a:r>
              <a:rPr sz="2400" spc="-5" dirty="0">
                <a:latin typeface="Calibri" pitchFamily="34" charset="0"/>
                <a:cs typeface="Comic Sans MS"/>
              </a:rPr>
              <a:t>set of</a:t>
            </a:r>
            <a:r>
              <a:rPr sz="2400" spc="-10" dirty="0">
                <a:latin typeface="Calibri" pitchFamily="34" charset="0"/>
                <a:cs typeface="Comic Sans MS"/>
              </a:rPr>
              <a:t> </a:t>
            </a:r>
            <a:r>
              <a:rPr sz="2400" b="1" spc="-5" dirty="0" smtClean="0">
                <a:latin typeface="Calibri" pitchFamily="34" charset="0"/>
                <a:cs typeface="Comic Sans MS"/>
              </a:rPr>
              <a:t>management</a:t>
            </a:r>
            <a:r>
              <a:rPr lang="en-US" sz="2400" b="1" spc="-5" dirty="0" smtClean="0">
                <a:latin typeface="Calibri" pitchFamily="34" charset="0"/>
                <a:cs typeface="Comic Sans MS"/>
              </a:rPr>
              <a:t> </a:t>
            </a:r>
            <a:r>
              <a:rPr sz="2400" b="1" spc="-5" dirty="0" smtClean="0">
                <a:latin typeface="Calibri" pitchFamily="34" charset="0"/>
                <a:cs typeface="Comic Sans MS"/>
              </a:rPr>
              <a:t>disciplines </a:t>
            </a:r>
            <a:r>
              <a:rPr sz="2400" spc="-5" dirty="0">
                <a:latin typeface="Calibri" pitchFamily="34" charset="0"/>
                <a:cs typeface="Comic Sans MS"/>
              </a:rPr>
              <a:t>that </a:t>
            </a:r>
            <a:r>
              <a:rPr sz="2400" b="1" spc="-5" dirty="0">
                <a:latin typeface="Calibri" pitchFamily="34" charset="0"/>
                <a:cs typeface="Comic Sans MS"/>
              </a:rPr>
              <a:t>allows organizations </a:t>
            </a:r>
            <a:r>
              <a:rPr sz="2400" spc="-5" dirty="0">
                <a:latin typeface="Calibri" pitchFamily="34" charset="0"/>
                <a:cs typeface="Comic Sans MS"/>
              </a:rPr>
              <a:t>to </a:t>
            </a:r>
            <a:r>
              <a:rPr sz="2400" b="1" spc="-5" dirty="0">
                <a:latin typeface="Calibri" pitchFamily="34" charset="0"/>
                <a:cs typeface="Comic Sans MS"/>
              </a:rPr>
              <a:t>manage</a:t>
            </a:r>
            <a:r>
              <a:rPr sz="2400" b="1" spc="-20" dirty="0">
                <a:latin typeface="Calibri" pitchFamily="34" charset="0"/>
                <a:cs typeface="Comic Sans MS"/>
              </a:rPr>
              <a:t> </a:t>
            </a:r>
            <a:r>
              <a:rPr sz="2400" b="1" spc="-5" dirty="0" smtClean="0">
                <a:latin typeface="Calibri" pitchFamily="34" charset="0"/>
                <a:cs typeface="Comic Sans MS"/>
              </a:rPr>
              <a:t>its</a:t>
            </a:r>
            <a:r>
              <a:rPr lang="en-US" sz="2400" b="1" spc="-5" dirty="0" smtClean="0">
                <a:latin typeface="Calibri" pitchFamily="34" charset="0"/>
                <a:cs typeface="Comic Sans MS"/>
              </a:rPr>
              <a:t> </a:t>
            </a:r>
            <a:r>
              <a:rPr sz="2400" b="1" spc="-5" dirty="0" smtClean="0">
                <a:latin typeface="Calibri" pitchFamily="34" charset="0"/>
                <a:cs typeface="Comic Sans MS"/>
              </a:rPr>
              <a:t>technological </a:t>
            </a:r>
            <a:r>
              <a:rPr sz="2400" b="1" spc="-5" dirty="0">
                <a:latin typeface="Calibri" pitchFamily="34" charset="0"/>
                <a:cs typeface="Comic Sans MS"/>
              </a:rPr>
              <a:t>fundamentals </a:t>
            </a:r>
            <a:r>
              <a:rPr sz="2400" spc="-5" dirty="0">
                <a:latin typeface="Calibri" pitchFamily="34" charset="0"/>
                <a:cs typeface="Comic Sans MS"/>
              </a:rPr>
              <a:t>to create </a:t>
            </a:r>
            <a:r>
              <a:rPr sz="2400" b="1" spc="-5" dirty="0">
                <a:latin typeface="Calibri" pitchFamily="34" charset="0"/>
                <a:cs typeface="Comic Sans MS"/>
              </a:rPr>
              <a:t>competitive  advantage</a:t>
            </a:r>
            <a:r>
              <a:rPr sz="2400" spc="-5" dirty="0">
                <a:latin typeface="Calibri" pitchFamily="34" charset="0"/>
                <a:cs typeface="Comic Sans MS"/>
              </a:rPr>
              <a:t>.</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543800" y="0"/>
            <a:ext cx="16002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31637"/>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gn="l">
              <a:lnSpc>
                <a:spcPct val="100000"/>
              </a:lnSpc>
              <a:spcBef>
                <a:spcPts val="100"/>
              </a:spcBef>
            </a:pPr>
            <a:r>
              <a:rPr lang="en-US" sz="2400" spc="-5" dirty="0">
                <a:solidFill>
                  <a:srgbClr val="002060"/>
                </a:solidFill>
                <a:latin typeface="Calibri" pitchFamily="34" charset="0"/>
              </a:rPr>
              <a:t>    </a:t>
            </a:r>
            <a:r>
              <a:rPr sz="2400" spc="-5" dirty="0">
                <a:solidFill>
                  <a:srgbClr val="002060"/>
                </a:solidFill>
                <a:latin typeface="Calibri" pitchFamily="34" charset="0"/>
              </a:rPr>
              <a:t>Phases </a:t>
            </a:r>
            <a:r>
              <a:rPr sz="2400" dirty="0">
                <a:solidFill>
                  <a:srgbClr val="002060"/>
                </a:solidFill>
                <a:latin typeface="Calibri" pitchFamily="34" charset="0"/>
              </a:rPr>
              <a:t>of </a:t>
            </a:r>
            <a:r>
              <a:rPr sz="2400" spc="-10" dirty="0">
                <a:solidFill>
                  <a:srgbClr val="002060"/>
                </a:solidFill>
                <a:latin typeface="Calibri" pitchFamily="34" charset="0"/>
              </a:rPr>
              <a:t>STRATEGIC </a:t>
            </a:r>
            <a:r>
              <a:rPr sz="2400" spc="-10">
                <a:solidFill>
                  <a:srgbClr val="002060"/>
                </a:solidFill>
                <a:latin typeface="Calibri" pitchFamily="34" charset="0"/>
              </a:rPr>
              <a:t>TECHNOLOGY  </a:t>
            </a:r>
            <a:r>
              <a:rPr lang="en-US" sz="2400" spc="-10" dirty="0" smtClean="0">
                <a:solidFill>
                  <a:srgbClr val="002060"/>
                </a:solidFill>
                <a:latin typeface="Calibri" pitchFamily="34" charset="0"/>
              </a:rPr>
              <a:t/>
            </a:r>
            <a:br>
              <a:rPr lang="en-US" sz="2400" spc="-10" dirty="0" smtClean="0">
                <a:solidFill>
                  <a:srgbClr val="002060"/>
                </a:solidFill>
                <a:latin typeface="Calibri" pitchFamily="34" charset="0"/>
              </a:rPr>
            </a:br>
            <a:r>
              <a:rPr sz="2400" spc="-10" smtClean="0">
                <a:solidFill>
                  <a:srgbClr val="002060"/>
                </a:solidFill>
                <a:latin typeface="Calibri" pitchFamily="34" charset="0"/>
              </a:rPr>
              <a:t>MANAGEMENT </a:t>
            </a:r>
            <a:r>
              <a:rPr sz="2400" spc="-5" dirty="0">
                <a:solidFill>
                  <a:srgbClr val="002060"/>
                </a:solidFill>
                <a:latin typeface="Calibri" pitchFamily="34" charset="0"/>
              </a:rPr>
              <a:t>SYSTEM</a:t>
            </a:r>
            <a:r>
              <a:rPr sz="2400" spc="-30" dirty="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570865" y="1718945"/>
            <a:ext cx="8379460" cy="4537139"/>
          </a:xfrm>
          <a:prstGeom prst="rect">
            <a:avLst/>
          </a:prstGeom>
        </p:spPr>
        <p:txBody>
          <a:bodyPr vert="horz" wrap="square" lIns="0" tIns="88900" rIns="0" bIns="0" rtlCol="0">
            <a:spAutoFit/>
          </a:bodyPr>
          <a:lstStyle/>
          <a:p>
            <a:pPr marL="12700">
              <a:lnSpc>
                <a:spcPct val="100000"/>
              </a:lnSpc>
              <a:spcBef>
                <a:spcPts val="700"/>
              </a:spcBef>
              <a:tabLst>
                <a:tab pos="2522855" algn="l"/>
              </a:tabLst>
            </a:pPr>
            <a:r>
              <a:rPr sz="2400" b="1" spc="-5" dirty="0">
                <a:solidFill>
                  <a:srgbClr val="C00000"/>
                </a:solidFill>
                <a:latin typeface="Calibri" pitchFamily="34" charset="0"/>
                <a:cs typeface="Comic Sans MS"/>
              </a:rPr>
              <a:t>IV.</a:t>
            </a:r>
            <a:r>
              <a:rPr sz="2400" b="1" spc="20" dirty="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Technology</a:t>
            </a:r>
            <a:r>
              <a:rPr lang="en-US" sz="2400" b="1" spc="-5"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Transfer</a:t>
            </a:r>
            <a:endParaRPr sz="2400" dirty="0">
              <a:solidFill>
                <a:srgbClr val="C00000"/>
              </a:solidFill>
              <a:latin typeface="Calibri" pitchFamily="34" charset="0"/>
              <a:cs typeface="Comic Sans MS"/>
            </a:endParaRPr>
          </a:p>
          <a:p>
            <a:pPr marL="355600" marR="194310" indent="-342900" algn="just">
              <a:lnSpc>
                <a:spcPct val="100000"/>
              </a:lnSpc>
              <a:spcBef>
                <a:spcPts val="600"/>
              </a:spcBef>
            </a:pPr>
            <a:r>
              <a:rPr sz="2400" spc="-5" dirty="0">
                <a:latin typeface="Calibri" pitchFamily="34" charset="0"/>
                <a:cs typeface="Comic Sans MS"/>
              </a:rPr>
              <a:t>This phase leads to transfer </a:t>
            </a:r>
            <a:r>
              <a:rPr sz="2400" dirty="0">
                <a:latin typeface="Calibri" pitchFamily="34" charset="0"/>
                <a:cs typeface="Comic Sans MS"/>
              </a:rPr>
              <a:t>of </a:t>
            </a:r>
            <a:r>
              <a:rPr sz="2400" spc="-5" dirty="0">
                <a:latin typeface="Calibri" pitchFamily="34" charset="0"/>
                <a:cs typeface="Comic Sans MS"/>
              </a:rPr>
              <a:t>technology from  </a:t>
            </a:r>
            <a:r>
              <a:rPr sz="2400" b="1" spc="-5" dirty="0">
                <a:latin typeface="Calibri" pitchFamily="34" charset="0"/>
                <a:cs typeface="Comic Sans MS"/>
              </a:rPr>
              <a:t>external source </a:t>
            </a:r>
            <a:r>
              <a:rPr sz="2400" spc="-5" dirty="0">
                <a:latin typeface="Calibri" pitchFamily="34" charset="0"/>
                <a:cs typeface="Comic Sans MS"/>
              </a:rPr>
              <a:t>to </a:t>
            </a:r>
            <a:r>
              <a:rPr sz="2400" b="1" spc="-5" dirty="0">
                <a:latin typeface="Calibri" pitchFamily="34" charset="0"/>
                <a:cs typeface="Comic Sans MS"/>
              </a:rPr>
              <a:t>own Research and Development  </a:t>
            </a:r>
            <a:r>
              <a:rPr sz="2400" spc="-10" dirty="0">
                <a:latin typeface="Calibri" pitchFamily="34" charset="0"/>
                <a:cs typeface="Comic Sans MS"/>
              </a:rPr>
              <a:t>(R&amp;D); </a:t>
            </a:r>
            <a:r>
              <a:rPr sz="2400" spc="-5" dirty="0">
                <a:latin typeface="Calibri" pitchFamily="34" charset="0"/>
                <a:cs typeface="Comic Sans MS"/>
              </a:rPr>
              <a:t>and internally from R&amp;D to production. </a:t>
            </a:r>
            <a:r>
              <a:rPr sz="2400" dirty="0">
                <a:latin typeface="Calibri" pitchFamily="34" charset="0"/>
                <a:cs typeface="Comic Sans MS"/>
              </a:rPr>
              <a:t>This  </a:t>
            </a:r>
            <a:r>
              <a:rPr sz="2400" spc="-5" dirty="0">
                <a:latin typeface="Calibri" pitchFamily="34" charset="0"/>
                <a:cs typeface="Comic Sans MS"/>
              </a:rPr>
              <a:t>phase involves following activities</a:t>
            </a:r>
            <a:r>
              <a:rPr sz="2400" spc="-10" dirty="0">
                <a:latin typeface="Calibri" pitchFamily="34" charset="0"/>
                <a:cs typeface="Comic Sans MS"/>
              </a:rPr>
              <a:t> </a:t>
            </a:r>
            <a:r>
              <a:rPr sz="2400" dirty="0">
                <a:latin typeface="Calibri" pitchFamily="34" charset="0"/>
                <a:cs typeface="Comic Sans MS"/>
              </a:rPr>
              <a:t>:</a:t>
            </a:r>
          </a:p>
          <a:p>
            <a:pPr marL="355600" marR="350520" indent="-342900" algn="just">
              <a:lnSpc>
                <a:spcPct val="100000"/>
              </a:lnSpc>
              <a:spcBef>
                <a:spcPts val="600"/>
              </a:spcBef>
              <a:buChar char="•"/>
              <a:tabLst>
                <a:tab pos="354965" algn="l"/>
                <a:tab pos="355600" algn="l"/>
                <a:tab pos="6384290" algn="l"/>
              </a:tabLst>
            </a:pPr>
            <a:r>
              <a:rPr sz="2400" b="1" spc="-5" dirty="0">
                <a:latin typeface="Calibri" pitchFamily="34" charset="0"/>
                <a:cs typeface="Comic Sans MS"/>
              </a:rPr>
              <a:t>E</a:t>
            </a:r>
            <a:r>
              <a:rPr sz="2400" b="1" dirty="0">
                <a:latin typeface="Calibri" pitchFamily="34" charset="0"/>
                <a:cs typeface="Comic Sans MS"/>
              </a:rPr>
              <a:t>n</a:t>
            </a:r>
            <a:r>
              <a:rPr sz="2400" b="1" spc="-5" dirty="0">
                <a:latin typeface="Calibri" pitchFamily="34" charset="0"/>
                <a:cs typeface="Comic Sans MS"/>
              </a:rPr>
              <a:t>te</a:t>
            </a:r>
            <a:r>
              <a:rPr sz="2400" b="1" dirty="0">
                <a:latin typeface="Calibri" pitchFamily="34" charset="0"/>
                <a:cs typeface="Comic Sans MS"/>
              </a:rPr>
              <a:t>r</a:t>
            </a:r>
            <a:r>
              <a:rPr sz="2400" b="1" spc="-5" dirty="0">
                <a:latin typeface="Calibri" pitchFamily="34" charset="0"/>
                <a:cs typeface="Comic Sans MS"/>
              </a:rPr>
              <a:t>i</a:t>
            </a:r>
            <a:r>
              <a:rPr sz="2400" b="1" dirty="0">
                <a:latin typeface="Calibri" pitchFamily="34" charset="0"/>
                <a:cs typeface="Comic Sans MS"/>
              </a:rPr>
              <a:t>ng</a:t>
            </a:r>
            <a:r>
              <a:rPr sz="2400" b="1" spc="-5" dirty="0">
                <a:latin typeface="Calibri" pitchFamily="34" charset="0"/>
                <a:cs typeface="Comic Sans MS"/>
              </a:rPr>
              <a:t> </a:t>
            </a:r>
            <a:r>
              <a:rPr sz="2400" b="1" dirty="0">
                <a:latin typeface="Calibri" pitchFamily="34" charset="0"/>
                <a:cs typeface="Comic Sans MS"/>
              </a:rPr>
              <a:t>s</a:t>
            </a:r>
            <a:r>
              <a:rPr sz="2400" b="1" spc="-15" dirty="0">
                <a:latin typeface="Calibri" pitchFamily="34" charset="0"/>
                <a:cs typeface="Comic Sans MS"/>
              </a:rPr>
              <a:t>t</a:t>
            </a:r>
            <a:r>
              <a:rPr sz="2400" b="1" spc="-5" dirty="0">
                <a:latin typeface="Calibri" pitchFamily="34" charset="0"/>
                <a:cs typeface="Comic Sans MS"/>
              </a:rPr>
              <a:t>r</a:t>
            </a:r>
            <a:r>
              <a:rPr sz="2400" b="1" dirty="0">
                <a:latin typeface="Calibri" pitchFamily="34" charset="0"/>
                <a:cs typeface="Comic Sans MS"/>
              </a:rPr>
              <a:t>a</a:t>
            </a:r>
            <a:r>
              <a:rPr sz="2400" b="1" spc="-5" dirty="0">
                <a:latin typeface="Calibri" pitchFamily="34" charset="0"/>
                <a:cs typeface="Comic Sans MS"/>
              </a:rPr>
              <a:t>t</a:t>
            </a:r>
            <a:r>
              <a:rPr sz="2400" b="1" dirty="0">
                <a:latin typeface="Calibri" pitchFamily="34" charset="0"/>
                <a:cs typeface="Comic Sans MS"/>
              </a:rPr>
              <a:t>e</a:t>
            </a:r>
            <a:r>
              <a:rPr sz="2400" b="1" spc="-5" dirty="0">
                <a:latin typeface="Calibri" pitchFamily="34" charset="0"/>
                <a:cs typeface="Comic Sans MS"/>
              </a:rPr>
              <a:t>gi</a:t>
            </a:r>
            <a:r>
              <a:rPr sz="2400" b="1" dirty="0">
                <a:latin typeface="Calibri" pitchFamily="34" charset="0"/>
                <a:cs typeface="Comic Sans MS"/>
              </a:rPr>
              <a:t>c</a:t>
            </a:r>
            <a:r>
              <a:rPr sz="2400" b="1" spc="5" dirty="0">
                <a:latin typeface="Calibri" pitchFamily="34" charset="0"/>
                <a:cs typeface="Comic Sans MS"/>
              </a:rPr>
              <a:t> </a:t>
            </a:r>
            <a:r>
              <a:rPr sz="2400" b="1" spc="-10" dirty="0">
                <a:latin typeface="Calibri" pitchFamily="34" charset="0"/>
                <a:cs typeface="Comic Sans MS"/>
              </a:rPr>
              <a:t>a</a:t>
            </a:r>
            <a:r>
              <a:rPr sz="2400" b="1" dirty="0">
                <a:latin typeface="Calibri" pitchFamily="34" charset="0"/>
                <a:cs typeface="Comic Sans MS"/>
              </a:rPr>
              <a:t>ll</a:t>
            </a:r>
            <a:r>
              <a:rPr sz="2400" b="1" spc="-5" dirty="0">
                <a:latin typeface="Calibri" pitchFamily="34" charset="0"/>
                <a:cs typeface="Comic Sans MS"/>
              </a:rPr>
              <a:t>i</a:t>
            </a:r>
            <a:r>
              <a:rPr sz="2400" b="1" dirty="0">
                <a:latin typeface="Calibri" pitchFamily="34" charset="0"/>
                <a:cs typeface="Comic Sans MS"/>
              </a:rPr>
              <a:t>an</a:t>
            </a:r>
            <a:r>
              <a:rPr sz="2400" b="1" spc="-5" dirty="0">
                <a:latin typeface="Calibri" pitchFamily="34" charset="0"/>
                <a:cs typeface="Comic Sans MS"/>
              </a:rPr>
              <a:t>c</a:t>
            </a:r>
            <a:r>
              <a:rPr sz="2400" b="1" dirty="0">
                <a:latin typeface="Calibri" pitchFamily="34" charset="0"/>
                <a:cs typeface="Comic Sans MS"/>
              </a:rPr>
              <a:t>es </a:t>
            </a:r>
            <a:r>
              <a:rPr sz="2400" b="1" spc="-15" dirty="0">
                <a:latin typeface="Calibri" pitchFamily="34" charset="0"/>
                <a:cs typeface="Comic Sans MS"/>
              </a:rPr>
              <a:t>t</a:t>
            </a:r>
            <a:r>
              <a:rPr sz="2400" b="1" dirty="0">
                <a:latin typeface="Calibri" pitchFamily="34" charset="0"/>
                <a:cs typeface="Comic Sans MS"/>
              </a:rPr>
              <a:t>o</a:t>
            </a:r>
            <a:r>
              <a:rPr sz="2400" b="1" spc="5" dirty="0">
                <a:latin typeface="Calibri" pitchFamily="34" charset="0"/>
                <a:cs typeface="Comic Sans MS"/>
              </a:rPr>
              <a:t> </a:t>
            </a:r>
            <a:r>
              <a:rPr sz="2400" b="1" spc="-15" dirty="0">
                <a:latin typeface="Calibri" pitchFamily="34" charset="0"/>
                <a:cs typeface="Comic Sans MS"/>
              </a:rPr>
              <a:t>d</a:t>
            </a:r>
            <a:r>
              <a:rPr sz="2400" b="1" dirty="0">
                <a:latin typeface="Calibri" pitchFamily="34" charset="0"/>
                <a:cs typeface="Comic Sans MS"/>
              </a:rPr>
              <a:t>e</a:t>
            </a:r>
            <a:r>
              <a:rPr sz="2400" b="1" spc="-10" dirty="0">
                <a:latin typeface="Calibri" pitchFamily="34" charset="0"/>
                <a:cs typeface="Comic Sans MS"/>
              </a:rPr>
              <a:t>v</a:t>
            </a:r>
            <a:r>
              <a:rPr sz="2400" b="1" dirty="0">
                <a:latin typeface="Calibri" pitchFamily="34" charset="0"/>
                <a:cs typeface="Comic Sans MS"/>
              </a:rPr>
              <a:t>el</a:t>
            </a:r>
            <a:r>
              <a:rPr sz="2400" b="1" spc="-5" dirty="0">
                <a:latin typeface="Calibri" pitchFamily="34" charset="0"/>
                <a:cs typeface="Comic Sans MS"/>
              </a:rPr>
              <a:t>o</a:t>
            </a:r>
            <a:r>
              <a:rPr sz="2400" b="1" dirty="0">
                <a:latin typeface="Calibri" pitchFamily="34" charset="0"/>
                <a:cs typeface="Comic Sans MS"/>
              </a:rPr>
              <a:t>p</a:t>
            </a:r>
            <a:r>
              <a:rPr sz="2400" b="1" spc="5" dirty="0">
                <a:latin typeface="Calibri" pitchFamily="34" charset="0"/>
                <a:cs typeface="Comic Sans MS"/>
              </a:rPr>
              <a:t> </a:t>
            </a:r>
            <a:r>
              <a:rPr sz="2400" b="1" spc="-5" dirty="0" smtClean="0">
                <a:latin typeface="Calibri" pitchFamily="34" charset="0"/>
                <a:cs typeface="Comic Sans MS"/>
              </a:rPr>
              <a:t>o</a:t>
            </a:r>
            <a:r>
              <a:rPr sz="2400" b="1" dirty="0" smtClean="0">
                <a:latin typeface="Calibri" pitchFamily="34" charset="0"/>
                <a:cs typeface="Comic Sans MS"/>
              </a:rPr>
              <a:t>r</a:t>
            </a:r>
            <a:r>
              <a:rPr lang="en-US" sz="2400" b="1" dirty="0" smtClean="0">
                <a:latin typeface="Calibri" pitchFamily="34" charset="0"/>
                <a:cs typeface="Comic Sans MS"/>
              </a:rPr>
              <a:t> </a:t>
            </a:r>
            <a:r>
              <a:rPr sz="2400" b="1" spc="-10" dirty="0" smtClean="0">
                <a:latin typeface="Calibri" pitchFamily="34" charset="0"/>
                <a:cs typeface="Comic Sans MS"/>
              </a:rPr>
              <a:t>a</a:t>
            </a:r>
            <a:r>
              <a:rPr sz="2400" b="1" spc="5" dirty="0" smtClean="0">
                <a:latin typeface="Calibri" pitchFamily="34" charset="0"/>
                <a:cs typeface="Comic Sans MS"/>
              </a:rPr>
              <a:t>c</a:t>
            </a:r>
            <a:r>
              <a:rPr sz="2400" b="1" dirty="0" smtClean="0">
                <a:latin typeface="Calibri" pitchFamily="34" charset="0"/>
                <a:cs typeface="Comic Sans MS"/>
              </a:rPr>
              <a:t>qu</a:t>
            </a:r>
            <a:r>
              <a:rPr sz="2400" b="1" spc="-5" dirty="0" smtClean="0">
                <a:latin typeface="Calibri" pitchFamily="34" charset="0"/>
                <a:cs typeface="Comic Sans MS"/>
              </a:rPr>
              <a:t>ir</a:t>
            </a:r>
            <a:r>
              <a:rPr sz="2400" b="1" dirty="0" smtClean="0">
                <a:latin typeface="Calibri" pitchFamily="34" charset="0"/>
                <a:cs typeface="Comic Sans MS"/>
              </a:rPr>
              <a:t>e  </a:t>
            </a:r>
            <a:r>
              <a:rPr sz="2400" b="1" spc="-5" dirty="0">
                <a:latin typeface="Calibri" pitchFamily="34" charset="0"/>
                <a:cs typeface="Comic Sans MS"/>
              </a:rPr>
              <a:t>potential technologies</a:t>
            </a:r>
            <a:endParaRPr sz="2400" b="1" dirty="0">
              <a:latin typeface="Calibri" pitchFamily="34" charset="0"/>
              <a:cs typeface="Comic Sans MS"/>
            </a:endParaRPr>
          </a:p>
          <a:p>
            <a:pPr marL="355600" marR="114935" indent="-342900" algn="just">
              <a:lnSpc>
                <a:spcPct val="100000"/>
              </a:lnSpc>
              <a:spcBef>
                <a:spcPts val="600"/>
              </a:spcBef>
              <a:buChar char="•"/>
              <a:tabLst>
                <a:tab pos="354965" algn="l"/>
                <a:tab pos="355600" algn="l"/>
              </a:tabLst>
            </a:pPr>
            <a:r>
              <a:rPr sz="2400" spc="-5" dirty="0">
                <a:latin typeface="Calibri" pitchFamily="34" charset="0"/>
                <a:cs typeface="Comic Sans MS"/>
              </a:rPr>
              <a:t>Using </a:t>
            </a:r>
            <a:r>
              <a:rPr sz="2400" b="1" spc="-5" dirty="0">
                <a:latin typeface="Calibri" pitchFamily="34" charset="0"/>
                <a:cs typeface="Comic Sans MS"/>
              </a:rPr>
              <a:t>product design teams </a:t>
            </a:r>
            <a:r>
              <a:rPr sz="2400" spc="-5" dirty="0">
                <a:latin typeface="Calibri" pitchFamily="34" charset="0"/>
                <a:cs typeface="Comic Sans MS"/>
              </a:rPr>
              <a:t>for </a:t>
            </a:r>
            <a:r>
              <a:rPr sz="2400" b="1" spc="-5" dirty="0" smtClean="0">
                <a:latin typeface="Calibri" pitchFamily="34" charset="0"/>
                <a:cs typeface="Comic Sans MS"/>
              </a:rPr>
              <a:t>gaining </a:t>
            </a:r>
            <a:r>
              <a:rPr sz="2400" b="1" spc="-5" dirty="0">
                <a:latin typeface="Calibri" pitchFamily="34" charset="0"/>
                <a:cs typeface="Comic Sans MS"/>
              </a:rPr>
              <a:t>benefits </a:t>
            </a:r>
            <a:r>
              <a:rPr sz="2400" spc="-10" dirty="0">
                <a:latin typeface="Calibri" pitchFamily="34" charset="0"/>
                <a:cs typeface="Comic Sans MS"/>
              </a:rPr>
              <a:t>of  </a:t>
            </a:r>
            <a:r>
              <a:rPr sz="2400" b="1" spc="-5" dirty="0">
                <a:latin typeface="Calibri" pitchFamily="34" charset="0"/>
                <a:cs typeface="Comic Sans MS"/>
              </a:rPr>
              <a:t>planned technological change</a:t>
            </a:r>
            <a:endParaRPr sz="2400" b="1" dirty="0">
              <a:latin typeface="Calibri" pitchFamily="34" charset="0"/>
              <a:cs typeface="Comic Sans MS"/>
            </a:endParaRPr>
          </a:p>
          <a:p>
            <a:pPr marL="355600" indent="-342900" algn="just">
              <a:lnSpc>
                <a:spcPct val="100000"/>
              </a:lnSpc>
              <a:spcBef>
                <a:spcPts val="600"/>
              </a:spcBef>
              <a:buChar char="•"/>
              <a:tabLst>
                <a:tab pos="354965" algn="l"/>
                <a:tab pos="355600" algn="l"/>
              </a:tabLst>
            </a:pPr>
            <a:r>
              <a:rPr sz="2400" b="1" spc="-5" dirty="0">
                <a:latin typeface="Calibri" pitchFamily="34" charset="0"/>
                <a:cs typeface="Comic Sans MS"/>
              </a:rPr>
              <a:t>Reducing</a:t>
            </a:r>
            <a:r>
              <a:rPr sz="2400" spc="-5" dirty="0">
                <a:latin typeface="Calibri" pitchFamily="34" charset="0"/>
                <a:cs typeface="Comic Sans MS"/>
              </a:rPr>
              <a:t> </a:t>
            </a:r>
            <a:r>
              <a:rPr sz="2400" b="1" spc="-5" dirty="0">
                <a:latin typeface="Calibri" pitchFamily="34" charset="0"/>
                <a:cs typeface="Comic Sans MS"/>
              </a:rPr>
              <a:t>functional barriers </a:t>
            </a:r>
            <a:r>
              <a:rPr sz="2400" spc="-10" dirty="0">
                <a:latin typeface="Calibri" pitchFamily="34" charset="0"/>
                <a:cs typeface="Comic Sans MS"/>
              </a:rPr>
              <a:t>to </a:t>
            </a:r>
            <a:r>
              <a:rPr sz="2400" b="1" spc="-5" dirty="0">
                <a:latin typeface="Calibri" pitchFamily="34" charset="0"/>
                <a:cs typeface="Comic Sans MS"/>
              </a:rPr>
              <a:t>technology</a:t>
            </a:r>
            <a:r>
              <a:rPr sz="2400" b="1" spc="25" dirty="0">
                <a:latin typeface="Calibri" pitchFamily="34" charset="0"/>
                <a:cs typeface="Comic Sans MS"/>
              </a:rPr>
              <a:t> </a:t>
            </a:r>
            <a:r>
              <a:rPr sz="2400" b="1" spc="-5" dirty="0">
                <a:latin typeface="Calibri" pitchFamily="34" charset="0"/>
                <a:cs typeface="Comic Sans MS"/>
              </a:rPr>
              <a:t>transfer</a:t>
            </a:r>
            <a:endParaRPr sz="2400" b="1" dirty="0">
              <a:latin typeface="Calibri" pitchFamily="34" charset="0"/>
              <a:cs typeface="Comic Sans MS"/>
            </a:endParaRPr>
          </a:p>
          <a:p>
            <a:pPr marL="355600" marR="5080" indent="-342900" algn="just">
              <a:lnSpc>
                <a:spcPct val="100000"/>
              </a:lnSpc>
              <a:spcBef>
                <a:spcPts val="600"/>
              </a:spcBef>
              <a:buChar char="•"/>
              <a:tabLst>
                <a:tab pos="354965" algn="l"/>
                <a:tab pos="355600" algn="l"/>
              </a:tabLst>
            </a:pPr>
            <a:r>
              <a:rPr sz="2400" b="1" spc="-5" dirty="0">
                <a:latin typeface="Calibri" pitchFamily="34" charset="0"/>
                <a:cs typeface="Comic Sans MS"/>
              </a:rPr>
              <a:t>Utilizing</a:t>
            </a:r>
            <a:r>
              <a:rPr sz="2400" spc="-5" dirty="0">
                <a:latin typeface="Calibri" pitchFamily="34" charset="0"/>
                <a:cs typeface="Comic Sans MS"/>
              </a:rPr>
              <a:t> people </a:t>
            </a:r>
            <a:r>
              <a:rPr sz="2400" b="1" spc="-5" dirty="0">
                <a:latin typeface="Calibri" pitchFamily="34" charset="0"/>
                <a:cs typeface="Comic Sans MS"/>
              </a:rPr>
              <a:t>links </a:t>
            </a:r>
            <a:r>
              <a:rPr sz="2400" dirty="0">
                <a:latin typeface="Calibri" pitchFamily="34" charset="0"/>
                <a:cs typeface="Comic Sans MS"/>
              </a:rPr>
              <a:t>for </a:t>
            </a:r>
            <a:r>
              <a:rPr sz="2400" b="1" spc="-5" dirty="0">
                <a:latin typeface="Calibri" pitchFamily="34" charset="0"/>
                <a:cs typeface="Comic Sans MS"/>
              </a:rPr>
              <a:t>successful technology  transfer </a:t>
            </a:r>
            <a:r>
              <a:rPr sz="2400" spc="-5" dirty="0">
                <a:latin typeface="Calibri" pitchFamily="34" charset="0"/>
                <a:cs typeface="Comic Sans MS"/>
              </a:rPr>
              <a:t>i.e. involving people across the</a:t>
            </a:r>
            <a:r>
              <a:rPr sz="2400" dirty="0">
                <a:latin typeface="Calibri" pitchFamily="34" charset="0"/>
                <a:cs typeface="Comic Sans MS"/>
              </a:rPr>
              <a:t> </a:t>
            </a:r>
            <a:r>
              <a:rPr sz="2400" spc="-5" dirty="0">
                <a:latin typeface="Calibri" pitchFamily="34" charset="0"/>
                <a:cs typeface="Comic Sans MS"/>
              </a:rPr>
              <a:t>organization</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482840" y="0"/>
            <a:ext cx="1661160" cy="531495"/>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97677"/>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gn="l">
              <a:lnSpc>
                <a:spcPct val="100000"/>
              </a:lnSpc>
              <a:spcBef>
                <a:spcPts val="100"/>
              </a:spcBef>
            </a:pPr>
            <a:r>
              <a:rPr lang="en-US" sz="2400" spc="-5" dirty="0">
                <a:solidFill>
                  <a:srgbClr val="002060"/>
                </a:solidFill>
                <a:latin typeface="Calibri" pitchFamily="34" charset="0"/>
              </a:rPr>
              <a:t>    </a:t>
            </a:r>
            <a:r>
              <a:rPr sz="2400" spc="-5" dirty="0">
                <a:solidFill>
                  <a:srgbClr val="002060"/>
                </a:solidFill>
                <a:latin typeface="Calibri" pitchFamily="34" charset="0"/>
              </a:rPr>
              <a:t>Phases </a:t>
            </a:r>
            <a:r>
              <a:rPr sz="2400" dirty="0">
                <a:solidFill>
                  <a:srgbClr val="002060"/>
                </a:solidFill>
                <a:latin typeface="Calibri" pitchFamily="34" charset="0"/>
              </a:rPr>
              <a:t>of </a:t>
            </a:r>
            <a:r>
              <a:rPr sz="2400" spc="-10" dirty="0">
                <a:solidFill>
                  <a:srgbClr val="002060"/>
                </a:solidFill>
                <a:latin typeface="Calibri" pitchFamily="34" charset="0"/>
              </a:rPr>
              <a:t>STRATEGIC </a:t>
            </a:r>
            <a:r>
              <a:rPr sz="2400" spc="-10">
                <a:solidFill>
                  <a:srgbClr val="002060"/>
                </a:solidFill>
                <a:latin typeface="Calibri" pitchFamily="34" charset="0"/>
              </a:rPr>
              <a:t>TECHNOLOGY  </a:t>
            </a:r>
            <a:r>
              <a:rPr lang="en-US" sz="2400" spc="-10" dirty="0" smtClean="0">
                <a:solidFill>
                  <a:srgbClr val="002060"/>
                </a:solidFill>
                <a:latin typeface="Calibri" pitchFamily="34" charset="0"/>
              </a:rPr>
              <a:t/>
            </a:r>
            <a:br>
              <a:rPr lang="en-US" sz="2400" spc="-10" dirty="0" smtClean="0">
                <a:solidFill>
                  <a:srgbClr val="002060"/>
                </a:solidFill>
                <a:latin typeface="Calibri" pitchFamily="34" charset="0"/>
              </a:rPr>
            </a:br>
            <a:r>
              <a:rPr sz="2400" spc="-10" smtClean="0">
                <a:solidFill>
                  <a:srgbClr val="002060"/>
                </a:solidFill>
                <a:latin typeface="Calibri" pitchFamily="34" charset="0"/>
              </a:rPr>
              <a:t>MANAGEMENT </a:t>
            </a:r>
            <a:r>
              <a:rPr sz="2400" spc="-5" dirty="0">
                <a:solidFill>
                  <a:srgbClr val="002060"/>
                </a:solidFill>
                <a:latin typeface="Calibri" pitchFamily="34" charset="0"/>
              </a:rPr>
              <a:t>SYSTEM</a:t>
            </a:r>
            <a:r>
              <a:rPr sz="2400" spc="-30" dirty="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304800" y="1856105"/>
            <a:ext cx="8534400" cy="4257576"/>
          </a:xfrm>
          <a:prstGeom prst="rect">
            <a:avLst/>
          </a:prstGeom>
        </p:spPr>
        <p:txBody>
          <a:bodyPr vert="horz" wrap="square" lIns="0" tIns="88900" rIns="0" bIns="0" rtlCol="0">
            <a:spAutoFit/>
          </a:bodyPr>
          <a:lstStyle/>
          <a:p>
            <a:pPr marL="12700">
              <a:lnSpc>
                <a:spcPct val="100000"/>
              </a:lnSpc>
              <a:spcBef>
                <a:spcPts val="700"/>
              </a:spcBef>
            </a:pPr>
            <a:r>
              <a:rPr sz="2400" b="1" spc="-5" dirty="0">
                <a:solidFill>
                  <a:srgbClr val="C00000"/>
                </a:solidFill>
                <a:latin typeface="Calibri" pitchFamily="34" charset="0"/>
                <a:cs typeface="Comic Sans MS"/>
              </a:rPr>
              <a:t>V. Technology Acceptance</a:t>
            </a:r>
          </a:p>
          <a:p>
            <a:pPr marL="12700">
              <a:lnSpc>
                <a:spcPct val="100000"/>
              </a:lnSpc>
              <a:spcBef>
                <a:spcPts val="700"/>
              </a:spcBef>
            </a:pPr>
            <a:endParaRPr sz="2400" dirty="0">
              <a:solidFill>
                <a:srgbClr val="C00000"/>
              </a:solidFill>
              <a:latin typeface="Calibri" pitchFamily="34" charset="0"/>
              <a:cs typeface="Comic Sans MS"/>
            </a:endParaRPr>
          </a:p>
          <a:p>
            <a:pPr marL="355600" marR="165735" indent="-342900">
              <a:lnSpc>
                <a:spcPct val="100000"/>
              </a:lnSpc>
              <a:spcBef>
                <a:spcPts val="600"/>
              </a:spcBef>
            </a:pPr>
            <a:r>
              <a:rPr sz="2400" spc="-5" dirty="0">
                <a:latin typeface="Calibri" pitchFamily="34" charset="0"/>
                <a:cs typeface="Comic Sans MS"/>
              </a:rPr>
              <a:t>This phase calls for </a:t>
            </a:r>
            <a:r>
              <a:rPr sz="2400" b="1" spc="-5" dirty="0">
                <a:latin typeface="Calibri" pitchFamily="34" charset="0"/>
                <a:cs typeface="Comic Sans MS"/>
              </a:rPr>
              <a:t>acceptance of technology </a:t>
            </a:r>
            <a:r>
              <a:rPr sz="2400" spc="-5" dirty="0">
                <a:latin typeface="Calibri" pitchFamily="34" charset="0"/>
                <a:cs typeface="Comic Sans MS"/>
              </a:rPr>
              <a:t>as </a:t>
            </a:r>
            <a:r>
              <a:rPr sz="2400" dirty="0">
                <a:latin typeface="Calibri" pitchFamily="34" charset="0"/>
                <a:cs typeface="Comic Sans MS"/>
              </a:rPr>
              <a:t>a  </a:t>
            </a:r>
            <a:r>
              <a:rPr sz="2400" spc="-5" dirty="0">
                <a:latin typeface="Calibri" pitchFamily="34" charset="0"/>
                <a:cs typeface="Comic Sans MS"/>
              </a:rPr>
              <a:t>beneficial </a:t>
            </a:r>
            <a:r>
              <a:rPr sz="2400" dirty="0">
                <a:latin typeface="Calibri" pitchFamily="34" charset="0"/>
                <a:cs typeface="Comic Sans MS"/>
              </a:rPr>
              <a:t>change </a:t>
            </a:r>
            <a:r>
              <a:rPr sz="2400" spc="-5" dirty="0">
                <a:latin typeface="Calibri" pitchFamily="34" charset="0"/>
                <a:cs typeface="Comic Sans MS"/>
              </a:rPr>
              <a:t>and involves following activities</a:t>
            </a:r>
            <a:r>
              <a:rPr sz="2400" spc="-10" dirty="0">
                <a:latin typeface="Calibri" pitchFamily="34" charset="0"/>
                <a:cs typeface="Comic Sans MS"/>
              </a:rPr>
              <a:t> </a:t>
            </a:r>
            <a:r>
              <a:rPr sz="2400" dirty="0">
                <a:latin typeface="Calibri" pitchFamily="34" charset="0"/>
                <a:cs typeface="Comic Sans MS"/>
              </a:rPr>
              <a:t>:</a:t>
            </a: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Supportive organizational design </a:t>
            </a:r>
            <a:r>
              <a:rPr sz="2400" b="1" dirty="0">
                <a:latin typeface="Calibri" pitchFamily="34" charset="0"/>
                <a:cs typeface="Comic Sans MS"/>
              </a:rPr>
              <a:t>&amp; </a:t>
            </a:r>
            <a:r>
              <a:rPr sz="2400" b="1" spc="-5" dirty="0">
                <a:latin typeface="Calibri" pitchFamily="34" charset="0"/>
                <a:cs typeface="Comic Sans MS"/>
              </a:rPr>
              <a:t>structures</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Supportive corporate</a:t>
            </a:r>
            <a:r>
              <a:rPr sz="2400" b="1" dirty="0">
                <a:latin typeface="Calibri" pitchFamily="34" charset="0"/>
                <a:cs typeface="Comic Sans MS"/>
              </a:rPr>
              <a:t> </a:t>
            </a:r>
            <a:r>
              <a:rPr sz="2400" b="1" spc="-5" dirty="0">
                <a:latin typeface="Calibri" pitchFamily="34" charset="0"/>
                <a:cs typeface="Comic Sans MS"/>
              </a:rPr>
              <a:t>culture</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Senior management</a:t>
            </a:r>
            <a:r>
              <a:rPr sz="2400" b="1" spc="-10" dirty="0">
                <a:latin typeface="Calibri" pitchFamily="34" charset="0"/>
                <a:cs typeface="Comic Sans MS"/>
              </a:rPr>
              <a:t> </a:t>
            </a:r>
            <a:r>
              <a:rPr sz="2400" b="1" spc="-5" dirty="0">
                <a:latin typeface="Calibri" pitchFamily="34" charset="0"/>
                <a:cs typeface="Comic Sans MS"/>
              </a:rPr>
              <a:t>commitment</a:t>
            </a:r>
            <a:endParaRPr sz="2400" b="1" dirty="0">
              <a:latin typeface="Calibri" pitchFamily="34" charset="0"/>
              <a:cs typeface="Comic Sans MS"/>
            </a:endParaRPr>
          </a:p>
          <a:p>
            <a:pPr marL="355600" marR="5080" indent="-342900">
              <a:lnSpc>
                <a:spcPct val="100000"/>
              </a:lnSpc>
              <a:spcBef>
                <a:spcPts val="600"/>
              </a:spcBef>
              <a:buChar char="•"/>
              <a:tabLst>
                <a:tab pos="354965" algn="l"/>
                <a:tab pos="355600" algn="l"/>
              </a:tabLst>
            </a:pPr>
            <a:r>
              <a:rPr sz="2400" b="1" spc="-5" dirty="0">
                <a:latin typeface="Calibri" pitchFamily="34" charset="0"/>
                <a:cs typeface="Comic Sans MS"/>
              </a:rPr>
              <a:t>Asessment of impacts of technological change on  orgnanization</a:t>
            </a:r>
            <a:r>
              <a:rPr sz="2400" spc="-5" dirty="0">
                <a:latin typeface="Calibri" pitchFamily="34" charset="0"/>
                <a:cs typeface="Comic Sans MS"/>
              </a:rPr>
              <a:t>, </a:t>
            </a:r>
            <a:r>
              <a:rPr sz="2400" b="1" spc="-5" dirty="0">
                <a:latin typeface="Calibri" pitchFamily="34" charset="0"/>
                <a:cs typeface="Comic Sans MS"/>
              </a:rPr>
              <a:t>enhancing benefits</a:t>
            </a:r>
            <a:r>
              <a:rPr sz="2400" spc="-5" dirty="0">
                <a:latin typeface="Calibri" pitchFamily="34" charset="0"/>
                <a:cs typeface="Comic Sans MS"/>
              </a:rPr>
              <a:t>, </a:t>
            </a:r>
            <a:r>
              <a:rPr sz="2400" b="1" spc="-5" dirty="0">
                <a:latin typeface="Calibri" pitchFamily="34" charset="0"/>
                <a:cs typeface="Comic Sans MS"/>
              </a:rPr>
              <a:t>reducing adverse  effects</a:t>
            </a:r>
            <a:r>
              <a:rPr sz="2400" spc="-5" dirty="0">
                <a:latin typeface="Calibri" pitchFamily="34" charset="0"/>
                <a:cs typeface="Comic Sans MS"/>
              </a:rPr>
              <a:t>, </a:t>
            </a:r>
            <a:r>
              <a:rPr sz="2400" b="1" spc="-5" dirty="0">
                <a:latin typeface="Calibri" pitchFamily="34" charset="0"/>
                <a:cs typeface="Comic Sans MS"/>
              </a:rPr>
              <a:t>smoothening barriers </a:t>
            </a:r>
            <a:r>
              <a:rPr sz="2400" b="1" dirty="0">
                <a:latin typeface="Calibri" pitchFamily="34" charset="0"/>
                <a:cs typeface="Comic Sans MS"/>
              </a:rPr>
              <a:t>/ </a:t>
            </a:r>
            <a:r>
              <a:rPr sz="2400" b="1" spc="-5" dirty="0">
                <a:latin typeface="Calibri" pitchFamily="34" charset="0"/>
                <a:cs typeface="Comic Sans MS"/>
              </a:rPr>
              <a:t>hurdles in the  change</a:t>
            </a:r>
            <a:endParaRPr sz="2400" b="1" dirty="0">
              <a:latin typeface="Calibri" pitchFamily="34" charset="0"/>
              <a:cs typeface="Comic Sans MS"/>
            </a:endParaRPr>
          </a:p>
        </p:txBody>
      </p:sp>
      <p:pic>
        <p:nvPicPr>
          <p:cNvPr id="4" name="Picture 3"/>
          <p:cNvPicPr/>
          <p:nvPr/>
        </p:nvPicPr>
        <p:blipFill>
          <a:blip r:embed="rId2"/>
          <a:srcRect/>
          <a:stretch>
            <a:fillRect/>
          </a:stretch>
        </p:blipFill>
        <p:spPr bwMode="auto">
          <a:xfrm>
            <a:off x="7467600" y="0"/>
            <a:ext cx="1676400" cy="7620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11012"/>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gn="l">
              <a:lnSpc>
                <a:spcPct val="100000"/>
              </a:lnSpc>
              <a:spcBef>
                <a:spcPts val="100"/>
              </a:spcBef>
            </a:pPr>
            <a:r>
              <a:rPr lang="en-US" sz="2400" spc="-5" dirty="0">
                <a:solidFill>
                  <a:schemeClr val="bg1"/>
                </a:solidFill>
                <a:latin typeface="Calibri" pitchFamily="34" charset="0"/>
              </a:rPr>
              <a:t>    </a:t>
            </a:r>
            <a:r>
              <a:rPr sz="2400" spc="-5" dirty="0">
                <a:solidFill>
                  <a:srgbClr val="002060"/>
                </a:solidFill>
                <a:latin typeface="Calibri" pitchFamily="34" charset="0"/>
              </a:rPr>
              <a:t>Phases </a:t>
            </a:r>
            <a:r>
              <a:rPr sz="2400" dirty="0">
                <a:solidFill>
                  <a:srgbClr val="002060"/>
                </a:solidFill>
                <a:latin typeface="Calibri" pitchFamily="34" charset="0"/>
              </a:rPr>
              <a:t>of </a:t>
            </a:r>
            <a:r>
              <a:rPr sz="2400" spc="-10" dirty="0">
                <a:solidFill>
                  <a:srgbClr val="002060"/>
                </a:solidFill>
                <a:latin typeface="Calibri" pitchFamily="34" charset="0"/>
              </a:rPr>
              <a:t>STRATEGIC </a:t>
            </a:r>
            <a:r>
              <a:rPr sz="2400" spc="-10">
                <a:solidFill>
                  <a:srgbClr val="002060"/>
                </a:solidFill>
                <a:latin typeface="Calibri" pitchFamily="34" charset="0"/>
              </a:rPr>
              <a:t>TECHNOLOGY  </a:t>
            </a:r>
            <a:r>
              <a:rPr lang="en-US" sz="2400" spc="-10" dirty="0" smtClean="0">
                <a:solidFill>
                  <a:srgbClr val="002060"/>
                </a:solidFill>
                <a:latin typeface="Calibri" pitchFamily="34" charset="0"/>
              </a:rPr>
              <a:t/>
            </a:r>
            <a:br>
              <a:rPr lang="en-US" sz="2400" spc="-10" dirty="0" smtClean="0">
                <a:solidFill>
                  <a:srgbClr val="002060"/>
                </a:solidFill>
                <a:latin typeface="Calibri" pitchFamily="34" charset="0"/>
              </a:rPr>
            </a:br>
            <a:r>
              <a:rPr sz="2400" spc="-10" smtClean="0">
                <a:solidFill>
                  <a:srgbClr val="002060"/>
                </a:solidFill>
                <a:latin typeface="Calibri" pitchFamily="34" charset="0"/>
              </a:rPr>
              <a:t>MANAGEMENT </a:t>
            </a:r>
            <a:r>
              <a:rPr sz="2400" spc="-5" dirty="0">
                <a:solidFill>
                  <a:srgbClr val="002060"/>
                </a:solidFill>
                <a:latin typeface="Calibri" pitchFamily="34" charset="0"/>
              </a:rPr>
              <a:t>SYSTEM</a:t>
            </a:r>
            <a:r>
              <a:rPr sz="2400" spc="-30" dirty="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557530" y="1645285"/>
            <a:ext cx="8303260" cy="4167808"/>
          </a:xfrm>
          <a:prstGeom prst="rect">
            <a:avLst/>
          </a:prstGeom>
        </p:spPr>
        <p:txBody>
          <a:bodyPr vert="horz" wrap="square" lIns="0" tIns="88900" rIns="0" bIns="0" rtlCol="0">
            <a:spAutoFit/>
          </a:bodyPr>
          <a:lstStyle/>
          <a:p>
            <a:pPr marL="12700">
              <a:lnSpc>
                <a:spcPct val="100000"/>
              </a:lnSpc>
              <a:spcBef>
                <a:spcPts val="700"/>
              </a:spcBef>
              <a:tabLst>
                <a:tab pos="2522220" algn="l"/>
              </a:tabLst>
            </a:pPr>
            <a:r>
              <a:rPr sz="2400" b="1" spc="-5" dirty="0">
                <a:solidFill>
                  <a:srgbClr val="C00000"/>
                </a:solidFill>
                <a:latin typeface="Calibri" pitchFamily="34" charset="0"/>
                <a:cs typeface="Comic Sans MS"/>
              </a:rPr>
              <a:t>VI.</a:t>
            </a:r>
            <a:r>
              <a:rPr sz="2400" b="1" spc="15" dirty="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Technology</a:t>
            </a:r>
            <a:r>
              <a:rPr lang="en-US" sz="2400" b="1" spc="-5"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Utilization</a:t>
            </a:r>
            <a:endParaRPr sz="2400" dirty="0">
              <a:solidFill>
                <a:srgbClr val="C00000"/>
              </a:solidFill>
              <a:latin typeface="Calibri" pitchFamily="34" charset="0"/>
              <a:cs typeface="Comic Sans MS"/>
            </a:endParaRPr>
          </a:p>
          <a:p>
            <a:pPr marL="12700">
              <a:lnSpc>
                <a:spcPct val="100000"/>
              </a:lnSpc>
              <a:spcBef>
                <a:spcPts val="600"/>
              </a:spcBef>
            </a:pPr>
            <a:r>
              <a:rPr sz="2400" spc="-5" dirty="0">
                <a:latin typeface="Calibri" pitchFamily="34" charset="0"/>
                <a:cs typeface="Comic Sans MS"/>
              </a:rPr>
              <a:t>This phase involves following activities</a:t>
            </a:r>
            <a:r>
              <a:rPr sz="2400" dirty="0">
                <a:latin typeface="Calibri" pitchFamily="34" charset="0"/>
                <a:cs typeface="Comic Sans MS"/>
              </a:rPr>
              <a:t> :</a:t>
            </a:r>
          </a:p>
          <a:p>
            <a:pPr marL="355600" marR="5080" indent="-342900">
              <a:lnSpc>
                <a:spcPct val="100000"/>
              </a:lnSpc>
              <a:spcBef>
                <a:spcPts val="600"/>
              </a:spcBef>
              <a:buChar char="•"/>
              <a:tabLst>
                <a:tab pos="354965" algn="l"/>
                <a:tab pos="355600" algn="l"/>
              </a:tabLst>
            </a:pPr>
            <a:r>
              <a:rPr sz="2400" b="1" spc="-5" dirty="0">
                <a:latin typeface="Calibri" pitchFamily="34" charset="0"/>
                <a:cs typeface="Comic Sans MS"/>
              </a:rPr>
              <a:t>Effective project management </a:t>
            </a:r>
            <a:r>
              <a:rPr sz="2400" b="1" dirty="0">
                <a:latin typeface="Calibri" pitchFamily="34" charset="0"/>
                <a:cs typeface="Comic Sans MS"/>
              </a:rPr>
              <a:t>for </a:t>
            </a:r>
            <a:r>
              <a:rPr sz="2400" b="1" spc="-5" dirty="0">
                <a:latin typeface="Calibri" pitchFamily="34" charset="0"/>
                <a:cs typeface="Comic Sans MS"/>
              </a:rPr>
              <a:t>seeking maximum  utilization</a:t>
            </a:r>
            <a:endParaRPr sz="2400" b="1" dirty="0">
              <a:latin typeface="Calibri" pitchFamily="34" charset="0"/>
              <a:cs typeface="Comic Sans MS"/>
            </a:endParaRPr>
          </a:p>
          <a:p>
            <a:pPr marL="355600" marR="915035" indent="-342900">
              <a:lnSpc>
                <a:spcPct val="100000"/>
              </a:lnSpc>
              <a:spcBef>
                <a:spcPts val="600"/>
              </a:spcBef>
              <a:buChar char="•"/>
              <a:tabLst>
                <a:tab pos="354965" algn="l"/>
                <a:tab pos="355600" algn="l"/>
              </a:tabLst>
            </a:pPr>
            <a:r>
              <a:rPr sz="2400" b="1" spc="-5" dirty="0">
                <a:latin typeface="Calibri" pitchFamily="34" charset="0"/>
                <a:cs typeface="Comic Sans MS"/>
              </a:rPr>
              <a:t>Process technologies </a:t>
            </a:r>
            <a:r>
              <a:rPr sz="2400" spc="-5" dirty="0">
                <a:latin typeface="Calibri" pitchFamily="34" charset="0"/>
                <a:cs typeface="Comic Sans MS"/>
              </a:rPr>
              <a:t>to </a:t>
            </a:r>
            <a:r>
              <a:rPr sz="2400" b="1" spc="-5" dirty="0">
                <a:latin typeface="Calibri" pitchFamily="34" charset="0"/>
                <a:cs typeface="Comic Sans MS"/>
              </a:rPr>
              <a:t>support </a:t>
            </a:r>
            <a:r>
              <a:rPr sz="2400" b="1" dirty="0">
                <a:latin typeface="Calibri" pitchFamily="34" charset="0"/>
                <a:cs typeface="Comic Sans MS"/>
              </a:rPr>
              <a:t>and </a:t>
            </a:r>
            <a:r>
              <a:rPr sz="2400" b="1" spc="-5" dirty="0">
                <a:latin typeface="Calibri" pitchFamily="34" charset="0"/>
                <a:cs typeface="Comic Sans MS"/>
              </a:rPr>
              <a:t>facilitate  maximum</a:t>
            </a:r>
            <a:r>
              <a:rPr sz="2400" b="1" spc="-10" dirty="0">
                <a:latin typeface="Calibri" pitchFamily="34" charset="0"/>
                <a:cs typeface="Comic Sans MS"/>
              </a:rPr>
              <a:t> </a:t>
            </a:r>
            <a:r>
              <a:rPr sz="2400" b="1" spc="-5" dirty="0">
                <a:latin typeface="Calibri" pitchFamily="34" charset="0"/>
                <a:cs typeface="Comic Sans MS"/>
              </a:rPr>
              <a:t>utilization</a:t>
            </a:r>
            <a:endParaRPr sz="2400" b="1" dirty="0">
              <a:latin typeface="Calibri" pitchFamily="34" charset="0"/>
              <a:cs typeface="Comic Sans MS"/>
            </a:endParaRPr>
          </a:p>
          <a:p>
            <a:pPr marL="355600" marR="829310" indent="-342900">
              <a:lnSpc>
                <a:spcPct val="100000"/>
              </a:lnSpc>
              <a:spcBef>
                <a:spcPts val="600"/>
              </a:spcBef>
              <a:buChar char="•"/>
              <a:tabLst>
                <a:tab pos="354965" algn="l"/>
                <a:tab pos="355600" algn="l"/>
                <a:tab pos="3080385" algn="l"/>
              </a:tabLst>
            </a:pPr>
            <a:r>
              <a:rPr sz="2400" b="1" spc="-5" dirty="0">
                <a:latin typeface="Calibri" pitchFamily="34" charset="0"/>
                <a:cs typeface="Comic Sans MS"/>
              </a:rPr>
              <a:t>Supportive marketing starategies</a:t>
            </a:r>
            <a:r>
              <a:rPr sz="2400" spc="-5" dirty="0">
                <a:latin typeface="Calibri" pitchFamily="34" charset="0"/>
                <a:cs typeface="Comic Sans MS"/>
              </a:rPr>
              <a:t>, </a:t>
            </a:r>
            <a:r>
              <a:rPr sz="2400" b="1" spc="-5" dirty="0">
                <a:latin typeface="Calibri" pitchFamily="34" charset="0"/>
                <a:cs typeface="Comic Sans MS"/>
              </a:rPr>
              <a:t>efforts and  utilizing</a:t>
            </a:r>
            <a:r>
              <a:rPr sz="2400" b="1" spc="5" dirty="0">
                <a:latin typeface="Calibri" pitchFamily="34" charset="0"/>
                <a:cs typeface="Comic Sans MS"/>
              </a:rPr>
              <a:t> </a:t>
            </a:r>
            <a:r>
              <a:rPr sz="2400" b="1" spc="-5" dirty="0">
                <a:latin typeface="Calibri" pitchFamily="34" charset="0"/>
                <a:cs typeface="Comic Sans MS"/>
              </a:rPr>
              <a:t>feedback	for</a:t>
            </a:r>
            <a:r>
              <a:rPr sz="2400" b="1" dirty="0">
                <a:latin typeface="Calibri" pitchFamily="34" charset="0"/>
                <a:cs typeface="Comic Sans MS"/>
              </a:rPr>
              <a:t> </a:t>
            </a:r>
            <a:r>
              <a:rPr sz="2400" b="1" spc="-5" dirty="0">
                <a:latin typeface="Calibri" pitchFamily="34" charset="0"/>
                <a:cs typeface="Comic Sans MS"/>
              </a:rPr>
              <a:t>improvement</a:t>
            </a:r>
            <a:endParaRPr sz="2400" b="1" dirty="0">
              <a:latin typeface="Calibri" pitchFamily="34" charset="0"/>
              <a:cs typeface="Comic Sans MS"/>
            </a:endParaRPr>
          </a:p>
          <a:p>
            <a:pPr marL="355600" marR="55245" indent="-342900">
              <a:lnSpc>
                <a:spcPct val="100000"/>
              </a:lnSpc>
              <a:spcBef>
                <a:spcPts val="590"/>
              </a:spcBef>
            </a:pPr>
            <a:r>
              <a:rPr sz="2400" spc="-5" dirty="0">
                <a:latin typeface="Calibri" pitchFamily="34" charset="0"/>
                <a:cs typeface="Comic Sans MS"/>
              </a:rPr>
              <a:t>This phase leads to </a:t>
            </a:r>
            <a:r>
              <a:rPr sz="2400" b="1" spc="-5" dirty="0">
                <a:latin typeface="Calibri" pitchFamily="34" charset="0"/>
                <a:cs typeface="Comic Sans MS"/>
              </a:rPr>
              <a:t>technology </a:t>
            </a:r>
            <a:r>
              <a:rPr sz="2400" b="1" spc="-10" dirty="0">
                <a:latin typeface="Calibri" pitchFamily="34" charset="0"/>
                <a:cs typeface="Comic Sans MS"/>
              </a:rPr>
              <a:t>growth </a:t>
            </a:r>
            <a:r>
              <a:rPr sz="2400" dirty="0">
                <a:latin typeface="Calibri" pitchFamily="34" charset="0"/>
                <a:cs typeface="Comic Sans MS"/>
              </a:rPr>
              <a:t>as </a:t>
            </a:r>
            <a:r>
              <a:rPr sz="2400" spc="-5" dirty="0">
                <a:latin typeface="Calibri" pitchFamily="34" charset="0"/>
                <a:cs typeface="Comic Sans MS"/>
              </a:rPr>
              <a:t>reflected </a:t>
            </a:r>
            <a:r>
              <a:rPr sz="2400" b="1" dirty="0">
                <a:latin typeface="Calibri" pitchFamily="34" charset="0"/>
                <a:cs typeface="Comic Sans MS"/>
              </a:rPr>
              <a:t>by  </a:t>
            </a:r>
            <a:r>
              <a:rPr sz="2400" b="1" spc="-5" dirty="0">
                <a:latin typeface="Calibri" pitchFamily="34" charset="0"/>
                <a:cs typeface="Comic Sans MS"/>
              </a:rPr>
              <a:t>incease in</a:t>
            </a:r>
            <a:r>
              <a:rPr sz="2400" b="1" dirty="0">
                <a:latin typeface="Calibri" pitchFamily="34" charset="0"/>
                <a:cs typeface="Comic Sans MS"/>
              </a:rPr>
              <a:t> </a:t>
            </a:r>
            <a:r>
              <a:rPr sz="2400" b="1" spc="-5" dirty="0">
                <a:latin typeface="Calibri" pitchFamily="34" charset="0"/>
                <a:cs typeface="Comic Sans MS"/>
              </a:rPr>
              <a:t>sales.</a:t>
            </a:r>
            <a:endParaRPr sz="2400" b="1" dirty="0">
              <a:latin typeface="Calibri" pitchFamily="34" charset="0"/>
              <a:cs typeface="Comic Sans MS"/>
            </a:endParaRPr>
          </a:p>
        </p:txBody>
      </p:sp>
      <p:pic>
        <p:nvPicPr>
          <p:cNvPr id="4" name="Picture 3"/>
          <p:cNvPicPr/>
          <p:nvPr/>
        </p:nvPicPr>
        <p:blipFill>
          <a:blip r:embed="rId2"/>
          <a:srcRect/>
          <a:stretch>
            <a:fillRect/>
          </a:stretch>
        </p:blipFill>
        <p:spPr bwMode="auto">
          <a:xfrm>
            <a:off x="7543800" y="0"/>
            <a:ext cx="1600200" cy="7620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97677"/>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gn="l">
              <a:lnSpc>
                <a:spcPct val="100000"/>
              </a:lnSpc>
              <a:spcBef>
                <a:spcPts val="100"/>
              </a:spcBef>
            </a:pPr>
            <a:r>
              <a:rPr lang="en-US" sz="2400" spc="-5" dirty="0">
                <a:solidFill>
                  <a:schemeClr val="bg1"/>
                </a:solidFill>
                <a:latin typeface="Calibri" pitchFamily="34" charset="0"/>
              </a:rPr>
              <a:t>    </a:t>
            </a:r>
            <a:r>
              <a:rPr sz="2400" spc="-5" dirty="0">
                <a:solidFill>
                  <a:srgbClr val="002060"/>
                </a:solidFill>
                <a:latin typeface="Calibri" pitchFamily="34" charset="0"/>
              </a:rPr>
              <a:t>Phases </a:t>
            </a:r>
            <a:r>
              <a:rPr sz="2400" dirty="0">
                <a:solidFill>
                  <a:srgbClr val="002060"/>
                </a:solidFill>
                <a:latin typeface="Calibri" pitchFamily="34" charset="0"/>
              </a:rPr>
              <a:t>of </a:t>
            </a:r>
            <a:r>
              <a:rPr sz="2400" spc="-10" dirty="0">
                <a:solidFill>
                  <a:srgbClr val="002060"/>
                </a:solidFill>
                <a:latin typeface="Calibri" pitchFamily="34" charset="0"/>
              </a:rPr>
              <a:t>STRATEGIC </a:t>
            </a:r>
            <a:r>
              <a:rPr sz="2400" spc="-10">
                <a:solidFill>
                  <a:srgbClr val="002060"/>
                </a:solidFill>
                <a:latin typeface="Calibri" pitchFamily="34" charset="0"/>
              </a:rPr>
              <a:t>TECHNOLOGY  </a:t>
            </a:r>
            <a:r>
              <a:rPr lang="en-US" sz="2400" spc="-10" dirty="0" smtClean="0">
                <a:solidFill>
                  <a:srgbClr val="002060"/>
                </a:solidFill>
                <a:latin typeface="Calibri" pitchFamily="34" charset="0"/>
              </a:rPr>
              <a:t/>
            </a:r>
            <a:br>
              <a:rPr lang="en-US" sz="2400" spc="-10" dirty="0" smtClean="0">
                <a:solidFill>
                  <a:srgbClr val="002060"/>
                </a:solidFill>
                <a:latin typeface="Calibri" pitchFamily="34" charset="0"/>
              </a:rPr>
            </a:br>
            <a:r>
              <a:rPr sz="2400" spc="-10" smtClean="0">
                <a:solidFill>
                  <a:srgbClr val="002060"/>
                </a:solidFill>
                <a:latin typeface="Calibri" pitchFamily="34" charset="0"/>
              </a:rPr>
              <a:t>MANAGEMENT </a:t>
            </a:r>
            <a:r>
              <a:rPr sz="2400" spc="-5" dirty="0">
                <a:solidFill>
                  <a:srgbClr val="002060"/>
                </a:solidFill>
                <a:latin typeface="Calibri" pitchFamily="34" charset="0"/>
              </a:rPr>
              <a:t>SYSTEM</a:t>
            </a:r>
            <a:r>
              <a:rPr sz="2400" spc="-30" dirty="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570865" y="1648460"/>
            <a:ext cx="8227060" cy="4691028"/>
          </a:xfrm>
          <a:prstGeom prst="rect">
            <a:avLst/>
          </a:prstGeom>
        </p:spPr>
        <p:txBody>
          <a:bodyPr vert="horz" wrap="square" lIns="0" tIns="88900" rIns="0" bIns="0" rtlCol="0">
            <a:spAutoFit/>
          </a:bodyPr>
          <a:lstStyle/>
          <a:p>
            <a:pPr marL="12700">
              <a:lnSpc>
                <a:spcPct val="100000"/>
              </a:lnSpc>
              <a:spcBef>
                <a:spcPts val="700"/>
              </a:spcBef>
              <a:tabLst>
                <a:tab pos="948055" algn="l"/>
                <a:tab pos="2821940" algn="l"/>
              </a:tabLst>
            </a:pPr>
            <a:r>
              <a:rPr sz="2400" b="1" spc="-5" dirty="0" smtClean="0">
                <a:solidFill>
                  <a:srgbClr val="C00000"/>
                </a:solidFill>
                <a:latin typeface="Calibri" pitchFamily="34" charset="0"/>
                <a:cs typeface="Comic Sans MS"/>
              </a:rPr>
              <a:t>VII.</a:t>
            </a:r>
            <a:r>
              <a:rPr lang="en-US" sz="2400" b="1" spc="-5"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Technology</a:t>
            </a:r>
            <a:r>
              <a:rPr lang="en-US" sz="2400" b="1" spc="-5"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Maturity</a:t>
            </a:r>
            <a:endParaRPr sz="2400" dirty="0">
              <a:solidFill>
                <a:srgbClr val="C00000"/>
              </a:solidFill>
              <a:latin typeface="Calibri" pitchFamily="34" charset="0"/>
              <a:cs typeface="Comic Sans MS"/>
            </a:endParaRPr>
          </a:p>
          <a:p>
            <a:pPr marL="355600" marR="100965" indent="-342900">
              <a:lnSpc>
                <a:spcPct val="100000"/>
              </a:lnSpc>
              <a:spcBef>
                <a:spcPts val="600"/>
              </a:spcBef>
            </a:pPr>
            <a:r>
              <a:rPr sz="2400" spc="-5" dirty="0">
                <a:latin typeface="Calibri" pitchFamily="34" charset="0"/>
                <a:cs typeface="Comic Sans MS"/>
              </a:rPr>
              <a:t>This phase involves </a:t>
            </a:r>
            <a:r>
              <a:rPr sz="2400" b="1" spc="-5" dirty="0">
                <a:latin typeface="Calibri" pitchFamily="34" charset="0"/>
                <a:cs typeface="Comic Sans MS"/>
              </a:rPr>
              <a:t>analyzing maturity of existing  technology </a:t>
            </a:r>
            <a:r>
              <a:rPr sz="2400" dirty="0">
                <a:latin typeface="Calibri" pitchFamily="34" charset="0"/>
                <a:cs typeface="Comic Sans MS"/>
              </a:rPr>
              <a:t>and </a:t>
            </a:r>
            <a:r>
              <a:rPr sz="2400" spc="-5" dirty="0">
                <a:latin typeface="Calibri" pitchFamily="34" charset="0"/>
                <a:cs typeface="Comic Sans MS"/>
              </a:rPr>
              <a:t>its related products </a:t>
            </a:r>
            <a:r>
              <a:rPr sz="2400" dirty="0">
                <a:latin typeface="Calibri" pitchFamily="34" charset="0"/>
                <a:cs typeface="Comic Sans MS"/>
              </a:rPr>
              <a:t>/ </a:t>
            </a:r>
            <a:r>
              <a:rPr sz="2400" spc="-5" dirty="0">
                <a:latin typeface="Calibri" pitchFamily="34" charset="0"/>
                <a:cs typeface="Comic Sans MS"/>
              </a:rPr>
              <a:t>services </a:t>
            </a:r>
            <a:r>
              <a:rPr sz="2400" dirty="0">
                <a:latin typeface="Calibri" pitchFamily="34" charset="0"/>
                <a:cs typeface="Comic Sans MS"/>
              </a:rPr>
              <a:t>/  </a:t>
            </a:r>
            <a:r>
              <a:rPr sz="2400" spc="-5" dirty="0">
                <a:latin typeface="Calibri" pitchFamily="34" charset="0"/>
                <a:cs typeface="Comic Sans MS"/>
              </a:rPr>
              <a:t>processes through study of following</a:t>
            </a:r>
            <a:r>
              <a:rPr sz="2400" spc="-35" dirty="0">
                <a:latin typeface="Calibri" pitchFamily="34" charset="0"/>
                <a:cs typeface="Comic Sans MS"/>
              </a:rPr>
              <a:t> </a:t>
            </a:r>
            <a:r>
              <a:rPr sz="2400" spc="-5" dirty="0">
                <a:latin typeface="Calibri" pitchFamily="34" charset="0"/>
                <a:cs typeface="Comic Sans MS"/>
              </a:rPr>
              <a:t>indicators:</a:t>
            </a:r>
            <a:endParaRPr sz="2400" dirty="0">
              <a:latin typeface="Calibri" pitchFamily="34" charset="0"/>
              <a:cs typeface="Comic Sans MS"/>
            </a:endParaRPr>
          </a:p>
          <a:p>
            <a:pPr marL="355600" marR="175895" indent="-342900">
              <a:lnSpc>
                <a:spcPct val="100000"/>
              </a:lnSpc>
              <a:spcBef>
                <a:spcPts val="600"/>
              </a:spcBef>
              <a:buChar char="•"/>
              <a:tabLst>
                <a:tab pos="354965" algn="l"/>
                <a:tab pos="355600" algn="l"/>
              </a:tabLst>
            </a:pPr>
            <a:r>
              <a:rPr sz="2400" b="1" spc="-5" dirty="0">
                <a:latin typeface="Calibri" pitchFamily="34" charset="0"/>
                <a:cs typeface="Comic Sans MS"/>
              </a:rPr>
              <a:t>Efficiency vs. effectiveness contributed</a:t>
            </a:r>
            <a:r>
              <a:rPr sz="2400" spc="-5" dirty="0">
                <a:latin typeface="Calibri" pitchFamily="34" charset="0"/>
                <a:cs typeface="Comic Sans MS"/>
              </a:rPr>
              <a:t> </a:t>
            </a:r>
            <a:r>
              <a:rPr sz="2400" dirty="0">
                <a:latin typeface="Calibri" pitchFamily="34" charset="0"/>
                <a:cs typeface="Comic Sans MS"/>
              </a:rPr>
              <a:t>by </a:t>
            </a:r>
            <a:r>
              <a:rPr sz="2400" spc="-5" dirty="0">
                <a:latin typeface="Calibri" pitchFamily="34" charset="0"/>
                <a:cs typeface="Comic Sans MS"/>
              </a:rPr>
              <a:t>the  </a:t>
            </a:r>
            <a:r>
              <a:rPr sz="2400" b="1" spc="-5" dirty="0">
                <a:latin typeface="Calibri" pitchFamily="34" charset="0"/>
                <a:cs typeface="Comic Sans MS"/>
              </a:rPr>
              <a:t>current technologies</a:t>
            </a:r>
            <a:r>
              <a:rPr sz="2400" spc="-5" dirty="0">
                <a:latin typeface="Calibri" pitchFamily="34" charset="0"/>
                <a:cs typeface="Comic Sans MS"/>
              </a:rPr>
              <a:t> in attaining organizational  goals</a:t>
            </a:r>
            <a:endParaRPr sz="2400"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Market stability </a:t>
            </a:r>
            <a:r>
              <a:rPr sz="2400" spc="-5" dirty="0">
                <a:latin typeface="Calibri" pitchFamily="34" charset="0"/>
                <a:cs typeface="Comic Sans MS"/>
              </a:rPr>
              <a:t>in terms of </a:t>
            </a:r>
            <a:r>
              <a:rPr sz="2400" b="1" spc="-5" dirty="0">
                <a:latin typeface="Calibri" pitchFamily="34" charset="0"/>
                <a:cs typeface="Comic Sans MS"/>
              </a:rPr>
              <a:t>volumes </a:t>
            </a:r>
            <a:r>
              <a:rPr sz="2400" b="1" dirty="0">
                <a:latin typeface="Calibri" pitchFamily="34" charset="0"/>
                <a:cs typeface="Comic Sans MS"/>
              </a:rPr>
              <a:t>/</a:t>
            </a:r>
            <a:r>
              <a:rPr sz="2400" b="1" spc="-10" dirty="0">
                <a:latin typeface="Calibri" pitchFamily="34" charset="0"/>
                <a:cs typeface="Comic Sans MS"/>
              </a:rPr>
              <a:t> </a:t>
            </a:r>
            <a:r>
              <a:rPr sz="2400" b="1" spc="-5" dirty="0">
                <a:latin typeface="Calibri" pitchFamily="34" charset="0"/>
                <a:cs typeface="Comic Sans MS"/>
              </a:rPr>
              <a:t>sales</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Rise </a:t>
            </a:r>
            <a:r>
              <a:rPr sz="2400" b="1" spc="-10" dirty="0">
                <a:latin typeface="Calibri" pitchFamily="34" charset="0"/>
                <a:cs typeface="Comic Sans MS"/>
              </a:rPr>
              <a:t>of </a:t>
            </a:r>
            <a:r>
              <a:rPr sz="2400" b="1" spc="-5" dirty="0">
                <a:latin typeface="Calibri" pitchFamily="34" charset="0"/>
                <a:cs typeface="Comic Sans MS"/>
              </a:rPr>
              <a:t>substitutes in the</a:t>
            </a:r>
            <a:r>
              <a:rPr sz="2400" b="1" spc="20" dirty="0">
                <a:latin typeface="Calibri" pitchFamily="34" charset="0"/>
                <a:cs typeface="Comic Sans MS"/>
              </a:rPr>
              <a:t> </a:t>
            </a:r>
            <a:r>
              <a:rPr sz="2400" b="1" spc="-5" dirty="0">
                <a:latin typeface="Calibri" pitchFamily="34" charset="0"/>
                <a:cs typeface="Comic Sans MS"/>
              </a:rPr>
              <a:t>marketplace</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a:latin typeface="Calibri" pitchFamily="34" charset="0"/>
                <a:cs typeface="Comic Sans MS"/>
              </a:rPr>
              <a:t>Diminished returns on</a:t>
            </a:r>
            <a:r>
              <a:rPr sz="2400" b="1" spc="-20" dirty="0">
                <a:latin typeface="Calibri" pitchFamily="34" charset="0"/>
                <a:cs typeface="Comic Sans MS"/>
              </a:rPr>
              <a:t> </a:t>
            </a:r>
            <a:r>
              <a:rPr sz="2400" b="1" spc="-5" dirty="0">
                <a:latin typeface="Calibri" pitchFamily="34" charset="0"/>
                <a:cs typeface="Comic Sans MS"/>
              </a:rPr>
              <a:t>investment</a:t>
            </a:r>
            <a:endParaRPr sz="2400" b="1" dirty="0">
              <a:latin typeface="Calibri" pitchFamily="34" charset="0"/>
              <a:cs typeface="Comic Sans MS"/>
            </a:endParaRPr>
          </a:p>
          <a:p>
            <a:pPr marL="355600" indent="-342900">
              <a:lnSpc>
                <a:spcPct val="100000"/>
              </a:lnSpc>
              <a:spcBef>
                <a:spcPts val="600"/>
              </a:spcBef>
              <a:buChar char="•"/>
              <a:tabLst>
                <a:tab pos="354965" algn="l"/>
                <a:tab pos="355600" algn="l"/>
              </a:tabLst>
            </a:pPr>
            <a:r>
              <a:rPr sz="2400" b="1" spc="-5" dirty="0" smtClean="0">
                <a:latin typeface="Calibri" pitchFamily="34" charset="0"/>
                <a:cs typeface="Comic Sans MS"/>
              </a:rPr>
              <a:t>Decline of market</a:t>
            </a:r>
            <a:r>
              <a:rPr sz="2400" b="1" spc="5" dirty="0" smtClean="0">
                <a:latin typeface="Calibri" pitchFamily="34" charset="0"/>
                <a:cs typeface="Comic Sans MS"/>
              </a:rPr>
              <a:t> </a:t>
            </a:r>
            <a:r>
              <a:rPr sz="2400" b="1" spc="-5" dirty="0" smtClean="0">
                <a:latin typeface="Calibri" pitchFamily="34" charset="0"/>
                <a:cs typeface="Comic Sans MS"/>
              </a:rPr>
              <a:t>share</a:t>
            </a:r>
            <a:r>
              <a:rPr lang="en-US" sz="2400" b="1" spc="-5" dirty="0" smtClean="0">
                <a:latin typeface="Calibri" pitchFamily="34" charset="0"/>
                <a:cs typeface="Comic Sans MS"/>
              </a:rPr>
              <a:t> </a:t>
            </a:r>
          </a:p>
          <a:p>
            <a:pPr marL="355600" indent="-342900">
              <a:lnSpc>
                <a:spcPct val="100000"/>
              </a:lnSpc>
              <a:spcBef>
                <a:spcPts val="600"/>
              </a:spcBef>
              <a:buChar char="•"/>
              <a:tabLst>
                <a:tab pos="354965" algn="l"/>
                <a:tab pos="355600" algn="l"/>
              </a:tabLst>
            </a:pPr>
            <a:r>
              <a:rPr lang="en-US" sz="2400" b="1" spc="-5" dirty="0" smtClean="0">
                <a:latin typeface="Calibri" pitchFamily="34" charset="0"/>
                <a:cs typeface="Comic Sans MS"/>
              </a:rPr>
              <a:t>L</a:t>
            </a:r>
            <a:r>
              <a:rPr sz="2400" b="1" spc="-5" dirty="0" smtClean="0">
                <a:latin typeface="Calibri" pitchFamily="34" charset="0"/>
                <a:cs typeface="Comic Sans MS"/>
              </a:rPr>
              <a:t>oss </a:t>
            </a:r>
            <a:r>
              <a:rPr sz="2400" b="1" dirty="0" smtClean="0">
                <a:latin typeface="Calibri" pitchFamily="34" charset="0"/>
                <a:cs typeface="Comic Sans MS"/>
              </a:rPr>
              <a:t>of </a:t>
            </a:r>
            <a:r>
              <a:rPr sz="2400" b="1" spc="-5" dirty="0" smtClean="0">
                <a:latin typeface="Calibri" pitchFamily="34" charset="0"/>
                <a:cs typeface="Comic Sans MS"/>
              </a:rPr>
              <a:t>competitiveness in the</a:t>
            </a:r>
            <a:r>
              <a:rPr sz="2400" b="1" spc="-25" dirty="0" smtClean="0">
                <a:latin typeface="Calibri" pitchFamily="34" charset="0"/>
                <a:cs typeface="Comic Sans MS"/>
              </a:rPr>
              <a:t> </a:t>
            </a:r>
            <a:r>
              <a:rPr sz="2400" b="1" spc="-5" dirty="0" smtClean="0">
                <a:latin typeface="Calibri" pitchFamily="34" charset="0"/>
                <a:cs typeface="Comic Sans MS"/>
              </a:rPr>
              <a:t>marketplace</a:t>
            </a:r>
            <a:endParaRPr sz="2400" b="1" dirty="0">
              <a:latin typeface="Calibri" pitchFamily="34" charset="0"/>
              <a:cs typeface="Comic Sans MS"/>
            </a:endParaRPr>
          </a:p>
        </p:txBody>
      </p:sp>
      <p:pic>
        <p:nvPicPr>
          <p:cNvPr id="4" name="Picture 3"/>
          <p:cNvPicPr/>
          <p:nvPr/>
        </p:nvPicPr>
        <p:blipFill>
          <a:blip r:embed="rId2"/>
          <a:srcRect/>
          <a:stretch>
            <a:fillRect/>
          </a:stretch>
        </p:blipFill>
        <p:spPr bwMode="auto">
          <a:xfrm>
            <a:off x="7543800" y="0"/>
            <a:ext cx="1600200" cy="7620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11012"/>
            <a:ext cx="9144000" cy="751205"/>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394970" marR="5080" indent="-382270">
              <a:lnSpc>
                <a:spcPct val="100000"/>
              </a:lnSpc>
              <a:spcBef>
                <a:spcPts val="100"/>
              </a:spcBef>
            </a:pPr>
            <a:r>
              <a:rPr sz="2400" spc="-5" dirty="0">
                <a:solidFill>
                  <a:srgbClr val="002060"/>
                </a:solidFill>
                <a:latin typeface="Calibri" pitchFamily="34" charset="0"/>
              </a:rPr>
              <a:t>Phases </a:t>
            </a:r>
            <a:r>
              <a:rPr sz="2400" dirty="0">
                <a:solidFill>
                  <a:srgbClr val="002060"/>
                </a:solidFill>
                <a:latin typeface="Calibri" pitchFamily="34" charset="0"/>
              </a:rPr>
              <a:t>of </a:t>
            </a:r>
            <a:r>
              <a:rPr sz="2400" spc="-10" dirty="0">
                <a:solidFill>
                  <a:srgbClr val="002060"/>
                </a:solidFill>
                <a:latin typeface="Calibri" pitchFamily="34" charset="0"/>
              </a:rPr>
              <a:t>STRATEGIC </a:t>
            </a:r>
            <a:r>
              <a:rPr sz="2400" spc="-10">
                <a:solidFill>
                  <a:srgbClr val="002060"/>
                </a:solidFill>
                <a:latin typeface="Calibri" pitchFamily="34" charset="0"/>
              </a:rPr>
              <a:t>TECHNOLOGY  </a:t>
            </a:r>
            <a:r>
              <a:rPr lang="en-US" sz="2400" spc="-10" dirty="0" smtClean="0">
                <a:solidFill>
                  <a:srgbClr val="002060"/>
                </a:solidFill>
                <a:latin typeface="Calibri" pitchFamily="34" charset="0"/>
              </a:rPr>
              <a:t/>
            </a:r>
            <a:br>
              <a:rPr lang="en-US" sz="2400" spc="-10" dirty="0" smtClean="0">
                <a:solidFill>
                  <a:srgbClr val="002060"/>
                </a:solidFill>
                <a:latin typeface="Calibri" pitchFamily="34" charset="0"/>
              </a:rPr>
            </a:br>
            <a:r>
              <a:rPr sz="2400" spc="-10" smtClean="0">
                <a:solidFill>
                  <a:srgbClr val="002060"/>
                </a:solidFill>
                <a:latin typeface="Calibri" pitchFamily="34" charset="0"/>
              </a:rPr>
              <a:t>MANAGEMENT </a:t>
            </a:r>
            <a:r>
              <a:rPr sz="2400" spc="-5" dirty="0">
                <a:solidFill>
                  <a:srgbClr val="002060"/>
                </a:solidFill>
                <a:latin typeface="Calibri" pitchFamily="34" charset="0"/>
              </a:rPr>
              <a:t>SYSTEM</a:t>
            </a:r>
            <a:r>
              <a:rPr sz="2400" spc="-30" dirty="0">
                <a:solidFill>
                  <a:srgbClr val="002060"/>
                </a:solidFill>
                <a:latin typeface="Calibri" pitchFamily="34" charset="0"/>
              </a:rPr>
              <a:t> </a:t>
            </a:r>
            <a:r>
              <a:rPr sz="2400" spc="-5" dirty="0">
                <a:solidFill>
                  <a:srgbClr val="002060"/>
                </a:solidFill>
                <a:latin typeface="Calibri" pitchFamily="34" charset="0"/>
              </a:rPr>
              <a:t>(STMS)</a:t>
            </a:r>
          </a:p>
        </p:txBody>
      </p:sp>
      <p:sp>
        <p:nvSpPr>
          <p:cNvPr id="3" name="object 3"/>
          <p:cNvSpPr txBox="1"/>
          <p:nvPr/>
        </p:nvSpPr>
        <p:spPr>
          <a:xfrm>
            <a:off x="382270" y="1651635"/>
            <a:ext cx="8379460" cy="4752583"/>
          </a:xfrm>
          <a:prstGeom prst="rect">
            <a:avLst/>
          </a:prstGeom>
        </p:spPr>
        <p:txBody>
          <a:bodyPr vert="horz" wrap="square" lIns="0" tIns="88900" rIns="0" bIns="0" rtlCol="0">
            <a:spAutoFit/>
          </a:bodyPr>
          <a:lstStyle/>
          <a:p>
            <a:pPr marL="12700">
              <a:lnSpc>
                <a:spcPct val="100000"/>
              </a:lnSpc>
              <a:spcBef>
                <a:spcPts val="700"/>
              </a:spcBef>
              <a:tabLst>
                <a:tab pos="2853690" algn="l"/>
              </a:tabLst>
            </a:pPr>
            <a:r>
              <a:rPr sz="2400" b="1" spc="-10" dirty="0">
                <a:solidFill>
                  <a:srgbClr val="C00000"/>
                </a:solidFill>
                <a:latin typeface="Calibri" pitchFamily="34" charset="0"/>
                <a:cs typeface="Comic Sans MS"/>
              </a:rPr>
              <a:t>VIII.</a:t>
            </a:r>
            <a:r>
              <a:rPr sz="2400" b="1" spc="20" dirty="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Technology</a:t>
            </a:r>
            <a:r>
              <a:rPr lang="en-US" sz="2400" b="1" spc="-5" dirty="0" smtClean="0">
                <a:solidFill>
                  <a:srgbClr val="C00000"/>
                </a:solidFill>
                <a:latin typeface="Calibri" pitchFamily="34" charset="0"/>
                <a:cs typeface="Comic Sans MS"/>
              </a:rPr>
              <a:t> </a:t>
            </a:r>
            <a:r>
              <a:rPr sz="2400" b="1" spc="-5" dirty="0" smtClean="0">
                <a:solidFill>
                  <a:srgbClr val="C00000"/>
                </a:solidFill>
                <a:latin typeface="Calibri" pitchFamily="34" charset="0"/>
                <a:cs typeface="Comic Sans MS"/>
              </a:rPr>
              <a:t>Decline</a:t>
            </a:r>
          </a:p>
          <a:p>
            <a:pPr marL="353695" marR="5080" indent="-341630">
              <a:lnSpc>
                <a:spcPct val="100000"/>
              </a:lnSpc>
              <a:spcBef>
                <a:spcPts val="600"/>
              </a:spcBef>
              <a:buChar char="•"/>
              <a:tabLst>
                <a:tab pos="353695" algn="l"/>
                <a:tab pos="354330" algn="l"/>
                <a:tab pos="2194560" algn="l"/>
              </a:tabLst>
            </a:pPr>
            <a:r>
              <a:rPr sz="2400" dirty="0" smtClean="0">
                <a:latin typeface="Calibri" pitchFamily="34" charset="0"/>
                <a:cs typeface="Comic Sans MS"/>
              </a:rPr>
              <a:t>This </a:t>
            </a:r>
            <a:r>
              <a:rPr sz="2400" spc="-5" dirty="0">
                <a:latin typeface="Calibri" pitchFamily="34" charset="0"/>
                <a:cs typeface="Comic Sans MS"/>
              </a:rPr>
              <a:t>is the last phase. During this phase </a:t>
            </a:r>
            <a:r>
              <a:rPr sz="2400" dirty="0">
                <a:latin typeface="Calibri" pitchFamily="34" charset="0"/>
                <a:cs typeface="Comic Sans MS"/>
              </a:rPr>
              <a:t>a </a:t>
            </a:r>
            <a:r>
              <a:rPr sz="2400" b="1" spc="-5" dirty="0">
                <a:latin typeface="Calibri" pitchFamily="34" charset="0"/>
                <a:cs typeface="Comic Sans MS"/>
              </a:rPr>
              <a:t>technology  </a:t>
            </a:r>
            <a:r>
              <a:rPr sz="2400" b="1" dirty="0">
                <a:latin typeface="Calibri" pitchFamily="34" charset="0"/>
                <a:cs typeface="Comic Sans MS"/>
              </a:rPr>
              <a:t>and </a:t>
            </a:r>
            <a:r>
              <a:rPr sz="2400" b="1" spc="-5" dirty="0">
                <a:latin typeface="Calibri" pitchFamily="34" charset="0"/>
                <a:cs typeface="Comic Sans MS"/>
              </a:rPr>
              <a:t>its related products </a:t>
            </a:r>
            <a:r>
              <a:rPr sz="2400" b="1" dirty="0">
                <a:latin typeface="Calibri" pitchFamily="34" charset="0"/>
                <a:cs typeface="Comic Sans MS"/>
              </a:rPr>
              <a:t>/ </a:t>
            </a:r>
            <a:r>
              <a:rPr sz="2400" b="1" spc="-5" dirty="0">
                <a:latin typeface="Calibri" pitchFamily="34" charset="0"/>
                <a:cs typeface="Comic Sans MS"/>
              </a:rPr>
              <a:t>services </a:t>
            </a:r>
            <a:r>
              <a:rPr sz="2400" b="1" dirty="0">
                <a:latin typeface="Calibri" pitchFamily="34" charset="0"/>
                <a:cs typeface="Comic Sans MS"/>
              </a:rPr>
              <a:t>/ </a:t>
            </a:r>
            <a:r>
              <a:rPr sz="2400" b="1" spc="-5" dirty="0">
                <a:latin typeface="Calibri" pitchFamily="34" charset="0"/>
                <a:cs typeface="Comic Sans MS"/>
              </a:rPr>
              <a:t>proceses/  </a:t>
            </a:r>
            <a:r>
              <a:rPr sz="2400" b="1" spc="-5" dirty="0" smtClean="0">
                <a:latin typeface="Calibri" pitchFamily="34" charset="0"/>
                <a:cs typeface="Comic Sans MS"/>
              </a:rPr>
              <a:t>applications</a:t>
            </a:r>
            <a:r>
              <a:rPr lang="en-US" sz="2400" b="1" spc="-5" dirty="0" smtClean="0">
                <a:latin typeface="Calibri" pitchFamily="34" charset="0"/>
                <a:cs typeface="Comic Sans MS"/>
              </a:rPr>
              <a:t> </a:t>
            </a:r>
            <a:r>
              <a:rPr sz="2400" b="1" spc="-5" dirty="0" smtClean="0">
                <a:latin typeface="Calibri" pitchFamily="34" charset="0"/>
                <a:cs typeface="Comic Sans MS"/>
              </a:rPr>
              <a:t>show </a:t>
            </a:r>
            <a:r>
              <a:rPr sz="2400" b="1" spc="-5" dirty="0">
                <a:latin typeface="Calibri" pitchFamily="34" charset="0"/>
                <a:cs typeface="Comic Sans MS"/>
              </a:rPr>
              <a:t>substantial </a:t>
            </a:r>
            <a:r>
              <a:rPr sz="2400" b="1" dirty="0">
                <a:latin typeface="Calibri" pitchFamily="34" charset="0"/>
                <a:cs typeface="Comic Sans MS"/>
              </a:rPr>
              <a:t>/ </a:t>
            </a:r>
            <a:r>
              <a:rPr sz="2400" b="1" spc="-5" dirty="0">
                <a:latin typeface="Calibri" pitchFamily="34" charset="0"/>
                <a:cs typeface="Comic Sans MS"/>
              </a:rPr>
              <a:t>sharp decline </a:t>
            </a:r>
            <a:r>
              <a:rPr sz="2400" b="1" dirty="0">
                <a:latin typeface="Calibri" pitchFamily="34" charset="0"/>
                <a:cs typeface="Comic Sans MS"/>
              </a:rPr>
              <a:t>in</a:t>
            </a:r>
            <a:r>
              <a:rPr sz="2400" b="1" spc="-30" dirty="0">
                <a:latin typeface="Calibri" pitchFamily="34" charset="0"/>
                <a:cs typeface="Comic Sans MS"/>
              </a:rPr>
              <a:t> </a:t>
            </a:r>
            <a:r>
              <a:rPr sz="2400" b="1" spc="-5" dirty="0">
                <a:latin typeface="Calibri" pitchFamily="34" charset="0"/>
                <a:cs typeface="Comic Sans MS"/>
              </a:rPr>
              <a:t>usage</a:t>
            </a:r>
            <a:endParaRPr sz="2400" b="1" dirty="0">
              <a:latin typeface="Calibri" pitchFamily="34" charset="0"/>
              <a:cs typeface="Comic Sans MS"/>
            </a:endParaRPr>
          </a:p>
          <a:p>
            <a:pPr marL="353695" marR="277495">
              <a:lnSpc>
                <a:spcPct val="100000"/>
              </a:lnSpc>
            </a:pPr>
            <a:r>
              <a:rPr sz="2400" dirty="0">
                <a:latin typeface="Calibri" pitchFamily="34" charset="0"/>
                <a:cs typeface="Comic Sans MS"/>
              </a:rPr>
              <a:t>/ </a:t>
            </a:r>
            <a:r>
              <a:rPr sz="2400" spc="-5" dirty="0">
                <a:latin typeface="Calibri" pitchFamily="34" charset="0"/>
                <a:cs typeface="Comic Sans MS"/>
              </a:rPr>
              <a:t>applications </a:t>
            </a:r>
            <a:r>
              <a:rPr sz="2400" dirty="0">
                <a:latin typeface="Calibri" pitchFamily="34" charset="0"/>
                <a:cs typeface="Comic Sans MS"/>
              </a:rPr>
              <a:t>/ </a:t>
            </a:r>
            <a:r>
              <a:rPr sz="2400" spc="-5" dirty="0">
                <a:latin typeface="Calibri" pitchFamily="34" charset="0"/>
                <a:cs typeface="Comic Sans MS"/>
              </a:rPr>
              <a:t>sales. </a:t>
            </a:r>
            <a:r>
              <a:rPr sz="2400" b="1" spc="-5" dirty="0">
                <a:latin typeface="Calibri" pitchFamily="34" charset="0"/>
                <a:cs typeface="Comic Sans MS"/>
              </a:rPr>
              <a:t>Technology and its associated  products or services become ordinary</a:t>
            </a:r>
            <a:r>
              <a:rPr sz="2400" b="1" spc="-15" dirty="0">
                <a:latin typeface="Calibri" pitchFamily="34" charset="0"/>
                <a:cs typeface="Comic Sans MS"/>
              </a:rPr>
              <a:t> </a:t>
            </a:r>
            <a:r>
              <a:rPr sz="2400" b="1" spc="-5" dirty="0">
                <a:latin typeface="Calibri" pitchFamily="34" charset="0"/>
                <a:cs typeface="Comic Sans MS"/>
              </a:rPr>
              <a:t>commodity.</a:t>
            </a:r>
            <a:endParaRPr sz="2400" b="1" dirty="0">
              <a:latin typeface="Calibri" pitchFamily="34" charset="0"/>
              <a:cs typeface="Comic Sans MS"/>
            </a:endParaRPr>
          </a:p>
          <a:p>
            <a:pPr marL="353695">
              <a:lnSpc>
                <a:spcPct val="100000"/>
              </a:lnSpc>
            </a:pPr>
            <a:r>
              <a:rPr sz="2400" b="1" spc="-5" dirty="0">
                <a:latin typeface="Calibri" pitchFamily="34" charset="0"/>
                <a:cs typeface="Comic Sans MS"/>
              </a:rPr>
              <a:t>Technology degrades </a:t>
            </a:r>
            <a:r>
              <a:rPr sz="2400" b="1" dirty="0">
                <a:latin typeface="Calibri" pitchFamily="34" charset="0"/>
                <a:cs typeface="Comic Sans MS"/>
              </a:rPr>
              <a:t>and </a:t>
            </a:r>
            <a:r>
              <a:rPr sz="2400" b="1" spc="-5" dirty="0">
                <a:latin typeface="Calibri" pitchFamily="34" charset="0"/>
                <a:cs typeface="Comic Sans MS"/>
              </a:rPr>
              <a:t>becomes</a:t>
            </a:r>
            <a:r>
              <a:rPr sz="2400" b="1" spc="-35" dirty="0">
                <a:latin typeface="Calibri" pitchFamily="34" charset="0"/>
                <a:cs typeface="Comic Sans MS"/>
              </a:rPr>
              <a:t> </a:t>
            </a:r>
            <a:r>
              <a:rPr sz="2400" b="1" spc="-5" dirty="0">
                <a:latin typeface="Calibri" pitchFamily="34" charset="0"/>
                <a:cs typeface="Comic Sans MS"/>
              </a:rPr>
              <a:t>obsolete.</a:t>
            </a:r>
            <a:endParaRPr sz="2400" b="1" dirty="0">
              <a:latin typeface="Calibri" pitchFamily="34" charset="0"/>
              <a:cs typeface="Comic Sans MS"/>
            </a:endParaRPr>
          </a:p>
          <a:p>
            <a:pPr marL="353695" marR="273685" indent="-341630">
              <a:lnSpc>
                <a:spcPct val="100000"/>
              </a:lnSpc>
              <a:spcBef>
                <a:spcPts val="600"/>
              </a:spcBef>
              <a:buChar char="•"/>
              <a:tabLst>
                <a:tab pos="353695" algn="l"/>
                <a:tab pos="354330" algn="l"/>
                <a:tab pos="2054225" algn="l"/>
              </a:tabLst>
            </a:pPr>
            <a:r>
              <a:rPr sz="2400" dirty="0">
                <a:latin typeface="Calibri" pitchFamily="34" charset="0"/>
                <a:cs typeface="Comic Sans MS"/>
              </a:rPr>
              <a:t>This </a:t>
            </a:r>
            <a:r>
              <a:rPr sz="2400" spc="-5" dirty="0">
                <a:latin typeface="Calibri" pitchFamily="34" charset="0"/>
                <a:cs typeface="Comic Sans MS"/>
              </a:rPr>
              <a:t>phase	calls </a:t>
            </a:r>
            <a:r>
              <a:rPr sz="2400" b="1" dirty="0">
                <a:latin typeface="Calibri" pitchFamily="34" charset="0"/>
                <a:cs typeface="Comic Sans MS"/>
              </a:rPr>
              <a:t>for </a:t>
            </a:r>
            <a:r>
              <a:rPr sz="2400" b="1" spc="-5" dirty="0">
                <a:latin typeface="Calibri" pitchFamily="34" charset="0"/>
                <a:cs typeface="Comic Sans MS"/>
              </a:rPr>
              <a:t>movement to </a:t>
            </a:r>
            <a:r>
              <a:rPr sz="2400" b="1" dirty="0">
                <a:latin typeface="Calibri" pitchFamily="34" charset="0"/>
                <a:cs typeface="Comic Sans MS"/>
              </a:rPr>
              <a:t>new </a:t>
            </a:r>
            <a:r>
              <a:rPr sz="2400" b="1" spc="-5" dirty="0">
                <a:latin typeface="Calibri" pitchFamily="34" charset="0"/>
                <a:cs typeface="Comic Sans MS"/>
              </a:rPr>
              <a:t>technological  opportunities.</a:t>
            </a:r>
            <a:endParaRPr sz="2400" b="1" dirty="0">
              <a:latin typeface="Calibri" pitchFamily="34" charset="0"/>
              <a:cs typeface="Comic Sans MS"/>
            </a:endParaRPr>
          </a:p>
          <a:p>
            <a:pPr marL="353695" marR="78105" indent="-341630">
              <a:lnSpc>
                <a:spcPct val="100000"/>
              </a:lnSpc>
              <a:spcBef>
                <a:spcPts val="600"/>
              </a:spcBef>
              <a:buChar char="•"/>
              <a:tabLst>
                <a:tab pos="353695" algn="l"/>
                <a:tab pos="354330" algn="l"/>
              </a:tabLst>
            </a:pPr>
            <a:r>
              <a:rPr sz="2400" spc="-5" dirty="0">
                <a:latin typeface="Calibri" pitchFamily="34" charset="0"/>
                <a:cs typeface="Comic Sans MS"/>
              </a:rPr>
              <a:t>Thereafter the </a:t>
            </a:r>
            <a:r>
              <a:rPr sz="2400" b="1" dirty="0">
                <a:latin typeface="Calibri" pitchFamily="34" charset="0"/>
                <a:cs typeface="Comic Sans MS"/>
              </a:rPr>
              <a:t>cycle </a:t>
            </a:r>
            <a:r>
              <a:rPr sz="2400" b="1" spc="-10" dirty="0">
                <a:latin typeface="Calibri" pitchFamily="34" charset="0"/>
                <a:cs typeface="Comic Sans MS"/>
              </a:rPr>
              <a:t>re-starts </a:t>
            </a:r>
            <a:r>
              <a:rPr sz="2400" b="1" spc="-5" dirty="0">
                <a:latin typeface="Calibri" pitchFamily="34" charset="0"/>
                <a:cs typeface="Comic Sans MS"/>
              </a:rPr>
              <a:t>by the creation </a:t>
            </a:r>
            <a:r>
              <a:rPr sz="2400" dirty="0">
                <a:latin typeface="Calibri" pitchFamily="34" charset="0"/>
                <a:cs typeface="Comic Sans MS"/>
              </a:rPr>
              <a:t>of a  </a:t>
            </a:r>
            <a:r>
              <a:rPr sz="2400" b="1" dirty="0">
                <a:latin typeface="Calibri" pitchFamily="34" charset="0"/>
                <a:cs typeface="Comic Sans MS"/>
              </a:rPr>
              <a:t>new </a:t>
            </a:r>
            <a:r>
              <a:rPr sz="2400" b="1" spc="-5" dirty="0">
                <a:latin typeface="Calibri" pitchFamily="34" charset="0"/>
                <a:cs typeface="Comic Sans MS"/>
              </a:rPr>
              <a:t>technlogy </a:t>
            </a:r>
            <a:r>
              <a:rPr sz="2400" b="1" dirty="0">
                <a:latin typeface="Calibri" pitchFamily="34" charset="0"/>
                <a:cs typeface="Comic Sans MS"/>
              </a:rPr>
              <a:t>/ </a:t>
            </a:r>
            <a:r>
              <a:rPr sz="2400" b="1" spc="-5" dirty="0">
                <a:latin typeface="Calibri" pitchFamily="34" charset="0"/>
                <a:cs typeface="Comic Sans MS"/>
              </a:rPr>
              <a:t>movement </a:t>
            </a:r>
            <a:r>
              <a:rPr sz="2400" b="1" spc="-10" dirty="0">
                <a:latin typeface="Calibri" pitchFamily="34" charset="0"/>
                <a:cs typeface="Comic Sans MS"/>
              </a:rPr>
              <a:t>towards </a:t>
            </a:r>
            <a:r>
              <a:rPr sz="2400" b="1" dirty="0">
                <a:latin typeface="Calibri" pitchFamily="34" charset="0"/>
                <a:cs typeface="Comic Sans MS"/>
              </a:rPr>
              <a:t>a new </a:t>
            </a:r>
            <a:r>
              <a:rPr sz="2400" b="1" spc="-5" dirty="0">
                <a:latin typeface="Calibri" pitchFamily="34" charset="0"/>
                <a:cs typeface="Comic Sans MS"/>
              </a:rPr>
              <a:t>technology.  </a:t>
            </a:r>
            <a:r>
              <a:rPr sz="2400" dirty="0">
                <a:latin typeface="Calibri" pitchFamily="34" charset="0"/>
                <a:cs typeface="Comic Sans MS"/>
              </a:rPr>
              <a:t>All </a:t>
            </a:r>
            <a:r>
              <a:rPr sz="2400" spc="-5" dirty="0">
                <a:latin typeface="Calibri" pitchFamily="34" charset="0"/>
                <a:cs typeface="Comic Sans MS"/>
              </a:rPr>
              <a:t>the above steps are repeated</a:t>
            </a:r>
            <a:r>
              <a:rPr sz="2400" spc="35" dirty="0">
                <a:latin typeface="Calibri" pitchFamily="34" charset="0"/>
                <a:cs typeface="Comic Sans MS"/>
              </a:rPr>
              <a:t> </a:t>
            </a:r>
            <a:r>
              <a:rPr sz="2400" dirty="0">
                <a:latin typeface="Calibri" pitchFamily="34" charset="0"/>
                <a:cs typeface="Comic Sans MS"/>
              </a:rPr>
              <a:t>.</a:t>
            </a:r>
          </a:p>
        </p:txBody>
      </p:sp>
      <p:pic>
        <p:nvPicPr>
          <p:cNvPr id="4" name="Picture 3"/>
          <p:cNvPicPr/>
          <p:nvPr/>
        </p:nvPicPr>
        <p:blipFill>
          <a:blip r:embed="rId2"/>
          <a:srcRect/>
          <a:stretch>
            <a:fillRect/>
          </a:stretch>
        </p:blipFill>
        <p:spPr bwMode="auto">
          <a:xfrm>
            <a:off x="7467600" y="0"/>
            <a:ext cx="1676400" cy="7620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altLang="en-US" dirty="0" smtClean="0">
                <a:solidFill>
                  <a:srgbClr val="002060"/>
                </a:solidFill>
              </a:rPr>
              <a:t> </a:t>
            </a:r>
            <a:r>
              <a:rPr lang="en-US" dirty="0" smtClean="0">
                <a:solidFill>
                  <a:srgbClr val="002060"/>
                </a:solidFill>
              </a:rPr>
              <a:t>Product development</a:t>
            </a:r>
          </a:p>
        </p:txBody>
      </p:sp>
      <p:sp>
        <p:nvSpPr>
          <p:cNvPr id="3" name="Content Placeholder 2"/>
          <p:cNvSpPr>
            <a:spLocks noGrp="1"/>
          </p:cNvSpPr>
          <p:nvPr>
            <p:ph idx="1"/>
          </p:nvPr>
        </p:nvSpPr>
        <p:spPr>
          <a:xfrm>
            <a:off x="457200" y="1641475"/>
            <a:ext cx="8476615" cy="4606925"/>
          </a:xfrm>
        </p:spPr>
        <p:txBody>
          <a:bodyPr>
            <a:normAutofit/>
          </a:bodyPr>
          <a:lstStyle/>
          <a:p>
            <a:r>
              <a:rPr lang="en-US" sz="2000" dirty="0" smtClean="0">
                <a:latin typeface="Arial" panose="02080604020202020204" pitchFamily="34" charset="0"/>
                <a:cs typeface="Arial" panose="02080604020202020204" pitchFamily="34" charset="0"/>
              </a:rPr>
              <a:t>Product development typically refers to all of the stages involved in bringing a product from concept or idea, through market release and beyond. In other words, product development incorporates a product’s entire journey, including:</a:t>
            </a:r>
          </a:p>
          <a:p>
            <a:pPr>
              <a:buNone/>
            </a:pPr>
            <a:endParaRPr lang="en-US" sz="2000" dirty="0" smtClean="0">
              <a:latin typeface="Arial" panose="02080604020202020204" pitchFamily="34" charset="0"/>
              <a:cs typeface="Arial" panose="02080604020202020204" pitchFamily="34" charset="0"/>
            </a:endParaRPr>
          </a:p>
          <a:p>
            <a:r>
              <a:rPr lang="en-US" sz="2000" dirty="0" smtClean="0">
                <a:latin typeface="Arial" panose="02080604020202020204" pitchFamily="34" charset="0"/>
                <a:cs typeface="Arial" panose="02080604020202020204" pitchFamily="34" charset="0"/>
              </a:rPr>
              <a:t>Identifying a market need</a:t>
            </a:r>
          </a:p>
          <a:p>
            <a:r>
              <a:rPr lang="en-US" sz="2000" dirty="0" smtClean="0">
                <a:latin typeface="Arial" panose="02080604020202020204" pitchFamily="34" charset="0"/>
                <a:cs typeface="Arial" panose="02080604020202020204" pitchFamily="34" charset="0"/>
              </a:rPr>
              <a:t>Conceptualizing and designing the product</a:t>
            </a:r>
          </a:p>
          <a:p>
            <a:r>
              <a:rPr lang="en-US" sz="2000" dirty="0" smtClean="0">
                <a:latin typeface="Arial" panose="02080604020202020204" pitchFamily="34" charset="0"/>
                <a:cs typeface="Arial" panose="02080604020202020204" pitchFamily="34" charset="0"/>
              </a:rPr>
              <a:t>Building the product roadmap</a:t>
            </a:r>
          </a:p>
          <a:p>
            <a:r>
              <a:rPr lang="en-US" sz="2000" dirty="0" smtClean="0">
                <a:latin typeface="Arial" panose="02080604020202020204" pitchFamily="34" charset="0"/>
                <a:cs typeface="Arial" panose="02080604020202020204" pitchFamily="34" charset="0"/>
              </a:rPr>
              <a:t>Developing a minimum viable product (MVP)</a:t>
            </a:r>
          </a:p>
          <a:p>
            <a:r>
              <a:rPr lang="en-US" sz="2000" dirty="0" smtClean="0">
                <a:latin typeface="Arial" panose="02080604020202020204" pitchFamily="34" charset="0"/>
                <a:cs typeface="Arial" panose="02080604020202020204" pitchFamily="34" charset="0"/>
              </a:rPr>
              <a:t>Releasing the MVP to users</a:t>
            </a:r>
          </a:p>
          <a:p>
            <a:r>
              <a:rPr lang="en-US" sz="2000" dirty="0" smtClean="0">
                <a:latin typeface="Arial" panose="02080604020202020204" pitchFamily="34" charset="0"/>
                <a:cs typeface="Arial" panose="02080604020202020204" pitchFamily="34" charset="0"/>
              </a:rPr>
              <a:t>Iterating based on user feedback</a:t>
            </a:r>
          </a:p>
          <a:p>
            <a:endParaRPr lang="en-US" sz="2000" dirty="0"/>
          </a:p>
        </p:txBody>
      </p:sp>
      <p:pic>
        <p:nvPicPr>
          <p:cNvPr id="4" name="Picture 3"/>
          <p:cNvPicPr/>
          <p:nvPr/>
        </p:nvPicPr>
        <p:blipFill>
          <a:blip r:embed="rId2"/>
          <a:srcRect/>
          <a:stretch>
            <a:fillRect/>
          </a:stretch>
        </p:blipFill>
        <p:spPr bwMode="auto">
          <a:xfrm>
            <a:off x="7543800" y="0"/>
            <a:ext cx="16002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effectLst/>
                <a:latin typeface="Times New Roman" pitchFamily="18" charset="0"/>
                <a:cs typeface="Times New Roman" pitchFamily="18" charset="0"/>
              </a:rPr>
              <a:t>Product Development Process</a:t>
            </a:r>
          </a:p>
        </p:txBody>
      </p:sp>
      <p:sp>
        <p:nvSpPr>
          <p:cNvPr id="3" name="Content Placeholder 2"/>
          <p:cNvSpPr>
            <a:spLocks noGrp="1"/>
          </p:cNvSpPr>
          <p:nvPr>
            <p:ph idx="1"/>
          </p:nvPr>
        </p:nvSpPr>
        <p:spPr>
          <a:xfrm>
            <a:off x="334010" y="1574800"/>
            <a:ext cx="8476488" cy="4800600"/>
          </a:xfrm>
        </p:spPr>
        <p:txBody>
          <a:bodyPr/>
          <a:lstStyle/>
          <a:p>
            <a:pPr>
              <a:buNone/>
              <a:defRPr/>
            </a:pPr>
            <a:r>
              <a:rPr lang="en-US" dirty="0" smtClean="0">
                <a:solidFill>
                  <a:srgbClr val="C00000"/>
                </a:solidFill>
                <a:latin typeface="Calibri" pitchFamily="34" charset="0"/>
                <a:cs typeface="Times New Roman" pitchFamily="18" charset="0"/>
              </a:rPr>
              <a:t>1</a:t>
            </a:r>
            <a:r>
              <a:rPr lang="en-US" baseline="30000" dirty="0" smtClean="0">
                <a:solidFill>
                  <a:srgbClr val="C00000"/>
                </a:solidFill>
                <a:latin typeface="Calibri" pitchFamily="34" charset="0"/>
                <a:cs typeface="Times New Roman" pitchFamily="18" charset="0"/>
              </a:rPr>
              <a:t>st</a:t>
            </a:r>
            <a:r>
              <a:rPr lang="en-US" dirty="0" smtClean="0">
                <a:solidFill>
                  <a:srgbClr val="C00000"/>
                </a:solidFill>
                <a:latin typeface="Calibri" pitchFamily="34" charset="0"/>
                <a:cs typeface="Times New Roman" pitchFamily="18" charset="0"/>
              </a:rPr>
              <a:t> Step: “IDEA GENERATION”</a:t>
            </a:r>
          </a:p>
          <a:p>
            <a:pPr>
              <a:buNone/>
              <a:defRPr/>
            </a:pPr>
            <a:endParaRPr lang="en-US" dirty="0" smtClean="0">
              <a:solidFill>
                <a:srgbClr val="C00000"/>
              </a:solidFill>
              <a:latin typeface="Calibri" pitchFamily="34" charset="0"/>
              <a:cs typeface="Times New Roman" pitchFamily="18" charset="0"/>
            </a:endParaRPr>
          </a:p>
          <a:p>
            <a:pPr>
              <a:buFont typeface="Wingdings" panose="05000000000000000000" pitchFamily="2" charset="2"/>
              <a:buChar char="v"/>
              <a:defRPr/>
            </a:pPr>
            <a:r>
              <a:rPr lang="en-US" sz="2400" dirty="0" smtClean="0">
                <a:latin typeface="Calibri" pitchFamily="34" charset="0"/>
                <a:cs typeface="Times New Roman" pitchFamily="18" charset="0"/>
              </a:rPr>
              <a:t>To systematically search for new product ideas.</a:t>
            </a:r>
          </a:p>
          <a:p>
            <a:pPr>
              <a:buFont typeface="Wingdings" panose="05000000000000000000" pitchFamily="2" charset="2"/>
              <a:buChar char="v"/>
              <a:defRPr/>
            </a:pPr>
            <a:r>
              <a:rPr lang="en-US" sz="2400" dirty="0" smtClean="0">
                <a:latin typeface="Calibri" pitchFamily="34" charset="0"/>
                <a:cs typeface="Times New Roman" pitchFamily="18" charset="0"/>
              </a:rPr>
              <a:t>The process of creating, developing, and communicating ideas which are abstract, concrete, or visual. The process includes the process of constructing through the idea, innovating the concept, developing the process, and bringing the concept to reality.</a:t>
            </a:r>
            <a:r>
              <a:rPr lang="en-US" sz="2400" dirty="0" smtClean="0">
                <a:solidFill>
                  <a:srgbClr val="002060"/>
                </a:solidFill>
                <a:latin typeface="Calibri" pitchFamily="34" charset="0"/>
                <a:cs typeface="Times New Roman" pitchFamily="18" charset="0"/>
              </a:rPr>
              <a:t/>
            </a:r>
            <a:br>
              <a:rPr lang="en-US" sz="2400" dirty="0" smtClean="0">
                <a:solidFill>
                  <a:srgbClr val="002060"/>
                </a:solidFill>
                <a:latin typeface="Calibri" pitchFamily="34" charset="0"/>
                <a:cs typeface="Times New Roman" pitchFamily="18" charset="0"/>
              </a:rPr>
            </a:br>
            <a:endParaRPr lang="en-US" sz="2400" dirty="0">
              <a:solidFill>
                <a:srgbClr val="002060"/>
              </a:solidFill>
              <a:latin typeface="Calibri" pitchFamily="34" charset="0"/>
            </a:endParaRPr>
          </a:p>
        </p:txBody>
      </p:sp>
      <p:pic>
        <p:nvPicPr>
          <p:cNvPr id="4" name="Picture 3"/>
          <p:cNvPicPr/>
          <p:nvPr/>
        </p:nvPicPr>
        <p:blipFill>
          <a:blip r:embed="rId2"/>
          <a:srcRect/>
          <a:stretch>
            <a:fillRect/>
          </a:stretch>
        </p:blipFill>
        <p:spPr bwMode="auto">
          <a:xfrm>
            <a:off x="7391400" y="0"/>
            <a:ext cx="17526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609600"/>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effectLst/>
                <a:latin typeface="Times New Roman" pitchFamily="18" charset="0"/>
                <a:cs typeface="Times New Roman" pitchFamily="18" charset="0"/>
              </a:rPr>
              <a:t>Product Development Process</a:t>
            </a:r>
          </a:p>
        </p:txBody>
      </p:sp>
      <p:sp>
        <p:nvSpPr>
          <p:cNvPr id="3" name="Content Placeholder 2"/>
          <p:cNvSpPr>
            <a:spLocks noGrp="1"/>
          </p:cNvSpPr>
          <p:nvPr>
            <p:ph idx="1"/>
          </p:nvPr>
        </p:nvSpPr>
        <p:spPr>
          <a:xfrm>
            <a:off x="457200" y="1376045"/>
            <a:ext cx="8476488" cy="5334000"/>
          </a:xfrm>
        </p:spPr>
        <p:txBody>
          <a:bodyPr>
            <a:normAutofit/>
          </a:bodyPr>
          <a:lstStyle/>
          <a:p>
            <a:pPr>
              <a:buNone/>
              <a:defRPr/>
            </a:pPr>
            <a:r>
              <a:rPr lang="en-US" sz="2800" dirty="0" smtClean="0">
                <a:solidFill>
                  <a:srgbClr val="C00000"/>
                </a:solidFill>
                <a:latin typeface="Times New Roman" pitchFamily="18" charset="0"/>
                <a:cs typeface="Times New Roman" pitchFamily="18" charset="0"/>
              </a:rPr>
              <a:t>2</a:t>
            </a:r>
            <a:r>
              <a:rPr lang="en-US" sz="2800" baseline="30000" dirty="0" smtClean="0">
                <a:solidFill>
                  <a:srgbClr val="C00000"/>
                </a:solidFill>
                <a:latin typeface="Times New Roman" pitchFamily="18" charset="0"/>
                <a:cs typeface="Times New Roman" pitchFamily="18" charset="0"/>
              </a:rPr>
              <a:t>nd</a:t>
            </a:r>
            <a:r>
              <a:rPr lang="en-US" sz="2800" dirty="0" smtClean="0">
                <a:solidFill>
                  <a:srgbClr val="C00000"/>
                </a:solidFill>
                <a:latin typeface="Times New Roman" pitchFamily="18" charset="0"/>
                <a:cs typeface="Times New Roman" pitchFamily="18" charset="0"/>
              </a:rPr>
              <a:t> Step: “IDEA SCREENING”</a:t>
            </a:r>
          </a:p>
          <a:p>
            <a:pPr>
              <a:buNone/>
              <a:defRPr/>
            </a:pPr>
            <a:endParaRPr lang="en-US" sz="2800" dirty="0" smtClean="0">
              <a:solidFill>
                <a:srgbClr val="C00000"/>
              </a:solidFill>
              <a:latin typeface="Times New Roman" pitchFamily="18" charset="0"/>
              <a:cs typeface="Times New Roman" pitchFamily="18" charset="0"/>
            </a:endParaRPr>
          </a:p>
          <a:p>
            <a:pPr>
              <a:buFont typeface="Wingdings" panose="05000000000000000000" pitchFamily="2" charset="2"/>
              <a:buChar char="v"/>
              <a:defRPr/>
            </a:pPr>
            <a:r>
              <a:rPr lang="en-US" sz="2400" dirty="0" smtClean="0">
                <a:latin typeface="Times New Roman" pitchFamily="18" charset="0"/>
                <a:cs typeface="Times New Roman" pitchFamily="18" charset="0"/>
              </a:rPr>
              <a:t>Good ideas are pinpointed while poor ones are dropped as soon as possible.</a:t>
            </a:r>
          </a:p>
          <a:p>
            <a:pPr>
              <a:buFont typeface="Wingdings" panose="05000000000000000000" pitchFamily="2" charset="2"/>
              <a:buChar char="v"/>
              <a:defRPr/>
            </a:pPr>
            <a:r>
              <a:rPr lang="en-US" sz="2400" dirty="0" smtClean="0">
                <a:latin typeface="Times New Roman" pitchFamily="18" charset="0"/>
                <a:cs typeface="Times New Roman" pitchFamily="18" charset="0"/>
              </a:rPr>
              <a:t>A process used to evaluate innovative product ideas, strategies and marketing trends. Idea screening criteria are used to determine compatibility with overall business objectives and whether the idea would offer a viable return on investment. Whatever does not meet these criteria is typically discarded.</a:t>
            </a:r>
          </a:p>
          <a:p>
            <a:endParaRPr lang="en-US" sz="2000" dirty="0"/>
          </a:p>
        </p:txBody>
      </p:sp>
      <p:pic>
        <p:nvPicPr>
          <p:cNvPr id="4" name="Picture 3"/>
          <p:cNvPicPr/>
          <p:nvPr/>
        </p:nvPicPr>
        <p:blipFill>
          <a:blip r:embed="rId2"/>
          <a:srcRect/>
          <a:stretch>
            <a:fillRect/>
          </a:stretch>
        </p:blipFill>
        <p:spPr bwMode="auto">
          <a:xfrm>
            <a:off x="7162800" y="0"/>
            <a:ext cx="1981200" cy="6096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effectLst/>
                <a:latin typeface="Times New Roman" pitchFamily="18" charset="0"/>
                <a:cs typeface="Times New Roman" pitchFamily="18" charset="0"/>
              </a:rPr>
              <a:t>Product Development Process</a:t>
            </a:r>
          </a:p>
        </p:txBody>
      </p:sp>
      <p:sp>
        <p:nvSpPr>
          <p:cNvPr id="3" name="Content Placeholder 2"/>
          <p:cNvSpPr>
            <a:spLocks noGrp="1"/>
          </p:cNvSpPr>
          <p:nvPr>
            <p:ph idx="1"/>
          </p:nvPr>
        </p:nvSpPr>
        <p:spPr>
          <a:xfrm>
            <a:off x="304800" y="1704340"/>
            <a:ext cx="8629015" cy="4544060"/>
          </a:xfrm>
        </p:spPr>
        <p:txBody>
          <a:bodyPr/>
          <a:lstStyle/>
          <a:p>
            <a:pPr>
              <a:buNone/>
              <a:defRPr/>
            </a:pPr>
            <a:r>
              <a:rPr lang="en-US" sz="2400" dirty="0" smtClean="0">
                <a:solidFill>
                  <a:srgbClr val="C00000"/>
                </a:solidFill>
                <a:latin typeface="Times New Roman" pitchFamily="18" charset="0"/>
                <a:cs typeface="Times New Roman" pitchFamily="18" charset="0"/>
              </a:rPr>
              <a:t>3</a:t>
            </a:r>
            <a:r>
              <a:rPr lang="en-US" sz="2400" baseline="30000" dirty="0" smtClean="0">
                <a:solidFill>
                  <a:srgbClr val="C00000"/>
                </a:solidFill>
                <a:latin typeface="Times New Roman" pitchFamily="18" charset="0"/>
                <a:cs typeface="Times New Roman" pitchFamily="18" charset="0"/>
              </a:rPr>
              <a:t>rd</a:t>
            </a:r>
            <a:r>
              <a:rPr lang="en-US" sz="2400" dirty="0" smtClean="0">
                <a:solidFill>
                  <a:srgbClr val="C00000"/>
                </a:solidFill>
                <a:latin typeface="Times New Roman" pitchFamily="18" charset="0"/>
                <a:cs typeface="Times New Roman" pitchFamily="18" charset="0"/>
              </a:rPr>
              <a:t> Step: “ CONCEPT DEVELOPMENT AND TESTING”</a:t>
            </a:r>
          </a:p>
          <a:p>
            <a:pPr>
              <a:buFont typeface="Wingdings" panose="05000000000000000000" pitchFamily="2" charset="2"/>
              <a:buChar char="Ø"/>
              <a:defRPr/>
            </a:pPr>
            <a:r>
              <a:rPr lang="en-US" dirty="0" smtClean="0">
                <a:latin typeface="Times New Roman" pitchFamily="18" charset="0"/>
                <a:cs typeface="Times New Roman" pitchFamily="18" charset="0"/>
              </a:rPr>
              <a:t> </a:t>
            </a:r>
            <a:r>
              <a:rPr lang="en-US" sz="2000" dirty="0" smtClean="0">
                <a:latin typeface="Calibri" pitchFamily="34" charset="0"/>
                <a:cs typeface="Times New Roman" pitchFamily="18" charset="0"/>
              </a:rPr>
              <a:t>The surviving ideas should next be developed </a:t>
            </a:r>
            <a:r>
              <a:rPr lang="en-US" sz="2000" dirty="0" smtClean="0">
                <a:solidFill>
                  <a:srgbClr val="002060"/>
                </a:solidFill>
                <a:latin typeface="Calibri" pitchFamily="34" charset="0"/>
                <a:cs typeface="Times New Roman" pitchFamily="18" charset="0"/>
              </a:rPr>
              <a:t>into product concept. </a:t>
            </a:r>
          </a:p>
          <a:p>
            <a:pPr>
              <a:buClrTx/>
              <a:buFont typeface="Wingdings" panose="05000000000000000000" pitchFamily="2" charset="2"/>
              <a:buChar char="Ø"/>
              <a:defRPr/>
            </a:pPr>
            <a:r>
              <a:rPr lang="en-US" sz="2000" dirty="0" smtClean="0">
                <a:solidFill>
                  <a:srgbClr val="002060"/>
                </a:solidFill>
                <a:latin typeface="Calibri" pitchFamily="34" charset="0"/>
                <a:cs typeface="Times New Roman" pitchFamily="18" charset="0"/>
              </a:rPr>
              <a:t>Product Idea - is an idea </a:t>
            </a:r>
            <a:r>
              <a:rPr lang="en-US" sz="2000" dirty="0" smtClean="0">
                <a:latin typeface="Calibri" pitchFamily="34" charset="0"/>
                <a:cs typeface="Times New Roman" pitchFamily="18" charset="0"/>
              </a:rPr>
              <a:t>for possible product that the company can see itself offering to the market.</a:t>
            </a:r>
          </a:p>
          <a:p>
            <a:pPr>
              <a:buFont typeface="Wingdings" panose="05000000000000000000" pitchFamily="2" charset="2"/>
              <a:buChar char="Ø"/>
              <a:defRPr/>
            </a:pPr>
            <a:r>
              <a:rPr lang="en-US" sz="2000" dirty="0" smtClean="0">
                <a:solidFill>
                  <a:srgbClr val="002060"/>
                </a:solidFill>
              </a:rPr>
              <a:t>Product</a:t>
            </a:r>
            <a:r>
              <a:rPr lang="en-US" sz="2000" u="sng" dirty="0" smtClean="0">
                <a:solidFill>
                  <a:srgbClr val="002060"/>
                </a:solidFill>
              </a:rPr>
              <a:t> </a:t>
            </a:r>
            <a:r>
              <a:rPr lang="en-US" sz="2000" dirty="0" smtClean="0">
                <a:solidFill>
                  <a:srgbClr val="002060"/>
                </a:solidFill>
              </a:rPr>
              <a:t>Concept – is a detailed version of the idea stated in meaningful consumer terms.  </a:t>
            </a:r>
          </a:p>
          <a:p>
            <a:pPr>
              <a:buFont typeface="Wingdings" panose="05000000000000000000" pitchFamily="2" charset="2"/>
              <a:buChar char="Ø"/>
              <a:defRPr/>
            </a:pPr>
            <a:r>
              <a:rPr lang="en-US" sz="2000" dirty="0" smtClean="0">
                <a:solidFill>
                  <a:srgbClr val="002060"/>
                </a:solidFill>
              </a:rPr>
              <a:t>Product Image – is the way the consumers picture an actual or potential product.</a:t>
            </a:r>
          </a:p>
          <a:p>
            <a:pPr>
              <a:buFont typeface="Wingdings" panose="05000000000000000000" pitchFamily="2" charset="2"/>
              <a:buChar char="Ø"/>
              <a:defRPr/>
            </a:pPr>
            <a:r>
              <a:rPr lang="en-US" sz="2000" dirty="0" smtClean="0">
                <a:solidFill>
                  <a:srgbClr val="002060"/>
                </a:solidFill>
              </a:rPr>
              <a:t>Concept Testing – new product are tried with the group of target consumers.</a:t>
            </a:r>
            <a:endParaRPr lang="en-US" sz="2000" dirty="0">
              <a:latin typeface="Calibri" pitchFamily="34" charset="0"/>
            </a:endParaRPr>
          </a:p>
        </p:txBody>
      </p:sp>
      <p:pic>
        <p:nvPicPr>
          <p:cNvPr id="4" name="Picture 3"/>
          <p:cNvPicPr/>
          <p:nvPr/>
        </p:nvPicPr>
        <p:blipFill>
          <a:blip r:embed="rId2"/>
          <a:srcRect/>
          <a:stretch>
            <a:fillRect/>
          </a:stretch>
        </p:blipFill>
        <p:spPr bwMode="auto">
          <a:xfrm>
            <a:off x="7391400" y="0"/>
            <a:ext cx="17526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4873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effectLst/>
                <a:latin typeface="Times New Roman" pitchFamily="18" charset="0"/>
                <a:cs typeface="Times New Roman" pitchFamily="18" charset="0"/>
              </a:rPr>
              <a:t>Product Development Process</a:t>
            </a:r>
          </a:p>
        </p:txBody>
      </p:sp>
      <p:sp>
        <p:nvSpPr>
          <p:cNvPr id="3" name="Content Placeholder 2"/>
          <p:cNvSpPr>
            <a:spLocks noGrp="1"/>
          </p:cNvSpPr>
          <p:nvPr>
            <p:ph idx="1"/>
          </p:nvPr>
        </p:nvSpPr>
        <p:spPr>
          <a:xfrm>
            <a:off x="457200" y="1590675"/>
            <a:ext cx="8476615" cy="4657725"/>
          </a:xfrm>
        </p:spPr>
        <p:txBody>
          <a:bodyPr/>
          <a:lstStyle/>
          <a:p>
            <a:pPr>
              <a:buFont typeface="Wingdings" panose="05000000000000000000" pitchFamily="2" charset="2"/>
              <a:buNone/>
            </a:pPr>
            <a:r>
              <a:rPr lang="en-US" sz="2800" dirty="0" smtClean="0">
                <a:solidFill>
                  <a:srgbClr val="C00000"/>
                </a:solidFill>
                <a:latin typeface="Calibri" pitchFamily="34" charset="0"/>
                <a:cs typeface="Times New Roman" pitchFamily="18" charset="0"/>
              </a:rPr>
              <a:t>4</a:t>
            </a:r>
            <a:r>
              <a:rPr lang="en-US" sz="2800" baseline="30000" dirty="0" smtClean="0">
                <a:solidFill>
                  <a:srgbClr val="C00000"/>
                </a:solidFill>
                <a:latin typeface="Calibri" pitchFamily="34" charset="0"/>
                <a:cs typeface="Times New Roman" pitchFamily="18" charset="0"/>
              </a:rPr>
              <a:t>th</a:t>
            </a:r>
            <a:r>
              <a:rPr lang="en-US" sz="2800" dirty="0" smtClean="0">
                <a:solidFill>
                  <a:srgbClr val="C00000"/>
                </a:solidFill>
                <a:latin typeface="Calibri" pitchFamily="34" charset="0"/>
                <a:cs typeface="Times New Roman" pitchFamily="18" charset="0"/>
              </a:rPr>
              <a:t> Step: “MARKETING STRATEGY DEVELOPMENT”</a:t>
            </a:r>
          </a:p>
          <a:p>
            <a:pPr>
              <a:buFont typeface="Wingdings" panose="05000000000000000000" pitchFamily="2" charset="2"/>
              <a:buNone/>
            </a:pPr>
            <a:endParaRPr lang="en-US" dirty="0" smtClean="0">
              <a:latin typeface="Times New Roman" pitchFamily="18" charset="0"/>
              <a:cs typeface="Times New Roman" pitchFamily="18" charset="0"/>
            </a:endParaRPr>
          </a:p>
          <a:p>
            <a:pPr>
              <a:buFont typeface="Wingdings" panose="05000000000000000000" pitchFamily="2" charset="2"/>
              <a:buChar char="v"/>
            </a:pPr>
            <a:r>
              <a:rPr lang="en-US" sz="2000" dirty="0" smtClean="0">
                <a:latin typeface="Times New Roman" pitchFamily="18" charset="0"/>
                <a:cs typeface="Times New Roman" pitchFamily="18" charset="0"/>
              </a:rPr>
              <a:t>Involves designing an initial marketing Strategy for introducing the product into the market.</a:t>
            </a:r>
            <a:endParaRPr lang="en-US" sz="2000" dirty="0"/>
          </a:p>
        </p:txBody>
      </p:sp>
      <p:pic>
        <p:nvPicPr>
          <p:cNvPr id="4" name="Picture 3"/>
          <p:cNvPicPr/>
          <p:nvPr/>
        </p:nvPicPr>
        <p:blipFill>
          <a:blip r:embed="rId2"/>
          <a:srcRect/>
          <a:stretch>
            <a:fillRect/>
          </a:stretch>
        </p:blipFill>
        <p:spPr bwMode="auto">
          <a:xfrm>
            <a:off x="7467600" y="0"/>
            <a:ext cx="16764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200"/>
            <a:ext cx="9144000" cy="443711"/>
          </a:xfrm>
          <a:prstGeom prst="rect">
            <a:avLst/>
          </a:prstGeom>
          <a:noFill/>
          <a:extLst>
            <a:ext uri="{909E8E84-426E-40DD-AFC4-6F175D3DCCD1}">
              <a14:hiddenFill xmlns:a14="http://schemas.microsoft.com/office/drawing/2010/main">
                <a:solidFill>
                  <a:schemeClr val="bg1"/>
                </a:solidFill>
              </a14:hiddenFill>
            </a:ext>
          </a:extLst>
        </p:spPr>
        <p:txBody>
          <a:bodyPr vert="horz" wrap="square" lIns="0" tIns="12700" rIns="0" bIns="0" rtlCol="0">
            <a:spAutoFit/>
          </a:bodyPr>
          <a:lstStyle/>
          <a:p>
            <a:pPr marL="12700">
              <a:lnSpc>
                <a:spcPct val="100000"/>
              </a:lnSpc>
              <a:spcBef>
                <a:spcPts val="100"/>
              </a:spcBef>
            </a:pPr>
            <a:r>
              <a:rPr sz="2800" spc="-5" smtClean="0">
                <a:solidFill>
                  <a:srgbClr val="002060"/>
                </a:solidFill>
                <a:latin typeface="Calibri" pitchFamily="34" charset="0"/>
              </a:rPr>
              <a:t>Technology Management</a:t>
            </a:r>
          </a:p>
        </p:txBody>
      </p:sp>
      <p:sp>
        <p:nvSpPr>
          <p:cNvPr id="3" name="object 3"/>
          <p:cNvSpPr txBox="1"/>
          <p:nvPr/>
        </p:nvSpPr>
        <p:spPr>
          <a:xfrm>
            <a:off x="228600" y="1362710"/>
            <a:ext cx="8686800" cy="4847481"/>
          </a:xfrm>
          <a:prstGeom prst="rect">
            <a:avLst/>
          </a:prstGeom>
        </p:spPr>
        <p:txBody>
          <a:bodyPr vert="horz" wrap="square" lIns="0" tIns="12700" rIns="0" bIns="0" rtlCol="0">
            <a:spAutoFit/>
          </a:bodyPr>
          <a:lstStyle/>
          <a:p>
            <a:pPr marL="355600" indent="-342900" algn="just">
              <a:lnSpc>
                <a:spcPts val="2475"/>
              </a:lnSpc>
              <a:spcBef>
                <a:spcPts val="100"/>
              </a:spcBef>
              <a:buChar char="•"/>
              <a:tabLst>
                <a:tab pos="354965" algn="l"/>
                <a:tab pos="355600" algn="l"/>
              </a:tabLst>
            </a:pPr>
            <a:r>
              <a:rPr sz="2400" dirty="0">
                <a:latin typeface="Calibri" pitchFamily="34" charset="0"/>
                <a:cs typeface="Comic Sans MS"/>
              </a:rPr>
              <a:t>The </a:t>
            </a:r>
            <a:r>
              <a:rPr sz="2400" spc="-5" dirty="0">
                <a:latin typeface="Calibri" pitchFamily="34" charset="0"/>
                <a:cs typeface="Comic Sans MS"/>
              </a:rPr>
              <a:t>Association of Technology, Management,</a:t>
            </a:r>
            <a:r>
              <a:rPr sz="2400" spc="-20" dirty="0">
                <a:latin typeface="Calibri" pitchFamily="34" charset="0"/>
                <a:cs typeface="Comic Sans MS"/>
              </a:rPr>
              <a:t> </a:t>
            </a:r>
            <a:r>
              <a:rPr sz="2400" dirty="0" smtClean="0">
                <a:latin typeface="Calibri" pitchFamily="34" charset="0"/>
                <a:cs typeface="Comic Sans MS"/>
              </a:rPr>
              <a:t>and</a:t>
            </a:r>
            <a:r>
              <a:rPr lang="en-US" sz="2400" dirty="0" smtClean="0">
                <a:latin typeface="Calibri" pitchFamily="34" charset="0"/>
                <a:cs typeface="Comic Sans MS"/>
              </a:rPr>
              <a:t> </a:t>
            </a:r>
            <a:r>
              <a:rPr sz="2400" spc="-5" dirty="0" smtClean="0">
                <a:latin typeface="Calibri" pitchFamily="34" charset="0"/>
                <a:cs typeface="Comic Sans MS"/>
              </a:rPr>
              <a:t>Applied </a:t>
            </a:r>
            <a:r>
              <a:rPr sz="2400" spc="-5" dirty="0">
                <a:latin typeface="Calibri" pitchFamily="34" charset="0"/>
                <a:cs typeface="Comic Sans MS"/>
              </a:rPr>
              <a:t>Engineering defines </a:t>
            </a:r>
            <a:r>
              <a:rPr sz="2400" dirty="0">
                <a:latin typeface="Calibri" pitchFamily="34" charset="0"/>
                <a:cs typeface="Comic Sans MS"/>
              </a:rPr>
              <a:t>Technology </a:t>
            </a:r>
            <a:r>
              <a:rPr sz="2400" spc="-5" dirty="0">
                <a:latin typeface="Calibri" pitchFamily="34" charset="0"/>
                <a:cs typeface="Comic Sans MS"/>
              </a:rPr>
              <a:t>Management  as </a:t>
            </a:r>
            <a:r>
              <a:rPr sz="2400" dirty="0">
                <a:latin typeface="Calibri" pitchFamily="34" charset="0"/>
                <a:cs typeface="Comic Sans MS"/>
              </a:rPr>
              <a:t>the </a:t>
            </a:r>
            <a:r>
              <a:rPr sz="2400" b="1" spc="-5" dirty="0">
                <a:latin typeface="Calibri" pitchFamily="34" charset="0"/>
                <a:cs typeface="Comic Sans MS"/>
              </a:rPr>
              <a:t>field concerned with the supervision</a:t>
            </a:r>
            <a:r>
              <a:rPr sz="2400" b="1" spc="-30" dirty="0">
                <a:latin typeface="Calibri" pitchFamily="34" charset="0"/>
                <a:cs typeface="Comic Sans MS"/>
              </a:rPr>
              <a:t> </a:t>
            </a:r>
            <a:r>
              <a:rPr sz="2400" b="1" spc="-5" dirty="0" smtClean="0">
                <a:latin typeface="Calibri" pitchFamily="34" charset="0"/>
                <a:cs typeface="Comic Sans MS"/>
              </a:rPr>
              <a:t>of</a:t>
            </a:r>
            <a:r>
              <a:rPr lang="en-US" sz="2400" b="1" spc="-5" dirty="0" smtClean="0">
                <a:latin typeface="Calibri" pitchFamily="34" charset="0"/>
                <a:cs typeface="Comic Sans MS"/>
              </a:rPr>
              <a:t> </a:t>
            </a:r>
            <a:r>
              <a:rPr sz="2400" b="1" spc="-5" dirty="0" smtClean="0">
                <a:latin typeface="Calibri" pitchFamily="34" charset="0"/>
                <a:cs typeface="Comic Sans MS"/>
              </a:rPr>
              <a:t>personnel</a:t>
            </a:r>
            <a:r>
              <a:rPr sz="2400" spc="-5" dirty="0" smtClean="0">
                <a:latin typeface="Calibri" pitchFamily="34" charset="0"/>
                <a:cs typeface="Comic Sans MS"/>
              </a:rPr>
              <a:t> </a:t>
            </a:r>
            <a:r>
              <a:rPr sz="2400" spc="-5" dirty="0">
                <a:latin typeface="Calibri" pitchFamily="34" charset="0"/>
                <a:cs typeface="Comic Sans MS"/>
              </a:rPr>
              <a:t>across </a:t>
            </a:r>
            <a:r>
              <a:rPr sz="2400" dirty="0">
                <a:latin typeface="Calibri" pitchFamily="34" charset="0"/>
                <a:cs typeface="Comic Sans MS"/>
              </a:rPr>
              <a:t>the </a:t>
            </a:r>
            <a:r>
              <a:rPr sz="2400" b="1" spc="-5" dirty="0">
                <a:latin typeface="Calibri" pitchFamily="34" charset="0"/>
                <a:cs typeface="Comic Sans MS"/>
              </a:rPr>
              <a:t>technical spectrum</a:t>
            </a:r>
            <a:r>
              <a:rPr sz="2400" spc="-5" dirty="0">
                <a:latin typeface="Calibri" pitchFamily="34" charset="0"/>
                <a:cs typeface="Comic Sans MS"/>
              </a:rPr>
              <a:t> </a:t>
            </a:r>
            <a:r>
              <a:rPr sz="2400" dirty="0">
                <a:latin typeface="Calibri" pitchFamily="34" charset="0"/>
                <a:cs typeface="Comic Sans MS"/>
              </a:rPr>
              <a:t>and a</a:t>
            </a:r>
            <a:r>
              <a:rPr sz="2400" spc="-55" dirty="0">
                <a:latin typeface="Calibri" pitchFamily="34" charset="0"/>
                <a:cs typeface="Comic Sans MS"/>
              </a:rPr>
              <a:t> </a:t>
            </a:r>
            <a:r>
              <a:rPr sz="2400" b="1" spc="-5" dirty="0" smtClean="0">
                <a:latin typeface="Calibri" pitchFamily="34" charset="0"/>
                <a:cs typeface="Comic Sans MS"/>
              </a:rPr>
              <a:t>wide</a:t>
            </a:r>
            <a:r>
              <a:rPr lang="en-US" sz="2400" b="1" spc="-5" dirty="0" smtClean="0">
                <a:latin typeface="Calibri" pitchFamily="34" charset="0"/>
                <a:cs typeface="Comic Sans MS"/>
              </a:rPr>
              <a:t> </a:t>
            </a:r>
            <a:r>
              <a:rPr sz="2400" b="1" spc="-5" dirty="0" smtClean="0">
                <a:latin typeface="Calibri" pitchFamily="34" charset="0"/>
                <a:cs typeface="Comic Sans MS"/>
              </a:rPr>
              <a:t>variety </a:t>
            </a:r>
            <a:r>
              <a:rPr sz="2400" b="1" spc="-5" dirty="0">
                <a:latin typeface="Calibri" pitchFamily="34" charset="0"/>
                <a:cs typeface="Comic Sans MS"/>
              </a:rPr>
              <a:t>of complex technological systems.</a:t>
            </a:r>
            <a:r>
              <a:rPr sz="2400" b="1" spc="15" dirty="0">
                <a:latin typeface="Calibri" pitchFamily="34" charset="0"/>
                <a:cs typeface="Comic Sans MS"/>
              </a:rPr>
              <a:t> </a:t>
            </a:r>
            <a:endParaRPr lang="en-US" sz="2400" b="1" spc="15" dirty="0" smtClean="0">
              <a:latin typeface="Calibri" pitchFamily="34" charset="0"/>
              <a:cs typeface="Comic Sans MS"/>
            </a:endParaRPr>
          </a:p>
          <a:p>
            <a:pPr marL="355600" indent="-342900" algn="just">
              <a:lnSpc>
                <a:spcPts val="2475"/>
              </a:lnSpc>
              <a:spcBef>
                <a:spcPts val="100"/>
              </a:spcBef>
              <a:buChar char="•"/>
              <a:tabLst>
                <a:tab pos="354965" algn="l"/>
                <a:tab pos="355600" algn="l"/>
              </a:tabLst>
            </a:pPr>
            <a:endParaRPr lang="en-US" sz="2400" b="1" spc="15" dirty="0">
              <a:latin typeface="Calibri" pitchFamily="34" charset="0"/>
              <a:cs typeface="Comic Sans MS"/>
            </a:endParaRPr>
          </a:p>
          <a:p>
            <a:pPr marL="355600" indent="-342900" algn="just">
              <a:lnSpc>
                <a:spcPts val="2475"/>
              </a:lnSpc>
              <a:spcBef>
                <a:spcPts val="100"/>
              </a:spcBef>
              <a:buChar char="•"/>
              <a:tabLst>
                <a:tab pos="354965" algn="l"/>
                <a:tab pos="355600" algn="l"/>
              </a:tabLst>
            </a:pPr>
            <a:r>
              <a:rPr sz="2400" spc="-5" dirty="0" smtClean="0">
                <a:latin typeface="Calibri" pitchFamily="34" charset="0"/>
                <a:cs typeface="Comic Sans MS"/>
              </a:rPr>
              <a:t>Technology</a:t>
            </a:r>
            <a:r>
              <a:rPr lang="en-US" sz="2400" spc="-5" dirty="0" smtClean="0">
                <a:latin typeface="Calibri" pitchFamily="34" charset="0"/>
                <a:cs typeface="Comic Sans MS"/>
              </a:rPr>
              <a:t> </a:t>
            </a:r>
            <a:r>
              <a:rPr sz="2400" spc="-5" dirty="0" smtClean="0">
                <a:latin typeface="Calibri" pitchFamily="34" charset="0"/>
                <a:cs typeface="Comic Sans MS"/>
              </a:rPr>
              <a:t>Management </a:t>
            </a:r>
            <a:r>
              <a:rPr sz="2400" spc="-5" dirty="0">
                <a:latin typeface="Calibri" pitchFamily="34" charset="0"/>
                <a:cs typeface="Comic Sans MS"/>
              </a:rPr>
              <a:t>programs typically </a:t>
            </a:r>
            <a:r>
              <a:rPr sz="2400" b="1" dirty="0">
                <a:latin typeface="Calibri" pitchFamily="34" charset="0"/>
                <a:cs typeface="Comic Sans MS"/>
              </a:rPr>
              <a:t>include</a:t>
            </a:r>
            <a:r>
              <a:rPr sz="2400" dirty="0">
                <a:latin typeface="Calibri" pitchFamily="34" charset="0"/>
                <a:cs typeface="Comic Sans MS"/>
              </a:rPr>
              <a:t> </a:t>
            </a:r>
            <a:r>
              <a:rPr sz="2400" b="1" spc="-5" dirty="0">
                <a:latin typeface="Calibri" pitchFamily="34" charset="0"/>
                <a:cs typeface="Comic Sans MS"/>
              </a:rPr>
              <a:t>instruction</a:t>
            </a:r>
            <a:r>
              <a:rPr sz="2400" spc="-5" dirty="0">
                <a:latin typeface="Calibri" pitchFamily="34" charset="0"/>
                <a:cs typeface="Comic Sans MS"/>
              </a:rPr>
              <a:t> </a:t>
            </a:r>
            <a:r>
              <a:rPr sz="2400" b="1" spc="-5" dirty="0">
                <a:latin typeface="Calibri" pitchFamily="34" charset="0"/>
                <a:cs typeface="Comic Sans MS"/>
              </a:rPr>
              <a:t>in  production </a:t>
            </a:r>
            <a:r>
              <a:rPr sz="2400" b="1" dirty="0">
                <a:latin typeface="Calibri" pitchFamily="34" charset="0"/>
                <a:cs typeface="Comic Sans MS"/>
              </a:rPr>
              <a:t>and </a:t>
            </a:r>
            <a:r>
              <a:rPr sz="2400" b="1" spc="-5" dirty="0">
                <a:latin typeface="Calibri" pitchFamily="34" charset="0"/>
                <a:cs typeface="Comic Sans MS"/>
              </a:rPr>
              <a:t>operations management</a:t>
            </a:r>
            <a:r>
              <a:rPr sz="2400" spc="-5" dirty="0">
                <a:latin typeface="Calibri" pitchFamily="34" charset="0"/>
                <a:cs typeface="Comic Sans MS"/>
              </a:rPr>
              <a:t>,</a:t>
            </a:r>
            <a:r>
              <a:rPr sz="2400" spc="-15" dirty="0">
                <a:latin typeface="Calibri" pitchFamily="34" charset="0"/>
                <a:cs typeface="Comic Sans MS"/>
              </a:rPr>
              <a:t> </a:t>
            </a:r>
            <a:r>
              <a:rPr sz="2400" b="1" spc="-5" dirty="0" smtClean="0">
                <a:latin typeface="Calibri" pitchFamily="34" charset="0"/>
                <a:cs typeface="Comic Sans MS"/>
              </a:rPr>
              <a:t>project</a:t>
            </a:r>
            <a:r>
              <a:rPr lang="en-US" sz="2400" b="1" spc="-5" dirty="0" smtClean="0">
                <a:latin typeface="Calibri" pitchFamily="34" charset="0"/>
                <a:cs typeface="Comic Sans MS"/>
              </a:rPr>
              <a:t> </a:t>
            </a:r>
            <a:r>
              <a:rPr sz="2400" b="1" spc="-5" dirty="0" smtClean="0">
                <a:latin typeface="Calibri" pitchFamily="34" charset="0"/>
                <a:cs typeface="Comic Sans MS"/>
              </a:rPr>
              <a:t>management</a:t>
            </a:r>
            <a:r>
              <a:rPr sz="2400" spc="-5" dirty="0">
                <a:latin typeface="Calibri" pitchFamily="34" charset="0"/>
                <a:cs typeface="Comic Sans MS"/>
              </a:rPr>
              <a:t>, </a:t>
            </a:r>
            <a:r>
              <a:rPr sz="2400" b="1" spc="-5" dirty="0">
                <a:latin typeface="Calibri" pitchFamily="34" charset="0"/>
                <a:cs typeface="Comic Sans MS"/>
              </a:rPr>
              <a:t>computer applications</a:t>
            </a:r>
            <a:r>
              <a:rPr sz="2400" spc="-5" dirty="0">
                <a:latin typeface="Calibri" pitchFamily="34" charset="0"/>
                <a:cs typeface="Comic Sans MS"/>
              </a:rPr>
              <a:t>, </a:t>
            </a:r>
            <a:r>
              <a:rPr sz="2400" b="1" spc="-5" dirty="0">
                <a:latin typeface="Calibri" pitchFamily="34" charset="0"/>
                <a:cs typeface="Comic Sans MS"/>
              </a:rPr>
              <a:t>quality</a:t>
            </a:r>
            <a:r>
              <a:rPr sz="2400" b="1" spc="5" dirty="0">
                <a:latin typeface="Calibri" pitchFamily="34" charset="0"/>
                <a:cs typeface="Comic Sans MS"/>
              </a:rPr>
              <a:t> </a:t>
            </a:r>
            <a:r>
              <a:rPr sz="2400" b="1" spc="-5" dirty="0">
                <a:latin typeface="Calibri" pitchFamily="34" charset="0"/>
                <a:cs typeface="Comic Sans MS"/>
              </a:rPr>
              <a:t>control</a:t>
            </a:r>
            <a:r>
              <a:rPr sz="2400" spc="-5" dirty="0" smtClean="0">
                <a:latin typeface="Calibri" pitchFamily="34" charset="0"/>
                <a:cs typeface="Comic Sans MS"/>
              </a:rPr>
              <a:t>,</a:t>
            </a:r>
            <a:r>
              <a:rPr lang="en-US" sz="2400" spc="-5" dirty="0" smtClean="0">
                <a:latin typeface="Calibri" pitchFamily="34" charset="0"/>
                <a:cs typeface="Comic Sans MS"/>
              </a:rPr>
              <a:t> </a:t>
            </a:r>
            <a:r>
              <a:rPr sz="2400" b="1" spc="-5" dirty="0" smtClean="0">
                <a:latin typeface="Calibri" pitchFamily="34" charset="0"/>
                <a:cs typeface="Comic Sans MS"/>
              </a:rPr>
              <a:t>safety </a:t>
            </a:r>
            <a:r>
              <a:rPr sz="2400" b="1" dirty="0">
                <a:latin typeface="Calibri" pitchFamily="34" charset="0"/>
                <a:cs typeface="Comic Sans MS"/>
              </a:rPr>
              <a:t>and </a:t>
            </a:r>
            <a:r>
              <a:rPr sz="2400" b="1" spc="-5" dirty="0">
                <a:latin typeface="Calibri" pitchFamily="34" charset="0"/>
                <a:cs typeface="Comic Sans MS"/>
              </a:rPr>
              <a:t>health issues, statistics</a:t>
            </a:r>
            <a:r>
              <a:rPr sz="2400" spc="-5" dirty="0">
                <a:latin typeface="Calibri" pitchFamily="34" charset="0"/>
                <a:cs typeface="Comic Sans MS"/>
              </a:rPr>
              <a:t>, </a:t>
            </a:r>
            <a:r>
              <a:rPr sz="2400" dirty="0">
                <a:latin typeface="Calibri" pitchFamily="34" charset="0"/>
                <a:cs typeface="Comic Sans MS"/>
              </a:rPr>
              <a:t>and </a:t>
            </a:r>
            <a:r>
              <a:rPr sz="2400" b="1" spc="-5" dirty="0">
                <a:latin typeface="Calibri" pitchFamily="34" charset="0"/>
                <a:cs typeface="Comic Sans MS"/>
              </a:rPr>
              <a:t>general  management</a:t>
            </a:r>
            <a:r>
              <a:rPr sz="2400" b="1" spc="-10" dirty="0">
                <a:latin typeface="Calibri" pitchFamily="34" charset="0"/>
                <a:cs typeface="Comic Sans MS"/>
              </a:rPr>
              <a:t> </a:t>
            </a:r>
            <a:r>
              <a:rPr sz="2400" b="1" spc="-5" dirty="0">
                <a:latin typeface="Calibri" pitchFamily="34" charset="0"/>
                <a:cs typeface="Comic Sans MS"/>
              </a:rPr>
              <a:t>principles</a:t>
            </a:r>
            <a:r>
              <a:rPr sz="2400" b="1" spc="-5" dirty="0" smtClean="0">
                <a:latin typeface="Calibri" pitchFamily="34" charset="0"/>
                <a:cs typeface="Comic Sans MS"/>
              </a:rPr>
              <a:t>.</a:t>
            </a:r>
            <a:endParaRPr lang="en-US" sz="2400" b="1" spc="-5" dirty="0" smtClean="0">
              <a:latin typeface="Calibri" pitchFamily="34" charset="0"/>
              <a:cs typeface="Comic Sans MS"/>
            </a:endParaRPr>
          </a:p>
          <a:p>
            <a:pPr marL="355600" marR="776605" algn="just">
              <a:lnSpc>
                <a:spcPts val="2210"/>
              </a:lnSpc>
              <a:spcBef>
                <a:spcPts val="260"/>
              </a:spcBef>
            </a:pPr>
            <a:endParaRPr sz="2400" dirty="0">
              <a:latin typeface="Calibri" pitchFamily="34" charset="0"/>
              <a:cs typeface="Comic Sans MS"/>
            </a:endParaRPr>
          </a:p>
          <a:p>
            <a:pPr marL="355600" indent="-342900" algn="just">
              <a:lnSpc>
                <a:spcPts val="2475"/>
              </a:lnSpc>
              <a:spcBef>
                <a:spcPts val="45"/>
              </a:spcBef>
              <a:buChar char="•"/>
              <a:tabLst>
                <a:tab pos="354965" algn="l"/>
                <a:tab pos="355600" algn="l"/>
              </a:tabLst>
            </a:pPr>
            <a:r>
              <a:rPr sz="2400" dirty="0">
                <a:latin typeface="Calibri" pitchFamily="34" charset="0"/>
                <a:cs typeface="Comic Sans MS"/>
              </a:rPr>
              <a:t>Typical </a:t>
            </a:r>
            <a:r>
              <a:rPr sz="2400" spc="-5" dirty="0">
                <a:latin typeface="Calibri" pitchFamily="34" charset="0"/>
                <a:cs typeface="Comic Sans MS"/>
              </a:rPr>
              <a:t>concepts used </a:t>
            </a:r>
            <a:r>
              <a:rPr sz="2400" dirty="0">
                <a:latin typeface="Calibri" pitchFamily="34" charset="0"/>
                <a:cs typeface="Comic Sans MS"/>
              </a:rPr>
              <a:t>in </a:t>
            </a:r>
            <a:r>
              <a:rPr sz="2400" spc="-5" dirty="0">
                <a:latin typeface="Calibri" pitchFamily="34" charset="0"/>
                <a:cs typeface="Comic Sans MS"/>
              </a:rPr>
              <a:t>technology management</a:t>
            </a:r>
            <a:r>
              <a:rPr sz="2400" spc="-20" dirty="0">
                <a:latin typeface="Calibri" pitchFamily="34" charset="0"/>
                <a:cs typeface="Comic Sans MS"/>
              </a:rPr>
              <a:t> </a:t>
            </a:r>
            <a:r>
              <a:rPr sz="2400" spc="-5" dirty="0" smtClean="0">
                <a:latin typeface="Calibri" pitchFamily="34" charset="0"/>
                <a:cs typeface="Comic Sans MS"/>
              </a:rPr>
              <a:t>are</a:t>
            </a:r>
            <a:r>
              <a:rPr lang="en-US" sz="2400" spc="-5" dirty="0" smtClean="0">
                <a:latin typeface="Calibri" pitchFamily="34" charset="0"/>
                <a:cs typeface="Comic Sans MS"/>
              </a:rPr>
              <a:t> </a:t>
            </a:r>
            <a:r>
              <a:rPr sz="2400" b="1" spc="-5" dirty="0" smtClean="0">
                <a:latin typeface="Calibri" pitchFamily="34" charset="0"/>
                <a:cs typeface="Comic Sans MS"/>
              </a:rPr>
              <a:t>technology </a:t>
            </a:r>
            <a:r>
              <a:rPr sz="2400" b="1" spc="-5" dirty="0">
                <a:latin typeface="Calibri" pitchFamily="34" charset="0"/>
                <a:cs typeface="Comic Sans MS"/>
              </a:rPr>
              <a:t>strategy ,technology forecasting </a:t>
            </a:r>
            <a:r>
              <a:rPr sz="2400" b="1" dirty="0" smtClean="0">
                <a:latin typeface="Calibri" pitchFamily="34" charset="0"/>
                <a:cs typeface="Comic Sans MS"/>
              </a:rPr>
              <a:t>,</a:t>
            </a:r>
            <a:r>
              <a:rPr lang="en-US" sz="2400" b="1" dirty="0" smtClean="0">
                <a:latin typeface="Calibri" pitchFamily="34" charset="0"/>
                <a:cs typeface="Comic Sans MS"/>
              </a:rPr>
              <a:t> </a:t>
            </a:r>
            <a:r>
              <a:rPr sz="2400" b="1" spc="-5" dirty="0" smtClean="0">
                <a:latin typeface="Calibri" pitchFamily="34" charset="0"/>
                <a:cs typeface="Comic Sans MS"/>
              </a:rPr>
              <a:t>technology </a:t>
            </a:r>
            <a:r>
              <a:rPr sz="2400" b="1" spc="-5" dirty="0">
                <a:latin typeface="Calibri" pitchFamily="34" charset="0"/>
                <a:cs typeface="Comic Sans MS"/>
              </a:rPr>
              <a:t>road-mapping (mapping technologies to  business and market needs), technology</a:t>
            </a:r>
            <a:r>
              <a:rPr sz="2400" b="1" spc="-30" dirty="0">
                <a:latin typeface="Calibri" pitchFamily="34" charset="0"/>
                <a:cs typeface="Comic Sans MS"/>
              </a:rPr>
              <a:t> </a:t>
            </a:r>
            <a:r>
              <a:rPr sz="2400" b="1" spc="-5" dirty="0" smtClean="0">
                <a:latin typeface="Calibri" pitchFamily="34" charset="0"/>
                <a:cs typeface="Comic Sans MS"/>
              </a:rPr>
              <a:t>project</a:t>
            </a:r>
            <a:r>
              <a:rPr lang="en-US" sz="2400" b="1" spc="-5" dirty="0" smtClean="0">
                <a:latin typeface="Calibri" pitchFamily="34" charset="0"/>
                <a:cs typeface="Comic Sans MS"/>
              </a:rPr>
              <a:t> </a:t>
            </a:r>
            <a:r>
              <a:rPr sz="2400" b="1" spc="-5" dirty="0" smtClean="0">
                <a:latin typeface="Calibri" pitchFamily="34" charset="0"/>
                <a:cs typeface="Comic Sans MS"/>
              </a:rPr>
              <a:t>portfolio</a:t>
            </a:r>
            <a:r>
              <a:rPr sz="2400" spc="-5" dirty="0" smtClean="0">
                <a:latin typeface="Calibri" pitchFamily="34" charset="0"/>
                <a:cs typeface="Comic Sans MS"/>
              </a:rPr>
              <a:t> </a:t>
            </a:r>
            <a:r>
              <a:rPr sz="2400" dirty="0">
                <a:latin typeface="Calibri" pitchFamily="34" charset="0"/>
                <a:cs typeface="Comic Sans MS"/>
              </a:rPr>
              <a:t>( a </a:t>
            </a:r>
            <a:r>
              <a:rPr sz="2400" spc="-5" dirty="0">
                <a:latin typeface="Calibri" pitchFamily="34" charset="0"/>
                <a:cs typeface="Comic Sans MS"/>
              </a:rPr>
              <a:t>set of projects </a:t>
            </a:r>
            <a:r>
              <a:rPr sz="2400" dirty="0">
                <a:latin typeface="Calibri" pitchFamily="34" charset="0"/>
                <a:cs typeface="Comic Sans MS"/>
              </a:rPr>
              <a:t>under </a:t>
            </a:r>
            <a:r>
              <a:rPr sz="2400" spc="-5" dirty="0">
                <a:latin typeface="Calibri" pitchFamily="34" charset="0"/>
                <a:cs typeface="Comic Sans MS"/>
              </a:rPr>
              <a:t>development) </a:t>
            </a:r>
            <a:r>
              <a:rPr sz="2400" dirty="0">
                <a:latin typeface="Calibri" pitchFamily="34" charset="0"/>
                <a:cs typeface="Comic Sans MS"/>
              </a:rPr>
              <a:t>and  </a:t>
            </a:r>
            <a:r>
              <a:rPr sz="2400" spc="-5" dirty="0">
                <a:latin typeface="Calibri" pitchFamily="34" charset="0"/>
                <a:cs typeface="Comic Sans MS"/>
              </a:rPr>
              <a:t>technology portfolio (a set of technologies </a:t>
            </a:r>
            <a:r>
              <a:rPr sz="2400" dirty="0">
                <a:latin typeface="Calibri" pitchFamily="34" charset="0"/>
                <a:cs typeface="Comic Sans MS"/>
              </a:rPr>
              <a:t>in</a:t>
            </a:r>
            <a:r>
              <a:rPr sz="2400" spc="-10" dirty="0">
                <a:latin typeface="Calibri" pitchFamily="34" charset="0"/>
                <a:cs typeface="Comic Sans MS"/>
              </a:rPr>
              <a:t> </a:t>
            </a:r>
            <a:r>
              <a:rPr sz="2400" spc="-5" dirty="0">
                <a:latin typeface="Calibri" pitchFamily="34" charset="0"/>
                <a:cs typeface="Comic Sans MS"/>
              </a:rPr>
              <a:t>use).</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620000" y="0"/>
            <a:ext cx="15240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4873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effectLst/>
                <a:latin typeface="Times New Roman" pitchFamily="18" charset="0"/>
                <a:cs typeface="Times New Roman" pitchFamily="18" charset="0"/>
              </a:rPr>
              <a:t>Product Development Process</a:t>
            </a:r>
          </a:p>
        </p:txBody>
      </p:sp>
      <p:sp>
        <p:nvSpPr>
          <p:cNvPr id="3" name="Content Placeholder 2"/>
          <p:cNvSpPr>
            <a:spLocks noGrp="1"/>
          </p:cNvSpPr>
          <p:nvPr>
            <p:ph idx="1"/>
          </p:nvPr>
        </p:nvSpPr>
        <p:spPr>
          <a:xfrm>
            <a:off x="304800" y="1810385"/>
            <a:ext cx="8629015" cy="4438015"/>
          </a:xfrm>
        </p:spPr>
        <p:txBody>
          <a:bodyPr>
            <a:normAutofit/>
          </a:bodyPr>
          <a:lstStyle/>
          <a:p>
            <a:pPr>
              <a:buFont typeface="Wingdings" panose="05000000000000000000" pitchFamily="2" charset="2"/>
              <a:buNone/>
            </a:pPr>
            <a:r>
              <a:rPr lang="en-US" dirty="0" smtClean="0">
                <a:solidFill>
                  <a:srgbClr val="C00000"/>
                </a:solidFill>
                <a:latin typeface="Times New Roman" pitchFamily="18" charset="0"/>
                <a:cs typeface="Times New Roman" pitchFamily="18" charset="0"/>
              </a:rPr>
              <a:t>3 Stages in Marketing Strategy Development</a:t>
            </a:r>
          </a:p>
          <a:p>
            <a:pPr>
              <a:buFont typeface="Wingdings" panose="05000000000000000000" pitchFamily="2" charset="2"/>
              <a:buNone/>
            </a:pPr>
            <a:endParaRPr lang="en-US" dirty="0" smtClean="0">
              <a:solidFill>
                <a:srgbClr val="002060"/>
              </a:solidFill>
              <a:latin typeface="Times New Roman" pitchFamily="18" charset="0"/>
              <a:cs typeface="Times New Roman" pitchFamily="18" charset="0"/>
            </a:endParaRPr>
          </a:p>
          <a:p>
            <a:pPr>
              <a:buFont typeface="Wingdings" panose="05000000000000000000" pitchFamily="2" charset="2"/>
              <a:buNone/>
            </a:pPr>
            <a:r>
              <a:rPr lang="en-US" sz="2400" dirty="0" smtClean="0">
                <a:latin typeface="Times New Roman" pitchFamily="18" charset="0"/>
                <a:cs typeface="Times New Roman" pitchFamily="18" charset="0"/>
              </a:rPr>
              <a:t>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Stage: Describing the target market, the planned production, positioning, sales, market share and profit goals  for the first few years.</a:t>
            </a:r>
          </a:p>
          <a:p>
            <a:pPr>
              <a:buFont typeface="Wingdings" panose="05000000000000000000" pitchFamily="2" charset="2"/>
              <a:buNone/>
            </a:pPr>
            <a:r>
              <a:rPr lang="en-US" sz="24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Stage: Outlining the product’s planned price, distribution and marketing budget.</a:t>
            </a:r>
          </a:p>
          <a:p>
            <a:pPr>
              <a:buFont typeface="Wingdings" panose="05000000000000000000" pitchFamily="2" charset="2"/>
              <a:buNone/>
            </a:pPr>
            <a:r>
              <a:rPr lang="en-US" sz="2400" dirty="0" smtClean="0">
                <a:latin typeface="Times New Roman" pitchFamily="18" charset="0"/>
                <a:cs typeface="Times New Roman" pitchFamily="18" charset="0"/>
              </a:rPr>
              <a:t>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Stage: Describing the plan, the long run sales and profit.</a:t>
            </a:r>
          </a:p>
          <a:p>
            <a:endParaRPr lang="en-US" sz="2400" dirty="0"/>
          </a:p>
        </p:txBody>
      </p:sp>
      <p:pic>
        <p:nvPicPr>
          <p:cNvPr id="4" name="Picture 3"/>
          <p:cNvPicPr/>
          <p:nvPr/>
        </p:nvPicPr>
        <p:blipFill>
          <a:blip r:embed="rId2"/>
          <a:srcRect/>
          <a:stretch>
            <a:fillRect/>
          </a:stretch>
        </p:blipFill>
        <p:spPr bwMode="auto">
          <a:xfrm>
            <a:off x="7543800" y="0"/>
            <a:ext cx="16002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4873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sz="3200" dirty="0" smtClean="0">
                <a:solidFill>
                  <a:srgbClr val="002060"/>
                </a:solidFill>
                <a:effectLst/>
                <a:latin typeface="Times New Roman" pitchFamily="18" charset="0"/>
                <a:cs typeface="Times New Roman" pitchFamily="18" charset="0"/>
              </a:rPr>
              <a:t>Product Development Process</a:t>
            </a:r>
          </a:p>
        </p:txBody>
      </p:sp>
      <p:sp>
        <p:nvSpPr>
          <p:cNvPr id="3" name="Content Placeholder 2"/>
          <p:cNvSpPr>
            <a:spLocks noGrp="1"/>
          </p:cNvSpPr>
          <p:nvPr>
            <p:ph idx="1"/>
          </p:nvPr>
        </p:nvSpPr>
        <p:spPr>
          <a:xfrm>
            <a:off x="457200" y="1518920"/>
            <a:ext cx="8476615" cy="4729480"/>
          </a:xfrm>
        </p:spPr>
        <p:txBody>
          <a:bodyPr>
            <a:normAutofit fontScale="92500" lnSpcReduction="10000"/>
          </a:bodyPr>
          <a:lstStyle/>
          <a:p>
            <a:pPr>
              <a:buFont typeface="Wingdings" panose="05000000000000000000" pitchFamily="2" charset="2"/>
              <a:buNone/>
            </a:pPr>
            <a:r>
              <a:rPr lang="en-US" sz="2000" dirty="0" smtClean="0">
                <a:solidFill>
                  <a:srgbClr val="C00000"/>
                </a:solidFill>
                <a:latin typeface="Times New Roman" pitchFamily="18" charset="0"/>
                <a:cs typeface="Times New Roman" pitchFamily="18" charset="0"/>
              </a:rPr>
              <a:t>5</a:t>
            </a:r>
            <a:r>
              <a:rPr lang="en-US" sz="2000" baseline="30000" dirty="0" smtClean="0">
                <a:solidFill>
                  <a:srgbClr val="C00000"/>
                </a:solidFill>
                <a:latin typeface="Times New Roman" pitchFamily="18" charset="0"/>
                <a:cs typeface="Times New Roman" pitchFamily="18" charset="0"/>
              </a:rPr>
              <a:t>th</a:t>
            </a:r>
            <a:r>
              <a:rPr lang="en-US" sz="2000" dirty="0" smtClean="0">
                <a:solidFill>
                  <a:srgbClr val="C00000"/>
                </a:solidFill>
                <a:latin typeface="Times New Roman" pitchFamily="18" charset="0"/>
                <a:cs typeface="Times New Roman" pitchFamily="18" charset="0"/>
              </a:rPr>
              <a:t> Step: “BUSINESS ANALYSIS”</a:t>
            </a:r>
          </a:p>
          <a:p>
            <a:pPr>
              <a:buFont typeface="Wingdings" panose="05000000000000000000" pitchFamily="2" charset="2"/>
              <a:buChar char="v"/>
            </a:pPr>
            <a:r>
              <a:rPr lang="en-US" sz="2000" dirty="0" smtClean="0">
                <a:latin typeface="Times New Roman" pitchFamily="18" charset="0"/>
                <a:cs typeface="Times New Roman" pitchFamily="18" charset="0"/>
              </a:rPr>
              <a:t>Involves a review of sales, cost, and profit projections to find out whether they satisfy the  company’s objective.</a:t>
            </a:r>
          </a:p>
          <a:p>
            <a:pPr>
              <a:buFont typeface="Wingdings" panose="05000000000000000000" pitchFamily="2" charset="2"/>
              <a:buNone/>
            </a:pPr>
            <a:r>
              <a:rPr lang="en-US" sz="2000" dirty="0" smtClean="0">
                <a:solidFill>
                  <a:srgbClr val="C00000"/>
                </a:solidFill>
                <a:latin typeface="Times New Roman" pitchFamily="18" charset="0"/>
                <a:cs typeface="Times New Roman" pitchFamily="18" charset="0"/>
              </a:rPr>
              <a:t>6</a:t>
            </a:r>
            <a:r>
              <a:rPr lang="en-US" sz="2000" baseline="30000" dirty="0" smtClean="0">
                <a:solidFill>
                  <a:srgbClr val="C00000"/>
                </a:solidFill>
                <a:latin typeface="Times New Roman" pitchFamily="18" charset="0"/>
                <a:cs typeface="Times New Roman" pitchFamily="18" charset="0"/>
              </a:rPr>
              <a:t>th</a:t>
            </a:r>
            <a:r>
              <a:rPr lang="en-US" sz="2000" dirty="0" smtClean="0">
                <a:solidFill>
                  <a:srgbClr val="C00000"/>
                </a:solidFill>
                <a:latin typeface="Times New Roman" pitchFamily="18" charset="0"/>
                <a:cs typeface="Times New Roman" pitchFamily="18" charset="0"/>
              </a:rPr>
              <a:t> Step: “ PRODUCT DEVELOPMENT”</a:t>
            </a:r>
          </a:p>
          <a:p>
            <a:pPr>
              <a:buFont typeface="Wingdings" panose="05000000000000000000" pitchFamily="2" charset="2"/>
              <a:buNone/>
            </a:pPr>
            <a:endParaRPr lang="en-US" sz="2000" dirty="0" smtClean="0">
              <a:latin typeface="Times New Roman" pitchFamily="18" charset="0"/>
              <a:cs typeface="Times New Roman" pitchFamily="18" charset="0"/>
            </a:endParaRPr>
          </a:p>
          <a:p>
            <a:pPr>
              <a:buFont typeface="Wingdings" panose="05000000000000000000" pitchFamily="2" charset="2"/>
              <a:buChar char="v"/>
            </a:pPr>
            <a:r>
              <a:rPr lang="en-US" sz="2000" dirty="0" smtClean="0">
                <a:latin typeface="Times New Roman" pitchFamily="18" charset="0"/>
                <a:cs typeface="Times New Roman" pitchFamily="18" charset="0"/>
              </a:rPr>
              <a:t>The research and development or engineering department develops the product concept into physical product.</a:t>
            </a:r>
          </a:p>
          <a:p>
            <a:pPr>
              <a:buFont typeface="Wingdings" panose="05000000000000000000" pitchFamily="2" charset="2"/>
              <a:buNone/>
            </a:pPr>
            <a:r>
              <a:rPr lang="en-US" sz="2000" dirty="0" smtClean="0">
                <a:solidFill>
                  <a:srgbClr val="C00000"/>
                </a:solidFill>
                <a:latin typeface="Times New Roman" pitchFamily="18" charset="0"/>
                <a:cs typeface="Times New Roman" pitchFamily="18" charset="0"/>
              </a:rPr>
              <a:t>7</a:t>
            </a:r>
            <a:r>
              <a:rPr lang="en-US" sz="2000" baseline="30000" dirty="0" smtClean="0">
                <a:solidFill>
                  <a:srgbClr val="C00000"/>
                </a:solidFill>
                <a:latin typeface="Times New Roman" pitchFamily="18" charset="0"/>
                <a:cs typeface="Times New Roman" pitchFamily="18" charset="0"/>
              </a:rPr>
              <a:t>th</a:t>
            </a:r>
            <a:r>
              <a:rPr lang="en-US" sz="2000" dirty="0" smtClean="0">
                <a:solidFill>
                  <a:srgbClr val="C00000"/>
                </a:solidFill>
                <a:latin typeface="Times New Roman" pitchFamily="18" charset="0"/>
                <a:cs typeface="Times New Roman" pitchFamily="18" charset="0"/>
              </a:rPr>
              <a:t> Step: “ TEST MARKETING”</a:t>
            </a:r>
          </a:p>
          <a:p>
            <a:pPr>
              <a:buFont typeface="Wingdings" panose="05000000000000000000" pitchFamily="2" charset="2"/>
              <a:buNone/>
            </a:pPr>
            <a:endParaRPr lang="en-US" sz="2000" dirty="0" smtClean="0">
              <a:latin typeface="Times New Roman" pitchFamily="18" charset="0"/>
              <a:cs typeface="Times New Roman" pitchFamily="18" charset="0"/>
            </a:endParaRPr>
          </a:p>
          <a:p>
            <a:pPr>
              <a:buFont typeface="Wingdings" panose="05000000000000000000" pitchFamily="2" charset="2"/>
              <a:buChar char="v"/>
            </a:pPr>
            <a:r>
              <a:rPr lang="en-US" sz="2000" dirty="0" smtClean="0">
                <a:latin typeface="Times New Roman" pitchFamily="18" charset="0"/>
                <a:cs typeface="Times New Roman" pitchFamily="18" charset="0"/>
              </a:rPr>
              <a:t>Stage where the product itself and marketing program are tested in more realistic and marketing setting.</a:t>
            </a:r>
          </a:p>
          <a:p>
            <a:pPr>
              <a:buFont typeface="Wingdings" panose="05000000000000000000" pitchFamily="2" charset="2"/>
              <a:buNone/>
            </a:pPr>
            <a:r>
              <a:rPr lang="en-US" sz="2000" dirty="0" smtClean="0">
                <a:solidFill>
                  <a:srgbClr val="C00000"/>
                </a:solidFill>
                <a:latin typeface="Times New Roman" pitchFamily="18" charset="0"/>
                <a:cs typeface="Times New Roman" pitchFamily="18" charset="0"/>
              </a:rPr>
              <a:t>8</a:t>
            </a:r>
            <a:r>
              <a:rPr lang="en-US" sz="2000" baseline="30000" dirty="0" smtClean="0">
                <a:solidFill>
                  <a:srgbClr val="C00000"/>
                </a:solidFill>
                <a:latin typeface="Times New Roman" pitchFamily="18" charset="0"/>
                <a:cs typeface="Times New Roman" pitchFamily="18" charset="0"/>
              </a:rPr>
              <a:t>th</a:t>
            </a:r>
            <a:r>
              <a:rPr lang="en-US" sz="2000" dirty="0" smtClean="0">
                <a:solidFill>
                  <a:srgbClr val="C00000"/>
                </a:solidFill>
                <a:latin typeface="Times New Roman" pitchFamily="18" charset="0"/>
                <a:cs typeface="Times New Roman" pitchFamily="18" charset="0"/>
              </a:rPr>
              <a:t> Step: “COMMERCIALIZATION”</a:t>
            </a:r>
          </a:p>
          <a:p>
            <a:pPr>
              <a:buFont typeface="Wingdings" panose="05000000000000000000" pitchFamily="2" charset="2"/>
              <a:buNone/>
            </a:pPr>
            <a:endParaRPr lang="en-US" dirty="0" smtClean="0">
              <a:latin typeface="Times New Roman" pitchFamily="18" charset="0"/>
              <a:cs typeface="Times New Roman" pitchFamily="18" charset="0"/>
            </a:endParaRPr>
          </a:p>
          <a:p>
            <a:pPr>
              <a:buFont typeface="Wingdings" panose="05000000000000000000" pitchFamily="2" charset="2"/>
              <a:buChar char="v"/>
            </a:pPr>
            <a:r>
              <a:rPr lang="en-US" dirty="0" smtClean="0">
                <a:latin typeface="Times New Roman" pitchFamily="18" charset="0"/>
                <a:cs typeface="Times New Roman" pitchFamily="18" charset="0"/>
              </a:rPr>
              <a:t>Introducing and marketing the product.</a:t>
            </a:r>
          </a:p>
          <a:p>
            <a:endParaRPr lang="en-US" dirty="0"/>
          </a:p>
        </p:txBody>
      </p:sp>
      <p:pic>
        <p:nvPicPr>
          <p:cNvPr id="4" name="Picture 3"/>
          <p:cNvPicPr/>
          <p:nvPr/>
        </p:nvPicPr>
        <p:blipFill>
          <a:blip r:embed="rId2"/>
          <a:srcRect/>
          <a:stretch>
            <a:fillRect/>
          </a:stretch>
        </p:blipFill>
        <p:spPr bwMode="auto">
          <a:xfrm>
            <a:off x="7391400" y="0"/>
            <a:ext cx="17526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5795"/>
          </a:xfrm>
          <a:noFill/>
          <a:extLst>
            <a:ext uri="{909E8E84-426E-40DD-AFC4-6F175D3DCCD1}">
              <a14:hiddenFill xmlns:a14="http://schemas.microsoft.com/office/drawing/2010/main">
                <a:solidFill>
                  <a:schemeClr val="bg2">
                    <a:lumMod val="50000"/>
                  </a:schemeClr>
                </a:solidFill>
              </a14:hiddenFill>
            </a:ext>
          </a:extLst>
        </p:spPr>
        <p:txBody>
          <a:bodyPr>
            <a:noAutofit/>
          </a:bodyPr>
          <a:lstStyle/>
          <a:p>
            <a:pPr algn="l"/>
            <a:r>
              <a:rPr lang="en-US" altLang="en-US" sz="3200" dirty="0" smtClean="0">
                <a:solidFill>
                  <a:srgbClr val="002060"/>
                </a:solidFill>
                <a:effectLst/>
                <a:latin typeface="Adobe Garamond Pro Bold" pitchFamily="18" charset="0"/>
              </a:rPr>
              <a:t>  </a:t>
            </a:r>
            <a:r>
              <a:rPr lang="en-US" sz="3200" dirty="0" smtClean="0">
                <a:solidFill>
                  <a:srgbClr val="002060"/>
                </a:solidFill>
                <a:effectLst/>
                <a:latin typeface="Adobe Garamond Pro Bold" pitchFamily="18" charset="0"/>
              </a:rPr>
              <a:t>Product Life Cycle</a:t>
            </a:r>
          </a:p>
        </p:txBody>
      </p:sp>
      <p:pic>
        <p:nvPicPr>
          <p:cNvPr id="4" name="Picture 8" descr="dsfd"/>
          <p:cNvPicPr>
            <a:picLocks noGrp="1" noChangeAspect="1" noChangeArrowheads="1"/>
          </p:cNvPicPr>
          <p:nvPr>
            <p:ph idx="1"/>
          </p:nvPr>
        </p:nvPicPr>
        <p:blipFill>
          <a:blip r:embed="rId2"/>
          <a:srcRect/>
          <a:stretch>
            <a:fillRect/>
          </a:stretch>
        </p:blipFill>
        <p:spPr bwMode="auto">
          <a:xfrm>
            <a:off x="1676400" y="838200"/>
            <a:ext cx="6248400" cy="5358476"/>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7515860" y="0"/>
            <a:ext cx="1628140" cy="645160"/>
          </a:xfrm>
          <a:prstGeom prst="rect">
            <a:avLst/>
          </a:prstGeom>
          <a:noFill/>
          <a:ln w="9525">
            <a:solidFill>
              <a:schemeClr val="accent1"/>
            </a:solid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7705"/>
            <a:ext cx="9144000" cy="687070"/>
          </a:xfrm>
          <a:noFill/>
          <a:extLst>
            <a:ext uri="{909E8E84-426E-40DD-AFC4-6F175D3DCCD1}">
              <a14:hiddenFill xmlns:a14="http://schemas.microsoft.com/office/drawing/2010/main">
                <a:solidFill>
                  <a:schemeClr val="bg2">
                    <a:lumMod val="50000"/>
                  </a:schemeClr>
                </a:solidFill>
              </a14:hiddenFill>
            </a:ext>
          </a:extLst>
        </p:spPr>
        <p:txBody>
          <a:bodyPr>
            <a:normAutofit/>
          </a:bodyPr>
          <a:lstStyle/>
          <a:p>
            <a:pPr algn="l"/>
            <a:r>
              <a:rPr lang="en-US" altLang="en-US" sz="3200" dirty="0" smtClean="0">
                <a:solidFill>
                  <a:srgbClr val="002060"/>
                </a:solidFill>
                <a:effectLst/>
                <a:latin typeface="Adobe Garamond Pro Bold" pitchFamily="18" charset="0"/>
              </a:rPr>
              <a:t>  </a:t>
            </a:r>
            <a:r>
              <a:rPr lang="en-US" sz="3200" dirty="0" smtClean="0">
                <a:solidFill>
                  <a:srgbClr val="002060"/>
                </a:solidFill>
                <a:effectLst/>
                <a:latin typeface="Adobe Garamond Pro Bold" pitchFamily="18" charset="0"/>
              </a:rPr>
              <a:t>Product Life Cycle</a:t>
            </a:r>
          </a:p>
        </p:txBody>
      </p:sp>
      <p:sp>
        <p:nvSpPr>
          <p:cNvPr id="3" name="Content Placeholder 2"/>
          <p:cNvSpPr>
            <a:spLocks noGrp="1"/>
          </p:cNvSpPr>
          <p:nvPr>
            <p:ph idx="1"/>
          </p:nvPr>
        </p:nvSpPr>
        <p:spPr>
          <a:xfrm>
            <a:off x="533400" y="1546860"/>
            <a:ext cx="8400415" cy="4701540"/>
          </a:xfrm>
        </p:spPr>
        <p:txBody>
          <a:bodyPr>
            <a:normAutofit/>
          </a:bodyPr>
          <a:lstStyle/>
          <a:p>
            <a:pPr>
              <a:buNone/>
              <a:defRPr/>
            </a:pPr>
            <a:r>
              <a:rPr lang="en-US" sz="2800" dirty="0" smtClean="0">
                <a:solidFill>
                  <a:srgbClr val="C00000"/>
                </a:solidFill>
                <a:latin typeface="Calibri" pitchFamily="34" charset="0"/>
              </a:rPr>
              <a:t>Introduction Stage</a:t>
            </a:r>
          </a:p>
          <a:p>
            <a:pPr>
              <a:buFont typeface="Wingdings" panose="05000000000000000000" pitchFamily="2" charset="2"/>
              <a:buChar char="Ø"/>
              <a:defRPr/>
            </a:pPr>
            <a:r>
              <a:rPr lang="en-US" sz="2400" dirty="0" smtClean="0">
                <a:latin typeface="Calibri" pitchFamily="34" charset="0"/>
              </a:rPr>
              <a:t>The period of slow sales growth as the product is being introduce in the market.</a:t>
            </a:r>
          </a:p>
          <a:p>
            <a:pPr>
              <a:buNone/>
              <a:defRPr/>
            </a:pPr>
            <a:r>
              <a:rPr lang="en-US" sz="2800" dirty="0" smtClean="0">
                <a:solidFill>
                  <a:srgbClr val="C00000"/>
                </a:solidFill>
                <a:latin typeface="Calibri" pitchFamily="34" charset="0"/>
              </a:rPr>
              <a:t>Growth Stage</a:t>
            </a:r>
          </a:p>
          <a:p>
            <a:pPr>
              <a:buFont typeface="Wingdings" panose="05000000000000000000" pitchFamily="2" charset="2"/>
              <a:buChar char="Ø"/>
              <a:defRPr/>
            </a:pPr>
            <a:r>
              <a:rPr lang="en-US" sz="2400" dirty="0" smtClean="0">
                <a:latin typeface="Calibri" pitchFamily="34" charset="0"/>
              </a:rPr>
              <a:t>Rapid market acceptance and increasing profit.</a:t>
            </a:r>
          </a:p>
          <a:p>
            <a:pPr>
              <a:buFont typeface="Wingdings" panose="05000000000000000000" pitchFamily="2" charset="2"/>
              <a:buNone/>
            </a:pPr>
            <a:r>
              <a:rPr lang="en-US" sz="2800" dirty="0" smtClean="0">
                <a:solidFill>
                  <a:srgbClr val="C00000"/>
                </a:solidFill>
                <a:latin typeface="Calibri" pitchFamily="34" charset="0"/>
              </a:rPr>
              <a:t>Maturity Stage</a:t>
            </a:r>
          </a:p>
          <a:p>
            <a:pPr>
              <a:buFont typeface="Wingdings" panose="05000000000000000000" pitchFamily="2" charset="2"/>
              <a:buChar char="Ø"/>
            </a:pPr>
            <a:r>
              <a:rPr lang="en-US" sz="2400" dirty="0" smtClean="0">
                <a:latin typeface="Calibri" pitchFamily="34" charset="0"/>
              </a:rPr>
              <a:t>The period of slowdown in sales growth because the product has achieved acceptance by most of the potential buyers.</a:t>
            </a:r>
          </a:p>
          <a:p>
            <a:pPr>
              <a:buFont typeface="Wingdings" panose="05000000000000000000" pitchFamily="2" charset="2"/>
              <a:buNone/>
            </a:pPr>
            <a:r>
              <a:rPr lang="en-US" sz="2800" dirty="0" smtClean="0">
                <a:solidFill>
                  <a:srgbClr val="C00000"/>
                </a:solidFill>
                <a:latin typeface="Calibri" pitchFamily="34" charset="0"/>
              </a:rPr>
              <a:t>Decline Stage</a:t>
            </a:r>
          </a:p>
          <a:p>
            <a:pPr>
              <a:buFont typeface="Wingdings" panose="05000000000000000000" pitchFamily="2" charset="2"/>
              <a:buChar char="Ø"/>
            </a:pPr>
            <a:r>
              <a:rPr lang="en-US" sz="2600" dirty="0" smtClean="0">
                <a:latin typeface="Calibri" pitchFamily="34" charset="0"/>
              </a:rPr>
              <a:t>The period when sales fall off quickly and profit drops. </a:t>
            </a:r>
          </a:p>
          <a:p>
            <a:pPr>
              <a:buFont typeface="Wingdings" panose="05000000000000000000" pitchFamily="2" charset="2"/>
              <a:buChar char="Ø"/>
              <a:defRPr/>
            </a:pPr>
            <a:endParaRPr lang="en-US" dirty="0"/>
          </a:p>
        </p:txBody>
      </p:sp>
      <p:pic>
        <p:nvPicPr>
          <p:cNvPr id="4" name="Picture 3"/>
          <p:cNvPicPr/>
          <p:nvPr/>
        </p:nvPicPr>
        <p:blipFill>
          <a:blip r:embed="rId2"/>
          <a:srcRect/>
          <a:stretch>
            <a:fillRect/>
          </a:stretch>
        </p:blipFill>
        <p:spPr bwMode="auto">
          <a:xfrm>
            <a:off x="7322820" y="0"/>
            <a:ext cx="1821180" cy="687705"/>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245"/>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altLang="en-US" dirty="0" smtClean="0">
                <a:solidFill>
                  <a:srgbClr val="002060"/>
                </a:solidFill>
                <a:effectLst/>
                <a:latin typeface="Times New Roman" pitchFamily="18" charset="0"/>
                <a:cs typeface="Times New Roman" pitchFamily="18" charset="0"/>
              </a:rPr>
              <a:t>  </a:t>
            </a:r>
            <a:r>
              <a:rPr lang="en-US" dirty="0" smtClean="0">
                <a:solidFill>
                  <a:srgbClr val="002060"/>
                </a:solidFill>
                <a:effectLst/>
                <a:latin typeface="Times New Roman" pitchFamily="18" charset="0"/>
                <a:cs typeface="Times New Roman" pitchFamily="18" charset="0"/>
              </a:rPr>
              <a:t>Product Innovation</a:t>
            </a:r>
          </a:p>
        </p:txBody>
      </p:sp>
      <p:sp>
        <p:nvSpPr>
          <p:cNvPr id="3" name="Content Placeholder 2"/>
          <p:cNvSpPr>
            <a:spLocks noGrp="1"/>
          </p:cNvSpPr>
          <p:nvPr>
            <p:ph idx="1"/>
          </p:nvPr>
        </p:nvSpPr>
        <p:spPr>
          <a:xfrm>
            <a:off x="533400" y="1813560"/>
            <a:ext cx="8400415" cy="4434840"/>
          </a:xfrm>
        </p:spPr>
        <p:txBody>
          <a:bodyPr/>
          <a:lstStyle/>
          <a:p>
            <a:pPr>
              <a:buFont typeface="Wingdings" panose="05000000000000000000" pitchFamily="2" charset="2"/>
              <a:buChar char="Ø"/>
            </a:pPr>
            <a:r>
              <a:rPr lang="en-US" sz="2400" dirty="0" smtClean="0">
                <a:latin typeface="Calibri" pitchFamily="34" charset="0"/>
                <a:cs typeface="Times New Roman" pitchFamily="18" charset="0"/>
              </a:rPr>
              <a:t>The development of new products, changes in design of established products, or use of new materials or components in the manufacture of established products.</a:t>
            </a:r>
          </a:p>
          <a:p>
            <a:pPr>
              <a:buFont typeface="Wingdings" panose="05000000000000000000" pitchFamily="2" charset="2"/>
              <a:buChar char="Ø"/>
            </a:pPr>
            <a:endParaRPr lang="en-US" sz="2400" dirty="0" smtClean="0">
              <a:latin typeface="Calibri" pitchFamily="34" charset="0"/>
              <a:cs typeface="Times New Roman" pitchFamily="18" charset="0"/>
            </a:endParaRPr>
          </a:p>
          <a:p>
            <a:pPr>
              <a:buFont typeface="Wingdings" panose="05000000000000000000" pitchFamily="2" charset="2"/>
              <a:buNone/>
            </a:pPr>
            <a:r>
              <a:rPr lang="en-US" sz="2400" dirty="0" smtClean="0">
                <a:solidFill>
                  <a:srgbClr val="C00000"/>
                </a:solidFill>
                <a:latin typeface="Calibri" pitchFamily="34" charset="0"/>
                <a:cs typeface="Times New Roman" pitchFamily="18" charset="0"/>
              </a:rPr>
              <a:t>2 Category of Product Innovation</a:t>
            </a:r>
          </a:p>
          <a:p>
            <a:pPr>
              <a:buFont typeface="Wingdings" panose="05000000000000000000" pitchFamily="2" charset="2"/>
              <a:buChar char="v"/>
            </a:pPr>
            <a:r>
              <a:rPr lang="en-US" sz="2400" dirty="0" smtClean="0">
                <a:latin typeface="Calibri" pitchFamily="34" charset="0"/>
                <a:cs typeface="Times New Roman" pitchFamily="18" charset="0"/>
              </a:rPr>
              <a:t>Development of New Product</a:t>
            </a:r>
          </a:p>
          <a:p>
            <a:pPr>
              <a:buFont typeface="Wingdings" panose="05000000000000000000" pitchFamily="2" charset="2"/>
              <a:buChar char="v"/>
            </a:pPr>
            <a:r>
              <a:rPr lang="en-US" sz="2400" dirty="0" smtClean="0">
                <a:latin typeface="Calibri" pitchFamily="34" charset="0"/>
                <a:cs typeface="Times New Roman" pitchFamily="18" charset="0"/>
              </a:rPr>
              <a:t>Improvement of existing product.</a:t>
            </a:r>
          </a:p>
          <a:p>
            <a:endParaRPr lang="en-US" dirty="0"/>
          </a:p>
        </p:txBody>
      </p:sp>
      <p:pic>
        <p:nvPicPr>
          <p:cNvPr id="4" name="Picture 3"/>
          <p:cNvPicPr/>
          <p:nvPr/>
        </p:nvPicPr>
        <p:blipFill>
          <a:blip r:embed="rId2"/>
          <a:srcRect/>
          <a:stretch>
            <a:fillRect/>
          </a:stretch>
        </p:blipFill>
        <p:spPr bwMode="auto">
          <a:xfrm>
            <a:off x="7377430" y="0"/>
            <a:ext cx="1766570" cy="563245"/>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effectLst/>
                <a:latin typeface="Times New Roman" pitchFamily="18" charset="0"/>
                <a:cs typeface="Times New Roman" pitchFamily="18" charset="0"/>
              </a:rPr>
              <a:t>Product Innovation</a:t>
            </a:r>
          </a:p>
        </p:txBody>
      </p:sp>
      <p:pic>
        <p:nvPicPr>
          <p:cNvPr id="4" name="Picture 4" descr="jhjhgjhgj"/>
          <p:cNvPicPr>
            <a:picLocks noGrp="1" noChangeAspect="1" noChangeArrowheads="1"/>
          </p:cNvPicPr>
          <p:nvPr>
            <p:ph idx="1"/>
          </p:nvPr>
        </p:nvPicPr>
        <p:blipFill>
          <a:blip r:embed="rId2"/>
          <a:srcRect/>
          <a:stretch>
            <a:fillRect/>
          </a:stretch>
        </p:blipFill>
        <p:spPr bwMode="auto">
          <a:xfrm>
            <a:off x="838200" y="2013585"/>
            <a:ext cx="6125210" cy="4095115"/>
          </a:xfrm>
          <a:prstGeom prst="rect">
            <a:avLst/>
          </a:prstGeom>
          <a:noFill/>
          <a:ln w="9525">
            <a:solidFill>
              <a:schemeClr val="accent1"/>
            </a:solidFill>
            <a:miter lim="800000"/>
            <a:headEnd/>
            <a:tailEnd/>
          </a:ln>
        </p:spPr>
      </p:pic>
      <p:pic>
        <p:nvPicPr>
          <p:cNvPr id="5" name="Picture 4"/>
          <p:cNvPicPr/>
          <p:nvPr/>
        </p:nvPicPr>
        <p:blipFill>
          <a:blip r:embed="rId3"/>
          <a:srcRect/>
          <a:stretch>
            <a:fillRect/>
          </a:stretch>
        </p:blipFill>
        <p:spPr bwMode="auto">
          <a:xfrm>
            <a:off x="7543800" y="0"/>
            <a:ext cx="1600200" cy="533400"/>
          </a:xfrm>
          <a:prstGeom prst="rect">
            <a:avLst/>
          </a:prstGeom>
          <a:noFill/>
          <a:ln w="9525">
            <a:solidFill>
              <a:schemeClr val="accent1"/>
            </a:solid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rPr>
              <a:t>Product innovation</a:t>
            </a:r>
          </a:p>
        </p:txBody>
      </p:sp>
      <p:sp>
        <p:nvSpPr>
          <p:cNvPr id="3" name="Content Placeholder 2"/>
          <p:cNvSpPr>
            <a:spLocks noGrp="1"/>
          </p:cNvSpPr>
          <p:nvPr>
            <p:ph idx="1"/>
          </p:nvPr>
        </p:nvSpPr>
        <p:spPr>
          <a:xfrm>
            <a:off x="457200" y="1517015"/>
            <a:ext cx="8476615" cy="4731385"/>
          </a:xfrm>
        </p:spPr>
        <p:txBody>
          <a:bodyPr>
            <a:normAutofit fontScale="45000" lnSpcReduction="20000"/>
          </a:bodyPr>
          <a:lstStyle/>
          <a:p>
            <a:pPr>
              <a:buNone/>
            </a:pPr>
            <a:r>
              <a:rPr lang="en-US" sz="4000" dirty="0" smtClean="0">
                <a:solidFill>
                  <a:srgbClr val="C00000"/>
                </a:solidFill>
              </a:rPr>
              <a:t>Product innovation is defined as: </a:t>
            </a:r>
          </a:p>
          <a:p>
            <a:pPr>
              <a:buNone/>
            </a:pPr>
            <a:endParaRPr lang="en-US" dirty="0" smtClean="0"/>
          </a:p>
          <a:p>
            <a:pPr algn="just"/>
            <a:r>
              <a:rPr lang="en-US" sz="4600" dirty="0" smtClean="0"/>
              <a:t>The development of new products, </a:t>
            </a:r>
            <a:r>
              <a:rPr lang="en-US" sz="4600" b="1" dirty="0" smtClean="0"/>
              <a:t>changes in design </a:t>
            </a:r>
            <a:r>
              <a:rPr lang="en-US" sz="4600" dirty="0" smtClean="0"/>
              <a:t>of </a:t>
            </a:r>
            <a:r>
              <a:rPr lang="en-US" sz="4600" b="1" dirty="0" smtClean="0"/>
              <a:t>established products, </a:t>
            </a:r>
            <a:r>
              <a:rPr lang="en-US" sz="4600" dirty="0" smtClean="0"/>
              <a:t>or </a:t>
            </a:r>
            <a:r>
              <a:rPr lang="en-US" sz="4600" b="1" dirty="0" smtClean="0"/>
              <a:t>use of new materials or components </a:t>
            </a:r>
            <a:r>
              <a:rPr lang="en-US" sz="4600" dirty="0" smtClean="0"/>
              <a:t>in the manufacture of established products</a:t>
            </a:r>
          </a:p>
          <a:p>
            <a:pPr algn="just"/>
            <a:endParaRPr lang="en-US" sz="4600" dirty="0" smtClean="0"/>
          </a:p>
          <a:p>
            <a:pPr algn="just"/>
            <a:r>
              <a:rPr lang="en-US" sz="4600" dirty="0" smtClean="0"/>
              <a:t>Numerous examples of product innovation include introducing new products, enhanced quality and improving its overall performance. Product innovation, alongside cost-cutting innovation and process innovation, are three different classifications of innovation which aim to develop a company's production methods.</a:t>
            </a:r>
          </a:p>
          <a:p>
            <a:pPr algn="just"/>
            <a:endParaRPr lang="en-US" sz="4600" dirty="0" smtClean="0"/>
          </a:p>
          <a:p>
            <a:pPr algn="just"/>
            <a:r>
              <a:rPr lang="en-US" sz="4600" dirty="0" smtClean="0"/>
              <a:t>Thus product innovation can be divided into two categories of </a:t>
            </a:r>
            <a:r>
              <a:rPr lang="en-US" sz="4600" b="1" dirty="0" smtClean="0"/>
              <a:t>innovation: radical innovation which aims at developing a new product,</a:t>
            </a:r>
            <a:r>
              <a:rPr lang="en-US" sz="4600" dirty="0" smtClean="0"/>
              <a:t> and </a:t>
            </a:r>
            <a:r>
              <a:rPr lang="en-US" sz="4600" b="1" dirty="0" smtClean="0"/>
              <a:t>incremental innovation which aims at improving existing products.</a:t>
            </a:r>
          </a:p>
          <a:p>
            <a:pPr algn="just"/>
            <a:endParaRPr lang="en-US" sz="4600" dirty="0"/>
          </a:p>
        </p:txBody>
      </p:sp>
      <p:pic>
        <p:nvPicPr>
          <p:cNvPr id="4" name="Picture 3"/>
          <p:cNvPicPr/>
          <p:nvPr/>
        </p:nvPicPr>
        <p:blipFill>
          <a:blip r:embed="rId2"/>
          <a:srcRect/>
          <a:stretch>
            <a:fillRect/>
          </a:stretch>
        </p:blipFill>
        <p:spPr bwMode="auto">
          <a:xfrm>
            <a:off x="7467600" y="0"/>
            <a:ext cx="16764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rPr>
              <a:t>Advantages and disadvantages</a:t>
            </a:r>
          </a:p>
        </p:txBody>
      </p:sp>
      <p:sp>
        <p:nvSpPr>
          <p:cNvPr id="3" name="Content Placeholder 2"/>
          <p:cNvSpPr>
            <a:spLocks noGrp="1"/>
          </p:cNvSpPr>
          <p:nvPr>
            <p:ph idx="1"/>
          </p:nvPr>
        </p:nvSpPr>
        <p:spPr>
          <a:xfrm>
            <a:off x="457200" y="1536065"/>
            <a:ext cx="8476615" cy="4712335"/>
          </a:xfrm>
        </p:spPr>
        <p:txBody>
          <a:bodyPr>
            <a:normAutofit fontScale="45000" lnSpcReduction="20000"/>
          </a:bodyPr>
          <a:lstStyle/>
          <a:p>
            <a:pPr>
              <a:buNone/>
            </a:pPr>
            <a:r>
              <a:rPr lang="en-US" sz="5100" dirty="0" smtClean="0">
                <a:solidFill>
                  <a:srgbClr val="C00000"/>
                </a:solidFill>
              </a:rPr>
              <a:t>Advantages of product innovation include: </a:t>
            </a:r>
          </a:p>
          <a:p>
            <a:pPr lvl="0" algn="just"/>
            <a:r>
              <a:rPr lang="en-US" sz="4600" dirty="0" smtClean="0"/>
              <a:t>Growth, expansion and gaining a </a:t>
            </a:r>
            <a:r>
              <a:rPr lang="en-US" sz="4600" u="sng" dirty="0" smtClean="0"/>
              <a:t>competitive advantage</a:t>
            </a:r>
            <a:r>
              <a:rPr lang="en-US" sz="4600" dirty="0" smtClean="0"/>
              <a:t>: A business that is capable of differentiating their product from other businesses in the same industry to large extent will be able to reap profits. </a:t>
            </a:r>
          </a:p>
          <a:p>
            <a:pPr lvl="0" algn="just"/>
            <a:r>
              <a:rPr lang="en-US" sz="4600" dirty="0" smtClean="0"/>
              <a:t>This can be applied to how smaller businesses can use product innovation to better differentiate their product from others. </a:t>
            </a:r>
          </a:p>
          <a:p>
            <a:pPr lvl="0" algn="just"/>
            <a:r>
              <a:rPr lang="en-US" sz="4600" u="sng" dirty="0" smtClean="0"/>
              <a:t>Brand switching</a:t>
            </a:r>
            <a:r>
              <a:rPr lang="en-US" sz="4600" dirty="0" smtClean="0"/>
              <a:t>: Businesses that once again are able to successfully utilize product innovation will thus entire customers from rival brands to buy its product instead as it becomes more attractive to the customer. </a:t>
            </a:r>
          </a:p>
          <a:p>
            <a:pPr lvl="0" algn="just"/>
            <a:r>
              <a:rPr lang="en-US" sz="4600" dirty="0" smtClean="0"/>
              <a:t>One example of successful product innovation that have led to brand switching are the introduction of the iPhone to the mobile phone industry (which has caused mobile phone users to switch from Nokia, Motorola, Sony </a:t>
            </a:r>
            <a:r>
              <a:rPr lang="en-US" sz="4600" dirty="0" err="1" smtClean="0"/>
              <a:t>Ericsson,etc</a:t>
            </a:r>
            <a:r>
              <a:rPr lang="en-US" sz="4600" dirty="0" smtClean="0"/>
              <a:t>. to the Apple </a:t>
            </a:r>
            <a:r>
              <a:rPr lang="en-US" sz="4600" dirty="0" err="1" smtClean="0"/>
              <a:t>iPhone</a:t>
            </a:r>
            <a:r>
              <a:rPr lang="en-US" sz="4600" dirty="0" smtClean="0"/>
              <a:t>).</a:t>
            </a:r>
          </a:p>
          <a:p>
            <a:endParaRPr lang="en-US" sz="4000" dirty="0"/>
          </a:p>
        </p:txBody>
      </p:sp>
      <p:pic>
        <p:nvPicPr>
          <p:cNvPr id="4" name="Picture 3"/>
          <p:cNvPicPr/>
          <p:nvPr/>
        </p:nvPicPr>
        <p:blipFill>
          <a:blip r:embed="rId2"/>
          <a:srcRect/>
          <a:stretch>
            <a:fillRect/>
          </a:stretch>
        </p:blipFill>
        <p:spPr bwMode="auto">
          <a:xfrm>
            <a:off x="7315200" y="0"/>
            <a:ext cx="18288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609600"/>
            <a:ext cx="9144000" cy="609600"/>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dirty="0" smtClean="0">
                <a:solidFill>
                  <a:srgbClr val="002060"/>
                </a:solidFill>
              </a:rPr>
              <a:t>Advantages and disadvantages</a:t>
            </a:r>
          </a:p>
        </p:txBody>
      </p:sp>
      <p:sp>
        <p:nvSpPr>
          <p:cNvPr id="3" name="Content Placeholder 2"/>
          <p:cNvSpPr>
            <a:spLocks noGrp="1"/>
          </p:cNvSpPr>
          <p:nvPr>
            <p:ph idx="1"/>
          </p:nvPr>
        </p:nvSpPr>
        <p:spPr>
          <a:xfrm>
            <a:off x="228600" y="1694180"/>
            <a:ext cx="8705215" cy="4554220"/>
          </a:xfrm>
        </p:spPr>
        <p:txBody>
          <a:bodyPr>
            <a:normAutofit fontScale="90000" lnSpcReduction="20000"/>
          </a:bodyPr>
          <a:lstStyle/>
          <a:p>
            <a:pPr>
              <a:buNone/>
            </a:pPr>
            <a:r>
              <a:rPr lang="en-US" sz="2000" dirty="0" smtClean="0">
                <a:solidFill>
                  <a:srgbClr val="C00000"/>
                </a:solidFill>
                <a:latin typeface="Arial" panose="02080604020202020204" pitchFamily="34" charset="0"/>
                <a:cs typeface="Arial" panose="02080604020202020204" pitchFamily="34" charset="0"/>
              </a:rPr>
              <a:t>Disadvantages of product innovation include: </a:t>
            </a:r>
          </a:p>
          <a:p>
            <a:pPr>
              <a:buNone/>
            </a:pPr>
            <a:endParaRPr lang="en-US" sz="2000" dirty="0" smtClean="0">
              <a:solidFill>
                <a:srgbClr val="C00000"/>
              </a:solidFill>
            </a:endParaRPr>
          </a:p>
          <a:p>
            <a:pPr lvl="0" algn="just"/>
            <a:r>
              <a:rPr lang="en-US" sz="2500" dirty="0" smtClean="0"/>
              <a:t>Counter effect of product innovation: </a:t>
            </a:r>
            <a:r>
              <a:rPr lang="en-US" sz="2500" b="1" dirty="0" smtClean="0"/>
              <a:t>Not all businesses/competitors do not always create products/resources from scratch</a:t>
            </a:r>
            <a:r>
              <a:rPr lang="en-US" sz="2500" dirty="0" smtClean="0"/>
              <a:t>, Thus, some of these businesses/ competitors could be driven out of the industry </a:t>
            </a:r>
            <a:r>
              <a:rPr lang="en-US" sz="2500" b="1" dirty="0" smtClean="0"/>
              <a:t>and will not last long enough to enhance their product during their time in the industry.</a:t>
            </a:r>
          </a:p>
          <a:p>
            <a:pPr lvl="0" algn="just"/>
            <a:r>
              <a:rPr lang="en-US" sz="2500" b="1" dirty="0" smtClean="0"/>
              <a:t>High costs and high risk of failure</a:t>
            </a:r>
            <a:r>
              <a:rPr lang="en-US" sz="2500" dirty="0" smtClean="0"/>
              <a:t>: When a business attempts to innovate its product, it will inject lots of capital and time into it, which requires severe experimentation. </a:t>
            </a:r>
          </a:p>
          <a:p>
            <a:pPr lvl="0" algn="just"/>
            <a:r>
              <a:rPr lang="en-US" sz="2500" dirty="0" smtClean="0"/>
              <a:t>Disrupting the outside world: For product innovation to occur, the business will have to </a:t>
            </a:r>
            <a:r>
              <a:rPr lang="en-US" sz="2500" b="1" dirty="0" smtClean="0"/>
              <a:t>change the way it runs, </a:t>
            </a:r>
            <a:r>
              <a:rPr lang="en-US" sz="2500" dirty="0" smtClean="0"/>
              <a:t>and this could lead to the breaking down of relationships between the business and its customers, suppliers and business partners. </a:t>
            </a:r>
            <a:endParaRPr lang="en-US" sz="2500" dirty="0"/>
          </a:p>
        </p:txBody>
      </p:sp>
      <p:pic>
        <p:nvPicPr>
          <p:cNvPr id="4" name="Picture 3"/>
          <p:cNvPicPr/>
          <p:nvPr/>
        </p:nvPicPr>
        <p:blipFill>
          <a:blip r:embed="rId2"/>
          <a:srcRect/>
          <a:stretch>
            <a:fillRect/>
          </a:stretch>
        </p:blipFill>
        <p:spPr bwMode="auto">
          <a:xfrm>
            <a:off x="7543800" y="0"/>
            <a:ext cx="1600200" cy="6096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IN" dirty="0" smtClean="0">
                <a:solidFill>
                  <a:srgbClr val="002060"/>
                </a:solidFill>
              </a:rPr>
              <a:t>Technical Entrepreneurship</a:t>
            </a:r>
          </a:p>
        </p:txBody>
      </p:sp>
      <p:sp>
        <p:nvSpPr>
          <p:cNvPr id="3" name="Content Placeholder 2"/>
          <p:cNvSpPr>
            <a:spLocks noGrp="1"/>
          </p:cNvSpPr>
          <p:nvPr>
            <p:ph idx="1"/>
          </p:nvPr>
        </p:nvSpPr>
        <p:spPr>
          <a:xfrm>
            <a:off x="228600" y="1435100"/>
            <a:ext cx="8705215" cy="4813300"/>
          </a:xfrm>
        </p:spPr>
        <p:txBody>
          <a:bodyPr>
            <a:normAutofit/>
          </a:bodyPr>
          <a:lstStyle/>
          <a:p>
            <a:pPr>
              <a:buNone/>
            </a:pPr>
            <a:r>
              <a:rPr lang="en-US" sz="2800" dirty="0" smtClean="0">
                <a:solidFill>
                  <a:srgbClr val="C00000"/>
                </a:solidFill>
                <a:latin typeface="Calibri" pitchFamily="34" charset="0"/>
              </a:rPr>
              <a:t>Technology entrepreneurship is a vehicle that facilitates</a:t>
            </a:r>
          </a:p>
          <a:p>
            <a:r>
              <a:rPr lang="en-US" sz="2800" dirty="0" smtClean="0">
                <a:latin typeface="Calibri" pitchFamily="34" charset="0"/>
              </a:rPr>
              <a:t>prosperity in individuals, firms, regions, and nations.</a:t>
            </a:r>
          </a:p>
          <a:p>
            <a:r>
              <a:rPr lang="en-US" sz="2800" dirty="0" smtClean="0">
                <a:latin typeface="Calibri" pitchFamily="34" charset="0"/>
              </a:rPr>
              <a:t>The study of technology entrepreneurship therefore,</a:t>
            </a:r>
          </a:p>
          <a:p>
            <a:r>
              <a:rPr lang="en-US" sz="2800" dirty="0" smtClean="0">
                <a:latin typeface="Calibri" pitchFamily="34" charset="0"/>
              </a:rPr>
              <a:t>serves an important function beyond satisfying intellectual curiosity.</a:t>
            </a:r>
            <a:endParaRPr lang="en-US" sz="2800" dirty="0">
              <a:latin typeface="Calibri" pitchFamily="34" charset="0"/>
            </a:endParaRPr>
          </a:p>
        </p:txBody>
      </p:sp>
      <p:pic>
        <p:nvPicPr>
          <p:cNvPr id="4" name="Picture 3"/>
          <p:cNvPicPr/>
          <p:nvPr/>
        </p:nvPicPr>
        <p:blipFill>
          <a:blip r:embed="rId2"/>
          <a:srcRect/>
          <a:stretch>
            <a:fillRect/>
          </a:stretch>
        </p:blipFill>
        <p:spPr bwMode="auto">
          <a:xfrm>
            <a:off x="7467600" y="0"/>
            <a:ext cx="16764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457200"/>
            <a:ext cx="9144000" cy="443711"/>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786130" marR="5080" indent="-773430">
              <a:lnSpc>
                <a:spcPct val="100000"/>
              </a:lnSpc>
              <a:spcBef>
                <a:spcPts val="100"/>
              </a:spcBef>
            </a:pPr>
            <a:r>
              <a:rPr sz="2800" spc="-10" smtClean="0">
                <a:solidFill>
                  <a:srgbClr val="002060"/>
                </a:solidFill>
              </a:rPr>
              <a:t>Technology  Management</a:t>
            </a:r>
          </a:p>
        </p:txBody>
      </p:sp>
      <p:sp>
        <p:nvSpPr>
          <p:cNvPr id="3" name="object 3"/>
          <p:cNvSpPr txBox="1"/>
          <p:nvPr/>
        </p:nvSpPr>
        <p:spPr>
          <a:xfrm>
            <a:off x="266700" y="1747520"/>
            <a:ext cx="8610600" cy="3300904"/>
          </a:xfrm>
          <a:prstGeom prst="rect">
            <a:avLst/>
          </a:prstGeom>
        </p:spPr>
        <p:txBody>
          <a:bodyPr vert="horz" wrap="square" lIns="0" tIns="12700" rIns="0" bIns="0" rtlCol="0">
            <a:spAutoFit/>
          </a:bodyPr>
          <a:lstStyle/>
          <a:p>
            <a:pPr marL="355600" marR="5080" indent="-342900">
              <a:lnSpc>
                <a:spcPts val="1920"/>
              </a:lnSpc>
              <a:spcBef>
                <a:spcPts val="560"/>
              </a:spcBef>
              <a:tabLst>
                <a:tab pos="3908425" algn="l"/>
              </a:tabLst>
            </a:pPr>
            <a:r>
              <a:rPr lang="en-US" sz="2400" spc="-5" dirty="0" smtClean="0">
                <a:latin typeface="Calibri" pitchFamily="34" charset="0"/>
                <a:cs typeface="Comic Sans MS"/>
              </a:rPr>
              <a:t>Technology</a:t>
            </a:r>
            <a:r>
              <a:rPr lang="en-US" sz="2400" spc="5" dirty="0" smtClean="0">
                <a:latin typeface="Calibri" pitchFamily="34" charset="0"/>
                <a:cs typeface="Comic Sans MS"/>
              </a:rPr>
              <a:t> </a:t>
            </a:r>
            <a:r>
              <a:rPr lang="en-US" sz="2400" spc="-5" dirty="0" smtClean="0">
                <a:latin typeface="Calibri" pitchFamily="34" charset="0"/>
                <a:cs typeface="Comic Sans MS"/>
              </a:rPr>
              <a:t>Management</a:t>
            </a:r>
            <a:r>
              <a:rPr lang="en-US" sz="2400" spc="5" dirty="0" smtClean="0">
                <a:latin typeface="Calibri" pitchFamily="34" charset="0"/>
                <a:cs typeface="Comic Sans MS"/>
              </a:rPr>
              <a:t> </a:t>
            </a:r>
            <a:r>
              <a:rPr lang="en-US" sz="2400" dirty="0" smtClean="0">
                <a:latin typeface="Calibri" pitchFamily="34" charset="0"/>
                <a:cs typeface="Comic Sans MS"/>
              </a:rPr>
              <a:t>(MOT) </a:t>
            </a:r>
            <a:r>
              <a:rPr lang="en-US" sz="2400" spc="-5" dirty="0" smtClean="0">
                <a:latin typeface="Calibri" pitchFamily="34" charset="0"/>
                <a:cs typeface="Comic Sans MS"/>
              </a:rPr>
              <a:t>is mainly carried </a:t>
            </a:r>
            <a:r>
              <a:rPr lang="en-US" sz="2400" dirty="0" smtClean="0">
                <a:latin typeface="Calibri" pitchFamily="34" charset="0"/>
                <a:cs typeface="Comic Sans MS"/>
              </a:rPr>
              <a:t>out </a:t>
            </a:r>
            <a:r>
              <a:rPr lang="en-US" sz="2400" spc="-5" dirty="0" smtClean="0">
                <a:latin typeface="Calibri" pitchFamily="34" charset="0"/>
                <a:cs typeface="Comic Sans MS"/>
              </a:rPr>
              <a:t>at two  levels:</a:t>
            </a:r>
            <a:endParaRPr lang="en-US" sz="2400" dirty="0" smtClean="0">
              <a:latin typeface="Calibri" pitchFamily="34" charset="0"/>
              <a:cs typeface="Comic Sans MS"/>
            </a:endParaRPr>
          </a:p>
          <a:p>
            <a:pPr marL="355600" indent="-342900">
              <a:lnSpc>
                <a:spcPct val="100000"/>
              </a:lnSpc>
              <a:spcBef>
                <a:spcPts val="40"/>
              </a:spcBef>
              <a:buChar char="•"/>
              <a:tabLst>
                <a:tab pos="354965" algn="l"/>
                <a:tab pos="355600" algn="l"/>
              </a:tabLst>
            </a:pPr>
            <a:r>
              <a:rPr lang="en-US" sz="2400" dirty="0" smtClean="0">
                <a:solidFill>
                  <a:srgbClr val="C00000"/>
                </a:solidFill>
                <a:latin typeface="Calibri" pitchFamily="34" charset="0"/>
                <a:cs typeface="Comic Sans MS"/>
              </a:rPr>
              <a:t>At </a:t>
            </a:r>
            <a:r>
              <a:rPr lang="en-US" sz="2400" spc="-5" dirty="0" smtClean="0">
                <a:solidFill>
                  <a:srgbClr val="C00000"/>
                </a:solidFill>
                <a:latin typeface="Calibri" pitchFamily="34" charset="0"/>
                <a:cs typeface="Comic Sans MS"/>
              </a:rPr>
              <a:t>National</a:t>
            </a:r>
            <a:r>
              <a:rPr lang="en-US" sz="2400" dirty="0" smtClean="0">
                <a:solidFill>
                  <a:srgbClr val="C00000"/>
                </a:solidFill>
                <a:latin typeface="Calibri" pitchFamily="34" charset="0"/>
                <a:cs typeface="Comic Sans MS"/>
              </a:rPr>
              <a:t> </a:t>
            </a:r>
            <a:r>
              <a:rPr lang="en-US" sz="2400" spc="-5" dirty="0" smtClean="0">
                <a:solidFill>
                  <a:srgbClr val="C00000"/>
                </a:solidFill>
                <a:latin typeface="Calibri" pitchFamily="34" charset="0"/>
                <a:cs typeface="Comic Sans MS"/>
              </a:rPr>
              <a:t>Level</a:t>
            </a:r>
            <a:endParaRPr lang="en-US" sz="2400" dirty="0" smtClean="0">
              <a:solidFill>
                <a:srgbClr val="C00000"/>
              </a:solidFill>
              <a:latin typeface="Calibri" pitchFamily="34" charset="0"/>
              <a:cs typeface="Comic Sans MS"/>
            </a:endParaRPr>
          </a:p>
          <a:p>
            <a:pPr marL="355600" indent="-342900">
              <a:lnSpc>
                <a:spcPct val="100000"/>
              </a:lnSpc>
              <a:spcBef>
                <a:spcPts val="20"/>
              </a:spcBef>
              <a:buChar char="•"/>
              <a:tabLst>
                <a:tab pos="354965" algn="l"/>
                <a:tab pos="355600" algn="l"/>
              </a:tabLst>
            </a:pPr>
            <a:r>
              <a:rPr lang="en-US" sz="2400" dirty="0" smtClean="0">
                <a:solidFill>
                  <a:srgbClr val="C00000"/>
                </a:solidFill>
                <a:latin typeface="Calibri" pitchFamily="34" charset="0"/>
                <a:cs typeface="Comic Sans MS"/>
              </a:rPr>
              <a:t>At </a:t>
            </a:r>
            <a:r>
              <a:rPr lang="en-US" sz="2400" spc="-5" dirty="0" smtClean="0">
                <a:solidFill>
                  <a:srgbClr val="C00000"/>
                </a:solidFill>
                <a:latin typeface="Calibri" pitchFamily="34" charset="0"/>
                <a:cs typeface="Comic Sans MS"/>
              </a:rPr>
              <a:t>Enterprise</a:t>
            </a:r>
            <a:r>
              <a:rPr lang="en-US" sz="2400" spc="-10" dirty="0" smtClean="0">
                <a:solidFill>
                  <a:srgbClr val="C00000"/>
                </a:solidFill>
                <a:latin typeface="Calibri" pitchFamily="34" charset="0"/>
                <a:cs typeface="Comic Sans MS"/>
              </a:rPr>
              <a:t> </a:t>
            </a:r>
            <a:r>
              <a:rPr lang="en-US" sz="2400" spc="-5" dirty="0" smtClean="0">
                <a:solidFill>
                  <a:srgbClr val="C00000"/>
                </a:solidFill>
                <a:latin typeface="Calibri" pitchFamily="34" charset="0"/>
                <a:cs typeface="Comic Sans MS"/>
              </a:rPr>
              <a:t>Level</a:t>
            </a:r>
          </a:p>
          <a:p>
            <a:pPr marL="355600" indent="-342900">
              <a:lnSpc>
                <a:spcPct val="100000"/>
              </a:lnSpc>
              <a:spcBef>
                <a:spcPts val="20"/>
              </a:spcBef>
              <a:tabLst>
                <a:tab pos="354965" algn="l"/>
                <a:tab pos="355600" algn="l"/>
              </a:tabLst>
            </a:pPr>
            <a:endParaRPr lang="en-US" sz="2400" spc="-5" dirty="0" smtClean="0">
              <a:latin typeface="Calibri" pitchFamily="34" charset="0"/>
              <a:cs typeface="Comic Sans MS"/>
            </a:endParaRPr>
          </a:p>
          <a:p>
            <a:pPr marL="355600" indent="-342900">
              <a:lnSpc>
                <a:spcPct val="100000"/>
              </a:lnSpc>
              <a:spcBef>
                <a:spcPts val="100"/>
              </a:spcBef>
              <a:buChar char="•"/>
              <a:tabLst>
                <a:tab pos="354965" algn="l"/>
                <a:tab pos="355600" algn="l"/>
              </a:tabLst>
            </a:pPr>
            <a:r>
              <a:rPr sz="2400" b="1" spc="-5" dirty="0" smtClean="0">
                <a:latin typeface="Calibri" pitchFamily="34" charset="0"/>
                <a:cs typeface="Comic Sans MS"/>
              </a:rPr>
              <a:t>Technology </a:t>
            </a:r>
            <a:r>
              <a:rPr sz="2400" b="1" spc="-5" dirty="0">
                <a:latin typeface="Calibri" pitchFamily="34" charset="0"/>
                <a:cs typeface="Comic Sans MS"/>
              </a:rPr>
              <a:t>Management (MOT) At National</a:t>
            </a:r>
            <a:r>
              <a:rPr sz="2400" b="1" spc="5" dirty="0">
                <a:latin typeface="Calibri" pitchFamily="34" charset="0"/>
                <a:cs typeface="Comic Sans MS"/>
              </a:rPr>
              <a:t> </a:t>
            </a:r>
            <a:r>
              <a:rPr sz="2400" b="1" spc="-5" dirty="0">
                <a:latin typeface="Calibri" pitchFamily="34" charset="0"/>
                <a:cs typeface="Comic Sans MS"/>
              </a:rPr>
              <a:t>Level</a:t>
            </a:r>
            <a:endParaRPr sz="2400" b="1" dirty="0">
              <a:latin typeface="Calibri" pitchFamily="34" charset="0"/>
              <a:cs typeface="Comic Sans MS"/>
            </a:endParaRPr>
          </a:p>
          <a:p>
            <a:pPr marL="355600" marR="181610" algn="just">
              <a:lnSpc>
                <a:spcPct val="100000"/>
              </a:lnSpc>
              <a:spcBef>
                <a:spcPts val="600"/>
              </a:spcBef>
            </a:pPr>
            <a:r>
              <a:rPr sz="2400" spc="-5" dirty="0" smtClean="0">
                <a:latin typeface="Calibri" pitchFamily="34" charset="0"/>
                <a:cs typeface="Comic Sans MS"/>
              </a:rPr>
              <a:t>main </a:t>
            </a:r>
            <a:r>
              <a:rPr sz="2400" spc="-5" dirty="0">
                <a:latin typeface="Calibri" pitchFamily="34" charset="0"/>
                <a:cs typeface="Comic Sans MS"/>
              </a:rPr>
              <a:t>obejective of is to assure that the </a:t>
            </a:r>
            <a:r>
              <a:rPr sz="2400" b="1" spc="-5" dirty="0">
                <a:latin typeface="Calibri" pitchFamily="34" charset="0"/>
                <a:cs typeface="Comic Sans MS"/>
              </a:rPr>
              <a:t>nation and  its business firms gain sustainable technological  compeitiveness</a:t>
            </a:r>
            <a:r>
              <a:rPr sz="2400" spc="-5" dirty="0">
                <a:latin typeface="Calibri" pitchFamily="34" charset="0"/>
                <a:cs typeface="Comic Sans MS"/>
              </a:rPr>
              <a:t> in the </a:t>
            </a:r>
            <a:r>
              <a:rPr sz="2400" b="1" spc="-5" dirty="0">
                <a:latin typeface="Calibri" pitchFamily="34" charset="0"/>
                <a:cs typeface="Comic Sans MS"/>
              </a:rPr>
              <a:t>international markets </a:t>
            </a:r>
            <a:r>
              <a:rPr sz="2400" spc="-5" dirty="0">
                <a:latin typeface="Calibri" pitchFamily="34" charset="0"/>
                <a:cs typeface="Comic Sans MS"/>
              </a:rPr>
              <a:t>and  </a:t>
            </a:r>
            <a:r>
              <a:rPr sz="2400" b="1" spc="-5" dirty="0">
                <a:latin typeface="Calibri" pitchFamily="34" charset="0"/>
                <a:cs typeface="Comic Sans MS"/>
              </a:rPr>
              <a:t>maintain strong position </a:t>
            </a:r>
            <a:r>
              <a:rPr sz="2400" dirty="0">
                <a:latin typeface="Calibri" pitchFamily="34" charset="0"/>
                <a:cs typeface="Comic Sans MS"/>
              </a:rPr>
              <a:t>in </a:t>
            </a:r>
            <a:r>
              <a:rPr sz="2400" spc="-5" dirty="0">
                <a:latin typeface="Calibri" pitchFamily="34" charset="0"/>
                <a:cs typeface="Comic Sans MS"/>
              </a:rPr>
              <a:t>the international  business on long-term</a:t>
            </a:r>
            <a:r>
              <a:rPr sz="2400" dirty="0">
                <a:latin typeface="Calibri" pitchFamily="34" charset="0"/>
                <a:cs typeface="Comic Sans MS"/>
              </a:rPr>
              <a:t> </a:t>
            </a:r>
            <a:r>
              <a:rPr sz="2400" spc="-5" dirty="0">
                <a:latin typeface="Calibri" pitchFamily="34" charset="0"/>
                <a:cs typeface="Comic Sans MS"/>
              </a:rPr>
              <a:t>basis.</a:t>
            </a:r>
            <a:endParaRPr sz="2400" dirty="0">
              <a:latin typeface="Calibri" pitchFamily="34" charset="0"/>
              <a:cs typeface="Comic Sans MS"/>
            </a:endParaRPr>
          </a:p>
        </p:txBody>
      </p:sp>
      <p:pic>
        <p:nvPicPr>
          <p:cNvPr id="4" name="Picture 3"/>
          <p:cNvPicPr/>
          <p:nvPr/>
        </p:nvPicPr>
        <p:blipFill>
          <a:blip r:embed="rId2"/>
          <a:srcRect/>
          <a:stretch>
            <a:fillRect/>
          </a:stretch>
        </p:blipFill>
        <p:spPr bwMode="auto">
          <a:xfrm>
            <a:off x="7543800" y="0"/>
            <a:ext cx="16002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4873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IN" sz="3200" dirty="0" smtClean="0">
                <a:solidFill>
                  <a:srgbClr val="002060"/>
                </a:solidFill>
              </a:rPr>
              <a:t>Technical Entrepreneurship</a:t>
            </a:r>
          </a:p>
        </p:txBody>
      </p:sp>
      <p:sp>
        <p:nvSpPr>
          <p:cNvPr id="3" name="Content Placeholder 2"/>
          <p:cNvSpPr>
            <a:spLocks noGrp="1"/>
          </p:cNvSpPr>
          <p:nvPr>
            <p:ph idx="1"/>
          </p:nvPr>
        </p:nvSpPr>
        <p:spPr>
          <a:xfrm>
            <a:off x="304800" y="1582420"/>
            <a:ext cx="8629015" cy="4665980"/>
          </a:xfrm>
        </p:spPr>
        <p:txBody>
          <a:bodyPr>
            <a:normAutofit/>
          </a:bodyPr>
          <a:lstStyle/>
          <a:p>
            <a:pPr>
              <a:buNone/>
            </a:pPr>
            <a:r>
              <a:rPr lang="en-US" sz="2800" b="1" dirty="0" smtClean="0">
                <a:solidFill>
                  <a:srgbClr val="C00000"/>
                </a:solidFill>
                <a:latin typeface="Calibri" pitchFamily="34" charset="0"/>
              </a:rPr>
              <a:t>Technology entrepreneurship is about: </a:t>
            </a:r>
          </a:p>
          <a:p>
            <a:r>
              <a:rPr lang="en-US" sz="2400" dirty="0" err="1" smtClean="0">
                <a:latin typeface="Calibri" pitchFamily="34" charset="0"/>
              </a:rPr>
              <a:t>i</a:t>
            </a:r>
            <a:r>
              <a:rPr lang="en-US" sz="2400" dirty="0" smtClean="0">
                <a:latin typeface="Calibri" pitchFamily="34" charset="0"/>
              </a:rPr>
              <a:t>) operating small businesses owned by engineers or scientists; </a:t>
            </a:r>
          </a:p>
          <a:p>
            <a:r>
              <a:rPr lang="en-US" sz="2400" dirty="0" smtClean="0">
                <a:latin typeface="Calibri" pitchFamily="34" charset="0"/>
              </a:rPr>
              <a:t>ii) finding problems or applications for a particular technology;</a:t>
            </a:r>
          </a:p>
          <a:p>
            <a:r>
              <a:rPr lang="en-US" sz="2400" dirty="0" smtClean="0">
                <a:latin typeface="Calibri" pitchFamily="34" charset="0"/>
              </a:rPr>
              <a:t>iii) launching new ventures, introducing new applications, or exploiting opportunities that rely on scientific and technical knowledge; and </a:t>
            </a:r>
          </a:p>
          <a:p>
            <a:r>
              <a:rPr lang="en-US" sz="2400" dirty="0" smtClean="0">
                <a:latin typeface="Calibri" pitchFamily="34" charset="0"/>
              </a:rPr>
              <a:t>iv) working with others to produce technology change.</a:t>
            </a:r>
            <a:endParaRPr lang="en-US" sz="2400" dirty="0">
              <a:latin typeface="Calibri" pitchFamily="34" charset="0"/>
            </a:endParaRPr>
          </a:p>
        </p:txBody>
      </p:sp>
      <p:pic>
        <p:nvPicPr>
          <p:cNvPr id="4" name="Picture 3"/>
          <p:cNvPicPr/>
          <p:nvPr/>
        </p:nvPicPr>
        <p:blipFill>
          <a:blip r:embed="rId2"/>
          <a:srcRect/>
          <a:stretch>
            <a:fillRect/>
          </a:stretch>
        </p:blipFill>
        <p:spPr bwMode="auto">
          <a:xfrm>
            <a:off x="7620000" y="0"/>
            <a:ext cx="15240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altLang="en-IN" sz="3200" dirty="0" smtClean="0">
                <a:solidFill>
                  <a:srgbClr val="002060"/>
                </a:solidFill>
              </a:rPr>
              <a:t>  </a:t>
            </a:r>
            <a:r>
              <a:rPr lang="en-IN" sz="3200" dirty="0" smtClean="0">
                <a:solidFill>
                  <a:srgbClr val="002060"/>
                </a:solidFill>
              </a:rPr>
              <a:t>Technical Entrepreneurship</a:t>
            </a:r>
          </a:p>
        </p:txBody>
      </p:sp>
      <p:sp>
        <p:nvSpPr>
          <p:cNvPr id="3" name="Content Placeholder 2"/>
          <p:cNvSpPr>
            <a:spLocks noGrp="1"/>
          </p:cNvSpPr>
          <p:nvPr>
            <p:ph idx="1"/>
          </p:nvPr>
        </p:nvSpPr>
        <p:spPr>
          <a:xfrm>
            <a:off x="457200" y="1593215"/>
            <a:ext cx="8476615" cy="4655185"/>
          </a:xfrm>
        </p:spPr>
        <p:txBody>
          <a:bodyPr>
            <a:normAutofit fontScale="32500" lnSpcReduction="20000"/>
          </a:bodyPr>
          <a:lstStyle/>
          <a:p>
            <a:pPr>
              <a:buNone/>
            </a:pPr>
            <a:r>
              <a:rPr lang="en-US" sz="5100" dirty="0" smtClean="0">
                <a:solidFill>
                  <a:srgbClr val="C00000"/>
                </a:solidFill>
              </a:rPr>
              <a:t>	Definition of technology entrepreneurship is based on four elements:</a:t>
            </a:r>
          </a:p>
          <a:p>
            <a:pPr>
              <a:buNone/>
            </a:pPr>
            <a:endParaRPr lang="en-US" sz="5100" dirty="0" smtClean="0">
              <a:solidFill>
                <a:srgbClr val="C00000"/>
              </a:solidFill>
            </a:endParaRPr>
          </a:p>
          <a:p>
            <a:r>
              <a:rPr lang="en-US" sz="4900" b="1" dirty="0" smtClean="0"/>
              <a:t>1. Ultimate outcomes. Value creation are </a:t>
            </a:r>
            <a:r>
              <a:rPr lang="en-US" sz="4900" dirty="0" smtClean="0"/>
              <a:t>identified as two outcomes of technology entrepreneurship because the sources that create value and the sources that capture value may not be the same over the long run.</a:t>
            </a:r>
          </a:p>
          <a:p>
            <a:endParaRPr lang="en-US" sz="4900" b="1" dirty="0" smtClean="0"/>
          </a:p>
          <a:p>
            <a:r>
              <a:rPr lang="en-US" sz="4900" b="1" dirty="0" smtClean="0"/>
              <a:t>2. Target of the ultimate outcomes. The firm is identified </a:t>
            </a:r>
            <a:r>
              <a:rPr lang="en-US" sz="4900" dirty="0" smtClean="0"/>
              <a:t>as the target organization for which value is created and captured.</a:t>
            </a:r>
          </a:p>
          <a:p>
            <a:endParaRPr lang="en-US" sz="4900" b="1" dirty="0" smtClean="0"/>
          </a:p>
          <a:p>
            <a:r>
              <a:rPr lang="en-US" sz="4900" b="1" dirty="0" smtClean="0"/>
              <a:t>3. Mechanism used to deliver the ultimate outcomes.</a:t>
            </a:r>
          </a:p>
          <a:p>
            <a:r>
              <a:rPr lang="en-US" sz="4900" dirty="0" smtClean="0"/>
              <a:t>Investment in a project is the mechanism mobilized to create and capture value. A project is a stock of resources (i.e., specialized individuals and heterogeneous assets) committed to deliver the two ultimate outcome types for a period of time.</a:t>
            </a:r>
          </a:p>
          <a:p>
            <a:endParaRPr lang="en-US" sz="4900" dirty="0" smtClean="0"/>
          </a:p>
          <a:p>
            <a:r>
              <a:rPr lang="en-US" sz="4900" b="1" dirty="0" smtClean="0"/>
              <a:t>4. Interdependence of this mechanism with scientific and technological advances. The individuals involved </a:t>
            </a:r>
            <a:r>
              <a:rPr lang="en-US" sz="4900" dirty="0" smtClean="0"/>
              <a:t>in a project influence and are influenced by advances in relevant scientific and technology knowledge. The project exploits or explores scientific and technology knowledge. External and internal individuals and organizations co-produce the project’s outputs.</a:t>
            </a:r>
            <a:endParaRPr lang="en-US" sz="4900" dirty="0"/>
          </a:p>
        </p:txBody>
      </p:sp>
      <p:pic>
        <p:nvPicPr>
          <p:cNvPr id="4" name="Picture 3"/>
          <p:cNvPicPr/>
          <p:nvPr/>
        </p:nvPicPr>
        <p:blipFill>
          <a:blip r:embed="rId2"/>
          <a:srcRect/>
          <a:stretch>
            <a:fillRect/>
          </a:stretch>
        </p:blipFill>
        <p:spPr bwMode="auto">
          <a:xfrm>
            <a:off x="7543800" y="0"/>
            <a:ext cx="16002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685800"/>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altLang="en-US" dirty="0" smtClean="0">
                <a:solidFill>
                  <a:srgbClr val="002060"/>
                </a:solidFill>
              </a:rPr>
              <a:t>  </a:t>
            </a:r>
            <a:r>
              <a:rPr lang="en-US" sz="3200" dirty="0" smtClean="0">
                <a:solidFill>
                  <a:srgbClr val="002060"/>
                </a:solidFill>
              </a:rPr>
              <a:t>International trade</a:t>
            </a:r>
          </a:p>
        </p:txBody>
      </p:sp>
      <p:sp>
        <p:nvSpPr>
          <p:cNvPr id="3" name="Content Placeholder 2"/>
          <p:cNvSpPr>
            <a:spLocks noGrp="1"/>
          </p:cNvSpPr>
          <p:nvPr>
            <p:ph idx="1"/>
          </p:nvPr>
        </p:nvSpPr>
        <p:spPr>
          <a:xfrm>
            <a:off x="300355" y="1715770"/>
            <a:ext cx="8633460" cy="4532630"/>
          </a:xfrm>
        </p:spPr>
        <p:txBody>
          <a:bodyPr>
            <a:noAutofit/>
          </a:bodyPr>
          <a:lstStyle/>
          <a:p>
            <a:r>
              <a:rPr lang="en-US" sz="2400" b="1" dirty="0" smtClean="0">
                <a:solidFill>
                  <a:srgbClr val="C00000"/>
                </a:solidFill>
              </a:rPr>
              <a:t>International trade</a:t>
            </a:r>
            <a:r>
              <a:rPr lang="en-US" sz="2400" dirty="0" smtClean="0">
                <a:solidFill>
                  <a:srgbClr val="C00000"/>
                </a:solidFill>
              </a:rPr>
              <a:t> </a:t>
            </a:r>
            <a:r>
              <a:rPr lang="en-US" sz="2400" dirty="0" smtClean="0"/>
              <a:t>is the exchange of capital, goods, and services across international borders or territories.</a:t>
            </a:r>
          </a:p>
          <a:p>
            <a:r>
              <a:rPr lang="en-US" sz="2400" dirty="0" smtClean="0"/>
              <a:t>In most countries, such trade represents a significant share of gross domestic product (GDP). </a:t>
            </a:r>
          </a:p>
          <a:p>
            <a:r>
              <a:rPr lang="en-US" sz="2400" dirty="0" smtClean="0"/>
              <a:t>Carrying out trade at an international level is a complex process when compared to domestic trade. When trade takes place between two or more nations factors like currency, government policies, economy, judicial system, laws, and markets influence trade. </a:t>
            </a:r>
          </a:p>
          <a:p>
            <a:r>
              <a:rPr lang="en-US" sz="2400" dirty="0" smtClean="0"/>
              <a:t>To smoothen and justify the process of trade between countries of different economic standing, some international economic </a:t>
            </a:r>
            <a:r>
              <a:rPr lang="en-US" sz="2400" dirty="0" err="1" smtClean="0"/>
              <a:t>organisations</a:t>
            </a:r>
            <a:r>
              <a:rPr lang="en-US" sz="2400" dirty="0" smtClean="0"/>
              <a:t> were formed, such as the World Trade Organization. </a:t>
            </a:r>
            <a:endParaRPr lang="en-US" sz="2400" dirty="0"/>
          </a:p>
        </p:txBody>
      </p:sp>
      <p:pic>
        <p:nvPicPr>
          <p:cNvPr id="4" name="Picture 3"/>
          <p:cNvPicPr/>
          <p:nvPr/>
        </p:nvPicPr>
        <p:blipFill>
          <a:blip r:embed="rId2"/>
          <a:srcRect/>
          <a:stretch>
            <a:fillRect/>
          </a:stretch>
        </p:blipFill>
        <p:spPr bwMode="auto">
          <a:xfrm>
            <a:off x="7467600" y="0"/>
            <a:ext cx="1676400" cy="6858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sz="3200" dirty="0" smtClean="0">
                <a:solidFill>
                  <a:srgbClr val="002060"/>
                </a:solidFill>
              </a:rPr>
              <a:t>Characteristics of global trade</a:t>
            </a:r>
          </a:p>
        </p:txBody>
      </p:sp>
      <p:sp>
        <p:nvSpPr>
          <p:cNvPr id="3" name="Content Placeholder 2"/>
          <p:cNvSpPr>
            <a:spLocks noGrp="1"/>
          </p:cNvSpPr>
          <p:nvPr>
            <p:ph idx="1"/>
          </p:nvPr>
        </p:nvSpPr>
        <p:spPr>
          <a:xfrm>
            <a:off x="395605" y="1614170"/>
            <a:ext cx="8538210" cy="4939030"/>
          </a:xfrm>
        </p:spPr>
        <p:txBody>
          <a:bodyPr>
            <a:normAutofit lnSpcReduction="10000"/>
          </a:bodyPr>
          <a:lstStyle/>
          <a:p>
            <a:pPr algn="just"/>
            <a:r>
              <a:rPr lang="en-US" sz="2400" dirty="0" smtClean="0"/>
              <a:t>A product that is transferred or sold from a party in one country to a party in another country is an export from the originating country, and an import to the country receiving that product. Imports and exports are accounted for in a country's current account in the balance of payments. </a:t>
            </a:r>
          </a:p>
          <a:p>
            <a:pPr algn="just"/>
            <a:endParaRPr lang="en-US" sz="2400" dirty="0" smtClean="0"/>
          </a:p>
          <a:p>
            <a:pPr algn="just"/>
            <a:r>
              <a:rPr lang="en-US" sz="2400" dirty="0" smtClean="0"/>
              <a:t>Trading globally may give consumers and countries the opportunity to be exposed to new markets and products. </a:t>
            </a:r>
          </a:p>
          <a:p>
            <a:pPr algn="just"/>
            <a:r>
              <a:rPr lang="en-US" sz="2400" dirty="0" smtClean="0"/>
              <a:t>Almost every kind of product can be found in the international</a:t>
            </a:r>
            <a:r>
              <a:rPr lang="en-US" sz="2400" u="sng" dirty="0" smtClean="0"/>
              <a:t> </a:t>
            </a:r>
            <a:r>
              <a:rPr lang="en-US" sz="2400" dirty="0" smtClean="0"/>
              <a:t>market, for example: food, clothes, spare parts, oil, </a:t>
            </a:r>
            <a:r>
              <a:rPr lang="en-US" sz="2400" dirty="0" err="1" smtClean="0"/>
              <a:t>jewellery</a:t>
            </a:r>
            <a:r>
              <a:rPr lang="en-US" sz="2400" dirty="0" smtClean="0"/>
              <a:t>, wine, stocks, currencies, and water. Services are also traded, such as in tourism, banking, consulting, and transportation. </a:t>
            </a:r>
          </a:p>
          <a:p>
            <a:pPr algn="just"/>
            <a:endParaRPr lang="en-US" sz="2000" dirty="0"/>
          </a:p>
        </p:txBody>
      </p:sp>
      <p:pic>
        <p:nvPicPr>
          <p:cNvPr id="4" name="Picture 3"/>
          <p:cNvPicPr/>
          <p:nvPr/>
        </p:nvPicPr>
        <p:blipFill>
          <a:blip r:embed="rId2"/>
          <a:srcRect/>
          <a:stretch>
            <a:fillRect/>
          </a:stretch>
        </p:blipFill>
        <p:spPr bwMode="auto">
          <a:xfrm>
            <a:off x="7467600" y="0"/>
            <a:ext cx="16764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sz="3200" dirty="0" smtClean="0">
                <a:solidFill>
                  <a:srgbClr val="002060"/>
                </a:solidFill>
              </a:rPr>
              <a:t>Characteristics of global trade</a:t>
            </a:r>
          </a:p>
        </p:txBody>
      </p:sp>
      <p:sp>
        <p:nvSpPr>
          <p:cNvPr id="3" name="Content Placeholder 2"/>
          <p:cNvSpPr>
            <a:spLocks noGrp="1"/>
          </p:cNvSpPr>
          <p:nvPr>
            <p:ph idx="1"/>
          </p:nvPr>
        </p:nvSpPr>
        <p:spPr>
          <a:xfrm>
            <a:off x="304800" y="1680210"/>
            <a:ext cx="8552815" cy="3958590"/>
          </a:xfrm>
        </p:spPr>
        <p:txBody>
          <a:bodyPr>
            <a:normAutofit/>
          </a:bodyPr>
          <a:lstStyle/>
          <a:p>
            <a:r>
              <a:rPr lang="en-US" sz="2600" dirty="0" smtClean="0">
                <a:latin typeface="Arial" panose="02080604020202020204" pitchFamily="34" charset="0"/>
                <a:cs typeface="Arial" panose="02080604020202020204" pitchFamily="34" charset="0"/>
              </a:rPr>
              <a:t>Advanced technology (including transportation), globalisation, industrialisation, outsourcing and multinational corporations have major impacts on the international trade system.</a:t>
            </a:r>
          </a:p>
          <a:p>
            <a:endParaRPr lang="en-US" sz="2600" dirty="0" smtClean="0">
              <a:latin typeface="Arial" panose="02080604020202020204" pitchFamily="34" charset="0"/>
              <a:cs typeface="Arial" panose="02080604020202020204" pitchFamily="34" charset="0"/>
            </a:endParaRPr>
          </a:p>
          <a:p>
            <a:r>
              <a:rPr lang="en-US" sz="2600" dirty="0" smtClean="0">
                <a:latin typeface="Arial" panose="02080604020202020204" pitchFamily="34" charset="0"/>
                <a:cs typeface="Arial" panose="02080604020202020204" pitchFamily="34" charset="0"/>
              </a:rPr>
              <a:t>Increasing international trade is crucial to the continuance of globalisation. Countries would be limited to the goods and services produced within their own borders without international trade</a:t>
            </a:r>
          </a:p>
          <a:p>
            <a:endParaRPr lang="en-US" dirty="0"/>
          </a:p>
        </p:txBody>
      </p:sp>
      <p:pic>
        <p:nvPicPr>
          <p:cNvPr id="4" name="Picture 3"/>
          <p:cNvPicPr/>
          <p:nvPr/>
        </p:nvPicPr>
        <p:blipFill>
          <a:blip r:embed="rId2"/>
          <a:srcRect/>
          <a:stretch>
            <a:fillRect/>
          </a:stretch>
        </p:blipFill>
        <p:spPr bwMode="auto">
          <a:xfrm>
            <a:off x="7467600" y="0"/>
            <a:ext cx="16764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457200"/>
            <a:ext cx="9144000" cy="4873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altLang="en-US" sz="3100" dirty="0" smtClean="0">
                <a:solidFill>
                  <a:srgbClr val="002060"/>
                </a:solidFill>
                <a:latin typeface="Arial" panose="02080604020202020204" pitchFamily="34" charset="0"/>
                <a:cs typeface="Arial" panose="02080604020202020204" pitchFamily="34" charset="0"/>
              </a:rPr>
              <a:t>  </a:t>
            </a:r>
            <a:r>
              <a:rPr lang="en-US" sz="3100" dirty="0" smtClean="0">
                <a:solidFill>
                  <a:srgbClr val="002060"/>
                </a:solidFill>
                <a:latin typeface="Arial" panose="02080604020202020204" pitchFamily="34" charset="0"/>
                <a:cs typeface="Arial" panose="02080604020202020204" pitchFamily="34" charset="0"/>
              </a:rPr>
              <a:t>Differences</a:t>
            </a:r>
            <a:r>
              <a:rPr lang="en-US" sz="3100" b="1" dirty="0" smtClean="0">
                <a:solidFill>
                  <a:srgbClr val="002060"/>
                </a:solidFill>
                <a:latin typeface="Arial" panose="02080604020202020204" pitchFamily="34" charset="0"/>
                <a:cs typeface="Arial" panose="02080604020202020204" pitchFamily="34" charset="0"/>
              </a:rPr>
              <a:t> </a:t>
            </a:r>
            <a:r>
              <a:rPr lang="en-US" sz="3100" dirty="0" smtClean="0">
                <a:solidFill>
                  <a:srgbClr val="002060"/>
                </a:solidFill>
                <a:latin typeface="Arial" panose="02080604020202020204" pitchFamily="34" charset="0"/>
                <a:cs typeface="Arial" panose="02080604020202020204" pitchFamily="34" charset="0"/>
              </a:rPr>
              <a:t>from domestic trade</a:t>
            </a:r>
          </a:p>
        </p:txBody>
      </p:sp>
      <p:sp>
        <p:nvSpPr>
          <p:cNvPr id="3" name="Content Placeholder 2"/>
          <p:cNvSpPr>
            <a:spLocks noGrp="1"/>
          </p:cNvSpPr>
          <p:nvPr>
            <p:ph idx="1"/>
          </p:nvPr>
        </p:nvSpPr>
        <p:spPr>
          <a:xfrm>
            <a:off x="228600" y="1790700"/>
            <a:ext cx="8705215" cy="5067300"/>
          </a:xfrm>
        </p:spPr>
        <p:txBody>
          <a:bodyPr>
            <a:normAutofit fontScale="92500" lnSpcReduction="20000"/>
          </a:bodyPr>
          <a:lstStyle/>
          <a:p>
            <a:pPr>
              <a:buNone/>
            </a:pPr>
            <a:r>
              <a:rPr lang="en-US" sz="2400" b="1" dirty="0" smtClean="0">
                <a:solidFill>
                  <a:srgbClr val="C00000"/>
                </a:solidFill>
                <a:latin typeface="Arial" panose="02080604020202020204" pitchFamily="34" charset="0"/>
                <a:cs typeface="Arial" panose="02080604020202020204" pitchFamily="34" charset="0"/>
              </a:rPr>
              <a:t>Differences from domestic trade</a:t>
            </a:r>
          </a:p>
          <a:p>
            <a:pPr>
              <a:buNone/>
            </a:pPr>
            <a:endParaRPr lang="en-US" b="1" dirty="0" smtClean="0"/>
          </a:p>
          <a:p>
            <a:pPr algn="just"/>
            <a:r>
              <a:rPr lang="en-US" sz="1600" dirty="0" smtClean="0"/>
              <a:t>International trade is, in principle, not different from domestic trade as the motivation and the behavior of parties involved in a trade do not change fundamentally regardless of whether trade is across a border or not. </a:t>
            </a:r>
          </a:p>
          <a:p>
            <a:pPr algn="just"/>
            <a:endParaRPr lang="en-US" sz="1600" dirty="0" smtClean="0"/>
          </a:p>
          <a:p>
            <a:pPr algn="just"/>
            <a:r>
              <a:rPr lang="en-US" sz="1600" dirty="0" smtClean="0"/>
              <a:t>However, in practical terms, carrying out trade at an international level is typically a more complex process than domestic trade. The main difference is that international trade is typically more costly than domestic trade. This is due to the fact that a border typically imposes additional costs such as tariffs, time costs due to border delays, and costs associated with country differences such as language, the legal system, or culture (non-tariff barriers). </a:t>
            </a:r>
          </a:p>
          <a:p>
            <a:pPr algn="just"/>
            <a:endParaRPr lang="en-US" sz="1600" dirty="0" smtClean="0"/>
          </a:p>
          <a:p>
            <a:pPr algn="just"/>
            <a:r>
              <a:rPr lang="en-US" sz="1600" dirty="0" smtClean="0"/>
              <a:t>Another difference between domestic and international trade is that factors of production such as capital and labor are often more mobile within a country than across countries. Thus, international trade is mostly restricted to trade in goods and services, and only to a lesser extent to trade in capital, </a:t>
            </a:r>
            <a:r>
              <a:rPr lang="en-US" sz="1600" dirty="0" err="1" smtClean="0"/>
              <a:t>labour</a:t>
            </a:r>
            <a:r>
              <a:rPr lang="en-US" sz="1600" dirty="0" smtClean="0"/>
              <a:t>, or other factors of production. Trade in goods and services can serve as a substitute for trade in factors of production. Instead of importing a factor of production, a country can import goods that make intensive use of that factor of production and thus embody it. An example of this is the import of labor-intensive goods by the United States from China. Instead of importing Chinese labor, the United States imports goods that were produced with Chinese labor. One report in 2010 suggested that international trade was increased when a country hosted a network of immigrants, but the trade effect was weakened when the immigrants became assimilated into their new country.</a:t>
            </a:r>
          </a:p>
          <a:p>
            <a:endParaRPr lang="en-US" sz="1600" dirty="0"/>
          </a:p>
        </p:txBody>
      </p:sp>
      <p:pic>
        <p:nvPicPr>
          <p:cNvPr id="4" name="Picture 3"/>
          <p:cNvPicPr/>
          <p:nvPr/>
        </p:nvPicPr>
        <p:blipFill>
          <a:blip r:embed="rId2"/>
          <a:srcRect/>
          <a:stretch>
            <a:fillRect/>
          </a:stretch>
        </p:blipFill>
        <p:spPr bwMode="auto">
          <a:xfrm>
            <a:off x="7467600" y="0"/>
            <a:ext cx="16764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r>
              <a:rPr lang="en-US" sz="3600" dirty="0" smtClean="0">
                <a:solidFill>
                  <a:srgbClr val="002060"/>
                </a:solidFill>
                <a:latin typeface="Arial" panose="02080604020202020204" pitchFamily="34" charset="0"/>
                <a:cs typeface="Arial" panose="02080604020202020204" pitchFamily="34" charset="0"/>
              </a:rPr>
              <a:t>Advantages of International Trade</a:t>
            </a:r>
          </a:p>
        </p:txBody>
      </p:sp>
      <p:sp>
        <p:nvSpPr>
          <p:cNvPr id="3" name="Content Placeholder 2"/>
          <p:cNvSpPr>
            <a:spLocks noGrp="1"/>
          </p:cNvSpPr>
          <p:nvPr>
            <p:ph idx="1"/>
          </p:nvPr>
        </p:nvSpPr>
        <p:spPr>
          <a:xfrm>
            <a:off x="304800" y="1473200"/>
            <a:ext cx="8629015" cy="4775200"/>
          </a:xfrm>
        </p:spPr>
        <p:txBody>
          <a:bodyPr>
            <a:normAutofit fontScale="90000"/>
          </a:bodyPr>
          <a:lstStyle/>
          <a:p>
            <a:pPr>
              <a:buNone/>
            </a:pPr>
            <a:r>
              <a:rPr lang="en-US" sz="1800" b="1" dirty="0" smtClean="0">
                <a:solidFill>
                  <a:srgbClr val="C00000"/>
                </a:solidFill>
                <a:latin typeface="Arial" panose="02080604020202020204" pitchFamily="34" charset="0"/>
                <a:cs typeface="Arial" panose="02080604020202020204" pitchFamily="34" charset="0"/>
              </a:rPr>
              <a:t>Advantages of International Trade </a:t>
            </a:r>
          </a:p>
          <a:p>
            <a:pPr algn="just"/>
            <a:r>
              <a:rPr lang="en-US" sz="1800" dirty="0" smtClean="0"/>
              <a:t>Exports create jobs and boost economic growth, as well as give domestic companies more experience in producing for foreign markets. Over time, companies gain a competitive advantage in global trade, and research shows that exporters are more productive than companies that focus on domestic trade.</a:t>
            </a:r>
          </a:p>
          <a:p>
            <a:pPr algn="just"/>
            <a:r>
              <a:rPr lang="en-US" sz="1800" dirty="0" smtClean="0"/>
              <a:t>Imports allow foreign competition to reduce prices for consumers and gives shoppers a wider variety of goods and services—like tropical and out-of-season fruits and vegetables. </a:t>
            </a:r>
          </a:p>
          <a:p>
            <a:pPr algn="just"/>
            <a:endParaRPr lang="en-US" sz="1800" dirty="0" smtClean="0"/>
          </a:p>
          <a:p>
            <a:pPr algn="just">
              <a:buNone/>
            </a:pPr>
            <a:r>
              <a:rPr lang="en-US" sz="1800" b="1" dirty="0" smtClean="0">
                <a:solidFill>
                  <a:srgbClr val="C00000"/>
                </a:solidFill>
                <a:latin typeface="Arial" panose="02080604020202020204" pitchFamily="34" charset="0"/>
                <a:cs typeface="Arial" panose="02080604020202020204" pitchFamily="34" charset="0"/>
              </a:rPr>
              <a:t>Disadvantages of International Trade </a:t>
            </a:r>
          </a:p>
          <a:p>
            <a:pPr algn="just"/>
            <a:r>
              <a:rPr lang="en-US" sz="1800" dirty="0" smtClean="0"/>
              <a:t>The only way to boost exports is to make trade easier overall. Governments do this by reducing tariffs and other blocks to imports. That reduces jobs in domestic industries that can't compete on a global scale, as well as leads to job outsourcing, which is when companies relocate call centers, technology offices, and manufacturing to countries with a lower cost of living. </a:t>
            </a:r>
          </a:p>
          <a:p>
            <a:pPr algn="just"/>
            <a:r>
              <a:rPr lang="en-US" sz="1800" dirty="0" smtClean="0"/>
              <a:t>Countries with traditional economies could lose their local farming base as developed economies subsidize their agribusiness. Both the U.S. and European Union do this, which undercuts the prices of the local farmers. </a:t>
            </a:r>
          </a:p>
          <a:p>
            <a:pPr algn="just"/>
            <a:endParaRPr lang="en-US" sz="1800" dirty="0"/>
          </a:p>
        </p:txBody>
      </p:sp>
      <p:pic>
        <p:nvPicPr>
          <p:cNvPr id="4" name="Picture 3"/>
          <p:cNvPicPr/>
          <p:nvPr/>
        </p:nvPicPr>
        <p:blipFill>
          <a:blip r:embed="rId2"/>
          <a:srcRect/>
          <a:stretch>
            <a:fillRect/>
          </a:stretch>
        </p:blipFill>
        <p:spPr bwMode="auto">
          <a:xfrm>
            <a:off x="7543800" y="0"/>
            <a:ext cx="16002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altLang="en-US" sz="3600" dirty="0" smtClean="0">
                <a:solidFill>
                  <a:srgbClr val="002060"/>
                </a:solidFill>
                <a:latin typeface="Arial" panose="02080604020202020204" pitchFamily="34" charset="0"/>
                <a:cs typeface="Arial" panose="02080604020202020204" pitchFamily="34" charset="0"/>
              </a:rPr>
              <a:t>  </a:t>
            </a:r>
            <a:r>
              <a:rPr lang="en-US" sz="3600" dirty="0" smtClean="0">
                <a:solidFill>
                  <a:srgbClr val="002060"/>
                </a:solidFill>
                <a:latin typeface="Arial" panose="02080604020202020204" pitchFamily="34" charset="0"/>
                <a:cs typeface="Arial" panose="02080604020202020204" pitchFamily="34" charset="0"/>
              </a:rPr>
              <a:t>8 Benefits of International Trade </a:t>
            </a:r>
          </a:p>
        </p:txBody>
      </p:sp>
      <p:sp>
        <p:nvSpPr>
          <p:cNvPr id="3" name="Content Placeholder 2"/>
          <p:cNvSpPr>
            <a:spLocks noGrp="1"/>
          </p:cNvSpPr>
          <p:nvPr>
            <p:ph idx="1"/>
          </p:nvPr>
        </p:nvSpPr>
        <p:spPr>
          <a:xfrm>
            <a:off x="228600" y="1426845"/>
            <a:ext cx="8705215" cy="4821555"/>
          </a:xfrm>
        </p:spPr>
        <p:txBody>
          <a:bodyPr>
            <a:normAutofit fontScale="52500" lnSpcReduction="20000"/>
          </a:bodyPr>
          <a:lstStyle/>
          <a:p>
            <a:pPr>
              <a:buNone/>
            </a:pPr>
            <a:r>
              <a:rPr lang="en-US" sz="4400" b="1" dirty="0" smtClean="0">
                <a:solidFill>
                  <a:srgbClr val="C00000"/>
                </a:solidFill>
                <a:latin typeface="Arial" panose="02080604020202020204" pitchFamily="34" charset="0"/>
                <a:cs typeface="Arial" panose="02080604020202020204" pitchFamily="34" charset="0"/>
              </a:rPr>
              <a:t>8 Benefits of International Trade | Export Management</a:t>
            </a:r>
          </a:p>
          <a:p>
            <a:endParaRPr lang="en-US" b="1" i="1" dirty="0" smtClean="0"/>
          </a:p>
          <a:p>
            <a:r>
              <a:rPr lang="en-US" b="1" i="1" dirty="0" smtClean="0"/>
              <a:t>1) Greater Variety of Goods Available for Consumption: </a:t>
            </a:r>
          </a:p>
          <a:p>
            <a:r>
              <a:rPr lang="en-US" dirty="0" smtClean="0"/>
              <a:t>International trade brings in different varieties of a particular product from different destinations. This gives consumers a wider array of choices which will not only improve their quality of life but as a whole it will help the country grow.</a:t>
            </a:r>
          </a:p>
          <a:p>
            <a:r>
              <a:rPr lang="en-US" b="1" i="1" dirty="0" smtClean="0"/>
              <a:t>2) Efficient Allocation and Better Utilization of Resources: </a:t>
            </a:r>
          </a:p>
          <a:p>
            <a:r>
              <a:rPr lang="en-US" dirty="0" smtClean="0"/>
              <a:t>Efficient allocation and better utilization of resources since countries tend to produce goods in which they have a comparative advantage. When countries produce through comparative advantage, wasteful duplication of resources is prevented. It helps save the environment from harmful gases being leaked into the atmosphere and also provides countries with a better marketing power.</a:t>
            </a:r>
          </a:p>
          <a:p>
            <a:r>
              <a:rPr lang="en-US" b="1" i="1" dirty="0" smtClean="0"/>
              <a:t>3) Promotes Efficiency in Production: </a:t>
            </a:r>
          </a:p>
          <a:p>
            <a:r>
              <a:rPr lang="en-US" dirty="0" smtClean="0"/>
              <a:t>International trade promotes efficiency in production as countries will try to adopt better methods of production to keep costs down in order to remain competitive. Countries that can produce a product at me lowest possible cost will be able to gain larger share in the market.</a:t>
            </a:r>
          </a:p>
          <a:p>
            <a:r>
              <a:rPr lang="en-US" dirty="0" smtClean="0"/>
              <a:t>Therefore an incentive to produce efficiently arises. This will help to increase the standards of the product and consumers will have a good quality product to consume.</a:t>
            </a:r>
          </a:p>
        </p:txBody>
      </p:sp>
      <p:pic>
        <p:nvPicPr>
          <p:cNvPr id="4" name="Picture 3"/>
          <p:cNvPicPr/>
          <p:nvPr/>
        </p:nvPicPr>
        <p:blipFill>
          <a:blip r:embed="rId2"/>
          <a:srcRect/>
          <a:stretch>
            <a:fillRect/>
          </a:stretch>
        </p:blipFill>
        <p:spPr bwMode="auto">
          <a:xfrm>
            <a:off x="7543800" y="0"/>
            <a:ext cx="16002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609600"/>
          </a:xfrm>
          <a:noFill/>
          <a:extLst>
            <a:ext uri="{909E8E84-426E-40DD-AFC4-6F175D3DCCD1}">
              <a14:hiddenFill xmlns:a14="http://schemas.microsoft.com/office/drawing/2010/main">
                <a:solidFill>
                  <a:schemeClr val="bg2">
                    <a:lumMod val="50000"/>
                  </a:schemeClr>
                </a:solidFill>
              </a14:hiddenFill>
            </a:ext>
          </a:extLst>
        </p:spPr>
        <p:txBody>
          <a:bodyPr>
            <a:normAutofit/>
          </a:bodyPr>
          <a:lstStyle/>
          <a:p>
            <a:pPr algn="l"/>
            <a:r>
              <a:rPr lang="en-US" altLang="en-US" sz="3200" dirty="0" smtClean="0">
                <a:solidFill>
                  <a:srgbClr val="002060"/>
                </a:solidFill>
                <a:latin typeface="Arial" panose="02080604020202020204" pitchFamily="34" charset="0"/>
                <a:cs typeface="Arial" panose="02080604020202020204" pitchFamily="34" charset="0"/>
              </a:rPr>
              <a:t> </a:t>
            </a:r>
            <a:r>
              <a:rPr lang="en-US" sz="2400" dirty="0" smtClean="0">
                <a:solidFill>
                  <a:srgbClr val="002060"/>
                </a:solidFill>
                <a:latin typeface="Arial" panose="02080604020202020204" pitchFamily="34" charset="0"/>
                <a:cs typeface="Arial" panose="02080604020202020204" pitchFamily="34" charset="0"/>
              </a:rPr>
              <a:t>8 Benefits of International Trade </a:t>
            </a:r>
          </a:p>
        </p:txBody>
      </p:sp>
      <p:sp>
        <p:nvSpPr>
          <p:cNvPr id="3" name="Content Placeholder 2"/>
          <p:cNvSpPr>
            <a:spLocks noGrp="1"/>
          </p:cNvSpPr>
          <p:nvPr>
            <p:ph idx="1"/>
          </p:nvPr>
        </p:nvSpPr>
        <p:spPr>
          <a:xfrm>
            <a:off x="304800" y="1568450"/>
            <a:ext cx="8629015" cy="5289550"/>
          </a:xfrm>
        </p:spPr>
        <p:txBody>
          <a:bodyPr>
            <a:normAutofit fontScale="90000" lnSpcReduction="10000"/>
          </a:bodyPr>
          <a:lstStyle/>
          <a:p>
            <a:r>
              <a:rPr lang="en-US" sz="1600" b="1" i="1" dirty="0" smtClean="0">
                <a:latin typeface="Arial" panose="02080604020202020204" pitchFamily="34" charset="0"/>
                <a:cs typeface="Arial" panose="02080604020202020204" pitchFamily="34" charset="0"/>
              </a:rPr>
              <a:t>4) More Employment: </a:t>
            </a:r>
          </a:p>
          <a:p>
            <a:r>
              <a:rPr lang="en-US" sz="1600" dirty="0" smtClean="0">
                <a:latin typeface="Arial" panose="02080604020202020204" pitchFamily="34" charset="0"/>
                <a:cs typeface="Arial" panose="02080604020202020204" pitchFamily="34" charset="0"/>
              </a:rPr>
              <a:t>More employment could be generated as the market for the countries’ goods widens through trade. International trade helps generate more employment through the establishment of newer industries to cater to the demands of various countries. This will help countries to bring-down their unemployment rates.</a:t>
            </a:r>
          </a:p>
          <a:p>
            <a:endParaRPr lang="en-US" sz="1600" dirty="0" smtClean="0">
              <a:latin typeface="Arial" panose="02080604020202020204" pitchFamily="34" charset="0"/>
              <a:cs typeface="Arial" panose="02080604020202020204" pitchFamily="34" charset="0"/>
            </a:endParaRPr>
          </a:p>
          <a:p>
            <a:r>
              <a:rPr lang="en-US" sz="1600" b="1" i="1" dirty="0" smtClean="0">
                <a:latin typeface="Arial" panose="02080604020202020204" pitchFamily="34" charset="0"/>
                <a:cs typeface="Arial" panose="02080604020202020204" pitchFamily="34" charset="0"/>
              </a:rPr>
              <a:t>5) Consumption at Cheaper Cost: </a:t>
            </a:r>
          </a:p>
          <a:p>
            <a:r>
              <a:rPr lang="en-US" sz="1600" dirty="0" smtClean="0">
                <a:latin typeface="Arial" panose="02080604020202020204" pitchFamily="34" charset="0"/>
                <a:cs typeface="Arial" panose="02080604020202020204" pitchFamily="34" charset="0"/>
              </a:rPr>
              <a:t>International trade enables a country to consume things which either cannot be produced within its borders or production may cost very high. Therefore it becomes cost cheaper to import from other countries through foreign trade.</a:t>
            </a:r>
          </a:p>
          <a:p>
            <a:endParaRPr lang="en-US" sz="1600" dirty="0" smtClean="0">
              <a:latin typeface="Arial" panose="02080604020202020204" pitchFamily="34" charset="0"/>
              <a:cs typeface="Arial" panose="02080604020202020204" pitchFamily="34" charset="0"/>
            </a:endParaRPr>
          </a:p>
          <a:p>
            <a:r>
              <a:rPr lang="en-US" sz="1600" b="1" i="1" dirty="0" smtClean="0">
                <a:latin typeface="Arial" panose="02080604020202020204" pitchFamily="34" charset="0"/>
                <a:cs typeface="Arial" panose="02080604020202020204" pitchFamily="34" charset="0"/>
              </a:rPr>
              <a:t>6) Reduces Trade Fluctuations: </a:t>
            </a:r>
          </a:p>
          <a:p>
            <a:r>
              <a:rPr lang="en-US" sz="1600" dirty="0" smtClean="0">
                <a:latin typeface="Arial" panose="02080604020202020204" pitchFamily="34" charset="0"/>
                <a:cs typeface="Arial" panose="02080604020202020204" pitchFamily="34" charset="0"/>
              </a:rPr>
              <a:t>By making the size of the market large with large supplies and extensive demand international trade reduces trade fluctuations. The prices of goods tend to remain more stable.</a:t>
            </a:r>
          </a:p>
          <a:p>
            <a:endParaRPr lang="en-US" sz="1600" dirty="0" smtClean="0">
              <a:latin typeface="Arial" panose="02080604020202020204" pitchFamily="34" charset="0"/>
              <a:cs typeface="Arial" panose="02080604020202020204" pitchFamily="34" charset="0"/>
            </a:endParaRPr>
          </a:p>
          <a:p>
            <a:r>
              <a:rPr lang="en-US" sz="1600" b="1" i="1" dirty="0" smtClean="0">
                <a:latin typeface="Arial" panose="02080604020202020204" pitchFamily="34" charset="0"/>
                <a:cs typeface="Arial" panose="02080604020202020204" pitchFamily="34" charset="0"/>
              </a:rPr>
              <a:t>7) Utilization of Surplus Produce: </a:t>
            </a:r>
          </a:p>
          <a:p>
            <a:r>
              <a:rPr lang="en-US" sz="1600" dirty="0" smtClean="0">
                <a:latin typeface="Arial" panose="02080604020202020204" pitchFamily="34" charset="0"/>
                <a:cs typeface="Arial" panose="02080604020202020204" pitchFamily="34" charset="0"/>
              </a:rPr>
              <a:t>International trade enables different countries to sell their surplus products to other countries and earn foreign exchange.</a:t>
            </a:r>
          </a:p>
          <a:p>
            <a:endParaRPr lang="en-US" sz="1600" dirty="0" smtClean="0">
              <a:latin typeface="Arial" panose="02080604020202020204" pitchFamily="34" charset="0"/>
              <a:cs typeface="Arial" panose="02080604020202020204" pitchFamily="34" charset="0"/>
            </a:endParaRPr>
          </a:p>
          <a:p>
            <a:r>
              <a:rPr lang="en-US" sz="1600" b="1" i="1" dirty="0" smtClean="0">
                <a:latin typeface="Arial" panose="02080604020202020204" pitchFamily="34" charset="0"/>
                <a:cs typeface="Arial" panose="02080604020202020204" pitchFamily="34" charset="0"/>
              </a:rPr>
              <a:t>8) Fosters Peace and Goodwill: </a:t>
            </a:r>
          </a:p>
          <a:p>
            <a:r>
              <a:rPr lang="en-US" sz="1600" dirty="0" smtClean="0">
                <a:latin typeface="Arial" panose="02080604020202020204" pitchFamily="34" charset="0"/>
                <a:cs typeface="Arial" panose="02080604020202020204" pitchFamily="34" charset="0"/>
              </a:rPr>
              <a:t>International trade fosters peace, goodwill, and mutual understanding among nations. Economic interdependence of countries often leads to close cultural relationship and thus avoid war between them.</a:t>
            </a:r>
          </a:p>
          <a:p>
            <a:endParaRPr lang="en-US" sz="1600" dirty="0" smtClean="0"/>
          </a:p>
          <a:p>
            <a:endParaRPr lang="en-US" sz="1600" dirty="0"/>
          </a:p>
        </p:txBody>
      </p:sp>
      <p:pic>
        <p:nvPicPr>
          <p:cNvPr id="4" name="Picture 3"/>
          <p:cNvPicPr/>
          <p:nvPr/>
        </p:nvPicPr>
        <p:blipFill>
          <a:blip r:embed="rId2"/>
          <a:srcRect/>
          <a:stretch>
            <a:fillRect/>
          </a:stretch>
        </p:blipFill>
        <p:spPr bwMode="auto">
          <a:xfrm>
            <a:off x="7467600" y="0"/>
            <a:ext cx="1676400" cy="6096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63562"/>
          </a:xfrm>
          <a:noFill/>
          <a:extLst>
            <a:ext uri="{909E8E84-426E-40DD-AFC4-6F175D3DCCD1}">
              <a14:hiddenFill xmlns:a14="http://schemas.microsoft.com/office/drawing/2010/main">
                <a:solidFill>
                  <a:schemeClr val="bg2">
                    <a:lumMod val="50000"/>
                  </a:schemeClr>
                </a:solidFill>
              </a14:hiddenFill>
            </a:ext>
          </a:extLst>
        </p:spPr>
        <p:txBody>
          <a:bodyPr>
            <a:normAutofit fontScale="90000"/>
          </a:bodyPr>
          <a:lstStyle/>
          <a:p>
            <a:pPr algn="l"/>
            <a:r>
              <a:rPr lang="en-US" altLang="en-US" sz="3200" b="1" dirty="0" smtClean="0">
                <a:solidFill>
                  <a:srgbClr val="002060"/>
                </a:solidFill>
                <a:latin typeface="Arial" panose="02080604020202020204" pitchFamily="34" charset="0"/>
                <a:cs typeface="Arial" panose="02080604020202020204" pitchFamily="34" charset="0"/>
              </a:rPr>
              <a:t>  </a:t>
            </a:r>
            <a:r>
              <a:rPr lang="en-US" sz="2400" b="1" dirty="0" smtClean="0">
                <a:solidFill>
                  <a:srgbClr val="002060"/>
                </a:solidFill>
                <a:latin typeface="Arial" panose="02080604020202020204" pitchFamily="34" charset="0"/>
                <a:cs typeface="Arial" panose="02080604020202020204" pitchFamily="34" charset="0"/>
              </a:rPr>
              <a:t>Seven reasons for international trade</a:t>
            </a:r>
          </a:p>
        </p:txBody>
      </p:sp>
      <p:sp>
        <p:nvSpPr>
          <p:cNvPr id="3" name="Content Placeholder 2"/>
          <p:cNvSpPr>
            <a:spLocks noGrp="1"/>
          </p:cNvSpPr>
          <p:nvPr>
            <p:ph idx="1"/>
          </p:nvPr>
        </p:nvSpPr>
        <p:spPr>
          <a:xfrm>
            <a:off x="228600" y="1543685"/>
            <a:ext cx="8705215" cy="5085715"/>
          </a:xfrm>
        </p:spPr>
        <p:txBody>
          <a:bodyPr>
            <a:normAutofit fontScale="90000" lnSpcReduction="10000"/>
          </a:bodyPr>
          <a:lstStyle/>
          <a:p>
            <a:r>
              <a:rPr lang="en-US" sz="2000" b="1" dirty="0" smtClean="0"/>
              <a:t>Here are seven reasons for international trade:</a:t>
            </a:r>
          </a:p>
          <a:p>
            <a:r>
              <a:rPr lang="en-US" sz="2000" b="1" dirty="0" smtClean="0"/>
              <a:t>1- Reduced dependence on your local market</a:t>
            </a:r>
            <a:endParaRPr lang="en-US" sz="2000" dirty="0" smtClean="0"/>
          </a:p>
          <a:p>
            <a:r>
              <a:rPr lang="en-US" sz="2000" dirty="0" smtClean="0"/>
              <a:t>Your home market may be struggling due to economic pressures, but if you go global, you will have immediate access to a practically unlimited range of customers in areas where there is more money available to spend, and because different cultures have different wants and needs, you can diversify your product range to take advantage of these differences.</a:t>
            </a:r>
          </a:p>
          <a:p>
            <a:r>
              <a:rPr lang="en-US" sz="2000" b="1" dirty="0" smtClean="0"/>
              <a:t>2- Increased chances of success</a:t>
            </a:r>
            <a:endParaRPr lang="en-US" sz="2000" dirty="0" smtClean="0"/>
          </a:p>
          <a:p>
            <a:r>
              <a:rPr lang="en-US" sz="2000" dirty="0" smtClean="0"/>
              <a:t>Unless you’ve got your pricing wrong, the higher the volume of products you sell, the more profit you make, and overseas trade is an obvious way to increase sales.  In support of this, UK Trade and Investment (UKTI) claim that companies who go global are 12% more likely to survive and excel than those who choose not to export.</a:t>
            </a:r>
          </a:p>
          <a:p>
            <a:r>
              <a:rPr lang="en-US" sz="2000" b="1" dirty="0" smtClean="0"/>
              <a:t>3- Increased efficiency</a:t>
            </a:r>
            <a:endParaRPr lang="en-US" sz="2000" dirty="0" smtClean="0"/>
          </a:p>
          <a:p>
            <a:r>
              <a:rPr lang="en-US" sz="2000" dirty="0" smtClean="0"/>
              <a:t>Benefit from the economies of scale that the export of your goods can bring – go global and profitably use up any excess capacity in your business, smoothing the load and avoiding the seasonal peaks and troughs that are the bane of the production manager’s life.</a:t>
            </a:r>
          </a:p>
        </p:txBody>
      </p:sp>
      <p:pic>
        <p:nvPicPr>
          <p:cNvPr id="4" name="Picture 3"/>
          <p:cNvPicPr/>
          <p:nvPr/>
        </p:nvPicPr>
        <p:blipFill>
          <a:blip r:embed="rId2"/>
          <a:srcRect/>
          <a:stretch>
            <a:fillRect/>
          </a:stretch>
        </p:blipFill>
        <p:spPr bwMode="auto">
          <a:xfrm>
            <a:off x="7467600" y="0"/>
            <a:ext cx="16764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200"/>
            <a:ext cx="9143999" cy="443711"/>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spcBef>
                <a:spcPts val="100"/>
              </a:spcBef>
            </a:pPr>
            <a:r>
              <a:rPr sz="2800" spc="-10" smtClean="0">
                <a:solidFill>
                  <a:srgbClr val="002060"/>
                </a:solidFill>
                <a:latin typeface="Calibri" pitchFamily="34" charset="0"/>
              </a:rPr>
              <a:t>Technology</a:t>
            </a:r>
            <a:r>
              <a:rPr lang="en-US" sz="2800" spc="-10" dirty="0" smtClean="0">
                <a:solidFill>
                  <a:srgbClr val="002060"/>
                </a:solidFill>
                <a:latin typeface="Calibri" pitchFamily="34" charset="0"/>
              </a:rPr>
              <a:t> </a:t>
            </a:r>
            <a:r>
              <a:rPr lang="en-US" sz="2800" spc="-10" dirty="0" smtClean="0">
                <a:solidFill>
                  <a:srgbClr val="002060"/>
                </a:solidFill>
                <a:latin typeface="Calibri" pitchFamily="34" charset="0"/>
                <a:cs typeface="Comic Sans MS"/>
              </a:rPr>
              <a:t>Management</a:t>
            </a:r>
          </a:p>
        </p:txBody>
      </p:sp>
      <p:sp>
        <p:nvSpPr>
          <p:cNvPr id="4" name="object 4"/>
          <p:cNvSpPr txBox="1"/>
          <p:nvPr/>
        </p:nvSpPr>
        <p:spPr>
          <a:xfrm>
            <a:off x="266700" y="1315720"/>
            <a:ext cx="8610600" cy="4549322"/>
          </a:xfrm>
          <a:prstGeom prst="rect">
            <a:avLst/>
          </a:prstGeom>
        </p:spPr>
        <p:txBody>
          <a:bodyPr vert="horz" wrap="square" lIns="0" tIns="85725" rIns="0" bIns="0" rtlCol="0">
            <a:spAutoFit/>
          </a:bodyPr>
          <a:lstStyle/>
          <a:p>
            <a:pPr marL="355600" marR="1203325" indent="-342900">
              <a:lnSpc>
                <a:spcPct val="80000"/>
              </a:lnSpc>
              <a:spcBef>
                <a:spcPts val="675"/>
              </a:spcBef>
            </a:pPr>
            <a:r>
              <a:rPr sz="2400" spc="-5" dirty="0">
                <a:latin typeface="Comic Sans MS"/>
                <a:cs typeface="Comic Sans MS"/>
              </a:rPr>
              <a:t>a. </a:t>
            </a:r>
            <a:r>
              <a:rPr sz="2400" spc="-5" dirty="0">
                <a:solidFill>
                  <a:srgbClr val="C00000"/>
                </a:solidFill>
                <a:latin typeface="Calibri" pitchFamily="34" charset="0"/>
                <a:cs typeface="Comic Sans MS"/>
              </a:rPr>
              <a:t>At national level, </a:t>
            </a:r>
            <a:r>
              <a:rPr sz="2400" spc="-5" dirty="0">
                <a:latin typeface="Calibri" pitchFamily="34" charset="0"/>
                <a:cs typeface="Comic Sans MS"/>
              </a:rPr>
              <a:t>the domain of technology  management includes the </a:t>
            </a:r>
            <a:r>
              <a:rPr sz="2400" b="1" spc="-5" dirty="0">
                <a:latin typeface="Calibri" pitchFamily="34" charset="0"/>
                <a:cs typeface="Comic Sans MS"/>
              </a:rPr>
              <a:t>following</a:t>
            </a:r>
            <a:r>
              <a:rPr sz="2400" b="1" spc="-20" dirty="0">
                <a:latin typeface="Calibri" pitchFamily="34" charset="0"/>
                <a:cs typeface="Comic Sans MS"/>
              </a:rPr>
              <a:t> </a:t>
            </a:r>
            <a:r>
              <a:rPr sz="2400" b="1" spc="-5" dirty="0">
                <a:latin typeface="Calibri" pitchFamily="34" charset="0"/>
                <a:cs typeface="Comic Sans MS"/>
              </a:rPr>
              <a:t>areas</a:t>
            </a:r>
            <a:r>
              <a:rPr sz="2400" b="1" spc="-5" dirty="0" smtClean="0">
                <a:latin typeface="Calibri" pitchFamily="34" charset="0"/>
                <a:cs typeface="Comic Sans MS"/>
              </a:rPr>
              <a:t>:</a:t>
            </a:r>
            <a:endParaRPr lang="en-US" sz="2400" b="1" spc="-5" dirty="0" smtClean="0">
              <a:latin typeface="Calibri" pitchFamily="34" charset="0"/>
              <a:cs typeface="Comic Sans MS"/>
            </a:endParaRPr>
          </a:p>
          <a:p>
            <a:pPr marL="355600" marR="1203325" indent="-342900">
              <a:lnSpc>
                <a:spcPct val="80000"/>
              </a:lnSpc>
              <a:spcBef>
                <a:spcPts val="675"/>
              </a:spcBef>
            </a:pPr>
            <a:endParaRPr sz="2400" dirty="0">
              <a:latin typeface="Calibri" pitchFamily="34" charset="0"/>
              <a:cs typeface="Comic Sans MS"/>
            </a:endParaRPr>
          </a:p>
          <a:p>
            <a:pPr marL="355600" indent="-342900" algn="just">
              <a:lnSpc>
                <a:spcPts val="2585"/>
              </a:lnSpc>
              <a:spcBef>
                <a:spcPts val="30"/>
              </a:spcBef>
              <a:buChar char="•"/>
              <a:tabLst>
                <a:tab pos="354965" algn="l"/>
                <a:tab pos="355600" algn="l"/>
              </a:tabLst>
            </a:pPr>
            <a:r>
              <a:rPr sz="2400" b="1" spc="-5" dirty="0">
                <a:latin typeface="Calibri" pitchFamily="34" charset="0"/>
                <a:cs typeface="Comic Sans MS"/>
              </a:rPr>
              <a:t>Developing </a:t>
            </a:r>
            <a:r>
              <a:rPr sz="2400" spc="-5" dirty="0" smtClean="0">
                <a:latin typeface="Calibri" pitchFamily="34" charset="0"/>
                <a:cs typeface="Comic Sans MS"/>
              </a:rPr>
              <a:t>appropr</a:t>
            </a:r>
            <a:r>
              <a:rPr lang="en-US" sz="2400" spc="-5" dirty="0" smtClean="0">
                <a:latin typeface="Calibri" pitchFamily="34" charset="0"/>
                <a:cs typeface="Comic Sans MS"/>
              </a:rPr>
              <a:t>i</a:t>
            </a:r>
            <a:r>
              <a:rPr sz="2400" spc="-5" dirty="0" smtClean="0">
                <a:latin typeface="Calibri" pitchFamily="34" charset="0"/>
                <a:cs typeface="Comic Sans MS"/>
              </a:rPr>
              <a:t>ate </a:t>
            </a:r>
            <a:r>
              <a:rPr sz="2400" b="1" spc="-5" dirty="0">
                <a:latin typeface="Calibri" pitchFamily="34" charset="0"/>
                <a:cs typeface="Comic Sans MS"/>
              </a:rPr>
              <a:t>technology strategy </a:t>
            </a:r>
            <a:r>
              <a:rPr sz="2400" spc="-5" dirty="0">
                <a:latin typeface="Calibri" pitchFamily="34" charset="0"/>
                <a:cs typeface="Comic Sans MS"/>
              </a:rPr>
              <a:t>for</a:t>
            </a:r>
            <a:r>
              <a:rPr sz="2400" dirty="0">
                <a:latin typeface="Calibri" pitchFamily="34" charset="0"/>
                <a:cs typeface="Comic Sans MS"/>
              </a:rPr>
              <a:t> </a:t>
            </a:r>
            <a:r>
              <a:rPr sz="2400" spc="-5" dirty="0">
                <a:latin typeface="Calibri" pitchFamily="34" charset="0"/>
                <a:cs typeface="Comic Sans MS"/>
              </a:rPr>
              <a:t>the</a:t>
            </a:r>
            <a:endParaRPr sz="2400" dirty="0">
              <a:latin typeface="Calibri" pitchFamily="34" charset="0"/>
              <a:cs typeface="Comic Sans MS"/>
            </a:endParaRPr>
          </a:p>
          <a:p>
            <a:pPr marL="355600" marR="944880" algn="just">
              <a:lnSpc>
                <a:spcPct val="80000"/>
              </a:lnSpc>
              <a:spcBef>
                <a:spcPts val="285"/>
              </a:spcBef>
            </a:pPr>
            <a:r>
              <a:rPr sz="2400" spc="-5" dirty="0">
                <a:latin typeface="Calibri" pitchFamily="34" charset="0"/>
                <a:cs typeface="Comic Sans MS"/>
              </a:rPr>
              <a:t>nation </a:t>
            </a:r>
            <a:endParaRPr sz="2400" spc="-5" dirty="0" smtClean="0">
              <a:latin typeface="Calibri" pitchFamily="34" charset="0"/>
              <a:cs typeface="Comic Sans MS"/>
            </a:endParaRPr>
          </a:p>
          <a:p>
            <a:pPr marL="355600" marR="1001395" indent="-342900" algn="just">
              <a:lnSpc>
                <a:spcPct val="80000"/>
              </a:lnSpc>
              <a:spcBef>
                <a:spcPts val="610"/>
              </a:spcBef>
              <a:buChar char="•"/>
              <a:tabLst>
                <a:tab pos="354965" algn="l"/>
                <a:tab pos="355600" algn="l"/>
              </a:tabLst>
            </a:pPr>
            <a:r>
              <a:rPr sz="2400" b="1" spc="-5" dirty="0" smtClean="0">
                <a:latin typeface="Calibri" pitchFamily="34" charset="0"/>
                <a:cs typeface="Comic Sans MS"/>
              </a:rPr>
              <a:t>Technology forecasting </a:t>
            </a:r>
            <a:r>
              <a:rPr sz="2400" spc="-5" dirty="0" smtClean="0">
                <a:latin typeface="Calibri" pitchFamily="34" charset="0"/>
                <a:cs typeface="Comic Sans MS"/>
              </a:rPr>
              <a:t>(i.e. forecasting the  technological changes)</a:t>
            </a:r>
          </a:p>
          <a:p>
            <a:pPr marL="355600" marR="139700" indent="-342900" algn="just">
              <a:lnSpc>
                <a:spcPct val="80000"/>
              </a:lnSpc>
              <a:spcBef>
                <a:spcPts val="600"/>
              </a:spcBef>
              <a:buChar char="•"/>
              <a:tabLst>
                <a:tab pos="354965" algn="l"/>
                <a:tab pos="355600" algn="l"/>
              </a:tabLst>
            </a:pPr>
            <a:r>
              <a:rPr sz="2400" b="1" spc="-5" dirty="0" smtClean="0">
                <a:latin typeface="Calibri" pitchFamily="34" charset="0"/>
                <a:cs typeface="Comic Sans MS"/>
              </a:rPr>
              <a:t>Justification</a:t>
            </a:r>
            <a:r>
              <a:rPr sz="2400" spc="-5" dirty="0" smtClean="0">
                <a:latin typeface="Calibri" pitchFamily="34" charset="0"/>
                <a:cs typeface="Comic Sans MS"/>
              </a:rPr>
              <a:t> </a:t>
            </a:r>
            <a:r>
              <a:rPr sz="2400" dirty="0">
                <a:latin typeface="Calibri" pitchFamily="34" charset="0"/>
                <a:cs typeface="Comic Sans MS"/>
              </a:rPr>
              <a:t>/ </a:t>
            </a:r>
            <a:r>
              <a:rPr sz="2400" spc="-5" dirty="0">
                <a:latin typeface="Calibri" pitchFamily="34" charset="0"/>
                <a:cs typeface="Comic Sans MS"/>
              </a:rPr>
              <a:t>appropriateness of </a:t>
            </a:r>
            <a:r>
              <a:rPr sz="2400" b="1" dirty="0">
                <a:latin typeface="Calibri" pitchFamily="34" charset="0"/>
                <a:cs typeface="Comic Sans MS"/>
              </a:rPr>
              <a:t>new </a:t>
            </a:r>
            <a:r>
              <a:rPr sz="2400" b="1" spc="-5" dirty="0">
                <a:latin typeface="Calibri" pitchFamily="34" charset="0"/>
                <a:cs typeface="Comic Sans MS"/>
              </a:rPr>
              <a:t>technology  </a:t>
            </a:r>
            <a:r>
              <a:rPr sz="2400" spc="-5" dirty="0">
                <a:latin typeface="Calibri" pitchFamily="34" charset="0"/>
                <a:cs typeface="Comic Sans MS"/>
              </a:rPr>
              <a:t>(including justification for technology adoption</a:t>
            </a:r>
            <a:r>
              <a:rPr sz="2400" spc="-10" dirty="0">
                <a:latin typeface="Calibri" pitchFamily="34" charset="0"/>
                <a:cs typeface="Comic Sans MS"/>
              </a:rPr>
              <a:t> </a:t>
            </a:r>
            <a:r>
              <a:rPr sz="2400" dirty="0">
                <a:latin typeface="Calibri" pitchFamily="34" charset="0"/>
                <a:cs typeface="Comic Sans MS"/>
              </a:rPr>
              <a:t>)</a:t>
            </a:r>
          </a:p>
          <a:p>
            <a:pPr marL="355600" marR="1274445" indent="-342900" algn="just">
              <a:lnSpc>
                <a:spcPct val="80000"/>
              </a:lnSpc>
              <a:spcBef>
                <a:spcPts val="600"/>
              </a:spcBef>
              <a:buChar char="•"/>
              <a:tabLst>
                <a:tab pos="354965" algn="l"/>
                <a:tab pos="355600" algn="l"/>
                <a:tab pos="4137660" algn="l"/>
              </a:tabLst>
            </a:pPr>
            <a:r>
              <a:rPr sz="2400" b="1" spc="-5" dirty="0" smtClean="0">
                <a:latin typeface="Calibri" pitchFamily="34" charset="0"/>
                <a:cs typeface="Comic Sans MS"/>
              </a:rPr>
              <a:t>Sustainable</a:t>
            </a:r>
            <a:r>
              <a:rPr sz="2400" b="1" spc="20" dirty="0" smtClean="0">
                <a:latin typeface="Calibri" pitchFamily="34" charset="0"/>
                <a:cs typeface="Comic Sans MS"/>
              </a:rPr>
              <a:t> </a:t>
            </a:r>
            <a:r>
              <a:rPr sz="2400" b="1" spc="-5" dirty="0">
                <a:latin typeface="Calibri" pitchFamily="34" charset="0"/>
                <a:cs typeface="Comic Sans MS"/>
              </a:rPr>
              <a:t>technologies</a:t>
            </a:r>
            <a:r>
              <a:rPr sz="2400" spc="-5" dirty="0">
                <a:latin typeface="Calibri" pitchFamily="34" charset="0"/>
                <a:cs typeface="Comic Sans MS"/>
              </a:rPr>
              <a:t>;	</a:t>
            </a:r>
          </a:p>
          <a:p>
            <a:pPr marL="355600" marR="1274445" indent="-342900" algn="just">
              <a:lnSpc>
                <a:spcPct val="80000"/>
              </a:lnSpc>
              <a:spcBef>
                <a:spcPts val="600"/>
              </a:spcBef>
              <a:buChar char="•"/>
              <a:tabLst>
                <a:tab pos="354965" algn="l"/>
                <a:tab pos="355600" algn="l"/>
                <a:tab pos="4137660" algn="l"/>
              </a:tabLst>
            </a:pPr>
            <a:r>
              <a:rPr sz="2400" spc="-5" dirty="0" smtClean="0">
                <a:latin typeface="Calibri" pitchFamily="34" charset="0"/>
                <a:cs typeface="Comic Sans MS"/>
              </a:rPr>
              <a:t>development</a:t>
            </a:r>
            <a:r>
              <a:rPr sz="2400" spc="-75" dirty="0" smtClean="0">
                <a:latin typeface="Calibri" pitchFamily="34" charset="0"/>
                <a:cs typeface="Comic Sans MS"/>
              </a:rPr>
              <a:t> </a:t>
            </a:r>
            <a:r>
              <a:rPr sz="2400" spc="-5" dirty="0">
                <a:latin typeface="Calibri" pitchFamily="34" charset="0"/>
                <a:cs typeface="Comic Sans MS"/>
              </a:rPr>
              <a:t>of  </a:t>
            </a:r>
            <a:r>
              <a:rPr sz="2400" b="1" spc="-5" dirty="0">
                <a:latin typeface="Calibri" pitchFamily="34" charset="0"/>
                <a:cs typeface="Comic Sans MS"/>
              </a:rPr>
              <a:t>renewable energy</a:t>
            </a:r>
            <a:r>
              <a:rPr sz="2400" b="1" spc="-10" dirty="0">
                <a:latin typeface="Calibri" pitchFamily="34" charset="0"/>
                <a:cs typeface="Comic Sans MS"/>
              </a:rPr>
              <a:t> </a:t>
            </a:r>
            <a:r>
              <a:rPr sz="2400" b="1" spc="-5" dirty="0">
                <a:latin typeface="Calibri" pitchFamily="34" charset="0"/>
                <a:cs typeface="Comic Sans MS"/>
              </a:rPr>
              <a:t>technologies</a:t>
            </a:r>
            <a:endParaRPr sz="2400" b="1" dirty="0">
              <a:latin typeface="Calibri" pitchFamily="34" charset="0"/>
              <a:cs typeface="Comic Sans MS"/>
            </a:endParaRPr>
          </a:p>
          <a:p>
            <a:pPr marL="355600" indent="-342900" algn="just">
              <a:lnSpc>
                <a:spcPct val="100000"/>
              </a:lnSpc>
              <a:spcBef>
                <a:spcPts val="30"/>
              </a:spcBef>
              <a:buChar char="•"/>
              <a:tabLst>
                <a:tab pos="354965" algn="l"/>
                <a:tab pos="355600" algn="l"/>
              </a:tabLst>
            </a:pPr>
            <a:r>
              <a:rPr sz="2400" b="1" spc="-5" dirty="0" smtClean="0">
                <a:latin typeface="Calibri" pitchFamily="34" charset="0"/>
                <a:cs typeface="Comic Sans MS"/>
              </a:rPr>
              <a:t>Sustainable </a:t>
            </a:r>
            <a:r>
              <a:rPr sz="2400" b="1" spc="-5" dirty="0">
                <a:latin typeface="Calibri" pitchFamily="34" charset="0"/>
                <a:cs typeface="Comic Sans MS"/>
              </a:rPr>
              <a:t>economic</a:t>
            </a:r>
            <a:r>
              <a:rPr sz="2400" b="1" spc="5" dirty="0">
                <a:latin typeface="Calibri" pitchFamily="34" charset="0"/>
                <a:cs typeface="Comic Sans MS"/>
              </a:rPr>
              <a:t> </a:t>
            </a:r>
            <a:r>
              <a:rPr sz="2400" spc="-10" dirty="0">
                <a:latin typeface="Calibri" pitchFamily="34" charset="0"/>
                <a:cs typeface="Comic Sans MS"/>
              </a:rPr>
              <a:t>growth</a:t>
            </a:r>
            <a:endParaRPr sz="2400" dirty="0">
              <a:latin typeface="Calibri" pitchFamily="34" charset="0"/>
              <a:cs typeface="Comic Sans MS"/>
            </a:endParaRPr>
          </a:p>
          <a:p>
            <a:pPr marL="355600" indent="-342900" algn="just">
              <a:lnSpc>
                <a:spcPct val="100000"/>
              </a:lnSpc>
              <a:spcBef>
                <a:spcPts val="10"/>
              </a:spcBef>
              <a:buChar char="•"/>
              <a:tabLst>
                <a:tab pos="354965" algn="l"/>
                <a:tab pos="355600" algn="l"/>
              </a:tabLst>
            </a:pPr>
            <a:r>
              <a:rPr sz="2400" b="1" spc="-5" dirty="0" smtClean="0">
                <a:latin typeface="Calibri" pitchFamily="34" charset="0"/>
                <a:cs typeface="Comic Sans MS"/>
              </a:rPr>
              <a:t>Planning </a:t>
            </a:r>
            <a:r>
              <a:rPr sz="2400" b="1" spc="-5" dirty="0">
                <a:latin typeface="Calibri" pitchFamily="34" charset="0"/>
                <a:cs typeface="Comic Sans MS"/>
              </a:rPr>
              <a:t>national technology portfolio</a:t>
            </a:r>
            <a:endParaRPr sz="2400" b="1" dirty="0">
              <a:latin typeface="Calibri" pitchFamily="34" charset="0"/>
              <a:cs typeface="Comic Sans MS"/>
            </a:endParaRPr>
          </a:p>
        </p:txBody>
      </p:sp>
      <p:pic>
        <p:nvPicPr>
          <p:cNvPr id="5" name="Picture 4"/>
          <p:cNvPicPr/>
          <p:nvPr/>
        </p:nvPicPr>
        <p:blipFill>
          <a:blip r:embed="rId2"/>
          <a:srcRect/>
          <a:stretch>
            <a:fillRect/>
          </a:stretch>
        </p:blipFill>
        <p:spPr bwMode="auto">
          <a:xfrm>
            <a:off x="7620000" y="0"/>
            <a:ext cx="1524000" cy="457200"/>
          </a:xfrm>
          <a:prstGeom prst="rect">
            <a:avLst/>
          </a:prstGeom>
          <a:noFill/>
          <a:ln w="9525">
            <a:solidFill>
              <a:schemeClr val="accent1"/>
            </a:solid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639762"/>
          </a:xfrm>
          <a:noFill/>
          <a:extLst>
            <a:ext uri="{909E8E84-426E-40DD-AFC4-6F175D3DCCD1}">
              <a14:hiddenFill xmlns:a14="http://schemas.microsoft.com/office/drawing/2010/main">
                <a:solidFill>
                  <a:schemeClr val="bg2">
                    <a:lumMod val="50000"/>
                  </a:schemeClr>
                </a:solidFill>
              </a14:hiddenFill>
            </a:ext>
          </a:extLst>
        </p:spPr>
        <p:txBody>
          <a:bodyPr>
            <a:normAutofit/>
          </a:bodyPr>
          <a:lstStyle/>
          <a:p>
            <a:pPr algn="l"/>
            <a:r>
              <a:rPr lang="en-US" altLang="en-US" sz="2400" b="1" dirty="0" smtClean="0">
                <a:solidFill>
                  <a:srgbClr val="002060"/>
                </a:solidFill>
                <a:latin typeface="Arial" panose="02080604020202020204" pitchFamily="34" charset="0"/>
                <a:cs typeface="Arial" panose="02080604020202020204" pitchFamily="34" charset="0"/>
              </a:rPr>
              <a:t>  </a:t>
            </a:r>
            <a:r>
              <a:rPr lang="en-US" sz="2400" b="1" dirty="0" smtClean="0">
                <a:solidFill>
                  <a:srgbClr val="002060"/>
                </a:solidFill>
                <a:latin typeface="Arial" panose="02080604020202020204" pitchFamily="34" charset="0"/>
                <a:cs typeface="Arial" panose="02080604020202020204" pitchFamily="34" charset="0"/>
              </a:rPr>
              <a:t>Seven reasons for international trade</a:t>
            </a:r>
          </a:p>
        </p:txBody>
      </p:sp>
      <p:sp>
        <p:nvSpPr>
          <p:cNvPr id="3" name="Content Placeholder 2"/>
          <p:cNvSpPr>
            <a:spLocks noGrp="1"/>
          </p:cNvSpPr>
          <p:nvPr>
            <p:ph idx="1"/>
          </p:nvPr>
        </p:nvSpPr>
        <p:spPr>
          <a:xfrm>
            <a:off x="304800" y="1479550"/>
            <a:ext cx="8629015" cy="4997450"/>
          </a:xfrm>
        </p:spPr>
        <p:txBody>
          <a:bodyPr>
            <a:normAutofit fontScale="90000"/>
          </a:bodyPr>
          <a:lstStyle/>
          <a:p>
            <a:r>
              <a:rPr lang="en-US" sz="1600" b="1" dirty="0" smtClean="0"/>
              <a:t>4- Increased productivity</a:t>
            </a:r>
            <a:endParaRPr lang="en-US" sz="1600" dirty="0" smtClean="0"/>
          </a:p>
          <a:p>
            <a:r>
              <a:rPr lang="en-US" sz="1600" dirty="0" smtClean="0"/>
              <a:t>Statistics from UK Trade and Investment (UKTI) state that companies involved in overseas trade can improve their productivity by 34% – imagine that, over a third more with no increase in plant.</a:t>
            </a:r>
          </a:p>
          <a:p>
            <a:r>
              <a:rPr lang="en-US" sz="1600" b="1" dirty="0" smtClean="0"/>
              <a:t>5- Economic advantage</a:t>
            </a:r>
            <a:endParaRPr lang="en-US" sz="1600" dirty="0" smtClean="0"/>
          </a:p>
          <a:p>
            <a:r>
              <a:rPr lang="en-US" sz="1600" dirty="0" smtClean="0"/>
              <a:t>Take advantage of currency fluctuations – export when the value of the pound sterling is low against other currencies, and reap the very real benefits.  Words of warning though; watch out for import tariffs in the country you are exporting to, and keep an eye on the value of sterling.  You don’t want to be caught out by any sudden upsurge in the value of the pound, or you could lose all the profit you have worked so hard to gain.</a:t>
            </a:r>
          </a:p>
          <a:p>
            <a:r>
              <a:rPr lang="en-US" sz="1600" b="1" dirty="0" smtClean="0"/>
              <a:t>6- Innovation</a:t>
            </a:r>
            <a:endParaRPr lang="en-US" sz="1600" dirty="0" smtClean="0"/>
          </a:p>
          <a:p>
            <a:r>
              <a:rPr lang="en-US" sz="1600" dirty="0" smtClean="0"/>
              <a:t>Because you are exporting to a wider range of customers, you will also gain a wider range of feedback about your products, and this can lead to real benefits.  In fact, UKTI statistics show that businesses believe that exporting leads to innovation – increases in break-through product development to solve problems and meet the needs of the wider customer base.  53% of businesses they spoke to said that a new product or service has evolved because of their overseas trade.</a:t>
            </a:r>
          </a:p>
          <a:p>
            <a:r>
              <a:rPr lang="en-US" sz="1600" b="1" dirty="0" smtClean="0"/>
              <a:t>7- Growth</a:t>
            </a:r>
            <a:endParaRPr lang="en-US" sz="1600" dirty="0" smtClean="0"/>
          </a:p>
          <a:p>
            <a:r>
              <a:rPr lang="en-US" sz="1600" dirty="0" smtClean="0"/>
              <a:t>The holy grail for any business, and something that has been lacking for a long time in our manufacturing industries – more overseas trade = increased growth opportunities, to benefit both your business and our economy as a whole</a:t>
            </a:r>
          </a:p>
          <a:p>
            <a:endParaRPr lang="en-US" sz="1600" dirty="0" smtClean="0"/>
          </a:p>
          <a:p>
            <a:endParaRPr lang="en-US" sz="1600" dirty="0"/>
          </a:p>
        </p:txBody>
      </p:sp>
      <p:pic>
        <p:nvPicPr>
          <p:cNvPr id="4" name="Picture 3"/>
          <p:cNvPicPr/>
          <p:nvPr/>
        </p:nvPicPr>
        <p:blipFill>
          <a:blip r:embed="rId2"/>
          <a:srcRect/>
          <a:stretch>
            <a:fillRect/>
          </a:stretch>
        </p:blipFill>
        <p:spPr bwMode="auto">
          <a:xfrm>
            <a:off x="7620000" y="0"/>
            <a:ext cx="1524000" cy="6096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758190"/>
          </a:xfrm>
        </p:spPr>
        <p:txBody>
          <a:bodyPr/>
          <a:lstStyle/>
          <a:p>
            <a:r>
              <a:rPr lang="" altLang="en-US"/>
              <a:t>Assignment 3</a:t>
            </a:r>
          </a:p>
        </p:txBody>
      </p:sp>
      <p:sp>
        <p:nvSpPr>
          <p:cNvPr id="3" name="Content Placeholder 2"/>
          <p:cNvSpPr>
            <a:spLocks noGrp="1"/>
          </p:cNvSpPr>
          <p:nvPr>
            <p:ph idx="1"/>
          </p:nvPr>
        </p:nvSpPr>
        <p:spPr>
          <a:xfrm>
            <a:off x="457200" y="1267460"/>
            <a:ext cx="8229600" cy="5534025"/>
          </a:xfrm>
        </p:spPr>
        <p:txBody>
          <a:bodyPr/>
          <a:lstStyle/>
          <a:p>
            <a:pPr marL="0" indent="0">
              <a:buNone/>
            </a:pPr>
            <a:r>
              <a:rPr lang="" altLang="en-US" sz="2000" dirty="0"/>
              <a:t>Q 1. Define and explain technology management. </a:t>
            </a:r>
          </a:p>
          <a:p>
            <a:pPr marL="0" indent="0">
              <a:buNone/>
            </a:pPr>
            <a:r>
              <a:rPr lang="" altLang="en-US" sz="2000" dirty="0"/>
              <a:t>       Explain technology management at national  </a:t>
            </a:r>
          </a:p>
          <a:p>
            <a:pPr marL="0" indent="0">
              <a:buNone/>
            </a:pPr>
            <a:r>
              <a:rPr lang="" altLang="en-US" sz="2000" dirty="0"/>
              <a:t>       level and Enterprise level. What are the key  </a:t>
            </a:r>
          </a:p>
          <a:p>
            <a:pPr marL="0" indent="0">
              <a:buNone/>
            </a:pPr>
            <a:r>
              <a:rPr lang="" altLang="en-US" sz="2000" dirty="0"/>
              <a:t>       task of MOT.</a:t>
            </a:r>
          </a:p>
          <a:p>
            <a:pPr marL="0" indent="0">
              <a:buNone/>
            </a:pPr>
            <a:r>
              <a:rPr lang="" altLang="en-US" sz="2000" dirty="0"/>
              <a:t>Q 2. Explain SMOT and STMS.</a:t>
            </a:r>
          </a:p>
          <a:p>
            <a:pPr marL="0" indent="0">
              <a:buNone/>
            </a:pPr>
            <a:r>
              <a:rPr lang="" altLang="en-US" sz="2000" dirty="0"/>
              <a:t>Q 3. Explain </a:t>
            </a:r>
            <a:r>
              <a:rPr sz="2000" dirty="0">
                <a:sym typeface="+mn-ea"/>
              </a:rPr>
              <a:t>Phases of S</a:t>
            </a:r>
            <a:r>
              <a:rPr lang="" sz="2000" dirty="0">
                <a:sym typeface="+mn-ea"/>
              </a:rPr>
              <a:t>trategic Technology  </a:t>
            </a:r>
          </a:p>
          <a:p>
            <a:pPr marL="0" indent="0">
              <a:buNone/>
            </a:pPr>
            <a:r>
              <a:rPr lang="" sz="2000" dirty="0">
                <a:sym typeface="+mn-ea"/>
              </a:rPr>
              <a:t>       management System.</a:t>
            </a:r>
            <a:r>
              <a:rPr sz="2000" dirty="0">
                <a:sym typeface="+mn-ea"/>
              </a:rPr>
              <a:t> (STMS)</a:t>
            </a:r>
            <a:endParaRPr sz="2000" dirty="0"/>
          </a:p>
          <a:p>
            <a:pPr marL="0" indent="0">
              <a:buNone/>
            </a:pPr>
            <a:r>
              <a:rPr lang="" altLang="en-US" sz="2000" dirty="0"/>
              <a:t>Q 4. What is product development. Explain product </a:t>
            </a:r>
          </a:p>
          <a:p>
            <a:pPr marL="0" indent="0">
              <a:buNone/>
            </a:pPr>
            <a:r>
              <a:rPr lang="" altLang="en-US" sz="2000" dirty="0"/>
              <a:t>        development process.</a:t>
            </a:r>
          </a:p>
          <a:p>
            <a:pPr marL="0" indent="0">
              <a:buNone/>
            </a:pPr>
            <a:r>
              <a:rPr lang="" altLang="en-US" sz="2000" dirty="0"/>
              <a:t>Q 5. Explain product life cycle with a diagram.</a:t>
            </a:r>
          </a:p>
          <a:p>
            <a:pPr marL="0" indent="0">
              <a:buNone/>
            </a:pPr>
            <a:r>
              <a:rPr lang="" altLang="en-US" sz="2000" dirty="0"/>
              <a:t>Q 6. Explain product innovation. Write its advantages.</a:t>
            </a:r>
          </a:p>
          <a:p>
            <a:pPr marL="0" indent="0">
              <a:buNone/>
            </a:pPr>
            <a:r>
              <a:rPr lang="" altLang="en-US" sz="2000" dirty="0"/>
              <a:t>Q 7. Define and explain technical entrepreneurship.</a:t>
            </a:r>
          </a:p>
          <a:p>
            <a:pPr marL="0" indent="0">
              <a:buNone/>
            </a:pPr>
            <a:r>
              <a:rPr lang="" altLang="en-US" sz="2000" dirty="0"/>
              <a:t>Q 8. Explain advantages and disadvantages of international trade.</a:t>
            </a:r>
          </a:p>
          <a:p>
            <a:pPr marL="0" indent="0">
              <a:buNone/>
            </a:pPr>
            <a:r>
              <a:rPr lang="" altLang="en-US" sz="2000" dirty="0"/>
              <a:t>Q 9. Explain seven reasons for international trade.</a:t>
            </a:r>
          </a:p>
          <a:p>
            <a:pPr marL="0" indent="0">
              <a:buNone/>
            </a:pPr>
            <a:endParaRPr lang="" altLang="en-US" sz="20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200"/>
            <a:ext cx="9144000" cy="443711"/>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lnSpc>
                <a:spcPct val="100000"/>
              </a:lnSpc>
              <a:spcBef>
                <a:spcPts val="100"/>
              </a:spcBef>
            </a:pPr>
            <a:r>
              <a:rPr sz="2800" spc="-5" smtClean="0">
                <a:solidFill>
                  <a:srgbClr val="002060"/>
                </a:solidFill>
                <a:latin typeface="Calibri" pitchFamily="34" charset="0"/>
              </a:rPr>
              <a:t>Technology</a:t>
            </a:r>
            <a:r>
              <a:rPr sz="2800" spc="-30" smtClean="0">
                <a:solidFill>
                  <a:srgbClr val="002060"/>
                </a:solidFill>
                <a:latin typeface="Calibri" pitchFamily="34" charset="0"/>
              </a:rPr>
              <a:t> </a:t>
            </a:r>
            <a:r>
              <a:rPr sz="2800" spc="-10" smtClean="0">
                <a:solidFill>
                  <a:srgbClr val="002060"/>
                </a:solidFill>
                <a:latin typeface="Calibri" pitchFamily="34" charset="0"/>
              </a:rPr>
              <a:t>Management</a:t>
            </a:r>
            <a:endParaRPr sz="2800" spc="-10" dirty="0" smtClean="0">
              <a:solidFill>
                <a:srgbClr val="002060"/>
              </a:solidFill>
              <a:latin typeface="Calibri" pitchFamily="34" charset="0"/>
            </a:endParaRPr>
          </a:p>
        </p:txBody>
      </p:sp>
      <p:sp>
        <p:nvSpPr>
          <p:cNvPr id="3" name="object 3"/>
          <p:cNvSpPr txBox="1"/>
          <p:nvPr/>
        </p:nvSpPr>
        <p:spPr>
          <a:xfrm>
            <a:off x="638810" y="1356995"/>
            <a:ext cx="8166100" cy="4244752"/>
          </a:xfrm>
          <a:prstGeom prst="rect">
            <a:avLst/>
          </a:prstGeom>
        </p:spPr>
        <p:txBody>
          <a:bodyPr vert="horz" wrap="square" lIns="0" tIns="88900" rIns="0" bIns="0" rtlCol="0">
            <a:spAutoFit/>
          </a:bodyPr>
          <a:lstStyle/>
          <a:p>
            <a:pPr marL="622300" marR="15240" indent="-609600" algn="just">
              <a:lnSpc>
                <a:spcPct val="100000"/>
              </a:lnSpc>
              <a:spcBef>
                <a:spcPts val="600"/>
              </a:spcBef>
              <a:buChar char="•"/>
              <a:tabLst>
                <a:tab pos="621665" algn="l"/>
                <a:tab pos="622300" algn="l"/>
              </a:tabLst>
            </a:pPr>
            <a:r>
              <a:rPr sz="2400" b="1" spc="-5" dirty="0" smtClean="0">
                <a:latin typeface="Calibri" pitchFamily="34" charset="0"/>
                <a:cs typeface="Comic Sans MS"/>
              </a:rPr>
              <a:t>Knowledge </a:t>
            </a:r>
            <a:r>
              <a:rPr sz="2400" b="1" spc="-5" dirty="0">
                <a:latin typeface="Calibri" pitchFamily="34" charset="0"/>
                <a:cs typeface="Comic Sans MS"/>
              </a:rPr>
              <a:t>mangement </a:t>
            </a:r>
            <a:r>
              <a:rPr sz="2400" spc="-5" dirty="0">
                <a:latin typeface="Calibri" pitchFamily="34" charset="0"/>
                <a:cs typeface="Comic Sans MS"/>
              </a:rPr>
              <a:t>(i.e. creation, deployment  and protection </a:t>
            </a:r>
            <a:r>
              <a:rPr sz="2400" dirty="0">
                <a:latin typeface="Calibri" pitchFamily="34" charset="0"/>
                <a:cs typeface="Comic Sans MS"/>
              </a:rPr>
              <a:t>of </a:t>
            </a:r>
            <a:r>
              <a:rPr sz="2400" spc="-5" dirty="0">
                <a:latin typeface="Calibri" pitchFamily="34" charset="0"/>
                <a:cs typeface="Comic Sans MS"/>
              </a:rPr>
              <a:t>national technological knowledge  base)</a:t>
            </a:r>
            <a:endParaRPr sz="2400" dirty="0">
              <a:latin typeface="Calibri" pitchFamily="34" charset="0"/>
              <a:cs typeface="Comic Sans MS"/>
            </a:endParaRPr>
          </a:p>
          <a:p>
            <a:pPr marL="622300" marR="402590" indent="-609600" algn="just">
              <a:lnSpc>
                <a:spcPct val="100000"/>
              </a:lnSpc>
              <a:spcBef>
                <a:spcPts val="600"/>
              </a:spcBef>
              <a:buChar char="•"/>
              <a:tabLst>
                <a:tab pos="621665" algn="l"/>
                <a:tab pos="622300" algn="l"/>
              </a:tabLst>
            </a:pPr>
            <a:r>
              <a:rPr sz="2400" b="1" spc="-5" dirty="0">
                <a:latin typeface="Calibri" pitchFamily="34" charset="0"/>
                <a:cs typeface="Comic Sans MS"/>
              </a:rPr>
              <a:t>Managing external technology acquisitions </a:t>
            </a:r>
            <a:r>
              <a:rPr sz="2400" spc="-5" dirty="0">
                <a:latin typeface="Calibri" pitchFamily="34" charset="0"/>
                <a:cs typeface="Comic Sans MS"/>
              </a:rPr>
              <a:t>viz  </a:t>
            </a:r>
            <a:r>
              <a:rPr sz="2400" b="1" spc="-5" dirty="0">
                <a:latin typeface="Calibri" pitchFamily="34" charset="0"/>
                <a:cs typeface="Comic Sans MS"/>
              </a:rPr>
              <a:t>guidelines for foreign technology</a:t>
            </a:r>
            <a:r>
              <a:rPr sz="2400" b="1" dirty="0">
                <a:latin typeface="Calibri" pitchFamily="34" charset="0"/>
                <a:cs typeface="Comic Sans MS"/>
              </a:rPr>
              <a:t> </a:t>
            </a:r>
            <a:r>
              <a:rPr sz="2400" b="1" spc="-5" dirty="0">
                <a:latin typeface="Calibri" pitchFamily="34" charset="0"/>
                <a:cs typeface="Comic Sans MS"/>
              </a:rPr>
              <a:t>collaborations</a:t>
            </a:r>
            <a:endParaRPr sz="2400" b="1" dirty="0">
              <a:latin typeface="Calibri" pitchFamily="34" charset="0"/>
              <a:cs typeface="Comic Sans MS"/>
            </a:endParaRPr>
          </a:p>
          <a:p>
            <a:pPr marL="622300" indent="-609600" algn="just">
              <a:lnSpc>
                <a:spcPct val="100000"/>
              </a:lnSpc>
              <a:spcBef>
                <a:spcPts val="600"/>
              </a:spcBef>
              <a:buChar char="•"/>
              <a:tabLst>
                <a:tab pos="621665" algn="l"/>
                <a:tab pos="622300" algn="l"/>
              </a:tabLst>
            </a:pPr>
            <a:r>
              <a:rPr sz="2400" b="1" spc="-5" dirty="0">
                <a:latin typeface="Calibri" pitchFamily="34" charset="0"/>
                <a:cs typeface="Comic Sans MS"/>
              </a:rPr>
              <a:t>Managing technology</a:t>
            </a:r>
            <a:r>
              <a:rPr sz="2400" b="1" spc="-10" dirty="0">
                <a:latin typeface="Calibri" pitchFamily="34" charset="0"/>
                <a:cs typeface="Comic Sans MS"/>
              </a:rPr>
              <a:t> </a:t>
            </a:r>
            <a:r>
              <a:rPr sz="2400" b="1" spc="-5" dirty="0">
                <a:latin typeface="Calibri" pitchFamily="34" charset="0"/>
                <a:cs typeface="Comic Sans MS"/>
              </a:rPr>
              <a:t>absorption</a:t>
            </a:r>
            <a:endParaRPr sz="2400" b="1" dirty="0">
              <a:latin typeface="Calibri" pitchFamily="34" charset="0"/>
              <a:cs typeface="Comic Sans MS"/>
            </a:endParaRPr>
          </a:p>
          <a:p>
            <a:pPr marL="622300" indent="-609600" algn="just">
              <a:lnSpc>
                <a:spcPct val="100000"/>
              </a:lnSpc>
              <a:spcBef>
                <a:spcPts val="600"/>
              </a:spcBef>
              <a:buChar char="•"/>
              <a:tabLst>
                <a:tab pos="621665" algn="l"/>
                <a:tab pos="622300" algn="l"/>
              </a:tabLst>
            </a:pPr>
            <a:r>
              <a:rPr sz="2400" b="1" spc="-5" dirty="0">
                <a:latin typeface="Calibri" pitchFamily="34" charset="0"/>
                <a:cs typeface="Comic Sans MS"/>
              </a:rPr>
              <a:t>Managing technology</a:t>
            </a:r>
            <a:r>
              <a:rPr sz="2400" b="1" spc="-10" dirty="0">
                <a:latin typeface="Calibri" pitchFamily="34" charset="0"/>
                <a:cs typeface="Comic Sans MS"/>
              </a:rPr>
              <a:t> </a:t>
            </a:r>
            <a:r>
              <a:rPr sz="2400" b="1" spc="-5" dirty="0">
                <a:latin typeface="Calibri" pitchFamily="34" charset="0"/>
                <a:cs typeface="Comic Sans MS"/>
              </a:rPr>
              <a:t>diffusion</a:t>
            </a:r>
            <a:endParaRPr sz="2400" b="1" dirty="0">
              <a:latin typeface="Calibri" pitchFamily="34" charset="0"/>
              <a:cs typeface="Comic Sans MS"/>
            </a:endParaRPr>
          </a:p>
          <a:p>
            <a:pPr marL="622300" indent="-609600" algn="just">
              <a:lnSpc>
                <a:spcPct val="100000"/>
              </a:lnSpc>
              <a:spcBef>
                <a:spcPts val="600"/>
              </a:spcBef>
              <a:buChar char="•"/>
              <a:tabLst>
                <a:tab pos="621665" algn="l"/>
                <a:tab pos="622300" algn="l"/>
              </a:tabLst>
            </a:pPr>
            <a:r>
              <a:rPr sz="2400" b="1" spc="-5" dirty="0">
                <a:latin typeface="Calibri" pitchFamily="34" charset="0"/>
                <a:cs typeface="Comic Sans MS"/>
              </a:rPr>
              <a:t>Performance measurement of </a:t>
            </a:r>
            <a:r>
              <a:rPr sz="2400" b="1" dirty="0">
                <a:latin typeface="Calibri" pitchFamily="34" charset="0"/>
                <a:cs typeface="Comic Sans MS"/>
              </a:rPr>
              <a:t>new</a:t>
            </a:r>
            <a:r>
              <a:rPr sz="2400" b="1" spc="-15" dirty="0">
                <a:latin typeface="Calibri" pitchFamily="34" charset="0"/>
                <a:cs typeface="Comic Sans MS"/>
              </a:rPr>
              <a:t> </a:t>
            </a:r>
            <a:r>
              <a:rPr sz="2400" b="1" spc="-5" dirty="0">
                <a:latin typeface="Calibri" pitchFamily="34" charset="0"/>
                <a:cs typeface="Comic Sans MS"/>
              </a:rPr>
              <a:t>technology</a:t>
            </a:r>
            <a:endParaRPr sz="2400" b="1" dirty="0">
              <a:latin typeface="Calibri" pitchFamily="34" charset="0"/>
              <a:cs typeface="Comic Sans MS"/>
            </a:endParaRPr>
          </a:p>
          <a:p>
            <a:pPr marL="622300" marR="5080" indent="-609600" algn="just">
              <a:lnSpc>
                <a:spcPct val="100000"/>
              </a:lnSpc>
              <a:spcBef>
                <a:spcPts val="590"/>
              </a:spcBef>
              <a:buChar char="•"/>
              <a:tabLst>
                <a:tab pos="621665" algn="l"/>
                <a:tab pos="622300" algn="l"/>
              </a:tabLst>
            </a:pPr>
            <a:r>
              <a:rPr sz="2400" b="1" spc="-5" dirty="0">
                <a:latin typeface="Calibri" pitchFamily="34" charset="0"/>
                <a:cs typeface="Comic Sans MS"/>
              </a:rPr>
              <a:t>Technology and environment management </a:t>
            </a:r>
            <a:r>
              <a:rPr sz="2400" spc="-5" dirty="0">
                <a:latin typeface="Calibri" pitchFamily="34" charset="0"/>
                <a:cs typeface="Comic Sans MS"/>
              </a:rPr>
              <a:t>(Green  accounting, Environment Protection Act, 1986</a:t>
            </a:r>
            <a:r>
              <a:rPr sz="2400" spc="30" dirty="0">
                <a:latin typeface="Calibri" pitchFamily="34" charset="0"/>
                <a:cs typeface="Comic Sans MS"/>
              </a:rPr>
              <a:t> </a:t>
            </a:r>
            <a:r>
              <a:rPr sz="2400" dirty="0">
                <a:latin typeface="Calibri" pitchFamily="34" charset="0"/>
                <a:cs typeface="Comic Sans MS"/>
              </a:rPr>
              <a:t>etc)</a:t>
            </a:r>
          </a:p>
          <a:p>
            <a:pPr marL="622300" indent="-609600" algn="just">
              <a:lnSpc>
                <a:spcPct val="100000"/>
              </a:lnSpc>
              <a:spcBef>
                <a:spcPts val="600"/>
              </a:spcBef>
              <a:buChar char="•"/>
              <a:tabLst>
                <a:tab pos="621665" algn="l"/>
                <a:tab pos="622300" algn="l"/>
              </a:tabLst>
            </a:pPr>
            <a:r>
              <a:rPr sz="2400" b="1" spc="-5" dirty="0">
                <a:latin typeface="Calibri" pitchFamily="34" charset="0"/>
                <a:cs typeface="Comic Sans MS"/>
              </a:rPr>
              <a:t>Technolgy and health </a:t>
            </a:r>
            <a:r>
              <a:rPr sz="2400" b="1" dirty="0">
                <a:latin typeface="Calibri" pitchFamily="34" charset="0"/>
                <a:cs typeface="Comic Sans MS"/>
              </a:rPr>
              <a:t>&amp; </a:t>
            </a:r>
            <a:r>
              <a:rPr sz="2400" b="1" spc="-5" dirty="0">
                <a:latin typeface="Calibri" pitchFamily="34" charset="0"/>
                <a:cs typeface="Comic Sans MS"/>
              </a:rPr>
              <a:t>societal</a:t>
            </a:r>
            <a:r>
              <a:rPr sz="2400" b="1" dirty="0">
                <a:latin typeface="Calibri" pitchFamily="34" charset="0"/>
                <a:cs typeface="Comic Sans MS"/>
              </a:rPr>
              <a:t> </a:t>
            </a:r>
            <a:r>
              <a:rPr sz="2400" b="1" spc="-5" dirty="0">
                <a:latin typeface="Calibri" pitchFamily="34" charset="0"/>
                <a:cs typeface="Comic Sans MS"/>
              </a:rPr>
              <a:t>management</a:t>
            </a:r>
            <a:endParaRPr sz="2400" b="1" dirty="0">
              <a:latin typeface="Calibri" pitchFamily="34" charset="0"/>
              <a:cs typeface="Comic Sans MS"/>
            </a:endParaRPr>
          </a:p>
        </p:txBody>
      </p:sp>
      <p:pic>
        <p:nvPicPr>
          <p:cNvPr id="4" name="Picture 3"/>
          <p:cNvPicPr/>
          <p:nvPr/>
        </p:nvPicPr>
        <p:blipFill>
          <a:blip r:embed="rId2"/>
          <a:srcRect/>
          <a:stretch>
            <a:fillRect/>
          </a:stretch>
        </p:blipFill>
        <p:spPr bwMode="auto">
          <a:xfrm>
            <a:off x="7543800" y="0"/>
            <a:ext cx="1600200" cy="4572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33401"/>
            <a:ext cx="9143999" cy="505267"/>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786130" marR="5080" indent="-773430">
              <a:lnSpc>
                <a:spcPct val="100000"/>
              </a:lnSpc>
              <a:spcBef>
                <a:spcPts val="100"/>
              </a:spcBef>
            </a:pPr>
            <a:r>
              <a:rPr sz="3200" spc="-10" smtClean="0">
                <a:solidFill>
                  <a:srgbClr val="002060"/>
                </a:solidFill>
                <a:latin typeface="Calibri" pitchFamily="34" charset="0"/>
              </a:rPr>
              <a:t>Technology  Management</a:t>
            </a:r>
          </a:p>
        </p:txBody>
      </p:sp>
      <p:sp>
        <p:nvSpPr>
          <p:cNvPr id="3" name="object 3"/>
          <p:cNvSpPr txBox="1">
            <a:spLocks noGrp="1"/>
          </p:cNvSpPr>
          <p:nvPr>
            <p:ph idx="1"/>
          </p:nvPr>
        </p:nvSpPr>
        <p:spPr>
          <a:xfrm>
            <a:off x="76200" y="1715770"/>
            <a:ext cx="8991600" cy="2564805"/>
          </a:xfrm>
          <a:prstGeom prst="rect">
            <a:avLst/>
          </a:prstGeom>
        </p:spPr>
        <p:txBody>
          <a:bodyPr vert="horz" wrap="square" lIns="0" tIns="12700" rIns="0" bIns="0" rtlCol="0">
            <a:spAutoFit/>
          </a:bodyPr>
          <a:lstStyle/>
          <a:p>
            <a:pPr marL="355600" marR="152400" indent="-342900">
              <a:lnSpc>
                <a:spcPct val="100000"/>
              </a:lnSpc>
              <a:spcBef>
                <a:spcPts val="100"/>
              </a:spcBef>
              <a:buNone/>
              <a:tabLst>
                <a:tab pos="354965" algn="l"/>
                <a:tab pos="355600" algn="l"/>
              </a:tabLst>
            </a:pPr>
            <a:r>
              <a:rPr spc="-5" dirty="0" smtClean="0">
                <a:solidFill>
                  <a:srgbClr val="C00000"/>
                </a:solidFill>
                <a:latin typeface="Calibri" pitchFamily="34" charset="0"/>
              </a:rPr>
              <a:t>Technology </a:t>
            </a:r>
            <a:r>
              <a:rPr spc="-5" dirty="0">
                <a:solidFill>
                  <a:srgbClr val="C00000"/>
                </a:solidFill>
                <a:latin typeface="Calibri" pitchFamily="34" charset="0"/>
              </a:rPr>
              <a:t>Management (MOT) At Enterprise  </a:t>
            </a:r>
            <a:r>
              <a:rPr spc="-5" dirty="0" smtClean="0">
                <a:solidFill>
                  <a:srgbClr val="C00000"/>
                </a:solidFill>
                <a:latin typeface="Calibri" pitchFamily="34" charset="0"/>
              </a:rPr>
              <a:t>Level</a:t>
            </a:r>
          </a:p>
          <a:p>
            <a:pPr marL="355600" marR="152400" indent="-342900">
              <a:lnSpc>
                <a:spcPct val="100000"/>
              </a:lnSpc>
              <a:spcBef>
                <a:spcPts val="100"/>
              </a:spcBef>
              <a:buNone/>
              <a:tabLst>
                <a:tab pos="354965" algn="l"/>
                <a:tab pos="355600" algn="l"/>
              </a:tabLst>
            </a:pPr>
            <a:endParaRPr spc="-10" dirty="0">
              <a:solidFill>
                <a:srgbClr val="C00000"/>
              </a:solidFill>
              <a:latin typeface="Calibri" pitchFamily="34" charset="0"/>
            </a:endParaRPr>
          </a:p>
          <a:p>
            <a:pPr marL="355600" marR="5080">
              <a:lnSpc>
                <a:spcPct val="100000"/>
              </a:lnSpc>
              <a:spcBef>
                <a:spcPts val="600"/>
              </a:spcBef>
            </a:pPr>
            <a:r>
              <a:rPr lang="en-US" sz="2400" spc="-5" dirty="0">
                <a:latin typeface="Calibri" pitchFamily="34" charset="0"/>
              </a:rPr>
              <a:t>M</a:t>
            </a:r>
            <a:r>
              <a:rPr sz="2400" spc="-5" dirty="0">
                <a:latin typeface="Calibri" pitchFamily="34" charset="0"/>
              </a:rPr>
              <a:t>ain obejective is to assure that the </a:t>
            </a:r>
            <a:r>
              <a:rPr sz="2400" b="1" spc="-5" dirty="0">
                <a:latin typeface="Calibri" pitchFamily="34" charset="0"/>
              </a:rPr>
              <a:t>firm gains </a:t>
            </a:r>
            <a:r>
              <a:rPr sz="2400" b="1" dirty="0">
                <a:latin typeface="Calibri" pitchFamily="34" charset="0"/>
              </a:rPr>
              <a:t>&amp;  </a:t>
            </a:r>
            <a:r>
              <a:rPr sz="2400" b="1" spc="-5" dirty="0">
                <a:latin typeface="Calibri" pitchFamily="34" charset="0"/>
              </a:rPr>
              <a:t>maintains </a:t>
            </a:r>
            <a:r>
              <a:rPr sz="2400" b="1" dirty="0">
                <a:latin typeface="Calibri" pitchFamily="34" charset="0"/>
              </a:rPr>
              <a:t>a </a:t>
            </a:r>
            <a:r>
              <a:rPr sz="2400" b="1" spc="-5" dirty="0" smtClean="0">
                <a:latin typeface="Calibri" pitchFamily="34" charset="0"/>
              </a:rPr>
              <a:t>s</a:t>
            </a:r>
            <a:r>
              <a:rPr lang="en-US" sz="2400" b="1" spc="-5" dirty="0" smtClean="0">
                <a:latin typeface="Calibri" pitchFamily="34" charset="0"/>
              </a:rPr>
              <a:t>t</a:t>
            </a:r>
            <a:r>
              <a:rPr sz="2400" b="1" spc="-5" dirty="0" smtClean="0">
                <a:latin typeface="Calibri" pitchFamily="34" charset="0"/>
              </a:rPr>
              <a:t>rong </a:t>
            </a:r>
            <a:r>
              <a:rPr sz="2400" b="1" spc="-5" dirty="0">
                <a:latin typeface="Calibri" pitchFamily="34" charset="0"/>
              </a:rPr>
              <a:t>position </a:t>
            </a:r>
            <a:r>
              <a:rPr sz="2400" spc="-5" dirty="0">
                <a:latin typeface="Calibri" pitchFamily="34" charset="0"/>
              </a:rPr>
              <a:t>in its </a:t>
            </a:r>
            <a:r>
              <a:rPr sz="2400" b="1" spc="-5" dirty="0">
                <a:latin typeface="Calibri" pitchFamily="34" charset="0"/>
              </a:rPr>
              <a:t>core technologies  </a:t>
            </a:r>
            <a:r>
              <a:rPr sz="2400" spc="-5" dirty="0">
                <a:latin typeface="Calibri" pitchFamily="34" charset="0"/>
              </a:rPr>
              <a:t>which are relevant to </a:t>
            </a:r>
            <a:r>
              <a:rPr sz="2400" b="1" spc="-5" dirty="0">
                <a:latin typeface="Calibri" pitchFamily="34" charset="0"/>
              </a:rPr>
              <a:t>its product-market </a:t>
            </a:r>
            <a:r>
              <a:rPr sz="2400" spc="-5" dirty="0">
                <a:latin typeface="Calibri" pitchFamily="34" charset="0"/>
              </a:rPr>
              <a:t> </a:t>
            </a:r>
            <a:r>
              <a:rPr sz="2400" b="1" spc="-5" dirty="0">
                <a:latin typeface="Calibri" pitchFamily="34" charset="0"/>
              </a:rPr>
              <a:t>relationship</a:t>
            </a:r>
            <a:r>
              <a:rPr sz="2400" spc="-5" dirty="0">
                <a:latin typeface="Calibri" pitchFamily="34" charset="0"/>
              </a:rPr>
              <a:t> </a:t>
            </a:r>
            <a:r>
              <a:rPr sz="2400" dirty="0">
                <a:latin typeface="Calibri" pitchFamily="34" charset="0"/>
              </a:rPr>
              <a:t>and </a:t>
            </a:r>
            <a:r>
              <a:rPr sz="2400" spc="-5" dirty="0" smtClean="0">
                <a:latin typeface="Calibri" pitchFamily="34" charset="0"/>
              </a:rPr>
              <a:t>these </a:t>
            </a:r>
            <a:r>
              <a:rPr sz="2400" spc="-5" dirty="0">
                <a:latin typeface="Calibri" pitchFamily="34" charset="0"/>
              </a:rPr>
              <a:t>technologies </a:t>
            </a:r>
            <a:r>
              <a:rPr sz="2400" b="1" spc="-5" dirty="0">
                <a:latin typeface="Calibri" pitchFamily="34" charset="0"/>
              </a:rPr>
              <a:t>support  the firm’s competitive</a:t>
            </a:r>
            <a:r>
              <a:rPr sz="2400" b="1" dirty="0">
                <a:latin typeface="Calibri" pitchFamily="34" charset="0"/>
              </a:rPr>
              <a:t> </a:t>
            </a:r>
            <a:r>
              <a:rPr sz="2400" b="1" spc="-5" dirty="0">
                <a:latin typeface="Calibri" pitchFamily="34" charset="0"/>
              </a:rPr>
              <a:t>strategies.</a:t>
            </a:r>
          </a:p>
        </p:txBody>
      </p:sp>
      <p:pic>
        <p:nvPicPr>
          <p:cNvPr id="4" name="Picture 3"/>
          <p:cNvPicPr/>
          <p:nvPr/>
        </p:nvPicPr>
        <p:blipFill>
          <a:blip r:embed="rId2"/>
          <a:srcRect/>
          <a:stretch>
            <a:fillRect/>
          </a:stretch>
        </p:blipFill>
        <p:spPr bwMode="auto">
          <a:xfrm>
            <a:off x="7391400" y="0"/>
            <a:ext cx="1752600" cy="533400"/>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57200"/>
            <a:ext cx="9144000" cy="505267"/>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lnSpc>
                <a:spcPct val="100000"/>
              </a:lnSpc>
              <a:spcBef>
                <a:spcPts val="100"/>
              </a:spcBef>
            </a:pPr>
            <a:r>
              <a:rPr sz="3200" spc="-5" smtClean="0">
                <a:solidFill>
                  <a:srgbClr val="002060"/>
                </a:solidFill>
                <a:latin typeface="Calibri" pitchFamily="34" charset="0"/>
              </a:rPr>
              <a:t>Technology</a:t>
            </a:r>
            <a:r>
              <a:rPr sz="3200" spc="-30" smtClean="0">
                <a:solidFill>
                  <a:srgbClr val="002060"/>
                </a:solidFill>
                <a:latin typeface="Calibri" pitchFamily="34" charset="0"/>
              </a:rPr>
              <a:t> </a:t>
            </a:r>
            <a:r>
              <a:rPr sz="3200" spc="-10" smtClean="0">
                <a:solidFill>
                  <a:srgbClr val="002060"/>
                </a:solidFill>
                <a:latin typeface="Calibri" pitchFamily="34" charset="0"/>
              </a:rPr>
              <a:t>Management</a:t>
            </a:r>
            <a:endParaRPr sz="3200" spc="-10" dirty="0" smtClean="0">
              <a:solidFill>
                <a:srgbClr val="002060"/>
              </a:solidFill>
              <a:latin typeface="Calibri" pitchFamily="34" charset="0"/>
            </a:endParaRPr>
          </a:p>
        </p:txBody>
      </p:sp>
      <p:sp>
        <p:nvSpPr>
          <p:cNvPr id="3" name="object 3"/>
          <p:cNvSpPr txBox="1"/>
          <p:nvPr/>
        </p:nvSpPr>
        <p:spPr>
          <a:xfrm>
            <a:off x="304800" y="1383665"/>
            <a:ext cx="8839200" cy="75120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 pos="355600" algn="l"/>
                <a:tab pos="2055495" algn="l"/>
              </a:tabLst>
            </a:pPr>
            <a:r>
              <a:rPr sz="2400" dirty="0">
                <a:latin typeface="Calibri" pitchFamily="34" charset="0"/>
                <a:cs typeface="Comic Sans MS"/>
              </a:rPr>
              <a:t>b. </a:t>
            </a:r>
            <a:r>
              <a:rPr sz="2400" spc="-5" dirty="0">
                <a:latin typeface="Calibri" pitchFamily="34" charset="0"/>
                <a:cs typeface="Comic Sans MS"/>
              </a:rPr>
              <a:t>Overview of </a:t>
            </a:r>
            <a:r>
              <a:rPr sz="2400" spc="-5" dirty="0">
                <a:solidFill>
                  <a:srgbClr val="C00000"/>
                </a:solidFill>
                <a:latin typeface="Calibri" pitchFamily="34" charset="0"/>
                <a:cs typeface="Comic Sans MS"/>
              </a:rPr>
              <a:t>Technology Management (MOT) </a:t>
            </a:r>
            <a:r>
              <a:rPr sz="2400" spc="-5">
                <a:solidFill>
                  <a:srgbClr val="C00000"/>
                </a:solidFill>
                <a:latin typeface="Calibri" pitchFamily="34" charset="0"/>
                <a:cs typeface="Comic Sans MS"/>
              </a:rPr>
              <a:t>At  </a:t>
            </a:r>
            <a:r>
              <a:rPr sz="2400" spc="-5" smtClean="0">
                <a:solidFill>
                  <a:srgbClr val="C00000"/>
                </a:solidFill>
                <a:latin typeface="Calibri" pitchFamily="34" charset="0"/>
                <a:cs typeface="Comic Sans MS"/>
              </a:rPr>
              <a:t>Enterprise</a:t>
            </a:r>
            <a:r>
              <a:rPr lang="en-US" sz="2400" spc="-5" dirty="0" smtClean="0">
                <a:solidFill>
                  <a:srgbClr val="C00000"/>
                </a:solidFill>
                <a:latin typeface="Calibri" pitchFamily="34" charset="0"/>
                <a:cs typeface="Comic Sans MS"/>
              </a:rPr>
              <a:t> </a:t>
            </a:r>
            <a:r>
              <a:rPr sz="2400" spc="-5" smtClean="0">
                <a:solidFill>
                  <a:srgbClr val="C00000"/>
                </a:solidFill>
                <a:latin typeface="Calibri" pitchFamily="34" charset="0"/>
                <a:cs typeface="Comic Sans MS"/>
              </a:rPr>
              <a:t>Level</a:t>
            </a:r>
            <a:endParaRPr sz="2400">
              <a:solidFill>
                <a:srgbClr val="C00000"/>
              </a:solidFill>
              <a:latin typeface="Calibri" pitchFamily="34" charset="0"/>
              <a:cs typeface="Comic Sans MS"/>
            </a:endParaRPr>
          </a:p>
        </p:txBody>
      </p:sp>
      <p:pic>
        <p:nvPicPr>
          <p:cNvPr id="1026" name="Picture 2"/>
          <p:cNvPicPr>
            <a:picLocks noChangeAspect="1" noChangeArrowheads="1"/>
          </p:cNvPicPr>
          <p:nvPr/>
        </p:nvPicPr>
        <p:blipFill>
          <a:blip r:embed="rId2"/>
          <a:srcRect/>
          <a:stretch>
            <a:fillRect/>
          </a:stretch>
        </p:blipFill>
        <p:spPr bwMode="auto">
          <a:xfrm>
            <a:off x="1686560" y="2347595"/>
            <a:ext cx="5151755" cy="3870325"/>
          </a:xfrm>
          <a:prstGeom prst="rect">
            <a:avLst/>
          </a:prstGeom>
          <a:noFill/>
          <a:ln w="9525">
            <a:solidFill>
              <a:schemeClr val="accent1"/>
            </a:solidFill>
            <a:miter lim="800000"/>
            <a:headEnd/>
            <a:tailEnd/>
          </a:ln>
          <a:effectLst/>
        </p:spPr>
      </p:pic>
      <p:pic>
        <p:nvPicPr>
          <p:cNvPr id="5" name="Picture 4"/>
          <p:cNvPicPr/>
          <p:nvPr/>
        </p:nvPicPr>
        <p:blipFill>
          <a:blip r:embed="rId3"/>
          <a:srcRect/>
          <a:stretch>
            <a:fillRect/>
          </a:stretch>
        </p:blipFill>
        <p:spPr bwMode="auto">
          <a:xfrm>
            <a:off x="7391400" y="0"/>
            <a:ext cx="1752600" cy="4572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33400"/>
            <a:ext cx="9144000" cy="505267"/>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vert="horz" wrap="square" lIns="0" tIns="12700" rIns="0" bIns="0" rtlCol="0">
            <a:spAutoFit/>
          </a:bodyPr>
          <a:lstStyle/>
          <a:p>
            <a:pPr marL="12700">
              <a:lnSpc>
                <a:spcPct val="100000"/>
              </a:lnSpc>
              <a:spcBef>
                <a:spcPts val="100"/>
              </a:spcBef>
            </a:pPr>
            <a:r>
              <a:rPr sz="3200" spc="-5" smtClean="0">
                <a:solidFill>
                  <a:srgbClr val="002060"/>
                </a:solidFill>
                <a:latin typeface="Calibri" pitchFamily="34" charset="0"/>
              </a:rPr>
              <a:t>Technology</a:t>
            </a:r>
            <a:r>
              <a:rPr sz="3200" spc="-30" smtClean="0">
                <a:solidFill>
                  <a:srgbClr val="002060"/>
                </a:solidFill>
                <a:latin typeface="Calibri" pitchFamily="34" charset="0"/>
              </a:rPr>
              <a:t> </a:t>
            </a:r>
            <a:r>
              <a:rPr sz="3200" spc="-10" smtClean="0">
                <a:solidFill>
                  <a:srgbClr val="002060"/>
                </a:solidFill>
                <a:latin typeface="Calibri" pitchFamily="34" charset="0"/>
              </a:rPr>
              <a:t>Management</a:t>
            </a:r>
            <a:endParaRPr sz="3200" spc="-10" dirty="0" smtClean="0">
              <a:solidFill>
                <a:srgbClr val="002060"/>
              </a:solidFill>
              <a:latin typeface="Calibri" pitchFamily="34" charset="0"/>
            </a:endParaRPr>
          </a:p>
        </p:txBody>
      </p:sp>
      <p:sp>
        <p:nvSpPr>
          <p:cNvPr id="3" name="object 3"/>
          <p:cNvSpPr txBox="1"/>
          <p:nvPr/>
        </p:nvSpPr>
        <p:spPr>
          <a:xfrm>
            <a:off x="8890" y="1271270"/>
            <a:ext cx="9144000" cy="398185"/>
          </a:xfrm>
          <a:prstGeom prst="rect">
            <a:avLst/>
          </a:prstGeom>
        </p:spPr>
        <p:txBody>
          <a:bodyPr vert="horz" wrap="square" lIns="0" tIns="26034" rIns="0" bIns="0" rtlCol="0">
            <a:spAutoFit/>
          </a:bodyPr>
          <a:lstStyle/>
          <a:p>
            <a:pPr marL="355600" marR="5080" indent="-342900">
              <a:lnSpc>
                <a:spcPts val="2870"/>
              </a:lnSpc>
              <a:spcBef>
                <a:spcPts val="205"/>
              </a:spcBef>
              <a:buChar char="•"/>
              <a:tabLst>
                <a:tab pos="354965" algn="l"/>
                <a:tab pos="355600" algn="l"/>
                <a:tab pos="2055495" algn="l"/>
              </a:tabLst>
            </a:pPr>
            <a:r>
              <a:rPr sz="2400" dirty="0">
                <a:latin typeface="Calibri" pitchFamily="34" charset="0"/>
                <a:cs typeface="Comic Sans MS"/>
              </a:rPr>
              <a:t>b. </a:t>
            </a:r>
            <a:r>
              <a:rPr sz="2400" spc="-5" dirty="0">
                <a:latin typeface="Calibri" pitchFamily="34" charset="0"/>
                <a:cs typeface="Comic Sans MS"/>
              </a:rPr>
              <a:t>Evolution of Technology Management (MOT) </a:t>
            </a:r>
            <a:r>
              <a:rPr sz="2400" spc="-5">
                <a:latin typeface="Calibri" pitchFamily="34" charset="0"/>
                <a:cs typeface="Comic Sans MS"/>
              </a:rPr>
              <a:t>At  </a:t>
            </a:r>
            <a:r>
              <a:rPr sz="2400" spc="-5" smtClean="0">
                <a:latin typeface="Calibri" pitchFamily="34" charset="0"/>
                <a:cs typeface="Comic Sans MS"/>
              </a:rPr>
              <a:t>Enterprise</a:t>
            </a:r>
            <a:r>
              <a:rPr lang="en-US" sz="2400" spc="-5" dirty="0" smtClean="0">
                <a:latin typeface="Calibri" pitchFamily="34" charset="0"/>
                <a:cs typeface="Comic Sans MS"/>
              </a:rPr>
              <a:t> </a:t>
            </a:r>
            <a:r>
              <a:rPr sz="2400" spc="-5" smtClean="0">
                <a:latin typeface="Calibri" pitchFamily="34" charset="0"/>
                <a:cs typeface="Comic Sans MS"/>
              </a:rPr>
              <a:t>Level</a:t>
            </a:r>
            <a:endParaRPr sz="2400">
              <a:latin typeface="Calibri" pitchFamily="34" charset="0"/>
              <a:cs typeface="Comic Sans MS"/>
            </a:endParaRPr>
          </a:p>
        </p:txBody>
      </p:sp>
      <p:pic>
        <p:nvPicPr>
          <p:cNvPr id="2050" name="Picture 2"/>
          <p:cNvPicPr>
            <a:picLocks noChangeAspect="1" noChangeArrowheads="1"/>
          </p:cNvPicPr>
          <p:nvPr/>
        </p:nvPicPr>
        <p:blipFill>
          <a:blip r:embed="rId2"/>
          <a:srcRect/>
          <a:stretch>
            <a:fillRect/>
          </a:stretch>
        </p:blipFill>
        <p:spPr bwMode="auto">
          <a:xfrm>
            <a:off x="471170" y="2068195"/>
            <a:ext cx="8201660" cy="4203065"/>
          </a:xfrm>
          <a:prstGeom prst="rect">
            <a:avLst/>
          </a:prstGeom>
          <a:noFill/>
          <a:ln w="9525">
            <a:solidFill>
              <a:schemeClr val="accent1"/>
            </a:solidFill>
            <a:miter lim="800000"/>
            <a:headEnd/>
            <a:tailEnd/>
          </a:ln>
          <a:effectLst/>
        </p:spPr>
      </p:pic>
      <p:pic>
        <p:nvPicPr>
          <p:cNvPr id="5" name="Picture 4"/>
          <p:cNvPicPr/>
          <p:nvPr/>
        </p:nvPicPr>
        <p:blipFill>
          <a:blip r:embed="rId3"/>
          <a:srcRect/>
          <a:stretch>
            <a:fillRect/>
          </a:stretch>
        </p:blipFill>
        <p:spPr bwMode="auto">
          <a:xfrm>
            <a:off x="7391400" y="0"/>
            <a:ext cx="1752600" cy="5334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t>9</a:t>
            </a:fld>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64</TotalTime>
  <Words>3767</Words>
  <Application>Microsoft Office PowerPoint</Application>
  <PresentationFormat>On-screen Show (4:3)</PresentationFormat>
  <Paragraphs>390</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SimSun</vt:lpstr>
      <vt:lpstr>Adobe Garamond Pro Bold</vt:lpstr>
      <vt:lpstr>Arial</vt:lpstr>
      <vt:lpstr>Calibri</vt:lpstr>
      <vt:lpstr>Comic Sans MS</vt:lpstr>
      <vt:lpstr>Times New Roman</vt:lpstr>
      <vt:lpstr>Wingdings</vt:lpstr>
      <vt:lpstr>Business Cooperate</vt:lpstr>
      <vt:lpstr>UNIT -3</vt:lpstr>
      <vt:lpstr>  Technology Management</vt:lpstr>
      <vt:lpstr>Technology Management</vt:lpstr>
      <vt:lpstr>Technology  Management</vt:lpstr>
      <vt:lpstr>Technology Management</vt:lpstr>
      <vt:lpstr>Technology Management</vt:lpstr>
      <vt:lpstr>Technology  Management</vt:lpstr>
      <vt:lpstr>Technology Management</vt:lpstr>
      <vt:lpstr>Technology Management</vt:lpstr>
      <vt:lpstr>Technology Management</vt:lpstr>
      <vt:lpstr>Technology Management</vt:lpstr>
      <vt:lpstr>Technology Management</vt:lpstr>
      <vt:lpstr>The Key Tasks of MOT</vt:lpstr>
      <vt:lpstr>Strategic Management of Technology  ( SMOT)</vt:lpstr>
      <vt:lpstr>STRATEGIC TECHNOLOGY  MANAGEMENT SYSTEM (STMS)</vt:lpstr>
      <vt:lpstr>STRATEGIC TECHNOLOGY  MANAGEMENT SYSTEM  (STMS)</vt:lpstr>
      <vt:lpstr>   Phases of STRATEGIC TECHNOLOGY   MANAGEMENT SYSTEM (STMS)</vt:lpstr>
      <vt:lpstr>Phases of STRATEGIC TECHNOLOGY  MANAGEMENT  SYSTEM (STMS)</vt:lpstr>
      <vt:lpstr>    Phases of STRATEGIC TECHNOLOGY   MANAGEMENT SYSTEM (STMS)</vt:lpstr>
      <vt:lpstr>    Phases of STRATEGIC TECHNOLOGY   MANAGEMENT SYSTEM (STMS)</vt:lpstr>
      <vt:lpstr>    Phases of STRATEGIC TECHNOLOGY   MANAGEMENT SYSTEM (STMS)</vt:lpstr>
      <vt:lpstr>    Phases of STRATEGIC TECHNOLOGY   MANAGEMENT SYSTEM (STMS)</vt:lpstr>
      <vt:lpstr>    Phases of STRATEGIC TECHNOLOGY   MANAGEMENT SYSTEM (STMS)</vt:lpstr>
      <vt:lpstr>Phases of STRATEGIC TECHNOLOGY   MANAGEMENT SYSTEM (STMS)</vt:lpstr>
      <vt:lpstr> Product development</vt:lpstr>
      <vt:lpstr>Product Development Process</vt:lpstr>
      <vt:lpstr>Product Development Process</vt:lpstr>
      <vt:lpstr>Product Development Process</vt:lpstr>
      <vt:lpstr>Product Development Process</vt:lpstr>
      <vt:lpstr>Product Development Process</vt:lpstr>
      <vt:lpstr>Product Development Process</vt:lpstr>
      <vt:lpstr>  Product Life Cycle</vt:lpstr>
      <vt:lpstr>  Product Life Cycle</vt:lpstr>
      <vt:lpstr>  Product Innovation</vt:lpstr>
      <vt:lpstr>Product Innovation</vt:lpstr>
      <vt:lpstr>Product innovation</vt:lpstr>
      <vt:lpstr>Advantages and disadvantages</vt:lpstr>
      <vt:lpstr>Advantages and disadvantages</vt:lpstr>
      <vt:lpstr>Technical Entrepreneurship</vt:lpstr>
      <vt:lpstr>Technical Entrepreneurship</vt:lpstr>
      <vt:lpstr>  Technical Entrepreneurship</vt:lpstr>
      <vt:lpstr>  International trade</vt:lpstr>
      <vt:lpstr>Characteristics of global trade</vt:lpstr>
      <vt:lpstr>Characteristics of global trade</vt:lpstr>
      <vt:lpstr>  Differences from domestic trade</vt:lpstr>
      <vt:lpstr>Advantages of International Trade</vt:lpstr>
      <vt:lpstr>  8 Benefits of International Trade </vt:lpstr>
      <vt:lpstr> 8 Benefits of International Trade </vt:lpstr>
      <vt:lpstr>  Seven reasons for international trade</vt:lpstr>
      <vt:lpstr>  Seven reasons for international trade</vt:lpstr>
      <vt:lpstr>Assignment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Management</dc:title>
  <dc:creator>jaypal rana</dc:creator>
  <cp:lastModifiedBy>jaypal rana</cp:lastModifiedBy>
  <cp:revision>157</cp:revision>
  <dcterms:created xsi:type="dcterms:W3CDTF">2022-03-02T05:44:24Z</dcterms:created>
  <dcterms:modified xsi:type="dcterms:W3CDTF">2024-04-12T06:36:08Z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pdftk 1.44 - www.pdftk.com</vt:lpwstr>
  </property>
  <property fmtid="{D5CDD505-2E9C-101B-9397-08002B2CF9AE}" pid="3" name="KSOProductBuildVer">
    <vt:lpwstr>1033-11.1.0.9080</vt:lpwstr>
  </property>
</Properties>
</file>