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1"/>
  </p:notesMasterIdLst>
  <p:sldIdLst>
    <p:sldId id="256" r:id="rId2"/>
    <p:sldId id="304" r:id="rId3"/>
    <p:sldId id="257" r:id="rId4"/>
    <p:sldId id="258" r:id="rId5"/>
    <p:sldId id="262" r:id="rId6"/>
    <p:sldId id="305" r:id="rId7"/>
    <p:sldId id="259" r:id="rId8"/>
    <p:sldId id="306" r:id="rId9"/>
    <p:sldId id="307" r:id="rId10"/>
    <p:sldId id="260" r:id="rId11"/>
    <p:sldId id="308" r:id="rId12"/>
    <p:sldId id="309" r:id="rId13"/>
    <p:sldId id="280" r:id="rId14"/>
    <p:sldId id="310" r:id="rId15"/>
    <p:sldId id="311" r:id="rId16"/>
    <p:sldId id="281" r:id="rId17"/>
    <p:sldId id="282" r:id="rId18"/>
    <p:sldId id="312" r:id="rId19"/>
    <p:sldId id="313" r:id="rId20"/>
    <p:sldId id="283" r:id="rId21"/>
    <p:sldId id="314" r:id="rId22"/>
    <p:sldId id="284" r:id="rId23"/>
    <p:sldId id="285" r:id="rId24"/>
    <p:sldId id="316" r:id="rId25"/>
    <p:sldId id="315" r:id="rId26"/>
    <p:sldId id="286" r:id="rId27"/>
    <p:sldId id="317" r:id="rId28"/>
    <p:sldId id="318" r:id="rId29"/>
    <p:sldId id="287" r:id="rId30"/>
    <p:sldId id="319" r:id="rId31"/>
    <p:sldId id="320" r:id="rId32"/>
    <p:sldId id="261" r:id="rId33"/>
    <p:sldId id="322" r:id="rId34"/>
    <p:sldId id="321" r:id="rId35"/>
    <p:sldId id="323" r:id="rId36"/>
    <p:sldId id="263" r:id="rId37"/>
    <p:sldId id="264" r:id="rId38"/>
    <p:sldId id="324" r:id="rId39"/>
    <p:sldId id="269" r:id="rId40"/>
    <p:sldId id="325" r:id="rId41"/>
    <p:sldId id="276" r:id="rId42"/>
    <p:sldId id="326" r:id="rId43"/>
    <p:sldId id="327" r:id="rId44"/>
    <p:sldId id="277" r:id="rId45"/>
    <p:sldId id="328" r:id="rId46"/>
    <p:sldId id="329" r:id="rId47"/>
    <p:sldId id="330" r:id="rId48"/>
    <p:sldId id="278" r:id="rId49"/>
    <p:sldId id="331" r:id="rId50"/>
    <p:sldId id="332" r:id="rId51"/>
    <p:sldId id="279" r:id="rId52"/>
    <p:sldId id="333" r:id="rId53"/>
    <p:sldId id="265" r:id="rId54"/>
    <p:sldId id="334" r:id="rId55"/>
    <p:sldId id="272" r:id="rId56"/>
    <p:sldId id="335" r:id="rId57"/>
    <p:sldId id="273" r:id="rId58"/>
    <p:sldId id="336" r:id="rId59"/>
    <p:sldId id="274" r:id="rId60"/>
    <p:sldId id="337" r:id="rId61"/>
    <p:sldId id="275" r:id="rId62"/>
    <p:sldId id="338" r:id="rId63"/>
    <p:sldId id="268" r:id="rId64"/>
    <p:sldId id="339" r:id="rId65"/>
    <p:sldId id="340" r:id="rId66"/>
    <p:sldId id="341" r:id="rId67"/>
    <p:sldId id="266" r:id="rId68"/>
    <p:sldId id="342" r:id="rId69"/>
    <p:sldId id="271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0406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47292-BFDC-4FD5-A218-4606674210C5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09432-5FAF-4CDB-A5C1-08E2CBD0FE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04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61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7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0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08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71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623695E-F237-4579-9AF4-E323FC6A503C}" type="datetime1">
              <a:rPr lang="en-US" smtClean="0"/>
              <a:t>8/8/2023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 smtClean="0"/>
              <a:t>Mudit M. Saxena, Dept. of Mech. Engg., ITE, Indus University</a:t>
            </a: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D2C5D-40AF-47A3-B1A0-B563E21C2044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Mudit M. Saxena, Dept. of Mech. Engg., ITE, Indus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BD35E-F215-4AEE-BABC-291F7CF25165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Mudit M. Saxena, Dept. of Mech. Engg., ITE, Indus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3ED5-EBDC-40A2-B044-9EC8EA327074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Mudit M. Saxena, Dept. of Mech. Engg., ITE, Indus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C481D-605C-48E1-A0F3-ECE18BC1D814}" type="datetime1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Mudit M. Saxena, Dept. of Mech. Engg., ITE, Indus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123B-7520-4825-9DDA-375323DCFC75}" type="datetime1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Mudit M. Saxena, Dept. of Mech. Engg., ITE, Indus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D3C2-3FF0-4577-A873-72DC5E67171D}" type="datetime1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Mudit M. Saxena, Dept. of Mech. Engg., ITE, Indus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9F6FF-3A76-44A9-8146-F7C49CCA308D}" type="datetime1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Mudit M. Saxena, Dept. of Mech. Engg., ITE, Indus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3BE07-3511-4A0A-A56A-8337C1AA272C}" type="datetime1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Mudit M. Saxena, Dept. of Mech. Engg., ITE, Indus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8242-CB3F-41ED-BA84-72639E693FC5}" type="datetime1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Mudit M. Saxena, Dept. of Mech. Engg., ITE, Indus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D3AE-7D0A-4F7D-B9E8-BD1C3C3FA68F}" type="datetime1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Mudit M. Saxena, Dept. of Mech. Engg., ITE, Indus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E843832A-1766-47D3-836B-884B280E0992}" type="datetime1">
              <a:rPr lang="en-US" smtClean="0"/>
              <a:t>8/8/2023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 smtClean="0"/>
              <a:t>Mudit M. Saxena, Dept. of Mech. Engg., ITE, Indus University</a:t>
            </a:r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" y="729615"/>
            <a:ext cx="9115425" cy="1143000"/>
          </a:xfrm>
          <a:noFill/>
          <a:scene3d>
            <a:camera prst="orthographicFront"/>
            <a:lightRig rig="threePt" dir="t"/>
          </a:scene3d>
          <a:sp3d>
            <a:bevelT w="165100" prst="coolSlant"/>
          </a:sp3d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MANAGEMENT FOR ENGINEERS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UNIT – 1  INTRODUCTION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</a:schemeClr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Importance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01775"/>
            <a:ext cx="8610600" cy="520382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Establishes Sound Organization -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No overlapping </a:t>
            </a:r>
            <a:r>
              <a:rPr lang="en-US" sz="2400" dirty="0" smtClean="0">
                <a:solidFill>
                  <a:srgbClr val="002060"/>
                </a:solidFill>
              </a:rPr>
              <a:t>of efforts (smooth and coordinated functions).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To establish </a:t>
            </a:r>
            <a:r>
              <a:rPr lang="en-US" sz="2400" b="1" dirty="0" smtClean="0">
                <a:solidFill>
                  <a:srgbClr val="002060"/>
                </a:solidFill>
              </a:rPr>
              <a:t>sound organizational </a:t>
            </a:r>
            <a:r>
              <a:rPr lang="en-US" sz="2400" dirty="0" smtClean="0">
                <a:solidFill>
                  <a:srgbClr val="002060"/>
                </a:solidFill>
              </a:rPr>
              <a:t>structure is one of the </a:t>
            </a:r>
            <a:r>
              <a:rPr lang="en-US" sz="2400" b="1" dirty="0" smtClean="0">
                <a:solidFill>
                  <a:srgbClr val="002060"/>
                </a:solidFill>
              </a:rPr>
              <a:t>objective </a:t>
            </a:r>
            <a:r>
              <a:rPr lang="en-US" sz="2400" dirty="0" smtClean="0">
                <a:solidFill>
                  <a:srgbClr val="002060"/>
                </a:solidFill>
              </a:rPr>
              <a:t>of management which is </a:t>
            </a:r>
            <a:r>
              <a:rPr lang="en-US" sz="2400" b="1" dirty="0" smtClean="0">
                <a:solidFill>
                  <a:srgbClr val="002060"/>
                </a:solidFill>
              </a:rPr>
              <a:t>in tune </a:t>
            </a:r>
            <a:r>
              <a:rPr lang="en-US" sz="2400" dirty="0" smtClean="0">
                <a:solidFill>
                  <a:srgbClr val="002060"/>
                </a:solidFill>
              </a:rPr>
              <a:t>with </a:t>
            </a:r>
            <a:r>
              <a:rPr lang="en-US" sz="2400" b="1" dirty="0" smtClean="0">
                <a:solidFill>
                  <a:srgbClr val="002060"/>
                </a:solidFill>
              </a:rPr>
              <a:t>objective of organization</a:t>
            </a:r>
            <a:r>
              <a:rPr lang="en-US" sz="2400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002060"/>
                </a:solidFill>
              </a:rPr>
              <a:t>for fulfillment</a:t>
            </a:r>
            <a:r>
              <a:rPr lang="en-US" sz="2400" dirty="0" smtClean="0">
                <a:solidFill>
                  <a:srgbClr val="002060"/>
                </a:solidFill>
              </a:rPr>
              <a:t> of this, it </a:t>
            </a:r>
            <a:r>
              <a:rPr lang="en-US" sz="2400" b="1" dirty="0" smtClean="0">
                <a:solidFill>
                  <a:srgbClr val="002060"/>
                </a:solidFill>
              </a:rPr>
              <a:t>establishes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effective authority &amp; responsibility relationship </a:t>
            </a:r>
            <a:r>
              <a:rPr lang="en-US" sz="2400" dirty="0" smtClean="0">
                <a:solidFill>
                  <a:srgbClr val="002060"/>
                </a:solidFill>
              </a:rPr>
              <a:t>i.e. </a:t>
            </a:r>
            <a:r>
              <a:rPr lang="en-US" sz="2400" b="1" dirty="0" smtClean="0">
                <a:solidFill>
                  <a:srgbClr val="002060"/>
                </a:solidFill>
              </a:rPr>
              <a:t>who is accountable to whom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b="1" dirty="0" smtClean="0">
                <a:solidFill>
                  <a:srgbClr val="002060"/>
                </a:solidFill>
              </a:rPr>
              <a:t>who can give instructions to whom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b="1" dirty="0" smtClean="0">
                <a:solidFill>
                  <a:srgbClr val="002060"/>
                </a:solidFill>
              </a:rPr>
              <a:t>who are superiors &amp; who are subordinates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r>
              <a:rPr lang="en-US" sz="2400" b="1" dirty="0" smtClean="0">
                <a:solidFill>
                  <a:srgbClr val="002060"/>
                </a:solidFill>
              </a:rPr>
              <a:t>Management</a:t>
            </a:r>
            <a:r>
              <a:rPr lang="en-US" sz="2400" dirty="0" smtClean="0">
                <a:solidFill>
                  <a:srgbClr val="002060"/>
                </a:solidFill>
              </a:rPr>
              <a:t> fills up </a:t>
            </a:r>
            <a:r>
              <a:rPr lang="en-US" sz="2400" b="1" dirty="0" smtClean="0">
                <a:solidFill>
                  <a:srgbClr val="002060"/>
                </a:solidFill>
              </a:rPr>
              <a:t>various positions with right persons</a:t>
            </a:r>
            <a:r>
              <a:rPr lang="en-US" sz="2400" dirty="0" smtClean="0">
                <a:solidFill>
                  <a:srgbClr val="002060"/>
                </a:solidFill>
              </a:rPr>
              <a:t>, having </a:t>
            </a:r>
            <a:r>
              <a:rPr lang="en-US" sz="2400" b="1" dirty="0" smtClean="0">
                <a:solidFill>
                  <a:srgbClr val="002060"/>
                </a:solidFill>
              </a:rPr>
              <a:t>right skills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b="1" dirty="0" smtClean="0">
                <a:solidFill>
                  <a:srgbClr val="002060"/>
                </a:solidFill>
              </a:rPr>
              <a:t>training and qualification</a:t>
            </a:r>
            <a:r>
              <a:rPr lang="en-US" sz="2400" dirty="0" smtClean="0">
                <a:solidFill>
                  <a:srgbClr val="002060"/>
                </a:solidFill>
              </a:rPr>
              <a:t>. All jobs should be cleared to everyone.</a:t>
            </a:r>
          </a:p>
          <a:p>
            <a:pPr algn="just"/>
            <a:endParaRPr lang="en-US" sz="1600" dirty="0" smtClean="0">
              <a:solidFill>
                <a:srgbClr val="002060"/>
              </a:solidFill>
            </a:endParaRPr>
          </a:p>
          <a:p>
            <a:pPr algn="just"/>
            <a:endParaRPr lang="en-US" sz="1600" dirty="0" smtClean="0"/>
          </a:p>
          <a:p>
            <a:pPr algn="just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</a:schemeClr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Importance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01775"/>
            <a:ext cx="8610600" cy="520382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Establishes Equilibrium –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It enables the organization to </a:t>
            </a:r>
            <a:r>
              <a:rPr lang="en-US" sz="2400" b="1" dirty="0" smtClean="0">
                <a:solidFill>
                  <a:srgbClr val="002060"/>
                </a:solidFill>
              </a:rPr>
              <a:t>survive in changing environment.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It keeps </a:t>
            </a:r>
            <a:r>
              <a:rPr lang="en-US" sz="2400" b="1" dirty="0" smtClean="0">
                <a:solidFill>
                  <a:srgbClr val="002060"/>
                </a:solidFill>
              </a:rPr>
              <a:t>in touch </a:t>
            </a:r>
            <a:r>
              <a:rPr lang="en-US" sz="2400" dirty="0" smtClean="0">
                <a:solidFill>
                  <a:srgbClr val="002060"/>
                </a:solidFill>
              </a:rPr>
              <a:t>with the </a:t>
            </a:r>
            <a:r>
              <a:rPr lang="en-US" sz="2400" b="1" dirty="0" smtClean="0">
                <a:solidFill>
                  <a:srgbClr val="002060"/>
                </a:solidFill>
              </a:rPr>
              <a:t>changing environment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With </a:t>
            </a:r>
            <a:r>
              <a:rPr lang="en-US" sz="2400" b="1" dirty="0" smtClean="0">
                <a:solidFill>
                  <a:srgbClr val="002060"/>
                </a:solidFill>
              </a:rPr>
              <a:t>the change </a:t>
            </a:r>
            <a:r>
              <a:rPr lang="en-US" sz="2400" dirty="0" smtClean="0">
                <a:solidFill>
                  <a:srgbClr val="002060"/>
                </a:solidFill>
              </a:rPr>
              <a:t>is </a:t>
            </a:r>
            <a:r>
              <a:rPr lang="en-US" sz="2400" b="1" dirty="0" smtClean="0">
                <a:solidFill>
                  <a:srgbClr val="002060"/>
                </a:solidFill>
              </a:rPr>
              <a:t>external environment</a:t>
            </a:r>
            <a:r>
              <a:rPr lang="en-US" sz="2400" dirty="0" smtClean="0">
                <a:solidFill>
                  <a:srgbClr val="002060"/>
                </a:solidFill>
              </a:rPr>
              <a:t>, the </a:t>
            </a:r>
            <a:r>
              <a:rPr lang="en-US" sz="2400" b="1" dirty="0" smtClean="0">
                <a:solidFill>
                  <a:srgbClr val="002060"/>
                </a:solidFill>
              </a:rPr>
              <a:t>initial co-ordination </a:t>
            </a:r>
            <a:r>
              <a:rPr lang="en-US" sz="2400" dirty="0" smtClean="0">
                <a:solidFill>
                  <a:srgbClr val="002060"/>
                </a:solidFill>
              </a:rPr>
              <a:t>of organization must be changed.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So it </a:t>
            </a:r>
            <a:r>
              <a:rPr lang="en-US" sz="2400" b="1" dirty="0" smtClean="0">
                <a:solidFill>
                  <a:srgbClr val="002060"/>
                </a:solidFill>
              </a:rPr>
              <a:t>adapts organization </a:t>
            </a: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b="1" dirty="0" smtClean="0">
                <a:solidFill>
                  <a:srgbClr val="002060"/>
                </a:solidFill>
              </a:rPr>
              <a:t>changing demand </a:t>
            </a:r>
            <a:r>
              <a:rPr lang="en-US" sz="2400" dirty="0" smtClean="0">
                <a:solidFill>
                  <a:srgbClr val="002060"/>
                </a:solidFill>
              </a:rPr>
              <a:t>of </a:t>
            </a:r>
            <a:r>
              <a:rPr lang="en-US" sz="2400" b="1" dirty="0" smtClean="0">
                <a:solidFill>
                  <a:srgbClr val="002060"/>
                </a:solidFill>
              </a:rPr>
              <a:t>market</a:t>
            </a:r>
            <a:r>
              <a:rPr lang="en-US" sz="2400" dirty="0" smtClean="0">
                <a:solidFill>
                  <a:srgbClr val="002060"/>
                </a:solidFill>
              </a:rPr>
              <a:t> / </a:t>
            </a:r>
            <a:r>
              <a:rPr lang="en-US" sz="2400" b="1" dirty="0" smtClean="0">
                <a:solidFill>
                  <a:srgbClr val="002060"/>
                </a:solidFill>
              </a:rPr>
              <a:t>changing needs of societies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It is </a:t>
            </a:r>
            <a:r>
              <a:rPr lang="en-US" sz="2400" b="1" dirty="0" smtClean="0">
                <a:solidFill>
                  <a:srgbClr val="002060"/>
                </a:solidFill>
              </a:rPr>
              <a:t>responsible</a:t>
            </a:r>
            <a:r>
              <a:rPr lang="en-US" sz="2400" dirty="0" smtClean="0">
                <a:solidFill>
                  <a:srgbClr val="002060"/>
                </a:solidFill>
              </a:rPr>
              <a:t> for </a:t>
            </a:r>
            <a:r>
              <a:rPr lang="en-US" sz="2400" b="1" dirty="0" smtClean="0">
                <a:solidFill>
                  <a:srgbClr val="002060"/>
                </a:solidFill>
              </a:rPr>
              <a:t>growth and survival of organization.</a:t>
            </a:r>
          </a:p>
          <a:p>
            <a:pPr algn="just"/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6853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144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</a:schemeClr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Importance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01775"/>
            <a:ext cx="8610600" cy="5203825"/>
          </a:xfrm>
        </p:spPr>
        <p:txBody>
          <a:bodyPr>
            <a:normAutofit/>
          </a:bodyPr>
          <a:lstStyle/>
          <a:p>
            <a:pPr algn="just"/>
            <a:endParaRPr lang="en-US" sz="1600" dirty="0" smtClean="0">
              <a:solidFill>
                <a:srgbClr val="002060"/>
              </a:solidFill>
            </a:endParaRPr>
          </a:p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Essentials for Prosperity of Society –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Efficient management leads to </a:t>
            </a:r>
            <a:r>
              <a:rPr lang="en-US" sz="2400" b="1" dirty="0" smtClean="0">
                <a:solidFill>
                  <a:srgbClr val="002060"/>
                </a:solidFill>
              </a:rPr>
              <a:t>better economical production</a:t>
            </a:r>
            <a:r>
              <a:rPr lang="en-US" sz="2400" dirty="0" smtClean="0">
                <a:solidFill>
                  <a:srgbClr val="002060"/>
                </a:solidFill>
              </a:rPr>
              <a:t> which helps in turn to </a:t>
            </a:r>
            <a:r>
              <a:rPr lang="en-US" sz="2400" b="1" dirty="0" smtClean="0">
                <a:solidFill>
                  <a:srgbClr val="002060"/>
                </a:solidFill>
              </a:rPr>
              <a:t>increase</a:t>
            </a:r>
            <a:r>
              <a:rPr lang="en-US" sz="2400" dirty="0" smtClean="0">
                <a:solidFill>
                  <a:srgbClr val="002060"/>
                </a:solidFill>
              </a:rPr>
              <a:t> the welfare of people.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Good management makes a </a:t>
            </a:r>
            <a:r>
              <a:rPr lang="en-US" sz="2400" b="1" dirty="0" smtClean="0">
                <a:solidFill>
                  <a:srgbClr val="002060"/>
                </a:solidFill>
              </a:rPr>
              <a:t>difficult task </a:t>
            </a:r>
            <a:r>
              <a:rPr lang="en-US" sz="2400" dirty="0" smtClean="0">
                <a:solidFill>
                  <a:srgbClr val="002060"/>
                </a:solidFill>
              </a:rPr>
              <a:t>easier by </a:t>
            </a:r>
            <a:r>
              <a:rPr lang="en-US" sz="2400" b="1" dirty="0" smtClean="0">
                <a:solidFill>
                  <a:srgbClr val="002060"/>
                </a:solidFill>
              </a:rPr>
              <a:t>avoiding wastage of scarce resource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 It improves standard of living. It </a:t>
            </a:r>
            <a:r>
              <a:rPr lang="en-US" sz="2400" b="1" dirty="0" smtClean="0">
                <a:solidFill>
                  <a:srgbClr val="002060"/>
                </a:solidFill>
              </a:rPr>
              <a:t>increases the profit </a:t>
            </a:r>
            <a:r>
              <a:rPr lang="en-US" sz="2400" dirty="0" smtClean="0">
                <a:solidFill>
                  <a:srgbClr val="002060"/>
                </a:solidFill>
              </a:rPr>
              <a:t>which is beneficial to </a:t>
            </a:r>
            <a:r>
              <a:rPr lang="en-US" sz="2400" b="1" dirty="0" smtClean="0">
                <a:solidFill>
                  <a:srgbClr val="002060"/>
                </a:solidFill>
              </a:rPr>
              <a:t>business</a:t>
            </a:r>
            <a:r>
              <a:rPr lang="en-US" sz="2400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002060"/>
                </a:solidFill>
              </a:rPr>
              <a:t>society </a:t>
            </a:r>
            <a:r>
              <a:rPr lang="en-US" sz="2400" dirty="0" smtClean="0">
                <a:solidFill>
                  <a:srgbClr val="002060"/>
                </a:solidFill>
              </a:rPr>
              <a:t>will get </a:t>
            </a:r>
            <a:r>
              <a:rPr lang="en-US" sz="2400" b="1" dirty="0" smtClean="0">
                <a:solidFill>
                  <a:srgbClr val="002060"/>
                </a:solidFill>
              </a:rPr>
              <a:t>maximum output</a:t>
            </a:r>
            <a:r>
              <a:rPr lang="en-US" sz="2400" dirty="0" smtClean="0">
                <a:solidFill>
                  <a:srgbClr val="002060"/>
                </a:solidFill>
              </a:rPr>
              <a:t> at </a:t>
            </a:r>
            <a:r>
              <a:rPr lang="en-US" sz="2400" b="1" dirty="0" smtClean="0">
                <a:solidFill>
                  <a:srgbClr val="002060"/>
                </a:solidFill>
              </a:rPr>
              <a:t>minimum cost </a:t>
            </a:r>
            <a:r>
              <a:rPr lang="en-US" sz="2400" dirty="0" smtClean="0">
                <a:solidFill>
                  <a:srgbClr val="002060"/>
                </a:solidFill>
              </a:rPr>
              <a:t>by </a:t>
            </a:r>
            <a:r>
              <a:rPr lang="en-US" sz="2400" b="1" dirty="0" smtClean="0">
                <a:solidFill>
                  <a:srgbClr val="002060"/>
                </a:solidFill>
              </a:rPr>
              <a:t>creating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employment opportunities</a:t>
            </a:r>
            <a:r>
              <a:rPr lang="en-US" sz="2400" dirty="0" smtClean="0">
                <a:solidFill>
                  <a:srgbClr val="002060"/>
                </a:solidFill>
              </a:rPr>
              <a:t> which </a:t>
            </a:r>
            <a:r>
              <a:rPr lang="en-US" sz="2400" b="1" dirty="0" smtClean="0">
                <a:solidFill>
                  <a:srgbClr val="002060"/>
                </a:solidFill>
              </a:rPr>
              <a:t>generate income </a:t>
            </a:r>
            <a:r>
              <a:rPr lang="en-US" sz="2400" dirty="0" smtClean="0">
                <a:solidFill>
                  <a:srgbClr val="002060"/>
                </a:solidFill>
              </a:rPr>
              <a:t>in hands. Organization comes with </a:t>
            </a:r>
            <a:r>
              <a:rPr lang="en-US" sz="2400" b="1" dirty="0" smtClean="0">
                <a:solidFill>
                  <a:srgbClr val="002060"/>
                </a:solidFill>
              </a:rPr>
              <a:t>new products </a:t>
            </a:r>
            <a:r>
              <a:rPr lang="en-US" sz="2400" dirty="0" smtClean="0">
                <a:solidFill>
                  <a:srgbClr val="002060"/>
                </a:solidFill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</a:rPr>
              <a:t>researches beneficial for society.</a:t>
            </a:r>
          </a:p>
          <a:p>
            <a:pPr algn="just"/>
            <a:endParaRPr lang="en-US" sz="1600" dirty="0" smtClean="0"/>
          </a:p>
          <a:p>
            <a:pPr algn="just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9762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1965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rgbClr val="002060"/>
                </a:solidFill>
              </a:rPr>
              <a:t>Skills of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285"/>
            <a:ext cx="8462010" cy="5457190"/>
          </a:xfrm>
        </p:spPr>
        <p:txBody>
          <a:bodyPr>
            <a:normAutofit fontScale="97500" lnSpcReduction="1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Following are the managerial skills: </a:t>
            </a:r>
            <a:endParaRPr lang="en-US" sz="2800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(</a:t>
            </a:r>
            <a:r>
              <a:rPr lang="en-US" sz="2500" b="1" dirty="0" err="1" smtClean="0">
                <a:solidFill>
                  <a:srgbClr val="C00000"/>
                </a:solidFill>
              </a:rPr>
              <a:t>i</a:t>
            </a:r>
            <a:r>
              <a:rPr lang="en-US" sz="2500" b="1" dirty="0" smtClean="0">
                <a:solidFill>
                  <a:srgbClr val="C00000"/>
                </a:solidFill>
              </a:rPr>
              <a:t>) Technical Skill: </a:t>
            </a:r>
            <a:endParaRPr lang="en-US" sz="2500" dirty="0" smtClean="0">
              <a:solidFill>
                <a:srgbClr val="C00000"/>
              </a:solidFill>
            </a:endParaRP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It is </a:t>
            </a:r>
            <a:r>
              <a:rPr lang="en-US" sz="2500" b="1" dirty="0" smtClean="0">
                <a:solidFill>
                  <a:srgbClr val="002060"/>
                </a:solidFill>
              </a:rPr>
              <a:t>knowledge of and proficiency </a:t>
            </a:r>
            <a:r>
              <a:rPr lang="en-US" sz="2500" dirty="0" smtClean="0">
                <a:solidFill>
                  <a:srgbClr val="002060"/>
                </a:solidFill>
              </a:rPr>
              <a:t>in activities involving </a:t>
            </a:r>
            <a:r>
              <a:rPr lang="en-US" sz="2500" b="1" dirty="0" smtClean="0">
                <a:solidFill>
                  <a:srgbClr val="002060"/>
                </a:solidFill>
              </a:rPr>
              <a:t>methods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processes, and procedures</a:t>
            </a:r>
            <a:r>
              <a:rPr lang="en-US" sz="2500" dirty="0" smtClean="0">
                <a:solidFill>
                  <a:srgbClr val="002060"/>
                </a:solidFill>
              </a:rPr>
              <a:t>. Thus, it involves </a:t>
            </a:r>
            <a:r>
              <a:rPr lang="en-US" sz="2500" b="1" dirty="0" smtClean="0">
                <a:solidFill>
                  <a:srgbClr val="002060"/>
                </a:solidFill>
              </a:rPr>
              <a:t>working </a:t>
            </a:r>
            <a:r>
              <a:rPr lang="en-US" sz="2500" dirty="0" smtClean="0">
                <a:solidFill>
                  <a:srgbClr val="002060"/>
                </a:solidFill>
              </a:rPr>
              <a:t>with </a:t>
            </a:r>
            <a:r>
              <a:rPr lang="en-US" sz="2500" b="1" dirty="0" smtClean="0">
                <a:solidFill>
                  <a:srgbClr val="002060"/>
                </a:solidFill>
              </a:rPr>
              <a:t>tools and specific techniques</a:t>
            </a:r>
            <a:r>
              <a:rPr lang="en-US" sz="2500" dirty="0" smtClean="0">
                <a:solidFill>
                  <a:srgbClr val="002060"/>
                </a:solidFill>
              </a:rPr>
              <a:t>. For examples, </a:t>
            </a:r>
            <a:r>
              <a:rPr lang="en-US" sz="2500" b="1" dirty="0" smtClean="0">
                <a:solidFill>
                  <a:srgbClr val="002060"/>
                </a:solidFill>
              </a:rPr>
              <a:t>mechanics work with tools</a:t>
            </a:r>
            <a:r>
              <a:rPr lang="en-US" sz="2500" dirty="0" smtClean="0">
                <a:solidFill>
                  <a:srgbClr val="002060"/>
                </a:solidFill>
              </a:rPr>
              <a:t>, and </a:t>
            </a:r>
            <a:r>
              <a:rPr lang="en-US" sz="2500" b="1" dirty="0" smtClean="0">
                <a:solidFill>
                  <a:srgbClr val="002060"/>
                </a:solidFill>
              </a:rPr>
              <a:t>their supervisor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b="1" dirty="0" smtClean="0">
                <a:solidFill>
                  <a:srgbClr val="002060"/>
                </a:solidFill>
              </a:rPr>
              <a:t>should have the ability to teach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b="1" dirty="0" smtClean="0">
                <a:solidFill>
                  <a:srgbClr val="002060"/>
                </a:solidFill>
              </a:rPr>
              <a:t>them how to use these tools.</a:t>
            </a:r>
            <a:r>
              <a:rPr lang="en-US" sz="2500" dirty="0" smtClean="0">
                <a:solidFill>
                  <a:srgbClr val="002060"/>
                </a:solidFill>
              </a:rPr>
              <a:t> Similarly, </a:t>
            </a:r>
            <a:r>
              <a:rPr lang="en-US" sz="2500" b="1" dirty="0" smtClean="0">
                <a:solidFill>
                  <a:srgbClr val="002060"/>
                </a:solidFill>
              </a:rPr>
              <a:t>accountants apply specific techniques in doing their job.</a:t>
            </a:r>
          </a:p>
          <a:p>
            <a:pPr algn="just">
              <a:buNone/>
            </a:pPr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b="1" dirty="0" smtClean="0">
                <a:solidFill>
                  <a:srgbClr val="C00000"/>
                </a:solidFill>
              </a:rPr>
              <a:t>(ii) Human Skill: </a:t>
            </a:r>
            <a:endParaRPr lang="en-US" sz="2500" dirty="0" smtClean="0">
              <a:solidFill>
                <a:srgbClr val="C00000"/>
              </a:solidFill>
            </a:endParaRP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It is the </a:t>
            </a:r>
            <a:r>
              <a:rPr lang="en-US" sz="2500" b="1" dirty="0" smtClean="0">
                <a:solidFill>
                  <a:srgbClr val="002060"/>
                </a:solidFill>
              </a:rPr>
              <a:t>ability to work with people</a:t>
            </a:r>
            <a:r>
              <a:rPr lang="en-US" sz="2500" dirty="0" smtClean="0">
                <a:solidFill>
                  <a:srgbClr val="002060"/>
                </a:solidFill>
              </a:rPr>
              <a:t>; it is </a:t>
            </a:r>
            <a:r>
              <a:rPr lang="en-US" sz="2500" b="1" dirty="0" smtClean="0">
                <a:solidFill>
                  <a:srgbClr val="002060"/>
                </a:solidFill>
              </a:rPr>
              <a:t>cooperative efforts; it is teamwork</a:t>
            </a:r>
            <a:r>
              <a:rPr lang="en-US" sz="2500" dirty="0" smtClean="0">
                <a:solidFill>
                  <a:srgbClr val="002060"/>
                </a:solidFill>
              </a:rPr>
              <a:t>; </a:t>
            </a:r>
            <a:r>
              <a:rPr lang="en-US" sz="2500" b="1" dirty="0" smtClean="0">
                <a:solidFill>
                  <a:srgbClr val="002060"/>
                </a:solidFill>
              </a:rPr>
              <a:t>it is the creation of an environment</a:t>
            </a:r>
            <a:r>
              <a:rPr lang="en-US" sz="2500" dirty="0" smtClean="0">
                <a:solidFill>
                  <a:srgbClr val="002060"/>
                </a:solidFill>
              </a:rPr>
              <a:t> in which people </a:t>
            </a:r>
            <a:r>
              <a:rPr lang="en-US" sz="2500" b="1" dirty="0" smtClean="0">
                <a:solidFill>
                  <a:srgbClr val="002060"/>
                </a:solidFill>
              </a:rPr>
              <a:t>feel secure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free express their opinions. </a:t>
            </a:r>
          </a:p>
          <a:p>
            <a:pPr algn="just"/>
            <a:endParaRPr lang="en-US" sz="2500" dirty="0" smtClean="0">
              <a:solidFill>
                <a:srgbClr val="002060"/>
              </a:solidFill>
            </a:endParaRPr>
          </a:p>
          <a:p>
            <a:pPr algn="just"/>
            <a:endParaRPr lang="en-US" sz="20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1965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rgbClr val="002060"/>
                </a:solidFill>
              </a:rPr>
              <a:t>Skills of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285"/>
            <a:ext cx="8462010" cy="5457190"/>
          </a:xfrm>
        </p:spPr>
        <p:txBody>
          <a:bodyPr>
            <a:normAutofit fontScale="97500" lnSpcReduction="1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Following are the managerial skills: </a:t>
            </a:r>
            <a:endParaRPr lang="en-US" sz="2800" dirty="0" smtClean="0">
              <a:solidFill>
                <a:srgbClr val="C00000"/>
              </a:solidFill>
            </a:endParaRPr>
          </a:p>
          <a:p>
            <a:pPr algn="just"/>
            <a:endParaRPr lang="en-US" sz="20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US" sz="2500" b="1" dirty="0" smtClean="0">
                <a:solidFill>
                  <a:srgbClr val="C00000"/>
                </a:solidFill>
              </a:rPr>
              <a:t>(iii) Conceptual Skill: </a:t>
            </a:r>
            <a:endParaRPr lang="en-US" sz="2500" dirty="0" smtClean="0">
              <a:solidFill>
                <a:srgbClr val="C00000"/>
              </a:solidFill>
            </a:endParaRP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It is the ability to </a:t>
            </a:r>
            <a:r>
              <a:rPr lang="en-US" sz="2500" b="1" dirty="0" smtClean="0">
                <a:solidFill>
                  <a:srgbClr val="002060"/>
                </a:solidFill>
              </a:rPr>
              <a:t>see the ‘big picture’</a:t>
            </a:r>
            <a:r>
              <a:rPr lang="en-US" sz="2500" dirty="0" smtClean="0">
                <a:solidFill>
                  <a:srgbClr val="002060"/>
                </a:solidFill>
              </a:rPr>
              <a:t> to </a:t>
            </a:r>
            <a:r>
              <a:rPr lang="en-US" sz="2500" b="1" dirty="0" smtClean="0">
                <a:solidFill>
                  <a:srgbClr val="002060"/>
                </a:solidFill>
              </a:rPr>
              <a:t>recognize significant elements in a situation</a:t>
            </a:r>
            <a:r>
              <a:rPr lang="en-US" sz="2500" dirty="0" smtClean="0">
                <a:solidFill>
                  <a:srgbClr val="002060"/>
                </a:solidFill>
              </a:rPr>
              <a:t>, and to understand the </a:t>
            </a:r>
            <a:r>
              <a:rPr lang="en-US" sz="2500" b="1" dirty="0" smtClean="0">
                <a:solidFill>
                  <a:srgbClr val="002060"/>
                </a:solidFill>
              </a:rPr>
              <a:t>relationships among the elements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</a:p>
          <a:p>
            <a:pPr algn="just"/>
            <a:endParaRPr lang="en-US" sz="2500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US" sz="2500" b="1" dirty="0" smtClean="0">
                <a:solidFill>
                  <a:srgbClr val="C00000"/>
                </a:solidFill>
              </a:rPr>
              <a:t>(iv) Design Skill:</a:t>
            </a:r>
            <a:r>
              <a:rPr lang="en-US" sz="2500" dirty="0" smtClean="0">
                <a:solidFill>
                  <a:srgbClr val="C00000"/>
                </a:solidFill>
              </a:rPr>
              <a:t> 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It is the ability to </a:t>
            </a:r>
            <a:r>
              <a:rPr lang="en-US" sz="2500" b="1" dirty="0" smtClean="0">
                <a:solidFill>
                  <a:srgbClr val="002060"/>
                </a:solidFill>
              </a:rPr>
              <a:t>solve problems </a:t>
            </a:r>
            <a:r>
              <a:rPr lang="en-US" sz="2500" dirty="0" smtClean="0">
                <a:solidFill>
                  <a:srgbClr val="002060"/>
                </a:solidFill>
              </a:rPr>
              <a:t>in ways that will </a:t>
            </a:r>
            <a:r>
              <a:rPr lang="en-US" sz="2500" b="1" dirty="0" smtClean="0">
                <a:solidFill>
                  <a:srgbClr val="002060"/>
                </a:solidFill>
              </a:rPr>
              <a:t>benefit </a:t>
            </a:r>
            <a:r>
              <a:rPr lang="en-US" sz="2500" dirty="0" smtClean="0">
                <a:solidFill>
                  <a:srgbClr val="002060"/>
                </a:solidFill>
              </a:rPr>
              <a:t>the enterprise. To be </a:t>
            </a:r>
            <a:r>
              <a:rPr lang="en-US" sz="2500" b="1" dirty="0" smtClean="0">
                <a:solidFill>
                  <a:srgbClr val="002060"/>
                </a:solidFill>
              </a:rPr>
              <a:t>effective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particularly</a:t>
            </a:r>
            <a:r>
              <a:rPr lang="en-US" sz="2500" dirty="0" smtClean="0">
                <a:solidFill>
                  <a:srgbClr val="002060"/>
                </a:solidFill>
              </a:rPr>
              <a:t> at </a:t>
            </a:r>
            <a:r>
              <a:rPr lang="en-US" sz="2500" b="1" dirty="0" smtClean="0">
                <a:solidFill>
                  <a:srgbClr val="002060"/>
                </a:solidFill>
              </a:rPr>
              <a:t>upper organizational levels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managers</a:t>
            </a:r>
            <a:r>
              <a:rPr lang="en-US" sz="2500" dirty="0" smtClean="0">
                <a:solidFill>
                  <a:srgbClr val="002060"/>
                </a:solidFill>
              </a:rPr>
              <a:t> must be able to do more than see a problem. They must have, in addition, the </a:t>
            </a:r>
            <a:r>
              <a:rPr lang="en-US" sz="2500" b="1" dirty="0" smtClean="0">
                <a:solidFill>
                  <a:srgbClr val="002060"/>
                </a:solidFill>
              </a:rPr>
              <a:t>skill of a good design engineer in working out a practical solution to a problem. </a:t>
            </a:r>
          </a:p>
          <a:p>
            <a:pPr algn="just"/>
            <a:endParaRPr lang="en-US" sz="2000" dirty="0" smtClean="0">
              <a:solidFill>
                <a:srgbClr val="002060"/>
              </a:solidFill>
            </a:endParaRP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0514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1965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sz="3100" dirty="0" smtClean="0">
                <a:solidFill>
                  <a:srgbClr val="002060"/>
                </a:solidFill>
              </a:rPr>
              <a:t>Skills of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4285"/>
            <a:ext cx="8462010" cy="5457190"/>
          </a:xfrm>
        </p:spPr>
        <p:txBody>
          <a:bodyPr>
            <a:normAutofit fontScale="90000" lnSpcReduction="10000"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Following are the managerial skills: </a:t>
            </a:r>
            <a:endParaRPr lang="en-US" sz="2800" dirty="0" smtClean="0">
              <a:solidFill>
                <a:srgbClr val="C00000"/>
              </a:solidFill>
            </a:endParaRP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Technical skills are of </a:t>
            </a:r>
            <a:r>
              <a:rPr lang="en-US" sz="2500" b="1" dirty="0" smtClean="0">
                <a:solidFill>
                  <a:srgbClr val="002060"/>
                </a:solidFill>
              </a:rPr>
              <a:t>greatest importance </a:t>
            </a:r>
            <a:r>
              <a:rPr lang="en-US" sz="2500" dirty="0" smtClean="0">
                <a:solidFill>
                  <a:srgbClr val="002060"/>
                </a:solidFill>
              </a:rPr>
              <a:t>at the </a:t>
            </a:r>
            <a:r>
              <a:rPr lang="en-US" sz="2500" b="1" dirty="0" smtClean="0">
                <a:solidFill>
                  <a:srgbClr val="002060"/>
                </a:solidFill>
              </a:rPr>
              <a:t>supervisory level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  <a:r>
              <a:rPr lang="en-US" sz="2500" b="1" dirty="0" smtClean="0">
                <a:solidFill>
                  <a:srgbClr val="002060"/>
                </a:solidFill>
              </a:rPr>
              <a:t>Human skills </a:t>
            </a:r>
            <a:r>
              <a:rPr lang="en-US" sz="2500" dirty="0" smtClean="0">
                <a:solidFill>
                  <a:srgbClr val="002060"/>
                </a:solidFill>
              </a:rPr>
              <a:t>are also helpful in the </a:t>
            </a:r>
            <a:r>
              <a:rPr lang="en-US" sz="2500" b="1" dirty="0" smtClean="0">
                <a:solidFill>
                  <a:srgbClr val="002060"/>
                </a:solidFill>
              </a:rPr>
              <a:t>frequent interactions with subordinates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  <a:r>
              <a:rPr lang="en-US" sz="2500" b="1" dirty="0" smtClean="0">
                <a:solidFill>
                  <a:srgbClr val="002060"/>
                </a:solidFill>
              </a:rPr>
              <a:t>Conceptual skills</a:t>
            </a:r>
            <a:r>
              <a:rPr lang="en-US" sz="2500" dirty="0" smtClean="0">
                <a:solidFill>
                  <a:srgbClr val="002060"/>
                </a:solidFill>
              </a:rPr>
              <a:t>, on the other hand, are usually </a:t>
            </a:r>
            <a:r>
              <a:rPr lang="en-US" sz="2500" b="1" dirty="0" smtClean="0">
                <a:solidFill>
                  <a:srgbClr val="002060"/>
                </a:solidFill>
              </a:rPr>
              <a:t>not critical for lower-level supervisors. 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At the </a:t>
            </a:r>
            <a:r>
              <a:rPr lang="en-US" sz="2500" b="1" dirty="0" smtClean="0">
                <a:solidFill>
                  <a:srgbClr val="002060"/>
                </a:solidFill>
              </a:rPr>
              <a:t>middle management level</a:t>
            </a:r>
            <a:r>
              <a:rPr lang="en-US" sz="2500" dirty="0" smtClean="0">
                <a:solidFill>
                  <a:srgbClr val="002060"/>
                </a:solidFill>
              </a:rPr>
              <a:t>, the </a:t>
            </a:r>
            <a:r>
              <a:rPr lang="en-US" sz="2500" b="1" dirty="0" smtClean="0">
                <a:solidFill>
                  <a:srgbClr val="002060"/>
                </a:solidFill>
              </a:rPr>
              <a:t>need for technical skills decreases human skill is still essential</a:t>
            </a:r>
            <a:r>
              <a:rPr lang="en-US" sz="2500" dirty="0" smtClean="0">
                <a:solidFill>
                  <a:srgbClr val="002060"/>
                </a:solidFill>
              </a:rPr>
              <a:t>; the </a:t>
            </a:r>
            <a:r>
              <a:rPr lang="en-US" sz="2500" b="1" dirty="0" smtClean="0">
                <a:solidFill>
                  <a:srgbClr val="002060"/>
                </a:solidFill>
              </a:rPr>
              <a:t>conceptual skills gain in importance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At the top management level, </a:t>
            </a:r>
            <a:r>
              <a:rPr lang="en-US" sz="2500" b="1" dirty="0" smtClean="0">
                <a:solidFill>
                  <a:srgbClr val="002060"/>
                </a:solidFill>
              </a:rPr>
              <a:t>conceptual and design abilities and human skills are especially valuable</a:t>
            </a:r>
            <a:r>
              <a:rPr lang="en-US" sz="2500" dirty="0" smtClean="0">
                <a:solidFill>
                  <a:srgbClr val="002060"/>
                </a:solidFill>
              </a:rPr>
              <a:t>, but there is relatively </a:t>
            </a:r>
            <a:r>
              <a:rPr lang="en-US" sz="2500" b="1" dirty="0" smtClean="0">
                <a:solidFill>
                  <a:srgbClr val="002060"/>
                </a:solidFill>
              </a:rPr>
              <a:t>little need for technical abilities</a:t>
            </a:r>
            <a:r>
              <a:rPr lang="en-US" sz="2500" dirty="0" smtClean="0">
                <a:solidFill>
                  <a:srgbClr val="002060"/>
                </a:solidFill>
              </a:rPr>
              <a:t>. It is assumed, especially in large companies, that </a:t>
            </a:r>
            <a:r>
              <a:rPr lang="en-US" sz="2500" b="1" dirty="0" smtClean="0">
                <a:solidFill>
                  <a:srgbClr val="002060"/>
                </a:solidFill>
              </a:rPr>
              <a:t>chief executives</a:t>
            </a:r>
            <a:r>
              <a:rPr lang="en-US" sz="2500" dirty="0" smtClean="0">
                <a:solidFill>
                  <a:srgbClr val="002060"/>
                </a:solidFill>
              </a:rPr>
              <a:t> can utilize the </a:t>
            </a:r>
            <a:r>
              <a:rPr lang="en-US" sz="2500" b="1" dirty="0" smtClean="0">
                <a:solidFill>
                  <a:srgbClr val="002060"/>
                </a:solidFill>
              </a:rPr>
              <a:t>technical abilities</a:t>
            </a:r>
            <a:r>
              <a:rPr lang="en-US" sz="2500" dirty="0" smtClean="0">
                <a:solidFill>
                  <a:srgbClr val="002060"/>
                </a:solidFill>
              </a:rPr>
              <a:t> of their </a:t>
            </a:r>
            <a:r>
              <a:rPr lang="en-US" sz="2500" b="1" dirty="0" smtClean="0">
                <a:solidFill>
                  <a:srgbClr val="002060"/>
                </a:solidFill>
              </a:rPr>
              <a:t>subordinates. </a:t>
            </a:r>
            <a:r>
              <a:rPr lang="en-US" sz="2500" dirty="0" smtClean="0">
                <a:solidFill>
                  <a:srgbClr val="002060"/>
                </a:solidFill>
              </a:rPr>
              <a:t>In smaller firms, however, technical experience may still be quite important. 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791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0545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Role of a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234"/>
            <a:ext cx="8229600" cy="4901565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solidFill>
                  <a:srgbClr val="C00000"/>
                </a:solidFill>
              </a:rPr>
              <a:t>Managers must establish </a:t>
            </a:r>
            <a:r>
              <a:rPr lang="en-US" sz="2400" b="1" dirty="0" smtClean="0">
                <a:solidFill>
                  <a:srgbClr val="C00000"/>
                </a:solidFill>
              </a:rPr>
              <a:t>an environment </a:t>
            </a:r>
            <a:r>
              <a:rPr lang="en-US" sz="2400" dirty="0" smtClean="0">
                <a:solidFill>
                  <a:srgbClr val="C00000"/>
                </a:solidFill>
              </a:rPr>
              <a:t>in which people can </a:t>
            </a:r>
            <a:r>
              <a:rPr lang="en-US" sz="2400" b="1" dirty="0" smtClean="0">
                <a:solidFill>
                  <a:srgbClr val="C00000"/>
                </a:solidFill>
              </a:rPr>
              <a:t>accomplish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</a:rPr>
              <a:t>group goals </a:t>
            </a:r>
            <a:r>
              <a:rPr lang="en-US" sz="2400" dirty="0" smtClean="0">
                <a:solidFill>
                  <a:srgbClr val="C00000"/>
                </a:solidFill>
              </a:rPr>
              <a:t>with the </a:t>
            </a:r>
            <a:r>
              <a:rPr lang="en-US" sz="2400" b="1" dirty="0" smtClean="0">
                <a:solidFill>
                  <a:srgbClr val="C00000"/>
                </a:solidFill>
              </a:rPr>
              <a:t>least amount of time, money, materials, and personal dissatisfaction </a:t>
            </a:r>
            <a:r>
              <a:rPr lang="en-US" sz="2400" dirty="0" smtClean="0">
                <a:solidFill>
                  <a:srgbClr val="C00000"/>
                </a:solidFill>
              </a:rPr>
              <a:t>or in which they </a:t>
            </a:r>
            <a:r>
              <a:rPr lang="en-US" sz="2400" b="1" dirty="0" smtClean="0">
                <a:solidFill>
                  <a:srgbClr val="C00000"/>
                </a:solidFill>
              </a:rPr>
              <a:t>can achieve </a:t>
            </a:r>
            <a:r>
              <a:rPr lang="en-US" sz="2400" dirty="0" smtClean="0">
                <a:solidFill>
                  <a:srgbClr val="C00000"/>
                </a:solidFill>
              </a:rPr>
              <a:t>as </a:t>
            </a:r>
            <a:r>
              <a:rPr lang="en-US" sz="2400" b="1" dirty="0" smtClean="0">
                <a:solidFill>
                  <a:srgbClr val="C00000"/>
                </a:solidFill>
              </a:rPr>
              <a:t>much as possible of a desired goal with available resources</a:t>
            </a:r>
            <a:r>
              <a:rPr lang="en-US" sz="2400" dirty="0" smtClean="0">
                <a:solidFill>
                  <a:srgbClr val="C00000"/>
                </a:solidFill>
              </a:rPr>
              <a:t>.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In a non-business enterprise such as a </a:t>
            </a:r>
            <a:r>
              <a:rPr lang="en-US" sz="2400" b="1" dirty="0" smtClean="0">
                <a:solidFill>
                  <a:srgbClr val="002060"/>
                </a:solidFill>
              </a:rPr>
              <a:t>police department</a:t>
            </a:r>
            <a:r>
              <a:rPr lang="en-US" sz="2400" dirty="0" smtClean="0">
                <a:solidFill>
                  <a:srgbClr val="002060"/>
                </a:solidFill>
              </a:rPr>
              <a:t>, as well as in units of a business (such as an accounting department) that are not responsible for </a:t>
            </a:r>
            <a:r>
              <a:rPr lang="en-US" sz="2400" b="1" dirty="0" smtClean="0">
                <a:solidFill>
                  <a:srgbClr val="002060"/>
                </a:solidFill>
              </a:rPr>
              <a:t>total business profits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b="1" dirty="0" smtClean="0">
                <a:solidFill>
                  <a:srgbClr val="002060"/>
                </a:solidFill>
              </a:rPr>
              <a:t>managers</a:t>
            </a:r>
            <a:r>
              <a:rPr lang="en-US" sz="2400" dirty="0" smtClean="0">
                <a:solidFill>
                  <a:srgbClr val="002060"/>
                </a:solidFill>
              </a:rPr>
              <a:t> still have </a:t>
            </a:r>
            <a:r>
              <a:rPr lang="en-US" sz="2400" b="1" dirty="0" smtClean="0">
                <a:solidFill>
                  <a:srgbClr val="002060"/>
                </a:solidFill>
              </a:rPr>
              <a:t>goals</a:t>
            </a:r>
            <a:r>
              <a:rPr lang="en-US" sz="2400" dirty="0" smtClean="0">
                <a:solidFill>
                  <a:srgbClr val="002060"/>
                </a:solidFill>
              </a:rPr>
              <a:t> and should </a:t>
            </a:r>
            <a:r>
              <a:rPr lang="en-US" sz="2400" b="1" dirty="0" smtClean="0">
                <a:solidFill>
                  <a:srgbClr val="002060"/>
                </a:solidFill>
              </a:rPr>
              <a:t>strive to accomplish them </a:t>
            </a:r>
            <a:r>
              <a:rPr lang="en-US" sz="2400" dirty="0" smtClean="0">
                <a:solidFill>
                  <a:srgbClr val="002060"/>
                </a:solidFill>
              </a:rPr>
              <a:t>with the </a:t>
            </a:r>
            <a:r>
              <a:rPr lang="en-US" sz="2400" b="1" dirty="0" smtClean="0">
                <a:solidFill>
                  <a:srgbClr val="002060"/>
                </a:solidFill>
              </a:rPr>
              <a:t>minimum of resource</a:t>
            </a:r>
            <a:r>
              <a:rPr lang="en-US" sz="2400" dirty="0" smtClean="0">
                <a:solidFill>
                  <a:srgbClr val="002060"/>
                </a:solidFill>
              </a:rPr>
              <a:t> or to </a:t>
            </a:r>
            <a:r>
              <a:rPr lang="en-US" sz="2400" b="1" dirty="0" smtClean="0">
                <a:solidFill>
                  <a:srgbClr val="002060"/>
                </a:solidFill>
              </a:rPr>
              <a:t>accomplish</a:t>
            </a:r>
            <a:r>
              <a:rPr lang="en-US" sz="2400" dirty="0" smtClean="0">
                <a:solidFill>
                  <a:srgbClr val="002060"/>
                </a:solidFill>
              </a:rPr>
              <a:t> as much as </a:t>
            </a:r>
            <a:r>
              <a:rPr lang="en-US" sz="2400" b="1" dirty="0" smtClean="0">
                <a:solidFill>
                  <a:srgbClr val="002060"/>
                </a:solidFill>
              </a:rPr>
              <a:t>possible with available resources. 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977390"/>
            <a:ext cx="2578794" cy="259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381000" y="1600200"/>
            <a:ext cx="5791200" cy="27392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Interpersonal Roles: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(1) The figure head role (performing traditional and social duties as the organization's  representative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(2) The leader role and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(3) The liaison role (communicating particularly with outsiders).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0" y="582295"/>
            <a:ext cx="9144000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8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Roles of a Manager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977390"/>
            <a:ext cx="2578794" cy="259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33400" y="1708624"/>
            <a:ext cx="5715000" cy="3477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Informational Roles: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(1) The recipient role (receiving infor­mation about the operation of an enterprise)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(2) The disseminator role (passing in formation to subordinates) and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(3) The spokesperson role (transmitting information to those outside the organization).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0" y="582295"/>
            <a:ext cx="9144000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8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Roles of a Manager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9498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53200" y="1977390"/>
            <a:ext cx="2578794" cy="259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57200" y="2085780"/>
            <a:ext cx="5181600" cy="200054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Decision Roles: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(1) The entrepreneurial role.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(2) The disturbance handler role.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(3) The resource allocator role.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206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(4) The negotiator role.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+mj-lt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0" y="582295"/>
            <a:ext cx="9144000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8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Roles of a Manager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502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solidFill>
                  <a:srgbClr val="002060"/>
                </a:solidFill>
              </a:rPr>
              <a:t>UNIT - 1,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solidFill>
                  <a:srgbClr val="002060"/>
                </a:solidFill>
              </a:rPr>
              <a:t>Meaning, importance, skills and roles of manager, different levels of management.</a:t>
            </a:r>
          </a:p>
          <a:p>
            <a:endParaRPr lang="en-US" sz="2400">
              <a:solidFill>
                <a:srgbClr val="002060"/>
              </a:solidFill>
            </a:endParaRPr>
          </a:p>
          <a:p>
            <a:r>
              <a:rPr lang="en-US" sz="2400">
                <a:solidFill>
                  <a:srgbClr val="002060"/>
                </a:solidFill>
              </a:rPr>
              <a:t>Functions of management, planning: nature, importance, steps, Organizing: Meaning, process, principles of organizing, staffing:-manpower planning, recruitment, selection, placement.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117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Levels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7655"/>
            <a:ext cx="8229600" cy="4568825"/>
          </a:xfrm>
        </p:spPr>
        <p:txBody>
          <a:bodyPr>
            <a:normAutofit fontScale="97500"/>
          </a:bodyPr>
          <a:lstStyle/>
          <a:p>
            <a:r>
              <a:rPr lang="en-US" sz="2500" dirty="0" smtClean="0">
                <a:solidFill>
                  <a:srgbClr val="002060"/>
                </a:solidFill>
              </a:rPr>
              <a:t>The term “</a:t>
            </a:r>
            <a:r>
              <a:rPr lang="en-US" sz="2500" b="1" dirty="0" smtClean="0">
                <a:solidFill>
                  <a:srgbClr val="002060"/>
                </a:solidFill>
              </a:rPr>
              <a:t>Levels of Management</a:t>
            </a:r>
            <a:r>
              <a:rPr lang="en-US" sz="2500" dirty="0" smtClean="0">
                <a:solidFill>
                  <a:srgbClr val="002060"/>
                </a:solidFill>
              </a:rPr>
              <a:t>’ refers to a </a:t>
            </a:r>
            <a:r>
              <a:rPr lang="en-US" sz="2500" b="1" dirty="0" smtClean="0">
                <a:solidFill>
                  <a:srgbClr val="002060"/>
                </a:solidFill>
              </a:rPr>
              <a:t>line of separation </a:t>
            </a:r>
            <a:r>
              <a:rPr lang="en-US" sz="2500" dirty="0" smtClean="0">
                <a:solidFill>
                  <a:srgbClr val="002060"/>
                </a:solidFill>
              </a:rPr>
              <a:t>between </a:t>
            </a:r>
            <a:r>
              <a:rPr lang="en-US" sz="2500" b="1" dirty="0" smtClean="0">
                <a:solidFill>
                  <a:srgbClr val="002060"/>
                </a:solidFill>
              </a:rPr>
              <a:t>various managerial positions </a:t>
            </a:r>
            <a:r>
              <a:rPr lang="en-US" sz="2500" dirty="0" smtClean="0">
                <a:solidFill>
                  <a:srgbClr val="002060"/>
                </a:solidFill>
              </a:rPr>
              <a:t>in </a:t>
            </a:r>
            <a:r>
              <a:rPr lang="en-US" sz="2500" b="1" dirty="0" smtClean="0">
                <a:solidFill>
                  <a:srgbClr val="002060"/>
                </a:solidFill>
              </a:rPr>
              <a:t>an organization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</a:p>
          <a:p>
            <a:endParaRPr lang="en-US" sz="2500" dirty="0" smtClean="0">
              <a:solidFill>
                <a:srgbClr val="002060"/>
              </a:solidFill>
            </a:endParaRPr>
          </a:p>
          <a:p>
            <a:r>
              <a:rPr lang="en-US" sz="2500" dirty="0" smtClean="0">
                <a:solidFill>
                  <a:srgbClr val="002060"/>
                </a:solidFill>
              </a:rPr>
              <a:t>The </a:t>
            </a:r>
            <a:r>
              <a:rPr lang="en-US" sz="2500" b="1" dirty="0" smtClean="0">
                <a:solidFill>
                  <a:srgbClr val="002060"/>
                </a:solidFill>
              </a:rPr>
              <a:t>number of levels </a:t>
            </a:r>
            <a:r>
              <a:rPr lang="en-US" sz="2500" dirty="0" smtClean="0">
                <a:solidFill>
                  <a:srgbClr val="002060"/>
                </a:solidFill>
              </a:rPr>
              <a:t>in management </a:t>
            </a:r>
            <a:r>
              <a:rPr lang="en-US" sz="2500" b="1" dirty="0" smtClean="0">
                <a:solidFill>
                  <a:srgbClr val="002060"/>
                </a:solidFill>
              </a:rPr>
              <a:t>increases</a:t>
            </a:r>
            <a:r>
              <a:rPr lang="en-US" sz="2500" dirty="0" smtClean="0">
                <a:solidFill>
                  <a:srgbClr val="002060"/>
                </a:solidFill>
              </a:rPr>
              <a:t> when </a:t>
            </a:r>
            <a:r>
              <a:rPr lang="en-US" sz="2500" b="1" dirty="0" smtClean="0">
                <a:solidFill>
                  <a:srgbClr val="002060"/>
                </a:solidFill>
              </a:rPr>
              <a:t>the size </a:t>
            </a:r>
            <a:r>
              <a:rPr lang="en-US" sz="2500" dirty="0" smtClean="0">
                <a:solidFill>
                  <a:srgbClr val="002060"/>
                </a:solidFill>
              </a:rPr>
              <a:t>of the </a:t>
            </a:r>
            <a:r>
              <a:rPr lang="en-US" sz="2500" b="1" dirty="0" smtClean="0">
                <a:solidFill>
                  <a:srgbClr val="002060"/>
                </a:solidFill>
              </a:rPr>
              <a:t>business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work force increases</a:t>
            </a:r>
            <a:r>
              <a:rPr lang="en-US" sz="2500" dirty="0" smtClean="0">
                <a:solidFill>
                  <a:srgbClr val="002060"/>
                </a:solidFill>
              </a:rPr>
              <a:t> and vice versa. 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117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Levels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7655"/>
            <a:ext cx="8229600" cy="4568825"/>
          </a:xfrm>
        </p:spPr>
        <p:txBody>
          <a:bodyPr>
            <a:normAutofit fontScale="97500"/>
          </a:bodyPr>
          <a:lstStyle/>
          <a:p>
            <a:r>
              <a:rPr lang="en-US" sz="2900" dirty="0" smtClean="0">
                <a:solidFill>
                  <a:srgbClr val="002060"/>
                </a:solidFill>
              </a:rPr>
              <a:t>The level of management determines </a:t>
            </a:r>
            <a:r>
              <a:rPr lang="en-US" sz="2900" b="1" dirty="0" smtClean="0">
                <a:solidFill>
                  <a:srgbClr val="002060"/>
                </a:solidFill>
              </a:rPr>
              <a:t>a chain of command,</a:t>
            </a:r>
            <a:r>
              <a:rPr lang="en-US" sz="2900" dirty="0" smtClean="0">
                <a:solidFill>
                  <a:srgbClr val="002060"/>
                </a:solidFill>
              </a:rPr>
              <a:t> the </a:t>
            </a:r>
            <a:r>
              <a:rPr lang="en-US" sz="2900" b="1" dirty="0" smtClean="0">
                <a:solidFill>
                  <a:srgbClr val="002060"/>
                </a:solidFill>
              </a:rPr>
              <a:t>amount of authority </a:t>
            </a:r>
            <a:r>
              <a:rPr lang="en-US" sz="2900" dirty="0" smtClean="0">
                <a:solidFill>
                  <a:srgbClr val="002060"/>
                </a:solidFill>
              </a:rPr>
              <a:t>&amp; </a:t>
            </a:r>
            <a:r>
              <a:rPr lang="en-US" sz="2900" b="1" dirty="0" smtClean="0">
                <a:solidFill>
                  <a:srgbClr val="002060"/>
                </a:solidFill>
              </a:rPr>
              <a:t>status enjoyed by any managerial position. </a:t>
            </a:r>
          </a:p>
          <a:p>
            <a:endParaRPr lang="en-US" sz="2900" dirty="0" smtClean="0">
              <a:solidFill>
                <a:srgbClr val="002060"/>
              </a:solidFill>
            </a:endParaRPr>
          </a:p>
          <a:p>
            <a:r>
              <a:rPr lang="en-US" sz="2900" dirty="0" smtClean="0">
                <a:solidFill>
                  <a:srgbClr val="002060"/>
                </a:solidFill>
              </a:rPr>
              <a:t>The levels of management can be classified in three broad categories:</a:t>
            </a:r>
          </a:p>
          <a:p>
            <a:pPr lvl="1"/>
            <a:r>
              <a:rPr lang="en-US" sz="2500" b="1" dirty="0" smtClean="0">
                <a:solidFill>
                  <a:srgbClr val="002060"/>
                </a:solidFill>
              </a:rPr>
              <a:t>Top level / Administrative level</a:t>
            </a:r>
            <a:endParaRPr lang="en-US" sz="2500" dirty="0" smtClean="0">
              <a:solidFill>
                <a:srgbClr val="002060"/>
              </a:solidFill>
            </a:endParaRPr>
          </a:p>
          <a:p>
            <a:pPr lvl="1"/>
            <a:r>
              <a:rPr lang="en-US" sz="2500" b="1" dirty="0" smtClean="0">
                <a:solidFill>
                  <a:srgbClr val="002060"/>
                </a:solidFill>
              </a:rPr>
              <a:t>Middle level / </a:t>
            </a:r>
            <a:r>
              <a:rPr lang="en-US" sz="2500" b="1" dirty="0" err="1" smtClean="0">
                <a:solidFill>
                  <a:srgbClr val="002060"/>
                </a:solidFill>
              </a:rPr>
              <a:t>Executory</a:t>
            </a:r>
            <a:endParaRPr lang="en-US" sz="2500" dirty="0" smtClean="0">
              <a:solidFill>
                <a:srgbClr val="002060"/>
              </a:solidFill>
            </a:endParaRPr>
          </a:p>
          <a:p>
            <a:pPr lvl="1"/>
            <a:r>
              <a:rPr lang="en-US" sz="2500" b="1" dirty="0" smtClean="0">
                <a:solidFill>
                  <a:srgbClr val="002060"/>
                </a:solidFill>
              </a:rPr>
              <a:t>Low level / Supervisory / Operative / First-line managers</a:t>
            </a:r>
            <a:endParaRPr lang="en-US" sz="2500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4031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pic>
        <p:nvPicPr>
          <p:cNvPr id="399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3308" y="1752600"/>
            <a:ext cx="8317524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/>
          <p:nvPr/>
        </p:nvSpPr>
        <p:spPr>
          <a:xfrm>
            <a:off x="0" y="498475"/>
            <a:ext cx="9144000" cy="6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8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Levels of Management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9710"/>
            <a:ext cx="8229600" cy="4636770"/>
          </a:xfrm>
        </p:spPr>
        <p:txBody>
          <a:bodyPr>
            <a:normAutofit fontScale="95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Top Level of Management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It consists of </a:t>
            </a:r>
            <a:r>
              <a:rPr lang="en-US" sz="2500" b="1" dirty="0" smtClean="0">
                <a:solidFill>
                  <a:srgbClr val="002060"/>
                </a:solidFill>
              </a:rPr>
              <a:t>board of directors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chief executive </a:t>
            </a:r>
            <a:r>
              <a:rPr lang="en-US" sz="2500" dirty="0" smtClean="0">
                <a:solidFill>
                  <a:srgbClr val="002060"/>
                </a:solidFill>
              </a:rPr>
              <a:t>or </a:t>
            </a:r>
            <a:r>
              <a:rPr lang="en-US" sz="2500" b="1" dirty="0" smtClean="0">
                <a:solidFill>
                  <a:srgbClr val="002060"/>
                </a:solidFill>
              </a:rPr>
              <a:t>managing director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The top management is the </a:t>
            </a:r>
            <a:r>
              <a:rPr lang="en-US" sz="2500" b="1" dirty="0" smtClean="0">
                <a:solidFill>
                  <a:srgbClr val="002060"/>
                </a:solidFill>
              </a:rPr>
              <a:t>ultimate source</a:t>
            </a:r>
            <a:r>
              <a:rPr lang="en-US" sz="2500" dirty="0" smtClean="0">
                <a:solidFill>
                  <a:srgbClr val="002060"/>
                </a:solidFill>
              </a:rPr>
              <a:t> of </a:t>
            </a:r>
            <a:r>
              <a:rPr lang="en-US" sz="2500" b="1" dirty="0" smtClean="0">
                <a:solidFill>
                  <a:srgbClr val="002060"/>
                </a:solidFill>
              </a:rPr>
              <a:t>authority</a:t>
            </a:r>
            <a:r>
              <a:rPr lang="en-US" sz="2500" dirty="0" smtClean="0">
                <a:solidFill>
                  <a:srgbClr val="002060"/>
                </a:solidFill>
              </a:rPr>
              <a:t> and </a:t>
            </a:r>
            <a:r>
              <a:rPr lang="en-US" sz="2500" b="1" dirty="0" smtClean="0">
                <a:solidFill>
                  <a:srgbClr val="002060"/>
                </a:solidFill>
              </a:rPr>
              <a:t>it manages goals</a:t>
            </a:r>
            <a:r>
              <a:rPr lang="en-US" sz="2500" dirty="0" smtClean="0">
                <a:solidFill>
                  <a:srgbClr val="002060"/>
                </a:solidFill>
              </a:rPr>
              <a:t> and </a:t>
            </a:r>
            <a:r>
              <a:rPr lang="en-US" sz="2500" b="1" dirty="0" smtClean="0">
                <a:solidFill>
                  <a:srgbClr val="002060"/>
                </a:solidFill>
              </a:rPr>
              <a:t>policies</a:t>
            </a:r>
            <a:r>
              <a:rPr lang="en-US" sz="2500" dirty="0" smtClean="0">
                <a:solidFill>
                  <a:srgbClr val="002060"/>
                </a:solidFill>
              </a:rPr>
              <a:t> for an </a:t>
            </a:r>
            <a:r>
              <a:rPr lang="en-US" sz="2500" b="1" dirty="0" smtClean="0">
                <a:solidFill>
                  <a:srgbClr val="002060"/>
                </a:solidFill>
              </a:rPr>
              <a:t>enterprise</a:t>
            </a:r>
            <a:r>
              <a:rPr lang="en-US" sz="2500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 It devotes </a:t>
            </a:r>
            <a:r>
              <a:rPr lang="en-US" sz="2500" b="1" dirty="0" smtClean="0">
                <a:solidFill>
                  <a:srgbClr val="002060"/>
                </a:solidFill>
              </a:rPr>
              <a:t>more time on planning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coordinating functions.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0" y="332740"/>
            <a:ext cx="9144000" cy="76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Levels of Management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9710"/>
            <a:ext cx="8229600" cy="4636770"/>
          </a:xfrm>
        </p:spPr>
        <p:txBody>
          <a:bodyPr>
            <a:normAutofit fontScale="950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Top Level of Management</a:t>
            </a:r>
          </a:p>
          <a:p>
            <a:pPr marL="0" indent="0" algn="just">
              <a:buNone/>
            </a:pPr>
            <a:r>
              <a:rPr lang="en-US" sz="2500" dirty="0" smtClean="0">
                <a:solidFill>
                  <a:srgbClr val="C00000"/>
                </a:solidFill>
              </a:rPr>
              <a:t>The role of the top management can be summarized as follows -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Top management lays down </a:t>
            </a:r>
            <a:r>
              <a:rPr lang="en-US" sz="2500" b="1" dirty="0" smtClean="0">
                <a:solidFill>
                  <a:srgbClr val="002060"/>
                </a:solidFill>
              </a:rPr>
              <a:t>the objectives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broad policies of the enterprise. 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It </a:t>
            </a:r>
            <a:r>
              <a:rPr lang="en-US" sz="2500" b="1" dirty="0" smtClean="0">
                <a:solidFill>
                  <a:srgbClr val="002060"/>
                </a:solidFill>
              </a:rPr>
              <a:t>issues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b="1" dirty="0" smtClean="0">
                <a:solidFill>
                  <a:srgbClr val="002060"/>
                </a:solidFill>
              </a:rPr>
              <a:t>necessary instructions </a:t>
            </a:r>
            <a:r>
              <a:rPr lang="en-US" sz="2500" dirty="0" smtClean="0">
                <a:solidFill>
                  <a:srgbClr val="002060"/>
                </a:solidFill>
              </a:rPr>
              <a:t>for </a:t>
            </a:r>
            <a:r>
              <a:rPr lang="en-US" sz="2500" b="1" dirty="0" smtClean="0">
                <a:solidFill>
                  <a:srgbClr val="002060"/>
                </a:solidFill>
              </a:rPr>
              <a:t>preparation</a:t>
            </a:r>
            <a:r>
              <a:rPr lang="en-US" sz="2500" dirty="0" smtClean="0">
                <a:solidFill>
                  <a:srgbClr val="002060"/>
                </a:solidFill>
              </a:rPr>
              <a:t> of </a:t>
            </a:r>
            <a:r>
              <a:rPr lang="en-US" sz="2500" b="1" dirty="0" smtClean="0">
                <a:solidFill>
                  <a:srgbClr val="002060"/>
                </a:solidFill>
              </a:rPr>
              <a:t>department budgets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procedures, schedules etc.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It </a:t>
            </a:r>
            <a:r>
              <a:rPr lang="en-US" sz="2800" b="1" dirty="0">
                <a:solidFill>
                  <a:srgbClr val="002060"/>
                </a:solidFill>
              </a:rPr>
              <a:t>prepares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strategic plans </a:t>
            </a:r>
            <a:r>
              <a:rPr lang="en-US" sz="2800" dirty="0">
                <a:solidFill>
                  <a:srgbClr val="002060"/>
                </a:solidFill>
              </a:rPr>
              <a:t>&amp; </a:t>
            </a:r>
            <a:r>
              <a:rPr lang="en-US" sz="2800" b="1" dirty="0">
                <a:solidFill>
                  <a:srgbClr val="002060"/>
                </a:solidFill>
              </a:rPr>
              <a:t>policies</a:t>
            </a:r>
            <a:r>
              <a:rPr lang="en-US" sz="2800" dirty="0">
                <a:solidFill>
                  <a:srgbClr val="002060"/>
                </a:solidFill>
              </a:rPr>
              <a:t> for the </a:t>
            </a:r>
            <a:r>
              <a:rPr lang="en-US" sz="2800" b="1" dirty="0">
                <a:solidFill>
                  <a:srgbClr val="002060"/>
                </a:solidFill>
              </a:rPr>
              <a:t>enterprise. </a:t>
            </a:r>
          </a:p>
          <a:p>
            <a:r>
              <a:rPr lang="en-US" sz="2800" dirty="0">
                <a:solidFill>
                  <a:srgbClr val="002060"/>
                </a:solidFill>
              </a:rPr>
              <a:t>It </a:t>
            </a:r>
            <a:r>
              <a:rPr lang="en-US" sz="2800" b="1" dirty="0">
                <a:solidFill>
                  <a:srgbClr val="002060"/>
                </a:solidFill>
              </a:rPr>
              <a:t>appoint</a:t>
            </a:r>
            <a:r>
              <a:rPr lang="en-US" sz="2800" dirty="0">
                <a:solidFill>
                  <a:srgbClr val="002060"/>
                </a:solidFill>
              </a:rPr>
              <a:t>s the </a:t>
            </a:r>
            <a:r>
              <a:rPr lang="en-US" sz="2800" b="1" dirty="0">
                <a:solidFill>
                  <a:srgbClr val="002060"/>
                </a:solidFill>
              </a:rPr>
              <a:t>executive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b="1" dirty="0">
                <a:solidFill>
                  <a:srgbClr val="002060"/>
                </a:solidFill>
              </a:rPr>
              <a:t>for middle level </a:t>
            </a:r>
            <a:r>
              <a:rPr lang="en-US" sz="2800" dirty="0">
                <a:solidFill>
                  <a:srgbClr val="002060"/>
                </a:solidFill>
              </a:rPr>
              <a:t>i.e. departmental managers. </a:t>
            </a:r>
          </a:p>
          <a:p>
            <a:pPr algn="just"/>
            <a:endParaRPr lang="en-US" sz="2500" b="1" dirty="0" smtClean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0" y="332740"/>
            <a:ext cx="9144000" cy="76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Levels of Management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0393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9710"/>
            <a:ext cx="8229600" cy="4636770"/>
          </a:xfrm>
        </p:spPr>
        <p:txBody>
          <a:bodyPr>
            <a:normAutofit fontScale="95000"/>
          </a:bodyPr>
          <a:lstStyle/>
          <a:p>
            <a:pPr>
              <a:buNone/>
            </a:pPr>
            <a:r>
              <a:rPr lang="en-US" sz="2900" b="1" dirty="0" smtClean="0">
                <a:solidFill>
                  <a:srgbClr val="002060"/>
                </a:solidFill>
              </a:rPr>
              <a:t>Top Level of Management</a:t>
            </a:r>
          </a:p>
          <a:p>
            <a:r>
              <a:rPr lang="en-US" sz="2500" dirty="0" smtClean="0">
                <a:solidFill>
                  <a:srgbClr val="002060"/>
                </a:solidFill>
              </a:rPr>
              <a:t>It </a:t>
            </a:r>
            <a:r>
              <a:rPr lang="en-US" sz="2500" b="1" dirty="0" smtClean="0">
                <a:solidFill>
                  <a:srgbClr val="002060"/>
                </a:solidFill>
              </a:rPr>
              <a:t>controls &amp; coordinates </a:t>
            </a:r>
            <a:r>
              <a:rPr lang="en-US" sz="2500" dirty="0" smtClean="0">
                <a:solidFill>
                  <a:srgbClr val="002060"/>
                </a:solidFill>
              </a:rPr>
              <a:t>the </a:t>
            </a:r>
            <a:r>
              <a:rPr lang="en-US" sz="2500" b="1" dirty="0" smtClean="0">
                <a:solidFill>
                  <a:srgbClr val="002060"/>
                </a:solidFill>
              </a:rPr>
              <a:t>activities</a:t>
            </a:r>
            <a:r>
              <a:rPr lang="en-US" sz="2500" dirty="0" smtClean="0">
                <a:solidFill>
                  <a:srgbClr val="002060"/>
                </a:solidFill>
              </a:rPr>
              <a:t> of all </a:t>
            </a:r>
            <a:r>
              <a:rPr lang="en-US" sz="2500" b="1" dirty="0" smtClean="0">
                <a:solidFill>
                  <a:srgbClr val="002060"/>
                </a:solidFill>
              </a:rPr>
              <a:t>the departments. </a:t>
            </a:r>
          </a:p>
          <a:p>
            <a:r>
              <a:rPr lang="en-US" sz="2500" dirty="0" smtClean="0">
                <a:solidFill>
                  <a:srgbClr val="002060"/>
                </a:solidFill>
              </a:rPr>
              <a:t>It is also </a:t>
            </a:r>
            <a:r>
              <a:rPr lang="en-US" sz="2500" b="1" dirty="0" smtClean="0">
                <a:solidFill>
                  <a:srgbClr val="002060"/>
                </a:solidFill>
              </a:rPr>
              <a:t>responsible</a:t>
            </a:r>
            <a:r>
              <a:rPr lang="en-US" sz="2500" dirty="0" smtClean="0">
                <a:solidFill>
                  <a:srgbClr val="002060"/>
                </a:solidFill>
              </a:rPr>
              <a:t> for </a:t>
            </a:r>
            <a:r>
              <a:rPr lang="en-US" sz="2500" b="1" dirty="0" smtClean="0">
                <a:solidFill>
                  <a:srgbClr val="002060"/>
                </a:solidFill>
              </a:rPr>
              <a:t>maintaining</a:t>
            </a:r>
            <a:r>
              <a:rPr lang="en-US" sz="2500" dirty="0" smtClean="0">
                <a:solidFill>
                  <a:srgbClr val="002060"/>
                </a:solidFill>
              </a:rPr>
              <a:t> a contact with the </a:t>
            </a:r>
            <a:r>
              <a:rPr lang="en-US" sz="2500" b="1" dirty="0" smtClean="0">
                <a:solidFill>
                  <a:srgbClr val="002060"/>
                </a:solidFill>
              </a:rPr>
              <a:t>outside world. </a:t>
            </a:r>
          </a:p>
          <a:p>
            <a:r>
              <a:rPr lang="en-US" sz="2500" dirty="0" smtClean="0">
                <a:solidFill>
                  <a:srgbClr val="002060"/>
                </a:solidFill>
              </a:rPr>
              <a:t>It provides </a:t>
            </a:r>
            <a:r>
              <a:rPr lang="en-US" sz="2500" b="1" dirty="0" smtClean="0">
                <a:solidFill>
                  <a:srgbClr val="002060"/>
                </a:solidFill>
              </a:rPr>
              <a:t>guidance and direction. </a:t>
            </a:r>
          </a:p>
          <a:p>
            <a:r>
              <a:rPr lang="en-US" sz="2500" dirty="0" smtClean="0">
                <a:solidFill>
                  <a:srgbClr val="002060"/>
                </a:solidFill>
              </a:rPr>
              <a:t>The top management is also </a:t>
            </a:r>
            <a:r>
              <a:rPr lang="en-US" sz="2500" b="1" dirty="0" smtClean="0">
                <a:solidFill>
                  <a:srgbClr val="002060"/>
                </a:solidFill>
              </a:rPr>
              <a:t>responsible </a:t>
            </a:r>
            <a:r>
              <a:rPr lang="en-US" sz="2500" dirty="0" smtClean="0">
                <a:solidFill>
                  <a:srgbClr val="002060"/>
                </a:solidFill>
              </a:rPr>
              <a:t>towards the </a:t>
            </a:r>
            <a:r>
              <a:rPr lang="en-US" sz="2500" b="1" dirty="0" smtClean="0">
                <a:solidFill>
                  <a:srgbClr val="002060"/>
                </a:solidFill>
              </a:rPr>
              <a:t>shareholders</a:t>
            </a:r>
            <a:r>
              <a:rPr lang="en-US" sz="2500" dirty="0" smtClean="0">
                <a:solidFill>
                  <a:srgbClr val="002060"/>
                </a:solidFill>
              </a:rPr>
              <a:t> for the </a:t>
            </a:r>
            <a:r>
              <a:rPr lang="en-US" sz="2500" b="1" dirty="0" smtClean="0">
                <a:solidFill>
                  <a:srgbClr val="002060"/>
                </a:solidFill>
              </a:rPr>
              <a:t>performance of the enterprise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</a:p>
          <a:p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0" y="332740"/>
            <a:ext cx="9144000" cy="76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Levels of Management</a:t>
            </a:r>
            <a:endParaRPr kumimoji="0" 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4393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10030"/>
            <a:ext cx="8382000" cy="46164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Middle Level of Management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branch managers </a:t>
            </a:r>
            <a:r>
              <a:rPr lang="en-US" sz="2400" dirty="0" smtClean="0">
                <a:solidFill>
                  <a:srgbClr val="002060"/>
                </a:solidFill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</a:rPr>
              <a:t>departmental managers </a:t>
            </a:r>
            <a:r>
              <a:rPr lang="en-US" sz="2400" dirty="0" smtClean="0">
                <a:solidFill>
                  <a:srgbClr val="002060"/>
                </a:solidFill>
              </a:rPr>
              <a:t>constitute middle level.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They are responsible to the </a:t>
            </a:r>
            <a:r>
              <a:rPr lang="en-US" sz="2400" b="1" dirty="0" smtClean="0">
                <a:solidFill>
                  <a:srgbClr val="002060"/>
                </a:solidFill>
              </a:rPr>
              <a:t>top management </a:t>
            </a:r>
            <a:r>
              <a:rPr lang="en-US" sz="2400" dirty="0" smtClean="0">
                <a:solidFill>
                  <a:srgbClr val="002060"/>
                </a:solidFill>
              </a:rPr>
              <a:t>for the </a:t>
            </a:r>
            <a:r>
              <a:rPr lang="en-US" sz="2400" b="1" dirty="0" smtClean="0">
                <a:solidFill>
                  <a:srgbClr val="002060"/>
                </a:solidFill>
              </a:rPr>
              <a:t>functioning of their department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They devote </a:t>
            </a:r>
            <a:r>
              <a:rPr lang="en-US" sz="2400" b="1" dirty="0" smtClean="0">
                <a:solidFill>
                  <a:srgbClr val="002060"/>
                </a:solidFill>
              </a:rPr>
              <a:t>more time </a:t>
            </a: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b="1" dirty="0" smtClean="0">
                <a:solidFill>
                  <a:srgbClr val="002060"/>
                </a:solidFill>
              </a:rPr>
              <a:t>organizational </a:t>
            </a:r>
            <a:r>
              <a:rPr lang="en-US" sz="2400" dirty="0" smtClean="0">
                <a:solidFill>
                  <a:srgbClr val="002060"/>
                </a:solidFill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</a:rPr>
              <a:t>directional functions.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In </a:t>
            </a:r>
            <a:r>
              <a:rPr lang="en-US" sz="2400" b="1" dirty="0" smtClean="0">
                <a:solidFill>
                  <a:srgbClr val="002060"/>
                </a:solidFill>
              </a:rPr>
              <a:t>small organization</a:t>
            </a:r>
            <a:r>
              <a:rPr lang="en-US" sz="2400" dirty="0" smtClean="0">
                <a:solidFill>
                  <a:srgbClr val="002060"/>
                </a:solidFill>
              </a:rPr>
              <a:t>, there is only </a:t>
            </a:r>
            <a:r>
              <a:rPr lang="en-US" sz="2400" b="1" dirty="0" smtClean="0">
                <a:solidFill>
                  <a:srgbClr val="002060"/>
                </a:solidFill>
              </a:rPr>
              <a:t>one layer </a:t>
            </a:r>
            <a:r>
              <a:rPr lang="en-US" sz="2400" dirty="0" smtClean="0">
                <a:solidFill>
                  <a:srgbClr val="002060"/>
                </a:solidFill>
              </a:rPr>
              <a:t>of </a:t>
            </a:r>
            <a:r>
              <a:rPr lang="en-US" sz="2400" b="1" dirty="0" smtClean="0">
                <a:solidFill>
                  <a:srgbClr val="002060"/>
                </a:solidFill>
              </a:rPr>
              <a:t>middle level of management </a:t>
            </a:r>
            <a:r>
              <a:rPr lang="en-US" sz="2400" dirty="0" smtClean="0">
                <a:solidFill>
                  <a:srgbClr val="002060"/>
                </a:solidFill>
              </a:rPr>
              <a:t>but in </a:t>
            </a:r>
            <a:r>
              <a:rPr lang="en-US" sz="2400" b="1" dirty="0" smtClean="0">
                <a:solidFill>
                  <a:srgbClr val="002060"/>
                </a:solidFill>
              </a:rPr>
              <a:t>big enterprises</a:t>
            </a:r>
            <a:r>
              <a:rPr lang="en-US" sz="2400" dirty="0" smtClean="0">
                <a:solidFill>
                  <a:srgbClr val="002060"/>
                </a:solidFill>
              </a:rPr>
              <a:t>,  there may be </a:t>
            </a:r>
            <a:r>
              <a:rPr lang="en-US" sz="2400" b="1" dirty="0" smtClean="0">
                <a:solidFill>
                  <a:srgbClr val="002060"/>
                </a:solidFill>
              </a:rPr>
              <a:t>senior and junior middle level management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0" y="540385"/>
            <a:ext cx="9144000" cy="6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8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Levels of Management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10030"/>
            <a:ext cx="8382000" cy="46164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Middle Level of Management</a:t>
            </a:r>
          </a:p>
          <a:p>
            <a:r>
              <a:rPr lang="en-US" sz="2400" dirty="0" smtClean="0">
                <a:solidFill>
                  <a:srgbClr val="C00000"/>
                </a:solidFill>
              </a:rPr>
              <a:t>Their role can be emphasized as -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They </a:t>
            </a:r>
            <a:r>
              <a:rPr lang="en-US" sz="2400" b="1" dirty="0" smtClean="0">
                <a:solidFill>
                  <a:srgbClr val="002060"/>
                </a:solidFill>
              </a:rPr>
              <a:t>execute the plans </a:t>
            </a:r>
            <a:r>
              <a:rPr lang="en-US" sz="2400" dirty="0" smtClean="0">
                <a:solidFill>
                  <a:srgbClr val="002060"/>
                </a:solidFill>
              </a:rPr>
              <a:t>of the </a:t>
            </a:r>
            <a:r>
              <a:rPr lang="en-US" sz="2400" b="1" dirty="0" smtClean="0">
                <a:solidFill>
                  <a:srgbClr val="002060"/>
                </a:solidFill>
              </a:rPr>
              <a:t>organization</a:t>
            </a:r>
            <a:r>
              <a:rPr lang="en-US" sz="2400" dirty="0" smtClean="0">
                <a:solidFill>
                  <a:srgbClr val="002060"/>
                </a:solidFill>
              </a:rPr>
              <a:t> in accordance with the </a:t>
            </a:r>
            <a:r>
              <a:rPr lang="en-US" sz="2400" b="1" dirty="0" smtClean="0">
                <a:solidFill>
                  <a:srgbClr val="002060"/>
                </a:solidFill>
              </a:rPr>
              <a:t>policies </a:t>
            </a:r>
            <a:r>
              <a:rPr lang="en-US" sz="2400" dirty="0" smtClean="0">
                <a:solidFill>
                  <a:srgbClr val="002060"/>
                </a:solidFill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</a:rPr>
              <a:t>directives of the top management.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They make </a:t>
            </a:r>
            <a:r>
              <a:rPr lang="en-US" sz="2400" b="1" dirty="0" smtClean="0">
                <a:solidFill>
                  <a:srgbClr val="002060"/>
                </a:solidFill>
              </a:rPr>
              <a:t>plans</a:t>
            </a:r>
            <a:r>
              <a:rPr lang="en-US" sz="2400" dirty="0" smtClean="0">
                <a:solidFill>
                  <a:srgbClr val="002060"/>
                </a:solidFill>
              </a:rPr>
              <a:t> for the </a:t>
            </a:r>
            <a:r>
              <a:rPr lang="en-US" sz="2400" b="1" dirty="0" smtClean="0">
                <a:solidFill>
                  <a:srgbClr val="002060"/>
                </a:solidFill>
              </a:rPr>
              <a:t>sub-units of the organization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They participate in </a:t>
            </a:r>
            <a:r>
              <a:rPr lang="en-US" sz="2400" b="1" dirty="0" smtClean="0">
                <a:solidFill>
                  <a:srgbClr val="002060"/>
                </a:solidFill>
              </a:rPr>
              <a:t>employment</a:t>
            </a:r>
            <a:r>
              <a:rPr lang="en-US" sz="2400" dirty="0" smtClean="0">
                <a:solidFill>
                  <a:srgbClr val="002060"/>
                </a:solidFill>
              </a:rPr>
              <a:t> &amp; </a:t>
            </a:r>
            <a:r>
              <a:rPr lang="en-US" sz="2400" b="1" dirty="0" smtClean="0">
                <a:solidFill>
                  <a:srgbClr val="002060"/>
                </a:solidFill>
              </a:rPr>
              <a:t>training</a:t>
            </a:r>
            <a:r>
              <a:rPr lang="en-US" sz="2400" dirty="0" smtClean="0">
                <a:solidFill>
                  <a:srgbClr val="002060"/>
                </a:solidFill>
              </a:rPr>
              <a:t> of </a:t>
            </a:r>
            <a:r>
              <a:rPr lang="en-US" sz="2400" b="1" dirty="0" smtClean="0">
                <a:solidFill>
                  <a:srgbClr val="002060"/>
                </a:solidFill>
              </a:rPr>
              <a:t>lower level management.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They </a:t>
            </a:r>
            <a:r>
              <a:rPr lang="en-US" sz="2400" b="1" dirty="0">
                <a:solidFill>
                  <a:srgbClr val="002060"/>
                </a:solidFill>
              </a:rPr>
              <a:t>interpret </a:t>
            </a:r>
            <a:r>
              <a:rPr lang="en-US" sz="2400" dirty="0">
                <a:solidFill>
                  <a:srgbClr val="002060"/>
                </a:solidFill>
              </a:rPr>
              <a:t>and </a:t>
            </a:r>
            <a:r>
              <a:rPr lang="en-US" sz="2400" b="1" dirty="0">
                <a:solidFill>
                  <a:srgbClr val="002060"/>
                </a:solidFill>
              </a:rPr>
              <a:t>explain policies </a:t>
            </a:r>
            <a:r>
              <a:rPr lang="en-US" sz="2400" dirty="0">
                <a:solidFill>
                  <a:srgbClr val="002060"/>
                </a:solidFill>
              </a:rPr>
              <a:t>from </a:t>
            </a:r>
            <a:r>
              <a:rPr lang="en-US" sz="2400" b="1" dirty="0">
                <a:solidFill>
                  <a:srgbClr val="002060"/>
                </a:solidFill>
              </a:rPr>
              <a:t>top level management to lower level. 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0" y="540385"/>
            <a:ext cx="9144000" cy="6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8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Levels of Management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0662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10030"/>
            <a:ext cx="8382000" cy="46164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002060"/>
                </a:solidFill>
              </a:rPr>
              <a:t>Middle Level of Management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They are </a:t>
            </a:r>
            <a:r>
              <a:rPr lang="en-US" sz="2400" b="1" dirty="0" smtClean="0">
                <a:solidFill>
                  <a:srgbClr val="002060"/>
                </a:solidFill>
              </a:rPr>
              <a:t>responsible</a:t>
            </a:r>
            <a:r>
              <a:rPr lang="en-US" sz="2400" dirty="0" smtClean="0">
                <a:solidFill>
                  <a:srgbClr val="002060"/>
                </a:solidFill>
              </a:rPr>
              <a:t> for </a:t>
            </a:r>
            <a:r>
              <a:rPr lang="en-US" sz="2400" b="1" dirty="0" smtClean="0">
                <a:solidFill>
                  <a:srgbClr val="002060"/>
                </a:solidFill>
              </a:rPr>
              <a:t>coordinating</a:t>
            </a:r>
            <a:r>
              <a:rPr lang="en-US" sz="2400" dirty="0" smtClean="0">
                <a:solidFill>
                  <a:srgbClr val="002060"/>
                </a:solidFill>
              </a:rPr>
              <a:t> the </a:t>
            </a:r>
            <a:r>
              <a:rPr lang="en-US" sz="2400" b="1" dirty="0" smtClean="0">
                <a:solidFill>
                  <a:srgbClr val="002060"/>
                </a:solidFill>
              </a:rPr>
              <a:t>activities within the division or department.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It also sends important </a:t>
            </a:r>
            <a:r>
              <a:rPr lang="en-US" sz="2400" b="1" dirty="0" smtClean="0">
                <a:solidFill>
                  <a:srgbClr val="002060"/>
                </a:solidFill>
              </a:rPr>
              <a:t>reports</a:t>
            </a:r>
            <a:r>
              <a:rPr lang="en-US" sz="2400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002060"/>
                </a:solidFill>
              </a:rPr>
              <a:t>other important data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to top level management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They </a:t>
            </a:r>
            <a:r>
              <a:rPr lang="en-US" sz="2400" b="1" dirty="0" smtClean="0">
                <a:solidFill>
                  <a:srgbClr val="002060"/>
                </a:solidFill>
              </a:rPr>
              <a:t>evaluate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performance</a:t>
            </a:r>
            <a:r>
              <a:rPr lang="en-US" sz="2400" dirty="0" smtClean="0">
                <a:solidFill>
                  <a:srgbClr val="002060"/>
                </a:solidFill>
              </a:rPr>
              <a:t> of </a:t>
            </a:r>
            <a:r>
              <a:rPr lang="en-US" sz="2400" b="1" dirty="0" smtClean="0">
                <a:solidFill>
                  <a:srgbClr val="002060"/>
                </a:solidFill>
              </a:rPr>
              <a:t>junior managers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They are also responsible for </a:t>
            </a:r>
            <a:r>
              <a:rPr lang="en-US" sz="2400" b="1" dirty="0" smtClean="0">
                <a:solidFill>
                  <a:srgbClr val="002060"/>
                </a:solidFill>
              </a:rPr>
              <a:t>inspiring lower level managers </a:t>
            </a:r>
            <a:r>
              <a:rPr lang="en-US" sz="2400" dirty="0" smtClean="0">
                <a:solidFill>
                  <a:srgbClr val="002060"/>
                </a:solidFill>
              </a:rPr>
              <a:t>towards </a:t>
            </a:r>
            <a:r>
              <a:rPr lang="en-US" sz="2400" b="1" dirty="0" smtClean="0">
                <a:solidFill>
                  <a:srgbClr val="002060"/>
                </a:solidFill>
              </a:rPr>
              <a:t>better performance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</a:p>
          <a:p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0" y="540385"/>
            <a:ext cx="9144000" cy="6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8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Levels of Management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6500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566150" cy="5330190"/>
          </a:xfrm>
        </p:spPr>
        <p:txBody>
          <a:bodyPr>
            <a:normAutofit fontScale="42500" lnSpcReduction="20000"/>
          </a:bodyPr>
          <a:lstStyle/>
          <a:p>
            <a:pPr>
              <a:buNone/>
            </a:pPr>
            <a:r>
              <a:rPr lang="en-US" sz="6600" b="1" dirty="0" smtClean="0">
                <a:solidFill>
                  <a:srgbClr val="002060"/>
                </a:solidFill>
              </a:rPr>
              <a:t>Lower Level of Management</a:t>
            </a:r>
          </a:p>
          <a:p>
            <a:pPr eaLnBrk="1" latinLnBrk="0" hangingPunct="1">
              <a:lnSpc>
                <a:spcPct val="120000"/>
              </a:lnSpc>
              <a:spcBef>
                <a:spcPts val="0"/>
              </a:spcBef>
            </a:pPr>
            <a:endParaRPr lang="en-US" sz="5600" dirty="0" smtClean="0">
              <a:solidFill>
                <a:srgbClr val="002060"/>
              </a:solidFill>
            </a:endParaRPr>
          </a:p>
          <a:p>
            <a:pPr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2060"/>
                </a:solidFill>
              </a:rPr>
              <a:t>Lower level is also known as </a:t>
            </a:r>
            <a:r>
              <a:rPr lang="en-US" sz="5600" b="1" dirty="0" smtClean="0">
                <a:solidFill>
                  <a:srgbClr val="002060"/>
                </a:solidFill>
              </a:rPr>
              <a:t>supervisory / operative level of management.</a:t>
            </a:r>
            <a:r>
              <a:rPr lang="en-US" sz="5600" dirty="0" smtClean="0">
                <a:solidFill>
                  <a:srgbClr val="002060"/>
                </a:solidFill>
              </a:rPr>
              <a:t> It consists of </a:t>
            </a:r>
            <a:r>
              <a:rPr lang="en-US" sz="5600" b="1" dirty="0" smtClean="0">
                <a:solidFill>
                  <a:srgbClr val="002060"/>
                </a:solidFill>
              </a:rPr>
              <a:t>supervisors, foreman, section officers, superintendent etc.</a:t>
            </a:r>
          </a:p>
          <a:p>
            <a:pPr marL="0" indent="0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600" b="1" dirty="0" smtClean="0">
                <a:solidFill>
                  <a:srgbClr val="002060"/>
                </a:solidFill>
              </a:rPr>
              <a:t> </a:t>
            </a:r>
          </a:p>
          <a:p>
            <a:pPr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2060"/>
                </a:solidFill>
              </a:rPr>
              <a:t>According to </a:t>
            </a:r>
            <a:r>
              <a:rPr lang="en-US" sz="5600" i="1" dirty="0" smtClean="0">
                <a:solidFill>
                  <a:srgbClr val="002060"/>
                </a:solidFill>
              </a:rPr>
              <a:t>R.C. Davis</a:t>
            </a:r>
            <a:r>
              <a:rPr lang="en-US" sz="5600" dirty="0" smtClean="0">
                <a:solidFill>
                  <a:srgbClr val="002060"/>
                </a:solidFill>
              </a:rPr>
              <a:t>, “</a:t>
            </a:r>
            <a:r>
              <a:rPr lang="en-US" sz="5600" b="1" dirty="0" smtClean="0">
                <a:solidFill>
                  <a:srgbClr val="002060"/>
                </a:solidFill>
              </a:rPr>
              <a:t>Supervisory management </a:t>
            </a:r>
            <a:r>
              <a:rPr lang="en-US" sz="5600" dirty="0" smtClean="0">
                <a:solidFill>
                  <a:srgbClr val="002060"/>
                </a:solidFill>
              </a:rPr>
              <a:t>refers to those </a:t>
            </a:r>
            <a:r>
              <a:rPr lang="en-US" sz="5600" b="1" dirty="0" smtClean="0">
                <a:solidFill>
                  <a:srgbClr val="002060"/>
                </a:solidFill>
              </a:rPr>
              <a:t>executives</a:t>
            </a:r>
            <a:r>
              <a:rPr lang="en-US" sz="5600" dirty="0" smtClean="0">
                <a:solidFill>
                  <a:srgbClr val="002060"/>
                </a:solidFill>
              </a:rPr>
              <a:t> </a:t>
            </a:r>
            <a:r>
              <a:rPr lang="en-US" sz="5600" b="1" dirty="0" smtClean="0">
                <a:solidFill>
                  <a:srgbClr val="002060"/>
                </a:solidFill>
              </a:rPr>
              <a:t>whose work </a:t>
            </a:r>
            <a:r>
              <a:rPr lang="en-US" sz="5600" dirty="0" smtClean="0">
                <a:solidFill>
                  <a:srgbClr val="002060"/>
                </a:solidFill>
              </a:rPr>
              <a:t>has to be </a:t>
            </a:r>
            <a:r>
              <a:rPr lang="en-US" sz="5600" b="1" dirty="0" smtClean="0">
                <a:solidFill>
                  <a:srgbClr val="002060"/>
                </a:solidFill>
              </a:rPr>
              <a:t>largely</a:t>
            </a:r>
            <a:r>
              <a:rPr lang="en-US" sz="5600" dirty="0" smtClean="0">
                <a:solidFill>
                  <a:srgbClr val="002060"/>
                </a:solidFill>
              </a:rPr>
              <a:t> with </a:t>
            </a:r>
            <a:r>
              <a:rPr lang="en-US" sz="5600" b="1" dirty="0" smtClean="0">
                <a:solidFill>
                  <a:srgbClr val="002060"/>
                </a:solidFill>
              </a:rPr>
              <a:t>personal oversight </a:t>
            </a:r>
            <a:r>
              <a:rPr lang="en-US" sz="5600" dirty="0" smtClean="0">
                <a:solidFill>
                  <a:srgbClr val="002060"/>
                </a:solidFill>
              </a:rPr>
              <a:t>and </a:t>
            </a:r>
            <a:r>
              <a:rPr lang="en-US" sz="5600" b="1" dirty="0" smtClean="0">
                <a:solidFill>
                  <a:srgbClr val="002060"/>
                </a:solidFill>
              </a:rPr>
              <a:t>direction of operative employees</a:t>
            </a:r>
            <a:r>
              <a:rPr lang="en-US" sz="5600" dirty="0" smtClean="0">
                <a:solidFill>
                  <a:srgbClr val="002060"/>
                </a:solidFill>
              </a:rPr>
              <a:t>”. In other words, they are concerned with </a:t>
            </a:r>
            <a:r>
              <a:rPr lang="en-US" sz="5600" b="1" dirty="0" smtClean="0">
                <a:solidFill>
                  <a:srgbClr val="002060"/>
                </a:solidFill>
              </a:rPr>
              <a:t>direction and controlling function of management.</a:t>
            </a:r>
            <a:r>
              <a:rPr lang="en-US" sz="5600" dirty="0" smtClean="0">
                <a:solidFill>
                  <a:srgbClr val="002060"/>
                </a:solidFill>
              </a:rPr>
              <a:t> </a:t>
            </a:r>
          </a:p>
          <a:p>
            <a:pPr eaLnBrk="1" latinLnBrk="0" hangingPunct="1">
              <a:lnSpc>
                <a:spcPct val="110000"/>
              </a:lnSpc>
              <a:buNone/>
            </a:pPr>
            <a:endParaRPr lang="en-US" sz="5600" dirty="0" smtClean="0">
              <a:solidFill>
                <a:srgbClr val="00206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5600" dirty="0" smtClean="0">
                <a:solidFill>
                  <a:srgbClr val="002060"/>
                </a:solidFill>
              </a:rPr>
              <a:t>They are </a:t>
            </a:r>
            <a:r>
              <a:rPr lang="en-US" sz="5600" b="1" dirty="0" smtClean="0">
                <a:solidFill>
                  <a:srgbClr val="002060"/>
                </a:solidFill>
              </a:rPr>
              <a:t>the image builders </a:t>
            </a:r>
            <a:r>
              <a:rPr lang="en-US" sz="5600" dirty="0" smtClean="0">
                <a:solidFill>
                  <a:srgbClr val="002060"/>
                </a:solidFill>
              </a:rPr>
              <a:t>of </a:t>
            </a:r>
            <a:r>
              <a:rPr lang="en-US" sz="5600" b="1" dirty="0" smtClean="0">
                <a:solidFill>
                  <a:srgbClr val="002060"/>
                </a:solidFill>
              </a:rPr>
              <a:t>the enterprise </a:t>
            </a:r>
            <a:r>
              <a:rPr lang="en-US" sz="5600" dirty="0" smtClean="0">
                <a:solidFill>
                  <a:srgbClr val="002060"/>
                </a:solidFill>
              </a:rPr>
              <a:t>because they are in </a:t>
            </a:r>
            <a:r>
              <a:rPr lang="en-US" sz="5600" b="1" dirty="0" smtClean="0">
                <a:solidFill>
                  <a:srgbClr val="002060"/>
                </a:solidFill>
              </a:rPr>
              <a:t>direct contact with the workers. </a:t>
            </a:r>
          </a:p>
          <a:p>
            <a:pPr eaLnBrk="1" latinLnBrk="0" hangingPunct="1">
              <a:lnSpc>
                <a:spcPct val="110000"/>
              </a:lnSpc>
              <a:spcBef>
                <a:spcPts val="0"/>
              </a:spcBef>
            </a:pP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0" y="485140"/>
            <a:ext cx="9144000" cy="6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Levels of Management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85140"/>
            <a:ext cx="91440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64970"/>
            <a:ext cx="8610600" cy="458343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C00000"/>
                </a:solidFill>
              </a:rPr>
              <a:t>Management can be defined as </a:t>
            </a:r>
            <a:r>
              <a:rPr lang="en-US" sz="2400" b="1" dirty="0" smtClean="0">
                <a:solidFill>
                  <a:srgbClr val="C00000"/>
                </a:solidFill>
              </a:rPr>
              <a:t>the process </a:t>
            </a:r>
            <a:r>
              <a:rPr lang="en-US" sz="2400" dirty="0" smtClean="0">
                <a:solidFill>
                  <a:srgbClr val="C00000"/>
                </a:solidFill>
              </a:rPr>
              <a:t>of </a:t>
            </a:r>
            <a:r>
              <a:rPr lang="en-US" sz="2400" b="1" dirty="0" smtClean="0">
                <a:solidFill>
                  <a:srgbClr val="C00000"/>
                </a:solidFill>
              </a:rPr>
              <a:t>administering </a:t>
            </a:r>
            <a:r>
              <a:rPr lang="en-US" sz="2400" dirty="0" smtClean="0">
                <a:solidFill>
                  <a:srgbClr val="C00000"/>
                </a:solidFill>
              </a:rPr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controlling</a:t>
            </a:r>
            <a:r>
              <a:rPr lang="en-US" sz="2400" dirty="0" smtClean="0">
                <a:solidFill>
                  <a:srgbClr val="C00000"/>
                </a:solidFill>
              </a:rPr>
              <a:t> the affairs of the </a:t>
            </a:r>
            <a:r>
              <a:rPr lang="en-US" sz="2400" b="1" dirty="0" smtClean="0">
                <a:solidFill>
                  <a:srgbClr val="C00000"/>
                </a:solidFill>
              </a:rPr>
              <a:t>organization</a:t>
            </a:r>
            <a:r>
              <a:rPr lang="en-US" sz="2400" dirty="0" smtClean="0">
                <a:solidFill>
                  <a:srgbClr val="C00000"/>
                </a:solidFill>
              </a:rPr>
              <a:t>, irrespective of its </a:t>
            </a:r>
            <a:r>
              <a:rPr lang="en-US" sz="2400" b="1" dirty="0" smtClean="0">
                <a:solidFill>
                  <a:srgbClr val="C00000"/>
                </a:solidFill>
              </a:rPr>
              <a:t>nature, type, structure and size. 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It is an act of </a:t>
            </a:r>
            <a:r>
              <a:rPr lang="en-US" sz="2400" b="1" dirty="0" smtClean="0">
                <a:solidFill>
                  <a:srgbClr val="002060"/>
                </a:solidFill>
              </a:rPr>
              <a:t>creating and maintaining </a:t>
            </a:r>
            <a:r>
              <a:rPr lang="en-US" sz="2400" dirty="0" smtClean="0">
                <a:solidFill>
                  <a:srgbClr val="002060"/>
                </a:solidFill>
              </a:rPr>
              <a:t>such a </a:t>
            </a:r>
            <a:r>
              <a:rPr lang="en-US" sz="2400" b="1" dirty="0" smtClean="0">
                <a:solidFill>
                  <a:srgbClr val="002060"/>
                </a:solidFill>
              </a:rPr>
              <a:t>business environment </a:t>
            </a:r>
            <a:r>
              <a:rPr lang="en-US" sz="2400" dirty="0" smtClean="0">
                <a:solidFill>
                  <a:srgbClr val="002060"/>
                </a:solidFill>
              </a:rPr>
              <a:t>wherein the </a:t>
            </a:r>
            <a:r>
              <a:rPr lang="en-US" sz="2400" b="1" dirty="0" smtClean="0">
                <a:solidFill>
                  <a:srgbClr val="002060"/>
                </a:solidFill>
              </a:rPr>
              <a:t>members of the organization </a:t>
            </a:r>
            <a:r>
              <a:rPr lang="en-US" sz="2400" dirty="0" smtClean="0">
                <a:solidFill>
                  <a:srgbClr val="002060"/>
                </a:solidFill>
              </a:rPr>
              <a:t>can </a:t>
            </a:r>
            <a:r>
              <a:rPr lang="en-US" sz="2400" b="1" dirty="0" smtClean="0">
                <a:solidFill>
                  <a:srgbClr val="002060"/>
                </a:solidFill>
              </a:rPr>
              <a:t>work together</a:t>
            </a:r>
            <a:r>
              <a:rPr lang="en-US" sz="2400" dirty="0" smtClean="0">
                <a:solidFill>
                  <a:srgbClr val="002060"/>
                </a:solidFill>
              </a:rPr>
              <a:t>, and </a:t>
            </a:r>
            <a:r>
              <a:rPr lang="en-US" sz="2400" b="1" dirty="0" smtClean="0">
                <a:solidFill>
                  <a:srgbClr val="002060"/>
                </a:solidFill>
              </a:rPr>
              <a:t>achieve</a:t>
            </a:r>
            <a:r>
              <a:rPr lang="en-US" sz="2400" dirty="0" smtClean="0">
                <a:solidFill>
                  <a:srgbClr val="002060"/>
                </a:solidFill>
              </a:rPr>
              <a:t> business </a:t>
            </a:r>
            <a:r>
              <a:rPr lang="en-US" sz="2400" b="1" dirty="0" smtClean="0">
                <a:solidFill>
                  <a:srgbClr val="002060"/>
                </a:solidFill>
              </a:rPr>
              <a:t>objectives efficiently and effectively.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748" y="1124902"/>
            <a:ext cx="8566150" cy="5330190"/>
          </a:xfrm>
        </p:spPr>
        <p:txBody>
          <a:bodyPr>
            <a:normAutofit fontScale="95000"/>
          </a:bodyPr>
          <a:lstStyle/>
          <a:p>
            <a:pPr>
              <a:buNone/>
            </a:pPr>
            <a:r>
              <a:rPr lang="en-US" sz="2900" b="1" dirty="0" smtClean="0">
                <a:solidFill>
                  <a:srgbClr val="002060"/>
                </a:solidFill>
              </a:rPr>
              <a:t>Lower Level of Management</a:t>
            </a:r>
          </a:p>
          <a:p>
            <a:pPr eaLnBrk="1" latinLnBrk="0" hangingPunct="1">
              <a:lnSpc>
                <a:spcPct val="110000"/>
              </a:lnSpc>
              <a:buNone/>
            </a:pPr>
            <a:r>
              <a:rPr lang="en-US" sz="2500" dirty="0" smtClean="0">
                <a:solidFill>
                  <a:srgbClr val="C00000"/>
                </a:solidFill>
              </a:rPr>
              <a:t>Their activities include -</a:t>
            </a: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002060"/>
                </a:solidFill>
              </a:rPr>
              <a:t>Assigning</a:t>
            </a:r>
            <a:r>
              <a:rPr lang="en-US" sz="2500" dirty="0" smtClean="0">
                <a:solidFill>
                  <a:srgbClr val="002060"/>
                </a:solidFill>
              </a:rPr>
              <a:t> of </a:t>
            </a:r>
            <a:r>
              <a:rPr lang="en-US" sz="2500" b="1" dirty="0" smtClean="0">
                <a:solidFill>
                  <a:srgbClr val="002060"/>
                </a:solidFill>
              </a:rPr>
              <a:t>jobs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tasks</a:t>
            </a:r>
            <a:r>
              <a:rPr lang="en-US" sz="2500" dirty="0" smtClean="0">
                <a:solidFill>
                  <a:srgbClr val="002060"/>
                </a:solidFill>
              </a:rPr>
              <a:t> to </a:t>
            </a:r>
            <a:r>
              <a:rPr lang="en-US" sz="2500" b="1" dirty="0" smtClean="0">
                <a:solidFill>
                  <a:srgbClr val="002060"/>
                </a:solidFill>
              </a:rPr>
              <a:t>various workers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2500" dirty="0" smtClean="0">
                <a:solidFill>
                  <a:srgbClr val="002060"/>
                </a:solidFill>
              </a:rPr>
              <a:t>They </a:t>
            </a:r>
            <a:r>
              <a:rPr lang="en-US" sz="2500" b="1" dirty="0" smtClean="0">
                <a:solidFill>
                  <a:srgbClr val="002060"/>
                </a:solidFill>
              </a:rPr>
              <a:t>guide</a:t>
            </a:r>
            <a:r>
              <a:rPr lang="en-US" sz="2500" dirty="0" smtClean="0">
                <a:solidFill>
                  <a:srgbClr val="002060"/>
                </a:solidFill>
              </a:rPr>
              <a:t> and </a:t>
            </a:r>
            <a:r>
              <a:rPr lang="en-US" sz="2500" b="1" dirty="0" smtClean="0">
                <a:solidFill>
                  <a:srgbClr val="002060"/>
                </a:solidFill>
              </a:rPr>
              <a:t>instruct workers</a:t>
            </a:r>
            <a:r>
              <a:rPr lang="en-US" sz="2500" dirty="0" smtClean="0">
                <a:solidFill>
                  <a:srgbClr val="002060"/>
                </a:solidFill>
              </a:rPr>
              <a:t> for day to day activities. </a:t>
            </a: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2500" dirty="0" smtClean="0">
                <a:solidFill>
                  <a:srgbClr val="002060"/>
                </a:solidFill>
              </a:rPr>
              <a:t>They are responsible for the </a:t>
            </a:r>
            <a:r>
              <a:rPr lang="en-US" sz="2500" b="1" dirty="0" smtClean="0">
                <a:solidFill>
                  <a:srgbClr val="002060"/>
                </a:solidFill>
              </a:rPr>
              <a:t>quality</a:t>
            </a:r>
            <a:r>
              <a:rPr lang="en-US" sz="2500" dirty="0" smtClean="0">
                <a:solidFill>
                  <a:srgbClr val="002060"/>
                </a:solidFill>
              </a:rPr>
              <a:t> as well as </a:t>
            </a:r>
            <a:r>
              <a:rPr lang="en-US" sz="2500" b="1" dirty="0" smtClean="0">
                <a:solidFill>
                  <a:srgbClr val="002060"/>
                </a:solidFill>
              </a:rPr>
              <a:t>quantity of production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2500" dirty="0" smtClean="0">
                <a:solidFill>
                  <a:srgbClr val="002060"/>
                </a:solidFill>
              </a:rPr>
              <a:t>They are also entrusted with the </a:t>
            </a:r>
            <a:r>
              <a:rPr lang="en-US" sz="2500" b="1" dirty="0" smtClean="0">
                <a:solidFill>
                  <a:srgbClr val="002060"/>
                </a:solidFill>
              </a:rPr>
              <a:t>responsibility </a:t>
            </a:r>
            <a:r>
              <a:rPr lang="en-US" sz="2500" dirty="0" smtClean="0">
                <a:solidFill>
                  <a:srgbClr val="002060"/>
                </a:solidFill>
              </a:rPr>
              <a:t>of </a:t>
            </a:r>
            <a:r>
              <a:rPr lang="en-US" sz="2500" b="1" dirty="0" smtClean="0">
                <a:solidFill>
                  <a:srgbClr val="002060"/>
                </a:solidFill>
              </a:rPr>
              <a:t>maintaining good relation in the organization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2500" dirty="0" smtClean="0">
                <a:solidFill>
                  <a:srgbClr val="002060"/>
                </a:solidFill>
              </a:rPr>
              <a:t>They communicate </a:t>
            </a:r>
            <a:r>
              <a:rPr lang="en-US" sz="2500" b="1" dirty="0" smtClean="0">
                <a:solidFill>
                  <a:srgbClr val="002060"/>
                </a:solidFill>
              </a:rPr>
              <a:t>workers problems, suggestions</a:t>
            </a:r>
            <a:r>
              <a:rPr lang="en-US" sz="2500" dirty="0" smtClean="0">
                <a:solidFill>
                  <a:srgbClr val="002060"/>
                </a:solidFill>
              </a:rPr>
              <a:t>, and </a:t>
            </a:r>
            <a:r>
              <a:rPr lang="en-US" sz="2500" b="1" dirty="0" smtClean="0">
                <a:solidFill>
                  <a:srgbClr val="002060"/>
                </a:solidFill>
              </a:rPr>
              <a:t>recommendatory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b="1" dirty="0" smtClean="0">
                <a:solidFill>
                  <a:srgbClr val="002060"/>
                </a:solidFill>
              </a:rPr>
              <a:t>appeals</a:t>
            </a:r>
            <a:r>
              <a:rPr lang="en-US" sz="2500" dirty="0" smtClean="0">
                <a:solidFill>
                  <a:srgbClr val="002060"/>
                </a:solidFill>
              </a:rPr>
              <a:t> etc to the </a:t>
            </a:r>
            <a:r>
              <a:rPr lang="en-US" sz="2500" b="1" dirty="0" smtClean="0">
                <a:solidFill>
                  <a:srgbClr val="002060"/>
                </a:solidFill>
              </a:rPr>
              <a:t>higher level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higher level goals</a:t>
            </a:r>
            <a:r>
              <a:rPr lang="en-US" sz="2500" dirty="0" smtClean="0">
                <a:solidFill>
                  <a:srgbClr val="002060"/>
                </a:solidFill>
              </a:rPr>
              <a:t> and objectives to the workers. </a:t>
            </a: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endParaRPr lang="en-US" sz="51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0" y="485140"/>
            <a:ext cx="9144000" cy="6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Levels of Management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1238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0"/>
            <a:ext cx="8566150" cy="5330190"/>
          </a:xfrm>
        </p:spPr>
        <p:txBody>
          <a:bodyPr>
            <a:normAutofit fontScale="50000" lnSpcReduction="20000"/>
          </a:bodyPr>
          <a:lstStyle/>
          <a:p>
            <a:pPr>
              <a:buNone/>
            </a:pPr>
            <a:r>
              <a:rPr lang="en-US" sz="5600" b="1" dirty="0" smtClean="0">
                <a:solidFill>
                  <a:srgbClr val="002060"/>
                </a:solidFill>
              </a:rPr>
              <a:t>Lower Level of Management</a:t>
            </a:r>
          </a:p>
          <a:p>
            <a:pPr>
              <a:buNone/>
            </a:pPr>
            <a:endParaRPr lang="en-US" sz="5400" b="1" dirty="0" smtClean="0">
              <a:solidFill>
                <a:srgbClr val="002060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4800" dirty="0" smtClean="0">
                <a:solidFill>
                  <a:srgbClr val="002060"/>
                </a:solidFill>
              </a:rPr>
              <a:t>They help to </a:t>
            </a:r>
            <a:r>
              <a:rPr lang="en-US" sz="4800" b="1" dirty="0" smtClean="0">
                <a:solidFill>
                  <a:srgbClr val="002060"/>
                </a:solidFill>
              </a:rPr>
              <a:t>solve the grievances of the workers</a:t>
            </a:r>
            <a:r>
              <a:rPr lang="en-US" sz="4800" dirty="0" smtClean="0">
                <a:solidFill>
                  <a:srgbClr val="002060"/>
                </a:solidFill>
              </a:rPr>
              <a:t>. </a:t>
            </a:r>
          </a:p>
          <a:p>
            <a:pPr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4800" dirty="0" smtClean="0">
                <a:solidFill>
                  <a:srgbClr val="002060"/>
                </a:solidFill>
              </a:rPr>
              <a:t>They </a:t>
            </a:r>
            <a:r>
              <a:rPr lang="en-US" sz="4800" b="1" dirty="0" smtClean="0">
                <a:solidFill>
                  <a:srgbClr val="002060"/>
                </a:solidFill>
              </a:rPr>
              <a:t>supervise &amp; guide the sub-ordinates</a:t>
            </a:r>
            <a:r>
              <a:rPr lang="en-US" sz="4800" dirty="0" smtClean="0">
                <a:solidFill>
                  <a:srgbClr val="002060"/>
                </a:solidFill>
              </a:rPr>
              <a:t>. </a:t>
            </a:r>
          </a:p>
          <a:p>
            <a:pPr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4800" dirty="0" smtClean="0">
                <a:solidFill>
                  <a:srgbClr val="002060"/>
                </a:solidFill>
              </a:rPr>
              <a:t>They are responsible for </a:t>
            </a:r>
            <a:r>
              <a:rPr lang="en-US" sz="4800" b="1" dirty="0" smtClean="0">
                <a:solidFill>
                  <a:srgbClr val="002060"/>
                </a:solidFill>
              </a:rPr>
              <a:t>providing training to the workers</a:t>
            </a:r>
            <a:r>
              <a:rPr lang="en-US" sz="4800" dirty="0" smtClean="0">
                <a:solidFill>
                  <a:srgbClr val="002060"/>
                </a:solidFill>
              </a:rPr>
              <a:t>. </a:t>
            </a:r>
          </a:p>
          <a:p>
            <a:pPr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4800" dirty="0" smtClean="0">
                <a:solidFill>
                  <a:srgbClr val="002060"/>
                </a:solidFill>
              </a:rPr>
              <a:t>They arrange </a:t>
            </a:r>
            <a:r>
              <a:rPr lang="en-US" sz="4800" b="1" dirty="0" smtClean="0">
                <a:solidFill>
                  <a:srgbClr val="002060"/>
                </a:solidFill>
              </a:rPr>
              <a:t>necessary materials, machines</a:t>
            </a:r>
            <a:r>
              <a:rPr lang="en-US" sz="4800" dirty="0" smtClean="0">
                <a:solidFill>
                  <a:srgbClr val="002060"/>
                </a:solidFill>
              </a:rPr>
              <a:t>, </a:t>
            </a:r>
            <a:r>
              <a:rPr lang="en-US" sz="4800" b="1" dirty="0" smtClean="0">
                <a:solidFill>
                  <a:srgbClr val="002060"/>
                </a:solidFill>
              </a:rPr>
              <a:t>tools</a:t>
            </a:r>
            <a:r>
              <a:rPr lang="en-US" sz="4800" dirty="0" smtClean="0">
                <a:solidFill>
                  <a:srgbClr val="002060"/>
                </a:solidFill>
              </a:rPr>
              <a:t> etc for getting the things done. </a:t>
            </a:r>
          </a:p>
          <a:p>
            <a:pPr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4800" dirty="0" smtClean="0">
                <a:solidFill>
                  <a:srgbClr val="002060"/>
                </a:solidFill>
              </a:rPr>
              <a:t>They </a:t>
            </a:r>
            <a:r>
              <a:rPr lang="en-US" sz="4800" b="1" dirty="0" smtClean="0">
                <a:solidFill>
                  <a:srgbClr val="002060"/>
                </a:solidFill>
              </a:rPr>
              <a:t>prepare</a:t>
            </a:r>
            <a:r>
              <a:rPr lang="en-US" sz="4800" dirty="0" smtClean="0">
                <a:solidFill>
                  <a:srgbClr val="002060"/>
                </a:solidFill>
              </a:rPr>
              <a:t> </a:t>
            </a:r>
            <a:r>
              <a:rPr lang="en-US" sz="4800" b="1" dirty="0" smtClean="0">
                <a:solidFill>
                  <a:srgbClr val="002060"/>
                </a:solidFill>
              </a:rPr>
              <a:t>periodical reports</a:t>
            </a:r>
            <a:r>
              <a:rPr lang="en-US" sz="4800" dirty="0" smtClean="0">
                <a:solidFill>
                  <a:srgbClr val="002060"/>
                </a:solidFill>
              </a:rPr>
              <a:t> about the performance of the </a:t>
            </a:r>
            <a:r>
              <a:rPr lang="en-US" sz="4800" b="1" dirty="0" smtClean="0">
                <a:solidFill>
                  <a:srgbClr val="002060"/>
                </a:solidFill>
              </a:rPr>
              <a:t>workers</a:t>
            </a:r>
            <a:r>
              <a:rPr lang="en-US" sz="4800" dirty="0" smtClean="0">
                <a:solidFill>
                  <a:srgbClr val="002060"/>
                </a:solidFill>
              </a:rPr>
              <a:t>. </a:t>
            </a:r>
          </a:p>
          <a:p>
            <a:pPr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4800" dirty="0" smtClean="0">
                <a:solidFill>
                  <a:srgbClr val="002060"/>
                </a:solidFill>
              </a:rPr>
              <a:t>They ensure </a:t>
            </a:r>
            <a:r>
              <a:rPr lang="en-US" sz="4800" b="1" dirty="0" smtClean="0">
                <a:solidFill>
                  <a:srgbClr val="002060"/>
                </a:solidFill>
              </a:rPr>
              <a:t>discipline in the enterprise</a:t>
            </a:r>
            <a:r>
              <a:rPr lang="en-US" sz="4800" dirty="0" smtClean="0">
                <a:solidFill>
                  <a:srgbClr val="002060"/>
                </a:solidFill>
              </a:rPr>
              <a:t>. </a:t>
            </a:r>
          </a:p>
          <a:p>
            <a:pPr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4800" dirty="0" smtClean="0">
                <a:solidFill>
                  <a:srgbClr val="002060"/>
                </a:solidFill>
              </a:rPr>
              <a:t>They </a:t>
            </a:r>
            <a:r>
              <a:rPr lang="en-US" sz="4800" b="1" dirty="0" smtClean="0">
                <a:solidFill>
                  <a:srgbClr val="002060"/>
                </a:solidFill>
              </a:rPr>
              <a:t>motivate workers. </a:t>
            </a:r>
          </a:p>
          <a:p>
            <a:pPr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4800" dirty="0" smtClean="0">
                <a:solidFill>
                  <a:srgbClr val="002060"/>
                </a:solidFill>
              </a:rPr>
              <a:t>They are </a:t>
            </a:r>
            <a:r>
              <a:rPr lang="en-US" sz="4800" b="1" dirty="0" smtClean="0">
                <a:solidFill>
                  <a:srgbClr val="002060"/>
                </a:solidFill>
              </a:rPr>
              <a:t>the image builders </a:t>
            </a:r>
            <a:r>
              <a:rPr lang="en-US" sz="4800" dirty="0" smtClean="0">
                <a:solidFill>
                  <a:srgbClr val="002060"/>
                </a:solidFill>
              </a:rPr>
              <a:t>of the </a:t>
            </a:r>
            <a:r>
              <a:rPr lang="en-US" sz="4800" b="1" dirty="0" smtClean="0">
                <a:solidFill>
                  <a:srgbClr val="002060"/>
                </a:solidFill>
              </a:rPr>
              <a:t>enterprise</a:t>
            </a:r>
            <a:r>
              <a:rPr lang="en-US" sz="4800" dirty="0" smtClean="0">
                <a:solidFill>
                  <a:srgbClr val="002060"/>
                </a:solidFill>
              </a:rPr>
              <a:t> because they are in </a:t>
            </a:r>
            <a:r>
              <a:rPr lang="en-US" sz="4800" b="1" dirty="0" smtClean="0">
                <a:solidFill>
                  <a:srgbClr val="002060"/>
                </a:solidFill>
              </a:rPr>
              <a:t>direct contact with the workers. </a:t>
            </a:r>
          </a:p>
          <a:p>
            <a:pPr eaLnBrk="1" latinLnBrk="0" hangingPunct="1">
              <a:lnSpc>
                <a:spcPct val="110000"/>
              </a:lnSpc>
              <a:spcBef>
                <a:spcPts val="0"/>
              </a:spcBef>
            </a:pPr>
            <a:endParaRPr lang="en-US" sz="48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0" y="485140"/>
            <a:ext cx="9144000" cy="6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Levels of Management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1655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117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</a:schemeClr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" y="1440180"/>
            <a:ext cx="8846820" cy="5067300"/>
          </a:xfrm>
        </p:spPr>
        <p:txBody>
          <a:bodyPr>
            <a:normAutofit fontScale="97500"/>
          </a:bodyPr>
          <a:lstStyle/>
          <a:p>
            <a:pPr>
              <a:buNone/>
            </a:pPr>
            <a:r>
              <a:rPr lang="en-US" sz="2900" b="1" dirty="0" smtClean="0">
                <a:solidFill>
                  <a:srgbClr val="C00000"/>
                </a:solidFill>
              </a:rPr>
              <a:t>Functions of Management</a:t>
            </a:r>
          </a:p>
          <a:p>
            <a:r>
              <a:rPr lang="" altLang="en-US" dirty="0" smtClean="0">
                <a:solidFill>
                  <a:srgbClr val="002060"/>
                </a:solidFill>
              </a:rPr>
              <a:t>	</a:t>
            </a:r>
            <a:r>
              <a:rPr lang="en-US" sz="2500" dirty="0" smtClean="0">
                <a:solidFill>
                  <a:srgbClr val="002060"/>
                </a:solidFill>
              </a:rPr>
              <a:t>Management has been described as a </a:t>
            </a:r>
            <a:r>
              <a:rPr lang="en-US" sz="2500" b="1" dirty="0" smtClean="0">
                <a:solidFill>
                  <a:srgbClr val="002060"/>
                </a:solidFill>
              </a:rPr>
              <a:t>social process </a:t>
            </a:r>
            <a:r>
              <a:rPr lang="en-US" sz="2500" dirty="0" smtClean="0">
                <a:solidFill>
                  <a:srgbClr val="002060"/>
                </a:solidFill>
              </a:rPr>
              <a:t>involving </a:t>
            </a:r>
            <a:r>
              <a:rPr lang="en-US" sz="2500" b="1" dirty="0" smtClean="0">
                <a:solidFill>
                  <a:srgbClr val="002060"/>
                </a:solidFill>
              </a:rPr>
              <a:t>responsibility</a:t>
            </a:r>
            <a:r>
              <a:rPr lang="en-US" sz="2500" dirty="0" smtClean="0">
                <a:solidFill>
                  <a:srgbClr val="002060"/>
                </a:solidFill>
              </a:rPr>
              <a:t> for </a:t>
            </a:r>
            <a:r>
              <a:rPr lang="en-US" sz="2500" b="1" dirty="0" smtClean="0">
                <a:solidFill>
                  <a:srgbClr val="002060"/>
                </a:solidFill>
              </a:rPr>
              <a:t>economical</a:t>
            </a:r>
            <a:r>
              <a:rPr lang="en-US" sz="2500" dirty="0" smtClean="0">
                <a:solidFill>
                  <a:srgbClr val="002060"/>
                </a:solidFill>
              </a:rPr>
              <a:t> and </a:t>
            </a:r>
            <a:r>
              <a:rPr lang="en-US" sz="2500" b="1" dirty="0" smtClean="0">
                <a:solidFill>
                  <a:srgbClr val="002060"/>
                </a:solidFill>
              </a:rPr>
              <a:t>effective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b="1" dirty="0" smtClean="0">
                <a:solidFill>
                  <a:srgbClr val="002060"/>
                </a:solidFill>
              </a:rPr>
              <a:t>planning</a:t>
            </a:r>
            <a:r>
              <a:rPr lang="en-US" sz="2500" dirty="0" smtClean="0">
                <a:solidFill>
                  <a:srgbClr val="002060"/>
                </a:solidFill>
              </a:rPr>
              <a:t> &amp; </a:t>
            </a:r>
            <a:r>
              <a:rPr lang="en-US" sz="2500" b="1" dirty="0" smtClean="0">
                <a:solidFill>
                  <a:srgbClr val="002060"/>
                </a:solidFill>
              </a:rPr>
              <a:t>regulation</a:t>
            </a:r>
            <a:r>
              <a:rPr lang="en-US" sz="2500" dirty="0" smtClean="0">
                <a:solidFill>
                  <a:srgbClr val="002060"/>
                </a:solidFill>
              </a:rPr>
              <a:t> of </a:t>
            </a:r>
            <a:r>
              <a:rPr lang="en-US" sz="2500" b="1" dirty="0" smtClean="0">
                <a:solidFill>
                  <a:srgbClr val="002060"/>
                </a:solidFill>
              </a:rPr>
              <a:t>operation</a:t>
            </a:r>
            <a:r>
              <a:rPr lang="en-US" sz="2500" dirty="0" smtClean="0">
                <a:solidFill>
                  <a:srgbClr val="002060"/>
                </a:solidFill>
              </a:rPr>
              <a:t> of an </a:t>
            </a:r>
            <a:r>
              <a:rPr lang="en-US" sz="2500" b="1" dirty="0" smtClean="0">
                <a:solidFill>
                  <a:srgbClr val="002060"/>
                </a:solidFill>
              </a:rPr>
              <a:t>enterprise</a:t>
            </a:r>
            <a:r>
              <a:rPr lang="en-US" sz="2500" dirty="0" smtClean="0">
                <a:solidFill>
                  <a:srgbClr val="002060"/>
                </a:solidFill>
              </a:rPr>
              <a:t> in the </a:t>
            </a:r>
            <a:r>
              <a:rPr lang="en-US" sz="2500" b="1" dirty="0" smtClean="0">
                <a:solidFill>
                  <a:srgbClr val="002060"/>
                </a:solidFill>
              </a:rPr>
              <a:t>fulfillment</a:t>
            </a:r>
            <a:r>
              <a:rPr lang="en-US" sz="2500" dirty="0" smtClean="0">
                <a:solidFill>
                  <a:srgbClr val="002060"/>
                </a:solidFill>
              </a:rPr>
              <a:t> of </a:t>
            </a:r>
            <a:r>
              <a:rPr lang="en-US" sz="2500" b="1" dirty="0" smtClean="0">
                <a:solidFill>
                  <a:srgbClr val="002060"/>
                </a:solidFill>
              </a:rPr>
              <a:t>given purposes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</a:p>
          <a:p>
            <a:r>
              <a:rPr lang="" altLang="en-US" sz="2500" dirty="0" smtClean="0">
                <a:solidFill>
                  <a:srgbClr val="002060"/>
                </a:solidFill>
              </a:rPr>
              <a:t>	</a:t>
            </a:r>
            <a:r>
              <a:rPr lang="en-US" sz="2500" dirty="0" smtClean="0">
                <a:solidFill>
                  <a:srgbClr val="002060"/>
                </a:solidFill>
              </a:rPr>
              <a:t>It is a </a:t>
            </a:r>
            <a:r>
              <a:rPr lang="en-US" sz="2500" b="1" dirty="0" smtClean="0">
                <a:solidFill>
                  <a:srgbClr val="002060"/>
                </a:solidFill>
              </a:rPr>
              <a:t>dynamic process consisting</a:t>
            </a:r>
            <a:r>
              <a:rPr lang="en-US" sz="2500" dirty="0" smtClean="0">
                <a:solidFill>
                  <a:srgbClr val="002060"/>
                </a:solidFill>
              </a:rPr>
              <a:t> of </a:t>
            </a:r>
            <a:r>
              <a:rPr lang="en-US" sz="2500" b="1" dirty="0" smtClean="0">
                <a:solidFill>
                  <a:srgbClr val="002060"/>
                </a:solidFill>
              </a:rPr>
              <a:t>various elements and activities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</a:p>
          <a:p>
            <a:r>
              <a:rPr lang="en-US" sz="2500" dirty="0" smtClean="0">
                <a:solidFill>
                  <a:srgbClr val="002060"/>
                </a:solidFill>
              </a:rPr>
              <a:t>These activities are different from </a:t>
            </a:r>
            <a:r>
              <a:rPr lang="en-US" sz="2500" b="1" dirty="0" smtClean="0">
                <a:solidFill>
                  <a:srgbClr val="002060"/>
                </a:solidFill>
              </a:rPr>
              <a:t>operative functions </a:t>
            </a:r>
            <a:r>
              <a:rPr lang="en-US" sz="2500" dirty="0" smtClean="0">
                <a:solidFill>
                  <a:srgbClr val="002060"/>
                </a:solidFill>
              </a:rPr>
              <a:t>like </a:t>
            </a:r>
            <a:r>
              <a:rPr lang="en-US" sz="2500" b="1" dirty="0" smtClean="0">
                <a:solidFill>
                  <a:srgbClr val="002060"/>
                </a:solidFill>
              </a:rPr>
              <a:t>marketing, finance, purchase etc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</a:p>
          <a:p>
            <a:pPr algn="just" eaLnBrk="1" latinLnBrk="0" hangingPunct="1">
              <a:lnSpc>
                <a:spcPct val="130000"/>
              </a:lnSpc>
              <a:spcBef>
                <a:spcPts val="0"/>
              </a:spcBef>
            </a:pPr>
            <a:endParaRPr lang="en-US" sz="2500" dirty="0" smtClean="0">
              <a:solidFill>
                <a:srgbClr val="002060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117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</a:schemeClr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" y="1440180"/>
            <a:ext cx="8846820" cy="5067300"/>
          </a:xfrm>
        </p:spPr>
        <p:txBody>
          <a:bodyPr>
            <a:normAutofit fontScale="97500"/>
          </a:bodyPr>
          <a:lstStyle/>
          <a:p>
            <a:pPr>
              <a:buNone/>
            </a:pPr>
            <a:r>
              <a:rPr lang="en-US" sz="2900" b="1" dirty="0" smtClean="0">
                <a:solidFill>
                  <a:srgbClr val="C00000"/>
                </a:solidFill>
              </a:rPr>
              <a:t>Functions of Management</a:t>
            </a:r>
          </a:p>
          <a:p>
            <a:r>
              <a:rPr lang="" altLang="en-US" dirty="0" smtClean="0">
                <a:solidFill>
                  <a:srgbClr val="002060"/>
                </a:solidFill>
              </a:rPr>
              <a:t>	</a:t>
            </a:r>
            <a:r>
              <a:rPr lang="en-US" sz="2500" dirty="0" smtClean="0">
                <a:solidFill>
                  <a:srgbClr val="002060"/>
                </a:solidFill>
              </a:rPr>
              <a:t>Rather </a:t>
            </a:r>
            <a:r>
              <a:rPr lang="en-US" sz="2500" b="1" dirty="0" smtClean="0">
                <a:solidFill>
                  <a:srgbClr val="002060"/>
                </a:solidFill>
              </a:rPr>
              <a:t>these activities are common </a:t>
            </a:r>
            <a:r>
              <a:rPr lang="en-US" sz="2500" dirty="0" smtClean="0">
                <a:solidFill>
                  <a:srgbClr val="002060"/>
                </a:solidFill>
              </a:rPr>
              <a:t>to </a:t>
            </a:r>
            <a:r>
              <a:rPr lang="en-US" sz="2500" b="1" dirty="0" smtClean="0">
                <a:solidFill>
                  <a:srgbClr val="002060"/>
                </a:solidFill>
              </a:rPr>
              <a:t>each and every manger </a:t>
            </a:r>
            <a:r>
              <a:rPr lang="en-US" sz="2500" dirty="0" smtClean="0">
                <a:solidFill>
                  <a:srgbClr val="002060"/>
                </a:solidFill>
              </a:rPr>
              <a:t>irrespective </a:t>
            </a:r>
            <a:r>
              <a:rPr lang="en-US" sz="2500" b="1" dirty="0" smtClean="0">
                <a:solidFill>
                  <a:srgbClr val="002060"/>
                </a:solidFill>
              </a:rPr>
              <a:t>of his level or status</a:t>
            </a:r>
            <a:r>
              <a:rPr lang="en-US" sz="2500" dirty="0" smtClean="0">
                <a:solidFill>
                  <a:srgbClr val="002060"/>
                </a:solidFill>
              </a:rPr>
              <a:t>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</a:pPr>
            <a:r>
              <a:rPr lang="en-US" sz="2500" dirty="0" smtClean="0">
                <a:solidFill>
                  <a:srgbClr val="002060"/>
                </a:solidFill>
              </a:rPr>
              <a:t>     </a:t>
            </a:r>
            <a:r>
              <a:rPr lang="en-US" sz="2500" b="1" dirty="0" smtClean="0">
                <a:solidFill>
                  <a:srgbClr val="002060"/>
                </a:solidFill>
              </a:rPr>
              <a:t>Different experts </a:t>
            </a:r>
            <a:r>
              <a:rPr lang="en-US" sz="2500" dirty="0" smtClean="0">
                <a:solidFill>
                  <a:srgbClr val="002060"/>
                </a:solidFill>
              </a:rPr>
              <a:t>have </a:t>
            </a:r>
            <a:r>
              <a:rPr lang="en-US" sz="2500" b="1" dirty="0" smtClean="0">
                <a:solidFill>
                  <a:srgbClr val="002060"/>
                </a:solidFill>
              </a:rPr>
              <a:t>classified functions </a:t>
            </a:r>
            <a:r>
              <a:rPr lang="en-US" sz="2500" dirty="0" smtClean="0">
                <a:solidFill>
                  <a:srgbClr val="002060"/>
                </a:solidFill>
              </a:rPr>
              <a:t>of </a:t>
            </a:r>
            <a:r>
              <a:rPr lang="en-US" sz="2500" b="1" dirty="0" smtClean="0">
                <a:solidFill>
                  <a:srgbClr val="002060"/>
                </a:solidFill>
              </a:rPr>
              <a:t>management</a:t>
            </a:r>
            <a:r>
              <a:rPr lang="en-US" sz="2500" dirty="0" smtClean="0">
                <a:solidFill>
                  <a:srgbClr val="002060"/>
                </a:solidFill>
              </a:rPr>
              <a:t>. According to </a:t>
            </a:r>
            <a:r>
              <a:rPr lang="en-US" sz="2500" i="1" dirty="0" smtClean="0">
                <a:solidFill>
                  <a:srgbClr val="002060"/>
                </a:solidFill>
              </a:rPr>
              <a:t>George &amp; Jerry</a:t>
            </a:r>
            <a:r>
              <a:rPr lang="en-US" sz="2500" dirty="0" smtClean="0">
                <a:solidFill>
                  <a:srgbClr val="002060"/>
                </a:solidFill>
              </a:rPr>
              <a:t>, “There are </a:t>
            </a:r>
            <a:r>
              <a:rPr lang="en-US" sz="2500" b="1" dirty="0" smtClean="0">
                <a:solidFill>
                  <a:srgbClr val="002060"/>
                </a:solidFill>
              </a:rPr>
              <a:t>four fundamental functions of management</a:t>
            </a:r>
            <a:r>
              <a:rPr lang="en-US" sz="2500" dirty="0" smtClean="0">
                <a:solidFill>
                  <a:srgbClr val="002060"/>
                </a:solidFill>
              </a:rPr>
              <a:t> i.e. </a:t>
            </a:r>
            <a:r>
              <a:rPr lang="en-US" sz="2500" b="1" dirty="0" smtClean="0">
                <a:solidFill>
                  <a:srgbClr val="002060"/>
                </a:solidFill>
              </a:rPr>
              <a:t>planning, organizing, actuating and controlling”.</a:t>
            </a:r>
          </a:p>
          <a:p>
            <a:pPr algn="just" eaLnBrk="1" latinLnBrk="0" hangingPunct="1">
              <a:lnSpc>
                <a:spcPct val="130000"/>
              </a:lnSpc>
              <a:spcBef>
                <a:spcPts val="0"/>
              </a:spcBef>
            </a:pPr>
            <a:endParaRPr lang="en-US" sz="2500" dirty="0" smtClean="0">
              <a:solidFill>
                <a:srgbClr val="002060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74416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117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</a:schemeClr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" y="1440180"/>
            <a:ext cx="8846820" cy="5067300"/>
          </a:xfrm>
        </p:spPr>
        <p:txBody>
          <a:bodyPr>
            <a:normAutofit fontScale="97500"/>
          </a:bodyPr>
          <a:lstStyle/>
          <a:p>
            <a:pPr>
              <a:buNone/>
            </a:pPr>
            <a:r>
              <a:rPr lang="en-US" sz="2900" b="1" dirty="0" smtClean="0">
                <a:solidFill>
                  <a:srgbClr val="C00000"/>
                </a:solidFill>
              </a:rPr>
              <a:t>Functions of Management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According to Henry </a:t>
            </a:r>
            <a:r>
              <a:rPr lang="en-US" sz="2500" dirty="0" err="1" smtClean="0">
                <a:solidFill>
                  <a:srgbClr val="002060"/>
                </a:solidFill>
              </a:rPr>
              <a:t>Fayol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dirty="0" smtClean="0">
                <a:solidFill>
                  <a:srgbClr val="C00000"/>
                </a:solidFill>
              </a:rPr>
              <a:t>“To manage is to forecast and plan, to organize, to command, &amp; to control”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Whereas Luther </a:t>
            </a:r>
            <a:r>
              <a:rPr lang="en-US" sz="2500" dirty="0" err="1" smtClean="0">
                <a:solidFill>
                  <a:srgbClr val="002060"/>
                </a:solidFill>
              </a:rPr>
              <a:t>Gullick</a:t>
            </a:r>
            <a:r>
              <a:rPr lang="en-US" sz="2500" dirty="0" smtClean="0">
                <a:solidFill>
                  <a:srgbClr val="002060"/>
                </a:solidFill>
              </a:rPr>
              <a:t> has given a keyword ’</a:t>
            </a:r>
            <a:r>
              <a:rPr lang="en-US" sz="2500" b="1" dirty="0" smtClean="0">
                <a:solidFill>
                  <a:srgbClr val="002060"/>
                </a:solidFill>
              </a:rPr>
              <a:t>POSDCORB</a:t>
            </a:r>
            <a:r>
              <a:rPr lang="en-US" sz="2500" dirty="0" smtClean="0">
                <a:solidFill>
                  <a:srgbClr val="002060"/>
                </a:solidFill>
              </a:rPr>
              <a:t>’ where </a:t>
            </a:r>
            <a:r>
              <a:rPr lang="en-US" sz="2500" b="1" dirty="0" smtClean="0">
                <a:solidFill>
                  <a:srgbClr val="002060"/>
                </a:solidFill>
              </a:rPr>
              <a:t>P stands for Planning, O for Organizing, S for Staffing, D for Directing, Co for Co-ordination, R for reporting &amp; B for Budgeting. 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But the most widely accepted are functions of management given by KOONTZ and O’DONNEL i.e. </a:t>
            </a:r>
            <a:r>
              <a:rPr lang="en-US" sz="2500" b="1" dirty="0" smtClean="0">
                <a:solidFill>
                  <a:srgbClr val="002060"/>
                </a:solidFill>
              </a:rPr>
              <a:t>Planning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Organizing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Staffing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Directing</a:t>
            </a:r>
            <a:r>
              <a:rPr lang="en-US" sz="2500" dirty="0" smtClean="0">
                <a:solidFill>
                  <a:srgbClr val="002060"/>
                </a:solidFill>
              </a:rPr>
              <a:t> and </a:t>
            </a:r>
            <a:r>
              <a:rPr lang="en-US" sz="2500" b="1" dirty="0" smtClean="0">
                <a:solidFill>
                  <a:srgbClr val="002060"/>
                </a:solidFill>
              </a:rPr>
              <a:t>Controlling</a:t>
            </a:r>
            <a:r>
              <a:rPr lang="en-US" sz="2500" dirty="0" smtClean="0">
                <a:solidFill>
                  <a:srgbClr val="002060"/>
                </a:solidFill>
              </a:rPr>
              <a:t>.</a:t>
            </a:r>
          </a:p>
          <a:p>
            <a:pPr algn="just" eaLnBrk="1" latinLnBrk="0" hangingPunct="1">
              <a:lnSpc>
                <a:spcPct val="130000"/>
              </a:lnSpc>
              <a:spcBef>
                <a:spcPts val="0"/>
              </a:spcBef>
            </a:pPr>
            <a:endParaRPr lang="en-US" sz="31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6611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7117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</a:schemeClr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" y="1440180"/>
            <a:ext cx="8846820" cy="5067300"/>
          </a:xfrm>
        </p:spPr>
        <p:txBody>
          <a:bodyPr>
            <a:normAutofit fontScale="97500"/>
          </a:bodyPr>
          <a:lstStyle/>
          <a:p>
            <a:pPr>
              <a:buNone/>
            </a:pPr>
            <a:r>
              <a:rPr lang="en-US" sz="2900" b="1" dirty="0" smtClean="0">
                <a:solidFill>
                  <a:srgbClr val="C00000"/>
                </a:solidFill>
              </a:rPr>
              <a:t>Functions of Management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For </a:t>
            </a:r>
            <a:r>
              <a:rPr lang="en-US" sz="2500" b="1" dirty="0" smtClean="0">
                <a:solidFill>
                  <a:srgbClr val="002060"/>
                </a:solidFill>
              </a:rPr>
              <a:t>theoretical purposes</a:t>
            </a:r>
            <a:r>
              <a:rPr lang="en-US" sz="2500" dirty="0" smtClean="0">
                <a:solidFill>
                  <a:srgbClr val="002060"/>
                </a:solidFill>
              </a:rPr>
              <a:t>, it may be convenient to </a:t>
            </a:r>
            <a:r>
              <a:rPr lang="en-US" sz="2500" b="1" dirty="0" smtClean="0">
                <a:solidFill>
                  <a:srgbClr val="002060"/>
                </a:solidFill>
              </a:rPr>
              <a:t>separate the function of management </a:t>
            </a:r>
            <a:r>
              <a:rPr lang="en-US" sz="2500" dirty="0" smtClean="0">
                <a:solidFill>
                  <a:srgbClr val="002060"/>
                </a:solidFill>
              </a:rPr>
              <a:t>but practically these functions are </a:t>
            </a:r>
            <a:r>
              <a:rPr lang="en-US" sz="2500" b="1" dirty="0" smtClean="0">
                <a:solidFill>
                  <a:srgbClr val="002060"/>
                </a:solidFill>
              </a:rPr>
              <a:t>overlapping in nature 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i.e. they are highly </a:t>
            </a:r>
            <a:r>
              <a:rPr lang="en-US" sz="2500" b="1" dirty="0" smtClean="0">
                <a:solidFill>
                  <a:srgbClr val="002060"/>
                </a:solidFill>
              </a:rPr>
              <a:t>inseparable</a:t>
            </a:r>
            <a:r>
              <a:rPr lang="en-US" sz="2500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b="1" dirty="0" smtClean="0">
                <a:solidFill>
                  <a:srgbClr val="002060"/>
                </a:solidFill>
              </a:rPr>
              <a:t>Each function </a:t>
            </a:r>
            <a:r>
              <a:rPr lang="en-US" sz="2500" dirty="0" smtClean="0">
                <a:solidFill>
                  <a:srgbClr val="002060"/>
                </a:solidFill>
              </a:rPr>
              <a:t>blends </a:t>
            </a:r>
            <a:r>
              <a:rPr lang="en-US" sz="2500" b="1" dirty="0" smtClean="0">
                <a:solidFill>
                  <a:srgbClr val="002060"/>
                </a:solidFill>
              </a:rPr>
              <a:t>into the other </a:t>
            </a:r>
            <a:r>
              <a:rPr lang="en-US" sz="2500" dirty="0" smtClean="0">
                <a:solidFill>
                  <a:srgbClr val="002060"/>
                </a:solidFill>
              </a:rPr>
              <a:t>&amp; </a:t>
            </a:r>
            <a:r>
              <a:rPr lang="en-US" sz="2500" b="1" dirty="0" smtClean="0">
                <a:solidFill>
                  <a:srgbClr val="002060"/>
                </a:solidFill>
              </a:rPr>
              <a:t>each affects </a:t>
            </a:r>
            <a:r>
              <a:rPr lang="en-US" sz="2500" dirty="0" smtClean="0">
                <a:solidFill>
                  <a:srgbClr val="002060"/>
                </a:solidFill>
              </a:rPr>
              <a:t>the </a:t>
            </a:r>
            <a:r>
              <a:rPr lang="en-US" sz="2500" b="1" dirty="0" smtClean="0">
                <a:solidFill>
                  <a:srgbClr val="002060"/>
                </a:solidFill>
              </a:rPr>
              <a:t>performance of others.</a:t>
            </a:r>
          </a:p>
          <a:p>
            <a:pPr algn="just"/>
            <a:endParaRPr lang="en-US" sz="2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26591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Functions of Managemen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638586"/>
            <a:ext cx="6783228" cy="43050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47117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</a:schemeClr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Functions of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  <p:pic>
        <p:nvPicPr>
          <p:cNvPr id="2" name="Picture 1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19530"/>
            <a:ext cx="8382000" cy="49256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Planning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It is the </a:t>
            </a:r>
            <a:r>
              <a:rPr lang="en-US" sz="2400" b="1" dirty="0" smtClean="0">
                <a:solidFill>
                  <a:srgbClr val="002060"/>
                </a:solidFill>
              </a:rPr>
              <a:t>basic function</a:t>
            </a:r>
            <a:r>
              <a:rPr lang="en-US" sz="2400" dirty="0" smtClean="0">
                <a:solidFill>
                  <a:srgbClr val="002060"/>
                </a:solidFill>
              </a:rPr>
              <a:t> of management. It deals with </a:t>
            </a:r>
            <a:r>
              <a:rPr lang="en-US" sz="2400" b="1" dirty="0" smtClean="0">
                <a:solidFill>
                  <a:srgbClr val="002060"/>
                </a:solidFill>
              </a:rPr>
              <a:t>chalking out </a:t>
            </a:r>
            <a:r>
              <a:rPr lang="en-US" sz="2400" dirty="0" smtClean="0">
                <a:solidFill>
                  <a:srgbClr val="002060"/>
                </a:solidFill>
              </a:rPr>
              <a:t>a </a:t>
            </a:r>
            <a:r>
              <a:rPr lang="en-US" sz="2400" b="1" dirty="0" smtClean="0">
                <a:solidFill>
                  <a:srgbClr val="002060"/>
                </a:solidFill>
              </a:rPr>
              <a:t>future course </a:t>
            </a:r>
            <a:r>
              <a:rPr lang="en-US" sz="2400" dirty="0" smtClean="0">
                <a:solidFill>
                  <a:srgbClr val="002060"/>
                </a:solidFill>
              </a:rPr>
              <a:t>of </a:t>
            </a:r>
            <a:r>
              <a:rPr lang="en-US" sz="2400" b="1" dirty="0" smtClean="0">
                <a:solidFill>
                  <a:srgbClr val="002060"/>
                </a:solidFill>
              </a:rPr>
              <a:t>action &amp; deciding </a:t>
            </a:r>
            <a:r>
              <a:rPr lang="en-US" sz="2400" dirty="0" smtClean="0">
                <a:solidFill>
                  <a:srgbClr val="002060"/>
                </a:solidFill>
              </a:rPr>
              <a:t>in </a:t>
            </a:r>
            <a:r>
              <a:rPr lang="en-US" sz="2400" b="1" dirty="0" smtClean="0">
                <a:solidFill>
                  <a:srgbClr val="002060"/>
                </a:solidFill>
              </a:rPr>
              <a:t>advance</a:t>
            </a:r>
            <a:r>
              <a:rPr lang="en-US" sz="2400" dirty="0" smtClean="0">
                <a:solidFill>
                  <a:srgbClr val="002060"/>
                </a:solidFill>
              </a:rPr>
              <a:t> the </a:t>
            </a:r>
            <a:r>
              <a:rPr lang="en-US" sz="2400" b="1" dirty="0" smtClean="0">
                <a:solidFill>
                  <a:srgbClr val="002060"/>
                </a:solidFill>
              </a:rPr>
              <a:t>most appropriate course</a:t>
            </a:r>
            <a:r>
              <a:rPr lang="en-US" sz="2400" dirty="0" smtClean="0">
                <a:solidFill>
                  <a:srgbClr val="002060"/>
                </a:solidFill>
              </a:rPr>
              <a:t> of </a:t>
            </a:r>
            <a:r>
              <a:rPr lang="en-US" sz="2400" b="1" dirty="0" smtClean="0">
                <a:solidFill>
                  <a:srgbClr val="002060"/>
                </a:solidFill>
              </a:rPr>
              <a:t>actions</a:t>
            </a:r>
            <a:r>
              <a:rPr lang="en-US" sz="2400" dirty="0" smtClean="0">
                <a:solidFill>
                  <a:srgbClr val="002060"/>
                </a:solidFill>
              </a:rPr>
              <a:t> for </a:t>
            </a:r>
            <a:r>
              <a:rPr lang="en-US" sz="2400" b="1" dirty="0" smtClean="0">
                <a:solidFill>
                  <a:srgbClr val="002060"/>
                </a:solidFill>
              </a:rPr>
              <a:t>achievement</a:t>
            </a:r>
            <a:r>
              <a:rPr lang="en-US" sz="2400" dirty="0" smtClean="0">
                <a:solidFill>
                  <a:srgbClr val="002060"/>
                </a:solidFill>
              </a:rPr>
              <a:t> of </a:t>
            </a:r>
            <a:r>
              <a:rPr lang="en-US" sz="2400" b="1" dirty="0" smtClean="0">
                <a:solidFill>
                  <a:srgbClr val="002060"/>
                </a:solidFill>
              </a:rPr>
              <a:t>pre-determined goals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</a:p>
          <a:p>
            <a:pPr algn="just"/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According to KOONTZ, </a:t>
            </a:r>
            <a:r>
              <a:rPr lang="en-US" sz="2400" dirty="0" smtClean="0">
                <a:solidFill>
                  <a:srgbClr val="C00000"/>
                </a:solidFill>
              </a:rPr>
              <a:t>“Planning is </a:t>
            </a:r>
            <a:r>
              <a:rPr lang="en-US" sz="2400" b="1" dirty="0" smtClean="0">
                <a:solidFill>
                  <a:srgbClr val="C00000"/>
                </a:solidFill>
              </a:rPr>
              <a:t>deciding in advance </a:t>
            </a:r>
            <a:r>
              <a:rPr lang="en-US" sz="2400" dirty="0" smtClean="0">
                <a:solidFill>
                  <a:srgbClr val="C00000"/>
                </a:solidFill>
              </a:rPr>
              <a:t>- </a:t>
            </a:r>
            <a:r>
              <a:rPr lang="en-US" sz="2400" b="1" dirty="0" smtClean="0">
                <a:solidFill>
                  <a:srgbClr val="C00000"/>
                </a:solidFill>
              </a:rPr>
              <a:t>what to do</a:t>
            </a:r>
            <a:r>
              <a:rPr lang="en-US" sz="2400" dirty="0" smtClean="0">
                <a:solidFill>
                  <a:srgbClr val="C00000"/>
                </a:solidFill>
              </a:rPr>
              <a:t>, </a:t>
            </a:r>
            <a:r>
              <a:rPr lang="en-US" sz="2400" b="1" dirty="0" smtClean="0">
                <a:solidFill>
                  <a:srgbClr val="C00000"/>
                </a:solidFill>
              </a:rPr>
              <a:t>when to do </a:t>
            </a:r>
            <a:r>
              <a:rPr lang="en-US" sz="2400" dirty="0" smtClean="0">
                <a:solidFill>
                  <a:srgbClr val="C00000"/>
                </a:solidFill>
              </a:rPr>
              <a:t>&amp; </a:t>
            </a:r>
            <a:r>
              <a:rPr lang="en-US" sz="2400" b="1" dirty="0" smtClean="0">
                <a:solidFill>
                  <a:srgbClr val="C00000"/>
                </a:solidFill>
              </a:rPr>
              <a:t>how to do</a:t>
            </a:r>
            <a:r>
              <a:rPr lang="en-US" sz="2400" dirty="0" smtClean="0">
                <a:solidFill>
                  <a:srgbClr val="C00000"/>
                </a:solidFill>
              </a:rPr>
              <a:t>. It bridges the gap from </a:t>
            </a:r>
            <a:r>
              <a:rPr lang="en-US" sz="2400" b="1" dirty="0" smtClean="0">
                <a:solidFill>
                  <a:srgbClr val="C00000"/>
                </a:solidFill>
              </a:rPr>
              <a:t>where we are &amp; where we want to be”. </a:t>
            </a:r>
          </a:p>
          <a:p>
            <a:pPr algn="just"/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8514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Functions of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19530"/>
            <a:ext cx="8382000" cy="492569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Planning</a:t>
            </a:r>
          </a:p>
          <a:p>
            <a:pPr algn="just"/>
            <a:r>
              <a:rPr lang="en-US" sz="2400" dirty="0" smtClean="0">
                <a:solidFill>
                  <a:srgbClr val="C00000"/>
                </a:solidFill>
              </a:rPr>
              <a:t>A plan is a </a:t>
            </a:r>
            <a:r>
              <a:rPr lang="en-US" sz="2400" b="1" dirty="0" smtClean="0">
                <a:solidFill>
                  <a:srgbClr val="C00000"/>
                </a:solidFill>
              </a:rPr>
              <a:t>future course of actions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  <a:r>
              <a:rPr lang="en-US" sz="2400" dirty="0" smtClean="0">
                <a:solidFill>
                  <a:srgbClr val="002060"/>
                </a:solidFill>
              </a:rPr>
              <a:t> It is an exercise in </a:t>
            </a:r>
            <a:r>
              <a:rPr lang="en-US" sz="2400" b="1" dirty="0" smtClean="0">
                <a:solidFill>
                  <a:srgbClr val="002060"/>
                </a:solidFill>
              </a:rPr>
              <a:t>problem solving </a:t>
            </a:r>
            <a:r>
              <a:rPr lang="en-US" sz="2400" dirty="0" smtClean="0">
                <a:solidFill>
                  <a:srgbClr val="002060"/>
                </a:solidFill>
              </a:rPr>
              <a:t>&amp; </a:t>
            </a:r>
            <a:r>
              <a:rPr lang="en-US" sz="2400" b="1" dirty="0" smtClean="0">
                <a:solidFill>
                  <a:srgbClr val="002060"/>
                </a:solidFill>
              </a:rPr>
              <a:t>decision making</a:t>
            </a:r>
            <a:r>
              <a:rPr lang="en-US" sz="2400" dirty="0" smtClean="0">
                <a:solidFill>
                  <a:srgbClr val="002060"/>
                </a:solidFill>
              </a:rPr>
              <a:t>. Planning is </a:t>
            </a:r>
            <a:r>
              <a:rPr lang="en-US" sz="2400" b="1" dirty="0" smtClean="0">
                <a:solidFill>
                  <a:srgbClr val="002060"/>
                </a:solidFill>
              </a:rPr>
              <a:t>determination</a:t>
            </a:r>
            <a:r>
              <a:rPr lang="en-US" sz="2400" dirty="0" smtClean="0">
                <a:solidFill>
                  <a:srgbClr val="002060"/>
                </a:solidFill>
              </a:rPr>
              <a:t> of </a:t>
            </a:r>
            <a:r>
              <a:rPr lang="en-US" sz="2400" b="1" dirty="0" smtClean="0">
                <a:solidFill>
                  <a:srgbClr val="002060"/>
                </a:solidFill>
              </a:rPr>
              <a:t>courses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of action </a:t>
            </a: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b="1" dirty="0" smtClean="0">
                <a:solidFill>
                  <a:srgbClr val="002060"/>
                </a:solidFill>
              </a:rPr>
              <a:t>achieve desired goals</a:t>
            </a:r>
            <a:r>
              <a:rPr lang="en-US" sz="2400" dirty="0" smtClean="0">
                <a:solidFill>
                  <a:srgbClr val="002060"/>
                </a:solidFill>
              </a:rPr>
              <a:t>. Thus, planning is a </a:t>
            </a:r>
            <a:r>
              <a:rPr lang="en-US" sz="2400" b="1" dirty="0" smtClean="0">
                <a:solidFill>
                  <a:srgbClr val="002060"/>
                </a:solidFill>
              </a:rPr>
              <a:t>systematic thinking </a:t>
            </a:r>
            <a:r>
              <a:rPr lang="en-US" sz="2400" dirty="0" smtClean="0">
                <a:solidFill>
                  <a:srgbClr val="002060"/>
                </a:solidFill>
              </a:rPr>
              <a:t>about </a:t>
            </a:r>
            <a:r>
              <a:rPr lang="en-US" sz="2400" b="1" dirty="0" smtClean="0">
                <a:solidFill>
                  <a:srgbClr val="002060"/>
                </a:solidFill>
              </a:rPr>
              <a:t>ways &amp; means </a:t>
            </a:r>
            <a:r>
              <a:rPr lang="en-US" sz="2400" dirty="0" smtClean="0">
                <a:solidFill>
                  <a:srgbClr val="002060"/>
                </a:solidFill>
              </a:rPr>
              <a:t>for </a:t>
            </a:r>
            <a:r>
              <a:rPr lang="en-US" sz="2400" b="1" dirty="0" smtClean="0">
                <a:solidFill>
                  <a:srgbClr val="002060"/>
                </a:solidFill>
              </a:rPr>
              <a:t>accomplishment</a:t>
            </a:r>
            <a:r>
              <a:rPr lang="en-US" sz="2400" dirty="0" smtClean="0">
                <a:solidFill>
                  <a:srgbClr val="002060"/>
                </a:solidFill>
              </a:rPr>
              <a:t> of </a:t>
            </a:r>
            <a:r>
              <a:rPr lang="en-US" sz="2400" b="1" dirty="0" smtClean="0">
                <a:solidFill>
                  <a:srgbClr val="002060"/>
                </a:solidFill>
              </a:rPr>
              <a:t>pre-determined goals.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Planning is </a:t>
            </a:r>
            <a:r>
              <a:rPr lang="en-US" sz="2400" b="1" dirty="0" smtClean="0">
                <a:solidFill>
                  <a:srgbClr val="002060"/>
                </a:solidFill>
              </a:rPr>
              <a:t>necessary</a:t>
            </a:r>
            <a:r>
              <a:rPr lang="en-US" sz="2400" dirty="0" smtClean="0">
                <a:solidFill>
                  <a:srgbClr val="002060"/>
                </a:solidFill>
              </a:rPr>
              <a:t> to </a:t>
            </a:r>
            <a:r>
              <a:rPr lang="en-US" sz="2400" b="1" dirty="0" smtClean="0">
                <a:solidFill>
                  <a:srgbClr val="002060"/>
                </a:solidFill>
              </a:rPr>
              <a:t>ensure proper utilization</a:t>
            </a:r>
            <a:r>
              <a:rPr lang="en-US" sz="2400" dirty="0" smtClean="0">
                <a:solidFill>
                  <a:srgbClr val="002060"/>
                </a:solidFill>
              </a:rPr>
              <a:t> of </a:t>
            </a:r>
            <a:r>
              <a:rPr lang="en-US" sz="2400" b="1" dirty="0" smtClean="0">
                <a:solidFill>
                  <a:srgbClr val="002060"/>
                </a:solidFill>
              </a:rPr>
              <a:t>human &amp; non-human resources</a:t>
            </a:r>
            <a:r>
              <a:rPr lang="en-US" sz="2400" dirty="0" smtClean="0">
                <a:solidFill>
                  <a:srgbClr val="002060"/>
                </a:solidFill>
              </a:rPr>
              <a:t>. It is all </a:t>
            </a:r>
            <a:r>
              <a:rPr lang="en-US" sz="2400" b="1" dirty="0" smtClean="0">
                <a:solidFill>
                  <a:srgbClr val="002060"/>
                </a:solidFill>
              </a:rPr>
              <a:t>universal</a:t>
            </a:r>
            <a:r>
              <a:rPr lang="en-US" sz="2400" dirty="0" smtClean="0">
                <a:solidFill>
                  <a:srgbClr val="002060"/>
                </a:solidFill>
              </a:rPr>
              <a:t>, it is an </a:t>
            </a:r>
            <a:r>
              <a:rPr lang="en-US" sz="2400" b="1" dirty="0" smtClean="0">
                <a:solidFill>
                  <a:srgbClr val="002060"/>
                </a:solidFill>
              </a:rPr>
              <a:t>intellectual activity </a:t>
            </a:r>
            <a:r>
              <a:rPr lang="en-US" sz="2400" dirty="0" smtClean="0">
                <a:solidFill>
                  <a:srgbClr val="002060"/>
                </a:solidFill>
              </a:rPr>
              <a:t>and it </a:t>
            </a:r>
            <a:r>
              <a:rPr lang="en-US" sz="2400" b="1" dirty="0" smtClean="0">
                <a:solidFill>
                  <a:srgbClr val="002060"/>
                </a:solidFill>
              </a:rPr>
              <a:t>also helps</a:t>
            </a:r>
            <a:r>
              <a:rPr lang="en-US" sz="2400" dirty="0" smtClean="0">
                <a:solidFill>
                  <a:srgbClr val="002060"/>
                </a:solidFill>
              </a:rPr>
              <a:t> in </a:t>
            </a:r>
            <a:r>
              <a:rPr lang="en-US" sz="2400" b="1" dirty="0" smtClean="0">
                <a:solidFill>
                  <a:srgbClr val="002060"/>
                </a:solidFill>
              </a:rPr>
              <a:t>avoiding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confusion, uncertainties, risks, wastages etc.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8514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Functions of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89481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30350"/>
            <a:ext cx="8686800" cy="4897755"/>
          </a:xfrm>
        </p:spPr>
        <p:txBody>
          <a:bodyPr>
            <a:normAutofit fontScale="95000"/>
          </a:bodyPr>
          <a:lstStyle/>
          <a:p>
            <a:pPr>
              <a:buNone/>
            </a:pPr>
            <a:r>
              <a:rPr lang="en-US" sz="2900" b="1" dirty="0" smtClean="0">
                <a:solidFill>
                  <a:srgbClr val="C00000"/>
                </a:solidFill>
              </a:rPr>
              <a:t>Organizing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It is the </a:t>
            </a:r>
            <a:r>
              <a:rPr lang="en-US" sz="2500" b="1" dirty="0" smtClean="0">
                <a:solidFill>
                  <a:srgbClr val="002060"/>
                </a:solidFill>
              </a:rPr>
              <a:t>process of bringing together physical, financial and human resources</a:t>
            </a:r>
            <a:r>
              <a:rPr lang="en-US" sz="2500" dirty="0" smtClean="0">
                <a:solidFill>
                  <a:srgbClr val="002060"/>
                </a:solidFill>
              </a:rPr>
              <a:t> and </a:t>
            </a:r>
            <a:r>
              <a:rPr lang="en-US" sz="2500" b="1" dirty="0" smtClean="0">
                <a:solidFill>
                  <a:srgbClr val="002060"/>
                </a:solidFill>
              </a:rPr>
              <a:t>developing productive relationship </a:t>
            </a:r>
            <a:r>
              <a:rPr lang="en-US" sz="2500" dirty="0" smtClean="0">
                <a:solidFill>
                  <a:srgbClr val="002060"/>
                </a:solidFill>
              </a:rPr>
              <a:t>amongst them for </a:t>
            </a:r>
            <a:r>
              <a:rPr lang="en-US" sz="2500" b="1" dirty="0" smtClean="0">
                <a:solidFill>
                  <a:srgbClr val="002060"/>
                </a:solidFill>
              </a:rPr>
              <a:t>achievement of organizational goals.</a:t>
            </a:r>
          </a:p>
          <a:p>
            <a:pPr marL="0" indent="0" algn="just">
              <a:buNone/>
            </a:pPr>
            <a:endParaRPr lang="en-US" sz="2500" dirty="0" smtClean="0">
              <a:solidFill>
                <a:srgbClr val="002060"/>
              </a:solidFill>
            </a:endParaRP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According to Henry </a:t>
            </a:r>
            <a:r>
              <a:rPr lang="en-US" sz="2500" dirty="0" err="1" smtClean="0">
                <a:solidFill>
                  <a:srgbClr val="002060"/>
                </a:solidFill>
              </a:rPr>
              <a:t>Fayol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dirty="0" smtClean="0">
                <a:solidFill>
                  <a:srgbClr val="C00000"/>
                </a:solidFill>
              </a:rPr>
              <a:t>“</a:t>
            </a:r>
            <a:r>
              <a:rPr lang="en-US" sz="2500" b="1" dirty="0" smtClean="0">
                <a:solidFill>
                  <a:srgbClr val="C00000"/>
                </a:solidFill>
              </a:rPr>
              <a:t>To organize </a:t>
            </a:r>
            <a:r>
              <a:rPr lang="en-US" sz="2500" dirty="0" smtClean="0">
                <a:solidFill>
                  <a:srgbClr val="C00000"/>
                </a:solidFill>
              </a:rPr>
              <a:t>a </a:t>
            </a:r>
            <a:r>
              <a:rPr lang="en-US" sz="2500" b="1" dirty="0" smtClean="0">
                <a:solidFill>
                  <a:srgbClr val="C00000"/>
                </a:solidFill>
              </a:rPr>
              <a:t>business</a:t>
            </a:r>
            <a:r>
              <a:rPr lang="en-US" sz="2500" dirty="0" smtClean="0">
                <a:solidFill>
                  <a:srgbClr val="C00000"/>
                </a:solidFill>
              </a:rPr>
              <a:t> is to </a:t>
            </a:r>
            <a:r>
              <a:rPr lang="en-US" sz="2500" b="1" dirty="0" smtClean="0">
                <a:solidFill>
                  <a:srgbClr val="C00000"/>
                </a:solidFill>
              </a:rPr>
              <a:t>provide it with everything useful</a:t>
            </a:r>
            <a:r>
              <a:rPr lang="en-US" sz="2500" dirty="0" smtClean="0">
                <a:solidFill>
                  <a:srgbClr val="C00000"/>
                </a:solidFill>
              </a:rPr>
              <a:t> or </a:t>
            </a:r>
            <a:r>
              <a:rPr lang="en-US" sz="2500" b="1" dirty="0" smtClean="0">
                <a:solidFill>
                  <a:srgbClr val="C00000"/>
                </a:solidFill>
              </a:rPr>
              <a:t>its functioning </a:t>
            </a:r>
            <a:r>
              <a:rPr lang="en-US" sz="2500" dirty="0" smtClean="0">
                <a:solidFill>
                  <a:srgbClr val="C00000"/>
                </a:solidFill>
              </a:rPr>
              <a:t>i.e. </a:t>
            </a:r>
            <a:r>
              <a:rPr lang="en-US" sz="2500" b="1" dirty="0" smtClean="0">
                <a:solidFill>
                  <a:srgbClr val="C00000"/>
                </a:solidFill>
              </a:rPr>
              <a:t>raw material, tools, capital and personnel’s</a:t>
            </a:r>
            <a:r>
              <a:rPr lang="en-US" sz="2500" dirty="0" smtClean="0">
                <a:solidFill>
                  <a:srgbClr val="C00000"/>
                </a:solidFill>
              </a:rPr>
              <a:t>”. </a:t>
            </a: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8514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 - Organizing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0690"/>
            <a:ext cx="91440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Engineering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42415"/>
            <a:ext cx="8686800" cy="4584065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Engineering management</a:t>
            </a:r>
            <a:r>
              <a:rPr lang="en-US" sz="2400" dirty="0" smtClean="0">
                <a:solidFill>
                  <a:srgbClr val="002060"/>
                </a:solidFill>
              </a:rPr>
              <a:t> is the </a:t>
            </a:r>
            <a:r>
              <a:rPr lang="en-US" sz="2400" b="1" dirty="0" smtClean="0">
                <a:solidFill>
                  <a:srgbClr val="002060"/>
                </a:solidFill>
              </a:rPr>
              <a:t>application</a:t>
            </a:r>
            <a:r>
              <a:rPr lang="en-US" sz="2400" dirty="0" smtClean="0">
                <a:solidFill>
                  <a:srgbClr val="002060"/>
                </a:solidFill>
              </a:rPr>
              <a:t> of the </a:t>
            </a:r>
            <a:r>
              <a:rPr lang="en-US" sz="2400" b="1" dirty="0" smtClean="0">
                <a:solidFill>
                  <a:srgbClr val="002060"/>
                </a:solidFill>
              </a:rPr>
              <a:t>practice of management </a:t>
            </a:r>
            <a:r>
              <a:rPr lang="en-US" sz="2400" dirty="0" smtClean="0">
                <a:solidFill>
                  <a:srgbClr val="002060"/>
                </a:solidFill>
              </a:rPr>
              <a:t>to the </a:t>
            </a:r>
            <a:r>
              <a:rPr lang="en-US" sz="2400" b="1" dirty="0" smtClean="0">
                <a:solidFill>
                  <a:srgbClr val="002060"/>
                </a:solidFill>
              </a:rPr>
              <a:t>practice of engineering. 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r>
              <a:rPr lang="en-US" sz="2400" dirty="0" smtClean="0">
                <a:solidFill>
                  <a:srgbClr val="C00000"/>
                </a:solidFill>
              </a:rPr>
              <a:t>Engineering management is a </a:t>
            </a:r>
            <a:r>
              <a:rPr lang="en-US" sz="2400" b="1" dirty="0" smtClean="0">
                <a:solidFill>
                  <a:srgbClr val="C00000"/>
                </a:solidFill>
              </a:rPr>
              <a:t>career</a:t>
            </a:r>
            <a:r>
              <a:rPr lang="en-US" sz="2400" dirty="0" smtClean="0">
                <a:solidFill>
                  <a:srgbClr val="C00000"/>
                </a:solidFill>
              </a:rPr>
              <a:t> that brings together the </a:t>
            </a:r>
            <a:r>
              <a:rPr lang="en-US" sz="2400" b="1" dirty="0" smtClean="0">
                <a:solidFill>
                  <a:srgbClr val="C00000"/>
                </a:solidFill>
              </a:rPr>
              <a:t>technological problem-solving ability </a:t>
            </a:r>
            <a:r>
              <a:rPr lang="en-US" sz="2400" dirty="0" smtClean="0">
                <a:solidFill>
                  <a:srgbClr val="C00000"/>
                </a:solidFill>
              </a:rPr>
              <a:t>of engineering and the </a:t>
            </a:r>
            <a:r>
              <a:rPr lang="en-US" sz="2400" b="1" dirty="0" smtClean="0">
                <a:solidFill>
                  <a:srgbClr val="C00000"/>
                </a:solidFill>
              </a:rPr>
              <a:t>organizational, administrative, and planning abilities of management </a:t>
            </a:r>
            <a:r>
              <a:rPr lang="en-US" sz="2400" dirty="0" smtClean="0">
                <a:solidFill>
                  <a:srgbClr val="C00000"/>
                </a:solidFill>
              </a:rPr>
              <a:t>in order to oversee the operational performance of </a:t>
            </a:r>
            <a:r>
              <a:rPr lang="en-US" sz="2400" b="1" dirty="0" smtClean="0">
                <a:solidFill>
                  <a:srgbClr val="C00000"/>
                </a:solidFill>
              </a:rPr>
              <a:t>complex engineering driven enterprises.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30350"/>
            <a:ext cx="8686800" cy="4897755"/>
          </a:xfrm>
        </p:spPr>
        <p:txBody>
          <a:bodyPr>
            <a:normAutofit fontScale="875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Organizing</a:t>
            </a:r>
          </a:p>
          <a:p>
            <a:pPr algn="just"/>
            <a:r>
              <a:rPr lang="en-US" sz="2700" dirty="0" smtClean="0">
                <a:solidFill>
                  <a:srgbClr val="002060"/>
                </a:solidFill>
              </a:rPr>
              <a:t>To organize a business </a:t>
            </a:r>
            <a:r>
              <a:rPr lang="en-US" sz="2700" b="1" dirty="0" smtClean="0">
                <a:solidFill>
                  <a:srgbClr val="002060"/>
                </a:solidFill>
              </a:rPr>
              <a:t>involves</a:t>
            </a:r>
            <a:r>
              <a:rPr lang="en-US" sz="2700" dirty="0" smtClean="0">
                <a:solidFill>
                  <a:srgbClr val="002060"/>
                </a:solidFill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</a:rPr>
              <a:t>determining</a:t>
            </a:r>
            <a:r>
              <a:rPr lang="en-US" sz="2700" dirty="0" smtClean="0">
                <a:solidFill>
                  <a:srgbClr val="002060"/>
                </a:solidFill>
              </a:rPr>
              <a:t> &amp; </a:t>
            </a:r>
            <a:r>
              <a:rPr lang="en-US" sz="2700" b="1" dirty="0" smtClean="0">
                <a:solidFill>
                  <a:srgbClr val="002060"/>
                </a:solidFill>
              </a:rPr>
              <a:t>providing</a:t>
            </a:r>
            <a:r>
              <a:rPr lang="en-US" sz="2700" dirty="0" smtClean="0">
                <a:solidFill>
                  <a:srgbClr val="002060"/>
                </a:solidFill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</a:rPr>
              <a:t>human</a:t>
            </a:r>
            <a:r>
              <a:rPr lang="en-US" sz="2700" dirty="0" smtClean="0">
                <a:solidFill>
                  <a:srgbClr val="002060"/>
                </a:solidFill>
              </a:rPr>
              <a:t> and </a:t>
            </a:r>
            <a:r>
              <a:rPr lang="en-US" sz="2700" b="1" dirty="0" smtClean="0">
                <a:solidFill>
                  <a:srgbClr val="002060"/>
                </a:solidFill>
              </a:rPr>
              <a:t>non-human resources </a:t>
            </a:r>
            <a:r>
              <a:rPr lang="en-US" sz="2700" dirty="0" smtClean="0">
                <a:solidFill>
                  <a:srgbClr val="002060"/>
                </a:solidFill>
              </a:rPr>
              <a:t>to the </a:t>
            </a:r>
            <a:r>
              <a:rPr lang="en-US" sz="2700" b="1" dirty="0" smtClean="0">
                <a:solidFill>
                  <a:srgbClr val="002060"/>
                </a:solidFill>
              </a:rPr>
              <a:t>organizational structure</a:t>
            </a:r>
            <a:r>
              <a:rPr lang="en-US" sz="2700" dirty="0" smtClean="0">
                <a:solidFill>
                  <a:srgbClr val="002060"/>
                </a:solidFill>
              </a:rPr>
              <a:t>. Organizing as a process </a:t>
            </a:r>
            <a:r>
              <a:rPr lang="en-US" sz="2700" b="1" dirty="0" smtClean="0">
                <a:solidFill>
                  <a:srgbClr val="002060"/>
                </a:solidFill>
              </a:rPr>
              <a:t>involves:</a:t>
            </a:r>
          </a:p>
          <a:p>
            <a:pPr lvl="1" algn="just"/>
            <a:r>
              <a:rPr lang="en-US" sz="2700" b="1" dirty="0" smtClean="0">
                <a:solidFill>
                  <a:srgbClr val="002060"/>
                </a:solidFill>
              </a:rPr>
              <a:t>Identification of activities. </a:t>
            </a:r>
          </a:p>
          <a:p>
            <a:pPr lvl="1" algn="just"/>
            <a:r>
              <a:rPr lang="en-US" sz="2700" b="1" dirty="0" smtClean="0">
                <a:solidFill>
                  <a:srgbClr val="002060"/>
                </a:solidFill>
              </a:rPr>
              <a:t>Classification of grouping of activities. </a:t>
            </a:r>
          </a:p>
          <a:p>
            <a:pPr lvl="1" algn="just"/>
            <a:r>
              <a:rPr lang="en-US" sz="2700" b="1" dirty="0" smtClean="0">
                <a:solidFill>
                  <a:srgbClr val="002060"/>
                </a:solidFill>
              </a:rPr>
              <a:t>Assignment of duties. </a:t>
            </a:r>
          </a:p>
          <a:p>
            <a:pPr lvl="1" algn="just"/>
            <a:r>
              <a:rPr lang="en-US" sz="2700" b="1" dirty="0" smtClean="0">
                <a:solidFill>
                  <a:srgbClr val="002060"/>
                </a:solidFill>
              </a:rPr>
              <a:t>Delegation of authority and creation of responsibility. </a:t>
            </a:r>
          </a:p>
          <a:p>
            <a:pPr lvl="1" algn="just"/>
            <a:r>
              <a:rPr lang="en-US" sz="2700" b="1" dirty="0" smtClean="0">
                <a:solidFill>
                  <a:srgbClr val="002060"/>
                </a:solidFill>
              </a:rPr>
              <a:t>Coordinating authority and responsibility relationships. 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48514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 - Organizing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54868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42390"/>
            <a:ext cx="8686800" cy="537908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Principles of Organizing</a:t>
            </a:r>
          </a:p>
          <a:p>
            <a:pPr indent="0" algn="just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400" dirty="0" smtClean="0">
                <a:solidFill>
                  <a:srgbClr val="002060"/>
                </a:solidFill>
              </a:rPr>
              <a:t>The </a:t>
            </a:r>
            <a:r>
              <a:rPr lang="en-US" sz="3400" b="1" dirty="0" smtClean="0">
                <a:solidFill>
                  <a:srgbClr val="002060"/>
                </a:solidFill>
              </a:rPr>
              <a:t>organizing process </a:t>
            </a:r>
            <a:r>
              <a:rPr lang="en-US" sz="3400" dirty="0" smtClean="0">
                <a:solidFill>
                  <a:srgbClr val="002060"/>
                </a:solidFill>
              </a:rPr>
              <a:t>can be done </a:t>
            </a:r>
            <a:r>
              <a:rPr lang="en-US" sz="3400" b="1" dirty="0" smtClean="0">
                <a:solidFill>
                  <a:srgbClr val="002060"/>
                </a:solidFill>
              </a:rPr>
              <a:t>efficiently</a:t>
            </a:r>
            <a:r>
              <a:rPr lang="en-US" sz="3400" dirty="0" smtClean="0">
                <a:solidFill>
                  <a:srgbClr val="002060"/>
                </a:solidFill>
              </a:rPr>
              <a:t> if the </a:t>
            </a:r>
            <a:r>
              <a:rPr lang="en-US" sz="3400" b="1" dirty="0" smtClean="0">
                <a:solidFill>
                  <a:srgbClr val="002060"/>
                </a:solidFill>
              </a:rPr>
              <a:t>managers</a:t>
            </a:r>
            <a:r>
              <a:rPr lang="en-US" sz="3400" dirty="0" smtClean="0">
                <a:solidFill>
                  <a:srgbClr val="002060"/>
                </a:solidFill>
              </a:rPr>
              <a:t> have </a:t>
            </a:r>
            <a:r>
              <a:rPr lang="en-US" sz="3400" b="1" dirty="0" smtClean="0">
                <a:solidFill>
                  <a:srgbClr val="002060"/>
                </a:solidFill>
              </a:rPr>
              <a:t>certain guidelines </a:t>
            </a:r>
            <a:r>
              <a:rPr lang="en-US" sz="3400" dirty="0" smtClean="0">
                <a:solidFill>
                  <a:srgbClr val="002060"/>
                </a:solidFill>
              </a:rPr>
              <a:t>so that </a:t>
            </a:r>
            <a:r>
              <a:rPr lang="en-US" sz="3400" b="1" dirty="0" smtClean="0">
                <a:solidFill>
                  <a:srgbClr val="002060"/>
                </a:solidFill>
              </a:rPr>
              <a:t>they can take decisions</a:t>
            </a:r>
            <a:r>
              <a:rPr lang="en-US" sz="3400" dirty="0" smtClean="0">
                <a:solidFill>
                  <a:srgbClr val="002060"/>
                </a:solidFill>
              </a:rPr>
              <a:t> and </a:t>
            </a:r>
            <a:r>
              <a:rPr lang="en-US" sz="3400" b="1" dirty="0" smtClean="0">
                <a:solidFill>
                  <a:srgbClr val="002060"/>
                </a:solidFill>
              </a:rPr>
              <a:t>can act</a:t>
            </a:r>
            <a:r>
              <a:rPr lang="en-US" sz="3400" dirty="0" smtClean="0">
                <a:solidFill>
                  <a:srgbClr val="002060"/>
                </a:solidFill>
              </a:rPr>
              <a:t>. To organize in an </a:t>
            </a:r>
            <a:r>
              <a:rPr lang="en-US" sz="3400" b="1" dirty="0" smtClean="0">
                <a:solidFill>
                  <a:srgbClr val="002060"/>
                </a:solidFill>
              </a:rPr>
              <a:t>effective manner</a:t>
            </a:r>
            <a:r>
              <a:rPr lang="en-US" sz="3400" dirty="0" smtClean="0">
                <a:solidFill>
                  <a:srgbClr val="002060"/>
                </a:solidFill>
              </a:rPr>
              <a:t>, the following principles of organization can be used by a manager.</a:t>
            </a:r>
          </a:p>
          <a:p>
            <a:pPr indent="0" algn="just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400" b="1" dirty="0" smtClean="0">
                <a:solidFill>
                  <a:srgbClr val="002060"/>
                </a:solidFill>
              </a:rPr>
              <a:t>1.	Principle of Specialization</a:t>
            </a:r>
          </a:p>
          <a:p>
            <a:pPr lvl="1" indent="0" algn="just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400" dirty="0" smtClean="0">
                <a:solidFill>
                  <a:srgbClr val="002060"/>
                </a:solidFill>
              </a:rPr>
              <a:t>	</a:t>
            </a:r>
            <a:r>
              <a:rPr lang="en-US" sz="3400" dirty="0" smtClean="0">
                <a:solidFill>
                  <a:srgbClr val="C00000"/>
                </a:solidFill>
              </a:rPr>
              <a:t>According to the </a:t>
            </a:r>
            <a:r>
              <a:rPr lang="en-US" sz="3400" b="1" dirty="0" smtClean="0">
                <a:solidFill>
                  <a:srgbClr val="C00000"/>
                </a:solidFill>
              </a:rPr>
              <a:t>principle</a:t>
            </a:r>
            <a:r>
              <a:rPr lang="en-US" sz="3400" dirty="0" smtClean="0">
                <a:solidFill>
                  <a:srgbClr val="C00000"/>
                </a:solidFill>
              </a:rPr>
              <a:t>, the whole work of a concern should be </a:t>
            </a:r>
            <a:r>
              <a:rPr lang="en-US" sz="3400" b="1" dirty="0" smtClean="0">
                <a:solidFill>
                  <a:srgbClr val="C00000"/>
                </a:solidFill>
              </a:rPr>
              <a:t>divided</a:t>
            </a:r>
            <a:r>
              <a:rPr lang="en-US" sz="3400" dirty="0" smtClean="0">
                <a:solidFill>
                  <a:srgbClr val="C00000"/>
                </a:solidFill>
              </a:rPr>
              <a:t> amongst the 	</a:t>
            </a:r>
            <a:r>
              <a:rPr lang="en-US" sz="3400" b="1" dirty="0" smtClean="0">
                <a:solidFill>
                  <a:srgbClr val="C00000"/>
                </a:solidFill>
              </a:rPr>
              <a:t>subordinates</a:t>
            </a:r>
            <a:r>
              <a:rPr lang="en-US" sz="3400" dirty="0" smtClean="0">
                <a:solidFill>
                  <a:srgbClr val="C00000"/>
                </a:solidFill>
              </a:rPr>
              <a:t> on the </a:t>
            </a:r>
            <a:r>
              <a:rPr lang="en-US" sz="3400" b="1" dirty="0" smtClean="0">
                <a:solidFill>
                  <a:srgbClr val="C00000"/>
                </a:solidFill>
              </a:rPr>
              <a:t>basis of qualifications</a:t>
            </a:r>
            <a:r>
              <a:rPr lang="en-US" sz="3400" dirty="0" smtClean="0">
                <a:solidFill>
                  <a:srgbClr val="C00000"/>
                </a:solidFill>
              </a:rPr>
              <a:t>, </a:t>
            </a:r>
            <a:r>
              <a:rPr lang="en-US" sz="3400" b="1" dirty="0" smtClean="0">
                <a:solidFill>
                  <a:srgbClr val="C00000"/>
                </a:solidFill>
              </a:rPr>
              <a:t>abilities and skills</a:t>
            </a:r>
            <a:r>
              <a:rPr lang="en-US" sz="3400" dirty="0" smtClean="0">
                <a:solidFill>
                  <a:srgbClr val="C00000"/>
                </a:solidFill>
              </a:rPr>
              <a:t>.</a:t>
            </a:r>
            <a:r>
              <a:rPr lang="en-US" sz="3400" dirty="0" smtClean="0">
                <a:solidFill>
                  <a:srgbClr val="002060"/>
                </a:solidFill>
              </a:rPr>
              <a:t> It is through </a:t>
            </a:r>
            <a:r>
              <a:rPr lang="en-US" sz="3400" b="1" dirty="0" smtClean="0">
                <a:solidFill>
                  <a:srgbClr val="002060"/>
                </a:solidFill>
              </a:rPr>
              <a:t>division of </a:t>
            </a:r>
            <a:r>
              <a:rPr lang="" altLang="en-US" sz="3400" dirty="0" smtClean="0">
                <a:solidFill>
                  <a:srgbClr val="002060"/>
                </a:solidFill>
              </a:rPr>
              <a:t>	</a:t>
            </a:r>
            <a:r>
              <a:rPr lang="en-US" sz="3400" b="1" dirty="0" smtClean="0">
                <a:solidFill>
                  <a:srgbClr val="002060"/>
                </a:solidFill>
              </a:rPr>
              <a:t>work specialization </a:t>
            </a:r>
            <a:r>
              <a:rPr lang="en-US" sz="3400" dirty="0" smtClean="0">
                <a:solidFill>
                  <a:srgbClr val="002060"/>
                </a:solidFill>
              </a:rPr>
              <a:t>can be </a:t>
            </a:r>
            <a:r>
              <a:rPr lang="en-US" sz="3400" b="1" dirty="0" smtClean="0">
                <a:solidFill>
                  <a:srgbClr val="002060"/>
                </a:solidFill>
              </a:rPr>
              <a:t>achieved</a:t>
            </a:r>
            <a:r>
              <a:rPr lang="en-US" sz="3400" dirty="0" smtClean="0">
                <a:solidFill>
                  <a:srgbClr val="002060"/>
                </a:solidFill>
              </a:rPr>
              <a:t> which </a:t>
            </a:r>
            <a:r>
              <a:rPr lang="en-US" sz="3400" b="1" dirty="0" smtClean="0">
                <a:solidFill>
                  <a:srgbClr val="002060"/>
                </a:solidFill>
              </a:rPr>
              <a:t>results in effective organization</a:t>
            </a:r>
            <a:r>
              <a:rPr lang="en-US" sz="3400" dirty="0" smtClean="0">
                <a:solidFill>
                  <a:srgbClr val="002060"/>
                </a:solidFill>
              </a:rPr>
              <a:t>.</a:t>
            </a:r>
          </a:p>
          <a:p>
            <a:pPr lvl="1" indent="0" algn="just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endParaRPr lang="en-US" sz="2800" dirty="0" smtClean="0">
              <a:solidFill>
                <a:srgbClr val="002060"/>
              </a:solidFill>
            </a:endParaRPr>
          </a:p>
          <a:p>
            <a:pPr indent="0" algn="just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51308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Functions of Management - Principles of Organizing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42390"/>
            <a:ext cx="8686800" cy="537908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Principles of Organizing</a:t>
            </a:r>
          </a:p>
          <a:p>
            <a:pPr indent="0" algn="just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2.</a:t>
            </a:r>
            <a:r>
              <a:rPr lang="en-US" sz="2800" b="1" dirty="0" smtClean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Principle of Functional Definition</a:t>
            </a:r>
          </a:p>
          <a:p>
            <a:pPr marL="685800"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C00000"/>
                </a:solidFill>
              </a:rPr>
              <a:t>According to this principle, </a:t>
            </a:r>
            <a:r>
              <a:rPr lang="en-US" sz="2400" b="1" dirty="0" smtClean="0">
                <a:solidFill>
                  <a:srgbClr val="C00000"/>
                </a:solidFill>
              </a:rPr>
              <a:t>all the functions </a:t>
            </a:r>
            <a:r>
              <a:rPr lang="en-US" sz="2400" dirty="0" smtClean="0">
                <a:solidFill>
                  <a:srgbClr val="C00000"/>
                </a:solidFill>
              </a:rPr>
              <a:t>in a </a:t>
            </a:r>
            <a:r>
              <a:rPr lang="en-US" sz="2400" b="1" dirty="0" smtClean="0">
                <a:solidFill>
                  <a:srgbClr val="C00000"/>
                </a:solidFill>
              </a:rPr>
              <a:t>concern</a:t>
            </a:r>
            <a:r>
              <a:rPr lang="en-US" sz="2400" dirty="0" smtClean="0">
                <a:solidFill>
                  <a:srgbClr val="C00000"/>
                </a:solidFill>
              </a:rPr>
              <a:t> should be </a:t>
            </a:r>
            <a:r>
              <a:rPr lang="en-US" sz="2400" b="1" dirty="0" smtClean="0">
                <a:solidFill>
                  <a:srgbClr val="C00000"/>
                </a:solidFill>
              </a:rPr>
              <a:t>completely</a:t>
            </a:r>
            <a:r>
              <a:rPr lang="en-US" sz="2400" dirty="0" smtClean="0">
                <a:solidFill>
                  <a:srgbClr val="C00000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clearly </a:t>
            </a:r>
            <a:r>
              <a:rPr lang="" altLang="en-US" sz="2400" dirty="0" smtClean="0">
                <a:solidFill>
                  <a:srgbClr val="C00000"/>
                </a:solidFill>
              </a:rPr>
              <a:t>	</a:t>
            </a:r>
            <a:r>
              <a:rPr lang="en-US" sz="2400" b="1" dirty="0" smtClean="0">
                <a:solidFill>
                  <a:srgbClr val="C00000"/>
                </a:solidFill>
              </a:rPr>
              <a:t>defined</a:t>
            </a:r>
            <a:r>
              <a:rPr lang="en-US" sz="2400" dirty="0" smtClean="0">
                <a:solidFill>
                  <a:srgbClr val="C00000"/>
                </a:solidFill>
              </a:rPr>
              <a:t> to the </a:t>
            </a:r>
            <a:r>
              <a:rPr lang="en-US" sz="2400" b="1" dirty="0" smtClean="0">
                <a:solidFill>
                  <a:srgbClr val="C00000"/>
                </a:solidFill>
              </a:rPr>
              <a:t>managers</a:t>
            </a:r>
            <a:r>
              <a:rPr lang="en-US" sz="2400" dirty="0" smtClean="0">
                <a:solidFill>
                  <a:srgbClr val="C00000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subordinates.</a:t>
            </a:r>
            <a:r>
              <a:rPr lang="en-US" sz="2400" b="1" dirty="0" smtClean="0">
                <a:solidFill>
                  <a:srgbClr val="002060"/>
                </a:solidFill>
              </a:rPr>
              <a:t> </a:t>
            </a:r>
          </a:p>
          <a:p>
            <a:pPr marL="685800"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This can be done by </a:t>
            </a:r>
            <a:r>
              <a:rPr lang="en-US" sz="2400" b="1" dirty="0" smtClean="0">
                <a:solidFill>
                  <a:srgbClr val="002060"/>
                </a:solidFill>
              </a:rPr>
              <a:t>clearly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defining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the duties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b="1" dirty="0" smtClean="0">
                <a:solidFill>
                  <a:srgbClr val="002060"/>
                </a:solidFill>
              </a:rPr>
              <a:t>responsibilities, authority and relationships of people towards each other</a:t>
            </a:r>
            <a:r>
              <a:rPr lang="en-US" sz="2400" dirty="0" smtClean="0">
                <a:solidFill>
                  <a:srgbClr val="002060"/>
                </a:solidFill>
              </a:rPr>
              <a:t>.  </a:t>
            </a:r>
            <a:r>
              <a:rPr lang="en-US" sz="2400" b="1" dirty="0" smtClean="0">
                <a:solidFill>
                  <a:srgbClr val="002060"/>
                </a:solidFill>
              </a:rPr>
              <a:t>Clarifications</a:t>
            </a:r>
            <a:r>
              <a:rPr lang="en-US" sz="2400" dirty="0" smtClean="0">
                <a:solidFill>
                  <a:srgbClr val="002060"/>
                </a:solidFill>
              </a:rPr>
              <a:t> in </a:t>
            </a:r>
            <a:r>
              <a:rPr lang="en-US" sz="2400" b="1" dirty="0" smtClean="0">
                <a:solidFill>
                  <a:srgbClr val="002060"/>
                </a:solidFill>
              </a:rPr>
              <a:t>authority</a:t>
            </a:r>
            <a:r>
              <a:rPr lang="en-US" sz="2400" dirty="0" smtClean="0">
                <a:solidFill>
                  <a:srgbClr val="002060"/>
                </a:solidFill>
              </a:rPr>
              <a:t>-</a:t>
            </a:r>
            <a:r>
              <a:rPr lang="en-US" sz="2400" b="1" dirty="0" smtClean="0">
                <a:solidFill>
                  <a:srgbClr val="002060"/>
                </a:solidFill>
              </a:rPr>
              <a:t>responsibility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relationships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helps</a:t>
            </a:r>
            <a:r>
              <a:rPr lang="en-US" sz="2400" dirty="0" smtClean="0">
                <a:solidFill>
                  <a:srgbClr val="002060"/>
                </a:solidFill>
              </a:rPr>
              <a:t> in </a:t>
            </a:r>
            <a:r>
              <a:rPr lang="en-US" sz="2400" b="1" dirty="0" smtClean="0">
                <a:solidFill>
                  <a:srgbClr val="002060"/>
                </a:solidFill>
              </a:rPr>
              <a:t>achieving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co-ordination</a:t>
            </a:r>
            <a:r>
              <a:rPr lang="en-US" sz="2400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002060"/>
                </a:solidFill>
              </a:rPr>
              <a:t>thereby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organization </a:t>
            </a:r>
            <a:r>
              <a:rPr lang="" altLang="en-US" sz="2400" dirty="0" smtClean="0">
                <a:solidFill>
                  <a:srgbClr val="002060"/>
                </a:solidFill>
              </a:rPr>
              <a:t>	</a:t>
            </a:r>
            <a:r>
              <a:rPr lang="en-US" sz="2400" dirty="0" smtClean="0">
                <a:solidFill>
                  <a:srgbClr val="002060"/>
                </a:solidFill>
              </a:rPr>
              <a:t>can </a:t>
            </a:r>
            <a:r>
              <a:rPr lang="" altLang="en-US" sz="2400" dirty="0" smtClean="0">
                <a:solidFill>
                  <a:srgbClr val="002060"/>
                </a:solidFill>
              </a:rPr>
              <a:t>	</a:t>
            </a:r>
            <a:r>
              <a:rPr lang="en-US" sz="2400" dirty="0" smtClean="0">
                <a:solidFill>
                  <a:srgbClr val="002060"/>
                </a:solidFill>
              </a:rPr>
              <a:t>take </a:t>
            </a:r>
            <a:r>
              <a:rPr lang="en-US" sz="2400" b="1" dirty="0" smtClean="0">
                <a:solidFill>
                  <a:srgbClr val="002060"/>
                </a:solidFill>
              </a:rPr>
              <a:t>place effectively.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51308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Functions of Management - Principles of Organizing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60245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42390"/>
            <a:ext cx="8686800" cy="537908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C00000"/>
                </a:solidFill>
              </a:rPr>
              <a:t>Principles of Organizing</a:t>
            </a:r>
          </a:p>
          <a:p>
            <a:pPr marL="685800" algn="just">
              <a:lnSpc>
                <a:spcPct val="13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For example, the </a:t>
            </a:r>
            <a:r>
              <a:rPr lang="en-US" sz="2400" b="1" dirty="0" smtClean="0">
                <a:solidFill>
                  <a:srgbClr val="002060"/>
                </a:solidFill>
              </a:rPr>
              <a:t>primary functions</a:t>
            </a:r>
            <a:r>
              <a:rPr lang="en-US" sz="2400" dirty="0" smtClean="0">
                <a:solidFill>
                  <a:srgbClr val="002060"/>
                </a:solidFill>
              </a:rPr>
              <a:t> of </a:t>
            </a:r>
            <a:r>
              <a:rPr lang="en-US" sz="2400" b="1" dirty="0" smtClean="0">
                <a:solidFill>
                  <a:srgbClr val="002060"/>
                </a:solidFill>
              </a:rPr>
              <a:t>production, marketing and </a:t>
            </a:r>
            <a:r>
              <a:rPr lang="" altLang="en-US" sz="2400" b="1" dirty="0" smtClean="0">
                <a:solidFill>
                  <a:srgbClr val="002060"/>
                </a:solidFill>
              </a:rPr>
              <a:t>	</a:t>
            </a:r>
            <a:r>
              <a:rPr lang="en-US" sz="2400" b="1" dirty="0" smtClean="0">
                <a:solidFill>
                  <a:srgbClr val="002060"/>
                </a:solidFill>
              </a:rPr>
              <a:t>finance </a:t>
            </a:r>
            <a:r>
              <a:rPr lang="en-US" sz="2400" dirty="0" smtClean="0">
                <a:solidFill>
                  <a:srgbClr val="002060"/>
                </a:solidFill>
              </a:rPr>
              <a:t>and the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authority responsibility relationships </a:t>
            </a:r>
            <a:r>
              <a:rPr lang="en-US" sz="2400" dirty="0" smtClean="0">
                <a:solidFill>
                  <a:srgbClr val="002060"/>
                </a:solidFill>
              </a:rPr>
              <a:t>in </a:t>
            </a:r>
            <a:r>
              <a:rPr lang="en-US" sz="2400" b="1" dirty="0" smtClean="0">
                <a:solidFill>
                  <a:srgbClr val="002060"/>
                </a:solidFill>
              </a:rPr>
              <a:t>these departments </a:t>
            </a:r>
            <a:r>
              <a:rPr lang="en-US" sz="2400" dirty="0" smtClean="0">
                <a:solidFill>
                  <a:srgbClr val="002060"/>
                </a:solidFill>
              </a:rPr>
              <a:t>should be </a:t>
            </a:r>
            <a:r>
              <a:rPr lang="en-US" sz="2400" b="1" dirty="0" smtClean="0">
                <a:solidFill>
                  <a:srgbClr val="002060"/>
                </a:solidFill>
              </a:rPr>
              <a:t>clearly defined </a:t>
            </a: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b="1" dirty="0" smtClean="0">
                <a:solidFill>
                  <a:srgbClr val="002060"/>
                </a:solidFill>
              </a:rPr>
              <a:t>every person attached to that department.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pPr marL="685800" algn="just">
              <a:lnSpc>
                <a:spcPct val="13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Clarification</a:t>
            </a:r>
            <a:r>
              <a:rPr lang="en-US" sz="2400" dirty="0" smtClean="0">
                <a:solidFill>
                  <a:srgbClr val="002060"/>
                </a:solidFill>
              </a:rPr>
              <a:t> in the </a:t>
            </a:r>
            <a:r>
              <a:rPr lang="en-US" sz="2400" b="1" dirty="0" smtClean="0">
                <a:solidFill>
                  <a:srgbClr val="002060"/>
                </a:solidFill>
              </a:rPr>
              <a:t>authority-responsibility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relationship helps</a:t>
            </a:r>
            <a:r>
              <a:rPr lang="en-US" sz="2400" dirty="0" smtClean="0">
                <a:solidFill>
                  <a:srgbClr val="002060"/>
                </a:solidFill>
              </a:rPr>
              <a:t> in </a:t>
            </a:r>
            <a:r>
              <a:rPr lang="en-US" sz="2400" b="1" dirty="0" smtClean="0">
                <a:solidFill>
                  <a:srgbClr val="002060"/>
                </a:solidFill>
              </a:rPr>
              <a:t>efficient organization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51308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Functions of Management - Principles of Organizing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949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0180"/>
            <a:ext cx="8652510" cy="5281930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8600" b="1" dirty="0" smtClean="0">
                <a:solidFill>
                  <a:srgbClr val="002060"/>
                </a:solidFill>
              </a:rPr>
              <a:t>3.	Principles of Span of Control/Supervision</a:t>
            </a:r>
          </a:p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en-US" sz="7200" dirty="0" smtClean="0">
                <a:solidFill>
                  <a:srgbClr val="002060"/>
                </a:solidFill>
              </a:rPr>
              <a:t>According to this principle, </a:t>
            </a:r>
            <a:r>
              <a:rPr lang="en-US" sz="7200" b="1" dirty="0" smtClean="0">
                <a:solidFill>
                  <a:srgbClr val="002060"/>
                </a:solidFill>
              </a:rPr>
              <a:t>span of control </a:t>
            </a:r>
            <a:r>
              <a:rPr lang="en-US" sz="7200" dirty="0" smtClean="0">
                <a:solidFill>
                  <a:srgbClr val="002060"/>
                </a:solidFill>
              </a:rPr>
              <a:t>is a </a:t>
            </a:r>
            <a:r>
              <a:rPr lang="en-US" sz="7200" b="1" dirty="0" smtClean="0">
                <a:solidFill>
                  <a:srgbClr val="002060"/>
                </a:solidFill>
              </a:rPr>
              <a:t>span of supervision </a:t>
            </a:r>
            <a:r>
              <a:rPr lang="en-US" sz="7200" dirty="0" smtClean="0">
                <a:solidFill>
                  <a:srgbClr val="002060"/>
                </a:solidFill>
              </a:rPr>
              <a:t>which </a:t>
            </a:r>
            <a:r>
              <a:rPr lang="en-US" sz="7200" b="1" dirty="0" smtClean="0">
                <a:solidFill>
                  <a:srgbClr val="002060"/>
                </a:solidFill>
              </a:rPr>
              <a:t>shows the number of employees </a:t>
            </a:r>
            <a:r>
              <a:rPr lang="en-US" sz="7200" dirty="0" smtClean="0">
                <a:solidFill>
                  <a:srgbClr val="002060"/>
                </a:solidFill>
              </a:rPr>
              <a:t>that can be </a:t>
            </a:r>
            <a:r>
              <a:rPr lang="en-US" sz="7200" b="1" dirty="0" smtClean="0">
                <a:solidFill>
                  <a:srgbClr val="002060"/>
                </a:solidFill>
              </a:rPr>
              <a:t>handled and controlled effectively by a single manager</a:t>
            </a:r>
            <a:r>
              <a:rPr lang="en-US" sz="7200" dirty="0" smtClean="0">
                <a:solidFill>
                  <a:srgbClr val="002060"/>
                </a:solidFill>
              </a:rPr>
              <a:t>. </a:t>
            </a:r>
          </a:p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en-US" sz="7200" dirty="0" smtClean="0">
                <a:solidFill>
                  <a:srgbClr val="002060"/>
                </a:solidFill>
              </a:rPr>
              <a:t>According to this principle, </a:t>
            </a:r>
            <a:r>
              <a:rPr lang="en-US" sz="7200" b="1" dirty="0" smtClean="0">
                <a:solidFill>
                  <a:srgbClr val="002060"/>
                </a:solidFill>
              </a:rPr>
              <a:t>a manager should be able</a:t>
            </a:r>
            <a:r>
              <a:rPr lang="en-US" sz="7200" dirty="0" smtClean="0">
                <a:solidFill>
                  <a:srgbClr val="002060"/>
                </a:solidFill>
              </a:rPr>
              <a:t> </a:t>
            </a:r>
            <a:r>
              <a:rPr lang="en-US" sz="7200" b="1" dirty="0" smtClean="0">
                <a:solidFill>
                  <a:srgbClr val="002060"/>
                </a:solidFill>
              </a:rPr>
              <a:t>to handle what number of employees under him should be decided. </a:t>
            </a:r>
          </a:p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en-US" sz="7200" dirty="0" smtClean="0">
                <a:solidFill>
                  <a:srgbClr val="002060"/>
                </a:solidFill>
              </a:rPr>
              <a:t>This decision can be taken by </a:t>
            </a:r>
            <a:r>
              <a:rPr lang="en-US" sz="7200" b="1" dirty="0" smtClean="0">
                <a:solidFill>
                  <a:srgbClr val="002060"/>
                </a:solidFill>
              </a:rPr>
              <a:t>choosing</a:t>
            </a:r>
            <a:r>
              <a:rPr lang="en-US" sz="7200" dirty="0" smtClean="0">
                <a:solidFill>
                  <a:srgbClr val="002060"/>
                </a:solidFill>
              </a:rPr>
              <a:t> either </a:t>
            </a:r>
            <a:r>
              <a:rPr lang="en-US" sz="7200" b="1" dirty="0" smtClean="0">
                <a:solidFill>
                  <a:srgbClr val="002060"/>
                </a:solidFill>
              </a:rPr>
              <a:t>from a wide or narrow span</a:t>
            </a:r>
            <a:r>
              <a:rPr lang="en-US" sz="7200" dirty="0" smtClean="0">
                <a:solidFill>
                  <a:srgbClr val="002060"/>
                </a:solidFill>
              </a:rPr>
              <a:t>. </a:t>
            </a:r>
          </a:p>
          <a:p>
            <a:pPr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en-US" sz="7200" dirty="0" smtClean="0">
                <a:solidFill>
                  <a:srgbClr val="C00000"/>
                </a:solidFill>
              </a:rPr>
              <a:t>There are two types of span of control:-</a:t>
            </a:r>
          </a:p>
          <a:p>
            <a:pPr lvl="1"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en-US" sz="7200" b="1" dirty="0" smtClean="0">
                <a:solidFill>
                  <a:srgbClr val="FF0000"/>
                </a:solidFill>
              </a:rPr>
              <a:t>Wide span of control-</a:t>
            </a:r>
            <a:r>
              <a:rPr lang="en-US" sz="7200" dirty="0" smtClean="0">
                <a:solidFill>
                  <a:srgbClr val="FF0000"/>
                </a:solidFill>
              </a:rPr>
              <a:t> </a:t>
            </a:r>
            <a:r>
              <a:rPr lang="en-US" sz="7100" dirty="0">
                <a:solidFill>
                  <a:srgbClr val="002060"/>
                </a:solidFill>
              </a:rPr>
              <a:t>I</a:t>
            </a:r>
            <a:r>
              <a:rPr lang="en-US" sz="7200" dirty="0" smtClean="0">
                <a:solidFill>
                  <a:srgbClr val="002060"/>
                </a:solidFill>
              </a:rPr>
              <a:t>t is one in which a </a:t>
            </a:r>
            <a:r>
              <a:rPr lang="en-US" sz="7200" b="1" dirty="0" smtClean="0">
                <a:solidFill>
                  <a:srgbClr val="002060"/>
                </a:solidFill>
              </a:rPr>
              <a:t>manager</a:t>
            </a:r>
            <a:r>
              <a:rPr lang="en-US" sz="7200" dirty="0" smtClean="0">
                <a:solidFill>
                  <a:srgbClr val="002060"/>
                </a:solidFill>
              </a:rPr>
              <a:t> can </a:t>
            </a:r>
            <a:r>
              <a:rPr lang="en-US" sz="7200" b="1" dirty="0" smtClean="0">
                <a:solidFill>
                  <a:srgbClr val="002060"/>
                </a:solidFill>
              </a:rPr>
              <a:t>supervise</a:t>
            </a:r>
            <a:r>
              <a:rPr lang="en-US" sz="7200" dirty="0" smtClean="0">
                <a:solidFill>
                  <a:srgbClr val="002060"/>
                </a:solidFill>
              </a:rPr>
              <a:t> and </a:t>
            </a:r>
            <a:r>
              <a:rPr lang="en-US" sz="7200" b="1" dirty="0" smtClean="0">
                <a:solidFill>
                  <a:srgbClr val="002060"/>
                </a:solidFill>
              </a:rPr>
              <a:t>control effectively </a:t>
            </a:r>
            <a:r>
              <a:rPr lang="en-US" sz="7200" dirty="0" smtClean="0">
                <a:solidFill>
                  <a:srgbClr val="002060"/>
                </a:solidFill>
              </a:rPr>
              <a:t>a </a:t>
            </a:r>
            <a:r>
              <a:rPr lang="en-US" sz="7200" b="1" dirty="0" smtClean="0">
                <a:solidFill>
                  <a:srgbClr val="002060"/>
                </a:solidFill>
              </a:rPr>
              <a:t>large group of persons</a:t>
            </a:r>
            <a:r>
              <a:rPr lang="en-US" sz="7200" dirty="0" smtClean="0">
                <a:solidFill>
                  <a:srgbClr val="002060"/>
                </a:solidFill>
              </a:rPr>
              <a:t> </a:t>
            </a:r>
            <a:r>
              <a:rPr lang="en-US" sz="7200" b="1" dirty="0" smtClean="0">
                <a:solidFill>
                  <a:srgbClr val="002060"/>
                </a:solidFill>
              </a:rPr>
              <a:t>at one time</a:t>
            </a:r>
            <a:r>
              <a:rPr lang="en-US" sz="7200" dirty="0" smtClean="0">
                <a:solidFill>
                  <a:srgbClr val="002060"/>
                </a:solidFill>
              </a:rPr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7145" y="484505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Functions of Management - Principles of Organizing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0180"/>
            <a:ext cx="8652510" cy="528193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features of this span </a:t>
            </a:r>
            <a:r>
              <a:rPr lang="en-US" sz="2400" dirty="0" smtClean="0">
                <a:solidFill>
                  <a:srgbClr val="002060"/>
                </a:solidFill>
              </a:rPr>
              <a:t>are:- </a:t>
            </a:r>
          </a:p>
          <a:p>
            <a:pPr lvl="2"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Less overhead cost of supervision </a:t>
            </a:r>
          </a:p>
          <a:p>
            <a:pPr lvl="2"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Prompt response from the employees </a:t>
            </a:r>
          </a:p>
          <a:p>
            <a:pPr lvl="2"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Better communication </a:t>
            </a:r>
          </a:p>
          <a:p>
            <a:pPr lvl="2"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Better supervision </a:t>
            </a:r>
          </a:p>
          <a:p>
            <a:pPr lvl="2"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Better co-ordination </a:t>
            </a:r>
          </a:p>
          <a:p>
            <a:pPr lvl="2"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Suitable for repetitive jobs </a:t>
            </a:r>
            <a:endParaRPr lang="en-US" b="1" dirty="0">
              <a:solidFill>
                <a:srgbClr val="002060"/>
              </a:solidFill>
            </a:endParaRPr>
          </a:p>
          <a:p>
            <a:pPr marL="685800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According to this span, </a:t>
            </a:r>
            <a:r>
              <a:rPr lang="en-US" sz="2400" b="1" dirty="0" smtClean="0">
                <a:solidFill>
                  <a:srgbClr val="002060"/>
                </a:solidFill>
              </a:rPr>
              <a:t>one manager </a:t>
            </a:r>
            <a:r>
              <a:rPr lang="en-US" sz="2400" dirty="0" smtClean="0">
                <a:solidFill>
                  <a:srgbClr val="002060"/>
                </a:solidFill>
              </a:rPr>
              <a:t>can </a:t>
            </a:r>
            <a:r>
              <a:rPr lang="en-US" sz="2400" b="1" dirty="0" smtClean="0">
                <a:solidFill>
                  <a:srgbClr val="002060"/>
                </a:solidFill>
              </a:rPr>
              <a:t>effectively</a:t>
            </a:r>
            <a:r>
              <a:rPr lang="en-US" sz="2400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002060"/>
                </a:solidFill>
              </a:rPr>
              <a:t>efficiently handle</a:t>
            </a:r>
            <a:r>
              <a:rPr lang="en-US" sz="2400" dirty="0" smtClean="0">
                <a:solidFill>
                  <a:srgbClr val="002060"/>
                </a:solidFill>
              </a:rPr>
              <a:t> a </a:t>
            </a:r>
            <a:r>
              <a:rPr lang="en-US" sz="2400" b="1" dirty="0" smtClean="0">
                <a:solidFill>
                  <a:srgbClr val="002060"/>
                </a:solidFill>
              </a:rPr>
              <a:t>large number of subordinates </a:t>
            </a:r>
            <a:r>
              <a:rPr lang="en-US" sz="2400" dirty="0" smtClean="0">
                <a:solidFill>
                  <a:srgbClr val="002060"/>
                </a:solidFill>
              </a:rPr>
              <a:t>at </a:t>
            </a:r>
            <a:r>
              <a:rPr lang="en-US" sz="2400" b="1" dirty="0" smtClean="0">
                <a:solidFill>
                  <a:srgbClr val="002060"/>
                </a:solidFill>
              </a:rPr>
              <a:t>one time.</a:t>
            </a:r>
          </a:p>
          <a:p>
            <a:pPr lvl="1" indent="0" eaLnBrk="1" latinLnBrk="0" hangingPunct="1">
              <a:lnSpc>
                <a:spcPct val="120000"/>
              </a:lnSpc>
              <a:spcBef>
                <a:spcPts val="0"/>
              </a:spcBef>
            </a:pPr>
            <a:endParaRPr lang="en-US" sz="4300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7145" y="484505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Functions of Management - Principles of Organizing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2026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0180"/>
            <a:ext cx="8652510" cy="5281930"/>
          </a:xfrm>
        </p:spPr>
        <p:txBody>
          <a:bodyPr>
            <a:normAutofit fontScale="32500" lnSpcReduction="20000"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b="1" dirty="0" smtClean="0">
                <a:solidFill>
                  <a:srgbClr val="C00000"/>
                </a:solidFill>
              </a:rPr>
              <a:t>Narrow span of control-</a:t>
            </a:r>
            <a:r>
              <a:rPr lang="en-US" sz="7400" dirty="0" smtClean="0">
                <a:solidFill>
                  <a:srgbClr val="002060"/>
                </a:solidFill>
              </a:rPr>
              <a:t>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 smtClean="0">
                <a:solidFill>
                  <a:srgbClr val="002060"/>
                </a:solidFill>
              </a:rPr>
              <a:t>According to this span, </a:t>
            </a:r>
            <a:r>
              <a:rPr lang="en-US" sz="7400" b="1" dirty="0" smtClean="0">
                <a:solidFill>
                  <a:srgbClr val="002060"/>
                </a:solidFill>
              </a:rPr>
              <a:t>the work and authority </a:t>
            </a:r>
            <a:r>
              <a:rPr lang="en-US" sz="7400" dirty="0" smtClean="0">
                <a:solidFill>
                  <a:srgbClr val="002060"/>
                </a:solidFill>
              </a:rPr>
              <a:t>is </a:t>
            </a:r>
            <a:r>
              <a:rPr lang="en-US" sz="7400" b="1" dirty="0" smtClean="0">
                <a:solidFill>
                  <a:srgbClr val="002060"/>
                </a:solidFill>
              </a:rPr>
              <a:t>divided </a:t>
            </a:r>
            <a:r>
              <a:rPr lang="en-US" sz="7400" dirty="0" smtClean="0">
                <a:solidFill>
                  <a:srgbClr val="002060"/>
                </a:solidFill>
              </a:rPr>
              <a:t>amongst </a:t>
            </a:r>
            <a:r>
              <a:rPr lang="en-US" sz="7400" b="1" dirty="0" smtClean="0">
                <a:solidFill>
                  <a:srgbClr val="002060"/>
                </a:solidFill>
              </a:rPr>
              <a:t>many subordinates </a:t>
            </a:r>
            <a:r>
              <a:rPr lang="en-US" sz="7400" dirty="0" smtClean="0">
                <a:solidFill>
                  <a:srgbClr val="002060"/>
                </a:solidFill>
              </a:rPr>
              <a:t>and </a:t>
            </a:r>
            <a:r>
              <a:rPr lang="en-US" sz="7400" b="1" dirty="0" smtClean="0">
                <a:solidFill>
                  <a:srgbClr val="002060"/>
                </a:solidFill>
              </a:rPr>
              <a:t>a manager doesn't</a:t>
            </a:r>
            <a:r>
              <a:rPr lang="en-US" sz="7400" dirty="0" smtClean="0">
                <a:solidFill>
                  <a:srgbClr val="002060"/>
                </a:solidFill>
              </a:rPr>
              <a:t> </a:t>
            </a:r>
            <a:r>
              <a:rPr lang="en-US" sz="7400" b="1" dirty="0" smtClean="0">
                <a:solidFill>
                  <a:srgbClr val="002060"/>
                </a:solidFill>
              </a:rPr>
              <a:t>supervises</a:t>
            </a:r>
            <a:r>
              <a:rPr lang="en-US" sz="7400" dirty="0" smtClean="0">
                <a:solidFill>
                  <a:srgbClr val="002060"/>
                </a:solidFill>
              </a:rPr>
              <a:t> and </a:t>
            </a:r>
            <a:r>
              <a:rPr lang="en-US" sz="7400" b="1" dirty="0" smtClean="0">
                <a:solidFill>
                  <a:srgbClr val="002060"/>
                </a:solidFill>
              </a:rPr>
              <a:t>control a very big group of </a:t>
            </a:r>
            <a:r>
              <a:rPr lang="en-US" sz="7400" dirty="0" smtClean="0">
                <a:solidFill>
                  <a:srgbClr val="002060"/>
                </a:solidFill>
              </a:rPr>
              <a:t>people under him. 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 smtClean="0">
                <a:solidFill>
                  <a:srgbClr val="002060"/>
                </a:solidFill>
              </a:rPr>
              <a:t>The manager according to a narrow span </a:t>
            </a:r>
            <a:r>
              <a:rPr lang="en-US" sz="7400" b="1" dirty="0" smtClean="0">
                <a:solidFill>
                  <a:srgbClr val="002060"/>
                </a:solidFill>
              </a:rPr>
              <a:t>supervises</a:t>
            </a:r>
            <a:r>
              <a:rPr lang="en-US" sz="7400" dirty="0" smtClean="0">
                <a:solidFill>
                  <a:srgbClr val="002060"/>
                </a:solidFill>
              </a:rPr>
              <a:t> a </a:t>
            </a:r>
            <a:r>
              <a:rPr lang="en-US" sz="7400" b="1" dirty="0" smtClean="0">
                <a:solidFill>
                  <a:srgbClr val="002060"/>
                </a:solidFill>
              </a:rPr>
              <a:t>selected number of employees at one time. </a:t>
            </a:r>
          </a:p>
          <a:p>
            <a:pPr lvl="1" indent="0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dirty="0" smtClean="0">
                <a:solidFill>
                  <a:srgbClr val="002060"/>
                </a:solidFill>
              </a:rPr>
              <a:t>The features are:- </a:t>
            </a:r>
          </a:p>
          <a:p>
            <a:pPr lvl="2"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en-US" sz="7400" b="1" dirty="0" smtClean="0">
                <a:solidFill>
                  <a:srgbClr val="002060"/>
                </a:solidFill>
              </a:rPr>
              <a:t>Work which requires tight control </a:t>
            </a:r>
            <a:r>
              <a:rPr lang="en-US" sz="7400" dirty="0" smtClean="0">
                <a:solidFill>
                  <a:srgbClr val="002060"/>
                </a:solidFill>
              </a:rPr>
              <a:t>and </a:t>
            </a:r>
            <a:r>
              <a:rPr lang="en-US" sz="7400" b="1" dirty="0" smtClean="0">
                <a:solidFill>
                  <a:srgbClr val="002060"/>
                </a:solidFill>
              </a:rPr>
              <a:t>supervision</a:t>
            </a:r>
            <a:r>
              <a:rPr lang="en-US" sz="7400" dirty="0" smtClean="0">
                <a:solidFill>
                  <a:srgbClr val="002060"/>
                </a:solidFill>
              </a:rPr>
              <a:t>, for example, </a:t>
            </a:r>
            <a:r>
              <a:rPr lang="en-US" sz="7400" b="1" dirty="0" smtClean="0">
                <a:solidFill>
                  <a:srgbClr val="002060"/>
                </a:solidFill>
              </a:rPr>
              <a:t>handicrafts, ivory work</a:t>
            </a:r>
            <a:r>
              <a:rPr lang="en-US" sz="7400" dirty="0" smtClean="0">
                <a:solidFill>
                  <a:srgbClr val="002060"/>
                </a:solidFill>
              </a:rPr>
              <a:t>, etc. </a:t>
            </a:r>
            <a:r>
              <a:rPr lang="en-US" sz="7400" b="1" dirty="0" smtClean="0">
                <a:solidFill>
                  <a:srgbClr val="002060"/>
                </a:solidFill>
              </a:rPr>
              <a:t>which requires craftsmanship, there narrow span is more helpful. </a:t>
            </a:r>
          </a:p>
          <a:p>
            <a:pPr lvl="2" indent="0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7400" b="1" dirty="0" smtClean="0">
                <a:solidFill>
                  <a:srgbClr val="002060"/>
                </a:solidFill>
              </a:rPr>
              <a:t> 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7145" y="484505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Functions of Management - Principles of Organizing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54521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0180"/>
            <a:ext cx="8652510" cy="5281930"/>
          </a:xfrm>
        </p:spPr>
        <p:txBody>
          <a:bodyPr>
            <a:normAutofit/>
          </a:bodyPr>
          <a:lstStyle/>
          <a:p>
            <a:pPr marL="685800">
              <a:lnSpc>
                <a:spcPct val="12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Co-ordination is difficult </a:t>
            </a: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b="1" dirty="0" smtClean="0">
                <a:solidFill>
                  <a:srgbClr val="002060"/>
                </a:solidFill>
              </a:rPr>
              <a:t>be achieved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marL="685800">
              <a:lnSpc>
                <a:spcPct val="12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Communication gaps can come.</a:t>
            </a:r>
          </a:p>
          <a:p>
            <a:pPr marL="685800">
              <a:lnSpc>
                <a:spcPct val="12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Messages can be distorted. </a:t>
            </a:r>
          </a:p>
          <a:p>
            <a:pPr marL="685800">
              <a:lnSpc>
                <a:spcPct val="12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Specialization work can be achieved. </a:t>
            </a:r>
          </a:p>
          <a:p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-17145" y="484505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Functions of Management - Principles of Organizing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1954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830"/>
            <a:ext cx="8229600" cy="4692650"/>
          </a:xfrm>
        </p:spPr>
        <p:txBody>
          <a:bodyPr>
            <a:normAutofit fontScale="90000" lnSpcReduction="20000"/>
          </a:bodyPr>
          <a:lstStyle/>
          <a:p>
            <a:pPr>
              <a:buNone/>
            </a:pPr>
            <a:r>
              <a:rPr lang="en-US" sz="3100" b="1" dirty="0" smtClean="0"/>
              <a:t>	</a:t>
            </a:r>
            <a:r>
              <a:rPr lang="en-US" sz="3100" b="1" dirty="0" smtClean="0">
                <a:solidFill>
                  <a:srgbClr val="C00000"/>
                </a:solidFill>
              </a:rPr>
              <a:t>Factors influencing Span of Control</a:t>
            </a: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lvl="1" algn="just"/>
            <a:r>
              <a:rPr lang="en-US" sz="2700" b="1" dirty="0" smtClean="0">
                <a:solidFill>
                  <a:srgbClr val="FF0000"/>
                </a:solidFill>
              </a:rPr>
              <a:t>Managerial abilities-</a:t>
            </a:r>
            <a:r>
              <a:rPr lang="en-US" sz="2700" dirty="0" smtClean="0">
                <a:solidFill>
                  <a:srgbClr val="FF0000"/>
                </a:solidFill>
              </a:rPr>
              <a:t> </a:t>
            </a:r>
            <a:r>
              <a:rPr lang="en-US" sz="2700" dirty="0" smtClean="0">
                <a:solidFill>
                  <a:srgbClr val="002060"/>
                </a:solidFill>
              </a:rPr>
              <a:t>In the concerns where </a:t>
            </a:r>
            <a:r>
              <a:rPr lang="en-US" sz="2700" b="1" dirty="0" smtClean="0">
                <a:solidFill>
                  <a:srgbClr val="002060"/>
                </a:solidFill>
              </a:rPr>
              <a:t>managers</a:t>
            </a:r>
            <a:r>
              <a:rPr lang="en-US" sz="2700" dirty="0" smtClean="0">
                <a:solidFill>
                  <a:srgbClr val="002060"/>
                </a:solidFill>
              </a:rPr>
              <a:t> are </a:t>
            </a:r>
            <a:r>
              <a:rPr lang="en-US" sz="2700" b="1" dirty="0" smtClean="0">
                <a:solidFill>
                  <a:srgbClr val="002060"/>
                </a:solidFill>
              </a:rPr>
              <a:t>capable,</a:t>
            </a:r>
            <a:r>
              <a:rPr lang="en-US" sz="2700" dirty="0" smtClean="0">
                <a:solidFill>
                  <a:srgbClr val="002060"/>
                </a:solidFill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</a:rPr>
              <a:t>qualified</a:t>
            </a:r>
            <a:r>
              <a:rPr lang="en-US" sz="2700" dirty="0" smtClean="0">
                <a:solidFill>
                  <a:srgbClr val="002060"/>
                </a:solidFill>
              </a:rPr>
              <a:t> and </a:t>
            </a:r>
            <a:r>
              <a:rPr lang="en-US" sz="2700" b="1" dirty="0" smtClean="0">
                <a:solidFill>
                  <a:srgbClr val="002060"/>
                </a:solidFill>
              </a:rPr>
              <a:t>experienced</a:t>
            </a:r>
            <a:r>
              <a:rPr lang="en-US" sz="2700" dirty="0" smtClean="0">
                <a:solidFill>
                  <a:srgbClr val="002060"/>
                </a:solidFill>
              </a:rPr>
              <a:t>, </a:t>
            </a:r>
            <a:r>
              <a:rPr lang="en-US" sz="2700" b="1" dirty="0" smtClean="0">
                <a:solidFill>
                  <a:srgbClr val="002060"/>
                </a:solidFill>
              </a:rPr>
              <a:t>wide span of control </a:t>
            </a:r>
            <a:r>
              <a:rPr lang="en-US" sz="2700" dirty="0" smtClean="0">
                <a:solidFill>
                  <a:srgbClr val="002060"/>
                </a:solidFill>
              </a:rPr>
              <a:t>is always </a:t>
            </a:r>
            <a:r>
              <a:rPr lang="en-US" sz="2700" b="1" dirty="0" smtClean="0">
                <a:solidFill>
                  <a:srgbClr val="002060"/>
                </a:solidFill>
              </a:rPr>
              <a:t>helpful.</a:t>
            </a:r>
          </a:p>
          <a:p>
            <a:pPr lvl="1" algn="just"/>
            <a:endParaRPr lang="en-US" sz="2700" dirty="0" smtClean="0">
              <a:solidFill>
                <a:srgbClr val="002060"/>
              </a:solidFill>
            </a:endParaRPr>
          </a:p>
          <a:p>
            <a:pPr lvl="1" algn="just"/>
            <a:r>
              <a:rPr lang="en-US" sz="2700" b="1" dirty="0" smtClean="0">
                <a:solidFill>
                  <a:srgbClr val="FF0000"/>
                </a:solidFill>
              </a:rPr>
              <a:t>Competence of subordinates-</a:t>
            </a:r>
            <a:r>
              <a:rPr lang="en-US" sz="2700" dirty="0" smtClean="0">
                <a:solidFill>
                  <a:srgbClr val="FF0000"/>
                </a:solidFill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</a:rPr>
              <a:t>Where the subordinates</a:t>
            </a:r>
            <a:r>
              <a:rPr lang="en-US" sz="2700" dirty="0" smtClean="0">
                <a:solidFill>
                  <a:srgbClr val="002060"/>
                </a:solidFill>
              </a:rPr>
              <a:t> are </a:t>
            </a:r>
            <a:r>
              <a:rPr lang="en-US" sz="2700" b="1" dirty="0" smtClean="0">
                <a:solidFill>
                  <a:srgbClr val="002060"/>
                </a:solidFill>
              </a:rPr>
              <a:t>capable</a:t>
            </a:r>
            <a:r>
              <a:rPr lang="en-US" sz="2700" dirty="0" smtClean="0">
                <a:solidFill>
                  <a:srgbClr val="002060"/>
                </a:solidFill>
              </a:rPr>
              <a:t> and </a:t>
            </a:r>
            <a:r>
              <a:rPr lang="en-US" sz="2700" b="1" dirty="0" smtClean="0">
                <a:solidFill>
                  <a:srgbClr val="002060"/>
                </a:solidFill>
              </a:rPr>
              <a:t>competent</a:t>
            </a:r>
            <a:r>
              <a:rPr lang="en-US" sz="2700" dirty="0" smtClean="0">
                <a:solidFill>
                  <a:srgbClr val="002060"/>
                </a:solidFill>
              </a:rPr>
              <a:t> and </a:t>
            </a:r>
            <a:r>
              <a:rPr lang="en-US" sz="2700" b="1" dirty="0" smtClean="0">
                <a:solidFill>
                  <a:srgbClr val="002060"/>
                </a:solidFill>
              </a:rPr>
              <a:t>their understanding levels are proper</a:t>
            </a:r>
            <a:r>
              <a:rPr lang="en-US" sz="2700" dirty="0" smtClean="0">
                <a:solidFill>
                  <a:srgbClr val="002060"/>
                </a:solidFill>
              </a:rPr>
              <a:t>, the </a:t>
            </a:r>
            <a:r>
              <a:rPr lang="en-US" sz="2700" b="1" dirty="0" smtClean="0">
                <a:solidFill>
                  <a:srgbClr val="002060"/>
                </a:solidFill>
              </a:rPr>
              <a:t>subordinates </a:t>
            </a:r>
            <a:r>
              <a:rPr lang="en-US" sz="2700" dirty="0" smtClean="0">
                <a:solidFill>
                  <a:srgbClr val="002060"/>
                </a:solidFill>
              </a:rPr>
              <a:t>tend to </a:t>
            </a:r>
            <a:r>
              <a:rPr lang="en-US" sz="2700" b="1" dirty="0" smtClean="0">
                <a:solidFill>
                  <a:srgbClr val="002060"/>
                </a:solidFill>
              </a:rPr>
              <a:t>very frequently visit the superiors for solving their problems. </a:t>
            </a:r>
          </a:p>
          <a:p>
            <a:pPr lvl="1" algn="just"/>
            <a:r>
              <a:rPr lang="en-US" sz="2700" dirty="0" smtClean="0">
                <a:solidFill>
                  <a:srgbClr val="002060"/>
                </a:solidFill>
              </a:rPr>
              <a:t>In such cases, the manager </a:t>
            </a:r>
            <a:r>
              <a:rPr lang="en-US" sz="2700" b="1" dirty="0" smtClean="0">
                <a:solidFill>
                  <a:srgbClr val="002060"/>
                </a:solidFill>
              </a:rPr>
              <a:t>can </a:t>
            </a:r>
            <a:r>
              <a:rPr lang="en-US" sz="2700" dirty="0" smtClean="0">
                <a:solidFill>
                  <a:srgbClr val="002060"/>
                </a:solidFill>
              </a:rPr>
              <a:t>handle large number </a:t>
            </a:r>
            <a:r>
              <a:rPr lang="en-US" sz="2700" b="1" dirty="0" smtClean="0">
                <a:solidFill>
                  <a:srgbClr val="002060"/>
                </a:solidFill>
              </a:rPr>
              <a:t>of employees</a:t>
            </a:r>
            <a:r>
              <a:rPr lang="en-US" sz="2700" dirty="0" smtClean="0">
                <a:solidFill>
                  <a:srgbClr val="002060"/>
                </a:solidFill>
              </a:rPr>
              <a:t>. Hence </a:t>
            </a:r>
            <a:r>
              <a:rPr lang="en-US" sz="2700" b="1" dirty="0" smtClean="0">
                <a:solidFill>
                  <a:srgbClr val="002060"/>
                </a:solidFill>
              </a:rPr>
              <a:t>wide span is suitable</a:t>
            </a:r>
            <a:r>
              <a:rPr lang="en-US" sz="2700" dirty="0" smtClean="0">
                <a:solidFill>
                  <a:srgbClr val="002060"/>
                </a:solidFill>
              </a:rPr>
              <a:t>.</a:t>
            </a:r>
          </a:p>
          <a:p>
            <a:pPr lvl="1" algn="just"/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567690"/>
            <a:ext cx="9144000" cy="487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Functions of Management - Principles of Organizing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830"/>
            <a:ext cx="8229600" cy="4692650"/>
          </a:xfrm>
        </p:spPr>
        <p:txBody>
          <a:bodyPr>
            <a:normAutofit fontScale="82500" lnSpcReduction="10000"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C00000"/>
                </a:solidFill>
              </a:rPr>
              <a:t>Factors influencing Span of Control</a:t>
            </a:r>
          </a:p>
          <a:p>
            <a:pPr lvl="1" algn="just"/>
            <a:r>
              <a:rPr lang="en-US" sz="2900" b="1" dirty="0" smtClean="0">
                <a:solidFill>
                  <a:srgbClr val="FF0000"/>
                </a:solidFill>
              </a:rPr>
              <a:t>Nature of work-</a:t>
            </a:r>
            <a:r>
              <a:rPr lang="en-US" sz="2900" dirty="0" smtClean="0">
                <a:solidFill>
                  <a:srgbClr val="FF0000"/>
                </a:solidFill>
              </a:rPr>
              <a:t> </a:t>
            </a:r>
            <a:r>
              <a:rPr lang="en-US" sz="2900" dirty="0" smtClean="0">
                <a:solidFill>
                  <a:srgbClr val="002060"/>
                </a:solidFill>
              </a:rPr>
              <a:t>If the work is of </a:t>
            </a:r>
            <a:r>
              <a:rPr lang="en-US" sz="2900" b="1" dirty="0" smtClean="0">
                <a:solidFill>
                  <a:srgbClr val="002060"/>
                </a:solidFill>
              </a:rPr>
              <a:t>repetitive nature</a:t>
            </a:r>
            <a:r>
              <a:rPr lang="en-US" sz="2900" dirty="0" smtClean="0">
                <a:solidFill>
                  <a:srgbClr val="002060"/>
                </a:solidFill>
              </a:rPr>
              <a:t>, </a:t>
            </a:r>
            <a:r>
              <a:rPr lang="en-US" sz="2900" b="1" dirty="0" smtClean="0">
                <a:solidFill>
                  <a:srgbClr val="002060"/>
                </a:solidFill>
              </a:rPr>
              <a:t>wide span of supervision is more helpful</a:t>
            </a:r>
            <a:r>
              <a:rPr lang="en-US" sz="2900" dirty="0" smtClean="0">
                <a:solidFill>
                  <a:srgbClr val="002060"/>
                </a:solidFill>
              </a:rPr>
              <a:t>. On the other hand, if </a:t>
            </a:r>
            <a:r>
              <a:rPr lang="en-US" sz="2900" b="1" dirty="0" smtClean="0">
                <a:solidFill>
                  <a:srgbClr val="002060"/>
                </a:solidFill>
              </a:rPr>
              <a:t>work requires mental skill or craftsmanship</a:t>
            </a:r>
            <a:r>
              <a:rPr lang="en-US" sz="2900" dirty="0" smtClean="0">
                <a:solidFill>
                  <a:srgbClr val="002060"/>
                </a:solidFill>
              </a:rPr>
              <a:t>, </a:t>
            </a:r>
            <a:r>
              <a:rPr lang="en-US" sz="2900" b="1" dirty="0" smtClean="0">
                <a:solidFill>
                  <a:srgbClr val="002060"/>
                </a:solidFill>
              </a:rPr>
              <a:t>tight control and supervision </a:t>
            </a:r>
            <a:r>
              <a:rPr lang="en-US" sz="2900" dirty="0" smtClean="0">
                <a:solidFill>
                  <a:srgbClr val="002060"/>
                </a:solidFill>
              </a:rPr>
              <a:t>is </a:t>
            </a:r>
            <a:r>
              <a:rPr lang="en-US" sz="2900" b="1" dirty="0" smtClean="0">
                <a:solidFill>
                  <a:srgbClr val="002060"/>
                </a:solidFill>
              </a:rPr>
              <a:t>required </a:t>
            </a:r>
            <a:r>
              <a:rPr lang="en-US" sz="2900" dirty="0" smtClean="0">
                <a:solidFill>
                  <a:srgbClr val="002060"/>
                </a:solidFill>
              </a:rPr>
              <a:t>in which </a:t>
            </a:r>
            <a:r>
              <a:rPr lang="en-US" sz="2900" b="1" dirty="0" smtClean="0">
                <a:solidFill>
                  <a:srgbClr val="002060"/>
                </a:solidFill>
              </a:rPr>
              <a:t>narrow span is more helpful.</a:t>
            </a:r>
          </a:p>
          <a:p>
            <a:pPr lvl="1" algn="just"/>
            <a:r>
              <a:rPr lang="en-US" sz="2900" b="1" dirty="0" smtClean="0">
                <a:solidFill>
                  <a:srgbClr val="FF0000"/>
                </a:solidFill>
              </a:rPr>
              <a:t>Delegation of authority-</a:t>
            </a:r>
            <a:r>
              <a:rPr lang="en-US" sz="2900" dirty="0" smtClean="0">
                <a:solidFill>
                  <a:srgbClr val="FF0000"/>
                </a:solidFill>
              </a:rPr>
              <a:t> </a:t>
            </a:r>
            <a:r>
              <a:rPr lang="en-US" sz="2900" dirty="0" smtClean="0">
                <a:solidFill>
                  <a:srgbClr val="002060"/>
                </a:solidFill>
              </a:rPr>
              <a:t>When the work is </a:t>
            </a:r>
            <a:r>
              <a:rPr lang="en-US" sz="2900" b="1" dirty="0" smtClean="0">
                <a:solidFill>
                  <a:srgbClr val="002060"/>
                </a:solidFill>
              </a:rPr>
              <a:t>delegated</a:t>
            </a:r>
            <a:r>
              <a:rPr lang="en-US" sz="2900" dirty="0" smtClean="0">
                <a:solidFill>
                  <a:srgbClr val="002060"/>
                </a:solidFill>
              </a:rPr>
              <a:t> to </a:t>
            </a:r>
            <a:r>
              <a:rPr lang="en-US" sz="2900" b="1" dirty="0" smtClean="0">
                <a:solidFill>
                  <a:srgbClr val="002060"/>
                </a:solidFill>
              </a:rPr>
              <a:t>lower levels </a:t>
            </a:r>
            <a:r>
              <a:rPr lang="en-US" sz="2900" dirty="0" smtClean="0">
                <a:solidFill>
                  <a:srgbClr val="002060"/>
                </a:solidFill>
              </a:rPr>
              <a:t>in an </a:t>
            </a:r>
            <a:r>
              <a:rPr lang="en-US" sz="2900" b="1" dirty="0" smtClean="0">
                <a:solidFill>
                  <a:srgbClr val="002060"/>
                </a:solidFill>
              </a:rPr>
              <a:t>efficient </a:t>
            </a:r>
            <a:r>
              <a:rPr lang="en-US" sz="2900" dirty="0" smtClean="0">
                <a:solidFill>
                  <a:srgbClr val="002060"/>
                </a:solidFill>
              </a:rPr>
              <a:t>and </a:t>
            </a:r>
            <a:r>
              <a:rPr lang="en-US" sz="2900" b="1" dirty="0" smtClean="0">
                <a:solidFill>
                  <a:srgbClr val="002060"/>
                </a:solidFill>
              </a:rPr>
              <a:t>proper way, confusions are less</a:t>
            </a:r>
            <a:r>
              <a:rPr lang="en-US" sz="2900" dirty="0" smtClean="0">
                <a:solidFill>
                  <a:srgbClr val="002060"/>
                </a:solidFill>
              </a:rPr>
              <a:t> and </a:t>
            </a:r>
            <a:r>
              <a:rPr lang="en-US" sz="2900" b="1" dirty="0" smtClean="0">
                <a:solidFill>
                  <a:srgbClr val="002060"/>
                </a:solidFill>
              </a:rPr>
              <a:t>friendliness</a:t>
            </a:r>
            <a:r>
              <a:rPr lang="en-US" sz="2900" dirty="0" smtClean="0">
                <a:solidFill>
                  <a:srgbClr val="002060"/>
                </a:solidFill>
              </a:rPr>
              <a:t> of the </a:t>
            </a:r>
            <a:r>
              <a:rPr lang="en-US" sz="2900" b="1" dirty="0" smtClean="0">
                <a:solidFill>
                  <a:srgbClr val="002060"/>
                </a:solidFill>
              </a:rPr>
              <a:t>environment can be maintained</a:t>
            </a:r>
            <a:r>
              <a:rPr lang="en-US" sz="2900" dirty="0" smtClean="0">
                <a:solidFill>
                  <a:srgbClr val="002060"/>
                </a:solidFill>
              </a:rPr>
              <a:t>. In such cases, </a:t>
            </a:r>
            <a:r>
              <a:rPr lang="en-US" sz="2900" b="1" dirty="0" smtClean="0">
                <a:solidFill>
                  <a:srgbClr val="002060"/>
                </a:solidFill>
              </a:rPr>
              <a:t>wide span of control</a:t>
            </a:r>
            <a:r>
              <a:rPr lang="en-US" sz="2900" dirty="0" smtClean="0">
                <a:solidFill>
                  <a:srgbClr val="002060"/>
                </a:solidFill>
              </a:rPr>
              <a:t> is suitable and </a:t>
            </a:r>
            <a:r>
              <a:rPr lang="en-US" sz="2900" b="1" dirty="0" smtClean="0">
                <a:solidFill>
                  <a:srgbClr val="002060"/>
                </a:solidFill>
              </a:rPr>
              <a:t>the supervisors </a:t>
            </a:r>
            <a:r>
              <a:rPr lang="en-US" sz="2900" dirty="0" smtClean="0">
                <a:solidFill>
                  <a:srgbClr val="002060"/>
                </a:solidFill>
              </a:rPr>
              <a:t>can </a:t>
            </a:r>
            <a:r>
              <a:rPr lang="en-US" sz="2900" b="1" dirty="0" smtClean="0">
                <a:solidFill>
                  <a:srgbClr val="002060"/>
                </a:solidFill>
              </a:rPr>
              <a:t>manage</a:t>
            </a:r>
            <a:r>
              <a:rPr lang="en-US" sz="2900" dirty="0" smtClean="0">
                <a:solidFill>
                  <a:srgbClr val="002060"/>
                </a:solidFill>
              </a:rPr>
              <a:t> and </a:t>
            </a:r>
            <a:r>
              <a:rPr lang="en-US" sz="2900" b="1" dirty="0" smtClean="0">
                <a:solidFill>
                  <a:srgbClr val="002060"/>
                </a:solidFill>
              </a:rPr>
              <a:t>control large number of sub- ordinates at one time.</a:t>
            </a:r>
          </a:p>
          <a:p>
            <a:pPr lvl="1" algn="just">
              <a:buNone/>
            </a:pPr>
            <a:endParaRPr lang="en-US" sz="2900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567690"/>
            <a:ext cx="9144000" cy="487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Functions of Management - Principles of Organizing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019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8485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</a:schemeClr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Objectives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88110"/>
            <a:ext cx="8686800" cy="5317490"/>
          </a:xfrm>
        </p:spPr>
        <p:txBody>
          <a:bodyPr>
            <a:normAutofit fontScale="60000" lnSpcReduction="20000"/>
          </a:bodyPr>
          <a:lstStyle/>
          <a:p>
            <a:endParaRPr lang="en-US" b="1" dirty="0" smtClean="0"/>
          </a:p>
          <a:p>
            <a:pPr>
              <a:buNone/>
            </a:pPr>
            <a:r>
              <a:rPr lang="en-US" sz="4400" b="1" dirty="0" smtClean="0">
                <a:solidFill>
                  <a:srgbClr val="C00000"/>
                </a:solidFill>
              </a:rPr>
              <a:t>The main objectives of management are:</a:t>
            </a:r>
          </a:p>
          <a:p>
            <a:pPr>
              <a:buNone/>
            </a:pPr>
            <a:endParaRPr lang="en-US" sz="1700" b="1" dirty="0" smtClean="0">
              <a:solidFill>
                <a:srgbClr val="C00000"/>
              </a:solidFill>
            </a:endParaRPr>
          </a:p>
          <a:p>
            <a:pPr algn="just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Getting Maximum Results with Minimum Efforts -</a:t>
            </a:r>
            <a:r>
              <a:rPr lang="en-US" dirty="0" smtClean="0">
                <a:solidFill>
                  <a:srgbClr val="002060"/>
                </a:solidFill>
              </a:rPr>
              <a:t> The main objective of management is to </a:t>
            </a:r>
            <a:r>
              <a:rPr lang="en-US" b="1" dirty="0" smtClean="0">
                <a:solidFill>
                  <a:srgbClr val="002060"/>
                </a:solidFill>
              </a:rPr>
              <a:t>secure maximum outputs</a:t>
            </a:r>
            <a:r>
              <a:rPr lang="en-US" dirty="0" smtClean="0">
                <a:solidFill>
                  <a:srgbClr val="002060"/>
                </a:solidFill>
              </a:rPr>
              <a:t> with </a:t>
            </a:r>
            <a:r>
              <a:rPr lang="en-US" b="1" dirty="0" smtClean="0">
                <a:solidFill>
                  <a:srgbClr val="002060"/>
                </a:solidFill>
              </a:rPr>
              <a:t>minimum efforts</a:t>
            </a:r>
            <a:r>
              <a:rPr lang="en-US" dirty="0" smtClean="0">
                <a:solidFill>
                  <a:srgbClr val="002060"/>
                </a:solidFill>
              </a:rPr>
              <a:t> &amp; </a:t>
            </a:r>
            <a:r>
              <a:rPr lang="en-US" b="1" dirty="0" smtClean="0">
                <a:solidFill>
                  <a:srgbClr val="002060"/>
                </a:solidFill>
              </a:rPr>
              <a:t>resources.</a:t>
            </a:r>
            <a:r>
              <a:rPr lang="en-US" dirty="0" smtClean="0">
                <a:solidFill>
                  <a:srgbClr val="002060"/>
                </a:solidFill>
              </a:rPr>
              <a:t> Management is basically concerned with </a:t>
            </a:r>
            <a:r>
              <a:rPr lang="en-US" b="1" dirty="0" smtClean="0">
                <a:solidFill>
                  <a:srgbClr val="002060"/>
                </a:solidFill>
              </a:rPr>
              <a:t>thinking &amp; utilizing human, material &amp; financial resources </a:t>
            </a:r>
            <a:r>
              <a:rPr lang="en-US" dirty="0" smtClean="0">
                <a:solidFill>
                  <a:srgbClr val="002060"/>
                </a:solidFill>
              </a:rPr>
              <a:t>in such a manner that would result in </a:t>
            </a:r>
            <a:r>
              <a:rPr lang="en-US" b="1" dirty="0" smtClean="0">
                <a:solidFill>
                  <a:srgbClr val="002060"/>
                </a:solidFill>
              </a:rPr>
              <a:t>best combination</a:t>
            </a:r>
            <a:r>
              <a:rPr lang="en-US" dirty="0" smtClean="0">
                <a:solidFill>
                  <a:srgbClr val="002060"/>
                </a:solidFill>
              </a:rPr>
              <a:t>. This combination results in reduction of various costs.</a:t>
            </a:r>
          </a:p>
          <a:p>
            <a:pPr algn="just" eaLnBrk="1" latinLnBrk="0" hangingPunct="1">
              <a:lnSpc>
                <a:spcPct val="130000"/>
              </a:lnSpc>
              <a:spcBef>
                <a:spcPts val="0"/>
              </a:spcBef>
            </a:pPr>
            <a:endParaRPr lang="en-US" sz="1500" dirty="0" smtClean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Increasing the Efficiency of factors of Production -</a:t>
            </a:r>
            <a:r>
              <a:rPr lang="en-US" dirty="0" smtClean="0">
                <a:solidFill>
                  <a:srgbClr val="002060"/>
                </a:solidFill>
              </a:rPr>
              <a:t> Through proper utilization of </a:t>
            </a:r>
            <a:r>
              <a:rPr lang="en-US" b="1" dirty="0" smtClean="0">
                <a:solidFill>
                  <a:srgbClr val="002060"/>
                </a:solidFill>
              </a:rPr>
              <a:t>various factors of production</a:t>
            </a:r>
            <a:r>
              <a:rPr lang="en-US" dirty="0" smtClean="0">
                <a:solidFill>
                  <a:srgbClr val="002060"/>
                </a:solidFill>
              </a:rPr>
              <a:t>, their </a:t>
            </a:r>
            <a:r>
              <a:rPr lang="en-US" b="1" dirty="0" smtClean="0">
                <a:solidFill>
                  <a:srgbClr val="002060"/>
                </a:solidFill>
              </a:rPr>
              <a:t>efficiency</a:t>
            </a:r>
            <a:r>
              <a:rPr lang="en-US" dirty="0" smtClean="0">
                <a:solidFill>
                  <a:srgbClr val="002060"/>
                </a:solidFill>
              </a:rPr>
              <a:t> can be </a:t>
            </a:r>
            <a:r>
              <a:rPr lang="en-US" b="1" dirty="0" smtClean="0">
                <a:solidFill>
                  <a:srgbClr val="002060"/>
                </a:solidFill>
              </a:rPr>
              <a:t>increased</a:t>
            </a:r>
            <a:r>
              <a:rPr lang="en-US" dirty="0" smtClean="0">
                <a:solidFill>
                  <a:srgbClr val="002060"/>
                </a:solidFill>
              </a:rPr>
              <a:t> to a great extent which can be obtained by </a:t>
            </a:r>
            <a:r>
              <a:rPr lang="en-US" b="1" dirty="0" smtClean="0">
                <a:solidFill>
                  <a:srgbClr val="002060"/>
                </a:solidFill>
              </a:rPr>
              <a:t>reducing spoilage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b="1" dirty="0" smtClean="0">
                <a:solidFill>
                  <a:srgbClr val="002060"/>
                </a:solidFill>
              </a:rPr>
              <a:t>wastages and breakage of all kinds</a:t>
            </a:r>
            <a:r>
              <a:rPr lang="en-US" dirty="0" smtClean="0">
                <a:solidFill>
                  <a:srgbClr val="002060"/>
                </a:solidFill>
              </a:rPr>
              <a:t>, this in turn </a:t>
            </a:r>
            <a:r>
              <a:rPr lang="en-US" b="1" dirty="0" smtClean="0">
                <a:solidFill>
                  <a:srgbClr val="002060"/>
                </a:solidFill>
              </a:rPr>
              <a:t>leads to saving of time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b="1" dirty="0" smtClean="0">
                <a:solidFill>
                  <a:srgbClr val="002060"/>
                </a:solidFill>
              </a:rPr>
              <a:t>effort</a:t>
            </a:r>
            <a:r>
              <a:rPr lang="en-US" dirty="0" smtClean="0">
                <a:solidFill>
                  <a:srgbClr val="002060"/>
                </a:solidFill>
              </a:rPr>
              <a:t> and </a:t>
            </a:r>
            <a:r>
              <a:rPr lang="en-US" b="1" dirty="0" smtClean="0">
                <a:solidFill>
                  <a:srgbClr val="002060"/>
                </a:solidFill>
              </a:rPr>
              <a:t>money</a:t>
            </a:r>
            <a:r>
              <a:rPr lang="en-US" dirty="0" smtClean="0">
                <a:solidFill>
                  <a:srgbClr val="002060"/>
                </a:solidFill>
              </a:rPr>
              <a:t> which is essential for the </a:t>
            </a:r>
            <a:r>
              <a:rPr lang="en-US" b="1" dirty="0" smtClean="0">
                <a:solidFill>
                  <a:srgbClr val="002060"/>
                </a:solidFill>
              </a:rPr>
              <a:t>growth &amp; prosperity </a:t>
            </a:r>
            <a:r>
              <a:rPr lang="en-US" dirty="0" smtClean="0">
                <a:solidFill>
                  <a:srgbClr val="002060"/>
                </a:solidFill>
              </a:rPr>
              <a:t>of the enterprise.</a:t>
            </a:r>
          </a:p>
          <a:p>
            <a:pPr algn="just" eaLnBrk="1" latinLnBrk="0" hangingPunct="1">
              <a:lnSpc>
                <a:spcPct val="130000"/>
              </a:lnSpc>
              <a:spcBef>
                <a:spcPts val="0"/>
              </a:spcBef>
            </a:pPr>
            <a:endParaRPr lang="en-US" sz="1500" dirty="0" smtClean="0">
              <a:solidFill>
                <a:srgbClr val="00206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3830"/>
            <a:ext cx="8229600" cy="4692650"/>
          </a:xfrm>
        </p:spPr>
        <p:txBody>
          <a:bodyPr>
            <a:normAutofit fontScale="97500"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sz="2900" b="1" dirty="0" smtClean="0">
                <a:solidFill>
                  <a:srgbClr val="C00000"/>
                </a:solidFill>
              </a:rPr>
              <a:t>Factors influencing Span of Control</a:t>
            </a:r>
          </a:p>
          <a:p>
            <a:pPr lvl="1" algn="just"/>
            <a:r>
              <a:rPr lang="en-US" sz="2500" b="1" dirty="0" smtClean="0">
                <a:solidFill>
                  <a:srgbClr val="FF0000"/>
                </a:solidFill>
              </a:rPr>
              <a:t>Degree of decentralization-</a:t>
            </a:r>
            <a:r>
              <a:rPr lang="en-US" sz="2500" dirty="0" smtClean="0">
                <a:solidFill>
                  <a:srgbClr val="FF0000"/>
                </a:solidFill>
              </a:rPr>
              <a:t> </a:t>
            </a:r>
            <a:r>
              <a:rPr lang="en-US" sz="2500" b="1" dirty="0" smtClean="0">
                <a:solidFill>
                  <a:srgbClr val="002060"/>
                </a:solidFill>
              </a:rPr>
              <a:t>Decentralization</a:t>
            </a:r>
            <a:r>
              <a:rPr lang="en-US" sz="2500" dirty="0" smtClean="0">
                <a:solidFill>
                  <a:srgbClr val="002060"/>
                </a:solidFill>
              </a:rPr>
              <a:t> is </a:t>
            </a:r>
            <a:r>
              <a:rPr lang="en-US" sz="2500" b="1" dirty="0" smtClean="0">
                <a:solidFill>
                  <a:srgbClr val="002060"/>
                </a:solidFill>
              </a:rPr>
              <a:t>done</a:t>
            </a:r>
            <a:r>
              <a:rPr lang="en-US" sz="2500" dirty="0" smtClean="0">
                <a:solidFill>
                  <a:srgbClr val="002060"/>
                </a:solidFill>
              </a:rPr>
              <a:t> in order to </a:t>
            </a:r>
            <a:r>
              <a:rPr lang="en-US" sz="2500" b="1" dirty="0" smtClean="0">
                <a:solidFill>
                  <a:srgbClr val="002060"/>
                </a:solidFill>
              </a:rPr>
              <a:t>achieve specialization </a:t>
            </a:r>
            <a:r>
              <a:rPr lang="en-US" sz="2500" dirty="0" smtClean="0">
                <a:solidFill>
                  <a:srgbClr val="002060"/>
                </a:solidFill>
              </a:rPr>
              <a:t>in </a:t>
            </a:r>
            <a:r>
              <a:rPr lang="en-US" sz="2500" b="1" dirty="0" smtClean="0">
                <a:solidFill>
                  <a:srgbClr val="002060"/>
                </a:solidFill>
              </a:rPr>
              <a:t>which authority</a:t>
            </a:r>
            <a:r>
              <a:rPr lang="en-US" sz="2500" dirty="0" smtClean="0">
                <a:solidFill>
                  <a:srgbClr val="002060"/>
                </a:solidFill>
              </a:rPr>
              <a:t> is shared by </a:t>
            </a:r>
            <a:r>
              <a:rPr lang="en-US" sz="2500" b="1" dirty="0" smtClean="0">
                <a:solidFill>
                  <a:srgbClr val="002060"/>
                </a:solidFill>
              </a:rPr>
              <a:t>many people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managers </a:t>
            </a:r>
            <a:r>
              <a:rPr lang="en-US" sz="2500" dirty="0" smtClean="0">
                <a:solidFill>
                  <a:srgbClr val="002060"/>
                </a:solidFill>
              </a:rPr>
              <a:t>at </a:t>
            </a:r>
            <a:r>
              <a:rPr lang="en-US" sz="2500" b="1" dirty="0" smtClean="0">
                <a:solidFill>
                  <a:srgbClr val="002060"/>
                </a:solidFill>
              </a:rPr>
              <a:t>different levels. </a:t>
            </a:r>
            <a:r>
              <a:rPr lang="en-US" sz="2500" dirty="0" smtClean="0">
                <a:solidFill>
                  <a:srgbClr val="002060"/>
                </a:solidFill>
              </a:rPr>
              <a:t>In such cases, a </a:t>
            </a:r>
            <a:r>
              <a:rPr lang="en-US" sz="2500" b="1" dirty="0" smtClean="0">
                <a:solidFill>
                  <a:srgbClr val="002060"/>
                </a:solidFill>
              </a:rPr>
              <a:t>tall structure </a:t>
            </a:r>
            <a:r>
              <a:rPr lang="en-US" sz="2500" dirty="0" smtClean="0">
                <a:solidFill>
                  <a:srgbClr val="002060"/>
                </a:solidFill>
              </a:rPr>
              <a:t>is </a:t>
            </a:r>
            <a:r>
              <a:rPr lang="en-US" sz="2500" b="1" dirty="0" smtClean="0">
                <a:solidFill>
                  <a:srgbClr val="002060"/>
                </a:solidFill>
              </a:rPr>
              <a:t>helpful.</a:t>
            </a:r>
            <a:r>
              <a:rPr lang="en-US" sz="2500" dirty="0" smtClean="0">
                <a:solidFill>
                  <a:srgbClr val="002060"/>
                </a:solidFill>
              </a:rPr>
              <a:t> There are </a:t>
            </a:r>
            <a:r>
              <a:rPr lang="en-US" sz="2500" b="1" dirty="0" smtClean="0">
                <a:solidFill>
                  <a:srgbClr val="002060"/>
                </a:solidFill>
              </a:rPr>
              <a:t>certain concerns</a:t>
            </a:r>
            <a:r>
              <a:rPr lang="en-US" sz="2500" dirty="0" smtClean="0">
                <a:solidFill>
                  <a:srgbClr val="002060"/>
                </a:solidFill>
              </a:rPr>
              <a:t> where decentralization is </a:t>
            </a:r>
            <a:r>
              <a:rPr lang="en-US" sz="2500" b="1" dirty="0" smtClean="0">
                <a:solidFill>
                  <a:srgbClr val="002060"/>
                </a:solidFill>
              </a:rPr>
              <a:t>done in very effective way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b="1" dirty="0" smtClean="0">
                <a:solidFill>
                  <a:srgbClr val="002060"/>
                </a:solidFill>
              </a:rPr>
              <a:t>which results </a:t>
            </a:r>
            <a:r>
              <a:rPr lang="en-US" sz="2500" dirty="0" smtClean="0">
                <a:solidFill>
                  <a:srgbClr val="002060"/>
                </a:solidFill>
              </a:rPr>
              <a:t>in </a:t>
            </a:r>
            <a:r>
              <a:rPr lang="en-US" sz="2500" b="1" dirty="0" smtClean="0">
                <a:solidFill>
                  <a:srgbClr val="002060"/>
                </a:solidFill>
              </a:rPr>
              <a:t>direct and personal communication</a:t>
            </a:r>
            <a:r>
              <a:rPr lang="en-US" sz="2500" dirty="0" smtClean="0">
                <a:solidFill>
                  <a:srgbClr val="002060"/>
                </a:solidFill>
              </a:rPr>
              <a:t> between </a:t>
            </a:r>
            <a:r>
              <a:rPr lang="en-US" sz="2500" b="1" dirty="0" smtClean="0">
                <a:solidFill>
                  <a:srgbClr val="002060"/>
                </a:solidFill>
              </a:rPr>
              <a:t>superiors and sub- ordinates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there the superiors </a:t>
            </a:r>
            <a:r>
              <a:rPr lang="en-US" sz="2500" dirty="0" smtClean="0">
                <a:solidFill>
                  <a:srgbClr val="002060"/>
                </a:solidFill>
              </a:rPr>
              <a:t>can </a:t>
            </a:r>
            <a:r>
              <a:rPr lang="en-US" sz="2500" b="1" dirty="0" smtClean="0">
                <a:solidFill>
                  <a:srgbClr val="002060"/>
                </a:solidFill>
              </a:rPr>
              <a:t>manage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b="1" dirty="0" smtClean="0">
                <a:solidFill>
                  <a:srgbClr val="002060"/>
                </a:solidFill>
              </a:rPr>
              <a:t>large number of subordinates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b="1" dirty="0" smtClean="0">
                <a:solidFill>
                  <a:srgbClr val="002060"/>
                </a:solidFill>
              </a:rPr>
              <a:t>very easily</a:t>
            </a:r>
            <a:r>
              <a:rPr lang="en-US" sz="2500" dirty="0" smtClean="0">
                <a:solidFill>
                  <a:srgbClr val="002060"/>
                </a:solidFill>
              </a:rPr>
              <a:t>. In such cases, </a:t>
            </a:r>
            <a:r>
              <a:rPr lang="en-US" sz="2500" b="1" dirty="0" smtClean="0">
                <a:solidFill>
                  <a:srgbClr val="002060"/>
                </a:solidFill>
              </a:rPr>
              <a:t>wide span again helps.</a:t>
            </a:r>
          </a:p>
          <a:p>
            <a:endParaRPr lang="en-US" sz="2900" dirty="0" smtClean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567690"/>
            <a:ext cx="9144000" cy="487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Functions of Management - Principles of Organizing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5600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6380"/>
            <a:ext cx="8229600" cy="4610100"/>
          </a:xfrm>
        </p:spPr>
        <p:txBody>
          <a:bodyPr>
            <a:normAutofit fontScale="95000" lnSpcReduction="10000"/>
          </a:bodyPr>
          <a:lstStyle/>
          <a:p>
            <a:pPr>
              <a:buNone/>
            </a:pPr>
            <a:r>
              <a:rPr lang="en-US" sz="2900" b="1" dirty="0" smtClean="0">
                <a:solidFill>
                  <a:srgbClr val="002060"/>
                </a:solidFill>
              </a:rPr>
              <a:t>4.	Principle of Scalar Chain</a:t>
            </a:r>
          </a:p>
          <a:p>
            <a:pPr algn="just"/>
            <a:r>
              <a:rPr lang="en-US" sz="2500" dirty="0" smtClean="0">
                <a:solidFill>
                  <a:srgbClr val="C00000"/>
                </a:solidFill>
              </a:rPr>
              <a:t>Scalar chain is a </a:t>
            </a:r>
            <a:r>
              <a:rPr lang="en-US" sz="2500" b="1" dirty="0" smtClean="0">
                <a:solidFill>
                  <a:srgbClr val="C00000"/>
                </a:solidFill>
              </a:rPr>
              <a:t>chain of command </a:t>
            </a:r>
            <a:r>
              <a:rPr lang="en-US" sz="2500" dirty="0" smtClean="0">
                <a:solidFill>
                  <a:srgbClr val="C00000"/>
                </a:solidFill>
              </a:rPr>
              <a:t>or </a:t>
            </a:r>
            <a:r>
              <a:rPr lang="en-US" sz="2500" b="1" dirty="0" smtClean="0">
                <a:solidFill>
                  <a:srgbClr val="C00000"/>
                </a:solidFill>
              </a:rPr>
              <a:t>authority</a:t>
            </a:r>
            <a:r>
              <a:rPr lang="en-US" sz="2500" dirty="0" smtClean="0">
                <a:solidFill>
                  <a:srgbClr val="C00000"/>
                </a:solidFill>
              </a:rPr>
              <a:t> </a:t>
            </a:r>
            <a:r>
              <a:rPr lang="en-US" sz="2500" b="1" dirty="0" smtClean="0">
                <a:solidFill>
                  <a:srgbClr val="C00000"/>
                </a:solidFill>
              </a:rPr>
              <a:t>which</a:t>
            </a:r>
            <a:r>
              <a:rPr lang="en-US" sz="2500" dirty="0" smtClean="0">
                <a:solidFill>
                  <a:srgbClr val="C00000"/>
                </a:solidFill>
              </a:rPr>
              <a:t> </a:t>
            </a:r>
            <a:r>
              <a:rPr lang="en-US" sz="2500" b="1" dirty="0" smtClean="0">
                <a:solidFill>
                  <a:srgbClr val="C00000"/>
                </a:solidFill>
              </a:rPr>
              <a:t>flows from top to bottom</a:t>
            </a:r>
            <a:r>
              <a:rPr lang="en-US" sz="2500" dirty="0" smtClean="0">
                <a:solidFill>
                  <a:srgbClr val="C00000"/>
                </a:solidFill>
              </a:rPr>
              <a:t>.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With a chain of authority available, </a:t>
            </a:r>
            <a:r>
              <a:rPr lang="en-US" sz="2500" b="1" dirty="0" smtClean="0">
                <a:solidFill>
                  <a:srgbClr val="002060"/>
                </a:solidFill>
              </a:rPr>
              <a:t>wastages of resources are minimized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communication is affected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overlapping of work is avoided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easy organization takes place. </a:t>
            </a:r>
            <a:endParaRPr lang="en-US" sz="2500" b="1" dirty="0">
              <a:solidFill>
                <a:srgbClr val="002060"/>
              </a:solidFill>
            </a:endParaRP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A scalar chain of command facilitates </a:t>
            </a:r>
            <a:r>
              <a:rPr lang="en-US" sz="2500" b="1" dirty="0" smtClean="0">
                <a:solidFill>
                  <a:srgbClr val="002060"/>
                </a:solidFill>
              </a:rPr>
              <a:t>work flow </a:t>
            </a:r>
            <a:r>
              <a:rPr lang="en-US" sz="2500" dirty="0" smtClean="0">
                <a:solidFill>
                  <a:srgbClr val="002060"/>
                </a:solidFill>
              </a:rPr>
              <a:t>in an </a:t>
            </a:r>
            <a:r>
              <a:rPr lang="en-US" sz="2500" b="1" dirty="0" smtClean="0">
                <a:solidFill>
                  <a:srgbClr val="002060"/>
                </a:solidFill>
              </a:rPr>
              <a:t>organization</a:t>
            </a:r>
            <a:r>
              <a:rPr lang="en-US" sz="2500" dirty="0" smtClean="0">
                <a:solidFill>
                  <a:srgbClr val="002060"/>
                </a:solidFill>
              </a:rPr>
              <a:t> which </a:t>
            </a:r>
            <a:r>
              <a:rPr lang="en-US" sz="2500" b="1" dirty="0" smtClean="0">
                <a:solidFill>
                  <a:srgbClr val="002060"/>
                </a:solidFill>
              </a:rPr>
              <a:t>helps in achievement </a:t>
            </a:r>
            <a:r>
              <a:rPr lang="en-US" sz="2500" dirty="0" smtClean="0">
                <a:solidFill>
                  <a:srgbClr val="002060"/>
                </a:solidFill>
              </a:rPr>
              <a:t>of </a:t>
            </a:r>
            <a:r>
              <a:rPr lang="en-US" sz="2500" b="1" dirty="0" smtClean="0">
                <a:solidFill>
                  <a:srgbClr val="002060"/>
                </a:solidFill>
              </a:rPr>
              <a:t>effective results.</a:t>
            </a:r>
            <a:r>
              <a:rPr lang="en-US" sz="2500" dirty="0" smtClean="0">
                <a:solidFill>
                  <a:srgbClr val="002060"/>
                </a:solidFill>
              </a:rPr>
              <a:t> As the </a:t>
            </a:r>
            <a:r>
              <a:rPr lang="en-US" sz="2500" b="1" dirty="0" smtClean="0">
                <a:solidFill>
                  <a:srgbClr val="002060"/>
                </a:solidFill>
              </a:rPr>
              <a:t>authority flows from top to bottom</a:t>
            </a:r>
            <a:r>
              <a:rPr lang="en-US" sz="2500" dirty="0" smtClean="0">
                <a:solidFill>
                  <a:srgbClr val="002060"/>
                </a:solidFill>
              </a:rPr>
              <a:t>, it </a:t>
            </a:r>
            <a:r>
              <a:rPr lang="en-US" sz="2500" b="1" dirty="0" smtClean="0">
                <a:solidFill>
                  <a:srgbClr val="002060"/>
                </a:solidFill>
              </a:rPr>
              <a:t>clarifies </a:t>
            </a:r>
            <a:r>
              <a:rPr lang="en-US" sz="2500" dirty="0" smtClean="0">
                <a:solidFill>
                  <a:srgbClr val="002060"/>
                </a:solidFill>
              </a:rPr>
              <a:t>the </a:t>
            </a:r>
            <a:r>
              <a:rPr lang="en-US" sz="2500" b="1" dirty="0" smtClean="0">
                <a:solidFill>
                  <a:srgbClr val="002060"/>
                </a:solidFill>
              </a:rPr>
              <a:t>authority positions </a:t>
            </a:r>
            <a:r>
              <a:rPr lang="en-US" sz="2500" dirty="0" smtClean="0">
                <a:solidFill>
                  <a:srgbClr val="002060"/>
                </a:solidFill>
              </a:rPr>
              <a:t>to </a:t>
            </a:r>
            <a:r>
              <a:rPr lang="en-US" sz="2500" b="1" dirty="0" smtClean="0">
                <a:solidFill>
                  <a:srgbClr val="002060"/>
                </a:solidFill>
              </a:rPr>
              <a:t>managers</a:t>
            </a:r>
            <a:r>
              <a:rPr lang="en-US" sz="2500" dirty="0" smtClean="0">
                <a:solidFill>
                  <a:srgbClr val="002060"/>
                </a:solidFill>
              </a:rPr>
              <a:t> at </a:t>
            </a:r>
            <a:r>
              <a:rPr lang="en-US" sz="2500" b="1" dirty="0" smtClean="0">
                <a:solidFill>
                  <a:srgbClr val="002060"/>
                </a:solidFill>
              </a:rPr>
              <a:t>all level</a:t>
            </a:r>
            <a:r>
              <a:rPr lang="en-US" sz="2500" dirty="0" smtClean="0">
                <a:solidFill>
                  <a:srgbClr val="002060"/>
                </a:solidFill>
              </a:rPr>
              <a:t> and that </a:t>
            </a:r>
            <a:r>
              <a:rPr lang="en-US" sz="2500" b="1" dirty="0" smtClean="0">
                <a:solidFill>
                  <a:srgbClr val="002060"/>
                </a:solidFill>
              </a:rPr>
              <a:t>facilitates effective organization</a:t>
            </a:r>
            <a:r>
              <a:rPr lang="en-US" sz="2500" dirty="0" smtClean="0">
                <a:solidFill>
                  <a:srgbClr val="002060"/>
                </a:solidFill>
              </a:rPr>
              <a:t>.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0" y="429895"/>
            <a:ext cx="9144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Functions of Management</a:t>
            </a:r>
            <a:r>
              <a:rPr lang="en-US" sz="2400" dirty="0" smtClean="0">
                <a:solidFill>
                  <a:srgbClr val="002060"/>
                </a:solidFill>
              </a:rPr>
              <a:t> - Principles of Organizing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6380"/>
            <a:ext cx="8229600" cy="4610100"/>
          </a:xfrm>
        </p:spPr>
        <p:txBody>
          <a:bodyPr>
            <a:normAutofit fontScale="95000"/>
          </a:bodyPr>
          <a:lstStyle/>
          <a:p>
            <a:pPr>
              <a:buNone/>
            </a:pPr>
            <a:r>
              <a:rPr lang="en-US" sz="2900" b="1" dirty="0" smtClean="0">
                <a:solidFill>
                  <a:srgbClr val="002060"/>
                </a:solidFill>
              </a:rPr>
              <a:t>5.	Principle of Unity of Command</a:t>
            </a:r>
          </a:p>
          <a:p>
            <a:pPr algn="just"/>
            <a:r>
              <a:rPr lang="en-US" sz="2500" dirty="0" smtClean="0">
                <a:solidFill>
                  <a:srgbClr val="C00000"/>
                </a:solidFill>
              </a:rPr>
              <a:t>It implies </a:t>
            </a:r>
            <a:r>
              <a:rPr lang="en-US" sz="2500" b="1" dirty="0" smtClean="0">
                <a:solidFill>
                  <a:srgbClr val="C00000"/>
                </a:solidFill>
              </a:rPr>
              <a:t>one subordinate-one superior relationship</a:t>
            </a:r>
            <a:r>
              <a:rPr lang="en-US" sz="2500" dirty="0" smtClean="0">
                <a:solidFill>
                  <a:srgbClr val="C00000"/>
                </a:solidFill>
              </a:rPr>
              <a:t>.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</a:p>
          <a:p>
            <a:pPr algn="just"/>
            <a:r>
              <a:rPr lang="en-US" sz="2500" b="1" dirty="0" smtClean="0">
                <a:solidFill>
                  <a:srgbClr val="002060"/>
                </a:solidFill>
              </a:rPr>
              <a:t>Every subordinate </a:t>
            </a:r>
            <a:r>
              <a:rPr lang="en-US" sz="2500" dirty="0" smtClean="0">
                <a:solidFill>
                  <a:srgbClr val="002060"/>
                </a:solidFill>
              </a:rPr>
              <a:t>is </a:t>
            </a:r>
            <a:r>
              <a:rPr lang="en-US" sz="2500" b="1" dirty="0" smtClean="0">
                <a:solidFill>
                  <a:srgbClr val="002060"/>
                </a:solidFill>
              </a:rPr>
              <a:t>answerable</a:t>
            </a:r>
            <a:r>
              <a:rPr lang="en-US" sz="2500" dirty="0" smtClean="0">
                <a:solidFill>
                  <a:srgbClr val="002060"/>
                </a:solidFill>
              </a:rPr>
              <a:t> and </a:t>
            </a:r>
            <a:r>
              <a:rPr lang="en-US" sz="2500" b="1" dirty="0" smtClean="0">
                <a:solidFill>
                  <a:srgbClr val="002060"/>
                </a:solidFill>
              </a:rPr>
              <a:t>accountable</a:t>
            </a:r>
            <a:r>
              <a:rPr lang="en-US" sz="2500" dirty="0" smtClean="0">
                <a:solidFill>
                  <a:srgbClr val="002060"/>
                </a:solidFill>
              </a:rPr>
              <a:t> to </a:t>
            </a:r>
            <a:r>
              <a:rPr lang="en-US" sz="2500" b="1" dirty="0" smtClean="0">
                <a:solidFill>
                  <a:srgbClr val="002060"/>
                </a:solidFill>
              </a:rPr>
              <a:t>one boss at one time</a:t>
            </a:r>
            <a:r>
              <a:rPr lang="en-US" sz="2500" dirty="0" smtClean="0">
                <a:solidFill>
                  <a:srgbClr val="002060"/>
                </a:solidFill>
              </a:rPr>
              <a:t>. This helps in </a:t>
            </a:r>
            <a:r>
              <a:rPr lang="en-US" sz="2500" b="1" dirty="0" smtClean="0">
                <a:solidFill>
                  <a:srgbClr val="002060"/>
                </a:solidFill>
              </a:rPr>
              <a:t>avoiding communication gaps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feedback and response is prompt.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Unity of command also helps in </a:t>
            </a:r>
            <a:r>
              <a:rPr lang="en-US" sz="2500" b="1" dirty="0" smtClean="0">
                <a:solidFill>
                  <a:srgbClr val="002060"/>
                </a:solidFill>
              </a:rPr>
              <a:t>effective combination </a:t>
            </a:r>
            <a:r>
              <a:rPr lang="en-US" sz="2500" dirty="0" smtClean="0">
                <a:solidFill>
                  <a:srgbClr val="002060"/>
                </a:solidFill>
              </a:rPr>
              <a:t>of </a:t>
            </a:r>
            <a:r>
              <a:rPr lang="en-US" sz="2500" b="1" dirty="0" smtClean="0">
                <a:solidFill>
                  <a:srgbClr val="002060"/>
                </a:solidFill>
              </a:rPr>
              <a:t>resources</a:t>
            </a:r>
            <a:r>
              <a:rPr lang="en-US" sz="2500" dirty="0" smtClean="0">
                <a:solidFill>
                  <a:srgbClr val="002060"/>
                </a:solidFill>
              </a:rPr>
              <a:t>, that is, </a:t>
            </a:r>
            <a:r>
              <a:rPr lang="en-US" sz="2500" b="1" dirty="0" smtClean="0">
                <a:solidFill>
                  <a:srgbClr val="002060"/>
                </a:solidFill>
              </a:rPr>
              <a:t>physical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financial resources </a:t>
            </a:r>
            <a:r>
              <a:rPr lang="en-US" sz="2500" dirty="0" smtClean="0">
                <a:solidFill>
                  <a:srgbClr val="002060"/>
                </a:solidFill>
              </a:rPr>
              <a:t>which helps in </a:t>
            </a:r>
            <a:r>
              <a:rPr lang="en-US" sz="2500" b="1" dirty="0" smtClean="0">
                <a:solidFill>
                  <a:srgbClr val="002060"/>
                </a:solidFill>
              </a:rPr>
              <a:t>easy co-ordination </a:t>
            </a:r>
            <a:r>
              <a:rPr lang="en-US" sz="2500" dirty="0" smtClean="0">
                <a:solidFill>
                  <a:srgbClr val="002060"/>
                </a:solidFill>
              </a:rPr>
              <a:t>and, therefore, </a:t>
            </a:r>
            <a:r>
              <a:rPr lang="en-US" sz="2500" b="1" dirty="0" smtClean="0">
                <a:solidFill>
                  <a:srgbClr val="002060"/>
                </a:solidFill>
              </a:rPr>
              <a:t>effective organization.</a:t>
            </a:r>
          </a:p>
          <a:p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0" y="429895"/>
            <a:ext cx="9144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Functions of Management</a:t>
            </a:r>
            <a:r>
              <a:rPr lang="en-US" sz="2400" dirty="0" smtClean="0">
                <a:solidFill>
                  <a:srgbClr val="002060"/>
                </a:solidFill>
              </a:rPr>
              <a:t> - Principles of Organizing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263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2705"/>
            <a:ext cx="8458200" cy="5679440"/>
          </a:xfrm>
        </p:spPr>
        <p:txBody>
          <a:bodyPr>
            <a:normAutofit fontScale="95000"/>
          </a:bodyPr>
          <a:lstStyle/>
          <a:p>
            <a:pPr indent="0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900" b="1" dirty="0" smtClean="0">
                <a:solidFill>
                  <a:srgbClr val="C00000"/>
                </a:solidFill>
              </a:rPr>
              <a:t>Staffing</a:t>
            </a:r>
          </a:p>
          <a:p>
            <a:pPr indent="0"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 smtClean="0">
                <a:solidFill>
                  <a:srgbClr val="C00000"/>
                </a:solidFill>
              </a:rPr>
              <a:t>It is the </a:t>
            </a:r>
            <a:r>
              <a:rPr lang="en-US" sz="2500" b="1" dirty="0" smtClean="0">
                <a:solidFill>
                  <a:srgbClr val="C00000"/>
                </a:solidFill>
              </a:rPr>
              <a:t>function</a:t>
            </a:r>
            <a:r>
              <a:rPr lang="en-US" sz="2500" dirty="0" smtClean="0">
                <a:solidFill>
                  <a:srgbClr val="C00000"/>
                </a:solidFill>
              </a:rPr>
              <a:t> of </a:t>
            </a:r>
            <a:r>
              <a:rPr lang="en-US" sz="2500" b="1" dirty="0" smtClean="0">
                <a:solidFill>
                  <a:srgbClr val="C00000"/>
                </a:solidFill>
              </a:rPr>
              <a:t>operating the organization structure</a:t>
            </a:r>
            <a:r>
              <a:rPr lang="en-US" sz="2500" dirty="0" smtClean="0">
                <a:solidFill>
                  <a:srgbClr val="C00000"/>
                </a:solidFill>
              </a:rPr>
              <a:t> and </a:t>
            </a:r>
            <a:r>
              <a:rPr lang="en-US" sz="2500" b="1" dirty="0" smtClean="0">
                <a:solidFill>
                  <a:srgbClr val="C00000"/>
                </a:solidFill>
              </a:rPr>
              <a:t>keeping it operated</a:t>
            </a:r>
            <a:r>
              <a:rPr lang="en-US" sz="2500" dirty="0" smtClean="0">
                <a:solidFill>
                  <a:srgbClr val="C00000"/>
                </a:solidFill>
              </a:rPr>
              <a:t>.</a:t>
            </a:r>
            <a:r>
              <a:rPr lang="en-US" sz="2500" dirty="0" smtClean="0">
                <a:solidFill>
                  <a:srgbClr val="002060"/>
                </a:solidFill>
              </a:rPr>
              <a:t> Staffing has </a:t>
            </a:r>
            <a:r>
              <a:rPr lang="en-US" sz="2500" b="1" dirty="0" smtClean="0">
                <a:solidFill>
                  <a:srgbClr val="002060"/>
                </a:solidFill>
              </a:rPr>
              <a:t>assumed greater importance</a:t>
            </a:r>
            <a:r>
              <a:rPr lang="en-US" sz="2500" dirty="0" smtClean="0">
                <a:solidFill>
                  <a:srgbClr val="002060"/>
                </a:solidFill>
              </a:rPr>
              <a:t> in the </a:t>
            </a:r>
            <a:r>
              <a:rPr lang="en-US" sz="2500" b="1" dirty="0" smtClean="0">
                <a:solidFill>
                  <a:srgbClr val="002060"/>
                </a:solidFill>
              </a:rPr>
              <a:t>recent years </a:t>
            </a:r>
            <a:r>
              <a:rPr lang="en-US" sz="2500" dirty="0" smtClean="0">
                <a:solidFill>
                  <a:srgbClr val="002060"/>
                </a:solidFill>
              </a:rPr>
              <a:t>due to </a:t>
            </a:r>
            <a:r>
              <a:rPr lang="en-US" sz="2500" b="1" dirty="0" smtClean="0">
                <a:solidFill>
                  <a:srgbClr val="002060"/>
                </a:solidFill>
              </a:rPr>
              <a:t>advancement</a:t>
            </a:r>
            <a:r>
              <a:rPr lang="en-US" sz="2500" dirty="0" smtClean="0">
                <a:solidFill>
                  <a:srgbClr val="002060"/>
                </a:solidFill>
              </a:rPr>
              <a:t> of </a:t>
            </a:r>
            <a:r>
              <a:rPr lang="en-US" sz="2500" b="1" dirty="0" smtClean="0">
                <a:solidFill>
                  <a:srgbClr val="002060"/>
                </a:solidFill>
              </a:rPr>
              <a:t>technology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increase in size of business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complexity</a:t>
            </a:r>
            <a:r>
              <a:rPr lang="en-US" sz="2500" dirty="0" smtClean="0">
                <a:solidFill>
                  <a:srgbClr val="002060"/>
                </a:solidFill>
              </a:rPr>
              <a:t> of </a:t>
            </a:r>
            <a:r>
              <a:rPr lang="en-US" sz="2500" b="1" dirty="0" smtClean="0">
                <a:solidFill>
                  <a:srgbClr val="002060"/>
                </a:solidFill>
              </a:rPr>
              <a:t>human behavior etc. </a:t>
            </a:r>
          </a:p>
          <a:p>
            <a:pPr indent="0"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500" dirty="0" smtClean="0">
                <a:solidFill>
                  <a:srgbClr val="002060"/>
                </a:solidFill>
              </a:rPr>
              <a:t>The </a:t>
            </a:r>
            <a:r>
              <a:rPr lang="en-US" sz="2500" b="1" dirty="0" smtClean="0">
                <a:solidFill>
                  <a:srgbClr val="002060"/>
                </a:solidFill>
              </a:rPr>
              <a:t>main purpose </a:t>
            </a:r>
            <a:r>
              <a:rPr lang="en-US" sz="2500" dirty="0" smtClean="0">
                <a:solidFill>
                  <a:srgbClr val="002060"/>
                </a:solidFill>
              </a:rPr>
              <a:t>of </a:t>
            </a:r>
            <a:r>
              <a:rPr lang="en-US" sz="2500" b="1" dirty="0" smtClean="0">
                <a:solidFill>
                  <a:srgbClr val="002060"/>
                </a:solidFill>
              </a:rPr>
              <a:t>staffing</a:t>
            </a:r>
            <a:r>
              <a:rPr lang="en-US" sz="2500" dirty="0" smtClean="0">
                <a:solidFill>
                  <a:srgbClr val="002060"/>
                </a:solidFill>
              </a:rPr>
              <a:t> is to </a:t>
            </a:r>
            <a:r>
              <a:rPr lang="en-US" sz="2500" b="1" dirty="0" smtClean="0">
                <a:solidFill>
                  <a:srgbClr val="002060"/>
                </a:solidFill>
              </a:rPr>
              <a:t>put right man on right job </a:t>
            </a:r>
            <a:r>
              <a:rPr lang="en-US" sz="2500" dirty="0" smtClean="0">
                <a:solidFill>
                  <a:srgbClr val="002060"/>
                </a:solidFill>
              </a:rPr>
              <a:t>i.e. </a:t>
            </a:r>
            <a:r>
              <a:rPr lang="en-US" sz="2500" b="1" dirty="0" smtClean="0">
                <a:solidFill>
                  <a:srgbClr val="002060"/>
                </a:solidFill>
              </a:rPr>
              <a:t>square bolts in square holes and round bolts in round holes.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512445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 - Staffing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22705"/>
            <a:ext cx="8458200" cy="5679440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 smtClean="0">
                <a:solidFill>
                  <a:srgbClr val="002060"/>
                </a:solidFill>
              </a:rPr>
              <a:t>According to </a:t>
            </a:r>
            <a:r>
              <a:rPr lang="en-US" sz="2000" dirty="0" err="1" smtClean="0">
                <a:solidFill>
                  <a:srgbClr val="002060"/>
                </a:solidFill>
              </a:rPr>
              <a:t>Kootz</a:t>
            </a:r>
            <a:r>
              <a:rPr lang="en-US" sz="2000" dirty="0" smtClean="0">
                <a:solidFill>
                  <a:srgbClr val="002060"/>
                </a:solidFill>
              </a:rPr>
              <a:t> &amp; </a:t>
            </a:r>
            <a:r>
              <a:rPr lang="en-US" sz="2000" dirty="0" err="1" smtClean="0">
                <a:solidFill>
                  <a:srgbClr val="002060"/>
                </a:solidFill>
              </a:rPr>
              <a:t>O’Donell</a:t>
            </a:r>
            <a:r>
              <a:rPr lang="en-US" sz="2000" dirty="0" smtClean="0">
                <a:solidFill>
                  <a:srgbClr val="002060"/>
                </a:solidFill>
              </a:rPr>
              <a:t>, </a:t>
            </a:r>
            <a:r>
              <a:rPr lang="en-US" sz="2000" dirty="0" smtClean="0">
                <a:solidFill>
                  <a:srgbClr val="C00000"/>
                </a:solidFill>
              </a:rPr>
              <a:t>“Managerial function of staffing involves </a:t>
            </a:r>
            <a:r>
              <a:rPr lang="en-US" sz="2000" b="1" dirty="0" smtClean="0">
                <a:solidFill>
                  <a:srgbClr val="C00000"/>
                </a:solidFill>
              </a:rPr>
              <a:t>operating the organization structure </a:t>
            </a:r>
            <a:r>
              <a:rPr lang="en-US" sz="2000" dirty="0" smtClean="0">
                <a:solidFill>
                  <a:srgbClr val="C00000"/>
                </a:solidFill>
              </a:rPr>
              <a:t>through </a:t>
            </a:r>
            <a:r>
              <a:rPr lang="en-US" sz="2000" b="1" dirty="0" smtClean="0">
                <a:solidFill>
                  <a:srgbClr val="C00000"/>
                </a:solidFill>
              </a:rPr>
              <a:t>proper and effective selection,</a:t>
            </a:r>
            <a:r>
              <a:rPr lang="en-US" sz="2000" dirty="0" smtClean="0">
                <a:solidFill>
                  <a:srgbClr val="C00000"/>
                </a:solidFill>
              </a:rPr>
              <a:t> </a:t>
            </a:r>
            <a:r>
              <a:rPr lang="en-US" sz="2000" b="1" dirty="0" smtClean="0">
                <a:solidFill>
                  <a:srgbClr val="C00000"/>
                </a:solidFill>
              </a:rPr>
              <a:t>appraisal</a:t>
            </a:r>
            <a:r>
              <a:rPr lang="en-US" sz="2000" dirty="0" smtClean="0">
                <a:solidFill>
                  <a:srgbClr val="C00000"/>
                </a:solidFill>
              </a:rPr>
              <a:t> &amp; </a:t>
            </a:r>
            <a:r>
              <a:rPr lang="en-US" sz="2000" b="1" dirty="0" smtClean="0">
                <a:solidFill>
                  <a:srgbClr val="C00000"/>
                </a:solidFill>
              </a:rPr>
              <a:t>development of personnel </a:t>
            </a:r>
            <a:r>
              <a:rPr lang="en-US" sz="2000" dirty="0" smtClean="0">
                <a:solidFill>
                  <a:srgbClr val="C00000"/>
                </a:solidFill>
              </a:rPr>
              <a:t>to fill the </a:t>
            </a:r>
            <a:r>
              <a:rPr lang="en-US" sz="2000" b="1" dirty="0" smtClean="0">
                <a:solidFill>
                  <a:srgbClr val="C00000"/>
                </a:solidFill>
              </a:rPr>
              <a:t>roles designed  the structure”</a:t>
            </a:r>
            <a:r>
              <a:rPr lang="en-US" sz="2000" b="1" dirty="0" smtClean="0">
                <a:solidFill>
                  <a:srgbClr val="002060"/>
                </a:solidFill>
              </a:rPr>
              <a:t>. </a:t>
            </a:r>
          </a:p>
          <a:p>
            <a:pPr indent="0"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Staffing involves:</a:t>
            </a:r>
          </a:p>
          <a:p>
            <a:pPr indent="0"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Manpower Planning (estimating man power in terms of searching, choose the person and giving the right place). </a:t>
            </a:r>
          </a:p>
          <a:p>
            <a:pPr lvl="1" indent="0"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Recruitment, Selection &amp; Placement. </a:t>
            </a:r>
          </a:p>
          <a:p>
            <a:pPr lvl="1" indent="0"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Training &amp; Development. </a:t>
            </a:r>
          </a:p>
          <a:p>
            <a:pPr lvl="1" indent="0"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Remuneration. </a:t>
            </a:r>
          </a:p>
          <a:p>
            <a:pPr lvl="1" indent="0"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Performance Appraisal. </a:t>
            </a:r>
          </a:p>
          <a:p>
            <a:pPr lvl="1" indent="0"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Promotions &amp; Transfer. </a:t>
            </a:r>
            <a:endParaRPr lang="en-US" sz="2400" b="1" dirty="0" smtClean="0">
              <a:solidFill>
                <a:srgbClr val="002060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512445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 - Staffing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167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1940"/>
            <a:ext cx="8686800" cy="530606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Efficient staffing involves the following activities or steps: </a:t>
            </a:r>
          </a:p>
          <a:p>
            <a:pPr lvl="1" indent="0" algn="just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1. Manpower Planning </a:t>
            </a:r>
            <a:r>
              <a:rPr lang="en-US" sz="2400" dirty="0" smtClean="0">
                <a:solidFill>
                  <a:srgbClr val="002060"/>
                </a:solidFill>
              </a:rPr>
              <a:t>– This is the first step in the process of staffing. </a:t>
            </a:r>
            <a:r>
              <a:rPr lang="en-US" sz="2400" dirty="0" smtClean="0">
                <a:solidFill>
                  <a:srgbClr val="C00000"/>
                </a:solidFill>
              </a:rPr>
              <a:t>It is </a:t>
            </a:r>
            <a:r>
              <a:rPr lang="en-US" sz="2400" b="1" dirty="0" smtClean="0">
                <a:solidFill>
                  <a:srgbClr val="C00000"/>
                </a:solidFill>
              </a:rPr>
              <a:t>concerned</a:t>
            </a:r>
            <a:r>
              <a:rPr lang="en-US" sz="2400" dirty="0" smtClean="0">
                <a:solidFill>
                  <a:srgbClr val="C00000"/>
                </a:solidFill>
              </a:rPr>
              <a:t> with </a:t>
            </a:r>
            <a:r>
              <a:rPr lang="en-US" sz="2400" b="1" dirty="0" smtClean="0">
                <a:solidFill>
                  <a:srgbClr val="C00000"/>
                </a:solidFill>
              </a:rPr>
              <a:t>determining</a:t>
            </a:r>
            <a:r>
              <a:rPr lang="en-US" sz="2400" dirty="0" smtClean="0">
                <a:solidFill>
                  <a:srgbClr val="C00000"/>
                </a:solidFill>
              </a:rPr>
              <a:t> the </a:t>
            </a:r>
            <a:r>
              <a:rPr lang="en-US" sz="2400" b="1" dirty="0" smtClean="0">
                <a:solidFill>
                  <a:srgbClr val="C00000"/>
                </a:solidFill>
              </a:rPr>
              <a:t>number and types of staff required for the organization</a:t>
            </a:r>
            <a:r>
              <a:rPr lang="en-US" sz="2400" dirty="0" smtClean="0">
                <a:solidFill>
                  <a:srgbClr val="C00000"/>
                </a:solidFill>
              </a:rPr>
              <a:t>. </a:t>
            </a:r>
          </a:p>
          <a:p>
            <a:pPr lvl="1" indent="0" algn="just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2. Employment of Personnel </a:t>
            </a:r>
            <a:r>
              <a:rPr lang="en-US" sz="2400" dirty="0" smtClean="0">
                <a:solidFill>
                  <a:srgbClr val="002060"/>
                </a:solidFill>
              </a:rPr>
              <a:t>– </a:t>
            </a:r>
            <a:r>
              <a:rPr lang="en-US" sz="2400" dirty="0" smtClean="0">
                <a:solidFill>
                  <a:srgbClr val="C00000"/>
                </a:solidFill>
              </a:rPr>
              <a:t>It involves </a:t>
            </a:r>
            <a:r>
              <a:rPr lang="en-US" sz="2400" b="1" dirty="0" smtClean="0">
                <a:solidFill>
                  <a:srgbClr val="C00000"/>
                </a:solidFill>
              </a:rPr>
              <a:t>recruitment</a:t>
            </a:r>
            <a:r>
              <a:rPr lang="en-US" sz="2400" dirty="0" smtClean="0">
                <a:solidFill>
                  <a:srgbClr val="C00000"/>
                </a:solidFill>
              </a:rPr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selection of personnel </a:t>
            </a:r>
            <a:r>
              <a:rPr lang="en-US" sz="2400" dirty="0" smtClean="0">
                <a:solidFill>
                  <a:srgbClr val="C00000"/>
                </a:solidFill>
              </a:rPr>
              <a:t>as </a:t>
            </a:r>
            <a:r>
              <a:rPr lang="en-US" sz="2400" b="1" dirty="0" smtClean="0">
                <a:solidFill>
                  <a:srgbClr val="C00000"/>
                </a:solidFill>
              </a:rPr>
              <a:t>needed in the organization</a:t>
            </a:r>
            <a:r>
              <a:rPr lang="en-US" sz="2400" dirty="0" smtClean="0">
                <a:solidFill>
                  <a:srgbClr val="C00000"/>
                </a:solidFill>
              </a:rPr>
              <a:t>.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Recruitment</a:t>
            </a:r>
            <a:r>
              <a:rPr lang="en-US" sz="2400" dirty="0" smtClean="0">
                <a:solidFill>
                  <a:srgbClr val="002060"/>
                </a:solidFill>
              </a:rPr>
              <a:t> refers to </a:t>
            </a:r>
            <a:r>
              <a:rPr lang="en-US" sz="2400" b="1" dirty="0" smtClean="0">
                <a:solidFill>
                  <a:srgbClr val="002060"/>
                </a:solidFill>
              </a:rPr>
              <a:t>identification</a:t>
            </a:r>
            <a:r>
              <a:rPr lang="en-US" sz="2400" dirty="0" smtClean="0">
                <a:solidFill>
                  <a:srgbClr val="002060"/>
                </a:solidFill>
              </a:rPr>
              <a:t> of the </a:t>
            </a:r>
            <a:r>
              <a:rPr lang="en-US" sz="2400" b="1" dirty="0" smtClean="0">
                <a:solidFill>
                  <a:srgbClr val="002060"/>
                </a:solidFill>
              </a:rPr>
              <a:t>sources of manpower availability</a:t>
            </a:r>
            <a:r>
              <a:rPr lang="en-US" sz="2400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002060"/>
                </a:solidFill>
              </a:rPr>
              <a:t>making</a:t>
            </a:r>
            <a:r>
              <a:rPr lang="en-US" sz="2400" dirty="0" smtClean="0">
                <a:solidFill>
                  <a:srgbClr val="002060"/>
                </a:solidFill>
              </a:rPr>
              <a:t> of </a:t>
            </a:r>
            <a:r>
              <a:rPr lang="en-US" sz="2400" b="1" dirty="0" smtClean="0">
                <a:solidFill>
                  <a:srgbClr val="002060"/>
                </a:solidFill>
              </a:rPr>
              <a:t>efforts </a:t>
            </a: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b="1" dirty="0" smtClean="0">
                <a:solidFill>
                  <a:srgbClr val="002060"/>
                </a:solidFill>
              </a:rPr>
              <a:t>secure applicants </a:t>
            </a:r>
            <a:r>
              <a:rPr lang="en-US" sz="2400" dirty="0" smtClean="0">
                <a:solidFill>
                  <a:srgbClr val="002060"/>
                </a:solidFill>
              </a:rPr>
              <a:t>for the </a:t>
            </a:r>
            <a:r>
              <a:rPr lang="en-US" sz="2400" b="1" dirty="0" smtClean="0">
                <a:solidFill>
                  <a:srgbClr val="002060"/>
                </a:solidFill>
              </a:rPr>
              <a:t>various job positions in the organization. </a:t>
            </a:r>
          </a:p>
          <a:p>
            <a:pPr lvl="1" indent="0" algn="just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1940"/>
            <a:ext cx="8686800" cy="5306060"/>
          </a:xfrm>
        </p:spPr>
        <p:txBody>
          <a:bodyPr>
            <a:normAutofit fontScale="7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Efficient staffing involves the following activities or steps: </a:t>
            </a:r>
          </a:p>
          <a:p>
            <a:pPr lvl="1" indent="0" algn="just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300" b="1" dirty="0" smtClean="0">
                <a:solidFill>
                  <a:srgbClr val="002060"/>
                </a:solidFill>
              </a:rPr>
              <a:t>Selection is the process </a:t>
            </a:r>
            <a:r>
              <a:rPr lang="en-US" sz="3300" dirty="0" smtClean="0">
                <a:solidFill>
                  <a:srgbClr val="002060"/>
                </a:solidFill>
              </a:rPr>
              <a:t>of </a:t>
            </a:r>
            <a:r>
              <a:rPr lang="en-US" sz="3300" b="1" dirty="0" smtClean="0">
                <a:solidFill>
                  <a:srgbClr val="002060"/>
                </a:solidFill>
              </a:rPr>
              <a:t>choosing</a:t>
            </a:r>
            <a:r>
              <a:rPr lang="en-US" sz="3300" dirty="0" smtClean="0">
                <a:solidFill>
                  <a:srgbClr val="002060"/>
                </a:solidFill>
              </a:rPr>
              <a:t> and </a:t>
            </a:r>
            <a:r>
              <a:rPr lang="en-US" sz="3300" b="1" dirty="0" smtClean="0">
                <a:solidFill>
                  <a:srgbClr val="002060"/>
                </a:solidFill>
              </a:rPr>
              <a:t>appointing </a:t>
            </a:r>
            <a:r>
              <a:rPr lang="en-US" sz="3300" dirty="0" smtClean="0">
                <a:solidFill>
                  <a:srgbClr val="002060"/>
                </a:solidFill>
              </a:rPr>
              <a:t>the </a:t>
            </a:r>
            <a:r>
              <a:rPr lang="en-US" sz="3300" b="1" dirty="0" smtClean="0">
                <a:solidFill>
                  <a:srgbClr val="002060"/>
                </a:solidFill>
              </a:rPr>
              <a:t>right candidates </a:t>
            </a:r>
            <a:r>
              <a:rPr lang="en-US" sz="3300" dirty="0" smtClean="0">
                <a:solidFill>
                  <a:srgbClr val="002060"/>
                </a:solidFill>
              </a:rPr>
              <a:t>for </a:t>
            </a:r>
            <a:r>
              <a:rPr lang="en-US" sz="3300" b="1" dirty="0" smtClean="0">
                <a:solidFill>
                  <a:srgbClr val="002060"/>
                </a:solidFill>
              </a:rPr>
              <a:t>various jobs </a:t>
            </a:r>
            <a:r>
              <a:rPr lang="en-US" sz="3300" dirty="0" smtClean="0">
                <a:solidFill>
                  <a:srgbClr val="002060"/>
                </a:solidFill>
              </a:rPr>
              <a:t>in the </a:t>
            </a:r>
            <a:r>
              <a:rPr lang="en-US" sz="3300" b="1" dirty="0" smtClean="0">
                <a:solidFill>
                  <a:srgbClr val="002060"/>
                </a:solidFill>
              </a:rPr>
              <a:t>organization. </a:t>
            </a:r>
            <a:r>
              <a:rPr lang="en-US" sz="3300" dirty="0" smtClean="0">
                <a:solidFill>
                  <a:srgbClr val="002060"/>
                </a:solidFill>
              </a:rPr>
              <a:t>It includes </a:t>
            </a:r>
            <a:r>
              <a:rPr lang="en-US" sz="3300" b="1" dirty="0" smtClean="0">
                <a:solidFill>
                  <a:srgbClr val="002060"/>
                </a:solidFill>
              </a:rPr>
              <a:t>receiving</a:t>
            </a:r>
            <a:r>
              <a:rPr lang="en-US" sz="3300" dirty="0" smtClean="0">
                <a:solidFill>
                  <a:srgbClr val="002060"/>
                </a:solidFill>
              </a:rPr>
              <a:t> and </a:t>
            </a:r>
            <a:r>
              <a:rPr lang="en-US" sz="3300" b="1" dirty="0" smtClean="0">
                <a:solidFill>
                  <a:srgbClr val="002060"/>
                </a:solidFill>
              </a:rPr>
              <a:t>screening </a:t>
            </a:r>
            <a:r>
              <a:rPr lang="en-US" sz="3300" dirty="0" smtClean="0">
                <a:solidFill>
                  <a:srgbClr val="002060"/>
                </a:solidFill>
              </a:rPr>
              <a:t>of </a:t>
            </a:r>
            <a:r>
              <a:rPr lang="en-US" sz="3300" b="1" dirty="0" smtClean="0">
                <a:solidFill>
                  <a:srgbClr val="002060"/>
                </a:solidFill>
              </a:rPr>
              <a:t>applications</a:t>
            </a:r>
            <a:r>
              <a:rPr lang="en-US" sz="3300" dirty="0" smtClean="0">
                <a:solidFill>
                  <a:srgbClr val="002060"/>
                </a:solidFill>
              </a:rPr>
              <a:t>, </a:t>
            </a:r>
            <a:r>
              <a:rPr lang="en-US" sz="3300" b="1" dirty="0" smtClean="0">
                <a:solidFill>
                  <a:srgbClr val="002060"/>
                </a:solidFill>
              </a:rPr>
              <a:t>employment tests</a:t>
            </a:r>
            <a:r>
              <a:rPr lang="en-US" sz="3300" dirty="0" smtClean="0">
                <a:solidFill>
                  <a:srgbClr val="002060"/>
                </a:solidFill>
              </a:rPr>
              <a:t>, </a:t>
            </a:r>
            <a:r>
              <a:rPr lang="en-US" sz="3300" b="1" dirty="0" smtClean="0">
                <a:solidFill>
                  <a:srgbClr val="002060"/>
                </a:solidFill>
              </a:rPr>
              <a:t>interview</a:t>
            </a:r>
            <a:r>
              <a:rPr lang="en-US" sz="3300" dirty="0" smtClean="0">
                <a:solidFill>
                  <a:srgbClr val="002060"/>
                </a:solidFill>
              </a:rPr>
              <a:t> and </a:t>
            </a:r>
            <a:r>
              <a:rPr lang="en-US" sz="3300" b="1" dirty="0" smtClean="0">
                <a:solidFill>
                  <a:srgbClr val="002060"/>
                </a:solidFill>
              </a:rPr>
              <a:t>medical examination of candidates. </a:t>
            </a:r>
          </a:p>
          <a:p>
            <a:pPr lvl="1" indent="0" algn="just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3300" b="1" dirty="0" smtClean="0">
                <a:solidFill>
                  <a:srgbClr val="002060"/>
                </a:solidFill>
              </a:rPr>
              <a:t>3. Placement </a:t>
            </a:r>
            <a:r>
              <a:rPr lang="en-US" sz="3300" dirty="0" smtClean="0">
                <a:solidFill>
                  <a:srgbClr val="002060"/>
                </a:solidFill>
              </a:rPr>
              <a:t>– </a:t>
            </a:r>
            <a:r>
              <a:rPr lang="en-US" sz="3300" dirty="0" smtClean="0">
                <a:solidFill>
                  <a:srgbClr val="C00000"/>
                </a:solidFill>
              </a:rPr>
              <a:t>When a </a:t>
            </a:r>
            <a:r>
              <a:rPr lang="en-US" sz="3300" b="1" dirty="0" smtClean="0">
                <a:solidFill>
                  <a:srgbClr val="C00000"/>
                </a:solidFill>
              </a:rPr>
              <a:t>new employee reports</a:t>
            </a:r>
            <a:r>
              <a:rPr lang="en-US" sz="3300" dirty="0" smtClean="0">
                <a:solidFill>
                  <a:srgbClr val="C00000"/>
                </a:solidFill>
              </a:rPr>
              <a:t> for </a:t>
            </a:r>
            <a:r>
              <a:rPr lang="en-US" sz="3300" b="1" dirty="0" smtClean="0">
                <a:solidFill>
                  <a:srgbClr val="C00000"/>
                </a:solidFill>
              </a:rPr>
              <a:t>duty</a:t>
            </a:r>
            <a:r>
              <a:rPr lang="en-US" sz="3300" dirty="0" smtClean="0">
                <a:solidFill>
                  <a:srgbClr val="C00000"/>
                </a:solidFill>
              </a:rPr>
              <a:t>, he is to be </a:t>
            </a:r>
            <a:r>
              <a:rPr lang="en-US" sz="3300" b="1" dirty="0" smtClean="0">
                <a:solidFill>
                  <a:srgbClr val="C00000"/>
                </a:solidFill>
              </a:rPr>
              <a:t>placed</a:t>
            </a:r>
            <a:r>
              <a:rPr lang="en-US" sz="3300" dirty="0" smtClean="0">
                <a:solidFill>
                  <a:srgbClr val="C00000"/>
                </a:solidFill>
              </a:rPr>
              <a:t> on the </a:t>
            </a:r>
            <a:r>
              <a:rPr lang="en-US" sz="3300" b="1" dirty="0" smtClean="0">
                <a:solidFill>
                  <a:srgbClr val="C00000"/>
                </a:solidFill>
              </a:rPr>
              <a:t>job</a:t>
            </a:r>
            <a:r>
              <a:rPr lang="en-US" sz="3300" dirty="0" smtClean="0">
                <a:solidFill>
                  <a:srgbClr val="C00000"/>
                </a:solidFill>
              </a:rPr>
              <a:t> for </a:t>
            </a:r>
            <a:r>
              <a:rPr lang="en-US" sz="3300" b="1" dirty="0" smtClean="0">
                <a:solidFill>
                  <a:srgbClr val="C00000"/>
                </a:solidFill>
              </a:rPr>
              <a:t>which he is best suited.</a:t>
            </a:r>
            <a:r>
              <a:rPr lang="en-US" sz="3300" dirty="0" smtClean="0">
                <a:solidFill>
                  <a:srgbClr val="002060"/>
                </a:solidFill>
              </a:rPr>
              <a:t> Placement is a very important process as it can ensure ‘</a:t>
            </a:r>
            <a:r>
              <a:rPr lang="en-US" sz="3300" b="1" dirty="0" smtClean="0">
                <a:solidFill>
                  <a:srgbClr val="002060"/>
                </a:solidFill>
              </a:rPr>
              <a:t>right person doing the right job</a:t>
            </a:r>
            <a:r>
              <a:rPr lang="en-US" sz="3300" dirty="0" smtClean="0">
                <a:solidFill>
                  <a:srgbClr val="002060"/>
                </a:solidFill>
              </a:rPr>
              <a:t>’. If a </a:t>
            </a:r>
            <a:r>
              <a:rPr lang="en-US" sz="3300" b="1" dirty="0" smtClean="0">
                <a:solidFill>
                  <a:srgbClr val="002060"/>
                </a:solidFill>
              </a:rPr>
              <a:t>new employee</a:t>
            </a:r>
            <a:r>
              <a:rPr lang="en-US" sz="3300" dirty="0" smtClean="0">
                <a:solidFill>
                  <a:srgbClr val="002060"/>
                </a:solidFill>
              </a:rPr>
              <a:t> is </a:t>
            </a:r>
            <a:r>
              <a:rPr lang="en-US" sz="3300" b="1" dirty="0" smtClean="0">
                <a:solidFill>
                  <a:srgbClr val="002060"/>
                </a:solidFill>
              </a:rPr>
              <a:t>not able to adjust on his job,</a:t>
            </a:r>
            <a:r>
              <a:rPr lang="en-US" sz="3300" dirty="0" smtClean="0">
                <a:solidFill>
                  <a:srgbClr val="002060"/>
                </a:solidFill>
              </a:rPr>
              <a:t> he may be </a:t>
            </a:r>
            <a:r>
              <a:rPr lang="en-US" sz="3300" b="1" dirty="0" smtClean="0">
                <a:solidFill>
                  <a:srgbClr val="002060"/>
                </a:solidFill>
              </a:rPr>
              <a:t>given some training </a:t>
            </a:r>
            <a:r>
              <a:rPr lang="en-US" sz="3300" dirty="0" smtClean="0">
                <a:solidFill>
                  <a:srgbClr val="002060"/>
                </a:solidFill>
              </a:rPr>
              <a:t>or </a:t>
            </a:r>
            <a:r>
              <a:rPr lang="en-US" sz="3300" b="1" dirty="0" smtClean="0">
                <a:solidFill>
                  <a:srgbClr val="002060"/>
                </a:solidFill>
              </a:rPr>
              <a:t>transferred to some other job</a:t>
            </a:r>
            <a:r>
              <a:rPr lang="en-US" sz="3300" dirty="0" smtClean="0">
                <a:solidFill>
                  <a:srgbClr val="002060"/>
                </a:solidFill>
              </a:rPr>
              <a:t>. </a:t>
            </a:r>
          </a:p>
          <a:p>
            <a:pPr indent="0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33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389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158875"/>
            <a:ext cx="8610600" cy="5562600"/>
          </a:xfrm>
        </p:spPr>
        <p:txBody>
          <a:bodyPr>
            <a:noAutofit/>
          </a:bodyPr>
          <a:lstStyle/>
          <a:p>
            <a:pPr lvl="1" algn="just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002060"/>
                </a:solidFill>
              </a:rPr>
              <a:t>4. Induction – </a:t>
            </a:r>
            <a:r>
              <a:rPr lang="en-US" sz="2300" dirty="0" smtClean="0">
                <a:solidFill>
                  <a:srgbClr val="C00000"/>
                </a:solidFill>
              </a:rPr>
              <a:t>Induction is concerned with </a:t>
            </a:r>
            <a:r>
              <a:rPr lang="en-US" sz="2300" b="1" dirty="0" smtClean="0">
                <a:solidFill>
                  <a:srgbClr val="C00000"/>
                </a:solidFill>
              </a:rPr>
              <a:t>the process of introducing</a:t>
            </a:r>
            <a:r>
              <a:rPr lang="en-US" sz="2300" dirty="0" smtClean="0">
                <a:solidFill>
                  <a:srgbClr val="C00000"/>
                </a:solidFill>
              </a:rPr>
              <a:t> or </a:t>
            </a:r>
            <a:r>
              <a:rPr lang="en-US" sz="2300" b="1" dirty="0" smtClean="0">
                <a:solidFill>
                  <a:srgbClr val="C00000"/>
                </a:solidFill>
              </a:rPr>
              <a:t>orienting a new employee </a:t>
            </a:r>
            <a:r>
              <a:rPr lang="en-US" sz="2300" dirty="0" smtClean="0">
                <a:solidFill>
                  <a:srgbClr val="C00000"/>
                </a:solidFill>
              </a:rPr>
              <a:t>to the </a:t>
            </a:r>
            <a:r>
              <a:rPr lang="en-US" sz="2300" b="1" dirty="0" smtClean="0">
                <a:solidFill>
                  <a:srgbClr val="C00000"/>
                </a:solidFill>
              </a:rPr>
              <a:t>organization.</a:t>
            </a:r>
            <a:r>
              <a:rPr lang="en-US" sz="2300" dirty="0" smtClean="0">
                <a:solidFill>
                  <a:srgbClr val="002060"/>
                </a:solidFill>
              </a:rPr>
              <a:t> The new employees are </a:t>
            </a:r>
            <a:r>
              <a:rPr lang="en-US" sz="2300" b="1" dirty="0" smtClean="0">
                <a:solidFill>
                  <a:srgbClr val="002060"/>
                </a:solidFill>
              </a:rPr>
              <a:t>familiarized </a:t>
            </a:r>
            <a:r>
              <a:rPr lang="en-US" sz="2300" dirty="0" smtClean="0">
                <a:solidFill>
                  <a:srgbClr val="002060"/>
                </a:solidFill>
              </a:rPr>
              <a:t>with </a:t>
            </a:r>
            <a:r>
              <a:rPr lang="en-US" sz="2300" b="1" dirty="0" smtClean="0">
                <a:solidFill>
                  <a:srgbClr val="002060"/>
                </a:solidFill>
              </a:rPr>
              <a:t>their units</a:t>
            </a:r>
            <a:r>
              <a:rPr lang="en-US" sz="2300" dirty="0" smtClean="0">
                <a:solidFill>
                  <a:srgbClr val="002060"/>
                </a:solidFill>
              </a:rPr>
              <a:t>, </a:t>
            </a:r>
            <a:r>
              <a:rPr lang="en-US" sz="2300" b="1" dirty="0" smtClean="0">
                <a:solidFill>
                  <a:srgbClr val="002060"/>
                </a:solidFill>
              </a:rPr>
              <a:t>supervisors</a:t>
            </a:r>
            <a:r>
              <a:rPr lang="en-US" sz="2300" dirty="0" smtClean="0">
                <a:solidFill>
                  <a:srgbClr val="002060"/>
                </a:solidFill>
              </a:rPr>
              <a:t> and </a:t>
            </a:r>
            <a:r>
              <a:rPr lang="en-US" sz="2300" b="1" dirty="0" smtClean="0">
                <a:solidFill>
                  <a:srgbClr val="002060"/>
                </a:solidFill>
              </a:rPr>
              <a:t>fellow employees</a:t>
            </a:r>
            <a:r>
              <a:rPr lang="en-US" sz="2300" dirty="0" smtClean="0">
                <a:solidFill>
                  <a:srgbClr val="002060"/>
                </a:solidFill>
              </a:rPr>
              <a:t>. They are also to be </a:t>
            </a:r>
            <a:r>
              <a:rPr lang="en-US" sz="2300" b="1" dirty="0" smtClean="0">
                <a:solidFill>
                  <a:srgbClr val="002060"/>
                </a:solidFill>
              </a:rPr>
              <a:t>informed</a:t>
            </a:r>
            <a:r>
              <a:rPr lang="en-US" sz="2300" dirty="0" smtClean="0">
                <a:solidFill>
                  <a:srgbClr val="002060"/>
                </a:solidFill>
              </a:rPr>
              <a:t> about the </a:t>
            </a:r>
            <a:r>
              <a:rPr lang="en-US" sz="2300" b="1" dirty="0" smtClean="0">
                <a:solidFill>
                  <a:srgbClr val="002060"/>
                </a:solidFill>
              </a:rPr>
              <a:t>working hours</a:t>
            </a:r>
            <a:r>
              <a:rPr lang="en-US" sz="2300" dirty="0" smtClean="0">
                <a:solidFill>
                  <a:srgbClr val="002060"/>
                </a:solidFill>
              </a:rPr>
              <a:t>, </a:t>
            </a:r>
            <a:r>
              <a:rPr lang="en-US" sz="2300" b="1" dirty="0" smtClean="0">
                <a:solidFill>
                  <a:srgbClr val="002060"/>
                </a:solidFill>
              </a:rPr>
              <a:t>tea or coffee breaks</a:t>
            </a:r>
            <a:r>
              <a:rPr lang="en-US" sz="2300" dirty="0" smtClean="0">
                <a:solidFill>
                  <a:srgbClr val="002060"/>
                </a:solidFill>
              </a:rPr>
              <a:t>, </a:t>
            </a:r>
            <a:r>
              <a:rPr lang="en-US" sz="2300" b="1" dirty="0" smtClean="0">
                <a:solidFill>
                  <a:srgbClr val="002060"/>
                </a:solidFill>
              </a:rPr>
              <a:t>lunch period</a:t>
            </a:r>
            <a:r>
              <a:rPr lang="en-US" sz="2300" dirty="0" smtClean="0">
                <a:solidFill>
                  <a:srgbClr val="002060"/>
                </a:solidFill>
              </a:rPr>
              <a:t>, </a:t>
            </a:r>
            <a:r>
              <a:rPr lang="en-US" sz="2300" b="1" dirty="0" smtClean="0">
                <a:solidFill>
                  <a:srgbClr val="002060"/>
                </a:solidFill>
              </a:rPr>
              <a:t>procedure for availing leaves</a:t>
            </a:r>
            <a:r>
              <a:rPr lang="en-US" sz="2300" dirty="0" smtClean="0">
                <a:solidFill>
                  <a:srgbClr val="002060"/>
                </a:solidFill>
              </a:rPr>
              <a:t>, </a:t>
            </a:r>
            <a:r>
              <a:rPr lang="en-US" sz="2300" b="1" dirty="0" smtClean="0">
                <a:solidFill>
                  <a:srgbClr val="002060"/>
                </a:solidFill>
              </a:rPr>
              <a:t>safety precautions, medical facilities, transport facilities, etc.</a:t>
            </a:r>
          </a:p>
          <a:p>
            <a:pPr lvl="1" algn="just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300" b="1" dirty="0" smtClean="0">
                <a:solidFill>
                  <a:srgbClr val="002060"/>
                </a:solidFill>
              </a:rPr>
              <a:t>5. Training </a:t>
            </a:r>
            <a:r>
              <a:rPr lang="en-US" sz="2300" dirty="0" smtClean="0">
                <a:solidFill>
                  <a:srgbClr val="002060"/>
                </a:solidFill>
              </a:rPr>
              <a:t>– </a:t>
            </a:r>
            <a:r>
              <a:rPr lang="en-US" sz="2300" dirty="0" smtClean="0">
                <a:solidFill>
                  <a:srgbClr val="C00000"/>
                </a:solidFill>
              </a:rPr>
              <a:t>Systematic training helps in </a:t>
            </a:r>
            <a:r>
              <a:rPr lang="en-US" sz="2300" b="1" dirty="0" smtClean="0">
                <a:solidFill>
                  <a:srgbClr val="C00000"/>
                </a:solidFill>
              </a:rPr>
              <a:t>increasing the skills and knowledge of employees in doing their job</a:t>
            </a:r>
            <a:r>
              <a:rPr lang="en-US" sz="2300" dirty="0" smtClean="0">
                <a:solidFill>
                  <a:srgbClr val="C00000"/>
                </a:solidFill>
              </a:rPr>
              <a:t>.</a:t>
            </a:r>
            <a:r>
              <a:rPr lang="en-US" sz="2300" dirty="0" smtClean="0">
                <a:solidFill>
                  <a:srgbClr val="002060"/>
                </a:solidFill>
              </a:rPr>
              <a:t> </a:t>
            </a:r>
            <a:r>
              <a:rPr lang="en-US" sz="2300" b="1" dirty="0" smtClean="0">
                <a:solidFill>
                  <a:srgbClr val="002060"/>
                </a:solidFill>
              </a:rPr>
              <a:t>Various methods of training </a:t>
            </a:r>
            <a:r>
              <a:rPr lang="en-US" sz="2300" dirty="0" smtClean="0">
                <a:solidFill>
                  <a:srgbClr val="002060"/>
                </a:solidFill>
              </a:rPr>
              <a:t>can be used to </a:t>
            </a:r>
            <a:r>
              <a:rPr lang="en-US" sz="2300" b="1" dirty="0" smtClean="0">
                <a:solidFill>
                  <a:srgbClr val="002060"/>
                </a:solidFill>
              </a:rPr>
              <a:t>enhance</a:t>
            </a:r>
            <a:r>
              <a:rPr lang="en-US" sz="2300" dirty="0" smtClean="0">
                <a:solidFill>
                  <a:srgbClr val="002060"/>
                </a:solidFill>
              </a:rPr>
              <a:t> the </a:t>
            </a:r>
            <a:r>
              <a:rPr lang="en-US" sz="2300" b="1" dirty="0" smtClean="0">
                <a:solidFill>
                  <a:srgbClr val="002060"/>
                </a:solidFill>
              </a:rPr>
              <a:t>knowledge and skills of the employees.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53400" y="6245225"/>
            <a:ext cx="533400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55372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642110"/>
            <a:ext cx="8610600" cy="5215890"/>
          </a:xfrm>
        </p:spPr>
        <p:txBody>
          <a:bodyPr>
            <a:normAutofit fontScale="87500" lnSpcReduction="10000"/>
          </a:bodyPr>
          <a:lstStyle/>
          <a:p>
            <a:pPr lvl="1" algn="just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700" b="1" dirty="0" smtClean="0">
                <a:solidFill>
                  <a:srgbClr val="002060"/>
                </a:solidFill>
              </a:rPr>
              <a:t>On-the-job methods </a:t>
            </a:r>
            <a:r>
              <a:rPr lang="en-US" sz="2700" dirty="0" smtClean="0">
                <a:solidFill>
                  <a:srgbClr val="002060"/>
                </a:solidFill>
              </a:rPr>
              <a:t>are </a:t>
            </a:r>
            <a:r>
              <a:rPr lang="en-US" sz="2700" b="1" dirty="0" smtClean="0">
                <a:solidFill>
                  <a:srgbClr val="002060"/>
                </a:solidFill>
              </a:rPr>
              <a:t>more useful </a:t>
            </a:r>
            <a:r>
              <a:rPr lang="en-US" sz="2700" dirty="0" smtClean="0">
                <a:solidFill>
                  <a:srgbClr val="002060"/>
                </a:solidFill>
              </a:rPr>
              <a:t>for the </a:t>
            </a:r>
            <a:r>
              <a:rPr lang="en-US" sz="2700" b="1" dirty="0" smtClean="0">
                <a:solidFill>
                  <a:srgbClr val="002060"/>
                </a:solidFill>
              </a:rPr>
              <a:t>operative employees</a:t>
            </a:r>
            <a:r>
              <a:rPr lang="en-US" sz="2700" dirty="0" smtClean="0">
                <a:solidFill>
                  <a:srgbClr val="002060"/>
                </a:solidFill>
              </a:rPr>
              <a:t> and </a:t>
            </a:r>
            <a:r>
              <a:rPr lang="en-US" sz="2700" b="1" dirty="0" smtClean="0">
                <a:solidFill>
                  <a:srgbClr val="002060"/>
                </a:solidFill>
              </a:rPr>
              <a:t>off-the-job methods </a:t>
            </a:r>
            <a:r>
              <a:rPr lang="en-US" sz="2700" dirty="0" smtClean="0">
                <a:solidFill>
                  <a:srgbClr val="002060"/>
                </a:solidFill>
              </a:rPr>
              <a:t>can also be employed for the </a:t>
            </a:r>
            <a:r>
              <a:rPr lang="en-US" sz="2700" b="1" dirty="0" smtClean="0">
                <a:solidFill>
                  <a:srgbClr val="002060"/>
                </a:solidFill>
              </a:rPr>
              <a:t>supervisory personnel. </a:t>
            </a:r>
          </a:p>
          <a:p>
            <a:pPr lvl="1" algn="just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700" b="1" dirty="0" smtClean="0">
                <a:solidFill>
                  <a:srgbClr val="002060"/>
                </a:solidFill>
              </a:rPr>
              <a:t>6. Compensation </a:t>
            </a:r>
            <a:r>
              <a:rPr lang="en-US" sz="2700" dirty="0" smtClean="0">
                <a:solidFill>
                  <a:srgbClr val="002060"/>
                </a:solidFill>
              </a:rPr>
              <a:t>– </a:t>
            </a:r>
            <a:r>
              <a:rPr lang="en-US" sz="2700" b="1" dirty="0" smtClean="0">
                <a:solidFill>
                  <a:srgbClr val="C00000"/>
                </a:solidFill>
              </a:rPr>
              <a:t>Remuneration</a:t>
            </a:r>
            <a:r>
              <a:rPr lang="en-US" sz="2700" dirty="0" smtClean="0">
                <a:solidFill>
                  <a:srgbClr val="C00000"/>
                </a:solidFill>
              </a:rPr>
              <a:t> of </a:t>
            </a:r>
            <a:r>
              <a:rPr lang="en-US" sz="2700" b="1" dirty="0" smtClean="0">
                <a:solidFill>
                  <a:srgbClr val="C00000"/>
                </a:solidFill>
              </a:rPr>
              <a:t>workers</a:t>
            </a:r>
            <a:r>
              <a:rPr lang="en-US" sz="2700" dirty="0" smtClean="0">
                <a:solidFill>
                  <a:srgbClr val="C00000"/>
                </a:solidFill>
              </a:rPr>
              <a:t> involves </a:t>
            </a:r>
            <a:r>
              <a:rPr lang="en-US" sz="2700" b="1" dirty="0" smtClean="0">
                <a:solidFill>
                  <a:srgbClr val="C00000"/>
                </a:solidFill>
              </a:rPr>
              <a:t>fixation </a:t>
            </a:r>
            <a:r>
              <a:rPr lang="en-US" sz="2700" dirty="0" smtClean="0">
                <a:solidFill>
                  <a:srgbClr val="C00000"/>
                </a:solidFill>
              </a:rPr>
              <a:t>of </a:t>
            </a:r>
            <a:r>
              <a:rPr lang="en-US" sz="2700" b="1" dirty="0" smtClean="0">
                <a:solidFill>
                  <a:srgbClr val="C00000"/>
                </a:solidFill>
              </a:rPr>
              <a:t>their wages</a:t>
            </a:r>
            <a:r>
              <a:rPr lang="en-US" sz="2700" dirty="0" smtClean="0">
                <a:solidFill>
                  <a:srgbClr val="C00000"/>
                </a:solidFill>
              </a:rPr>
              <a:t> and </a:t>
            </a:r>
            <a:r>
              <a:rPr lang="en-US" sz="2700" b="1" dirty="0" smtClean="0">
                <a:solidFill>
                  <a:srgbClr val="C00000"/>
                </a:solidFill>
              </a:rPr>
              <a:t>salaries</a:t>
            </a:r>
            <a:r>
              <a:rPr lang="en-US" sz="2700" dirty="0" smtClean="0">
                <a:solidFill>
                  <a:srgbClr val="C00000"/>
                </a:solidFill>
              </a:rPr>
              <a:t> </a:t>
            </a:r>
            <a:r>
              <a:rPr lang="en-US" sz="2700" b="1" dirty="0" smtClean="0">
                <a:solidFill>
                  <a:srgbClr val="C00000"/>
                </a:solidFill>
              </a:rPr>
              <a:t>depending</a:t>
            </a:r>
            <a:r>
              <a:rPr lang="en-US" sz="2700" dirty="0" smtClean="0">
                <a:solidFill>
                  <a:srgbClr val="C00000"/>
                </a:solidFill>
              </a:rPr>
              <a:t> upon </a:t>
            </a:r>
            <a:r>
              <a:rPr lang="en-US" sz="2700" b="1" dirty="0" smtClean="0">
                <a:solidFill>
                  <a:srgbClr val="C00000"/>
                </a:solidFill>
              </a:rPr>
              <a:t>their level</a:t>
            </a:r>
            <a:r>
              <a:rPr lang="en-US" sz="2700" dirty="0" smtClean="0">
                <a:solidFill>
                  <a:srgbClr val="C00000"/>
                </a:solidFill>
              </a:rPr>
              <a:t>, </a:t>
            </a:r>
            <a:r>
              <a:rPr lang="en-US" sz="2700" b="1" dirty="0" smtClean="0">
                <a:solidFill>
                  <a:srgbClr val="C00000"/>
                </a:solidFill>
              </a:rPr>
              <a:t>nature of work, degree of risk involved, etc. </a:t>
            </a:r>
          </a:p>
          <a:p>
            <a:pPr lvl="1" algn="just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700" b="1" dirty="0" smtClean="0">
                <a:solidFill>
                  <a:srgbClr val="002060"/>
                </a:solidFill>
              </a:rPr>
              <a:t>7. Performance Appraisal </a:t>
            </a:r>
            <a:r>
              <a:rPr lang="en-US" sz="2700" dirty="0" smtClean="0">
                <a:solidFill>
                  <a:srgbClr val="002060"/>
                </a:solidFill>
              </a:rPr>
              <a:t>– </a:t>
            </a:r>
            <a:r>
              <a:rPr lang="en-US" sz="2700" dirty="0" smtClean="0">
                <a:solidFill>
                  <a:srgbClr val="C00000"/>
                </a:solidFill>
              </a:rPr>
              <a:t>It is concerned with the </a:t>
            </a:r>
            <a:r>
              <a:rPr lang="en-US" sz="2700" b="1" dirty="0" smtClean="0">
                <a:solidFill>
                  <a:srgbClr val="C00000"/>
                </a:solidFill>
              </a:rPr>
              <a:t>rating or evaluation of the performance </a:t>
            </a:r>
            <a:r>
              <a:rPr lang="en-US" sz="2700" dirty="0" smtClean="0">
                <a:solidFill>
                  <a:srgbClr val="C00000"/>
                </a:solidFill>
              </a:rPr>
              <a:t>of the employees.</a:t>
            </a:r>
            <a:r>
              <a:rPr lang="en-US" sz="2700" dirty="0" smtClean="0">
                <a:solidFill>
                  <a:srgbClr val="002060"/>
                </a:solidFill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</a:rPr>
              <a:t>Transfer and promotion </a:t>
            </a:r>
            <a:r>
              <a:rPr lang="en-US" sz="2700" dirty="0" smtClean="0">
                <a:solidFill>
                  <a:srgbClr val="002060"/>
                </a:solidFill>
              </a:rPr>
              <a:t>of the staff are based on </a:t>
            </a:r>
            <a:r>
              <a:rPr lang="en-US" sz="2700" b="1" dirty="0" smtClean="0">
                <a:solidFill>
                  <a:srgbClr val="002060"/>
                </a:solidFill>
              </a:rPr>
              <a:t>performance appraisal</a:t>
            </a:r>
            <a:r>
              <a:rPr lang="en-US" sz="2700" dirty="0" smtClean="0">
                <a:solidFill>
                  <a:srgbClr val="002060"/>
                </a:solidFill>
              </a:rPr>
              <a:t>. </a:t>
            </a:r>
          </a:p>
          <a:p>
            <a:pPr lvl="1"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55372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118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44955"/>
            <a:ext cx="8686800" cy="5176520"/>
          </a:xfrm>
        </p:spPr>
        <p:txBody>
          <a:bodyPr>
            <a:normAutofit fontScale="65000" lnSpcReduction="20000"/>
          </a:bodyPr>
          <a:lstStyle/>
          <a:p>
            <a:pPr>
              <a:buNone/>
            </a:pPr>
            <a:r>
              <a:rPr lang="en-US" sz="3700" b="1" dirty="0" smtClean="0">
                <a:solidFill>
                  <a:srgbClr val="C00000"/>
                </a:solidFill>
              </a:rPr>
              <a:t>The following steps are involved in staffing process: 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algn="just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lang="en-US" sz="3700" b="1" dirty="0" smtClean="0">
                <a:solidFill>
                  <a:srgbClr val="002060"/>
                </a:solidFill>
              </a:rPr>
              <a:t>(</a:t>
            </a:r>
            <a:r>
              <a:rPr lang="en-US" sz="3700" b="1" dirty="0" err="1" smtClean="0">
                <a:solidFill>
                  <a:srgbClr val="002060"/>
                </a:solidFill>
              </a:rPr>
              <a:t>i</a:t>
            </a:r>
            <a:r>
              <a:rPr lang="en-US" sz="3700" b="1" dirty="0" smtClean="0">
                <a:solidFill>
                  <a:srgbClr val="002060"/>
                </a:solidFill>
              </a:rPr>
              <a:t>) Estimating the manpower requirements – The first and foremost step</a:t>
            </a:r>
            <a:r>
              <a:rPr lang="en-US" sz="3700" dirty="0" smtClean="0">
                <a:solidFill>
                  <a:srgbClr val="002060"/>
                </a:solidFill>
              </a:rPr>
              <a:t> in the </a:t>
            </a:r>
            <a:r>
              <a:rPr lang="en-US" sz="3700" b="1" dirty="0" smtClean="0">
                <a:solidFill>
                  <a:srgbClr val="002060"/>
                </a:solidFill>
              </a:rPr>
              <a:t>process of staffing </a:t>
            </a:r>
            <a:r>
              <a:rPr lang="en-US" sz="3700" dirty="0" smtClean="0">
                <a:solidFill>
                  <a:srgbClr val="002060"/>
                </a:solidFill>
              </a:rPr>
              <a:t>is </a:t>
            </a:r>
            <a:r>
              <a:rPr lang="en-US" sz="3700" b="1" dirty="0" smtClean="0">
                <a:solidFill>
                  <a:srgbClr val="002060"/>
                </a:solidFill>
              </a:rPr>
              <a:t>estimating the manpower requirements. Understanding manpower requirements</a:t>
            </a:r>
            <a:r>
              <a:rPr lang="en-US" sz="3700" dirty="0" smtClean="0">
                <a:solidFill>
                  <a:srgbClr val="002060"/>
                </a:solidFill>
              </a:rPr>
              <a:t> is </a:t>
            </a:r>
            <a:r>
              <a:rPr lang="en-US" sz="3700" b="1" dirty="0" smtClean="0">
                <a:solidFill>
                  <a:srgbClr val="002060"/>
                </a:solidFill>
              </a:rPr>
              <a:t>not just a matter </a:t>
            </a:r>
            <a:r>
              <a:rPr lang="en-US" sz="3700" dirty="0" smtClean="0">
                <a:solidFill>
                  <a:srgbClr val="002060"/>
                </a:solidFill>
              </a:rPr>
              <a:t>of </a:t>
            </a:r>
            <a:r>
              <a:rPr lang="en-US" sz="3700" b="1" dirty="0" smtClean="0">
                <a:solidFill>
                  <a:srgbClr val="002060"/>
                </a:solidFill>
              </a:rPr>
              <a:t>knowing how many people we need </a:t>
            </a:r>
            <a:r>
              <a:rPr lang="en-US" sz="3700" dirty="0" smtClean="0">
                <a:solidFill>
                  <a:srgbClr val="002060"/>
                </a:solidFill>
              </a:rPr>
              <a:t>but </a:t>
            </a:r>
            <a:r>
              <a:rPr lang="en-US" sz="3700" b="1" dirty="0" smtClean="0">
                <a:solidFill>
                  <a:srgbClr val="002060"/>
                </a:solidFill>
              </a:rPr>
              <a:t>also of what type</a:t>
            </a:r>
            <a:r>
              <a:rPr lang="en-US" sz="3700" dirty="0" smtClean="0">
                <a:solidFill>
                  <a:srgbClr val="002060"/>
                </a:solidFill>
              </a:rPr>
              <a:t>. </a:t>
            </a:r>
            <a:r>
              <a:rPr lang="en-US" sz="3700" b="1" dirty="0" smtClean="0">
                <a:solidFill>
                  <a:srgbClr val="002060"/>
                </a:solidFill>
              </a:rPr>
              <a:t>Estimation of manpower requirements</a:t>
            </a:r>
            <a:r>
              <a:rPr lang="en-US" sz="3700" dirty="0" smtClean="0">
                <a:solidFill>
                  <a:srgbClr val="002060"/>
                </a:solidFill>
              </a:rPr>
              <a:t> involves </a:t>
            </a:r>
            <a:r>
              <a:rPr lang="en-US" sz="3700" b="1" dirty="0" smtClean="0">
                <a:solidFill>
                  <a:srgbClr val="002060"/>
                </a:solidFill>
              </a:rPr>
              <a:t>workload analysis and workforce analysis.</a:t>
            </a:r>
          </a:p>
          <a:p>
            <a:pPr algn="just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lang="en-US" sz="3700" b="1" dirty="0" smtClean="0">
                <a:solidFill>
                  <a:srgbClr val="002060"/>
                </a:solidFill>
              </a:rPr>
              <a:t>(ii) Recruitment – </a:t>
            </a:r>
            <a:r>
              <a:rPr lang="en-US" sz="3700" dirty="0" smtClean="0">
                <a:solidFill>
                  <a:srgbClr val="002060"/>
                </a:solidFill>
              </a:rPr>
              <a:t>Recruitment may be defined as the </a:t>
            </a:r>
            <a:r>
              <a:rPr lang="en-US" sz="3700" b="1" dirty="0" smtClean="0">
                <a:solidFill>
                  <a:srgbClr val="002060"/>
                </a:solidFill>
              </a:rPr>
              <a:t>process of searching for prospective employees </a:t>
            </a:r>
            <a:r>
              <a:rPr lang="en-US" sz="3700" dirty="0" smtClean="0">
                <a:solidFill>
                  <a:srgbClr val="002060"/>
                </a:solidFill>
              </a:rPr>
              <a:t>and </a:t>
            </a:r>
            <a:r>
              <a:rPr lang="en-US" sz="3700" b="1" dirty="0" smtClean="0">
                <a:solidFill>
                  <a:srgbClr val="002060"/>
                </a:solidFill>
              </a:rPr>
              <a:t>stimulating</a:t>
            </a:r>
            <a:r>
              <a:rPr lang="en-US" sz="3700" dirty="0" smtClean="0">
                <a:solidFill>
                  <a:srgbClr val="002060"/>
                </a:solidFill>
              </a:rPr>
              <a:t> them to </a:t>
            </a:r>
            <a:r>
              <a:rPr lang="en-US" sz="3700" b="1" dirty="0" smtClean="0">
                <a:solidFill>
                  <a:srgbClr val="002060"/>
                </a:solidFill>
              </a:rPr>
              <a:t>apply for jobs in the organization</a:t>
            </a:r>
            <a:r>
              <a:rPr lang="en-US" sz="3700" dirty="0" smtClean="0">
                <a:solidFill>
                  <a:srgbClr val="002060"/>
                </a:solidFill>
              </a:rPr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ts val="0"/>
              </a:spcBef>
            </a:pPr>
            <a:endParaRPr lang="en-US" dirty="0" smtClean="0">
              <a:solidFill>
                <a:srgbClr val="00206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ts val="0"/>
              </a:spcBef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59563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78485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</a:schemeClr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Objectives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88110"/>
            <a:ext cx="8686800" cy="5317490"/>
          </a:xfrm>
        </p:spPr>
        <p:txBody>
          <a:bodyPr>
            <a:normAutofit fontScale="60000" lnSpcReduction="20000"/>
          </a:bodyPr>
          <a:lstStyle/>
          <a:p>
            <a:endParaRPr lang="en-US" b="1" dirty="0" smtClean="0"/>
          </a:p>
          <a:p>
            <a:pPr>
              <a:buNone/>
            </a:pPr>
            <a:r>
              <a:rPr lang="en-US" sz="4400" b="1" dirty="0" smtClean="0">
                <a:solidFill>
                  <a:srgbClr val="C00000"/>
                </a:solidFill>
              </a:rPr>
              <a:t>The main objectives of management are:</a:t>
            </a:r>
          </a:p>
          <a:p>
            <a:pPr>
              <a:buNone/>
            </a:pPr>
            <a:endParaRPr lang="en-US" sz="1700" b="1" dirty="0" smtClean="0">
              <a:solidFill>
                <a:srgbClr val="C00000"/>
              </a:solidFill>
            </a:endParaRPr>
          </a:p>
          <a:p>
            <a:pPr algn="just" eaLnBrk="1" latinLnBrk="0" hangingPunct="1">
              <a:lnSpc>
                <a:spcPct val="130000"/>
              </a:lnSpc>
              <a:spcBef>
                <a:spcPts val="0"/>
              </a:spcBef>
            </a:pPr>
            <a:endParaRPr lang="en-US" sz="1500" dirty="0" smtClean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Maximum Prosperity for Employer &amp; Employees -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Management </a:t>
            </a:r>
            <a:r>
              <a:rPr lang="en-US" dirty="0" smtClean="0">
                <a:solidFill>
                  <a:srgbClr val="002060"/>
                </a:solidFill>
              </a:rPr>
              <a:t>ensures </a:t>
            </a:r>
            <a:r>
              <a:rPr lang="en-US" b="1" dirty="0" smtClean="0">
                <a:solidFill>
                  <a:srgbClr val="002060"/>
                </a:solidFill>
              </a:rPr>
              <a:t>smooth and coordinated functioning of the enterprise</a:t>
            </a:r>
            <a:r>
              <a:rPr lang="en-US" dirty="0" smtClean="0">
                <a:solidFill>
                  <a:srgbClr val="002060"/>
                </a:solidFill>
              </a:rPr>
              <a:t>. This in turn helps in providing </a:t>
            </a:r>
            <a:r>
              <a:rPr lang="en-US" b="1" dirty="0" smtClean="0">
                <a:solidFill>
                  <a:srgbClr val="002060"/>
                </a:solidFill>
              </a:rPr>
              <a:t>maximum benefits </a:t>
            </a:r>
            <a:r>
              <a:rPr lang="en-US" dirty="0" smtClean="0">
                <a:solidFill>
                  <a:srgbClr val="002060"/>
                </a:solidFill>
              </a:rPr>
              <a:t>to the </a:t>
            </a:r>
            <a:r>
              <a:rPr lang="en-US" b="1" dirty="0" smtClean="0">
                <a:solidFill>
                  <a:srgbClr val="002060"/>
                </a:solidFill>
              </a:rPr>
              <a:t>employee</a:t>
            </a:r>
            <a:r>
              <a:rPr lang="en-US" dirty="0" smtClean="0">
                <a:solidFill>
                  <a:srgbClr val="002060"/>
                </a:solidFill>
              </a:rPr>
              <a:t> in the </a:t>
            </a:r>
            <a:r>
              <a:rPr lang="en-US" b="1" dirty="0" smtClean="0">
                <a:solidFill>
                  <a:srgbClr val="002060"/>
                </a:solidFill>
              </a:rPr>
              <a:t>shape of good working condition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b="1" dirty="0" smtClean="0">
                <a:solidFill>
                  <a:srgbClr val="002060"/>
                </a:solidFill>
              </a:rPr>
              <a:t>suitable wage system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b="1" dirty="0" smtClean="0">
                <a:solidFill>
                  <a:srgbClr val="002060"/>
                </a:solidFill>
              </a:rPr>
              <a:t>incentive plans </a:t>
            </a:r>
            <a:r>
              <a:rPr lang="en-US" dirty="0" smtClean="0">
                <a:solidFill>
                  <a:srgbClr val="002060"/>
                </a:solidFill>
              </a:rPr>
              <a:t>on the </a:t>
            </a:r>
            <a:r>
              <a:rPr lang="en-US" b="1" dirty="0" smtClean="0">
                <a:solidFill>
                  <a:srgbClr val="002060"/>
                </a:solidFill>
              </a:rPr>
              <a:t>one hand </a:t>
            </a:r>
            <a:r>
              <a:rPr lang="en-US" dirty="0" smtClean="0">
                <a:solidFill>
                  <a:srgbClr val="002060"/>
                </a:solidFill>
              </a:rPr>
              <a:t>and </a:t>
            </a:r>
            <a:r>
              <a:rPr lang="en-US" b="1" dirty="0" smtClean="0">
                <a:solidFill>
                  <a:srgbClr val="002060"/>
                </a:solidFill>
              </a:rPr>
              <a:t>higher profits to the employer on the other hand.</a:t>
            </a:r>
          </a:p>
          <a:p>
            <a:pPr algn="just" eaLnBrk="1" latinLnBrk="0" hangingPunct="1">
              <a:lnSpc>
                <a:spcPct val="130000"/>
              </a:lnSpc>
              <a:spcBef>
                <a:spcPts val="0"/>
              </a:spcBef>
            </a:pPr>
            <a:endParaRPr lang="en-US" sz="1700" dirty="0" smtClean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Human betterment &amp; Social Justice -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Management serves </a:t>
            </a:r>
            <a:r>
              <a:rPr lang="en-US" dirty="0" smtClean="0">
                <a:solidFill>
                  <a:srgbClr val="002060"/>
                </a:solidFill>
              </a:rPr>
              <a:t>as </a:t>
            </a:r>
            <a:r>
              <a:rPr lang="en-US" b="1" dirty="0" smtClean="0">
                <a:solidFill>
                  <a:srgbClr val="002060"/>
                </a:solidFill>
              </a:rPr>
              <a:t>a tool </a:t>
            </a:r>
            <a:r>
              <a:rPr lang="en-US" dirty="0" smtClean="0">
                <a:solidFill>
                  <a:srgbClr val="002060"/>
                </a:solidFill>
              </a:rPr>
              <a:t>for </a:t>
            </a:r>
            <a:r>
              <a:rPr lang="en-US" b="1" dirty="0" smtClean="0">
                <a:solidFill>
                  <a:srgbClr val="002060"/>
                </a:solidFill>
              </a:rPr>
              <a:t>the upliftment</a:t>
            </a:r>
            <a:r>
              <a:rPr lang="en-US" dirty="0" smtClean="0">
                <a:solidFill>
                  <a:srgbClr val="002060"/>
                </a:solidFill>
              </a:rPr>
              <a:t> as well as </a:t>
            </a:r>
            <a:r>
              <a:rPr lang="en-US" b="1" dirty="0" smtClean="0">
                <a:solidFill>
                  <a:srgbClr val="002060"/>
                </a:solidFill>
              </a:rPr>
              <a:t>betterment of the society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  <a:r>
              <a:rPr lang="en-US" b="1" dirty="0" smtClean="0">
                <a:solidFill>
                  <a:srgbClr val="002060"/>
                </a:solidFill>
              </a:rPr>
              <a:t>Through increased productivity &amp; employment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b="1" dirty="0" smtClean="0">
                <a:solidFill>
                  <a:srgbClr val="002060"/>
                </a:solidFill>
              </a:rPr>
              <a:t>management</a:t>
            </a:r>
            <a:r>
              <a:rPr lang="en-US" dirty="0" smtClean="0">
                <a:solidFill>
                  <a:srgbClr val="002060"/>
                </a:solidFill>
              </a:rPr>
              <a:t> ensures </a:t>
            </a:r>
            <a:r>
              <a:rPr lang="en-US" b="1" dirty="0" smtClean="0">
                <a:solidFill>
                  <a:srgbClr val="002060"/>
                </a:solidFill>
              </a:rPr>
              <a:t>better standards </a:t>
            </a:r>
            <a:r>
              <a:rPr lang="en-US" dirty="0" smtClean="0">
                <a:solidFill>
                  <a:srgbClr val="002060"/>
                </a:solidFill>
              </a:rPr>
              <a:t>of </a:t>
            </a:r>
            <a:r>
              <a:rPr lang="en-US" b="1" dirty="0" smtClean="0">
                <a:solidFill>
                  <a:srgbClr val="002060"/>
                </a:solidFill>
              </a:rPr>
              <a:t>living for the society</a:t>
            </a:r>
            <a:r>
              <a:rPr lang="en-US" dirty="0" smtClean="0">
                <a:solidFill>
                  <a:srgbClr val="002060"/>
                </a:solidFill>
              </a:rPr>
              <a:t>. It provides </a:t>
            </a:r>
            <a:r>
              <a:rPr lang="en-US" b="1" dirty="0" smtClean="0">
                <a:solidFill>
                  <a:srgbClr val="002060"/>
                </a:solidFill>
              </a:rPr>
              <a:t>justice </a:t>
            </a:r>
            <a:r>
              <a:rPr lang="en-US" dirty="0" smtClean="0">
                <a:solidFill>
                  <a:srgbClr val="002060"/>
                </a:solidFill>
              </a:rPr>
              <a:t>through </a:t>
            </a:r>
            <a:r>
              <a:rPr lang="en-US" b="1" dirty="0" smtClean="0">
                <a:solidFill>
                  <a:srgbClr val="002060"/>
                </a:solidFill>
              </a:rPr>
              <a:t>its uniform policies.</a:t>
            </a:r>
          </a:p>
          <a:p>
            <a:pPr eaLnBrk="1" latinLnBrk="0" hangingPunct="1">
              <a:lnSpc>
                <a:spcPct val="13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371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44955"/>
            <a:ext cx="8686800" cy="5176520"/>
          </a:xfrm>
        </p:spPr>
        <p:txBody>
          <a:bodyPr>
            <a:normAutofit fontScale="800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The following steps are involved in staffing process: 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lang="en-US" sz="3000" b="1" dirty="0" smtClean="0">
                <a:solidFill>
                  <a:srgbClr val="002060"/>
                </a:solidFill>
              </a:rPr>
              <a:t>(iii) Selection – </a:t>
            </a:r>
            <a:r>
              <a:rPr lang="en-US" sz="3000" dirty="0" smtClean="0">
                <a:solidFill>
                  <a:srgbClr val="002060"/>
                </a:solidFill>
              </a:rPr>
              <a:t>Selection is the </a:t>
            </a:r>
            <a:r>
              <a:rPr lang="en-US" sz="3000" b="1" dirty="0" smtClean="0">
                <a:solidFill>
                  <a:srgbClr val="002060"/>
                </a:solidFill>
              </a:rPr>
              <a:t>process of choosing </a:t>
            </a:r>
            <a:r>
              <a:rPr lang="en-US" sz="3000" dirty="0" smtClean="0">
                <a:solidFill>
                  <a:srgbClr val="002060"/>
                </a:solidFill>
              </a:rPr>
              <a:t>from </a:t>
            </a:r>
            <a:r>
              <a:rPr lang="en-US" sz="3000" b="1" dirty="0" smtClean="0">
                <a:solidFill>
                  <a:srgbClr val="002060"/>
                </a:solidFill>
              </a:rPr>
              <a:t>among the pool </a:t>
            </a:r>
            <a:r>
              <a:rPr lang="en-US" sz="3000" dirty="0" smtClean="0">
                <a:solidFill>
                  <a:srgbClr val="002060"/>
                </a:solidFill>
              </a:rPr>
              <a:t>of the </a:t>
            </a:r>
            <a:r>
              <a:rPr lang="en-US" sz="3000" b="1" dirty="0" smtClean="0">
                <a:solidFill>
                  <a:srgbClr val="002060"/>
                </a:solidFill>
              </a:rPr>
              <a:t>prospective job candidates</a:t>
            </a:r>
            <a:r>
              <a:rPr lang="en-US" sz="3000" dirty="0" smtClean="0">
                <a:solidFill>
                  <a:srgbClr val="002060"/>
                </a:solidFill>
              </a:rPr>
              <a:t> that is </a:t>
            </a:r>
            <a:r>
              <a:rPr lang="en-US" sz="3000" b="1" dirty="0" smtClean="0">
                <a:solidFill>
                  <a:srgbClr val="002060"/>
                </a:solidFill>
              </a:rPr>
              <a:t>developed </a:t>
            </a:r>
            <a:r>
              <a:rPr lang="en-US" sz="3000" dirty="0" smtClean="0">
                <a:solidFill>
                  <a:srgbClr val="002060"/>
                </a:solidFill>
              </a:rPr>
              <a:t>at the </a:t>
            </a:r>
            <a:r>
              <a:rPr lang="en-US" sz="3000" b="1" dirty="0" smtClean="0">
                <a:solidFill>
                  <a:srgbClr val="002060"/>
                </a:solidFill>
              </a:rPr>
              <a:t>stage of recruitment. </a:t>
            </a:r>
          </a:p>
          <a:p>
            <a:pPr eaLnBrk="1" latinLnBrk="0" hangingPunct="1">
              <a:lnSpc>
                <a:spcPct val="130000"/>
              </a:lnSpc>
              <a:spcBef>
                <a:spcPts val="0"/>
              </a:spcBef>
              <a:buNone/>
            </a:pPr>
            <a:endParaRPr lang="en-US" sz="3000" dirty="0" smtClean="0">
              <a:solidFill>
                <a:srgbClr val="002060"/>
              </a:solidFill>
            </a:endParaRPr>
          </a:p>
          <a:p>
            <a:pPr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lang="en-US" sz="3000" b="1" dirty="0" smtClean="0">
                <a:solidFill>
                  <a:srgbClr val="002060"/>
                </a:solidFill>
              </a:rPr>
              <a:t>(iv) Placement and Orientation – Placement</a:t>
            </a: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b="1" dirty="0" smtClean="0">
                <a:solidFill>
                  <a:srgbClr val="002060"/>
                </a:solidFill>
              </a:rPr>
              <a:t>refers</a:t>
            </a:r>
            <a:r>
              <a:rPr lang="en-US" sz="3000" dirty="0" smtClean="0">
                <a:solidFill>
                  <a:srgbClr val="002060"/>
                </a:solidFill>
              </a:rPr>
              <a:t> to the </a:t>
            </a:r>
            <a:r>
              <a:rPr lang="en-US" sz="3000" b="1" dirty="0" smtClean="0">
                <a:solidFill>
                  <a:srgbClr val="002060"/>
                </a:solidFill>
              </a:rPr>
              <a:t>employee</a:t>
            </a: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b="1" dirty="0" smtClean="0">
                <a:solidFill>
                  <a:srgbClr val="002060"/>
                </a:solidFill>
              </a:rPr>
              <a:t>occupying</a:t>
            </a:r>
            <a:r>
              <a:rPr lang="en-US" sz="3000" dirty="0" smtClean="0">
                <a:solidFill>
                  <a:srgbClr val="002060"/>
                </a:solidFill>
              </a:rPr>
              <a:t> the </a:t>
            </a:r>
            <a:r>
              <a:rPr lang="en-US" sz="3000" b="1" dirty="0" smtClean="0">
                <a:solidFill>
                  <a:srgbClr val="002060"/>
                </a:solidFill>
              </a:rPr>
              <a:t>position </a:t>
            </a:r>
            <a:r>
              <a:rPr lang="en-US" sz="3000" dirty="0" smtClean="0">
                <a:solidFill>
                  <a:srgbClr val="002060"/>
                </a:solidFill>
              </a:rPr>
              <a:t>or </a:t>
            </a:r>
            <a:r>
              <a:rPr lang="en-US" sz="3000" b="1" dirty="0" smtClean="0">
                <a:solidFill>
                  <a:srgbClr val="002060"/>
                </a:solidFill>
              </a:rPr>
              <a:t>post </a:t>
            </a:r>
            <a:r>
              <a:rPr lang="en-US" sz="3000" dirty="0" smtClean="0">
                <a:solidFill>
                  <a:srgbClr val="002060"/>
                </a:solidFill>
              </a:rPr>
              <a:t>for </a:t>
            </a:r>
            <a:r>
              <a:rPr lang="en-US" sz="3000" b="1" dirty="0" smtClean="0">
                <a:solidFill>
                  <a:srgbClr val="002060"/>
                </a:solidFill>
              </a:rPr>
              <a:t>which the person has been selected.</a:t>
            </a: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b="1" dirty="0" smtClean="0">
                <a:solidFill>
                  <a:srgbClr val="002060"/>
                </a:solidFill>
              </a:rPr>
              <a:t>Orientation</a:t>
            </a:r>
            <a:r>
              <a:rPr lang="en-US" sz="3000" dirty="0" smtClean="0">
                <a:solidFill>
                  <a:srgbClr val="002060"/>
                </a:solidFill>
              </a:rPr>
              <a:t> is </a:t>
            </a:r>
            <a:r>
              <a:rPr lang="en-US" sz="3000" b="1" dirty="0" smtClean="0">
                <a:solidFill>
                  <a:srgbClr val="002060"/>
                </a:solidFill>
              </a:rPr>
              <a:t>introducing</a:t>
            </a:r>
            <a:r>
              <a:rPr lang="en-US" sz="3000" dirty="0" smtClean="0">
                <a:solidFill>
                  <a:srgbClr val="002060"/>
                </a:solidFill>
              </a:rPr>
              <a:t> the </a:t>
            </a:r>
            <a:r>
              <a:rPr lang="en-US" sz="3000" b="1" dirty="0" smtClean="0">
                <a:solidFill>
                  <a:srgbClr val="002060"/>
                </a:solidFill>
              </a:rPr>
              <a:t>selected employee </a:t>
            </a:r>
            <a:r>
              <a:rPr lang="en-US" sz="3000" dirty="0" smtClean="0">
                <a:solidFill>
                  <a:srgbClr val="002060"/>
                </a:solidFill>
              </a:rPr>
              <a:t>to </a:t>
            </a:r>
            <a:r>
              <a:rPr lang="en-US" sz="3000" b="1" dirty="0" smtClean="0">
                <a:solidFill>
                  <a:srgbClr val="002060"/>
                </a:solidFill>
              </a:rPr>
              <a:t>other employees </a:t>
            </a:r>
            <a:r>
              <a:rPr lang="en-US" sz="3000" dirty="0" smtClean="0">
                <a:solidFill>
                  <a:srgbClr val="002060"/>
                </a:solidFill>
              </a:rPr>
              <a:t>and </a:t>
            </a:r>
            <a:r>
              <a:rPr lang="en-US" sz="3000" b="1" dirty="0" smtClean="0">
                <a:solidFill>
                  <a:srgbClr val="002060"/>
                </a:solidFill>
              </a:rPr>
              <a:t>familiarizing </a:t>
            </a:r>
            <a:r>
              <a:rPr lang="en-US" sz="3000" dirty="0" smtClean="0">
                <a:solidFill>
                  <a:srgbClr val="002060"/>
                </a:solidFill>
              </a:rPr>
              <a:t>him with the </a:t>
            </a:r>
            <a:r>
              <a:rPr lang="en-US" sz="3000" b="1" dirty="0" smtClean="0">
                <a:solidFill>
                  <a:srgbClr val="002060"/>
                </a:solidFill>
              </a:rPr>
              <a:t>rules and policies of the organization</a:t>
            </a:r>
            <a:r>
              <a:rPr lang="en-US" sz="3000" dirty="0" smtClean="0">
                <a:solidFill>
                  <a:srgbClr val="002060"/>
                </a:solidFill>
              </a:rPr>
              <a:t>. </a:t>
            </a:r>
          </a:p>
          <a:p>
            <a:pPr eaLnBrk="1" latinLnBrk="0" hangingPunct="1">
              <a:lnSpc>
                <a:spcPct val="130000"/>
              </a:lnSpc>
              <a:spcBef>
                <a:spcPts val="0"/>
              </a:spcBef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59563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96234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" y="1384300"/>
            <a:ext cx="8926830" cy="5027295"/>
          </a:xfrm>
        </p:spPr>
        <p:txBody>
          <a:bodyPr>
            <a:normAutofit fontScale="87500" lnSpcReduction="10000"/>
          </a:bodyPr>
          <a:lstStyle/>
          <a:p>
            <a:pPr lvl="1" indent="0"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700" b="1" dirty="0" smtClean="0">
                <a:solidFill>
                  <a:srgbClr val="002060"/>
                </a:solidFill>
              </a:rPr>
              <a:t>(v) Training and Development- </a:t>
            </a:r>
            <a:r>
              <a:rPr lang="en-US" sz="2700" dirty="0" smtClean="0">
                <a:solidFill>
                  <a:srgbClr val="002060"/>
                </a:solidFill>
              </a:rPr>
              <a:t>Training and development of employees is </a:t>
            </a:r>
            <a:r>
              <a:rPr lang="en-US" sz="2700" b="1" dirty="0" smtClean="0">
                <a:solidFill>
                  <a:srgbClr val="002060"/>
                </a:solidFill>
              </a:rPr>
              <a:t>very important </a:t>
            </a:r>
            <a:r>
              <a:rPr lang="en-US" sz="2700" dirty="0" smtClean="0">
                <a:solidFill>
                  <a:srgbClr val="002060"/>
                </a:solidFill>
              </a:rPr>
              <a:t>in order to </a:t>
            </a:r>
            <a:r>
              <a:rPr lang="en-US" sz="2700" b="1" dirty="0" smtClean="0">
                <a:solidFill>
                  <a:srgbClr val="002060"/>
                </a:solidFill>
              </a:rPr>
              <a:t>improve their skills </a:t>
            </a:r>
            <a:r>
              <a:rPr lang="en-US" sz="2700" dirty="0" smtClean="0">
                <a:solidFill>
                  <a:srgbClr val="002060"/>
                </a:solidFill>
              </a:rPr>
              <a:t>and to </a:t>
            </a:r>
            <a:r>
              <a:rPr lang="en-US" sz="2700" b="1" dirty="0" smtClean="0">
                <a:solidFill>
                  <a:srgbClr val="002060"/>
                </a:solidFill>
              </a:rPr>
              <a:t>give them </a:t>
            </a:r>
            <a:r>
              <a:rPr lang="en-US" sz="2700" dirty="0" smtClean="0">
                <a:solidFill>
                  <a:srgbClr val="002060"/>
                </a:solidFill>
              </a:rPr>
              <a:t>an </a:t>
            </a:r>
            <a:r>
              <a:rPr lang="en-US" sz="2700" b="1" dirty="0" smtClean="0">
                <a:solidFill>
                  <a:srgbClr val="002060"/>
                </a:solidFill>
              </a:rPr>
              <a:t>opportunity</a:t>
            </a:r>
            <a:r>
              <a:rPr lang="en-US" sz="2700" dirty="0" smtClean="0">
                <a:solidFill>
                  <a:srgbClr val="002060"/>
                </a:solidFill>
              </a:rPr>
              <a:t> for </a:t>
            </a:r>
            <a:r>
              <a:rPr lang="en-US" sz="2700" b="1" dirty="0" smtClean="0">
                <a:solidFill>
                  <a:srgbClr val="002060"/>
                </a:solidFill>
              </a:rPr>
              <a:t>their career advancement. </a:t>
            </a:r>
          </a:p>
          <a:p>
            <a:pPr lvl="1" indent="0"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700" b="1" dirty="0" smtClean="0">
                <a:solidFill>
                  <a:srgbClr val="002060"/>
                </a:solidFill>
              </a:rPr>
              <a:t>(vi) Performance Appraisal – </a:t>
            </a:r>
            <a:r>
              <a:rPr lang="en-US" sz="2700" dirty="0" smtClean="0">
                <a:solidFill>
                  <a:srgbClr val="002060"/>
                </a:solidFill>
              </a:rPr>
              <a:t>It refers to </a:t>
            </a:r>
            <a:r>
              <a:rPr lang="en-US" sz="2700" b="1" dirty="0" smtClean="0">
                <a:solidFill>
                  <a:srgbClr val="002060"/>
                </a:solidFill>
              </a:rPr>
              <a:t>rating</a:t>
            </a:r>
            <a:r>
              <a:rPr lang="en-US" sz="2700" dirty="0" smtClean="0">
                <a:solidFill>
                  <a:srgbClr val="002060"/>
                </a:solidFill>
              </a:rPr>
              <a:t> or </a:t>
            </a:r>
            <a:r>
              <a:rPr lang="en-US" sz="2700" b="1" dirty="0" smtClean="0">
                <a:solidFill>
                  <a:srgbClr val="002060"/>
                </a:solidFill>
              </a:rPr>
              <a:t>evaluating</a:t>
            </a:r>
            <a:r>
              <a:rPr lang="en-US" sz="2700" dirty="0" smtClean="0">
                <a:solidFill>
                  <a:srgbClr val="002060"/>
                </a:solidFill>
              </a:rPr>
              <a:t> the </a:t>
            </a:r>
            <a:r>
              <a:rPr lang="en-US" sz="2700" b="1" dirty="0" smtClean="0">
                <a:solidFill>
                  <a:srgbClr val="002060"/>
                </a:solidFill>
              </a:rPr>
              <a:t>current performance of employees according to </a:t>
            </a:r>
            <a:r>
              <a:rPr lang="en-US" sz="2700" dirty="0" smtClean="0">
                <a:solidFill>
                  <a:srgbClr val="002060"/>
                </a:solidFill>
              </a:rPr>
              <a:t>certain </a:t>
            </a:r>
            <a:r>
              <a:rPr lang="en-US" sz="2700" b="1" dirty="0" smtClean="0">
                <a:solidFill>
                  <a:srgbClr val="002060"/>
                </a:solidFill>
              </a:rPr>
              <a:t>predetermined standards</a:t>
            </a:r>
            <a:r>
              <a:rPr lang="en-US" sz="2700" dirty="0" smtClean="0">
                <a:solidFill>
                  <a:srgbClr val="002060"/>
                </a:solidFill>
              </a:rPr>
              <a:t>. </a:t>
            </a:r>
            <a:r>
              <a:rPr lang="en-US" sz="2700" b="1" dirty="0" smtClean="0">
                <a:solidFill>
                  <a:srgbClr val="002060"/>
                </a:solidFill>
              </a:rPr>
              <a:t>Transfers and promotions </a:t>
            </a:r>
            <a:r>
              <a:rPr lang="en-US" sz="2700" dirty="0" smtClean="0">
                <a:solidFill>
                  <a:srgbClr val="002060"/>
                </a:solidFill>
              </a:rPr>
              <a:t>of the staff are </a:t>
            </a:r>
            <a:r>
              <a:rPr lang="en-US" sz="2700" b="1" dirty="0" smtClean="0">
                <a:solidFill>
                  <a:srgbClr val="002060"/>
                </a:solidFill>
              </a:rPr>
              <a:t>based on performance appraisal. </a:t>
            </a:r>
          </a:p>
          <a:p>
            <a:pPr lvl="1" indent="0"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sz="1600" dirty="0" smtClean="0">
              <a:solidFill>
                <a:srgbClr val="002060"/>
              </a:solidFill>
            </a:endParaRPr>
          </a:p>
          <a:p>
            <a:pPr indent="0"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540385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" y="1384300"/>
            <a:ext cx="8926830" cy="5027295"/>
          </a:xfrm>
        </p:spPr>
        <p:txBody>
          <a:bodyPr>
            <a:noAutofit/>
          </a:bodyPr>
          <a:lstStyle/>
          <a:p>
            <a:pPr lvl="1" indent="0"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(vii) Promotion and Career Planning </a:t>
            </a:r>
            <a:r>
              <a:rPr lang="en-US" sz="2400" dirty="0" smtClean="0">
                <a:solidFill>
                  <a:srgbClr val="002060"/>
                </a:solidFill>
              </a:rPr>
              <a:t>– It is necessary for </a:t>
            </a:r>
            <a:r>
              <a:rPr lang="en-US" sz="2400" b="1" dirty="0" smtClean="0">
                <a:solidFill>
                  <a:srgbClr val="002060"/>
                </a:solidFill>
              </a:rPr>
              <a:t>every organization </a:t>
            </a:r>
            <a:r>
              <a:rPr lang="en-US" sz="2400" dirty="0" smtClean="0">
                <a:solidFill>
                  <a:srgbClr val="002060"/>
                </a:solidFill>
              </a:rPr>
              <a:t>to keep </a:t>
            </a:r>
            <a:r>
              <a:rPr lang="en-US" sz="2400" b="1" dirty="0" smtClean="0">
                <a:solidFill>
                  <a:srgbClr val="002060"/>
                </a:solidFill>
              </a:rPr>
              <a:t>promotion</a:t>
            </a:r>
            <a:r>
              <a:rPr lang="en-US" sz="2400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002060"/>
                </a:solidFill>
              </a:rPr>
              <a:t>career plans </a:t>
            </a:r>
            <a:r>
              <a:rPr lang="en-US" sz="2400" dirty="0" smtClean="0">
                <a:solidFill>
                  <a:srgbClr val="002060"/>
                </a:solidFill>
              </a:rPr>
              <a:t>of an </a:t>
            </a:r>
            <a:r>
              <a:rPr lang="en-US" sz="2400" b="1" dirty="0" smtClean="0">
                <a:solidFill>
                  <a:srgbClr val="002060"/>
                </a:solidFill>
              </a:rPr>
              <a:t>employee</a:t>
            </a:r>
            <a:r>
              <a:rPr lang="en-US" sz="2400" dirty="0" smtClean="0">
                <a:solidFill>
                  <a:srgbClr val="002060"/>
                </a:solidFill>
              </a:rPr>
              <a:t> into </a:t>
            </a:r>
            <a:r>
              <a:rPr lang="en-US" sz="2400" b="1" dirty="0" smtClean="0">
                <a:solidFill>
                  <a:srgbClr val="002060"/>
                </a:solidFill>
              </a:rPr>
              <a:t>consideration</a:t>
            </a:r>
            <a:r>
              <a:rPr lang="en-US" sz="2400" dirty="0" smtClean="0">
                <a:solidFill>
                  <a:srgbClr val="002060"/>
                </a:solidFill>
              </a:rPr>
              <a:t> so as to ensure </a:t>
            </a:r>
            <a:r>
              <a:rPr lang="en-US" sz="2400" b="1" dirty="0" smtClean="0">
                <a:solidFill>
                  <a:srgbClr val="002060"/>
                </a:solidFill>
              </a:rPr>
              <a:t>job satisfaction. </a:t>
            </a:r>
          </a:p>
          <a:p>
            <a:pPr lvl="1" indent="0"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(viii) Compensation – Organizations pay wages </a:t>
            </a:r>
            <a:r>
              <a:rPr lang="en-US" sz="2400" dirty="0" smtClean="0">
                <a:solidFill>
                  <a:srgbClr val="002060"/>
                </a:solidFill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</a:rPr>
              <a:t>salaries to their employees </a:t>
            </a:r>
            <a:r>
              <a:rPr lang="en-US" sz="2400" dirty="0" smtClean="0">
                <a:solidFill>
                  <a:srgbClr val="002060"/>
                </a:solidFill>
              </a:rPr>
              <a:t>for which </a:t>
            </a:r>
            <a:r>
              <a:rPr lang="en-US" sz="2400" b="1" dirty="0" smtClean="0">
                <a:solidFill>
                  <a:srgbClr val="002060"/>
                </a:solidFill>
              </a:rPr>
              <a:t>they need </a:t>
            </a: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b="1" dirty="0" smtClean="0">
                <a:solidFill>
                  <a:srgbClr val="002060"/>
                </a:solidFill>
              </a:rPr>
              <a:t>establish wages and salary plans</a:t>
            </a:r>
            <a:r>
              <a:rPr lang="en-US" sz="2400" dirty="0" smtClean="0">
                <a:solidFill>
                  <a:srgbClr val="002060"/>
                </a:solidFill>
              </a:rPr>
              <a:t>. There are </a:t>
            </a:r>
            <a:r>
              <a:rPr lang="en-US" sz="2400" b="1" dirty="0" smtClean="0">
                <a:solidFill>
                  <a:srgbClr val="002060"/>
                </a:solidFill>
              </a:rPr>
              <a:t>various ways </a:t>
            </a: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b="1" dirty="0" smtClean="0">
                <a:solidFill>
                  <a:srgbClr val="002060"/>
                </a:solidFill>
              </a:rPr>
              <a:t>prepare different pay plans depending upon the worth of the jobs. </a:t>
            </a:r>
          </a:p>
          <a:p>
            <a:pPr indent="0"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540385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</a:t>
            </a:r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352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0385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5" y="1385570"/>
            <a:ext cx="8931910" cy="5472430"/>
          </a:xfrm>
        </p:spPr>
        <p:txBody>
          <a:bodyPr>
            <a:normAutofit fontScale="950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Directing</a:t>
            </a:r>
          </a:p>
          <a:p>
            <a:pPr indent="0" algn="just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>
                <a:solidFill>
                  <a:srgbClr val="C00000"/>
                </a:solidFill>
              </a:rPr>
              <a:t>It is that part of </a:t>
            </a:r>
            <a:r>
              <a:rPr lang="en-US" sz="2300" b="1" dirty="0" smtClean="0">
                <a:solidFill>
                  <a:srgbClr val="C00000"/>
                </a:solidFill>
              </a:rPr>
              <a:t>managerial function </a:t>
            </a:r>
            <a:r>
              <a:rPr lang="en-US" sz="2300" dirty="0" smtClean="0">
                <a:solidFill>
                  <a:srgbClr val="C00000"/>
                </a:solidFill>
              </a:rPr>
              <a:t>which starts the </a:t>
            </a:r>
            <a:r>
              <a:rPr lang="en-US" sz="2300" b="1" dirty="0" smtClean="0">
                <a:solidFill>
                  <a:srgbClr val="C00000"/>
                </a:solidFill>
              </a:rPr>
              <a:t>organizational methods </a:t>
            </a:r>
            <a:r>
              <a:rPr lang="en-US" sz="2300" dirty="0" smtClean="0">
                <a:solidFill>
                  <a:srgbClr val="C00000"/>
                </a:solidFill>
              </a:rPr>
              <a:t>to </a:t>
            </a:r>
            <a:r>
              <a:rPr lang="en-US" sz="2300" b="1" dirty="0" smtClean="0">
                <a:solidFill>
                  <a:srgbClr val="C00000"/>
                </a:solidFill>
              </a:rPr>
              <a:t>work efficiently </a:t>
            </a:r>
            <a:r>
              <a:rPr lang="en-US" sz="2300" dirty="0" smtClean="0">
                <a:solidFill>
                  <a:srgbClr val="C00000"/>
                </a:solidFill>
              </a:rPr>
              <a:t>for </a:t>
            </a:r>
            <a:r>
              <a:rPr lang="en-US" sz="2300" b="1" dirty="0" smtClean="0">
                <a:solidFill>
                  <a:srgbClr val="C00000"/>
                </a:solidFill>
              </a:rPr>
              <a:t>achievement of organizational purposes.</a:t>
            </a:r>
            <a:r>
              <a:rPr lang="en-US" sz="2300" dirty="0" smtClean="0">
                <a:solidFill>
                  <a:srgbClr val="002060"/>
                </a:solidFill>
              </a:rPr>
              <a:t> It is considered </a:t>
            </a:r>
            <a:r>
              <a:rPr lang="en-US" sz="2300" b="1" dirty="0" smtClean="0">
                <a:solidFill>
                  <a:srgbClr val="002060"/>
                </a:solidFill>
              </a:rPr>
              <a:t>life-spark </a:t>
            </a:r>
            <a:r>
              <a:rPr lang="en-US" sz="2300" dirty="0" smtClean="0">
                <a:solidFill>
                  <a:srgbClr val="002060"/>
                </a:solidFill>
              </a:rPr>
              <a:t>of the </a:t>
            </a:r>
            <a:r>
              <a:rPr lang="en-US" sz="2300" b="1" dirty="0" smtClean="0">
                <a:solidFill>
                  <a:srgbClr val="002060"/>
                </a:solidFill>
              </a:rPr>
              <a:t>enterprise </a:t>
            </a:r>
            <a:r>
              <a:rPr lang="en-US" sz="2300" dirty="0" smtClean="0">
                <a:solidFill>
                  <a:srgbClr val="002060"/>
                </a:solidFill>
              </a:rPr>
              <a:t>which </a:t>
            </a:r>
            <a:r>
              <a:rPr lang="en-US" sz="2300" b="1" dirty="0" smtClean="0">
                <a:solidFill>
                  <a:srgbClr val="002060"/>
                </a:solidFill>
              </a:rPr>
              <a:t>sets</a:t>
            </a:r>
            <a:r>
              <a:rPr lang="en-US" sz="2300" dirty="0" smtClean="0">
                <a:solidFill>
                  <a:srgbClr val="002060"/>
                </a:solidFill>
              </a:rPr>
              <a:t> it </a:t>
            </a:r>
            <a:r>
              <a:rPr lang="en-US" sz="2300" b="1" dirty="0" smtClean="0">
                <a:solidFill>
                  <a:srgbClr val="002060"/>
                </a:solidFill>
              </a:rPr>
              <a:t>in motion </a:t>
            </a:r>
            <a:r>
              <a:rPr lang="en-US" sz="2300" dirty="0" smtClean="0">
                <a:solidFill>
                  <a:srgbClr val="002060"/>
                </a:solidFill>
              </a:rPr>
              <a:t>the </a:t>
            </a:r>
            <a:r>
              <a:rPr lang="en-US" sz="2300" b="1" dirty="0" smtClean="0">
                <a:solidFill>
                  <a:srgbClr val="002060"/>
                </a:solidFill>
              </a:rPr>
              <a:t>action</a:t>
            </a:r>
            <a:r>
              <a:rPr lang="en-US" sz="2300" dirty="0" smtClean="0">
                <a:solidFill>
                  <a:srgbClr val="002060"/>
                </a:solidFill>
              </a:rPr>
              <a:t> of </a:t>
            </a:r>
            <a:r>
              <a:rPr lang="en-US" sz="2300" b="1" dirty="0" smtClean="0">
                <a:solidFill>
                  <a:srgbClr val="002060"/>
                </a:solidFill>
              </a:rPr>
              <a:t>people</a:t>
            </a:r>
            <a:r>
              <a:rPr lang="en-US" sz="2300" dirty="0" smtClean="0">
                <a:solidFill>
                  <a:srgbClr val="002060"/>
                </a:solidFill>
              </a:rPr>
              <a:t> because </a:t>
            </a:r>
            <a:r>
              <a:rPr lang="en-US" sz="2300" b="1" dirty="0" smtClean="0">
                <a:solidFill>
                  <a:srgbClr val="002060"/>
                </a:solidFill>
              </a:rPr>
              <a:t>planning, organizing and staffing </a:t>
            </a:r>
            <a:r>
              <a:rPr lang="en-US" sz="2300" dirty="0" smtClean="0">
                <a:solidFill>
                  <a:srgbClr val="002060"/>
                </a:solidFill>
              </a:rPr>
              <a:t>are the mere </a:t>
            </a:r>
            <a:r>
              <a:rPr lang="en-US" sz="2300" b="1" dirty="0" smtClean="0">
                <a:solidFill>
                  <a:srgbClr val="002060"/>
                </a:solidFill>
              </a:rPr>
              <a:t>preparations for doing the work. </a:t>
            </a:r>
          </a:p>
          <a:p>
            <a:pPr indent="0" algn="just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2300" dirty="0" smtClean="0">
                <a:solidFill>
                  <a:srgbClr val="002060"/>
                </a:solidFill>
              </a:rPr>
              <a:t>Direction is that </a:t>
            </a:r>
            <a:r>
              <a:rPr lang="en-US" sz="2300" b="1" dirty="0" smtClean="0">
                <a:solidFill>
                  <a:srgbClr val="002060"/>
                </a:solidFill>
              </a:rPr>
              <a:t>inert-personnel aspect </a:t>
            </a:r>
            <a:r>
              <a:rPr lang="en-US" sz="2300" dirty="0" smtClean="0">
                <a:solidFill>
                  <a:srgbClr val="002060"/>
                </a:solidFill>
              </a:rPr>
              <a:t>of management which deals </a:t>
            </a:r>
            <a:r>
              <a:rPr lang="en-US" sz="2300" b="1" dirty="0" smtClean="0">
                <a:solidFill>
                  <a:srgbClr val="002060"/>
                </a:solidFill>
              </a:rPr>
              <a:t>directly with influencing</a:t>
            </a:r>
            <a:r>
              <a:rPr lang="en-US" sz="2300" dirty="0" smtClean="0">
                <a:solidFill>
                  <a:srgbClr val="002060"/>
                </a:solidFill>
              </a:rPr>
              <a:t>, </a:t>
            </a:r>
            <a:r>
              <a:rPr lang="en-US" sz="2300" b="1" dirty="0" smtClean="0">
                <a:solidFill>
                  <a:srgbClr val="002060"/>
                </a:solidFill>
              </a:rPr>
              <a:t>guiding, supervising, motivating sub-ordinate</a:t>
            </a:r>
            <a:r>
              <a:rPr lang="en-US" sz="2300" dirty="0" smtClean="0">
                <a:solidFill>
                  <a:srgbClr val="002060"/>
                </a:solidFill>
              </a:rPr>
              <a:t> for the </a:t>
            </a:r>
            <a:r>
              <a:rPr lang="en-US" sz="2300" b="1" dirty="0" smtClean="0">
                <a:solidFill>
                  <a:srgbClr val="002060"/>
                </a:solidFill>
              </a:rPr>
              <a:t>achievement of organizational goals.</a:t>
            </a:r>
            <a:endParaRPr lang="en-US" sz="23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0385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5" y="1385570"/>
            <a:ext cx="8931910" cy="5472430"/>
          </a:xfrm>
        </p:spPr>
        <p:txBody>
          <a:bodyPr>
            <a:normAutofit fontScale="95000"/>
          </a:bodyPr>
          <a:lstStyle/>
          <a:p>
            <a:pPr>
              <a:buNone/>
            </a:pPr>
            <a:r>
              <a:rPr lang="en-US" sz="2900" b="1" dirty="0" smtClean="0">
                <a:solidFill>
                  <a:srgbClr val="C00000"/>
                </a:solidFill>
              </a:rPr>
              <a:t>Directing</a:t>
            </a:r>
          </a:p>
          <a:p>
            <a:pPr indent="0" algn="just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2500" dirty="0" smtClean="0">
                <a:solidFill>
                  <a:srgbClr val="002060"/>
                </a:solidFill>
              </a:rPr>
              <a:t>Direction has following elements:</a:t>
            </a:r>
          </a:p>
          <a:p>
            <a:pPr lvl="1" indent="0" algn="just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002060"/>
                </a:solidFill>
              </a:rPr>
              <a:t>Supervision </a:t>
            </a:r>
          </a:p>
          <a:p>
            <a:pPr lvl="1" indent="0" algn="just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002060"/>
                </a:solidFill>
              </a:rPr>
              <a:t>Motivation </a:t>
            </a:r>
          </a:p>
          <a:p>
            <a:pPr lvl="1" indent="0" algn="just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002060"/>
                </a:solidFill>
              </a:rPr>
              <a:t>Leadership </a:t>
            </a:r>
          </a:p>
          <a:p>
            <a:pPr lvl="1" indent="0" algn="just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002060"/>
                </a:solidFill>
              </a:rPr>
              <a:t>Communication </a:t>
            </a:r>
          </a:p>
          <a:p>
            <a:pPr indent="0" algn="just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002060"/>
                </a:solidFill>
              </a:rPr>
              <a:t>Supervision-</a:t>
            </a:r>
            <a:r>
              <a:rPr lang="en-US" sz="2500" dirty="0" smtClean="0">
                <a:solidFill>
                  <a:srgbClr val="002060"/>
                </a:solidFill>
              </a:rPr>
              <a:t> implies </a:t>
            </a:r>
            <a:r>
              <a:rPr lang="en-US" sz="2500" b="1" dirty="0" smtClean="0">
                <a:solidFill>
                  <a:srgbClr val="002060"/>
                </a:solidFill>
              </a:rPr>
              <a:t>overseeing</a:t>
            </a:r>
            <a:r>
              <a:rPr lang="en-US" sz="2500" dirty="0" smtClean="0">
                <a:solidFill>
                  <a:srgbClr val="002060"/>
                </a:solidFill>
              </a:rPr>
              <a:t> the </a:t>
            </a:r>
            <a:r>
              <a:rPr lang="en-US" sz="2500" b="1" dirty="0" smtClean="0">
                <a:solidFill>
                  <a:srgbClr val="002060"/>
                </a:solidFill>
              </a:rPr>
              <a:t>work of subordinates </a:t>
            </a:r>
            <a:r>
              <a:rPr lang="en-US" sz="2500" dirty="0" smtClean="0">
                <a:solidFill>
                  <a:srgbClr val="002060"/>
                </a:solidFill>
              </a:rPr>
              <a:t>by their </a:t>
            </a:r>
            <a:r>
              <a:rPr lang="en-US" sz="2500" b="1" dirty="0" smtClean="0">
                <a:solidFill>
                  <a:srgbClr val="002060"/>
                </a:solidFill>
              </a:rPr>
              <a:t>superiors</a:t>
            </a:r>
            <a:r>
              <a:rPr lang="en-US" sz="2500" dirty="0" smtClean="0">
                <a:solidFill>
                  <a:srgbClr val="002060"/>
                </a:solidFill>
              </a:rPr>
              <a:t>. It is the act of </a:t>
            </a:r>
            <a:r>
              <a:rPr lang="en-US" sz="2500" b="1" dirty="0" smtClean="0">
                <a:solidFill>
                  <a:srgbClr val="002060"/>
                </a:solidFill>
              </a:rPr>
              <a:t>watching &amp; directing </a:t>
            </a:r>
            <a:r>
              <a:rPr lang="en-US" sz="2500" dirty="0" smtClean="0">
                <a:solidFill>
                  <a:srgbClr val="002060"/>
                </a:solidFill>
              </a:rPr>
              <a:t>work &amp; workers.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694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0385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95" y="1385570"/>
            <a:ext cx="8931910" cy="5654040"/>
          </a:xfrm>
        </p:spPr>
        <p:txBody>
          <a:bodyPr>
            <a:normAutofit fontScale="87500"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Directing</a:t>
            </a:r>
          </a:p>
          <a:p>
            <a:pPr indent="0" algn="just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2700" b="1" dirty="0" smtClean="0">
                <a:solidFill>
                  <a:srgbClr val="002060"/>
                </a:solidFill>
              </a:rPr>
              <a:t>Motivation-</a:t>
            </a:r>
            <a:r>
              <a:rPr lang="en-US" sz="2700" dirty="0" smtClean="0">
                <a:solidFill>
                  <a:srgbClr val="002060"/>
                </a:solidFill>
              </a:rPr>
              <a:t> means </a:t>
            </a:r>
            <a:r>
              <a:rPr lang="en-US" sz="2700" b="1" dirty="0" smtClean="0">
                <a:solidFill>
                  <a:srgbClr val="002060"/>
                </a:solidFill>
              </a:rPr>
              <a:t>inspiring, stimulating or encouraging </a:t>
            </a:r>
            <a:r>
              <a:rPr lang="en-US" sz="2700" dirty="0" smtClean="0">
                <a:solidFill>
                  <a:srgbClr val="002060"/>
                </a:solidFill>
              </a:rPr>
              <a:t>the sub-ordinates with </a:t>
            </a:r>
            <a:r>
              <a:rPr lang="en-US" sz="2700" b="1" dirty="0" smtClean="0">
                <a:solidFill>
                  <a:srgbClr val="002060"/>
                </a:solidFill>
              </a:rPr>
              <a:t>zeal to work</a:t>
            </a:r>
            <a:r>
              <a:rPr lang="en-US" sz="2700" dirty="0" smtClean="0">
                <a:solidFill>
                  <a:srgbClr val="002060"/>
                </a:solidFill>
              </a:rPr>
              <a:t>. </a:t>
            </a:r>
            <a:r>
              <a:rPr lang="en-US" sz="2700" b="1" dirty="0" smtClean="0">
                <a:solidFill>
                  <a:srgbClr val="002060"/>
                </a:solidFill>
              </a:rPr>
              <a:t>Positive, negative, monetary, non-monetary incentives</a:t>
            </a:r>
            <a:r>
              <a:rPr lang="en-US" sz="2700" dirty="0" smtClean="0">
                <a:solidFill>
                  <a:srgbClr val="002060"/>
                </a:solidFill>
              </a:rPr>
              <a:t> may be </a:t>
            </a:r>
            <a:r>
              <a:rPr lang="en-US" sz="2700" b="1" dirty="0" smtClean="0">
                <a:solidFill>
                  <a:srgbClr val="002060"/>
                </a:solidFill>
              </a:rPr>
              <a:t>used for this purpose.</a:t>
            </a:r>
          </a:p>
          <a:p>
            <a:pPr indent="0" algn="just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2700" b="1" dirty="0" smtClean="0">
                <a:solidFill>
                  <a:srgbClr val="002060"/>
                </a:solidFill>
              </a:rPr>
              <a:t>Leadership-</a:t>
            </a:r>
            <a:r>
              <a:rPr lang="en-US" sz="2700" dirty="0" smtClean="0">
                <a:solidFill>
                  <a:srgbClr val="002060"/>
                </a:solidFill>
              </a:rPr>
              <a:t> may be defined as a </a:t>
            </a:r>
            <a:r>
              <a:rPr lang="en-US" sz="2700" b="1" dirty="0" smtClean="0">
                <a:solidFill>
                  <a:srgbClr val="002060"/>
                </a:solidFill>
              </a:rPr>
              <a:t>process </a:t>
            </a:r>
            <a:r>
              <a:rPr lang="en-US" sz="2700" dirty="0" smtClean="0">
                <a:solidFill>
                  <a:srgbClr val="002060"/>
                </a:solidFill>
              </a:rPr>
              <a:t>by which </a:t>
            </a:r>
            <a:r>
              <a:rPr lang="en-US" sz="2700" b="1" dirty="0" smtClean="0">
                <a:solidFill>
                  <a:srgbClr val="002060"/>
                </a:solidFill>
              </a:rPr>
              <a:t>manager guides </a:t>
            </a:r>
            <a:r>
              <a:rPr lang="en-US" sz="2700" dirty="0" smtClean="0">
                <a:solidFill>
                  <a:srgbClr val="002060"/>
                </a:solidFill>
              </a:rPr>
              <a:t>and </a:t>
            </a:r>
            <a:r>
              <a:rPr lang="en-US" sz="2700" b="1" dirty="0" smtClean="0">
                <a:solidFill>
                  <a:srgbClr val="002060"/>
                </a:solidFill>
              </a:rPr>
              <a:t>influences</a:t>
            </a:r>
            <a:r>
              <a:rPr lang="en-US" sz="2700" dirty="0" smtClean="0">
                <a:solidFill>
                  <a:srgbClr val="002060"/>
                </a:solidFill>
              </a:rPr>
              <a:t> the </a:t>
            </a:r>
            <a:r>
              <a:rPr lang="en-US" sz="2700" b="1" dirty="0" smtClean="0">
                <a:solidFill>
                  <a:srgbClr val="002060"/>
                </a:solidFill>
              </a:rPr>
              <a:t>work of subordinates </a:t>
            </a:r>
            <a:r>
              <a:rPr lang="en-US" sz="2700" dirty="0" smtClean="0">
                <a:solidFill>
                  <a:srgbClr val="002060"/>
                </a:solidFill>
              </a:rPr>
              <a:t>in </a:t>
            </a:r>
            <a:r>
              <a:rPr lang="en-US" sz="2700" b="1" dirty="0" smtClean="0">
                <a:solidFill>
                  <a:srgbClr val="002060"/>
                </a:solidFill>
              </a:rPr>
              <a:t>desired direction</a:t>
            </a:r>
            <a:r>
              <a:rPr lang="en-US" sz="2700" dirty="0" smtClean="0">
                <a:solidFill>
                  <a:srgbClr val="002060"/>
                </a:solidFill>
              </a:rPr>
              <a:t>.</a:t>
            </a:r>
          </a:p>
          <a:p>
            <a:pPr indent="0" algn="just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2700" b="1" dirty="0" smtClean="0">
                <a:solidFill>
                  <a:srgbClr val="002060"/>
                </a:solidFill>
              </a:rPr>
              <a:t>Communications-</a:t>
            </a:r>
            <a:r>
              <a:rPr lang="en-US" sz="2700" dirty="0" smtClean="0">
                <a:solidFill>
                  <a:srgbClr val="002060"/>
                </a:solidFill>
              </a:rPr>
              <a:t> is the </a:t>
            </a:r>
            <a:r>
              <a:rPr lang="en-US" sz="2700" b="1" dirty="0" smtClean="0">
                <a:solidFill>
                  <a:srgbClr val="002060"/>
                </a:solidFill>
              </a:rPr>
              <a:t>process of passing information</a:t>
            </a:r>
            <a:r>
              <a:rPr lang="en-US" sz="2700" dirty="0" smtClean="0">
                <a:solidFill>
                  <a:srgbClr val="002060"/>
                </a:solidFill>
              </a:rPr>
              <a:t>, </a:t>
            </a:r>
            <a:r>
              <a:rPr lang="en-US" sz="2700" b="1" dirty="0" smtClean="0">
                <a:solidFill>
                  <a:srgbClr val="002060"/>
                </a:solidFill>
              </a:rPr>
              <a:t>experience</a:t>
            </a:r>
            <a:r>
              <a:rPr lang="en-US" sz="2700" dirty="0" smtClean="0">
                <a:solidFill>
                  <a:srgbClr val="002060"/>
                </a:solidFill>
              </a:rPr>
              <a:t>, </a:t>
            </a:r>
            <a:r>
              <a:rPr lang="en-US" sz="2700" b="1" dirty="0" smtClean="0">
                <a:solidFill>
                  <a:srgbClr val="002060"/>
                </a:solidFill>
              </a:rPr>
              <a:t>opinion etc </a:t>
            </a:r>
            <a:r>
              <a:rPr lang="en-US" sz="2700" dirty="0" smtClean="0">
                <a:solidFill>
                  <a:srgbClr val="002060"/>
                </a:solidFill>
              </a:rPr>
              <a:t>from </a:t>
            </a:r>
            <a:r>
              <a:rPr lang="en-US" sz="2700" b="1" dirty="0" smtClean="0">
                <a:solidFill>
                  <a:srgbClr val="002060"/>
                </a:solidFill>
              </a:rPr>
              <a:t>one person </a:t>
            </a:r>
            <a:r>
              <a:rPr lang="en-US" sz="2700" dirty="0" smtClean="0">
                <a:solidFill>
                  <a:srgbClr val="002060"/>
                </a:solidFill>
              </a:rPr>
              <a:t>to </a:t>
            </a:r>
            <a:r>
              <a:rPr lang="en-US" sz="2700" b="1" dirty="0" smtClean="0">
                <a:solidFill>
                  <a:srgbClr val="002060"/>
                </a:solidFill>
              </a:rPr>
              <a:t>another.</a:t>
            </a:r>
            <a:r>
              <a:rPr lang="en-US" sz="2700" dirty="0" smtClean="0">
                <a:solidFill>
                  <a:srgbClr val="002060"/>
                </a:solidFill>
              </a:rPr>
              <a:t> It is a bridge of understanding.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1089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2445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90650"/>
            <a:ext cx="8458200" cy="5238750"/>
          </a:xfrm>
        </p:spPr>
        <p:txBody>
          <a:bodyPr>
            <a:normAutofit fontScale="95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Controlling</a:t>
            </a:r>
          </a:p>
          <a:p>
            <a:pPr indent="0" algn="just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lang="en-US" sz="2500" dirty="0" smtClean="0">
                <a:solidFill>
                  <a:srgbClr val="002060"/>
                </a:solidFill>
              </a:rPr>
              <a:t>It implies </a:t>
            </a:r>
            <a:r>
              <a:rPr lang="en-US" sz="2500" b="1" dirty="0" smtClean="0">
                <a:solidFill>
                  <a:srgbClr val="002060"/>
                </a:solidFill>
              </a:rPr>
              <a:t>measurement of accomplishment </a:t>
            </a:r>
            <a:r>
              <a:rPr lang="en-US" sz="2500" dirty="0" smtClean="0">
                <a:solidFill>
                  <a:srgbClr val="002060"/>
                </a:solidFill>
              </a:rPr>
              <a:t>against the </a:t>
            </a:r>
            <a:r>
              <a:rPr lang="en-US" sz="2500" b="1" dirty="0" smtClean="0">
                <a:solidFill>
                  <a:srgbClr val="002060"/>
                </a:solidFill>
              </a:rPr>
              <a:t>standards and correction of deviation </a:t>
            </a:r>
            <a:r>
              <a:rPr lang="en-US" sz="2500" dirty="0" smtClean="0">
                <a:solidFill>
                  <a:srgbClr val="002060"/>
                </a:solidFill>
              </a:rPr>
              <a:t>if any to ensure </a:t>
            </a:r>
            <a:r>
              <a:rPr lang="en-US" sz="2500" b="1" dirty="0" smtClean="0">
                <a:solidFill>
                  <a:srgbClr val="002060"/>
                </a:solidFill>
              </a:rPr>
              <a:t>achievement of organizational goals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</a:p>
          <a:p>
            <a:pPr indent="0" algn="just" eaLnBrk="1" latinLnBrk="0" hangingPunct="1">
              <a:lnSpc>
                <a:spcPct val="130000"/>
              </a:lnSpc>
              <a:spcBef>
                <a:spcPts val="0"/>
              </a:spcBef>
            </a:pPr>
            <a:endParaRPr lang="en-US" sz="2500" dirty="0" smtClean="0">
              <a:solidFill>
                <a:srgbClr val="002060"/>
              </a:solidFill>
            </a:endParaRPr>
          </a:p>
          <a:p>
            <a:pPr indent="0" algn="just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lang="en-US" sz="2500" dirty="0" smtClean="0">
                <a:solidFill>
                  <a:srgbClr val="002060"/>
                </a:solidFill>
              </a:rPr>
              <a:t>The </a:t>
            </a:r>
            <a:r>
              <a:rPr lang="en-US" sz="2500" b="1" dirty="0" smtClean="0">
                <a:solidFill>
                  <a:srgbClr val="002060"/>
                </a:solidFill>
              </a:rPr>
              <a:t>purpose of controlling </a:t>
            </a:r>
            <a:r>
              <a:rPr lang="en-US" sz="2500" dirty="0" smtClean="0">
                <a:solidFill>
                  <a:srgbClr val="002060"/>
                </a:solidFill>
              </a:rPr>
              <a:t>is to ensure that </a:t>
            </a:r>
            <a:r>
              <a:rPr lang="en-US" sz="2500" b="1" dirty="0" smtClean="0">
                <a:solidFill>
                  <a:srgbClr val="002060"/>
                </a:solidFill>
              </a:rPr>
              <a:t>everything occurs</a:t>
            </a:r>
            <a:r>
              <a:rPr lang="en-US" sz="2500" dirty="0" smtClean="0">
                <a:solidFill>
                  <a:srgbClr val="002060"/>
                </a:solidFill>
              </a:rPr>
              <a:t> in </a:t>
            </a:r>
            <a:r>
              <a:rPr lang="en-US" sz="2500" b="1" dirty="0" smtClean="0">
                <a:solidFill>
                  <a:srgbClr val="002060"/>
                </a:solidFill>
              </a:rPr>
              <a:t>conformities with the standards</a:t>
            </a:r>
            <a:r>
              <a:rPr lang="en-US" sz="2500" dirty="0" smtClean="0">
                <a:solidFill>
                  <a:srgbClr val="002060"/>
                </a:solidFill>
              </a:rPr>
              <a:t>. An efficient system of </a:t>
            </a:r>
            <a:r>
              <a:rPr lang="en-US" sz="2500" b="1" dirty="0" smtClean="0">
                <a:solidFill>
                  <a:srgbClr val="002060"/>
                </a:solidFill>
              </a:rPr>
              <a:t>control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b="1" dirty="0" smtClean="0">
                <a:solidFill>
                  <a:srgbClr val="002060"/>
                </a:solidFill>
              </a:rPr>
              <a:t>helps</a:t>
            </a:r>
            <a:r>
              <a:rPr lang="en-US" sz="2500" dirty="0" smtClean="0">
                <a:solidFill>
                  <a:srgbClr val="002060"/>
                </a:solidFill>
              </a:rPr>
              <a:t> to </a:t>
            </a:r>
            <a:r>
              <a:rPr lang="en-US" sz="2500" b="1" dirty="0" smtClean="0">
                <a:solidFill>
                  <a:srgbClr val="002060"/>
                </a:solidFill>
              </a:rPr>
              <a:t>predict deviations </a:t>
            </a:r>
            <a:r>
              <a:rPr lang="en-US" sz="2500" dirty="0" smtClean="0">
                <a:solidFill>
                  <a:srgbClr val="002060"/>
                </a:solidFill>
              </a:rPr>
              <a:t>before </a:t>
            </a:r>
            <a:r>
              <a:rPr lang="en-US" sz="2500" b="1" dirty="0" smtClean="0">
                <a:solidFill>
                  <a:srgbClr val="002060"/>
                </a:solidFill>
              </a:rPr>
              <a:t>they actually occur. </a:t>
            </a:r>
          </a:p>
          <a:p>
            <a:pPr indent="0" eaLnBrk="1" latinLnBrk="0" hangingPunct="1">
              <a:lnSpc>
                <a:spcPct val="130000"/>
              </a:lnSpc>
              <a:spcBef>
                <a:spcPts val="0"/>
              </a:spcBef>
            </a:pPr>
            <a:endParaRPr lang="en-US" dirty="0" smtClean="0">
              <a:solidFill>
                <a:srgbClr val="002060"/>
              </a:solidFill>
            </a:endParaRPr>
          </a:p>
          <a:p>
            <a:pPr indent="0" eaLnBrk="1" latinLnBrk="0" hangingPunct="1">
              <a:lnSpc>
                <a:spcPct val="130000"/>
              </a:lnSpc>
              <a:spcBef>
                <a:spcPts val="0"/>
              </a:spcBef>
            </a:pPr>
            <a:endParaRPr lang="en-US" dirty="0" smtClean="0"/>
          </a:p>
          <a:p>
            <a:pPr indent="0" eaLnBrk="1" latinLnBrk="0" hangingPunct="1">
              <a:lnSpc>
                <a:spcPct val="130000"/>
              </a:lnSpc>
              <a:spcBef>
                <a:spcPts val="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0670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2445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90650"/>
            <a:ext cx="8458200" cy="5238750"/>
          </a:xfrm>
        </p:spPr>
        <p:txBody>
          <a:bodyPr>
            <a:normAutofit fontScale="80000" lnSpcReduction="20000"/>
          </a:bodyPr>
          <a:lstStyle/>
          <a:p>
            <a:pPr>
              <a:buNone/>
            </a:pPr>
            <a:r>
              <a:rPr lang="en-US" sz="3500" b="1" dirty="0" smtClean="0">
                <a:solidFill>
                  <a:srgbClr val="C00000"/>
                </a:solidFill>
              </a:rPr>
              <a:t>Controlling</a:t>
            </a:r>
          </a:p>
          <a:p>
            <a:pPr indent="0" eaLnBrk="1" latinLnBrk="0" hangingPunct="1">
              <a:lnSpc>
                <a:spcPct val="130000"/>
              </a:lnSpc>
              <a:spcBef>
                <a:spcPts val="0"/>
              </a:spcBef>
            </a:pPr>
            <a:endParaRPr lang="en-US" dirty="0" smtClean="0">
              <a:solidFill>
                <a:srgbClr val="002060"/>
              </a:solidFill>
            </a:endParaRPr>
          </a:p>
          <a:p>
            <a:pPr indent="0" algn="just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lang="en-US" sz="3000" dirty="0" smtClean="0">
                <a:solidFill>
                  <a:srgbClr val="002060"/>
                </a:solidFill>
              </a:rPr>
              <a:t>According to </a:t>
            </a:r>
            <a:r>
              <a:rPr lang="en-US" sz="3000" i="1" dirty="0" smtClean="0">
                <a:solidFill>
                  <a:srgbClr val="002060"/>
                </a:solidFill>
              </a:rPr>
              <a:t>Theo </a:t>
            </a:r>
            <a:r>
              <a:rPr lang="en-US" sz="3000" i="1" dirty="0" err="1" smtClean="0">
                <a:solidFill>
                  <a:srgbClr val="002060"/>
                </a:solidFill>
              </a:rPr>
              <a:t>Haimann</a:t>
            </a:r>
            <a:r>
              <a:rPr lang="en-US" sz="3000" dirty="0" smtClean="0">
                <a:solidFill>
                  <a:srgbClr val="002060"/>
                </a:solidFill>
              </a:rPr>
              <a:t>, “Controlling is </a:t>
            </a:r>
            <a:r>
              <a:rPr lang="en-US" sz="3000" b="1" dirty="0" smtClean="0">
                <a:solidFill>
                  <a:srgbClr val="002060"/>
                </a:solidFill>
              </a:rPr>
              <a:t>the process </a:t>
            </a:r>
            <a:r>
              <a:rPr lang="en-US" sz="3000" dirty="0" smtClean="0">
                <a:solidFill>
                  <a:srgbClr val="002060"/>
                </a:solidFill>
              </a:rPr>
              <a:t>of </a:t>
            </a:r>
            <a:r>
              <a:rPr lang="en-US" sz="3000" b="1" dirty="0" smtClean="0">
                <a:solidFill>
                  <a:srgbClr val="002060"/>
                </a:solidFill>
              </a:rPr>
              <a:t>checking whether or not proper progress </a:t>
            </a:r>
            <a:r>
              <a:rPr lang="en-US" sz="3000" dirty="0" smtClean="0">
                <a:solidFill>
                  <a:srgbClr val="002060"/>
                </a:solidFill>
              </a:rPr>
              <a:t>is being </a:t>
            </a:r>
            <a:r>
              <a:rPr lang="en-US" sz="3000" b="1" dirty="0" smtClean="0">
                <a:solidFill>
                  <a:srgbClr val="002060"/>
                </a:solidFill>
              </a:rPr>
              <a:t>made towards </a:t>
            </a:r>
            <a:r>
              <a:rPr lang="en-US" sz="3000" dirty="0" smtClean="0">
                <a:solidFill>
                  <a:srgbClr val="002060"/>
                </a:solidFill>
              </a:rPr>
              <a:t>the </a:t>
            </a:r>
            <a:r>
              <a:rPr lang="en-US" sz="3000" b="1" dirty="0" smtClean="0">
                <a:solidFill>
                  <a:srgbClr val="002060"/>
                </a:solidFill>
              </a:rPr>
              <a:t>objectives</a:t>
            </a:r>
            <a:r>
              <a:rPr lang="en-US" sz="3000" dirty="0" smtClean="0">
                <a:solidFill>
                  <a:srgbClr val="002060"/>
                </a:solidFill>
              </a:rPr>
              <a:t> and </a:t>
            </a:r>
            <a:r>
              <a:rPr lang="en-US" sz="3000" b="1" dirty="0" smtClean="0">
                <a:solidFill>
                  <a:srgbClr val="002060"/>
                </a:solidFill>
              </a:rPr>
              <a:t>goals</a:t>
            </a:r>
            <a:r>
              <a:rPr lang="en-US" sz="3000" dirty="0" smtClean="0">
                <a:solidFill>
                  <a:srgbClr val="002060"/>
                </a:solidFill>
              </a:rPr>
              <a:t> and </a:t>
            </a:r>
            <a:r>
              <a:rPr lang="en-US" sz="3000" b="1" dirty="0" smtClean="0">
                <a:solidFill>
                  <a:srgbClr val="002060"/>
                </a:solidFill>
              </a:rPr>
              <a:t>acting</a:t>
            </a:r>
            <a:r>
              <a:rPr lang="en-US" sz="3000" dirty="0" smtClean="0">
                <a:solidFill>
                  <a:srgbClr val="002060"/>
                </a:solidFill>
              </a:rPr>
              <a:t> if </a:t>
            </a:r>
            <a:r>
              <a:rPr lang="en-US" sz="3000" b="1" dirty="0" smtClean="0">
                <a:solidFill>
                  <a:srgbClr val="002060"/>
                </a:solidFill>
              </a:rPr>
              <a:t>necessary, to correct any deviation”. </a:t>
            </a:r>
          </a:p>
          <a:p>
            <a:pPr indent="0" algn="just" eaLnBrk="1" latinLnBrk="0" hangingPunct="1">
              <a:lnSpc>
                <a:spcPct val="130000"/>
              </a:lnSpc>
              <a:spcBef>
                <a:spcPts val="0"/>
              </a:spcBef>
            </a:pPr>
            <a:endParaRPr lang="en-US" sz="3000" dirty="0" smtClean="0">
              <a:solidFill>
                <a:srgbClr val="002060"/>
              </a:solidFill>
            </a:endParaRPr>
          </a:p>
          <a:p>
            <a:pPr indent="0" algn="just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lang="en-US" sz="3000" dirty="0" smtClean="0">
                <a:solidFill>
                  <a:srgbClr val="002060"/>
                </a:solidFill>
              </a:rPr>
              <a:t>According to Koontz &amp; </a:t>
            </a:r>
            <a:r>
              <a:rPr lang="en-US" sz="3000" dirty="0" err="1" smtClean="0">
                <a:solidFill>
                  <a:srgbClr val="002060"/>
                </a:solidFill>
              </a:rPr>
              <a:t>O’Donell</a:t>
            </a: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dirty="0" smtClean="0">
                <a:solidFill>
                  <a:srgbClr val="C00000"/>
                </a:solidFill>
              </a:rPr>
              <a:t>“Controlling is </a:t>
            </a:r>
            <a:r>
              <a:rPr lang="en-US" sz="3000" b="1" dirty="0" smtClean="0">
                <a:solidFill>
                  <a:srgbClr val="C00000"/>
                </a:solidFill>
              </a:rPr>
              <a:t>the measurement</a:t>
            </a:r>
            <a:r>
              <a:rPr lang="en-US" sz="3000" dirty="0" smtClean="0">
                <a:solidFill>
                  <a:srgbClr val="C00000"/>
                </a:solidFill>
              </a:rPr>
              <a:t> &amp; </a:t>
            </a:r>
            <a:r>
              <a:rPr lang="en-US" sz="3000" b="1" dirty="0" smtClean="0">
                <a:solidFill>
                  <a:srgbClr val="C00000"/>
                </a:solidFill>
              </a:rPr>
              <a:t>correction</a:t>
            </a:r>
            <a:r>
              <a:rPr lang="en-US" sz="3000" dirty="0" smtClean="0">
                <a:solidFill>
                  <a:srgbClr val="C00000"/>
                </a:solidFill>
              </a:rPr>
              <a:t> of </a:t>
            </a:r>
            <a:r>
              <a:rPr lang="en-US" sz="3000" b="1" dirty="0" smtClean="0">
                <a:solidFill>
                  <a:srgbClr val="C00000"/>
                </a:solidFill>
              </a:rPr>
              <a:t>performance activities </a:t>
            </a:r>
            <a:r>
              <a:rPr lang="en-US" sz="3000" dirty="0" smtClean="0">
                <a:solidFill>
                  <a:srgbClr val="C00000"/>
                </a:solidFill>
              </a:rPr>
              <a:t>of </a:t>
            </a:r>
            <a:r>
              <a:rPr lang="en-US" sz="3000" b="1" dirty="0" smtClean="0">
                <a:solidFill>
                  <a:srgbClr val="C00000"/>
                </a:solidFill>
              </a:rPr>
              <a:t>subordinates</a:t>
            </a:r>
            <a:r>
              <a:rPr lang="en-US" sz="3000" dirty="0" smtClean="0">
                <a:solidFill>
                  <a:srgbClr val="C00000"/>
                </a:solidFill>
              </a:rPr>
              <a:t> in order to make </a:t>
            </a:r>
            <a:r>
              <a:rPr lang="en-US" sz="3000" b="1" dirty="0" smtClean="0">
                <a:solidFill>
                  <a:srgbClr val="C00000"/>
                </a:solidFill>
              </a:rPr>
              <a:t>sure</a:t>
            </a:r>
            <a:r>
              <a:rPr lang="en-US" sz="3000" dirty="0" smtClean="0">
                <a:solidFill>
                  <a:srgbClr val="C00000"/>
                </a:solidFill>
              </a:rPr>
              <a:t> that the </a:t>
            </a:r>
            <a:r>
              <a:rPr lang="en-US" sz="3000" b="1" dirty="0" smtClean="0">
                <a:solidFill>
                  <a:srgbClr val="C00000"/>
                </a:solidFill>
              </a:rPr>
              <a:t>enterprise objectives</a:t>
            </a:r>
            <a:r>
              <a:rPr lang="en-US" sz="3000" dirty="0" smtClean="0">
                <a:solidFill>
                  <a:srgbClr val="C00000"/>
                </a:solidFill>
              </a:rPr>
              <a:t> and </a:t>
            </a:r>
            <a:r>
              <a:rPr lang="en-US" sz="3000" b="1" dirty="0" smtClean="0">
                <a:solidFill>
                  <a:srgbClr val="C00000"/>
                </a:solidFill>
              </a:rPr>
              <a:t>plans</a:t>
            </a:r>
            <a:r>
              <a:rPr lang="en-US" sz="3000" dirty="0" smtClean="0">
                <a:solidFill>
                  <a:srgbClr val="C00000"/>
                </a:solidFill>
              </a:rPr>
              <a:t> </a:t>
            </a:r>
            <a:r>
              <a:rPr lang="en-US" sz="3000" b="1" dirty="0" smtClean="0">
                <a:solidFill>
                  <a:srgbClr val="C00000"/>
                </a:solidFill>
              </a:rPr>
              <a:t>desired</a:t>
            </a:r>
            <a:r>
              <a:rPr lang="en-US" sz="3000" dirty="0" smtClean="0">
                <a:solidFill>
                  <a:srgbClr val="C00000"/>
                </a:solidFill>
              </a:rPr>
              <a:t> to </a:t>
            </a:r>
            <a:r>
              <a:rPr lang="en-US" sz="3000" b="1" dirty="0" smtClean="0">
                <a:solidFill>
                  <a:srgbClr val="C00000"/>
                </a:solidFill>
              </a:rPr>
              <a:t>obtain them </a:t>
            </a:r>
            <a:r>
              <a:rPr lang="en-US" sz="3000" dirty="0" smtClean="0">
                <a:solidFill>
                  <a:srgbClr val="C00000"/>
                </a:solidFill>
              </a:rPr>
              <a:t>as being accomplished”</a:t>
            </a:r>
            <a:r>
              <a:rPr lang="en-US" sz="3000" dirty="0" smtClean="0">
                <a:solidFill>
                  <a:srgbClr val="002060"/>
                </a:solidFill>
              </a:rPr>
              <a:t>. </a:t>
            </a:r>
            <a:endParaRPr lang="en-US" sz="3000" dirty="0" smtClean="0"/>
          </a:p>
          <a:p>
            <a:pPr indent="0" eaLnBrk="1" latinLnBrk="0" hangingPunct="1">
              <a:lnSpc>
                <a:spcPct val="130000"/>
              </a:lnSpc>
              <a:spcBef>
                <a:spcPts val="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12445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Functions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90650"/>
            <a:ext cx="8458200" cy="5238750"/>
          </a:xfrm>
        </p:spPr>
        <p:txBody>
          <a:bodyPr>
            <a:normAutofit fontScale="95000"/>
          </a:bodyPr>
          <a:lstStyle/>
          <a:p>
            <a:pPr>
              <a:buNone/>
            </a:pPr>
            <a:r>
              <a:rPr lang="en-US" sz="2900" b="1" dirty="0" smtClean="0">
                <a:solidFill>
                  <a:srgbClr val="C00000"/>
                </a:solidFill>
              </a:rPr>
              <a:t>Controlling</a:t>
            </a:r>
          </a:p>
          <a:p>
            <a:pPr>
              <a:buNone/>
            </a:pPr>
            <a:r>
              <a:rPr lang="en-US" sz="2500" dirty="0" smtClean="0">
                <a:solidFill>
                  <a:srgbClr val="002060"/>
                </a:solidFill>
              </a:rPr>
              <a:t>Therefore controlling has following steps:</a:t>
            </a:r>
          </a:p>
          <a:p>
            <a:pPr lvl="1" indent="0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002060"/>
                </a:solidFill>
              </a:rPr>
              <a:t>Establishment of standard performance. </a:t>
            </a:r>
          </a:p>
          <a:p>
            <a:pPr lvl="1" indent="0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002060"/>
                </a:solidFill>
              </a:rPr>
              <a:t>Measurement of actual performance. </a:t>
            </a:r>
          </a:p>
          <a:p>
            <a:pPr lvl="1" indent="0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002060"/>
                </a:solidFill>
              </a:rPr>
              <a:t>Comparison of actual performance with the standards and finding out deviation if any. </a:t>
            </a:r>
          </a:p>
          <a:p>
            <a:pPr lvl="1" indent="0" eaLnBrk="1" latinLnBrk="0" hangingPunct="1">
              <a:lnSpc>
                <a:spcPct val="13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002060"/>
                </a:solidFill>
              </a:rPr>
              <a:t>Corrective action. </a:t>
            </a:r>
          </a:p>
          <a:p>
            <a:pPr indent="0" eaLnBrk="1" latinLnBrk="0" hangingPunct="1">
              <a:lnSpc>
                <a:spcPct val="130000"/>
              </a:lnSpc>
              <a:spcBef>
                <a:spcPts val="0"/>
              </a:spcBef>
            </a:pPr>
            <a:endParaRPr lang="en-US" dirty="0" smtClean="0"/>
          </a:p>
          <a:p>
            <a:pPr indent="0" eaLnBrk="1" latinLnBrk="0" hangingPunct="1">
              <a:lnSpc>
                <a:spcPct val="130000"/>
              </a:lnSpc>
              <a:spcBef>
                <a:spcPts val="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450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26415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ASSIGNMENT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47825"/>
            <a:ext cx="8610600" cy="4478655"/>
          </a:xfrm>
        </p:spPr>
        <p:txBody>
          <a:bodyPr>
            <a:normAutofit fontScale="87500" lnSpcReduction="20000"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2060"/>
                </a:solidFill>
              </a:rPr>
              <a:t>Q 1. 	Define management and engineering management. 	What are the objectives of management ?</a:t>
            </a:r>
          </a:p>
          <a:p>
            <a:pPr>
              <a:buNone/>
            </a:pPr>
            <a:r>
              <a:rPr lang="en-US" sz="2900" dirty="0">
                <a:solidFill>
                  <a:srgbClr val="002060"/>
                </a:solidFill>
              </a:rPr>
              <a:t>Q 2.</a:t>
            </a:r>
            <a:r>
              <a:rPr lang="en-US" sz="2800" dirty="0" smtClean="0">
                <a:solidFill>
                  <a:srgbClr val="C00000"/>
                </a:solidFill>
              </a:rPr>
              <a:t> 	</a:t>
            </a:r>
            <a:r>
              <a:rPr lang="en-US" sz="2900" dirty="0">
                <a:solidFill>
                  <a:srgbClr val="002060"/>
                </a:solidFill>
              </a:rPr>
              <a:t>What are the skills required for a manager ?</a:t>
            </a:r>
          </a:p>
          <a:p>
            <a:pPr>
              <a:buNone/>
            </a:pPr>
            <a:r>
              <a:rPr lang="en-US" sz="2900" dirty="0">
                <a:solidFill>
                  <a:srgbClr val="002060"/>
                </a:solidFill>
              </a:rPr>
              <a:t>Q 3.	Explain the roles of a Manager.</a:t>
            </a:r>
          </a:p>
          <a:p>
            <a:pPr>
              <a:buNone/>
            </a:pPr>
            <a:r>
              <a:rPr lang="en-US" sz="2900" dirty="0">
                <a:solidFill>
                  <a:srgbClr val="002060"/>
                </a:solidFill>
              </a:rPr>
              <a:t>Q 4.	Explain the levels of management.</a:t>
            </a:r>
          </a:p>
          <a:p>
            <a:pPr>
              <a:buNone/>
            </a:pPr>
            <a:r>
              <a:rPr lang="en-US" sz="2900" dirty="0">
                <a:solidFill>
                  <a:srgbClr val="002060"/>
                </a:solidFill>
              </a:rPr>
              <a:t>Q 5.	Explain the functions of management.</a:t>
            </a:r>
          </a:p>
          <a:p>
            <a:pPr>
              <a:buNone/>
            </a:pPr>
            <a:r>
              <a:rPr lang="en-US" sz="2900" dirty="0">
                <a:solidFill>
                  <a:srgbClr val="002060"/>
                </a:solidFill>
              </a:rPr>
              <a:t>Q 6. 	Explain the principles of organizing.</a:t>
            </a:r>
          </a:p>
          <a:p>
            <a:pPr>
              <a:buNone/>
            </a:pPr>
            <a:r>
              <a:rPr lang="en-US" sz="2900" dirty="0">
                <a:solidFill>
                  <a:srgbClr val="002060"/>
                </a:solidFill>
              </a:rPr>
              <a:t>Q 7. 	 Explain the steps of efficient staffing. </a:t>
            </a:r>
          </a:p>
          <a:p>
            <a:pPr>
              <a:buNone/>
            </a:pPr>
            <a:r>
              <a:rPr lang="en-US" sz="2900" dirty="0">
                <a:solidFill>
                  <a:srgbClr val="002060"/>
                </a:solidFill>
              </a:rPr>
              <a:t>Q 8. 	 Explain the steps involved in staffing process.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863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</a:schemeClr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Importance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4140"/>
            <a:ext cx="8686800" cy="5255260"/>
          </a:xfrm>
        </p:spPr>
        <p:txBody>
          <a:bodyPr>
            <a:normAutofit lnSpcReduction="10000"/>
          </a:bodyPr>
          <a:lstStyle/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C00000"/>
                </a:solidFill>
              </a:rPr>
              <a:t>It helps in Achieving Group Goals -</a:t>
            </a:r>
            <a:r>
              <a:rPr lang="en-US" sz="2400" dirty="0" smtClean="0">
                <a:solidFill>
                  <a:srgbClr val="002060"/>
                </a:solidFill>
              </a:rPr>
              <a:t> It arranges the </a:t>
            </a:r>
            <a:r>
              <a:rPr lang="en-US" sz="2400" b="1" dirty="0" smtClean="0">
                <a:solidFill>
                  <a:srgbClr val="002060"/>
                </a:solidFill>
              </a:rPr>
              <a:t>factors of production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b="1" dirty="0" smtClean="0">
                <a:solidFill>
                  <a:srgbClr val="002060"/>
                </a:solidFill>
              </a:rPr>
              <a:t>assembles and organizes </a:t>
            </a:r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resources,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integrates the resources in effective manner </a:t>
            </a: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b="1" dirty="0" smtClean="0">
                <a:solidFill>
                  <a:srgbClr val="002060"/>
                </a:solidFill>
              </a:rPr>
              <a:t>achieve goals. </a:t>
            </a: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It directs </a:t>
            </a:r>
            <a:r>
              <a:rPr lang="en-US" sz="2400" b="1" dirty="0" smtClean="0">
                <a:solidFill>
                  <a:srgbClr val="002060"/>
                </a:solidFill>
              </a:rPr>
              <a:t>group efforts </a:t>
            </a:r>
            <a:r>
              <a:rPr lang="en-US" sz="2400" dirty="0" smtClean="0">
                <a:solidFill>
                  <a:srgbClr val="002060"/>
                </a:solidFill>
              </a:rPr>
              <a:t>towards </a:t>
            </a:r>
            <a:r>
              <a:rPr lang="en-US" sz="2400" b="1" dirty="0" smtClean="0">
                <a:solidFill>
                  <a:srgbClr val="002060"/>
                </a:solidFill>
              </a:rPr>
              <a:t>achievement of pre-determined goals. </a:t>
            </a: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By defining </a:t>
            </a:r>
            <a:r>
              <a:rPr lang="en-US" sz="2400" b="1" dirty="0" smtClean="0">
                <a:solidFill>
                  <a:srgbClr val="002060"/>
                </a:solidFill>
              </a:rPr>
              <a:t>objective of organization </a:t>
            </a:r>
            <a:r>
              <a:rPr lang="en-US" sz="2400" dirty="0" smtClean="0">
                <a:solidFill>
                  <a:srgbClr val="002060"/>
                </a:solidFill>
              </a:rPr>
              <a:t>clearly there would be </a:t>
            </a:r>
            <a:r>
              <a:rPr lang="en-US" sz="2400" b="1" dirty="0" smtClean="0">
                <a:solidFill>
                  <a:srgbClr val="002060"/>
                </a:solidFill>
              </a:rPr>
              <a:t>no wastage of time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b="1" dirty="0" smtClean="0">
                <a:solidFill>
                  <a:srgbClr val="002060"/>
                </a:solidFill>
              </a:rPr>
              <a:t>money and effort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Management </a:t>
            </a:r>
            <a:r>
              <a:rPr lang="en-US" sz="2400" b="1" dirty="0" smtClean="0">
                <a:solidFill>
                  <a:srgbClr val="002060"/>
                </a:solidFill>
              </a:rPr>
              <a:t>converts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disorganized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resources of men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b="1" dirty="0" smtClean="0">
                <a:solidFill>
                  <a:srgbClr val="002060"/>
                </a:solidFill>
              </a:rPr>
              <a:t>machines, money etc</a:t>
            </a:r>
            <a:r>
              <a:rPr lang="en-US" sz="2400" dirty="0" smtClean="0">
                <a:solidFill>
                  <a:srgbClr val="002060"/>
                </a:solidFill>
              </a:rPr>
              <a:t>. into </a:t>
            </a:r>
            <a:r>
              <a:rPr lang="en-US" sz="2400" b="1" dirty="0" smtClean="0">
                <a:solidFill>
                  <a:srgbClr val="002060"/>
                </a:solidFill>
              </a:rPr>
              <a:t>useful enterprise</a:t>
            </a:r>
            <a:r>
              <a:rPr lang="en-US" sz="2400" dirty="0" smtClean="0">
                <a:solidFill>
                  <a:srgbClr val="002060"/>
                </a:solidFill>
              </a:rPr>
              <a:t>. These </a:t>
            </a:r>
            <a:r>
              <a:rPr lang="en-US" sz="2400" b="1" dirty="0" smtClean="0">
                <a:solidFill>
                  <a:srgbClr val="002060"/>
                </a:solidFill>
              </a:rPr>
              <a:t>resources are coordinated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b="1" dirty="0" smtClean="0">
                <a:solidFill>
                  <a:srgbClr val="002060"/>
                </a:solidFill>
              </a:rPr>
              <a:t>directed </a:t>
            </a:r>
            <a:r>
              <a:rPr lang="en-US" sz="2400" dirty="0" smtClean="0">
                <a:solidFill>
                  <a:srgbClr val="002060"/>
                </a:solidFill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</a:rPr>
              <a:t>controlled</a:t>
            </a:r>
            <a:r>
              <a:rPr lang="en-US" sz="2400" dirty="0" smtClean="0">
                <a:solidFill>
                  <a:srgbClr val="002060"/>
                </a:solidFill>
              </a:rPr>
              <a:t> in such a manner that enterprise work </a:t>
            </a:r>
            <a:r>
              <a:rPr lang="en-US" sz="2400" b="1" dirty="0" smtClean="0">
                <a:solidFill>
                  <a:srgbClr val="002060"/>
                </a:solidFill>
              </a:rPr>
              <a:t>towards attainment of goals.</a:t>
            </a: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endParaRPr lang="en-US" sz="16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863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</a:schemeClr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Importance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4140"/>
            <a:ext cx="8686800" cy="5255260"/>
          </a:xfrm>
        </p:spPr>
        <p:txBody>
          <a:bodyPr>
            <a:norm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endParaRPr lang="en-US" sz="1600" dirty="0" smtClean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C00000"/>
                </a:solidFill>
              </a:rPr>
              <a:t>Optimum Utilization of Resources -</a:t>
            </a:r>
            <a:r>
              <a:rPr lang="en-US" sz="2400" dirty="0" smtClean="0">
                <a:solidFill>
                  <a:srgbClr val="002060"/>
                </a:solidFill>
              </a:rPr>
              <a:t> Management </a:t>
            </a:r>
            <a:r>
              <a:rPr lang="en-US" sz="2400" b="1" dirty="0" smtClean="0">
                <a:solidFill>
                  <a:srgbClr val="002060"/>
                </a:solidFill>
              </a:rPr>
              <a:t>utilizes </a:t>
            </a:r>
            <a:r>
              <a:rPr lang="en-US" sz="2400" dirty="0" smtClean="0">
                <a:solidFill>
                  <a:srgbClr val="002060"/>
                </a:solidFill>
              </a:rPr>
              <a:t>all the </a:t>
            </a:r>
            <a:r>
              <a:rPr lang="en-US" sz="2400" b="1" dirty="0" smtClean="0">
                <a:solidFill>
                  <a:srgbClr val="002060"/>
                </a:solidFill>
              </a:rPr>
              <a:t>physical &amp; human resources productively.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This leads to </a:t>
            </a:r>
            <a:r>
              <a:rPr lang="en-US" sz="2400" b="1" dirty="0" smtClean="0">
                <a:solidFill>
                  <a:srgbClr val="002060"/>
                </a:solidFill>
              </a:rPr>
              <a:t>effectiveness in management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Management provides </a:t>
            </a:r>
            <a:r>
              <a:rPr lang="en-US" sz="2400" b="1" dirty="0" smtClean="0">
                <a:solidFill>
                  <a:srgbClr val="002060"/>
                </a:solidFill>
              </a:rPr>
              <a:t>maximum utilization </a:t>
            </a:r>
            <a:r>
              <a:rPr lang="en-US" sz="2400" dirty="0" smtClean="0">
                <a:solidFill>
                  <a:srgbClr val="002060"/>
                </a:solidFill>
              </a:rPr>
              <a:t>of </a:t>
            </a:r>
            <a:r>
              <a:rPr lang="en-US" sz="2400" b="1" dirty="0" smtClean="0">
                <a:solidFill>
                  <a:srgbClr val="002060"/>
                </a:solidFill>
              </a:rPr>
              <a:t>rare resources </a:t>
            </a:r>
            <a:r>
              <a:rPr lang="en-US" sz="2400" dirty="0" smtClean="0">
                <a:solidFill>
                  <a:srgbClr val="002060"/>
                </a:solidFill>
              </a:rPr>
              <a:t>by </a:t>
            </a:r>
            <a:r>
              <a:rPr lang="en-US" sz="2400" b="1" dirty="0" smtClean="0">
                <a:solidFill>
                  <a:srgbClr val="002060"/>
                </a:solidFill>
              </a:rPr>
              <a:t>selecting</a:t>
            </a:r>
            <a:r>
              <a:rPr lang="en-US" sz="2400" dirty="0" smtClean="0">
                <a:solidFill>
                  <a:srgbClr val="002060"/>
                </a:solidFill>
              </a:rPr>
              <a:t> its best </a:t>
            </a:r>
            <a:r>
              <a:rPr lang="en-US" sz="2400" b="1" dirty="0" smtClean="0">
                <a:solidFill>
                  <a:srgbClr val="002060"/>
                </a:solidFill>
              </a:rPr>
              <a:t>possible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alternate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use</a:t>
            </a:r>
            <a:r>
              <a:rPr lang="en-US" sz="2400" dirty="0" smtClean="0">
                <a:solidFill>
                  <a:srgbClr val="002060"/>
                </a:solidFill>
              </a:rPr>
              <a:t> in </a:t>
            </a:r>
            <a:r>
              <a:rPr lang="en-US" sz="2400" b="1" dirty="0" smtClean="0">
                <a:solidFill>
                  <a:srgbClr val="002060"/>
                </a:solidFill>
              </a:rPr>
              <a:t>industry</a:t>
            </a:r>
            <a:r>
              <a:rPr lang="en-US" sz="2400" dirty="0" smtClean="0">
                <a:solidFill>
                  <a:srgbClr val="002060"/>
                </a:solidFill>
              </a:rPr>
              <a:t> from out of </a:t>
            </a:r>
            <a:r>
              <a:rPr lang="en-US" sz="2400" b="1" dirty="0" smtClean="0">
                <a:solidFill>
                  <a:srgbClr val="002060"/>
                </a:solidFill>
              </a:rPr>
              <a:t>various uses. </a:t>
            </a: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It makes use of </a:t>
            </a:r>
            <a:r>
              <a:rPr lang="en-US" sz="2400" b="1" dirty="0" smtClean="0">
                <a:solidFill>
                  <a:srgbClr val="002060"/>
                </a:solidFill>
              </a:rPr>
              <a:t>experts, professional and these services </a:t>
            </a:r>
            <a:r>
              <a:rPr lang="en-US" sz="2400" dirty="0" smtClean="0">
                <a:solidFill>
                  <a:srgbClr val="002060"/>
                </a:solidFill>
              </a:rPr>
              <a:t>leads to use of their </a:t>
            </a:r>
            <a:r>
              <a:rPr lang="en-US" sz="2400" b="1" dirty="0" smtClean="0">
                <a:solidFill>
                  <a:srgbClr val="002060"/>
                </a:solidFill>
              </a:rPr>
              <a:t>skills, knowledge, and proper utilization </a:t>
            </a:r>
            <a:r>
              <a:rPr lang="en-US" sz="2400" dirty="0" smtClean="0">
                <a:solidFill>
                  <a:srgbClr val="002060"/>
                </a:solidFill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</a:rPr>
              <a:t>avoids wastage</a:t>
            </a:r>
            <a:r>
              <a:rPr lang="en-US" sz="2400" dirty="0" smtClean="0">
                <a:solidFill>
                  <a:srgbClr val="002060"/>
                </a:solidFill>
              </a:rPr>
              <a:t>. If employees and machines are producing its maximum there is </a:t>
            </a:r>
            <a:r>
              <a:rPr lang="en-US" sz="2400" b="1" dirty="0" smtClean="0">
                <a:solidFill>
                  <a:srgbClr val="002060"/>
                </a:solidFill>
              </a:rPr>
              <a:t>no under employment of any resources.</a:t>
            </a: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endParaRPr lang="en-US" sz="16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443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863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75000"/>
                  </a:schemeClr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Importance of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4140"/>
            <a:ext cx="8686800" cy="5255260"/>
          </a:xfrm>
        </p:spPr>
        <p:txBody>
          <a:bodyPr>
            <a:normAutofit/>
          </a:bodyPr>
          <a:lstStyle/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endParaRPr lang="en-US" sz="1600" dirty="0" smtClean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C00000"/>
                </a:solidFill>
              </a:rPr>
              <a:t>Reduces Costs -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It gets </a:t>
            </a:r>
            <a:r>
              <a:rPr lang="en-US" sz="2400" b="1" dirty="0" smtClean="0">
                <a:solidFill>
                  <a:srgbClr val="002060"/>
                </a:solidFill>
              </a:rPr>
              <a:t>maximum results </a:t>
            </a:r>
            <a:r>
              <a:rPr lang="en-US" sz="2400" dirty="0" smtClean="0">
                <a:solidFill>
                  <a:srgbClr val="002060"/>
                </a:solidFill>
              </a:rPr>
              <a:t>through </a:t>
            </a:r>
            <a:r>
              <a:rPr lang="en-US" sz="2400" b="1" dirty="0" smtClean="0">
                <a:solidFill>
                  <a:srgbClr val="002060"/>
                </a:solidFill>
              </a:rPr>
              <a:t>minimum input </a:t>
            </a:r>
            <a:r>
              <a:rPr lang="en-US" sz="2400" dirty="0" smtClean="0">
                <a:solidFill>
                  <a:srgbClr val="002060"/>
                </a:solidFill>
              </a:rPr>
              <a:t>by </a:t>
            </a:r>
            <a:r>
              <a:rPr lang="en-US" sz="2400" b="1" dirty="0" smtClean="0">
                <a:solidFill>
                  <a:srgbClr val="002060"/>
                </a:solidFill>
              </a:rPr>
              <a:t>proper planning</a:t>
            </a:r>
            <a:r>
              <a:rPr lang="en-US" sz="2400" dirty="0" smtClean="0">
                <a:solidFill>
                  <a:srgbClr val="002060"/>
                </a:solidFill>
              </a:rPr>
              <a:t> and by </a:t>
            </a:r>
            <a:r>
              <a:rPr lang="en-US" sz="2400" b="1" dirty="0" smtClean="0">
                <a:solidFill>
                  <a:srgbClr val="002060"/>
                </a:solidFill>
              </a:rPr>
              <a:t>using minimum input</a:t>
            </a:r>
            <a:r>
              <a:rPr lang="en-US" sz="2400" dirty="0" smtClean="0">
                <a:solidFill>
                  <a:srgbClr val="002060"/>
                </a:solidFill>
              </a:rPr>
              <a:t> &amp; </a:t>
            </a:r>
            <a:r>
              <a:rPr lang="en-US" sz="2400" b="1" dirty="0" smtClean="0">
                <a:solidFill>
                  <a:srgbClr val="002060"/>
                </a:solidFill>
              </a:rPr>
              <a:t>getting maximum output. </a:t>
            </a: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Management uses </a:t>
            </a:r>
            <a:r>
              <a:rPr lang="en-US" sz="2400" b="1" dirty="0" smtClean="0">
                <a:solidFill>
                  <a:srgbClr val="002060"/>
                </a:solidFill>
              </a:rPr>
              <a:t>physical, human and financial resources </a:t>
            </a:r>
            <a:r>
              <a:rPr lang="en-US" sz="2400" dirty="0" smtClean="0">
                <a:solidFill>
                  <a:srgbClr val="002060"/>
                </a:solidFill>
              </a:rPr>
              <a:t>in such a manner which results in </a:t>
            </a:r>
            <a:r>
              <a:rPr lang="en-US" sz="2400" b="1" dirty="0" smtClean="0">
                <a:solidFill>
                  <a:srgbClr val="002060"/>
                </a:solidFill>
              </a:rPr>
              <a:t>best combination. </a:t>
            </a: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This helps in </a:t>
            </a:r>
            <a:r>
              <a:rPr lang="en-US" sz="2400" b="1" dirty="0" smtClean="0">
                <a:solidFill>
                  <a:srgbClr val="002060"/>
                </a:solidFill>
              </a:rPr>
              <a:t>cost reduction.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815" y="0"/>
            <a:ext cx="1607185" cy="54038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59311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4327</Words>
  <Application>Microsoft Office PowerPoint</Application>
  <PresentationFormat>On-screen Show (4:3)</PresentationFormat>
  <Paragraphs>447</Paragraphs>
  <Slides>69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SimSun</vt:lpstr>
      <vt:lpstr>Arial</vt:lpstr>
      <vt:lpstr>Calibri</vt:lpstr>
      <vt:lpstr>Times New Roman</vt:lpstr>
      <vt:lpstr>Business Cooperate</vt:lpstr>
      <vt:lpstr>MANAGEMENT FOR ENGINEERS UNIT – 1  INTRODUCTION</vt:lpstr>
      <vt:lpstr>UNIT - 1, Contents</vt:lpstr>
      <vt:lpstr>Definition</vt:lpstr>
      <vt:lpstr>Engineering management</vt:lpstr>
      <vt:lpstr>Objectives of Management</vt:lpstr>
      <vt:lpstr>Objectives of Management</vt:lpstr>
      <vt:lpstr>Importance of Management</vt:lpstr>
      <vt:lpstr>Importance of Management</vt:lpstr>
      <vt:lpstr>Importance of Management</vt:lpstr>
      <vt:lpstr>Importance of Management</vt:lpstr>
      <vt:lpstr>Importance of Management</vt:lpstr>
      <vt:lpstr>Importance of Management</vt:lpstr>
      <vt:lpstr>Skills of Managers</vt:lpstr>
      <vt:lpstr>Skills of Managers</vt:lpstr>
      <vt:lpstr>Skills of Managers</vt:lpstr>
      <vt:lpstr>Role of a Manager</vt:lpstr>
      <vt:lpstr>PowerPoint Presentation</vt:lpstr>
      <vt:lpstr>PowerPoint Presentation</vt:lpstr>
      <vt:lpstr>PowerPoint Presentation</vt:lpstr>
      <vt:lpstr>Levels of Management</vt:lpstr>
      <vt:lpstr>Levels of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Functions of Management</vt:lpstr>
      <vt:lpstr>Functions of Management</vt:lpstr>
      <vt:lpstr>Functions of Management</vt:lpstr>
      <vt:lpstr>Functions of Management</vt:lpstr>
      <vt:lpstr>Functions of Management</vt:lpstr>
      <vt:lpstr>Functions of Management</vt:lpstr>
      <vt:lpstr>Functions of Management</vt:lpstr>
      <vt:lpstr>Functions of Management - Organizing</vt:lpstr>
      <vt:lpstr>Functions of Management - Organizing</vt:lpstr>
      <vt:lpstr>Functions of Management - Principles of Organizing</vt:lpstr>
      <vt:lpstr>Functions of Management - Principles of Organizing</vt:lpstr>
      <vt:lpstr>Functions of Management - Principles of Organizing</vt:lpstr>
      <vt:lpstr>Functions of Management - Principles of Organizing</vt:lpstr>
      <vt:lpstr>Functions of Management - Principles of Organizing</vt:lpstr>
      <vt:lpstr>Functions of Management - Principles of Organizing</vt:lpstr>
      <vt:lpstr>Functions of Management - Principles of Organizing</vt:lpstr>
      <vt:lpstr>Functions of Management - Principles of Organizing</vt:lpstr>
      <vt:lpstr>Functions of Management - Principles of Organizing</vt:lpstr>
      <vt:lpstr>Functions of Management - Principles of Organizing</vt:lpstr>
      <vt:lpstr>PowerPoint Presentation</vt:lpstr>
      <vt:lpstr>PowerPoint Presentation</vt:lpstr>
      <vt:lpstr>Functions of Management - Staffing</vt:lpstr>
      <vt:lpstr>Functions of Management - Staffing</vt:lpstr>
      <vt:lpstr>Functions of Management</vt:lpstr>
      <vt:lpstr>Functions of Management</vt:lpstr>
      <vt:lpstr>Functions of Management</vt:lpstr>
      <vt:lpstr>Functions of Management</vt:lpstr>
      <vt:lpstr>Functions of Management</vt:lpstr>
      <vt:lpstr>Functions of Management</vt:lpstr>
      <vt:lpstr>Functions of Management</vt:lpstr>
      <vt:lpstr>Functions of Management</vt:lpstr>
      <vt:lpstr>Functions of Management</vt:lpstr>
      <vt:lpstr>Functions of Management</vt:lpstr>
      <vt:lpstr>Functions of Management</vt:lpstr>
      <vt:lpstr>Functions of Management</vt:lpstr>
      <vt:lpstr>Functions of Management</vt:lpstr>
      <vt:lpstr>Functions of Management</vt:lpstr>
      <vt:lpstr>ASSIGNMENT - 1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jaypal rana</dc:creator>
  <cp:lastModifiedBy>jaypal rana</cp:lastModifiedBy>
  <cp:revision>326</cp:revision>
  <dcterms:created xsi:type="dcterms:W3CDTF">2022-12-29T05:31:17Z</dcterms:created>
  <dcterms:modified xsi:type="dcterms:W3CDTF">2023-08-08T06:52:29Z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