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80"/>
  </p:notesMasterIdLst>
  <p:sldIdLst>
    <p:sldId id="256" r:id="rId2"/>
    <p:sldId id="257" r:id="rId3"/>
    <p:sldId id="258" r:id="rId4"/>
    <p:sldId id="330" r:id="rId5"/>
    <p:sldId id="259" r:id="rId6"/>
    <p:sldId id="331" r:id="rId7"/>
    <p:sldId id="260" r:id="rId8"/>
    <p:sldId id="261" r:id="rId9"/>
    <p:sldId id="262" r:id="rId10"/>
    <p:sldId id="263" r:id="rId11"/>
    <p:sldId id="264" r:id="rId12"/>
    <p:sldId id="265" r:id="rId13"/>
    <p:sldId id="332" r:id="rId14"/>
    <p:sldId id="266" r:id="rId15"/>
    <p:sldId id="267" r:id="rId16"/>
    <p:sldId id="333" r:id="rId17"/>
    <p:sldId id="334" r:id="rId18"/>
    <p:sldId id="268" r:id="rId19"/>
    <p:sldId id="335" r:id="rId20"/>
    <p:sldId id="269" r:id="rId21"/>
    <p:sldId id="336" r:id="rId22"/>
    <p:sldId id="292" r:id="rId23"/>
    <p:sldId id="270" r:id="rId24"/>
    <p:sldId id="293" r:id="rId25"/>
    <p:sldId id="337" r:id="rId26"/>
    <p:sldId id="271" r:id="rId27"/>
    <p:sldId id="338" r:id="rId28"/>
    <p:sldId id="272" r:id="rId29"/>
    <p:sldId id="273" r:id="rId30"/>
    <p:sldId id="339" r:id="rId31"/>
    <p:sldId id="274" r:id="rId32"/>
    <p:sldId id="340" r:id="rId33"/>
    <p:sldId id="275" r:id="rId34"/>
    <p:sldId id="301" r:id="rId35"/>
    <p:sldId id="341" r:id="rId36"/>
    <p:sldId id="276" r:id="rId37"/>
    <p:sldId id="342" r:id="rId38"/>
    <p:sldId id="277" r:id="rId39"/>
    <p:sldId id="343" r:id="rId40"/>
    <p:sldId id="278" r:id="rId41"/>
    <p:sldId id="344" r:id="rId42"/>
    <p:sldId id="279" r:id="rId43"/>
    <p:sldId id="345" r:id="rId44"/>
    <p:sldId id="291" r:id="rId45"/>
    <p:sldId id="280" r:id="rId46"/>
    <p:sldId id="294" r:id="rId47"/>
    <p:sldId id="295" r:id="rId48"/>
    <p:sldId id="346" r:id="rId49"/>
    <p:sldId id="281" r:id="rId50"/>
    <p:sldId id="347" r:id="rId51"/>
    <p:sldId id="282" r:id="rId52"/>
    <p:sldId id="348" r:id="rId53"/>
    <p:sldId id="283" r:id="rId54"/>
    <p:sldId id="349" r:id="rId55"/>
    <p:sldId id="296" r:id="rId56"/>
    <p:sldId id="350" r:id="rId57"/>
    <p:sldId id="284" r:id="rId58"/>
    <p:sldId id="298" r:id="rId59"/>
    <p:sldId id="304" r:id="rId60"/>
    <p:sldId id="299" r:id="rId61"/>
    <p:sldId id="351" r:id="rId62"/>
    <p:sldId id="305" r:id="rId63"/>
    <p:sldId id="285" r:id="rId64"/>
    <p:sldId id="352" r:id="rId65"/>
    <p:sldId id="303" r:id="rId66"/>
    <p:sldId id="353" r:id="rId67"/>
    <p:sldId id="286" r:id="rId68"/>
    <p:sldId id="354" r:id="rId69"/>
    <p:sldId id="287" r:id="rId70"/>
    <p:sldId id="355" r:id="rId71"/>
    <p:sldId id="300" r:id="rId72"/>
    <p:sldId id="288" r:id="rId73"/>
    <p:sldId id="356" r:id="rId74"/>
    <p:sldId id="289" r:id="rId75"/>
    <p:sldId id="357" r:id="rId76"/>
    <p:sldId id="290" r:id="rId77"/>
    <p:sldId id="358" r:id="rId78"/>
    <p:sldId id="302" r:id="rId7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1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91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7B372-3C59-4032-80D9-8C4D82BEAA30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874D5F-4961-46EE-B36C-F9D986F6A06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3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597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179388" y="692150"/>
            <a:ext cx="8913812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588" y="549275"/>
            <a:ext cx="9144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8175" y="2492375"/>
            <a:ext cx="5545138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755650" y="620713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3142DBD3-3062-48A0-B05B-F2E75F316EEF}" type="datetime1">
              <a:rPr lang="en-US" smtClean="0"/>
              <a:t>3/10/2023</a:t>
            </a:fld>
            <a:endParaRPr lang="en-US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r>
              <a:rPr lang="en-US" smtClean="0"/>
              <a:t>Mudit M. Saxena, Dept. of Mech. Engg. ITE, Indus University</a:t>
            </a:r>
            <a:endParaRPr lang="en-US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83B0F-3C33-4FED-99E9-0CDEBDEB556D}" type="datetime1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Mudit M. Saxena, Dept. of Mech. Engg. ITE, Indus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5C235-6938-4E8B-9FD1-1CDABA017A47}" type="datetime1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Mudit M. Saxena, Dept. of Mech. Engg. ITE, Indus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033B5-9309-4837-B788-78EC50CE9AED}" type="datetime1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Mudit M. Saxena, Dept. of Mech. Engg. ITE, Indus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9AD14-9860-4B73-8065-206441DAC22C}" type="datetime1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Mudit M. Saxena, Dept. of Mech. Engg. ITE, Indus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EAF07-8AFF-4ACD-AFF9-4DCDE8E87A84}" type="datetime1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Mudit M. Saxena, Dept. of Mech. Engg. ITE, Indus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85C23-69EE-41AF-B8C4-4BA0D08D22D0}" type="datetime1">
              <a:rPr lang="en-US" smtClean="0"/>
              <a:t>3/10/2023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Mudit M. Saxena, Dept. of Mech. Engg. ITE, Indus University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AC77-DDE2-4983-A4E0-8EC508B3668A}" type="datetime1">
              <a:rPr lang="en-US" smtClean="0"/>
              <a:t>3/10/2023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Mudit M. Saxena, Dept. of Mech. Engg. ITE, Indus University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1F00B-8B08-435A-B759-ADC1E37666E6}" type="datetime1">
              <a:rPr lang="en-US" smtClean="0"/>
              <a:t>3/10/2023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Mudit M. Saxena, Dept. of Mech. Engg. ITE, Indus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B784-9AA0-45A5-BBB4-5EBD701CA645}" type="datetime1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Mudit M. Saxena, Dept. of Mech. Engg. ITE, Indus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07DEB-0B13-41F0-8347-7D0C34303EB4}" type="datetime1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Mudit M. Saxena, Dept. of Mech. Engg. ITE, Indus University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88" y="333375"/>
            <a:ext cx="9144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3"/>
          <a:srcRect t="1094" r="8122" b="13318"/>
          <a:stretch>
            <a:fillRect/>
          </a:stretch>
        </p:blipFill>
        <p:spPr>
          <a:xfrm>
            <a:off x="5797550" y="4438650"/>
            <a:ext cx="3340100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9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3C6095B-F74F-4581-979F-84E3E89DE35C}" type="datetime1">
              <a:rPr lang="en-US" smtClean="0"/>
              <a:t>3/10/2023</a:t>
            </a:fld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r>
              <a:rPr lang="en-US" smtClean="0"/>
              <a:t>Mudit M. Saxena, Dept. of Mech. Engg. ITE, Indus University</a:t>
            </a:r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SimSun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SimSun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SimSun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SimSun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SimSun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SimSun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SimSun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51815"/>
            <a:ext cx="9144000" cy="3726180"/>
          </a:xfrm>
          <a:noFill/>
          <a:ln>
            <a:noFill/>
          </a:ln>
          <a:effectLst/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60000"/>
                    <a:lumOff val="40000"/>
                  </a:schemeClr>
                </a:solidFill>
              </a14:hiddenFill>
            </a:ext>
          </a:extLst>
        </p:spPr>
        <p:txBody>
          <a:bodyPr>
            <a:normAutofit fontScale="90000"/>
          </a:bodyPr>
          <a:lstStyle/>
          <a:p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4000" dirty="0" smtClean="0">
                <a:solidFill>
                  <a:srgbClr val="002060"/>
                </a:solidFill>
              </a:rPr>
              <a:t>UNIT – 2</a:t>
            </a:r>
            <a:br>
              <a:rPr lang="en-US" sz="4000" dirty="0" smtClean="0">
                <a:solidFill>
                  <a:srgbClr val="002060"/>
                </a:solidFill>
              </a:rPr>
            </a:br>
            <a:r>
              <a:rPr lang="en-US" sz="4000" dirty="0" smtClean="0">
                <a:solidFill>
                  <a:srgbClr val="002060"/>
                </a:solidFill>
              </a:rPr>
              <a:t/>
            </a:r>
            <a:br>
              <a:rPr lang="en-US" sz="4000" dirty="0" smtClean="0">
                <a:solidFill>
                  <a:srgbClr val="002060"/>
                </a:solidFill>
              </a:rPr>
            </a:br>
            <a:r>
              <a:rPr lang="en-US" sz="4000" dirty="0" smtClean="0">
                <a:solidFill>
                  <a:srgbClr val="002060"/>
                </a:solidFill>
              </a:rPr>
              <a:t/>
            </a:r>
            <a:br>
              <a:rPr lang="en-US" sz="4000" dirty="0" smtClean="0">
                <a:solidFill>
                  <a:srgbClr val="002060"/>
                </a:solidFill>
              </a:rPr>
            </a:br>
            <a:r>
              <a:rPr lang="en-US" sz="2200" dirty="0" smtClean="0">
                <a:solidFill>
                  <a:srgbClr val="002060"/>
                </a:solidFill>
              </a:rPr>
              <a:t/>
            </a:r>
            <a:br>
              <a:rPr lang="en-US" sz="2200" dirty="0" smtClean="0">
                <a:solidFill>
                  <a:srgbClr val="002060"/>
                </a:solidFill>
              </a:rPr>
            </a:br>
            <a:r>
              <a:rPr lang="en-US" sz="2400" dirty="0" smtClean="0">
                <a:ln>
                  <a:noFill/>
                </a:ln>
                <a:solidFill>
                  <a:srgbClr val="002060"/>
                </a:solidFill>
                <a:effectLst/>
              </a:rPr>
              <a:t>Leadership and Organizations Management, Strategic Planning, Budgeting, Project Planning - Risk Identification, Assessment and Response Planning</a:t>
            </a:r>
            <a:br>
              <a:rPr lang="en-US" sz="2400" dirty="0" smtClean="0">
                <a:ln>
                  <a:noFill/>
                </a:ln>
                <a:solidFill>
                  <a:srgbClr val="002060"/>
                </a:solidFill>
                <a:effectLst/>
              </a:rPr>
            </a:br>
            <a:endParaRPr lang="en-US" sz="2400" dirty="0" smtClean="0">
              <a:ln>
                <a:noFill/>
              </a:ln>
              <a:solidFill>
                <a:srgbClr val="002060"/>
              </a:solidFill>
              <a:effectLst/>
            </a:endParaRPr>
          </a:p>
        </p:txBody>
      </p:sp>
      <p:sp>
        <p:nvSpPr>
          <p:cNvPr id="46082" name="AutoShape 2" descr="Image result for project plann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29538" y="0"/>
            <a:ext cx="1414462" cy="3857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563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rgbClr val="002060"/>
                </a:solidFill>
              </a:rPr>
              <a:t>Strategic Planning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11300"/>
            <a:ext cx="8686800" cy="5118100"/>
          </a:xfrm>
        </p:spPr>
        <p:txBody>
          <a:bodyPr>
            <a:normAutofit fontScale="67500" lnSpcReduction="20000"/>
          </a:bodyPr>
          <a:lstStyle/>
          <a:p>
            <a:pPr marL="514350" indent="-514350">
              <a:buAutoNum type="arabicPeriod"/>
            </a:pPr>
            <a:r>
              <a:rPr lang="en-US" sz="4000" b="1" dirty="0" smtClean="0">
                <a:solidFill>
                  <a:srgbClr val="002060"/>
                </a:solidFill>
              </a:rPr>
              <a:t>Strategy Formulation</a:t>
            </a:r>
          </a:p>
          <a:p>
            <a:pPr algn="just"/>
            <a:r>
              <a:rPr lang="en-US" sz="3600" dirty="0" smtClean="0">
                <a:solidFill>
                  <a:srgbClr val="002060"/>
                </a:solidFill>
              </a:rPr>
              <a:t>In the formulation of strategies, the business </a:t>
            </a:r>
            <a:r>
              <a:rPr lang="en-US" sz="3600" b="1" dirty="0" smtClean="0">
                <a:solidFill>
                  <a:srgbClr val="002060"/>
                </a:solidFill>
              </a:rPr>
              <a:t>measures</a:t>
            </a:r>
            <a:r>
              <a:rPr lang="en-US" sz="3600" dirty="0" smtClean="0">
                <a:solidFill>
                  <a:srgbClr val="002060"/>
                </a:solidFill>
              </a:rPr>
              <a:t> its </a:t>
            </a:r>
            <a:r>
              <a:rPr lang="en-US" sz="3600" b="1" dirty="0" smtClean="0">
                <a:solidFill>
                  <a:srgbClr val="002060"/>
                </a:solidFill>
              </a:rPr>
              <a:t>current situation </a:t>
            </a:r>
            <a:r>
              <a:rPr lang="en-US" sz="3600" dirty="0" smtClean="0">
                <a:solidFill>
                  <a:srgbClr val="002060"/>
                </a:solidFill>
              </a:rPr>
              <a:t>by </a:t>
            </a:r>
            <a:r>
              <a:rPr lang="en-US" sz="3600" b="1" dirty="0" smtClean="0">
                <a:solidFill>
                  <a:srgbClr val="002060"/>
                </a:solidFill>
              </a:rPr>
              <a:t>performing</a:t>
            </a:r>
            <a:r>
              <a:rPr lang="en-US" sz="3600" dirty="0" smtClean="0">
                <a:solidFill>
                  <a:srgbClr val="002060"/>
                </a:solidFill>
              </a:rPr>
              <a:t> an </a:t>
            </a:r>
            <a:r>
              <a:rPr lang="en-US" sz="3600" b="1" dirty="0" smtClean="0">
                <a:solidFill>
                  <a:srgbClr val="002060"/>
                </a:solidFill>
              </a:rPr>
              <a:t>internal and external audit.</a:t>
            </a:r>
            <a:r>
              <a:rPr lang="en-US" sz="3600" dirty="0" smtClean="0">
                <a:solidFill>
                  <a:srgbClr val="002060"/>
                </a:solidFill>
              </a:rPr>
              <a:t> Strategy formulation also involves </a:t>
            </a:r>
            <a:r>
              <a:rPr lang="en-US" sz="3600" b="1" dirty="0" smtClean="0">
                <a:solidFill>
                  <a:srgbClr val="002060"/>
                </a:solidFill>
              </a:rPr>
              <a:t>identifying</a:t>
            </a:r>
            <a:r>
              <a:rPr lang="en-US" sz="3600" dirty="0" smtClean="0">
                <a:solidFill>
                  <a:srgbClr val="002060"/>
                </a:solidFill>
              </a:rPr>
              <a:t> the </a:t>
            </a:r>
            <a:r>
              <a:rPr lang="en-US" sz="3600" b="1" dirty="0" smtClean="0">
                <a:solidFill>
                  <a:srgbClr val="002060"/>
                </a:solidFill>
              </a:rPr>
              <a:t>organization’s strengths and weaknesses</a:t>
            </a:r>
            <a:r>
              <a:rPr lang="en-US" sz="3600" dirty="0" smtClean="0">
                <a:solidFill>
                  <a:srgbClr val="002060"/>
                </a:solidFill>
              </a:rPr>
              <a:t>, as well as </a:t>
            </a:r>
            <a:r>
              <a:rPr lang="en-US" sz="3600" b="1" dirty="0" smtClean="0">
                <a:solidFill>
                  <a:srgbClr val="002060"/>
                </a:solidFill>
              </a:rPr>
              <a:t>opportunities and threats </a:t>
            </a:r>
            <a:r>
              <a:rPr lang="en-US" sz="3600" dirty="0" smtClean="0">
                <a:solidFill>
                  <a:srgbClr val="002060"/>
                </a:solidFill>
              </a:rPr>
              <a:t>(SWOT Analysis). </a:t>
            </a:r>
          </a:p>
          <a:p>
            <a:pPr algn="just"/>
            <a:r>
              <a:rPr lang="en-US" sz="3600" dirty="0" smtClean="0">
                <a:solidFill>
                  <a:srgbClr val="002060"/>
                </a:solidFill>
              </a:rPr>
              <a:t>As a result, managers get to </a:t>
            </a:r>
            <a:r>
              <a:rPr lang="en-US" sz="3600" b="1" dirty="0" smtClean="0">
                <a:solidFill>
                  <a:srgbClr val="002060"/>
                </a:solidFill>
              </a:rPr>
              <a:t>decide</a:t>
            </a:r>
            <a:r>
              <a:rPr lang="en-US" sz="3600" dirty="0" smtClean="0">
                <a:solidFill>
                  <a:srgbClr val="002060"/>
                </a:solidFill>
              </a:rPr>
              <a:t> which </a:t>
            </a:r>
            <a:r>
              <a:rPr lang="en-US" sz="3600" b="1" dirty="0" smtClean="0">
                <a:solidFill>
                  <a:srgbClr val="002060"/>
                </a:solidFill>
              </a:rPr>
              <a:t>new markets </a:t>
            </a:r>
            <a:r>
              <a:rPr lang="en-US" sz="3600" dirty="0" smtClean="0">
                <a:solidFill>
                  <a:srgbClr val="002060"/>
                </a:solidFill>
              </a:rPr>
              <a:t>they can </a:t>
            </a:r>
            <a:r>
              <a:rPr lang="en-US" sz="3600" b="1" dirty="0" smtClean="0">
                <a:solidFill>
                  <a:srgbClr val="002060"/>
                </a:solidFill>
              </a:rPr>
              <a:t>venture or abandon</a:t>
            </a:r>
            <a:r>
              <a:rPr lang="en-US" sz="3600" dirty="0" smtClean="0">
                <a:solidFill>
                  <a:srgbClr val="002060"/>
                </a:solidFill>
              </a:rPr>
              <a:t>, how to </a:t>
            </a:r>
            <a:r>
              <a:rPr lang="en-US" sz="3600" b="1" dirty="0" smtClean="0">
                <a:solidFill>
                  <a:srgbClr val="002060"/>
                </a:solidFill>
              </a:rPr>
              <a:t>allocate the required resources</a:t>
            </a:r>
            <a:r>
              <a:rPr lang="en-US" sz="3600" dirty="0" smtClean="0">
                <a:solidFill>
                  <a:srgbClr val="002060"/>
                </a:solidFill>
              </a:rPr>
              <a:t>, and </a:t>
            </a:r>
            <a:r>
              <a:rPr lang="en-US" sz="3600" b="1" dirty="0" smtClean="0">
                <a:solidFill>
                  <a:srgbClr val="002060"/>
                </a:solidFill>
              </a:rPr>
              <a:t>whether to expand </a:t>
            </a:r>
            <a:r>
              <a:rPr lang="en-US" sz="3600" dirty="0" smtClean="0">
                <a:solidFill>
                  <a:srgbClr val="002060"/>
                </a:solidFill>
              </a:rPr>
              <a:t>its </a:t>
            </a:r>
            <a:r>
              <a:rPr lang="en-US" sz="3600" b="1" dirty="0" smtClean="0">
                <a:solidFill>
                  <a:srgbClr val="002060"/>
                </a:solidFill>
              </a:rPr>
              <a:t>operations through a joint venture or mergers.</a:t>
            </a:r>
          </a:p>
          <a:p>
            <a:pPr algn="just"/>
            <a:r>
              <a:rPr lang="en-US" sz="3600" dirty="0" smtClean="0">
                <a:solidFill>
                  <a:srgbClr val="002060"/>
                </a:solidFill>
              </a:rPr>
              <a:t>Business strategies result in </a:t>
            </a:r>
            <a:r>
              <a:rPr lang="en-US" sz="3600" b="1" dirty="0" smtClean="0">
                <a:solidFill>
                  <a:srgbClr val="002060"/>
                </a:solidFill>
              </a:rPr>
              <a:t>long-term effects </a:t>
            </a:r>
            <a:r>
              <a:rPr lang="en-US" sz="3600" dirty="0" smtClean="0">
                <a:solidFill>
                  <a:srgbClr val="002060"/>
                </a:solidFill>
              </a:rPr>
              <a:t>on </a:t>
            </a:r>
            <a:r>
              <a:rPr lang="en-US" sz="3600" b="1" dirty="0" smtClean="0">
                <a:solidFill>
                  <a:srgbClr val="002060"/>
                </a:solidFill>
              </a:rPr>
              <a:t>organizational success</a:t>
            </a:r>
            <a:r>
              <a:rPr lang="en-US" sz="3600" dirty="0" smtClean="0">
                <a:solidFill>
                  <a:srgbClr val="002060"/>
                </a:solidFill>
              </a:rPr>
              <a:t>; only </a:t>
            </a:r>
            <a:r>
              <a:rPr lang="en-US" sz="3600" b="1" dirty="0" smtClean="0">
                <a:solidFill>
                  <a:srgbClr val="002060"/>
                </a:solidFill>
              </a:rPr>
              <a:t>top business executives understand their impact </a:t>
            </a:r>
            <a:r>
              <a:rPr lang="en-US" sz="3600" dirty="0" smtClean="0">
                <a:solidFill>
                  <a:srgbClr val="002060"/>
                </a:solidFill>
              </a:rPr>
              <a:t>and </a:t>
            </a:r>
            <a:r>
              <a:rPr lang="en-US" sz="3600" b="1" dirty="0" smtClean="0">
                <a:solidFill>
                  <a:srgbClr val="002060"/>
                </a:solidFill>
              </a:rPr>
              <a:t>are authorized </a:t>
            </a:r>
            <a:r>
              <a:rPr lang="en-US" sz="3600" dirty="0" smtClean="0">
                <a:solidFill>
                  <a:srgbClr val="002060"/>
                </a:solidFill>
              </a:rPr>
              <a:t>to </a:t>
            </a:r>
            <a:r>
              <a:rPr lang="en-US" sz="3600" b="1" dirty="0" smtClean="0">
                <a:solidFill>
                  <a:srgbClr val="002060"/>
                </a:solidFill>
              </a:rPr>
              <a:t>assign the resources </a:t>
            </a:r>
            <a:r>
              <a:rPr lang="en-US" sz="3600" dirty="0" smtClean="0">
                <a:solidFill>
                  <a:srgbClr val="002060"/>
                </a:solidFill>
              </a:rPr>
              <a:t>necessary for their implementation.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0"/>
            <a:ext cx="1676400" cy="609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639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rgbClr val="002060"/>
                </a:solidFill>
              </a:rPr>
              <a:t>Strategic Planning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71930"/>
            <a:ext cx="8534400" cy="5386070"/>
          </a:xfrm>
        </p:spPr>
        <p:txBody>
          <a:bodyPr>
            <a:normAutofit fontScale="725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002060"/>
                </a:solidFill>
              </a:rPr>
              <a:t>2. Strategy Implementation</a:t>
            </a:r>
          </a:p>
          <a:p>
            <a:pPr algn="just"/>
            <a:r>
              <a:rPr lang="en-US" sz="3300" dirty="0" smtClean="0">
                <a:solidFill>
                  <a:srgbClr val="002060"/>
                </a:solidFill>
              </a:rPr>
              <a:t>After the strategy formulation, the company needs to </a:t>
            </a:r>
            <a:r>
              <a:rPr lang="en-US" sz="3300" b="1" dirty="0" smtClean="0">
                <a:solidFill>
                  <a:srgbClr val="002060"/>
                </a:solidFill>
              </a:rPr>
              <a:t>establish short-term goals </a:t>
            </a:r>
            <a:r>
              <a:rPr lang="en-US" sz="3300" dirty="0" smtClean="0">
                <a:solidFill>
                  <a:srgbClr val="002060"/>
                </a:solidFill>
              </a:rPr>
              <a:t>(usually one-year goals), </a:t>
            </a:r>
            <a:r>
              <a:rPr lang="en-US" sz="3300" b="1" dirty="0" smtClean="0">
                <a:solidFill>
                  <a:srgbClr val="002060"/>
                </a:solidFill>
              </a:rPr>
              <a:t>devise policies, and allocate resources for their execution</a:t>
            </a:r>
            <a:r>
              <a:rPr lang="en-US" sz="3300" dirty="0" smtClean="0">
                <a:solidFill>
                  <a:srgbClr val="002060"/>
                </a:solidFill>
              </a:rPr>
              <a:t>. </a:t>
            </a:r>
          </a:p>
          <a:p>
            <a:pPr algn="just"/>
            <a:r>
              <a:rPr lang="en-US" sz="3300" dirty="0" smtClean="0">
                <a:solidFill>
                  <a:srgbClr val="002060"/>
                </a:solidFill>
              </a:rPr>
              <a:t>It is also referred to as the </a:t>
            </a:r>
            <a:r>
              <a:rPr lang="en-US" sz="3300" b="1" dirty="0" smtClean="0">
                <a:solidFill>
                  <a:srgbClr val="002060"/>
                </a:solidFill>
              </a:rPr>
              <a:t>action stage </a:t>
            </a:r>
            <a:r>
              <a:rPr lang="en-US" sz="3300" dirty="0" smtClean="0">
                <a:solidFill>
                  <a:srgbClr val="002060"/>
                </a:solidFill>
              </a:rPr>
              <a:t>and is the </a:t>
            </a:r>
            <a:r>
              <a:rPr lang="en-US" sz="3300" b="1" dirty="0" smtClean="0">
                <a:solidFill>
                  <a:srgbClr val="002060"/>
                </a:solidFill>
              </a:rPr>
              <a:t>most important phase of strategic planning</a:t>
            </a:r>
            <a:r>
              <a:rPr lang="en-US" sz="3300" dirty="0" smtClean="0">
                <a:solidFill>
                  <a:srgbClr val="002060"/>
                </a:solidFill>
              </a:rPr>
              <a:t>. The </a:t>
            </a:r>
            <a:r>
              <a:rPr lang="en-US" sz="3300" b="1" dirty="0" smtClean="0">
                <a:solidFill>
                  <a:srgbClr val="002060"/>
                </a:solidFill>
              </a:rPr>
              <a:t>success</a:t>
            </a:r>
            <a:r>
              <a:rPr lang="en-US" sz="3300" dirty="0" smtClean="0">
                <a:solidFill>
                  <a:srgbClr val="002060"/>
                </a:solidFill>
              </a:rPr>
              <a:t> of the </a:t>
            </a:r>
            <a:r>
              <a:rPr lang="en-US" sz="3300" b="1" dirty="0" smtClean="0">
                <a:solidFill>
                  <a:srgbClr val="002060"/>
                </a:solidFill>
              </a:rPr>
              <a:t>implementation stage </a:t>
            </a:r>
            <a:r>
              <a:rPr lang="en-US" sz="3300" dirty="0" smtClean="0">
                <a:solidFill>
                  <a:srgbClr val="002060"/>
                </a:solidFill>
              </a:rPr>
              <a:t>is determined by the </a:t>
            </a:r>
            <a:r>
              <a:rPr lang="en-US" sz="3300" b="1" dirty="0" smtClean="0">
                <a:solidFill>
                  <a:srgbClr val="002060"/>
                </a:solidFill>
              </a:rPr>
              <a:t>firm’s ability</a:t>
            </a:r>
            <a:r>
              <a:rPr lang="en-US" sz="3300" dirty="0" smtClean="0">
                <a:solidFill>
                  <a:srgbClr val="002060"/>
                </a:solidFill>
              </a:rPr>
              <a:t> to </a:t>
            </a:r>
            <a:r>
              <a:rPr lang="en-US" sz="3300" b="1" dirty="0" smtClean="0">
                <a:solidFill>
                  <a:srgbClr val="002060"/>
                </a:solidFill>
              </a:rPr>
              <a:t>nurture an environment </a:t>
            </a:r>
            <a:r>
              <a:rPr lang="en-US" sz="3300" dirty="0" smtClean="0">
                <a:solidFill>
                  <a:srgbClr val="002060"/>
                </a:solidFill>
              </a:rPr>
              <a:t>and a </a:t>
            </a:r>
            <a:r>
              <a:rPr lang="en-US" sz="3300" b="1" dirty="0" smtClean="0">
                <a:solidFill>
                  <a:srgbClr val="002060"/>
                </a:solidFill>
              </a:rPr>
              <a:t>culture that motivates employees to work. </a:t>
            </a:r>
          </a:p>
          <a:p>
            <a:pPr algn="just"/>
            <a:r>
              <a:rPr lang="en-US" sz="3300" dirty="0" smtClean="0">
                <a:solidFill>
                  <a:srgbClr val="002060"/>
                </a:solidFill>
              </a:rPr>
              <a:t>A manager’s interpersonal skills are critical during this stage.</a:t>
            </a:r>
          </a:p>
          <a:p>
            <a:pPr algn="just"/>
            <a:r>
              <a:rPr lang="en-US" sz="3300" dirty="0" smtClean="0">
                <a:solidFill>
                  <a:srgbClr val="002060"/>
                </a:solidFill>
              </a:rPr>
              <a:t>Effective strategy implementation also involves </a:t>
            </a:r>
            <a:r>
              <a:rPr lang="en-US" sz="3300" b="1" dirty="0" smtClean="0">
                <a:solidFill>
                  <a:srgbClr val="002060"/>
                </a:solidFill>
              </a:rPr>
              <a:t>developing</a:t>
            </a:r>
            <a:r>
              <a:rPr lang="en-US" sz="3300" dirty="0" smtClean="0">
                <a:solidFill>
                  <a:srgbClr val="002060"/>
                </a:solidFill>
              </a:rPr>
              <a:t> a functional </a:t>
            </a:r>
            <a:r>
              <a:rPr lang="en-US" sz="3300" b="1" dirty="0" smtClean="0">
                <a:solidFill>
                  <a:srgbClr val="002060"/>
                </a:solidFill>
              </a:rPr>
              <a:t>organizational structure</a:t>
            </a:r>
            <a:r>
              <a:rPr lang="en-US" sz="3300" dirty="0" smtClean="0">
                <a:solidFill>
                  <a:srgbClr val="002060"/>
                </a:solidFill>
              </a:rPr>
              <a:t>, </a:t>
            </a:r>
            <a:r>
              <a:rPr lang="en-US" sz="3300" b="1" dirty="0" smtClean="0">
                <a:solidFill>
                  <a:srgbClr val="002060"/>
                </a:solidFill>
              </a:rPr>
              <a:t>maximum utilization </a:t>
            </a:r>
            <a:r>
              <a:rPr lang="en-US" sz="3300" dirty="0" smtClean="0">
                <a:solidFill>
                  <a:srgbClr val="002060"/>
                </a:solidFill>
              </a:rPr>
              <a:t>of information systems, and </a:t>
            </a:r>
            <a:r>
              <a:rPr lang="en-US" sz="3300" b="1" dirty="0" smtClean="0">
                <a:solidFill>
                  <a:srgbClr val="002060"/>
                </a:solidFill>
              </a:rPr>
              <a:t>redirecting marketing efforts.</a:t>
            </a:r>
          </a:p>
          <a:p>
            <a:pPr algn="just"/>
            <a:endParaRPr lang="en-US" sz="33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0"/>
            <a:ext cx="1676400" cy="609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563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rgbClr val="002060"/>
                </a:solidFill>
              </a:rPr>
              <a:t>Strategic Planning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58595"/>
            <a:ext cx="8686800" cy="5247005"/>
          </a:xfrm>
        </p:spPr>
        <p:txBody>
          <a:bodyPr>
            <a:normAutofit fontScale="97500"/>
          </a:bodyPr>
          <a:lstStyle/>
          <a:p>
            <a:pPr>
              <a:buNone/>
            </a:pPr>
            <a:r>
              <a:rPr lang="en-US" sz="2900" b="1" dirty="0">
                <a:solidFill>
                  <a:srgbClr val="002060"/>
                </a:solidFill>
              </a:rPr>
              <a:t>3. Strategy Evaluation</a:t>
            </a:r>
          </a:p>
          <a:p>
            <a:pPr algn="just">
              <a:lnSpc>
                <a:spcPct val="120000"/>
              </a:lnSpc>
            </a:pPr>
            <a:r>
              <a:rPr lang="en-US" sz="2500" dirty="0" smtClean="0">
                <a:solidFill>
                  <a:srgbClr val="002060"/>
                </a:solidFill>
              </a:rPr>
              <a:t>Any practical business person knows that </a:t>
            </a:r>
            <a:r>
              <a:rPr lang="en-US" sz="2500" b="1" dirty="0" smtClean="0">
                <a:solidFill>
                  <a:srgbClr val="002060"/>
                </a:solidFill>
              </a:rPr>
              <a:t>success today does not guarantee success tomorrow</a:t>
            </a:r>
            <a:r>
              <a:rPr lang="en-US" sz="2500" dirty="0" smtClean="0">
                <a:solidFill>
                  <a:srgbClr val="002060"/>
                </a:solidFill>
              </a:rPr>
              <a:t>. As such, it is important for managers to </a:t>
            </a:r>
            <a:r>
              <a:rPr lang="en-US" sz="2500" b="1" dirty="0" smtClean="0">
                <a:solidFill>
                  <a:srgbClr val="002060"/>
                </a:solidFill>
              </a:rPr>
              <a:t>evaluate the performance </a:t>
            </a:r>
            <a:r>
              <a:rPr lang="en-US" sz="2500" dirty="0" smtClean="0">
                <a:solidFill>
                  <a:srgbClr val="002060"/>
                </a:solidFill>
              </a:rPr>
              <a:t>of </a:t>
            </a:r>
            <a:r>
              <a:rPr lang="en-US" sz="2500" b="1" dirty="0" smtClean="0">
                <a:solidFill>
                  <a:srgbClr val="002060"/>
                </a:solidFill>
              </a:rPr>
              <a:t>various strategies </a:t>
            </a:r>
            <a:r>
              <a:rPr lang="en-US" sz="2500" dirty="0" smtClean="0">
                <a:solidFill>
                  <a:srgbClr val="002060"/>
                </a:solidFill>
              </a:rPr>
              <a:t>after the </a:t>
            </a:r>
            <a:r>
              <a:rPr lang="en-US" sz="2500" b="1" dirty="0" smtClean="0">
                <a:solidFill>
                  <a:srgbClr val="002060"/>
                </a:solidFill>
              </a:rPr>
              <a:t>implementation phase. </a:t>
            </a:r>
          </a:p>
          <a:p>
            <a:pPr algn="just">
              <a:lnSpc>
                <a:spcPct val="120000"/>
              </a:lnSpc>
            </a:pPr>
            <a:r>
              <a:rPr lang="en-US" sz="2500" dirty="0" smtClean="0">
                <a:solidFill>
                  <a:srgbClr val="002060"/>
                </a:solidFill>
              </a:rPr>
              <a:t>Strategy evaluation involves </a:t>
            </a:r>
            <a:r>
              <a:rPr lang="en-US" sz="2500" b="1" dirty="0" smtClean="0">
                <a:solidFill>
                  <a:srgbClr val="002060"/>
                </a:solidFill>
              </a:rPr>
              <a:t>three crucial activities</a:t>
            </a:r>
            <a:r>
              <a:rPr lang="en-US" sz="2500" dirty="0" smtClean="0">
                <a:solidFill>
                  <a:srgbClr val="002060"/>
                </a:solidFill>
              </a:rPr>
              <a:t>: </a:t>
            </a:r>
            <a:r>
              <a:rPr lang="en-US" sz="2500" b="1" dirty="0" smtClean="0">
                <a:solidFill>
                  <a:srgbClr val="002060"/>
                </a:solidFill>
              </a:rPr>
              <a:t>reviewing the internal and external factors</a:t>
            </a:r>
            <a:r>
              <a:rPr lang="en-US" sz="2500" dirty="0" smtClean="0">
                <a:solidFill>
                  <a:srgbClr val="002060"/>
                </a:solidFill>
              </a:rPr>
              <a:t> affecting the </a:t>
            </a:r>
            <a:r>
              <a:rPr lang="en-US" sz="2500" b="1" dirty="0" smtClean="0">
                <a:solidFill>
                  <a:srgbClr val="002060"/>
                </a:solidFill>
              </a:rPr>
              <a:t>implementation of the strategies</a:t>
            </a:r>
            <a:r>
              <a:rPr lang="en-US" sz="2500" dirty="0" smtClean="0">
                <a:solidFill>
                  <a:srgbClr val="002060"/>
                </a:solidFill>
              </a:rPr>
              <a:t>, </a:t>
            </a:r>
            <a:r>
              <a:rPr lang="en-US" sz="2500" b="1" dirty="0" smtClean="0">
                <a:solidFill>
                  <a:srgbClr val="002060"/>
                </a:solidFill>
              </a:rPr>
              <a:t>measuring performance</a:t>
            </a:r>
            <a:r>
              <a:rPr lang="en-US" sz="2500" dirty="0" smtClean="0">
                <a:solidFill>
                  <a:srgbClr val="002060"/>
                </a:solidFill>
              </a:rPr>
              <a:t>, and </a:t>
            </a:r>
            <a:r>
              <a:rPr lang="en-US" sz="2500" b="1" dirty="0" smtClean="0">
                <a:solidFill>
                  <a:srgbClr val="002060"/>
                </a:solidFill>
              </a:rPr>
              <a:t>taking corrective steps</a:t>
            </a:r>
            <a:r>
              <a:rPr lang="en-US" sz="2500" dirty="0" smtClean="0">
                <a:solidFill>
                  <a:srgbClr val="002060"/>
                </a:solidFill>
              </a:rPr>
              <a:t>.</a:t>
            </a:r>
          </a:p>
          <a:p>
            <a:pPr algn="just">
              <a:lnSpc>
                <a:spcPct val="120000"/>
              </a:lnSpc>
            </a:pPr>
            <a:endParaRPr lang="en-US" sz="1300" dirty="0" smtClean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0"/>
            <a:ext cx="1676400" cy="609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563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rgbClr val="002060"/>
                </a:solidFill>
              </a:rPr>
              <a:t>Strategic Planning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58595"/>
            <a:ext cx="8686800" cy="5247005"/>
          </a:xfrm>
        </p:spPr>
        <p:txBody>
          <a:bodyPr>
            <a:normAutofit fontScale="97500"/>
          </a:bodyPr>
          <a:lstStyle/>
          <a:p>
            <a:pPr algn="just">
              <a:lnSpc>
                <a:spcPct val="120000"/>
              </a:lnSpc>
            </a:pPr>
            <a:r>
              <a:rPr lang="en-US" sz="2500" dirty="0" smtClean="0">
                <a:solidFill>
                  <a:srgbClr val="002060"/>
                </a:solidFill>
              </a:rPr>
              <a:t>All the three steps in strategic planning occur in </a:t>
            </a:r>
            <a:r>
              <a:rPr lang="en-US" sz="2500" b="1" dirty="0" smtClean="0">
                <a:solidFill>
                  <a:srgbClr val="002060"/>
                </a:solidFill>
              </a:rPr>
              <a:t>three hierarchical levels</a:t>
            </a:r>
            <a:r>
              <a:rPr lang="en-US" sz="2500" dirty="0" smtClean="0">
                <a:solidFill>
                  <a:srgbClr val="002060"/>
                </a:solidFill>
              </a:rPr>
              <a:t>: the </a:t>
            </a:r>
            <a:r>
              <a:rPr lang="en-US" sz="2500" b="1" dirty="0" smtClean="0">
                <a:solidFill>
                  <a:srgbClr val="002060"/>
                </a:solidFill>
              </a:rPr>
              <a:t>corporate</a:t>
            </a:r>
            <a:r>
              <a:rPr lang="en-US" sz="2500" dirty="0" smtClean="0">
                <a:solidFill>
                  <a:srgbClr val="002060"/>
                </a:solidFill>
              </a:rPr>
              <a:t>, </a:t>
            </a:r>
            <a:r>
              <a:rPr lang="en-US" sz="2500" b="1" dirty="0" smtClean="0">
                <a:solidFill>
                  <a:srgbClr val="002060"/>
                </a:solidFill>
              </a:rPr>
              <a:t>middle</a:t>
            </a:r>
            <a:r>
              <a:rPr lang="en-US" sz="2500" dirty="0" smtClean="0">
                <a:solidFill>
                  <a:srgbClr val="002060"/>
                </a:solidFill>
              </a:rPr>
              <a:t>, and </a:t>
            </a:r>
            <a:r>
              <a:rPr lang="en-US" sz="2500" b="1" dirty="0" smtClean="0">
                <a:solidFill>
                  <a:srgbClr val="002060"/>
                </a:solidFill>
              </a:rPr>
              <a:t>operational levels. </a:t>
            </a:r>
          </a:p>
          <a:p>
            <a:pPr algn="just">
              <a:lnSpc>
                <a:spcPct val="120000"/>
              </a:lnSpc>
            </a:pPr>
            <a:r>
              <a:rPr lang="en-US" sz="2500" dirty="0" smtClean="0">
                <a:solidFill>
                  <a:srgbClr val="002060"/>
                </a:solidFill>
              </a:rPr>
              <a:t>Thus, it is imperative to </a:t>
            </a:r>
            <a:r>
              <a:rPr lang="en-US" sz="2500" b="1" dirty="0" smtClean="0">
                <a:solidFill>
                  <a:srgbClr val="002060"/>
                </a:solidFill>
              </a:rPr>
              <a:t>adopt communication </a:t>
            </a:r>
            <a:r>
              <a:rPr lang="en-US" sz="2500" dirty="0" smtClean="0">
                <a:solidFill>
                  <a:srgbClr val="002060"/>
                </a:solidFill>
              </a:rPr>
              <a:t>and </a:t>
            </a:r>
            <a:r>
              <a:rPr lang="en-US" sz="2500" b="1" dirty="0" smtClean="0">
                <a:solidFill>
                  <a:srgbClr val="002060"/>
                </a:solidFill>
              </a:rPr>
              <a:t>interaction</a:t>
            </a:r>
            <a:r>
              <a:rPr lang="en-US" sz="2500" dirty="0" smtClean="0">
                <a:solidFill>
                  <a:srgbClr val="002060"/>
                </a:solidFill>
              </a:rPr>
              <a:t> among the </a:t>
            </a:r>
            <a:r>
              <a:rPr lang="en-US" sz="2500" b="1" dirty="0" smtClean="0">
                <a:solidFill>
                  <a:srgbClr val="002060"/>
                </a:solidFill>
              </a:rPr>
              <a:t>employees and managers </a:t>
            </a:r>
            <a:r>
              <a:rPr lang="en-US" sz="2500" dirty="0" smtClean="0">
                <a:solidFill>
                  <a:srgbClr val="002060"/>
                </a:solidFill>
              </a:rPr>
              <a:t>in </a:t>
            </a:r>
            <a:r>
              <a:rPr lang="en-US" sz="2500" b="1" dirty="0" smtClean="0">
                <a:solidFill>
                  <a:srgbClr val="002060"/>
                </a:solidFill>
              </a:rPr>
              <a:t>all the levels </a:t>
            </a:r>
            <a:r>
              <a:rPr lang="en-US" sz="2500" dirty="0" smtClean="0">
                <a:solidFill>
                  <a:srgbClr val="002060"/>
                </a:solidFill>
              </a:rPr>
              <a:t>so as to </a:t>
            </a:r>
            <a:r>
              <a:rPr lang="en-US" sz="2500" b="1" dirty="0" smtClean="0">
                <a:solidFill>
                  <a:srgbClr val="002060"/>
                </a:solidFill>
              </a:rPr>
              <a:t>help the firm </a:t>
            </a:r>
            <a:r>
              <a:rPr lang="en-US" sz="2500" dirty="0" smtClean="0">
                <a:solidFill>
                  <a:srgbClr val="002060"/>
                </a:solidFill>
              </a:rPr>
              <a:t>to </a:t>
            </a:r>
            <a:r>
              <a:rPr lang="en-US" sz="2500" b="1" dirty="0" smtClean="0">
                <a:solidFill>
                  <a:srgbClr val="002060"/>
                </a:solidFill>
              </a:rPr>
              <a:t>operate as a functional team.</a:t>
            </a:r>
          </a:p>
          <a:p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0"/>
            <a:ext cx="1676400" cy="609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08413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563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rgbClr val="002060"/>
                </a:solidFill>
              </a:rPr>
              <a:t>Benefits of Strategic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34160"/>
            <a:ext cx="8610600" cy="4592320"/>
          </a:xfrm>
        </p:spPr>
        <p:txBody>
          <a:bodyPr>
            <a:normAutofit fontScale="97500"/>
          </a:bodyPr>
          <a:lstStyle/>
          <a:p>
            <a:pPr algn="just">
              <a:buNone/>
            </a:pPr>
            <a:r>
              <a:rPr lang="en-US" sz="2900" b="1" dirty="0" smtClean="0">
                <a:solidFill>
                  <a:srgbClr val="002060"/>
                </a:solidFill>
              </a:rPr>
              <a:t>Benefits of Strategic Planning</a:t>
            </a:r>
          </a:p>
          <a:p>
            <a:pPr algn="just">
              <a:lnSpc>
                <a:spcPct val="120000"/>
              </a:lnSpc>
            </a:pPr>
            <a:r>
              <a:rPr lang="en-US" sz="2500" dirty="0" smtClean="0">
                <a:solidFill>
                  <a:srgbClr val="002060"/>
                </a:solidFill>
              </a:rPr>
              <a:t>The volatility of the business environment causes most firms to adopt </a:t>
            </a:r>
            <a:r>
              <a:rPr lang="en-US" sz="2500" b="1" dirty="0" smtClean="0">
                <a:solidFill>
                  <a:srgbClr val="002060"/>
                </a:solidFill>
              </a:rPr>
              <a:t>reactive strategies and not proactive ones</a:t>
            </a:r>
            <a:r>
              <a:rPr lang="en-US" sz="2500" dirty="0" smtClean="0">
                <a:solidFill>
                  <a:srgbClr val="002060"/>
                </a:solidFill>
              </a:rPr>
              <a:t>. </a:t>
            </a:r>
          </a:p>
          <a:p>
            <a:pPr algn="just">
              <a:lnSpc>
                <a:spcPct val="120000"/>
              </a:lnSpc>
            </a:pPr>
            <a:r>
              <a:rPr lang="en-US" sz="2500" dirty="0" smtClean="0">
                <a:solidFill>
                  <a:srgbClr val="002060"/>
                </a:solidFill>
              </a:rPr>
              <a:t>However, reactive strategies are </a:t>
            </a:r>
            <a:r>
              <a:rPr lang="en-US" sz="2500" b="1" dirty="0" smtClean="0">
                <a:solidFill>
                  <a:srgbClr val="002060"/>
                </a:solidFill>
              </a:rPr>
              <a:t>short-term</a:t>
            </a:r>
            <a:r>
              <a:rPr lang="en-US" sz="2500" dirty="0" smtClean="0">
                <a:solidFill>
                  <a:srgbClr val="002060"/>
                </a:solidFill>
              </a:rPr>
              <a:t>, causing firms to </a:t>
            </a:r>
            <a:r>
              <a:rPr lang="en-US" sz="2500" b="1" dirty="0" smtClean="0">
                <a:solidFill>
                  <a:srgbClr val="002060"/>
                </a:solidFill>
              </a:rPr>
              <a:t>spend </a:t>
            </a:r>
            <a:r>
              <a:rPr lang="en-US" sz="2500" dirty="0" smtClean="0">
                <a:solidFill>
                  <a:srgbClr val="002060"/>
                </a:solidFill>
              </a:rPr>
              <a:t>a significant </a:t>
            </a:r>
            <a:r>
              <a:rPr lang="en-US" sz="2500" b="1" dirty="0" smtClean="0">
                <a:solidFill>
                  <a:srgbClr val="002060"/>
                </a:solidFill>
              </a:rPr>
              <a:t>amount of resources and time. </a:t>
            </a:r>
          </a:p>
          <a:p>
            <a:pPr algn="just">
              <a:lnSpc>
                <a:spcPct val="120000"/>
              </a:lnSpc>
            </a:pPr>
            <a:r>
              <a:rPr lang="en-US" sz="2500" dirty="0" smtClean="0">
                <a:solidFill>
                  <a:srgbClr val="002060"/>
                </a:solidFill>
              </a:rPr>
              <a:t>Strategic planning helps firms prepare earlier; it lets the company initiate influence instead of </a:t>
            </a:r>
            <a:r>
              <a:rPr lang="en-US" sz="2500" b="1" dirty="0" smtClean="0">
                <a:solidFill>
                  <a:srgbClr val="002060"/>
                </a:solidFill>
              </a:rPr>
              <a:t>just responding </a:t>
            </a:r>
            <a:r>
              <a:rPr lang="en-US" sz="2500" dirty="0" smtClean="0">
                <a:solidFill>
                  <a:srgbClr val="002060"/>
                </a:solidFill>
              </a:rPr>
              <a:t>to </a:t>
            </a:r>
            <a:r>
              <a:rPr lang="en-US" sz="2500" b="1" dirty="0" smtClean="0">
                <a:solidFill>
                  <a:srgbClr val="002060"/>
                </a:solidFill>
              </a:rPr>
              <a:t>situations.</a:t>
            </a:r>
          </a:p>
          <a:p>
            <a:pPr algn="just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0"/>
            <a:ext cx="1676400" cy="609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563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rgbClr val="002060"/>
                </a:solidFill>
              </a:rPr>
              <a:t>Benefits of Strategic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18920"/>
            <a:ext cx="8686800" cy="4881880"/>
          </a:xfrm>
        </p:spPr>
        <p:txBody>
          <a:bodyPr>
            <a:normAutofit fontScale="75000" lnSpcReduction="20000"/>
          </a:bodyPr>
          <a:lstStyle/>
          <a:p>
            <a:pPr algn="just">
              <a:buNone/>
            </a:pPr>
            <a:r>
              <a:rPr lang="en-US" b="1" dirty="0" smtClean="0">
                <a:solidFill>
                  <a:srgbClr val="002060"/>
                </a:solidFill>
              </a:rPr>
              <a:t>1. Helps formulate better strategies using a logical, systematic approach</a:t>
            </a:r>
          </a:p>
          <a:p>
            <a:pPr algn="just">
              <a:buNone/>
            </a:pPr>
            <a:r>
              <a:rPr lang="en-US" dirty="0" smtClean="0">
                <a:solidFill>
                  <a:srgbClr val="002060"/>
                </a:solidFill>
              </a:rPr>
              <a:t>	It is still the most important benefit. Some studies show the strategic planning process makes a significant </a:t>
            </a:r>
            <a:r>
              <a:rPr lang="en-US" b="1" dirty="0" smtClean="0">
                <a:solidFill>
                  <a:srgbClr val="002060"/>
                </a:solidFill>
              </a:rPr>
              <a:t>contribution more than the decision itself.</a:t>
            </a:r>
          </a:p>
          <a:p>
            <a:pPr algn="just">
              <a:buNone/>
            </a:pPr>
            <a:r>
              <a:rPr lang="en-US" dirty="0" smtClean="0">
                <a:solidFill>
                  <a:srgbClr val="002060"/>
                </a:solidFill>
              </a:rPr>
              <a:t> </a:t>
            </a:r>
          </a:p>
          <a:p>
            <a:pPr algn="just">
              <a:buNone/>
            </a:pPr>
            <a:r>
              <a:rPr lang="en-US" b="1" dirty="0" smtClean="0">
                <a:solidFill>
                  <a:srgbClr val="002060"/>
                </a:solidFill>
              </a:rPr>
              <a:t>2. Enhanced communication between employers and employees</a:t>
            </a:r>
          </a:p>
          <a:p>
            <a:pPr algn="just">
              <a:buNone/>
            </a:pPr>
            <a:r>
              <a:rPr lang="en-US" dirty="0" smtClean="0">
                <a:solidFill>
                  <a:srgbClr val="002060"/>
                </a:solidFill>
              </a:rPr>
              <a:t>	</a:t>
            </a:r>
            <a:r>
              <a:rPr lang="en-US" b="1" dirty="0" smtClean="0">
                <a:solidFill>
                  <a:srgbClr val="002060"/>
                </a:solidFill>
              </a:rPr>
              <a:t>Communication is crucial </a:t>
            </a:r>
            <a:r>
              <a:rPr lang="en-US" dirty="0" smtClean="0">
                <a:solidFill>
                  <a:srgbClr val="002060"/>
                </a:solidFill>
              </a:rPr>
              <a:t>to the </a:t>
            </a:r>
            <a:r>
              <a:rPr lang="en-US" b="1" dirty="0" smtClean="0">
                <a:solidFill>
                  <a:srgbClr val="002060"/>
                </a:solidFill>
              </a:rPr>
              <a:t>success of the strategic planning process.</a:t>
            </a:r>
            <a:r>
              <a:rPr lang="en-US" dirty="0" smtClean="0">
                <a:solidFill>
                  <a:srgbClr val="002060"/>
                </a:solidFill>
              </a:rPr>
              <a:t> It is </a:t>
            </a:r>
            <a:r>
              <a:rPr lang="en-US" b="1" dirty="0" smtClean="0">
                <a:solidFill>
                  <a:srgbClr val="002060"/>
                </a:solidFill>
              </a:rPr>
              <a:t>initiated</a:t>
            </a:r>
            <a:r>
              <a:rPr lang="en-US" dirty="0" smtClean="0">
                <a:solidFill>
                  <a:srgbClr val="002060"/>
                </a:solidFill>
              </a:rPr>
              <a:t> through </a:t>
            </a:r>
            <a:r>
              <a:rPr lang="en-US" b="1" dirty="0" smtClean="0">
                <a:solidFill>
                  <a:srgbClr val="002060"/>
                </a:solidFill>
              </a:rPr>
              <a:t>participation and dialogue among the managers and employees</a:t>
            </a:r>
            <a:r>
              <a:rPr lang="en-US" dirty="0" smtClean="0">
                <a:solidFill>
                  <a:srgbClr val="002060"/>
                </a:solidFill>
              </a:rPr>
              <a:t>, which </a:t>
            </a:r>
            <a:r>
              <a:rPr lang="en-US" b="1" dirty="0" smtClean="0">
                <a:solidFill>
                  <a:srgbClr val="002060"/>
                </a:solidFill>
              </a:rPr>
              <a:t>shows their commitment </a:t>
            </a:r>
            <a:r>
              <a:rPr lang="en-US" dirty="0" smtClean="0">
                <a:solidFill>
                  <a:srgbClr val="002060"/>
                </a:solidFill>
              </a:rPr>
              <a:t>to </a:t>
            </a:r>
            <a:r>
              <a:rPr lang="en-US" b="1" dirty="0" smtClean="0">
                <a:solidFill>
                  <a:srgbClr val="002060"/>
                </a:solidFill>
              </a:rPr>
              <a:t>achieving organizational goals.</a:t>
            </a:r>
          </a:p>
          <a:p>
            <a:pPr algn="just">
              <a:buNone/>
            </a:pPr>
            <a:r>
              <a:rPr lang="en-US" dirty="0" smtClean="0">
                <a:solidFill>
                  <a:srgbClr val="002060"/>
                </a:solidFill>
              </a:rPr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0"/>
            <a:ext cx="1676400" cy="609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563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rgbClr val="002060"/>
                </a:solidFill>
              </a:rPr>
              <a:t>Benefits of Strategic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18920"/>
            <a:ext cx="8686800" cy="4881880"/>
          </a:xfrm>
        </p:spPr>
        <p:txBody>
          <a:bodyPr>
            <a:normAutofit fontScale="97500"/>
          </a:bodyPr>
          <a:lstStyle/>
          <a:p>
            <a:pPr algn="just">
              <a:buNone/>
            </a:pPr>
            <a:r>
              <a:rPr lang="en-US" dirty="0" smtClean="0">
                <a:solidFill>
                  <a:srgbClr val="002060"/>
                </a:solidFill>
              </a:rPr>
              <a:t>	</a:t>
            </a:r>
            <a:r>
              <a:rPr lang="en-US" sz="2500" dirty="0" smtClean="0">
                <a:solidFill>
                  <a:srgbClr val="002060"/>
                </a:solidFill>
              </a:rPr>
              <a:t>Strategic planning also helps </a:t>
            </a:r>
            <a:r>
              <a:rPr lang="en-US" sz="2500" b="1" dirty="0" smtClean="0">
                <a:solidFill>
                  <a:srgbClr val="002060"/>
                </a:solidFill>
              </a:rPr>
              <a:t>managers</a:t>
            </a:r>
            <a:r>
              <a:rPr lang="en-US" sz="2500" dirty="0" smtClean="0">
                <a:solidFill>
                  <a:srgbClr val="002060"/>
                </a:solidFill>
              </a:rPr>
              <a:t> and </a:t>
            </a:r>
            <a:r>
              <a:rPr lang="en-US" sz="2500" b="1" dirty="0" smtClean="0">
                <a:solidFill>
                  <a:srgbClr val="002060"/>
                </a:solidFill>
              </a:rPr>
              <a:t>employees</a:t>
            </a:r>
            <a:r>
              <a:rPr lang="en-US" sz="2500" dirty="0" smtClean="0">
                <a:solidFill>
                  <a:srgbClr val="002060"/>
                </a:solidFill>
              </a:rPr>
              <a:t> to </a:t>
            </a:r>
            <a:r>
              <a:rPr lang="en-US" sz="2500" b="1" dirty="0" smtClean="0">
                <a:solidFill>
                  <a:srgbClr val="002060"/>
                </a:solidFill>
              </a:rPr>
              <a:t>show commitment </a:t>
            </a:r>
            <a:r>
              <a:rPr lang="en-US" sz="2500" dirty="0" smtClean="0">
                <a:solidFill>
                  <a:srgbClr val="002060"/>
                </a:solidFill>
              </a:rPr>
              <a:t>to the organization’s goals. </a:t>
            </a:r>
          </a:p>
          <a:p>
            <a:pPr algn="just">
              <a:buNone/>
            </a:pPr>
            <a:r>
              <a:rPr lang="en-US" sz="2500" dirty="0">
                <a:solidFill>
                  <a:srgbClr val="002060"/>
                </a:solidFill>
              </a:rPr>
              <a:t>	</a:t>
            </a:r>
            <a:r>
              <a:rPr lang="en-US" sz="2500" dirty="0" smtClean="0">
                <a:solidFill>
                  <a:srgbClr val="002060"/>
                </a:solidFill>
              </a:rPr>
              <a:t>It is because they know </a:t>
            </a:r>
            <a:r>
              <a:rPr lang="en-US" sz="2500" b="1" dirty="0" smtClean="0">
                <a:solidFill>
                  <a:srgbClr val="002060"/>
                </a:solidFill>
              </a:rPr>
              <a:t>what the company is doing </a:t>
            </a:r>
            <a:r>
              <a:rPr lang="en-US" sz="2500" dirty="0" smtClean="0">
                <a:solidFill>
                  <a:srgbClr val="002060"/>
                </a:solidFill>
              </a:rPr>
              <a:t>and the </a:t>
            </a:r>
            <a:r>
              <a:rPr lang="en-US" sz="2500" b="1" dirty="0" smtClean="0">
                <a:solidFill>
                  <a:srgbClr val="002060"/>
                </a:solidFill>
              </a:rPr>
              <a:t>reason behind it</a:t>
            </a:r>
            <a:r>
              <a:rPr lang="en-US" sz="2500" dirty="0" smtClean="0">
                <a:solidFill>
                  <a:srgbClr val="002060"/>
                </a:solidFill>
              </a:rPr>
              <a:t>. Strategic planning makes organizational </a:t>
            </a:r>
            <a:r>
              <a:rPr lang="en-US" sz="2500" b="1" dirty="0" smtClean="0">
                <a:solidFill>
                  <a:srgbClr val="002060"/>
                </a:solidFill>
              </a:rPr>
              <a:t>goals and objectives real</a:t>
            </a:r>
            <a:r>
              <a:rPr lang="en-US" sz="2500" dirty="0" smtClean="0">
                <a:solidFill>
                  <a:srgbClr val="002060"/>
                </a:solidFill>
              </a:rPr>
              <a:t>, as the employees can </a:t>
            </a:r>
            <a:r>
              <a:rPr lang="en-US" sz="2500" b="1" dirty="0" smtClean="0">
                <a:solidFill>
                  <a:srgbClr val="002060"/>
                </a:solidFill>
              </a:rPr>
              <a:t>understand</a:t>
            </a:r>
            <a:r>
              <a:rPr lang="en-US" sz="2500" dirty="0" smtClean="0">
                <a:solidFill>
                  <a:srgbClr val="002060"/>
                </a:solidFill>
              </a:rPr>
              <a:t> the </a:t>
            </a:r>
            <a:r>
              <a:rPr lang="en-US" sz="2500" b="1" dirty="0" smtClean="0">
                <a:solidFill>
                  <a:srgbClr val="002060"/>
                </a:solidFill>
              </a:rPr>
              <a:t>relationship between their performance and compensation. </a:t>
            </a:r>
          </a:p>
          <a:p>
            <a:pPr algn="just">
              <a:buNone/>
            </a:pPr>
            <a:r>
              <a:rPr lang="en-US" sz="2500" dirty="0">
                <a:solidFill>
                  <a:srgbClr val="002060"/>
                </a:solidFill>
              </a:rPr>
              <a:t>	</a:t>
            </a:r>
            <a:r>
              <a:rPr lang="en-US" sz="2500" dirty="0" smtClean="0">
                <a:solidFill>
                  <a:srgbClr val="002060"/>
                </a:solidFill>
              </a:rPr>
              <a:t>As a result, both the </a:t>
            </a:r>
            <a:r>
              <a:rPr lang="en-US" sz="2500" b="1" dirty="0" smtClean="0">
                <a:solidFill>
                  <a:srgbClr val="002060"/>
                </a:solidFill>
              </a:rPr>
              <a:t>employees and managers </a:t>
            </a:r>
            <a:r>
              <a:rPr lang="en-US" sz="2500" dirty="0" smtClean="0">
                <a:solidFill>
                  <a:srgbClr val="002060"/>
                </a:solidFill>
              </a:rPr>
              <a:t>become </a:t>
            </a:r>
            <a:r>
              <a:rPr lang="en-US" sz="2500" b="1" dirty="0" smtClean="0">
                <a:solidFill>
                  <a:srgbClr val="002060"/>
                </a:solidFill>
              </a:rPr>
              <a:t>innovate and creative</a:t>
            </a:r>
            <a:r>
              <a:rPr lang="en-US" sz="2500" dirty="0" smtClean="0">
                <a:solidFill>
                  <a:srgbClr val="002060"/>
                </a:solidFill>
              </a:rPr>
              <a:t>, which </a:t>
            </a:r>
            <a:r>
              <a:rPr lang="en-US" sz="2500" b="1" dirty="0" smtClean="0">
                <a:solidFill>
                  <a:srgbClr val="002060"/>
                </a:solidFill>
              </a:rPr>
              <a:t>fosters</a:t>
            </a:r>
            <a:r>
              <a:rPr lang="en-US" sz="2500" dirty="0" smtClean="0">
                <a:solidFill>
                  <a:srgbClr val="002060"/>
                </a:solidFill>
              </a:rPr>
              <a:t> the growth of the company further.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0"/>
            <a:ext cx="1676400" cy="609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8517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563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rgbClr val="002060"/>
                </a:solidFill>
              </a:rPr>
              <a:t>Benefits of Strategic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18920"/>
            <a:ext cx="8686800" cy="4881880"/>
          </a:xfrm>
        </p:spPr>
        <p:txBody>
          <a:bodyPr>
            <a:normAutofit fontScale="97500"/>
          </a:bodyPr>
          <a:lstStyle/>
          <a:p>
            <a:pPr algn="just">
              <a:buNone/>
            </a:pPr>
            <a:r>
              <a:rPr lang="en-US" dirty="0" smtClean="0">
                <a:solidFill>
                  <a:srgbClr val="002060"/>
                </a:solidFill>
              </a:rPr>
              <a:t>	</a:t>
            </a:r>
            <a:r>
              <a:rPr lang="en-US" sz="2500" b="1" dirty="0" smtClean="0">
                <a:solidFill>
                  <a:srgbClr val="002060"/>
                </a:solidFill>
              </a:rPr>
              <a:t>3</a:t>
            </a:r>
            <a:r>
              <a:rPr lang="en-US" sz="2700" b="1" dirty="0" smtClean="0">
                <a:solidFill>
                  <a:srgbClr val="002060"/>
                </a:solidFill>
              </a:rPr>
              <a:t>. </a:t>
            </a:r>
            <a:r>
              <a:rPr lang="en-US" sz="2500" b="1" dirty="0" smtClean="0">
                <a:solidFill>
                  <a:srgbClr val="002060"/>
                </a:solidFill>
              </a:rPr>
              <a:t>Empowers the individuals working in the organization</a:t>
            </a:r>
          </a:p>
          <a:p>
            <a:pPr algn="just">
              <a:buNone/>
            </a:pPr>
            <a:r>
              <a:rPr lang="en-US" sz="2500" dirty="0" smtClean="0">
                <a:solidFill>
                  <a:srgbClr val="002060"/>
                </a:solidFill>
              </a:rPr>
              <a:t>	The </a:t>
            </a:r>
            <a:r>
              <a:rPr lang="en-US" sz="2500" b="1" dirty="0" smtClean="0">
                <a:solidFill>
                  <a:srgbClr val="002060"/>
                </a:solidFill>
              </a:rPr>
              <a:t>increased dialogue and communication </a:t>
            </a:r>
            <a:r>
              <a:rPr lang="en-US" sz="2500" dirty="0" smtClean="0">
                <a:solidFill>
                  <a:srgbClr val="002060"/>
                </a:solidFill>
              </a:rPr>
              <a:t>across all the </a:t>
            </a:r>
            <a:r>
              <a:rPr lang="en-US" sz="2500" b="1" dirty="0" smtClean="0">
                <a:solidFill>
                  <a:srgbClr val="002060"/>
                </a:solidFill>
              </a:rPr>
              <a:t>stages of the process strengthens</a:t>
            </a:r>
            <a:r>
              <a:rPr lang="en-US" sz="2500" dirty="0" smtClean="0">
                <a:solidFill>
                  <a:srgbClr val="002060"/>
                </a:solidFill>
              </a:rPr>
              <a:t> the employee’s </a:t>
            </a:r>
            <a:r>
              <a:rPr lang="en-US" sz="2500" b="1" dirty="0" smtClean="0">
                <a:solidFill>
                  <a:srgbClr val="002060"/>
                </a:solidFill>
              </a:rPr>
              <a:t>sense of effectiveness</a:t>
            </a:r>
            <a:r>
              <a:rPr lang="en-US" sz="2500" dirty="0" smtClean="0">
                <a:solidFill>
                  <a:srgbClr val="002060"/>
                </a:solidFill>
              </a:rPr>
              <a:t>, </a:t>
            </a:r>
            <a:r>
              <a:rPr lang="en-US" sz="2500" b="1" dirty="0" smtClean="0">
                <a:solidFill>
                  <a:srgbClr val="002060"/>
                </a:solidFill>
              </a:rPr>
              <a:t>initiative-taking</a:t>
            </a:r>
            <a:r>
              <a:rPr lang="en-US" sz="2500" dirty="0" smtClean="0">
                <a:solidFill>
                  <a:srgbClr val="002060"/>
                </a:solidFill>
              </a:rPr>
              <a:t>, and </a:t>
            </a:r>
            <a:r>
              <a:rPr lang="en-US" sz="2500" b="1" dirty="0" smtClean="0">
                <a:solidFill>
                  <a:srgbClr val="002060"/>
                </a:solidFill>
              </a:rPr>
              <a:t>imagination</a:t>
            </a:r>
            <a:r>
              <a:rPr lang="en-US" sz="2500" dirty="0" smtClean="0">
                <a:solidFill>
                  <a:srgbClr val="002060"/>
                </a:solidFill>
              </a:rPr>
              <a:t>.</a:t>
            </a:r>
          </a:p>
          <a:p>
            <a:pPr algn="just">
              <a:buNone/>
            </a:pPr>
            <a:r>
              <a:rPr lang="en-US" sz="2500" dirty="0">
                <a:solidFill>
                  <a:srgbClr val="002060"/>
                </a:solidFill>
              </a:rPr>
              <a:t>	</a:t>
            </a:r>
            <a:r>
              <a:rPr lang="en-US" sz="2500" dirty="0" smtClean="0">
                <a:solidFill>
                  <a:srgbClr val="002060"/>
                </a:solidFill>
              </a:rPr>
              <a:t>It explains the </a:t>
            </a:r>
            <a:r>
              <a:rPr lang="en-US" sz="2500" b="1" dirty="0" smtClean="0">
                <a:solidFill>
                  <a:srgbClr val="002060"/>
                </a:solidFill>
              </a:rPr>
              <a:t>need for companies </a:t>
            </a:r>
            <a:r>
              <a:rPr lang="en-US" sz="2500" dirty="0" smtClean="0">
                <a:solidFill>
                  <a:srgbClr val="002060"/>
                </a:solidFill>
              </a:rPr>
              <a:t>to </a:t>
            </a:r>
            <a:r>
              <a:rPr lang="en-US" sz="2500" b="1" dirty="0" smtClean="0">
                <a:solidFill>
                  <a:srgbClr val="002060"/>
                </a:solidFill>
              </a:rPr>
              <a:t>decentralize</a:t>
            </a:r>
            <a:r>
              <a:rPr lang="en-US" sz="2500" dirty="0" smtClean="0">
                <a:solidFill>
                  <a:srgbClr val="002060"/>
                </a:solidFill>
              </a:rPr>
              <a:t> the strategic planning process by involving </a:t>
            </a:r>
            <a:r>
              <a:rPr lang="en-US" sz="2500" b="1" dirty="0" smtClean="0">
                <a:solidFill>
                  <a:srgbClr val="002060"/>
                </a:solidFill>
              </a:rPr>
              <a:t>lower-level managers</a:t>
            </a:r>
            <a:r>
              <a:rPr lang="en-US" sz="2500" dirty="0" smtClean="0">
                <a:solidFill>
                  <a:srgbClr val="002060"/>
                </a:solidFill>
              </a:rPr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0"/>
            <a:ext cx="1676400" cy="609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81445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txBody>
          <a:bodyPr>
            <a:normAutofit fontScale="90000"/>
          </a:bodyPr>
          <a:lstStyle/>
          <a:p>
            <a:pPr algn="l"/>
            <a:r>
              <a:rPr lang="en-US" altLang="en-US" dirty="0" smtClean="0">
                <a:solidFill>
                  <a:srgbClr val="002060"/>
                </a:solidFill>
              </a:rPr>
              <a:t>  </a:t>
            </a:r>
            <a:r>
              <a:rPr lang="en-US" sz="3100" dirty="0" smtClean="0">
                <a:solidFill>
                  <a:srgbClr val="002060"/>
                </a:solidFill>
              </a:rPr>
              <a:t>Budgets and Budgeting</a:t>
            </a:r>
            <a:endParaRPr lang="en-US" sz="3200" dirty="0" smtClean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0190"/>
            <a:ext cx="8686800" cy="5109210"/>
          </a:xfrm>
        </p:spPr>
        <p:txBody>
          <a:bodyPr>
            <a:normAutofit fontScale="97500"/>
          </a:bodyPr>
          <a:lstStyle/>
          <a:p>
            <a:pPr algn="just"/>
            <a:r>
              <a:rPr lang="en-US" sz="2500" dirty="0" smtClean="0">
                <a:solidFill>
                  <a:srgbClr val="002060"/>
                </a:solidFill>
              </a:rPr>
              <a:t>In the broadest sense, </a:t>
            </a:r>
            <a:r>
              <a:rPr lang="en-US" sz="2500" b="1" dirty="0" smtClean="0">
                <a:solidFill>
                  <a:srgbClr val="C00000"/>
                </a:solidFill>
              </a:rPr>
              <a:t>a budget is an allocation of money for some purpose.</a:t>
            </a:r>
            <a:r>
              <a:rPr lang="en-US" sz="2500" dirty="0" smtClean="0">
                <a:solidFill>
                  <a:srgbClr val="002060"/>
                </a:solidFill>
              </a:rPr>
              <a:t> </a:t>
            </a:r>
          </a:p>
          <a:p>
            <a:pPr algn="just"/>
            <a:r>
              <a:rPr lang="en-US" sz="2500" dirty="0" smtClean="0">
                <a:solidFill>
                  <a:srgbClr val="002060"/>
                </a:solidFill>
              </a:rPr>
              <a:t>The word once used to mean "pouch" or "purse"; a budget therefore is "what's in the pouch." </a:t>
            </a:r>
          </a:p>
          <a:p>
            <a:pPr algn="just"/>
            <a:r>
              <a:rPr lang="en-US" sz="2500" dirty="0" smtClean="0">
                <a:solidFill>
                  <a:srgbClr val="002060"/>
                </a:solidFill>
              </a:rPr>
              <a:t>Budgeting has always been </a:t>
            </a:r>
            <a:r>
              <a:rPr lang="en-US" sz="2500" b="1" dirty="0" smtClean="0">
                <a:solidFill>
                  <a:srgbClr val="002060"/>
                </a:solidFill>
              </a:rPr>
              <a:t>part of the activities </a:t>
            </a:r>
            <a:r>
              <a:rPr lang="en-US" sz="2500" dirty="0" smtClean="0">
                <a:solidFill>
                  <a:srgbClr val="002060"/>
                </a:solidFill>
              </a:rPr>
              <a:t>of any </a:t>
            </a:r>
            <a:r>
              <a:rPr lang="en-US" sz="2500" b="1" dirty="0" smtClean="0">
                <a:solidFill>
                  <a:srgbClr val="002060"/>
                </a:solidFill>
              </a:rPr>
              <a:t>business organization </a:t>
            </a:r>
            <a:r>
              <a:rPr lang="en-US" sz="2500" dirty="0" smtClean="0">
                <a:solidFill>
                  <a:srgbClr val="002060"/>
                </a:solidFill>
              </a:rPr>
              <a:t>of </a:t>
            </a:r>
            <a:r>
              <a:rPr lang="en-US" sz="2500" b="1" dirty="0" smtClean="0">
                <a:solidFill>
                  <a:srgbClr val="002060"/>
                </a:solidFill>
              </a:rPr>
              <a:t>any size</a:t>
            </a:r>
            <a:r>
              <a:rPr lang="en-US" sz="2500" dirty="0" smtClean="0">
                <a:solidFill>
                  <a:srgbClr val="002060"/>
                </a:solidFill>
              </a:rPr>
              <a:t>, but formal budgeting in its present form, using </a:t>
            </a:r>
            <a:r>
              <a:rPr lang="en-US" sz="2500" b="1" dirty="0" smtClean="0">
                <a:solidFill>
                  <a:srgbClr val="002060"/>
                </a:solidFill>
              </a:rPr>
              <a:t>modern budgeting disciplines</a:t>
            </a:r>
            <a:r>
              <a:rPr lang="en-US" sz="2500" dirty="0" smtClean="0">
                <a:solidFill>
                  <a:srgbClr val="002060"/>
                </a:solidFill>
              </a:rPr>
              <a:t>, emerged in the 1950s as the numerical supporting of corporate planning. </a:t>
            </a:r>
          </a:p>
          <a:p>
            <a:pPr algn="just"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 algn="just">
              <a:buNone/>
            </a:pPr>
            <a:r>
              <a:rPr lang="en-US" dirty="0" smtClean="0">
                <a:solidFill>
                  <a:srgbClr val="002060"/>
                </a:solidFill>
              </a:rPr>
              <a:t>	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0"/>
            <a:ext cx="1676400" cy="609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txBody>
          <a:bodyPr>
            <a:normAutofit fontScale="90000"/>
          </a:bodyPr>
          <a:lstStyle/>
          <a:p>
            <a:pPr algn="l"/>
            <a:r>
              <a:rPr lang="en-US" altLang="en-US" dirty="0" smtClean="0">
                <a:solidFill>
                  <a:srgbClr val="002060"/>
                </a:solidFill>
              </a:rPr>
              <a:t>  </a:t>
            </a:r>
            <a:r>
              <a:rPr lang="en-US" sz="3100" dirty="0" smtClean="0">
                <a:solidFill>
                  <a:srgbClr val="002060"/>
                </a:solidFill>
              </a:rPr>
              <a:t>Budgets and Budgeting</a:t>
            </a:r>
            <a:endParaRPr lang="en-US" sz="3200" dirty="0" smtClean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0190"/>
            <a:ext cx="8686800" cy="5109210"/>
          </a:xfrm>
        </p:spPr>
        <p:txBody>
          <a:bodyPr>
            <a:normAutofit fontScale="97500"/>
          </a:bodyPr>
          <a:lstStyle/>
          <a:p>
            <a:pPr algn="just"/>
            <a:r>
              <a:rPr lang="en-US" dirty="0" smtClean="0">
                <a:solidFill>
                  <a:srgbClr val="002060"/>
                </a:solidFill>
              </a:rPr>
              <a:t>	</a:t>
            </a:r>
            <a:r>
              <a:rPr lang="en-US" sz="2500" dirty="0" smtClean="0">
                <a:solidFill>
                  <a:srgbClr val="002060"/>
                </a:solidFill>
              </a:rPr>
              <a:t>Modern formal budgets not only limit </a:t>
            </a:r>
            <a:r>
              <a:rPr lang="en-US" sz="2500" b="1" dirty="0" smtClean="0">
                <a:solidFill>
                  <a:srgbClr val="002060"/>
                </a:solidFill>
              </a:rPr>
              <a:t>expenditures</a:t>
            </a:r>
            <a:r>
              <a:rPr lang="en-US" sz="2500" dirty="0" smtClean="0">
                <a:solidFill>
                  <a:srgbClr val="002060"/>
                </a:solidFill>
              </a:rPr>
              <a:t>; they also </a:t>
            </a:r>
            <a:r>
              <a:rPr lang="en-US" sz="2500" b="1" dirty="0" smtClean="0">
                <a:solidFill>
                  <a:srgbClr val="002060"/>
                </a:solidFill>
              </a:rPr>
              <a:t>predict income</a:t>
            </a:r>
            <a:r>
              <a:rPr lang="en-US" sz="2500" dirty="0" smtClean="0">
                <a:solidFill>
                  <a:srgbClr val="002060"/>
                </a:solidFill>
              </a:rPr>
              <a:t>, </a:t>
            </a:r>
            <a:r>
              <a:rPr lang="en-US" sz="2500" b="1" dirty="0" smtClean="0">
                <a:solidFill>
                  <a:srgbClr val="002060"/>
                </a:solidFill>
              </a:rPr>
              <a:t>profits</a:t>
            </a:r>
            <a:r>
              <a:rPr lang="en-US" sz="2500" dirty="0" smtClean="0">
                <a:solidFill>
                  <a:srgbClr val="002060"/>
                </a:solidFill>
              </a:rPr>
              <a:t>, and </a:t>
            </a:r>
            <a:r>
              <a:rPr lang="en-US" sz="2500" b="1" dirty="0" smtClean="0">
                <a:solidFill>
                  <a:srgbClr val="002060"/>
                </a:solidFill>
              </a:rPr>
              <a:t>returns</a:t>
            </a:r>
            <a:r>
              <a:rPr lang="en-US" sz="2500" dirty="0" smtClean="0">
                <a:solidFill>
                  <a:srgbClr val="002060"/>
                </a:solidFill>
              </a:rPr>
              <a:t> on investment a year ahead. </a:t>
            </a:r>
          </a:p>
          <a:p>
            <a:pPr algn="just"/>
            <a:r>
              <a:rPr lang="en-US" sz="2500" dirty="0">
                <a:solidFill>
                  <a:srgbClr val="002060"/>
                </a:solidFill>
              </a:rPr>
              <a:t>	</a:t>
            </a:r>
            <a:r>
              <a:rPr lang="en-US" sz="2500" dirty="0" smtClean="0">
                <a:solidFill>
                  <a:srgbClr val="002060"/>
                </a:solidFill>
              </a:rPr>
              <a:t>They have evolved into </a:t>
            </a:r>
            <a:r>
              <a:rPr lang="en-US" sz="2500" b="1" dirty="0" smtClean="0">
                <a:solidFill>
                  <a:srgbClr val="002060"/>
                </a:solidFill>
              </a:rPr>
              <a:t>tools of control </a:t>
            </a:r>
            <a:r>
              <a:rPr lang="en-US" sz="2500" dirty="0" smtClean="0">
                <a:solidFill>
                  <a:srgbClr val="002060"/>
                </a:solidFill>
              </a:rPr>
              <a:t>and are also used as a </a:t>
            </a:r>
            <a:r>
              <a:rPr lang="en-US" sz="2500" b="1" dirty="0" smtClean="0">
                <a:solidFill>
                  <a:srgbClr val="002060"/>
                </a:solidFill>
              </a:rPr>
              <a:t>means of determining </a:t>
            </a:r>
            <a:r>
              <a:rPr lang="en-US" sz="2500" dirty="0" smtClean="0">
                <a:solidFill>
                  <a:srgbClr val="002060"/>
                </a:solidFill>
              </a:rPr>
              <a:t>such </a:t>
            </a:r>
            <a:r>
              <a:rPr lang="en-US" sz="2500" b="1" dirty="0" smtClean="0">
                <a:solidFill>
                  <a:srgbClr val="002060"/>
                </a:solidFill>
              </a:rPr>
              <a:t>rewards as profit-sharing and bonuses. </a:t>
            </a:r>
          </a:p>
          <a:p>
            <a:pPr algn="just"/>
            <a:r>
              <a:rPr lang="en-US" sz="2500" dirty="0" smtClean="0">
                <a:solidFill>
                  <a:srgbClr val="002060"/>
                </a:solidFill>
              </a:rPr>
              <a:t>	Unless the budgetary process is </a:t>
            </a:r>
            <a:r>
              <a:rPr lang="en-US" sz="2500" b="1" dirty="0" smtClean="0">
                <a:solidFill>
                  <a:srgbClr val="002060"/>
                </a:solidFill>
              </a:rPr>
              <a:t>managed</a:t>
            </a:r>
            <a:r>
              <a:rPr lang="en-US" sz="2500" dirty="0" smtClean="0">
                <a:solidFill>
                  <a:srgbClr val="002060"/>
                </a:solidFill>
              </a:rPr>
              <a:t> with </a:t>
            </a:r>
            <a:r>
              <a:rPr lang="en-US" sz="2500" b="1" dirty="0" smtClean="0">
                <a:solidFill>
                  <a:srgbClr val="002060"/>
                </a:solidFill>
              </a:rPr>
              <a:t>extreme skill and care</a:t>
            </a:r>
            <a:r>
              <a:rPr lang="en-US" sz="2500" dirty="0" smtClean="0">
                <a:solidFill>
                  <a:srgbClr val="002060"/>
                </a:solidFill>
              </a:rPr>
              <a:t>, the very </a:t>
            </a:r>
            <a:r>
              <a:rPr lang="en-US" sz="2500" b="1" dirty="0" smtClean="0">
                <a:solidFill>
                  <a:srgbClr val="002060"/>
                </a:solidFill>
              </a:rPr>
              <a:t>qualities of budgeting </a:t>
            </a:r>
            <a:r>
              <a:rPr lang="en-US" sz="2500" dirty="0" smtClean="0">
                <a:solidFill>
                  <a:srgbClr val="002060"/>
                </a:solidFill>
              </a:rPr>
              <a:t>can turn into </a:t>
            </a:r>
            <a:r>
              <a:rPr lang="en-US" sz="2500" b="1" dirty="0" smtClean="0">
                <a:solidFill>
                  <a:srgbClr val="002060"/>
                </a:solidFill>
              </a:rPr>
              <a:t>negatives</a:t>
            </a:r>
            <a:r>
              <a:rPr lang="en-US" sz="2500" dirty="0" smtClean="0">
                <a:solidFill>
                  <a:srgbClr val="002060"/>
                </a:solidFill>
              </a:rPr>
              <a:t>—and have, of late, emerged into a </a:t>
            </a:r>
            <a:r>
              <a:rPr lang="en-US" sz="2500" b="1" dirty="0" smtClean="0">
                <a:solidFill>
                  <a:srgbClr val="002060"/>
                </a:solidFill>
              </a:rPr>
              <a:t>movement</a:t>
            </a:r>
            <a:r>
              <a:rPr lang="en-US" sz="2500" dirty="0" smtClean="0">
                <a:solidFill>
                  <a:srgbClr val="002060"/>
                </a:solidFill>
              </a:rPr>
              <a:t> actively working to change this process.</a:t>
            </a:r>
            <a:endParaRPr lang="en-US" sz="25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0"/>
            <a:ext cx="1676400" cy="609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93567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95300"/>
            <a:ext cx="9144000" cy="639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txBody>
          <a:bodyPr>
            <a:normAutofit/>
          </a:bodyPr>
          <a:lstStyle/>
          <a:p>
            <a:pPr algn="l"/>
            <a:r>
              <a:rPr lang="en-US" altLang="en-US" sz="3200" dirty="0" smtClean="0">
                <a:solidFill>
                  <a:srgbClr val="002060"/>
                </a:solidFill>
              </a:rPr>
              <a:t>  </a:t>
            </a:r>
            <a:r>
              <a:rPr lang="en-US" sz="3200" dirty="0" smtClean="0">
                <a:solidFill>
                  <a:srgbClr val="002060"/>
                </a:solidFill>
              </a:rPr>
              <a:t>Leadership and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51610"/>
            <a:ext cx="8610600" cy="5406390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 smtClean="0">
                <a:solidFill>
                  <a:srgbClr val="C00000"/>
                </a:solidFill>
              </a:rPr>
              <a:t>Leadership</a:t>
            </a:r>
            <a:r>
              <a:rPr lang="en-US" sz="2400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>
                <a:solidFill>
                  <a:srgbClr val="002060"/>
                </a:solidFill>
              </a:rPr>
              <a:t>is defined as the </a:t>
            </a:r>
            <a:r>
              <a:rPr lang="en-US" sz="2400" b="1" dirty="0" smtClean="0">
                <a:solidFill>
                  <a:srgbClr val="002060"/>
                </a:solidFill>
              </a:rPr>
              <a:t>potential </a:t>
            </a:r>
            <a:r>
              <a:rPr lang="en-US" sz="2400" dirty="0" smtClean="0">
                <a:solidFill>
                  <a:srgbClr val="002060"/>
                </a:solidFill>
              </a:rPr>
              <a:t>to influence and </a:t>
            </a:r>
            <a:r>
              <a:rPr lang="en-US" sz="2400" b="1" dirty="0" smtClean="0">
                <a:solidFill>
                  <a:srgbClr val="002060"/>
                </a:solidFill>
              </a:rPr>
              <a:t>drive</a:t>
            </a:r>
            <a:r>
              <a:rPr lang="en-US" sz="2400" dirty="0" smtClean="0">
                <a:solidFill>
                  <a:srgbClr val="002060"/>
                </a:solidFill>
              </a:rPr>
              <a:t> the </a:t>
            </a:r>
            <a:r>
              <a:rPr lang="en-US" sz="2400" b="1" dirty="0" smtClean="0">
                <a:solidFill>
                  <a:srgbClr val="002060"/>
                </a:solidFill>
              </a:rPr>
              <a:t>group efforts </a:t>
            </a:r>
            <a:r>
              <a:rPr lang="en-US" sz="2400" dirty="0" smtClean="0">
                <a:solidFill>
                  <a:srgbClr val="002060"/>
                </a:solidFill>
              </a:rPr>
              <a:t>towards the </a:t>
            </a:r>
            <a:r>
              <a:rPr lang="en-US" sz="2400" b="1" dirty="0" smtClean="0">
                <a:solidFill>
                  <a:srgbClr val="002060"/>
                </a:solidFill>
              </a:rPr>
              <a:t>accomplishment of goals. </a:t>
            </a:r>
          </a:p>
          <a:p>
            <a:pPr algn="just"/>
            <a:r>
              <a:rPr lang="en-US" sz="2400" dirty="0" smtClean="0">
                <a:solidFill>
                  <a:srgbClr val="002060"/>
                </a:solidFill>
              </a:rPr>
              <a:t>This influence may </a:t>
            </a:r>
            <a:r>
              <a:rPr lang="en-US" sz="2400" b="1" dirty="0" smtClean="0">
                <a:solidFill>
                  <a:srgbClr val="002060"/>
                </a:solidFill>
              </a:rPr>
              <a:t>originate</a:t>
            </a:r>
            <a:r>
              <a:rPr lang="en-US" sz="2400" dirty="0" smtClean="0">
                <a:solidFill>
                  <a:srgbClr val="002060"/>
                </a:solidFill>
              </a:rPr>
              <a:t> from </a:t>
            </a:r>
            <a:r>
              <a:rPr lang="en-US" sz="2400" b="1" dirty="0" smtClean="0">
                <a:solidFill>
                  <a:srgbClr val="002060"/>
                </a:solidFill>
              </a:rPr>
              <a:t>formal sources</a:t>
            </a:r>
            <a:r>
              <a:rPr lang="en-US" sz="2400" dirty="0" smtClean="0">
                <a:solidFill>
                  <a:srgbClr val="002060"/>
                </a:solidFill>
              </a:rPr>
              <a:t>, such as that provided by </a:t>
            </a:r>
            <a:r>
              <a:rPr lang="en-US" sz="2400" b="1" dirty="0" smtClean="0">
                <a:solidFill>
                  <a:srgbClr val="002060"/>
                </a:solidFill>
              </a:rPr>
              <a:t>gaining</a:t>
            </a:r>
            <a:r>
              <a:rPr lang="en-US" sz="2400" dirty="0" smtClean="0">
                <a:solidFill>
                  <a:srgbClr val="002060"/>
                </a:solidFill>
              </a:rPr>
              <a:t> of </a:t>
            </a:r>
            <a:r>
              <a:rPr lang="en-US" sz="2400" b="1" dirty="0" smtClean="0">
                <a:solidFill>
                  <a:srgbClr val="002060"/>
                </a:solidFill>
              </a:rPr>
              <a:t>managerial position</a:t>
            </a:r>
            <a:r>
              <a:rPr lang="en-US" sz="2400" dirty="0" smtClean="0">
                <a:solidFill>
                  <a:srgbClr val="002060"/>
                </a:solidFill>
              </a:rPr>
              <a:t> in an organization.</a:t>
            </a:r>
          </a:p>
          <a:p>
            <a:pPr algn="just"/>
            <a:r>
              <a:rPr lang="en-US" sz="2400" dirty="0" smtClean="0">
                <a:solidFill>
                  <a:srgbClr val="C00000"/>
                </a:solidFill>
              </a:rPr>
              <a:t>A manager must have </a:t>
            </a:r>
            <a:r>
              <a:rPr lang="en-US" sz="2400" b="1" dirty="0" smtClean="0">
                <a:solidFill>
                  <a:srgbClr val="C00000"/>
                </a:solidFill>
              </a:rPr>
              <a:t>qualities of a leader</a:t>
            </a:r>
            <a:r>
              <a:rPr lang="en-US" sz="2400" dirty="0" smtClean="0">
                <a:solidFill>
                  <a:srgbClr val="002060"/>
                </a:solidFill>
              </a:rPr>
              <a:t>, i.e., he must possess </a:t>
            </a:r>
            <a:r>
              <a:rPr lang="en-US" sz="2400" b="1" dirty="0" smtClean="0">
                <a:solidFill>
                  <a:srgbClr val="002060"/>
                </a:solidFill>
              </a:rPr>
              <a:t>leadership qualities</a:t>
            </a:r>
            <a:r>
              <a:rPr lang="en-US" sz="2400" dirty="0" smtClean="0">
                <a:solidFill>
                  <a:srgbClr val="002060"/>
                </a:solidFill>
              </a:rPr>
              <a:t>. Leaders </a:t>
            </a:r>
            <a:r>
              <a:rPr lang="en-US" sz="2400" b="1" dirty="0" smtClean="0">
                <a:solidFill>
                  <a:srgbClr val="002060"/>
                </a:solidFill>
              </a:rPr>
              <a:t>develop and begin strategies</a:t>
            </a:r>
            <a:r>
              <a:rPr lang="en-US" sz="2400" dirty="0" smtClean="0">
                <a:solidFill>
                  <a:srgbClr val="002060"/>
                </a:solidFill>
              </a:rPr>
              <a:t> that </a:t>
            </a:r>
            <a:r>
              <a:rPr lang="en-US" sz="2400" b="1" dirty="0" smtClean="0">
                <a:solidFill>
                  <a:srgbClr val="002060"/>
                </a:solidFill>
              </a:rPr>
              <a:t>build</a:t>
            </a:r>
            <a:r>
              <a:rPr lang="en-US" sz="2400" dirty="0" smtClean="0">
                <a:solidFill>
                  <a:srgbClr val="002060"/>
                </a:solidFill>
              </a:rPr>
              <a:t> and </a:t>
            </a:r>
            <a:r>
              <a:rPr lang="en-US" sz="2400" b="1" dirty="0" smtClean="0">
                <a:solidFill>
                  <a:srgbClr val="002060"/>
                </a:solidFill>
              </a:rPr>
              <a:t>sustain competitive advantage</a:t>
            </a:r>
            <a:r>
              <a:rPr lang="en-US" sz="2400" dirty="0" smtClean="0">
                <a:solidFill>
                  <a:srgbClr val="002060"/>
                </a:solidFill>
              </a:rPr>
              <a:t>.</a:t>
            </a:r>
          </a:p>
          <a:p>
            <a:pPr algn="just"/>
            <a:r>
              <a:rPr lang="en-US" sz="2400" dirty="0" smtClean="0">
                <a:solidFill>
                  <a:srgbClr val="002060"/>
                </a:solidFill>
              </a:rPr>
              <a:t> Organizations require </a:t>
            </a:r>
            <a:r>
              <a:rPr lang="en-US" sz="2400" b="1" dirty="0" smtClean="0">
                <a:solidFill>
                  <a:srgbClr val="002060"/>
                </a:solidFill>
              </a:rPr>
              <a:t>robust leadership </a:t>
            </a:r>
            <a:r>
              <a:rPr lang="en-US" sz="2400" dirty="0" smtClean="0">
                <a:solidFill>
                  <a:srgbClr val="002060"/>
                </a:solidFill>
              </a:rPr>
              <a:t>and </a:t>
            </a:r>
            <a:r>
              <a:rPr lang="en-US" sz="2400" b="1" dirty="0" smtClean="0">
                <a:solidFill>
                  <a:srgbClr val="002060"/>
                </a:solidFill>
              </a:rPr>
              <a:t>robust management</a:t>
            </a:r>
            <a:r>
              <a:rPr lang="en-US" sz="2400" dirty="0" smtClean="0">
                <a:solidFill>
                  <a:srgbClr val="002060"/>
                </a:solidFill>
              </a:rPr>
              <a:t> for </a:t>
            </a:r>
            <a:r>
              <a:rPr lang="en-US" sz="2400" b="1" dirty="0" smtClean="0">
                <a:solidFill>
                  <a:srgbClr val="002060"/>
                </a:solidFill>
              </a:rPr>
              <a:t>best organizational efficiency</a:t>
            </a:r>
            <a:r>
              <a:rPr lang="en-US" sz="2400" dirty="0" smtClean="0">
                <a:solidFill>
                  <a:srgbClr val="002060"/>
                </a:solidFill>
              </a:rPr>
              <a:t>.</a:t>
            </a:r>
          </a:p>
          <a:p>
            <a:pPr algn="just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67600" y="0"/>
            <a:ext cx="1676400" cy="609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6089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solidFill>
                  <a:srgbClr val="002060"/>
                </a:solidFill>
              </a:rPr>
              <a:t>Budgeting as </a:t>
            </a:r>
            <a:r>
              <a:rPr lang="en-US" sz="2800" dirty="0">
                <a:solidFill>
                  <a:srgbClr val="002060"/>
                </a:solidFill>
              </a:rPr>
              <a:t>a</a:t>
            </a:r>
            <a:r>
              <a:rPr lang="en-US" sz="2800" dirty="0" smtClean="0">
                <a:solidFill>
                  <a:srgbClr val="002060"/>
                </a:solidFill>
              </a:rPr>
              <a:t>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64310"/>
            <a:ext cx="8686800" cy="5088890"/>
          </a:xfrm>
        </p:spPr>
        <p:txBody>
          <a:bodyPr>
            <a:normAutofit fontScale="75000" lnSpcReduction="20000"/>
          </a:bodyPr>
          <a:lstStyle/>
          <a:p>
            <a:pPr algn="just"/>
            <a:r>
              <a:rPr lang="en-US" dirty="0" smtClean="0"/>
              <a:t>	</a:t>
            </a:r>
            <a:r>
              <a:rPr lang="en-US" dirty="0" smtClean="0">
                <a:solidFill>
                  <a:srgbClr val="002060"/>
                </a:solidFill>
              </a:rPr>
              <a:t>In large corporations, budgeting is a </a:t>
            </a:r>
            <a:r>
              <a:rPr lang="en-US" b="1" dirty="0" smtClean="0">
                <a:solidFill>
                  <a:srgbClr val="002060"/>
                </a:solidFill>
              </a:rPr>
              <a:t>collective process </a:t>
            </a:r>
            <a:r>
              <a:rPr lang="en-US" dirty="0" smtClean="0">
                <a:solidFill>
                  <a:srgbClr val="002060"/>
                </a:solidFill>
              </a:rPr>
              <a:t>in which </a:t>
            </a:r>
            <a:r>
              <a:rPr lang="en-US" b="1" dirty="0" smtClean="0">
                <a:solidFill>
                  <a:srgbClr val="002060"/>
                </a:solidFill>
              </a:rPr>
              <a:t>operating units prepare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2060"/>
                </a:solidFill>
              </a:rPr>
              <a:t>their plans </a:t>
            </a:r>
            <a:r>
              <a:rPr lang="en-US" dirty="0" smtClean="0">
                <a:solidFill>
                  <a:srgbClr val="002060"/>
                </a:solidFill>
              </a:rPr>
              <a:t>in conformity with </a:t>
            </a:r>
            <a:r>
              <a:rPr lang="en-US" b="1" dirty="0" smtClean="0">
                <a:solidFill>
                  <a:srgbClr val="002060"/>
                </a:solidFill>
              </a:rPr>
              <a:t>corporate goals </a:t>
            </a:r>
            <a:r>
              <a:rPr lang="en-US" dirty="0" smtClean="0">
                <a:solidFill>
                  <a:srgbClr val="002060"/>
                </a:solidFill>
              </a:rPr>
              <a:t>published by </a:t>
            </a:r>
            <a:r>
              <a:rPr lang="en-US" b="1" dirty="0" smtClean="0">
                <a:solidFill>
                  <a:srgbClr val="002060"/>
                </a:solidFill>
              </a:rPr>
              <a:t>top management</a:t>
            </a:r>
            <a:r>
              <a:rPr lang="en-US" dirty="0" smtClean="0">
                <a:solidFill>
                  <a:srgbClr val="002060"/>
                </a:solidFill>
              </a:rPr>
              <a:t>. </a:t>
            </a:r>
          </a:p>
          <a:p>
            <a:pPr algn="just"/>
            <a:endParaRPr lang="en-US" dirty="0" smtClean="0">
              <a:solidFill>
                <a:srgbClr val="002060"/>
              </a:solidFill>
            </a:endParaRPr>
          </a:p>
          <a:p>
            <a:pPr algn="just"/>
            <a:r>
              <a:rPr lang="en-US" dirty="0" smtClean="0">
                <a:solidFill>
                  <a:srgbClr val="002060"/>
                </a:solidFill>
              </a:rPr>
              <a:t>	Each </a:t>
            </a:r>
            <a:r>
              <a:rPr lang="en-US" b="1" dirty="0" smtClean="0">
                <a:solidFill>
                  <a:srgbClr val="002060"/>
                </a:solidFill>
              </a:rPr>
              <a:t>unit plan </a:t>
            </a:r>
            <a:r>
              <a:rPr lang="en-US" dirty="0" smtClean="0">
                <a:solidFill>
                  <a:srgbClr val="002060"/>
                </a:solidFill>
              </a:rPr>
              <a:t>is intended to </a:t>
            </a:r>
            <a:r>
              <a:rPr lang="en-US" b="1" dirty="0" smtClean="0">
                <a:solidFill>
                  <a:srgbClr val="002060"/>
                </a:solidFill>
              </a:rPr>
              <a:t>contribute</a:t>
            </a:r>
            <a:r>
              <a:rPr lang="en-US" dirty="0" smtClean="0">
                <a:solidFill>
                  <a:srgbClr val="002060"/>
                </a:solidFill>
              </a:rPr>
              <a:t> to the </a:t>
            </a:r>
            <a:r>
              <a:rPr lang="en-US" b="1" dirty="0" smtClean="0">
                <a:solidFill>
                  <a:srgbClr val="002060"/>
                </a:solidFill>
              </a:rPr>
              <a:t>achievement of the corporate goals</a:t>
            </a:r>
            <a:r>
              <a:rPr lang="en-US" dirty="0" smtClean="0">
                <a:solidFill>
                  <a:srgbClr val="002060"/>
                </a:solidFill>
              </a:rPr>
              <a:t>. Unit managers prepare </a:t>
            </a:r>
            <a:r>
              <a:rPr lang="en-US" b="1" dirty="0" smtClean="0">
                <a:solidFill>
                  <a:srgbClr val="002060"/>
                </a:solidFill>
              </a:rPr>
              <a:t>projections of sales</a:t>
            </a:r>
            <a:r>
              <a:rPr lang="en-US" dirty="0" smtClean="0">
                <a:solidFill>
                  <a:srgbClr val="002060"/>
                </a:solidFill>
              </a:rPr>
              <a:t>, </a:t>
            </a:r>
            <a:r>
              <a:rPr lang="en-US" b="1" dirty="0" smtClean="0">
                <a:solidFill>
                  <a:srgbClr val="002060"/>
                </a:solidFill>
              </a:rPr>
              <a:t>operating costs</a:t>
            </a:r>
            <a:r>
              <a:rPr lang="en-US" dirty="0" smtClean="0">
                <a:solidFill>
                  <a:srgbClr val="002060"/>
                </a:solidFill>
              </a:rPr>
              <a:t>, </a:t>
            </a:r>
            <a:r>
              <a:rPr lang="en-US" b="1" dirty="0" smtClean="0">
                <a:solidFill>
                  <a:srgbClr val="002060"/>
                </a:solidFill>
              </a:rPr>
              <a:t>overhead costs</a:t>
            </a:r>
            <a:r>
              <a:rPr lang="en-US" dirty="0" smtClean="0">
                <a:solidFill>
                  <a:srgbClr val="002060"/>
                </a:solidFill>
              </a:rPr>
              <a:t>, and </a:t>
            </a:r>
            <a:r>
              <a:rPr lang="en-US" b="1" dirty="0" smtClean="0">
                <a:solidFill>
                  <a:srgbClr val="002060"/>
                </a:solidFill>
              </a:rPr>
              <a:t>capital requirements</a:t>
            </a:r>
            <a:r>
              <a:rPr lang="en-US" dirty="0" smtClean="0">
                <a:solidFill>
                  <a:srgbClr val="002060"/>
                </a:solidFill>
              </a:rPr>
              <a:t>. </a:t>
            </a:r>
          </a:p>
          <a:p>
            <a:pPr algn="just"/>
            <a:endParaRPr lang="en-US" dirty="0" smtClean="0">
              <a:solidFill>
                <a:srgbClr val="002060"/>
              </a:solidFill>
            </a:endParaRPr>
          </a:p>
          <a:p>
            <a:pPr algn="just"/>
            <a:r>
              <a:rPr lang="en-US" dirty="0" smtClean="0">
                <a:solidFill>
                  <a:srgbClr val="002060"/>
                </a:solidFill>
              </a:rPr>
              <a:t>	They </a:t>
            </a:r>
            <a:r>
              <a:rPr lang="en-US" b="1" dirty="0" smtClean="0">
                <a:solidFill>
                  <a:srgbClr val="002060"/>
                </a:solidFill>
              </a:rPr>
              <a:t>calculate operating profits </a:t>
            </a:r>
            <a:r>
              <a:rPr lang="en-US" dirty="0" smtClean="0">
                <a:solidFill>
                  <a:srgbClr val="002060"/>
                </a:solidFill>
              </a:rPr>
              <a:t>and </a:t>
            </a:r>
            <a:r>
              <a:rPr lang="en-US" b="1" dirty="0" smtClean="0">
                <a:solidFill>
                  <a:srgbClr val="002060"/>
                </a:solidFill>
              </a:rPr>
              <a:t>returns</a:t>
            </a:r>
            <a:r>
              <a:rPr lang="en-US" dirty="0" smtClean="0">
                <a:solidFill>
                  <a:srgbClr val="002060"/>
                </a:solidFill>
              </a:rPr>
              <a:t> on the </a:t>
            </a:r>
            <a:r>
              <a:rPr lang="en-US" b="1" dirty="0" smtClean="0">
                <a:solidFill>
                  <a:srgbClr val="002060"/>
                </a:solidFill>
              </a:rPr>
              <a:t>investment</a:t>
            </a:r>
            <a:r>
              <a:rPr lang="en-US" dirty="0" smtClean="0">
                <a:solidFill>
                  <a:srgbClr val="002060"/>
                </a:solidFill>
              </a:rPr>
              <a:t> they intend to use. </a:t>
            </a:r>
          </a:p>
          <a:p>
            <a:pPr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002060"/>
                </a:solidFill>
              </a:rPr>
              <a:t>	</a:t>
            </a:r>
            <a:br>
              <a:rPr lang="en-US" dirty="0" smtClean="0">
                <a:solidFill>
                  <a:srgbClr val="002060"/>
                </a:solidFill>
              </a:rPr>
            </a:b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0"/>
            <a:ext cx="1676400" cy="609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6089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solidFill>
                  <a:srgbClr val="002060"/>
                </a:solidFill>
              </a:rPr>
              <a:t>Budgeting as </a:t>
            </a:r>
            <a:r>
              <a:rPr lang="en-US" sz="2800" dirty="0">
                <a:solidFill>
                  <a:srgbClr val="002060"/>
                </a:solidFill>
              </a:rPr>
              <a:t>a</a:t>
            </a:r>
            <a:r>
              <a:rPr lang="en-US" sz="2800" dirty="0" smtClean="0">
                <a:solidFill>
                  <a:srgbClr val="002060"/>
                </a:solidFill>
              </a:rPr>
              <a:t>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8565"/>
            <a:ext cx="8686800" cy="5334635"/>
          </a:xfrm>
        </p:spPr>
        <p:txBody>
          <a:bodyPr>
            <a:normAutofit fontScale="37500" lnSpcReduction="20000"/>
          </a:bodyPr>
          <a:lstStyle/>
          <a:p>
            <a:pPr>
              <a:buNone/>
            </a:pPr>
            <a:r>
              <a:rPr lang="en-US" dirty="0" smtClean="0"/>
              <a:t>	</a:t>
            </a:r>
            <a:endParaRPr lang="en-US" dirty="0" smtClean="0">
              <a:solidFill>
                <a:srgbClr val="002060"/>
              </a:solidFill>
            </a:endParaRPr>
          </a:p>
          <a:p>
            <a:pPr algn="just"/>
            <a:r>
              <a:rPr lang="en-US" sz="6400" dirty="0" smtClean="0">
                <a:solidFill>
                  <a:srgbClr val="002060"/>
                </a:solidFill>
              </a:rPr>
              <a:t>The budget itself is the </a:t>
            </a:r>
            <a:r>
              <a:rPr lang="en-US" sz="6400" b="1" dirty="0" smtClean="0">
                <a:solidFill>
                  <a:srgbClr val="002060"/>
                </a:solidFill>
              </a:rPr>
              <a:t>projection of these values </a:t>
            </a:r>
            <a:r>
              <a:rPr lang="en-US" sz="6400" dirty="0" smtClean="0">
                <a:solidFill>
                  <a:srgbClr val="002060"/>
                </a:solidFill>
              </a:rPr>
              <a:t>for the </a:t>
            </a:r>
            <a:r>
              <a:rPr lang="en-US" sz="6400" b="1" dirty="0" smtClean="0">
                <a:solidFill>
                  <a:srgbClr val="002060"/>
                </a:solidFill>
              </a:rPr>
              <a:t>next calendar or fiscal year</a:t>
            </a:r>
            <a:r>
              <a:rPr lang="en-US" sz="6400" dirty="0" smtClean="0">
                <a:solidFill>
                  <a:srgbClr val="002060"/>
                </a:solidFill>
              </a:rPr>
              <a:t>. </a:t>
            </a:r>
          </a:p>
          <a:p>
            <a:pPr algn="just"/>
            <a:r>
              <a:rPr lang="en-US" sz="6400" dirty="0" smtClean="0">
                <a:solidFill>
                  <a:srgbClr val="002060"/>
                </a:solidFill>
              </a:rPr>
              <a:t>As part of this process, </a:t>
            </a:r>
            <a:r>
              <a:rPr lang="en-US" sz="6400" b="1" dirty="0" smtClean="0">
                <a:solidFill>
                  <a:srgbClr val="002060"/>
                </a:solidFill>
              </a:rPr>
              <a:t>each unit presents its plans </a:t>
            </a:r>
            <a:r>
              <a:rPr lang="en-US" sz="6400" dirty="0" smtClean="0">
                <a:solidFill>
                  <a:srgbClr val="002060"/>
                </a:solidFill>
              </a:rPr>
              <a:t>and </a:t>
            </a:r>
            <a:r>
              <a:rPr lang="en-US" sz="6400" b="1" dirty="0" smtClean="0">
                <a:solidFill>
                  <a:srgbClr val="002060"/>
                </a:solidFill>
              </a:rPr>
              <a:t>budget </a:t>
            </a:r>
            <a:r>
              <a:rPr lang="en-US" sz="6400" dirty="0" smtClean="0">
                <a:solidFill>
                  <a:srgbClr val="002060"/>
                </a:solidFill>
              </a:rPr>
              <a:t>to a </a:t>
            </a:r>
            <a:r>
              <a:rPr lang="en-US" sz="6400" b="1" dirty="0" smtClean="0">
                <a:solidFill>
                  <a:srgbClr val="002060"/>
                </a:solidFill>
              </a:rPr>
              <a:t>reviewing upper management panel </a:t>
            </a:r>
            <a:r>
              <a:rPr lang="en-US" sz="6400" dirty="0" smtClean="0">
                <a:solidFill>
                  <a:srgbClr val="002060"/>
                </a:solidFill>
              </a:rPr>
              <a:t>and may, thereafter, </a:t>
            </a:r>
            <a:r>
              <a:rPr lang="en-US" sz="6400" b="1" dirty="0" smtClean="0">
                <a:solidFill>
                  <a:srgbClr val="002060"/>
                </a:solidFill>
              </a:rPr>
              <a:t>make</a:t>
            </a:r>
            <a:r>
              <a:rPr lang="en-US" sz="6400" dirty="0" smtClean="0">
                <a:solidFill>
                  <a:srgbClr val="002060"/>
                </a:solidFill>
              </a:rPr>
              <a:t> </a:t>
            </a:r>
            <a:r>
              <a:rPr lang="en-US" sz="6400" b="1" dirty="0" smtClean="0">
                <a:solidFill>
                  <a:srgbClr val="002060"/>
                </a:solidFill>
              </a:rPr>
              <a:t>whatever changes result from instructions from </a:t>
            </a:r>
            <a:r>
              <a:rPr lang="en-US" sz="6400" dirty="0" smtClean="0">
                <a:solidFill>
                  <a:srgbClr val="002060"/>
                </a:solidFill>
              </a:rPr>
              <a:t>or </a:t>
            </a:r>
            <a:r>
              <a:rPr lang="en-US" sz="6400" b="1" dirty="0" smtClean="0">
                <a:solidFill>
                  <a:srgbClr val="002060"/>
                </a:solidFill>
              </a:rPr>
              <a:t>negotiations</a:t>
            </a:r>
            <a:r>
              <a:rPr lang="en-US" sz="6400" dirty="0" smtClean="0">
                <a:solidFill>
                  <a:srgbClr val="002060"/>
                </a:solidFill>
              </a:rPr>
              <a:t> with the </a:t>
            </a:r>
            <a:r>
              <a:rPr lang="en-US" sz="6400" b="1" dirty="0" smtClean="0">
                <a:solidFill>
                  <a:srgbClr val="002060"/>
                </a:solidFill>
              </a:rPr>
              <a:t>higher level</a:t>
            </a:r>
            <a:r>
              <a:rPr lang="en-US" sz="6400" dirty="0" smtClean="0">
                <a:solidFill>
                  <a:srgbClr val="002060"/>
                </a:solidFill>
              </a:rPr>
              <a:t>. </a:t>
            </a:r>
          </a:p>
          <a:p>
            <a:pPr algn="just"/>
            <a:r>
              <a:rPr lang="en-US" sz="6400" b="1" dirty="0" smtClean="0">
                <a:solidFill>
                  <a:srgbClr val="002060"/>
                </a:solidFill>
              </a:rPr>
              <a:t>Texts presenting</a:t>
            </a:r>
            <a:r>
              <a:rPr lang="en-US" sz="6400" dirty="0" smtClean="0">
                <a:solidFill>
                  <a:srgbClr val="002060"/>
                </a:solidFill>
              </a:rPr>
              <a:t>, </a:t>
            </a:r>
            <a:r>
              <a:rPr lang="en-US" sz="6400" b="1" dirty="0" smtClean="0">
                <a:solidFill>
                  <a:srgbClr val="002060"/>
                </a:solidFill>
              </a:rPr>
              <a:t>documenting</a:t>
            </a:r>
            <a:r>
              <a:rPr lang="en-US" sz="6400" dirty="0" smtClean="0">
                <a:solidFill>
                  <a:srgbClr val="002060"/>
                </a:solidFill>
              </a:rPr>
              <a:t>, and </a:t>
            </a:r>
            <a:r>
              <a:rPr lang="en-US" sz="6400" b="1" dirty="0" smtClean="0">
                <a:solidFill>
                  <a:srgbClr val="002060"/>
                </a:solidFill>
              </a:rPr>
              <a:t>defending</a:t>
            </a:r>
            <a:r>
              <a:rPr lang="en-US" sz="6400" dirty="0" smtClean="0">
                <a:solidFill>
                  <a:srgbClr val="002060"/>
                </a:solidFill>
              </a:rPr>
              <a:t> the </a:t>
            </a:r>
            <a:r>
              <a:rPr lang="en-US" sz="6400" b="1" dirty="0" smtClean="0">
                <a:solidFill>
                  <a:srgbClr val="002060"/>
                </a:solidFill>
              </a:rPr>
              <a:t>justifications fundamental </a:t>
            </a:r>
            <a:r>
              <a:rPr lang="en-US" sz="6400" dirty="0" smtClean="0">
                <a:solidFill>
                  <a:srgbClr val="002060"/>
                </a:solidFill>
              </a:rPr>
              <a:t>the </a:t>
            </a:r>
            <a:r>
              <a:rPr lang="en-US" sz="6400" b="1" dirty="0" smtClean="0">
                <a:solidFill>
                  <a:srgbClr val="002060"/>
                </a:solidFill>
              </a:rPr>
              <a:t>numbers </a:t>
            </a:r>
            <a:r>
              <a:rPr lang="en-US" sz="6400" dirty="0" smtClean="0">
                <a:solidFill>
                  <a:srgbClr val="002060"/>
                </a:solidFill>
              </a:rPr>
              <a:t>are usually part of the </a:t>
            </a:r>
            <a:r>
              <a:rPr lang="en-US" sz="6400" b="1" dirty="0" smtClean="0">
                <a:solidFill>
                  <a:srgbClr val="002060"/>
                </a:solidFill>
              </a:rPr>
              <a:t>planning document</a:t>
            </a:r>
            <a:r>
              <a:rPr lang="en-US" sz="6400" dirty="0" smtClean="0">
                <a:solidFill>
                  <a:srgbClr val="002060"/>
                </a:solidFill>
              </a:rPr>
              <a:t>. </a:t>
            </a:r>
            <a:r>
              <a:rPr lang="en-US" sz="6400" b="1" dirty="0" smtClean="0">
                <a:solidFill>
                  <a:srgbClr val="002060"/>
                </a:solidFill>
              </a:rPr>
              <a:t>Approved budgets </a:t>
            </a:r>
            <a:r>
              <a:rPr lang="en-US" sz="6400" dirty="0" smtClean="0">
                <a:solidFill>
                  <a:srgbClr val="002060"/>
                </a:solidFill>
              </a:rPr>
              <a:t>then become the </a:t>
            </a:r>
            <a:r>
              <a:rPr lang="en-US" sz="6400" b="1" dirty="0" smtClean="0">
                <a:solidFill>
                  <a:srgbClr val="002060"/>
                </a:solidFill>
              </a:rPr>
              <a:t>road-map</a:t>
            </a:r>
            <a:r>
              <a:rPr lang="en-US" sz="6400" dirty="0" smtClean="0">
                <a:solidFill>
                  <a:srgbClr val="002060"/>
                </a:solidFill>
              </a:rPr>
              <a:t> for operations in the coming year. Ideally </a:t>
            </a:r>
            <a:r>
              <a:rPr lang="en-US" sz="6400" b="1" dirty="0" smtClean="0">
                <a:solidFill>
                  <a:srgbClr val="002060"/>
                </a:solidFill>
              </a:rPr>
              <a:t>monthly or quarterly </a:t>
            </a:r>
            <a:r>
              <a:rPr lang="en-US" sz="6400" dirty="0" smtClean="0">
                <a:solidFill>
                  <a:srgbClr val="002060"/>
                </a:solidFill>
              </a:rPr>
              <a:t>budget </a:t>
            </a:r>
            <a:r>
              <a:rPr lang="en-US" sz="6400" b="1" dirty="0" smtClean="0">
                <a:solidFill>
                  <a:srgbClr val="002060"/>
                </a:solidFill>
              </a:rPr>
              <a:t>reviews</a:t>
            </a:r>
            <a:r>
              <a:rPr lang="en-US" sz="6400" dirty="0" smtClean="0">
                <a:solidFill>
                  <a:srgbClr val="002060"/>
                </a:solidFill>
              </a:rPr>
              <a:t> </a:t>
            </a:r>
            <a:r>
              <a:rPr lang="en-US" sz="6400" b="1" dirty="0" smtClean="0">
                <a:solidFill>
                  <a:srgbClr val="002060"/>
                </a:solidFill>
              </a:rPr>
              <a:t>track performance </a:t>
            </a:r>
            <a:r>
              <a:rPr lang="en-US" sz="6400" dirty="0" smtClean="0">
                <a:solidFill>
                  <a:srgbClr val="002060"/>
                </a:solidFill>
              </a:rPr>
              <a:t>against the </a:t>
            </a:r>
            <a:r>
              <a:rPr lang="en-US" sz="6400" b="1" dirty="0" smtClean="0">
                <a:solidFill>
                  <a:srgbClr val="002060"/>
                </a:solidFill>
              </a:rPr>
              <a:t>budget.</a:t>
            </a:r>
            <a:r>
              <a:rPr lang="en-US" sz="6400" dirty="0" smtClean="0">
                <a:solidFill>
                  <a:srgbClr val="002060"/>
                </a:solidFill>
              </a:rPr>
              <a:t> As part of such reviews, </a:t>
            </a:r>
            <a:r>
              <a:rPr lang="en-US" sz="6400" b="1" dirty="0" smtClean="0">
                <a:solidFill>
                  <a:srgbClr val="002060"/>
                </a:solidFill>
              </a:rPr>
              <a:t>changes to the budget </a:t>
            </a:r>
            <a:r>
              <a:rPr lang="en-US" sz="6400" dirty="0" smtClean="0">
                <a:solidFill>
                  <a:srgbClr val="002060"/>
                </a:solidFill>
              </a:rPr>
              <a:t>may be </a:t>
            </a:r>
            <a:r>
              <a:rPr lang="en-US" sz="6400" b="1" dirty="0" smtClean="0">
                <a:solidFill>
                  <a:srgbClr val="002060"/>
                </a:solidFill>
              </a:rPr>
              <a:t>approved</a:t>
            </a:r>
            <a:r>
              <a:rPr lang="en-US" sz="6400" dirty="0" smtClean="0">
                <a:solidFill>
                  <a:srgbClr val="002060"/>
                </a:solidFill>
              </a:rPr>
              <a:t>. At year-end </a:t>
            </a:r>
            <a:r>
              <a:rPr lang="en-US" sz="6400" b="1" dirty="0" smtClean="0">
                <a:solidFill>
                  <a:srgbClr val="002060"/>
                </a:solidFill>
              </a:rPr>
              <a:t>managers</a:t>
            </a:r>
            <a:r>
              <a:rPr lang="en-US" sz="6400" dirty="0" smtClean="0">
                <a:solidFill>
                  <a:srgbClr val="002060"/>
                </a:solidFill>
              </a:rPr>
              <a:t> are judged by </a:t>
            </a:r>
            <a:r>
              <a:rPr lang="en-US" sz="6400" b="1" dirty="0" smtClean="0">
                <a:solidFill>
                  <a:srgbClr val="002060"/>
                </a:solidFill>
              </a:rPr>
              <a:t>their performance </a:t>
            </a:r>
            <a:r>
              <a:rPr lang="en-US" sz="6400" dirty="0" smtClean="0">
                <a:solidFill>
                  <a:srgbClr val="002060"/>
                </a:solidFill>
              </a:rPr>
              <a:t>against the </a:t>
            </a:r>
            <a:r>
              <a:rPr lang="en-US" sz="6400" b="1" dirty="0" smtClean="0">
                <a:solidFill>
                  <a:srgbClr val="002060"/>
                </a:solidFill>
              </a:rPr>
              <a:t>budget.</a:t>
            </a:r>
            <a:r>
              <a:rPr lang="en-US" sz="6400" dirty="0" smtClean="0">
                <a:solidFill>
                  <a:srgbClr val="002060"/>
                </a:solidFill>
              </a:rPr>
              <a:t/>
            </a:r>
            <a:br>
              <a:rPr lang="en-US" sz="6400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/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/>
            </a:r>
            <a:br>
              <a:rPr lang="en-US" dirty="0" smtClean="0">
                <a:solidFill>
                  <a:srgbClr val="002060"/>
                </a:solidFill>
              </a:rPr>
            </a:b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0"/>
            <a:ext cx="1676400" cy="609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40735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solidFill>
                  <a:srgbClr val="002060"/>
                </a:solidFill>
              </a:rPr>
              <a:t>Budgeting as </a:t>
            </a:r>
            <a:r>
              <a:rPr lang="en-US" sz="2800" dirty="0">
                <a:solidFill>
                  <a:srgbClr val="002060"/>
                </a:solidFill>
              </a:rPr>
              <a:t>a</a:t>
            </a:r>
            <a:r>
              <a:rPr lang="en-US" sz="2800" dirty="0" smtClean="0">
                <a:solidFill>
                  <a:srgbClr val="002060"/>
                </a:solidFill>
              </a:rPr>
              <a:t>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71295"/>
            <a:ext cx="8305800" cy="5005705"/>
          </a:xfrm>
        </p:spPr>
        <p:txBody>
          <a:bodyPr>
            <a:normAutofit fontScale="67500" lnSpcReduction="20000"/>
          </a:bodyPr>
          <a:lstStyle/>
          <a:p>
            <a:pPr algn="just"/>
            <a:r>
              <a:rPr lang="en-US" dirty="0" smtClean="0">
                <a:solidFill>
                  <a:srgbClr val="002060"/>
                </a:solidFill>
              </a:rPr>
              <a:t>Many </a:t>
            </a:r>
            <a:r>
              <a:rPr lang="en-US" b="1" dirty="0" smtClean="0">
                <a:solidFill>
                  <a:srgbClr val="002060"/>
                </a:solidFill>
              </a:rPr>
              <a:t>small businesses </a:t>
            </a:r>
            <a:r>
              <a:rPr lang="en-US" dirty="0" smtClean="0">
                <a:solidFill>
                  <a:srgbClr val="002060"/>
                </a:solidFill>
              </a:rPr>
              <a:t>try </a:t>
            </a:r>
            <a:r>
              <a:rPr lang="en-US" b="1" dirty="0" smtClean="0">
                <a:solidFill>
                  <a:srgbClr val="002060"/>
                </a:solidFill>
              </a:rPr>
              <a:t>to operate </a:t>
            </a:r>
            <a:r>
              <a:rPr lang="en-US" dirty="0" smtClean="0">
                <a:solidFill>
                  <a:srgbClr val="002060"/>
                </a:solidFill>
              </a:rPr>
              <a:t>without a </a:t>
            </a:r>
            <a:r>
              <a:rPr lang="en-US" b="1" dirty="0" smtClean="0">
                <a:solidFill>
                  <a:srgbClr val="002060"/>
                </a:solidFill>
              </a:rPr>
              <a:t>formal budget</a:t>
            </a:r>
            <a:r>
              <a:rPr lang="en-US" dirty="0" smtClean="0">
                <a:solidFill>
                  <a:srgbClr val="002060"/>
                </a:solidFill>
              </a:rPr>
              <a:t>. Even some businesses that have a </a:t>
            </a:r>
            <a:r>
              <a:rPr lang="en-US" b="1" dirty="0" smtClean="0">
                <a:solidFill>
                  <a:srgbClr val="002060"/>
                </a:solidFill>
              </a:rPr>
              <a:t>budget rarely consult it</a:t>
            </a:r>
            <a:r>
              <a:rPr lang="en-US" dirty="0" smtClean="0">
                <a:solidFill>
                  <a:srgbClr val="002060"/>
                </a:solidFill>
              </a:rPr>
              <a:t>, meaning they are </a:t>
            </a:r>
            <a:r>
              <a:rPr lang="en-US" b="1" dirty="0" smtClean="0">
                <a:solidFill>
                  <a:srgbClr val="002060"/>
                </a:solidFill>
              </a:rPr>
              <a:t>not gaining the business advantages</a:t>
            </a:r>
            <a:r>
              <a:rPr lang="en-US" dirty="0" smtClean="0">
                <a:solidFill>
                  <a:srgbClr val="002060"/>
                </a:solidFill>
              </a:rPr>
              <a:t> that they could be through </a:t>
            </a:r>
            <a:r>
              <a:rPr lang="en-US" b="1" dirty="0" smtClean="0">
                <a:solidFill>
                  <a:srgbClr val="002060"/>
                </a:solidFill>
              </a:rPr>
              <a:t>budgeting.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</a:p>
          <a:p>
            <a:pPr algn="just"/>
            <a:r>
              <a:rPr lang="en-US" dirty="0" smtClean="0">
                <a:solidFill>
                  <a:srgbClr val="002060"/>
                </a:solidFill>
              </a:rPr>
              <a:t>For </a:t>
            </a:r>
            <a:r>
              <a:rPr lang="en-US" b="1" dirty="0" smtClean="0">
                <a:solidFill>
                  <a:srgbClr val="002060"/>
                </a:solidFill>
              </a:rPr>
              <a:t>startup entrepreneurs</a:t>
            </a:r>
            <a:r>
              <a:rPr lang="en-US" dirty="0" smtClean="0">
                <a:solidFill>
                  <a:srgbClr val="002060"/>
                </a:solidFill>
              </a:rPr>
              <a:t>, a </a:t>
            </a:r>
            <a:r>
              <a:rPr lang="en-US" b="1" dirty="0" smtClean="0">
                <a:solidFill>
                  <a:srgbClr val="002060"/>
                </a:solidFill>
              </a:rPr>
              <a:t>budget is like a roadmap </a:t>
            </a:r>
            <a:r>
              <a:rPr lang="en-US" dirty="0" smtClean="0">
                <a:solidFill>
                  <a:srgbClr val="002060"/>
                </a:solidFill>
              </a:rPr>
              <a:t>that can help them </a:t>
            </a:r>
            <a:r>
              <a:rPr lang="en-US" b="1" dirty="0" smtClean="0">
                <a:solidFill>
                  <a:srgbClr val="002060"/>
                </a:solidFill>
              </a:rPr>
              <a:t>set goals</a:t>
            </a:r>
            <a:r>
              <a:rPr lang="en-US" dirty="0" smtClean="0">
                <a:solidFill>
                  <a:srgbClr val="002060"/>
                </a:solidFill>
              </a:rPr>
              <a:t> and </a:t>
            </a:r>
            <a:r>
              <a:rPr lang="en-US" b="1" dirty="0" smtClean="0">
                <a:solidFill>
                  <a:srgbClr val="002060"/>
                </a:solidFill>
              </a:rPr>
              <a:t>assess the validity of their business concept.</a:t>
            </a:r>
            <a:r>
              <a:rPr lang="en-US" dirty="0" smtClean="0">
                <a:solidFill>
                  <a:srgbClr val="002060"/>
                </a:solidFill>
              </a:rPr>
              <a:t> For </a:t>
            </a:r>
            <a:r>
              <a:rPr lang="en-US" b="1" dirty="0" smtClean="0">
                <a:solidFill>
                  <a:srgbClr val="002060"/>
                </a:solidFill>
              </a:rPr>
              <a:t>established small businesses</a:t>
            </a:r>
            <a:r>
              <a:rPr lang="en-US" dirty="0" smtClean="0">
                <a:solidFill>
                  <a:srgbClr val="002060"/>
                </a:solidFill>
              </a:rPr>
              <a:t>, a </a:t>
            </a:r>
            <a:r>
              <a:rPr lang="en-US" b="1" dirty="0" smtClean="0">
                <a:solidFill>
                  <a:srgbClr val="002060"/>
                </a:solidFill>
              </a:rPr>
              <a:t>budget</a:t>
            </a:r>
            <a:r>
              <a:rPr lang="en-US" dirty="0" smtClean="0">
                <a:solidFill>
                  <a:srgbClr val="002060"/>
                </a:solidFill>
              </a:rPr>
              <a:t> can be used to take the </a:t>
            </a:r>
            <a:r>
              <a:rPr lang="en-US" b="1" dirty="0" smtClean="0">
                <a:solidFill>
                  <a:srgbClr val="002060"/>
                </a:solidFill>
              </a:rPr>
              <a:t>pulse of the business</a:t>
            </a:r>
            <a:r>
              <a:rPr lang="en-US" dirty="0" smtClean="0">
                <a:solidFill>
                  <a:srgbClr val="002060"/>
                </a:solidFill>
              </a:rPr>
              <a:t>, </a:t>
            </a:r>
            <a:r>
              <a:rPr lang="en-US" b="1" dirty="0" smtClean="0">
                <a:solidFill>
                  <a:srgbClr val="002060"/>
                </a:solidFill>
              </a:rPr>
              <a:t>determining how the business is performing through the years</a:t>
            </a:r>
            <a:r>
              <a:rPr lang="en-US" dirty="0" smtClean="0">
                <a:solidFill>
                  <a:srgbClr val="002060"/>
                </a:solidFill>
              </a:rPr>
              <a:t>, and </a:t>
            </a:r>
            <a:r>
              <a:rPr lang="en-US" b="1" dirty="0" smtClean="0">
                <a:solidFill>
                  <a:srgbClr val="002060"/>
                </a:solidFill>
              </a:rPr>
              <a:t>helping identify possible future investments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 algn="just"/>
            <a:r>
              <a:rPr lang="en-US" dirty="0" smtClean="0">
                <a:solidFill>
                  <a:srgbClr val="002060"/>
                </a:solidFill>
              </a:rPr>
              <a:t> By regularly </a:t>
            </a:r>
            <a:r>
              <a:rPr lang="en-US" b="1" dirty="0" smtClean="0">
                <a:solidFill>
                  <a:srgbClr val="002060"/>
                </a:solidFill>
              </a:rPr>
              <a:t>consulting a budget</a:t>
            </a:r>
            <a:r>
              <a:rPr lang="en-US" dirty="0" smtClean="0">
                <a:solidFill>
                  <a:srgbClr val="002060"/>
                </a:solidFill>
              </a:rPr>
              <a:t>, </a:t>
            </a:r>
            <a:r>
              <a:rPr lang="en-US" b="1" dirty="0" smtClean="0">
                <a:solidFill>
                  <a:srgbClr val="002060"/>
                </a:solidFill>
              </a:rPr>
              <a:t>business leaders </a:t>
            </a:r>
            <a:r>
              <a:rPr lang="en-US" dirty="0" smtClean="0">
                <a:solidFill>
                  <a:srgbClr val="002060"/>
                </a:solidFill>
              </a:rPr>
              <a:t>can </a:t>
            </a:r>
            <a:r>
              <a:rPr lang="en-US" b="1" dirty="0" smtClean="0">
                <a:solidFill>
                  <a:srgbClr val="002060"/>
                </a:solidFill>
              </a:rPr>
              <a:t>compare actual figures </a:t>
            </a:r>
            <a:r>
              <a:rPr lang="en-US" dirty="0" smtClean="0">
                <a:solidFill>
                  <a:srgbClr val="002060"/>
                </a:solidFill>
              </a:rPr>
              <a:t>and </a:t>
            </a:r>
            <a:r>
              <a:rPr lang="en-US" b="1" dirty="0" smtClean="0">
                <a:solidFill>
                  <a:srgbClr val="002060"/>
                </a:solidFill>
              </a:rPr>
              <a:t>catch potential business shortfalls</a:t>
            </a:r>
            <a:r>
              <a:rPr lang="en-US" dirty="0" smtClean="0">
                <a:solidFill>
                  <a:srgbClr val="002060"/>
                </a:solidFill>
              </a:rPr>
              <a:t> or </a:t>
            </a:r>
            <a:r>
              <a:rPr lang="en-US" b="1" dirty="0" smtClean="0">
                <a:solidFill>
                  <a:srgbClr val="002060"/>
                </a:solidFill>
              </a:rPr>
              <a:t>other problems early</a:t>
            </a:r>
            <a:r>
              <a:rPr lang="en-US" dirty="0" smtClean="0">
                <a:solidFill>
                  <a:srgbClr val="002060"/>
                </a:solidFill>
              </a:rPr>
              <a:t>. Budgets can also be </a:t>
            </a:r>
            <a:r>
              <a:rPr lang="en-US" b="1" dirty="0" smtClean="0">
                <a:solidFill>
                  <a:srgbClr val="002060"/>
                </a:solidFill>
              </a:rPr>
              <a:t>instrumental</a:t>
            </a:r>
            <a:r>
              <a:rPr lang="en-US" dirty="0" smtClean="0">
                <a:solidFill>
                  <a:srgbClr val="002060"/>
                </a:solidFill>
              </a:rPr>
              <a:t> in </a:t>
            </a:r>
            <a:r>
              <a:rPr lang="en-US" b="1" dirty="0" smtClean="0">
                <a:solidFill>
                  <a:srgbClr val="002060"/>
                </a:solidFill>
              </a:rPr>
              <a:t>winning over investors</a:t>
            </a:r>
            <a:r>
              <a:rPr lang="en-US" dirty="0" smtClean="0">
                <a:solidFill>
                  <a:srgbClr val="002060"/>
                </a:solidFill>
              </a:rPr>
              <a:t>, </a:t>
            </a:r>
            <a:r>
              <a:rPr lang="en-US" b="1" dirty="0" smtClean="0">
                <a:solidFill>
                  <a:srgbClr val="002060"/>
                </a:solidFill>
              </a:rPr>
              <a:t>convincing banks your business is a good loan risk</a:t>
            </a:r>
            <a:r>
              <a:rPr lang="en-US" dirty="0" smtClean="0">
                <a:solidFill>
                  <a:srgbClr val="002060"/>
                </a:solidFill>
              </a:rPr>
              <a:t>, or </a:t>
            </a:r>
            <a:r>
              <a:rPr lang="en-US" b="1" dirty="0" smtClean="0">
                <a:solidFill>
                  <a:srgbClr val="002060"/>
                </a:solidFill>
              </a:rPr>
              <a:t>bringing on new partners or customers.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0"/>
            <a:ext cx="1676400" cy="609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639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solidFill>
                  <a:srgbClr val="002060"/>
                </a:solidFill>
              </a:rPr>
              <a:t>Budgeting as </a:t>
            </a:r>
            <a:r>
              <a:rPr lang="en-US" sz="2800" dirty="0">
                <a:solidFill>
                  <a:srgbClr val="002060"/>
                </a:solidFill>
              </a:rPr>
              <a:t>a</a:t>
            </a:r>
            <a:r>
              <a:rPr lang="en-US" sz="2800" dirty="0" smtClean="0">
                <a:solidFill>
                  <a:srgbClr val="002060"/>
                </a:solidFill>
              </a:rPr>
              <a:t>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46859"/>
            <a:ext cx="8382000" cy="5174615"/>
          </a:xfrm>
        </p:spPr>
        <p:txBody>
          <a:bodyPr>
            <a:normAutofit fontScale="97500"/>
          </a:bodyPr>
          <a:lstStyle/>
          <a:p>
            <a:pPr algn="just"/>
            <a:r>
              <a:rPr lang="en-US" sz="2500" dirty="0" smtClean="0">
                <a:solidFill>
                  <a:srgbClr val="002060"/>
                </a:solidFill>
              </a:rPr>
              <a:t>While </a:t>
            </a:r>
            <a:r>
              <a:rPr lang="en-US" sz="2500" b="1" dirty="0" smtClean="0">
                <a:solidFill>
                  <a:srgbClr val="002060"/>
                </a:solidFill>
              </a:rPr>
              <a:t>budgets</a:t>
            </a:r>
            <a:r>
              <a:rPr lang="en-US" sz="2500" dirty="0" smtClean="0">
                <a:solidFill>
                  <a:srgbClr val="002060"/>
                </a:solidFill>
              </a:rPr>
              <a:t> are </a:t>
            </a:r>
            <a:r>
              <a:rPr lang="en-US" sz="2500" b="1" dirty="0" smtClean="0">
                <a:solidFill>
                  <a:srgbClr val="002060"/>
                </a:solidFill>
              </a:rPr>
              <a:t>developed bottom up</a:t>
            </a:r>
            <a:r>
              <a:rPr lang="en-US" sz="2500" dirty="0" smtClean="0">
                <a:solidFill>
                  <a:srgbClr val="002060"/>
                </a:solidFill>
              </a:rPr>
              <a:t>, </a:t>
            </a:r>
            <a:r>
              <a:rPr lang="en-US" sz="2500" b="1" dirty="0" smtClean="0">
                <a:solidFill>
                  <a:srgbClr val="002060"/>
                </a:solidFill>
              </a:rPr>
              <a:t>managers must strive to meet top-down business goals </a:t>
            </a:r>
            <a:r>
              <a:rPr lang="en-US" sz="2500" dirty="0" smtClean="0">
                <a:solidFill>
                  <a:srgbClr val="002060"/>
                </a:solidFill>
              </a:rPr>
              <a:t>(e.g., "Annual growth in after-tax profits of 39 percent."). </a:t>
            </a:r>
          </a:p>
          <a:p>
            <a:pPr algn="just"/>
            <a:r>
              <a:rPr lang="en-US" sz="2500" dirty="0" smtClean="0">
                <a:solidFill>
                  <a:srgbClr val="002060"/>
                </a:solidFill>
              </a:rPr>
              <a:t>Because </a:t>
            </a:r>
            <a:r>
              <a:rPr lang="en-US" sz="2500" b="1" dirty="0" smtClean="0">
                <a:solidFill>
                  <a:srgbClr val="002060"/>
                </a:solidFill>
              </a:rPr>
              <a:t>performance</a:t>
            </a:r>
            <a:r>
              <a:rPr lang="en-US" sz="2500" dirty="0" smtClean="0">
                <a:solidFill>
                  <a:srgbClr val="002060"/>
                </a:solidFill>
              </a:rPr>
              <a:t> is </a:t>
            </a:r>
            <a:r>
              <a:rPr lang="en-US" sz="2500" b="1" dirty="0" smtClean="0">
                <a:solidFill>
                  <a:srgbClr val="002060"/>
                </a:solidFill>
              </a:rPr>
              <a:t>measured</a:t>
            </a:r>
            <a:r>
              <a:rPr lang="en-US" sz="2500" dirty="0" smtClean="0">
                <a:solidFill>
                  <a:srgbClr val="002060"/>
                </a:solidFill>
              </a:rPr>
              <a:t> based on </a:t>
            </a:r>
            <a:r>
              <a:rPr lang="en-US" sz="2500" b="1" dirty="0" smtClean="0">
                <a:solidFill>
                  <a:srgbClr val="002060"/>
                </a:solidFill>
              </a:rPr>
              <a:t>meeting</a:t>
            </a:r>
            <a:r>
              <a:rPr lang="en-US" sz="2500" dirty="0" smtClean="0">
                <a:solidFill>
                  <a:srgbClr val="002060"/>
                </a:solidFill>
              </a:rPr>
              <a:t> or </a:t>
            </a:r>
            <a:r>
              <a:rPr lang="en-US" sz="2500" b="1" dirty="0" smtClean="0">
                <a:solidFill>
                  <a:srgbClr val="002060"/>
                </a:solidFill>
              </a:rPr>
              <a:t>exceeding positive projections </a:t>
            </a:r>
            <a:r>
              <a:rPr lang="en-US" sz="2500" dirty="0" smtClean="0">
                <a:solidFill>
                  <a:srgbClr val="002060"/>
                </a:solidFill>
              </a:rPr>
              <a:t>(of sales, returns, and profits) and </a:t>
            </a:r>
            <a:r>
              <a:rPr lang="en-US" sz="2500" b="1" dirty="0" smtClean="0">
                <a:solidFill>
                  <a:srgbClr val="002060"/>
                </a:solidFill>
              </a:rPr>
              <a:t>meeting or coming in below negative projections (fixed and variable costs and capital expenditures).</a:t>
            </a:r>
          </a:p>
          <a:p>
            <a:pPr algn="just"/>
            <a:r>
              <a:rPr lang="en-US" sz="2500" dirty="0" smtClean="0">
                <a:solidFill>
                  <a:srgbClr val="002060"/>
                </a:solidFill>
              </a:rPr>
              <a:t>The more </a:t>
            </a:r>
            <a:r>
              <a:rPr lang="en-US" sz="2500" b="1" dirty="0" smtClean="0">
                <a:solidFill>
                  <a:srgbClr val="002060"/>
                </a:solidFill>
              </a:rPr>
              <a:t>successful</a:t>
            </a:r>
            <a:r>
              <a:rPr lang="en-US" sz="2500" dirty="0" smtClean="0">
                <a:solidFill>
                  <a:srgbClr val="002060"/>
                </a:solidFill>
              </a:rPr>
              <a:t> they are in </a:t>
            </a:r>
            <a:r>
              <a:rPr lang="en-US" sz="2500" b="1" dirty="0" smtClean="0">
                <a:solidFill>
                  <a:srgbClr val="002060"/>
                </a:solidFill>
              </a:rPr>
              <a:t>understating</a:t>
            </a:r>
            <a:r>
              <a:rPr lang="en-US" sz="2500" dirty="0" smtClean="0">
                <a:solidFill>
                  <a:srgbClr val="002060"/>
                </a:solidFill>
              </a:rPr>
              <a:t> </a:t>
            </a:r>
            <a:r>
              <a:rPr lang="en-US" sz="2500" b="1" dirty="0" smtClean="0">
                <a:solidFill>
                  <a:srgbClr val="002060"/>
                </a:solidFill>
              </a:rPr>
              <a:t>sales and profits </a:t>
            </a:r>
            <a:r>
              <a:rPr lang="en-US" sz="2500" dirty="0" smtClean="0">
                <a:solidFill>
                  <a:srgbClr val="002060"/>
                </a:solidFill>
              </a:rPr>
              <a:t>and </a:t>
            </a:r>
            <a:r>
              <a:rPr lang="en-US" sz="2500" b="1" dirty="0" smtClean="0">
                <a:solidFill>
                  <a:srgbClr val="002060"/>
                </a:solidFill>
              </a:rPr>
              <a:t>overestimating costs</a:t>
            </a:r>
            <a:r>
              <a:rPr lang="en-US" sz="2500" dirty="0" smtClean="0">
                <a:solidFill>
                  <a:srgbClr val="002060"/>
                </a:solidFill>
              </a:rPr>
              <a:t>, the higher the likelihood of </a:t>
            </a:r>
            <a:r>
              <a:rPr lang="en-US" sz="2500" b="1" dirty="0" smtClean="0">
                <a:solidFill>
                  <a:srgbClr val="002060"/>
                </a:solidFill>
              </a:rPr>
              <a:t>"meeting the budget."</a:t>
            </a:r>
            <a:r>
              <a:rPr lang="en-US" sz="2500" dirty="0" smtClean="0">
                <a:solidFill>
                  <a:srgbClr val="002060"/>
                </a:solidFill>
              </a:rPr>
              <a:t/>
            </a:r>
            <a:br>
              <a:rPr lang="en-US" sz="2500" dirty="0" smtClean="0">
                <a:solidFill>
                  <a:srgbClr val="002060"/>
                </a:solidFill>
              </a:rPr>
            </a:br>
            <a:endParaRPr lang="en-US" sz="2500" dirty="0" smtClean="0">
              <a:solidFill>
                <a:srgbClr val="00206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0"/>
            <a:ext cx="1676400" cy="609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639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txBody>
          <a:bodyPr>
            <a:normAutofit fontScale="90000"/>
          </a:bodyPr>
          <a:lstStyle/>
          <a:p>
            <a:pPr algn="l"/>
            <a:r>
              <a:rPr lang="en-US" altLang="en-US" dirty="0" smtClean="0">
                <a:solidFill>
                  <a:srgbClr val="002060"/>
                </a:solidFill>
              </a:rPr>
              <a:t>  </a:t>
            </a:r>
            <a:r>
              <a:rPr lang="en-US" sz="3100" dirty="0" smtClean="0">
                <a:solidFill>
                  <a:srgbClr val="002060"/>
                </a:solidFill>
              </a:rPr>
              <a:t>Budgeting as </a:t>
            </a:r>
            <a:r>
              <a:rPr lang="en-US" sz="3100" dirty="0">
                <a:solidFill>
                  <a:srgbClr val="002060"/>
                </a:solidFill>
              </a:rPr>
              <a:t>a</a:t>
            </a:r>
            <a:r>
              <a:rPr lang="en-US" sz="3100" dirty="0" smtClean="0">
                <a:solidFill>
                  <a:srgbClr val="002060"/>
                </a:solidFill>
              </a:rPr>
              <a:t> Process</a:t>
            </a:r>
            <a:endParaRPr lang="en-US" sz="3200" dirty="0" smtClean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" y="1588770"/>
            <a:ext cx="8961755" cy="5040630"/>
          </a:xfrm>
        </p:spPr>
        <p:txBody>
          <a:bodyPr>
            <a:normAutofit fontScale="75000" lnSpcReduction="20000"/>
          </a:bodyPr>
          <a:lstStyle/>
          <a:p>
            <a:pPr algn="just"/>
            <a:r>
              <a:rPr lang="en-US" dirty="0" smtClean="0">
                <a:solidFill>
                  <a:srgbClr val="002060"/>
                </a:solidFill>
              </a:rPr>
              <a:t>Such </a:t>
            </a:r>
            <a:r>
              <a:rPr lang="en-US" b="1" dirty="0" smtClean="0">
                <a:solidFill>
                  <a:srgbClr val="002060"/>
                </a:solidFill>
              </a:rPr>
              <a:t>difficulties </a:t>
            </a:r>
            <a:r>
              <a:rPr lang="en-US" dirty="0" smtClean="0">
                <a:solidFill>
                  <a:srgbClr val="002060"/>
                </a:solidFill>
              </a:rPr>
              <a:t>can be, and usually are, </a:t>
            </a:r>
            <a:r>
              <a:rPr lang="en-US" b="1" dirty="0" smtClean="0">
                <a:solidFill>
                  <a:srgbClr val="002060"/>
                </a:solidFill>
              </a:rPr>
              <a:t>moderated</a:t>
            </a:r>
            <a:r>
              <a:rPr lang="en-US" dirty="0" smtClean="0">
                <a:solidFill>
                  <a:srgbClr val="002060"/>
                </a:solidFill>
              </a:rPr>
              <a:t> by </a:t>
            </a:r>
            <a:r>
              <a:rPr lang="en-US" b="1" dirty="0" smtClean="0">
                <a:solidFill>
                  <a:srgbClr val="002060"/>
                </a:solidFill>
              </a:rPr>
              <a:t>rational policies</a:t>
            </a:r>
            <a:r>
              <a:rPr lang="en-US" dirty="0" smtClean="0">
                <a:solidFill>
                  <a:srgbClr val="002060"/>
                </a:solidFill>
              </a:rPr>
              <a:t>, </a:t>
            </a:r>
            <a:r>
              <a:rPr lang="en-US" b="1" dirty="0" smtClean="0">
                <a:solidFill>
                  <a:srgbClr val="002060"/>
                </a:solidFill>
              </a:rPr>
              <a:t>good will on both sides</a:t>
            </a:r>
            <a:r>
              <a:rPr lang="en-US" dirty="0" smtClean="0">
                <a:solidFill>
                  <a:srgbClr val="002060"/>
                </a:solidFill>
              </a:rPr>
              <a:t>, and </a:t>
            </a:r>
            <a:r>
              <a:rPr lang="en-US" b="1" dirty="0" smtClean="0">
                <a:solidFill>
                  <a:srgbClr val="002060"/>
                </a:solidFill>
              </a:rPr>
              <a:t>straight forward implementation.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2060"/>
                </a:solidFill>
              </a:rPr>
              <a:t>Projections</a:t>
            </a:r>
            <a:r>
              <a:rPr lang="en-US" dirty="0" smtClean="0">
                <a:solidFill>
                  <a:srgbClr val="002060"/>
                </a:solidFill>
              </a:rPr>
              <a:t> should be as </a:t>
            </a:r>
            <a:r>
              <a:rPr lang="en-US" b="1" dirty="0" smtClean="0">
                <a:solidFill>
                  <a:srgbClr val="002060"/>
                </a:solidFill>
              </a:rPr>
              <a:t>realistic</a:t>
            </a:r>
            <a:r>
              <a:rPr lang="en-US" dirty="0" smtClean="0">
                <a:solidFill>
                  <a:srgbClr val="002060"/>
                </a:solidFill>
              </a:rPr>
              <a:t> and </a:t>
            </a:r>
            <a:r>
              <a:rPr lang="en-US" b="1" dirty="0" smtClean="0">
                <a:solidFill>
                  <a:srgbClr val="002060"/>
                </a:solidFill>
              </a:rPr>
              <a:t>quantifiable as possible</a:t>
            </a:r>
            <a:r>
              <a:rPr lang="en-US" dirty="0" smtClean="0">
                <a:solidFill>
                  <a:srgbClr val="002060"/>
                </a:solidFill>
              </a:rPr>
              <a:t>. If </a:t>
            </a:r>
            <a:r>
              <a:rPr lang="en-US" b="1" dirty="0" smtClean="0">
                <a:solidFill>
                  <a:srgbClr val="002060"/>
                </a:solidFill>
              </a:rPr>
              <a:t>projections </a:t>
            </a:r>
            <a:r>
              <a:rPr lang="en-US" dirty="0" smtClean="0">
                <a:solidFill>
                  <a:srgbClr val="002060"/>
                </a:solidFill>
              </a:rPr>
              <a:t>are </a:t>
            </a:r>
            <a:r>
              <a:rPr lang="en-US" b="1" dirty="0" smtClean="0">
                <a:solidFill>
                  <a:srgbClr val="002060"/>
                </a:solidFill>
              </a:rPr>
              <a:t>out of line </a:t>
            </a:r>
            <a:r>
              <a:rPr lang="en-US" dirty="0" smtClean="0">
                <a:solidFill>
                  <a:srgbClr val="002060"/>
                </a:solidFill>
              </a:rPr>
              <a:t>with </a:t>
            </a:r>
            <a:r>
              <a:rPr lang="en-US" b="1" dirty="0" smtClean="0">
                <a:solidFill>
                  <a:srgbClr val="002060"/>
                </a:solidFill>
              </a:rPr>
              <a:t>historical patterns</a:t>
            </a:r>
            <a:r>
              <a:rPr lang="en-US" dirty="0" smtClean="0">
                <a:solidFill>
                  <a:srgbClr val="002060"/>
                </a:solidFill>
              </a:rPr>
              <a:t>, </a:t>
            </a:r>
            <a:r>
              <a:rPr lang="en-US" b="1" dirty="0" smtClean="0">
                <a:solidFill>
                  <a:srgbClr val="002060"/>
                </a:solidFill>
              </a:rPr>
              <a:t>up or down</a:t>
            </a:r>
            <a:r>
              <a:rPr lang="en-US" dirty="0" smtClean="0">
                <a:solidFill>
                  <a:srgbClr val="002060"/>
                </a:solidFill>
              </a:rPr>
              <a:t>, </a:t>
            </a:r>
            <a:r>
              <a:rPr lang="en-US" b="1" dirty="0" smtClean="0">
                <a:solidFill>
                  <a:srgbClr val="002060"/>
                </a:solidFill>
              </a:rPr>
              <a:t>management must question the planning.</a:t>
            </a:r>
            <a:r>
              <a:rPr lang="en-US" dirty="0" smtClean="0">
                <a:solidFill>
                  <a:srgbClr val="002060"/>
                </a:solidFill>
              </a:rPr>
              <a:t> Thus, for instance, a </a:t>
            </a:r>
            <a:r>
              <a:rPr lang="en-US" b="1" dirty="0" smtClean="0">
                <a:solidFill>
                  <a:srgbClr val="002060"/>
                </a:solidFill>
              </a:rPr>
              <a:t>sharply rising projection of costs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2060"/>
                </a:solidFill>
              </a:rPr>
              <a:t>must have some real-world justification</a:t>
            </a:r>
            <a:r>
              <a:rPr lang="en-US" dirty="0" smtClean="0">
                <a:solidFill>
                  <a:srgbClr val="002060"/>
                </a:solidFill>
              </a:rPr>
              <a:t>. Overly </a:t>
            </a:r>
            <a:r>
              <a:rPr lang="en-US" b="1" dirty="0" smtClean="0">
                <a:solidFill>
                  <a:srgbClr val="002060"/>
                </a:solidFill>
              </a:rPr>
              <a:t>ambitious revenue projections </a:t>
            </a:r>
            <a:r>
              <a:rPr lang="en-US" dirty="0" smtClean="0">
                <a:solidFill>
                  <a:srgbClr val="002060"/>
                </a:solidFill>
              </a:rPr>
              <a:t>must </a:t>
            </a:r>
            <a:r>
              <a:rPr lang="en-US" b="1" dirty="0" smtClean="0">
                <a:solidFill>
                  <a:srgbClr val="002060"/>
                </a:solidFill>
              </a:rPr>
              <a:t>also be questioned</a:t>
            </a:r>
            <a:r>
              <a:rPr lang="en-US" dirty="0" smtClean="0">
                <a:solidFill>
                  <a:srgbClr val="002060"/>
                </a:solidFill>
              </a:rPr>
              <a:t>. </a:t>
            </a:r>
          </a:p>
          <a:p>
            <a:pPr algn="just"/>
            <a:r>
              <a:rPr lang="en-US" dirty="0" smtClean="0">
                <a:solidFill>
                  <a:srgbClr val="002060"/>
                </a:solidFill>
              </a:rPr>
              <a:t>On the other hand, </a:t>
            </a:r>
            <a:r>
              <a:rPr lang="en-US" b="1" dirty="0" smtClean="0">
                <a:solidFill>
                  <a:srgbClr val="002060"/>
                </a:solidFill>
              </a:rPr>
              <a:t>managers must resist pressures sharply to raise revenue targets </a:t>
            </a:r>
            <a:r>
              <a:rPr lang="en-US" dirty="0" smtClean="0">
                <a:solidFill>
                  <a:srgbClr val="002060"/>
                </a:solidFill>
              </a:rPr>
              <a:t>unless </a:t>
            </a:r>
            <a:r>
              <a:rPr lang="en-US" b="1" dirty="0" smtClean="0">
                <a:solidFill>
                  <a:srgbClr val="002060"/>
                </a:solidFill>
              </a:rPr>
              <a:t>tangible changes in the market </a:t>
            </a:r>
            <a:r>
              <a:rPr lang="en-US" dirty="0" smtClean="0">
                <a:solidFill>
                  <a:srgbClr val="002060"/>
                </a:solidFill>
              </a:rPr>
              <a:t>or compensating </a:t>
            </a:r>
            <a:r>
              <a:rPr lang="en-US" b="1" dirty="0" smtClean="0">
                <a:solidFill>
                  <a:srgbClr val="002060"/>
                </a:solidFill>
              </a:rPr>
              <a:t>raises</a:t>
            </a:r>
            <a:r>
              <a:rPr lang="en-US" dirty="0" smtClean="0">
                <a:solidFill>
                  <a:srgbClr val="002060"/>
                </a:solidFill>
              </a:rPr>
              <a:t> in </a:t>
            </a:r>
            <a:r>
              <a:rPr lang="en-US" b="1" dirty="0" smtClean="0">
                <a:solidFill>
                  <a:srgbClr val="002060"/>
                </a:solidFill>
              </a:rPr>
              <a:t>sales expenditures are present</a:t>
            </a:r>
            <a:r>
              <a:rPr lang="en-US" dirty="0" smtClean="0">
                <a:solidFill>
                  <a:srgbClr val="002060"/>
                </a:solidFill>
              </a:rPr>
              <a:t>. If the </a:t>
            </a:r>
            <a:r>
              <a:rPr lang="en-US" b="1" dirty="0" smtClean="0">
                <a:solidFill>
                  <a:srgbClr val="002060"/>
                </a:solidFill>
              </a:rPr>
              <a:t>negotiating levels are honest and realistic</a:t>
            </a:r>
            <a:r>
              <a:rPr lang="en-US" dirty="0" smtClean="0">
                <a:solidFill>
                  <a:srgbClr val="002060"/>
                </a:solidFill>
              </a:rPr>
              <a:t>, the </a:t>
            </a:r>
            <a:r>
              <a:rPr lang="en-US" b="1" dirty="0" smtClean="0">
                <a:solidFill>
                  <a:srgbClr val="002060"/>
                </a:solidFill>
              </a:rPr>
              <a:t>right projections will result</a:t>
            </a:r>
            <a:r>
              <a:rPr lang="en-US" dirty="0" smtClean="0">
                <a:solidFill>
                  <a:srgbClr val="002060"/>
                </a:solidFill>
              </a:rPr>
              <a:t>. Ideally, </a:t>
            </a:r>
            <a:r>
              <a:rPr lang="en-US" b="1" dirty="0" smtClean="0">
                <a:solidFill>
                  <a:srgbClr val="002060"/>
                </a:solidFill>
              </a:rPr>
              <a:t>operating units should not be measured on activities over which they lack full control. </a:t>
            </a:r>
          </a:p>
          <a:p>
            <a:pPr algn="just"/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0"/>
            <a:ext cx="1676400" cy="609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639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txBody>
          <a:bodyPr>
            <a:normAutofit fontScale="90000"/>
          </a:bodyPr>
          <a:lstStyle/>
          <a:p>
            <a:pPr algn="l"/>
            <a:r>
              <a:rPr lang="en-US" altLang="en-US" dirty="0" smtClean="0">
                <a:solidFill>
                  <a:srgbClr val="002060"/>
                </a:solidFill>
              </a:rPr>
              <a:t>  </a:t>
            </a:r>
            <a:r>
              <a:rPr lang="en-US" sz="3100" dirty="0" smtClean="0">
                <a:solidFill>
                  <a:srgbClr val="002060"/>
                </a:solidFill>
              </a:rPr>
              <a:t>Budgeting as </a:t>
            </a:r>
            <a:r>
              <a:rPr lang="en-US" sz="3100" dirty="0">
                <a:solidFill>
                  <a:srgbClr val="002060"/>
                </a:solidFill>
              </a:rPr>
              <a:t>a</a:t>
            </a:r>
            <a:r>
              <a:rPr lang="en-US" sz="3100" dirty="0" smtClean="0">
                <a:solidFill>
                  <a:srgbClr val="002060"/>
                </a:solidFill>
              </a:rPr>
              <a:t> Process</a:t>
            </a:r>
            <a:endParaRPr lang="en-US" sz="3200" dirty="0" smtClean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" y="1588770"/>
            <a:ext cx="8961755" cy="5040630"/>
          </a:xfrm>
        </p:spPr>
        <p:txBody>
          <a:bodyPr>
            <a:normAutofit fontScale="97500"/>
          </a:bodyPr>
          <a:lstStyle/>
          <a:p>
            <a:pPr algn="just"/>
            <a:r>
              <a:rPr lang="en-US" sz="2500" dirty="0" smtClean="0">
                <a:solidFill>
                  <a:srgbClr val="002060"/>
                </a:solidFill>
              </a:rPr>
              <a:t>An </a:t>
            </a:r>
            <a:r>
              <a:rPr lang="en-US" sz="2500" b="1" dirty="0" smtClean="0">
                <a:solidFill>
                  <a:srgbClr val="002060"/>
                </a:solidFill>
              </a:rPr>
              <a:t>operation which does not operate </a:t>
            </a:r>
            <a:r>
              <a:rPr lang="en-US" sz="2500" dirty="0" smtClean="0">
                <a:solidFill>
                  <a:srgbClr val="002060"/>
                </a:solidFill>
              </a:rPr>
              <a:t>its </a:t>
            </a:r>
            <a:r>
              <a:rPr lang="en-US" sz="2500" b="1" dirty="0" smtClean="0">
                <a:solidFill>
                  <a:srgbClr val="002060"/>
                </a:solidFill>
              </a:rPr>
              <a:t>own debt collection</a:t>
            </a:r>
            <a:r>
              <a:rPr lang="en-US" sz="2500" dirty="0" smtClean="0">
                <a:solidFill>
                  <a:srgbClr val="002060"/>
                </a:solidFill>
              </a:rPr>
              <a:t>, for example, it should not be </a:t>
            </a:r>
            <a:r>
              <a:rPr lang="en-US" sz="2500" b="1" dirty="0" smtClean="0">
                <a:solidFill>
                  <a:srgbClr val="002060"/>
                </a:solidFill>
              </a:rPr>
              <a:t>measured</a:t>
            </a:r>
            <a:r>
              <a:rPr lang="en-US" sz="2500" dirty="0" smtClean="0">
                <a:solidFill>
                  <a:srgbClr val="002060"/>
                </a:solidFill>
              </a:rPr>
              <a:t> on </a:t>
            </a:r>
            <a:r>
              <a:rPr lang="en-US" sz="2500" b="1" dirty="0" smtClean="0">
                <a:solidFill>
                  <a:srgbClr val="002060"/>
                </a:solidFill>
              </a:rPr>
              <a:t>how rapidly invoices are collected</a:t>
            </a:r>
            <a:r>
              <a:rPr lang="en-US" sz="2500" dirty="0" smtClean="0">
                <a:solidFill>
                  <a:srgbClr val="002060"/>
                </a:solidFill>
              </a:rPr>
              <a:t>. Since </a:t>
            </a:r>
            <a:r>
              <a:rPr lang="en-US" sz="2500" b="1" dirty="0" smtClean="0">
                <a:solidFill>
                  <a:srgbClr val="002060"/>
                </a:solidFill>
              </a:rPr>
              <a:t>budgets are often at least 50 percent guess-work</a:t>
            </a:r>
            <a:r>
              <a:rPr lang="en-US" sz="2500" dirty="0" smtClean="0">
                <a:solidFill>
                  <a:srgbClr val="002060"/>
                </a:solidFill>
              </a:rPr>
              <a:t>, </a:t>
            </a:r>
            <a:r>
              <a:rPr lang="en-US" sz="2500" b="1" dirty="0" smtClean="0">
                <a:solidFill>
                  <a:srgbClr val="002060"/>
                </a:solidFill>
              </a:rPr>
              <a:t>formal budgetary review</a:t>
            </a:r>
            <a:r>
              <a:rPr lang="en-US" sz="2500" dirty="0" smtClean="0">
                <a:solidFill>
                  <a:srgbClr val="002060"/>
                </a:solidFill>
              </a:rPr>
              <a:t> at </a:t>
            </a:r>
            <a:r>
              <a:rPr lang="en-US" sz="2500" b="1" dirty="0" smtClean="0">
                <a:solidFill>
                  <a:srgbClr val="002060"/>
                </a:solidFill>
              </a:rPr>
              <a:t>reasonable intervals </a:t>
            </a:r>
            <a:r>
              <a:rPr lang="en-US" sz="2500" dirty="0" smtClean="0">
                <a:solidFill>
                  <a:srgbClr val="002060"/>
                </a:solidFill>
              </a:rPr>
              <a:t>and </a:t>
            </a:r>
            <a:r>
              <a:rPr lang="en-US" sz="2500" b="1" dirty="0" smtClean="0">
                <a:solidFill>
                  <a:srgbClr val="002060"/>
                </a:solidFill>
              </a:rPr>
              <a:t>realistic adjustments </a:t>
            </a:r>
            <a:r>
              <a:rPr lang="en-US" sz="2500" dirty="0" smtClean="0">
                <a:solidFill>
                  <a:srgbClr val="002060"/>
                </a:solidFill>
              </a:rPr>
              <a:t>based on </a:t>
            </a:r>
            <a:r>
              <a:rPr lang="en-US" sz="2500" b="1" dirty="0" smtClean="0">
                <a:solidFill>
                  <a:srgbClr val="002060"/>
                </a:solidFill>
              </a:rPr>
              <a:t>actual events </a:t>
            </a:r>
            <a:r>
              <a:rPr lang="en-US" sz="2500" dirty="0" smtClean="0">
                <a:solidFill>
                  <a:srgbClr val="002060"/>
                </a:solidFill>
              </a:rPr>
              <a:t>must be part of a </a:t>
            </a:r>
            <a:r>
              <a:rPr lang="en-US" sz="2500" b="1" dirty="0" smtClean="0">
                <a:solidFill>
                  <a:srgbClr val="002060"/>
                </a:solidFill>
              </a:rPr>
              <a:t>well-functioning process</a:t>
            </a:r>
            <a:r>
              <a:rPr lang="en-US" sz="2500" dirty="0" smtClean="0">
                <a:solidFill>
                  <a:srgbClr val="002060"/>
                </a:solidFill>
              </a:rPr>
              <a:t>. </a:t>
            </a:r>
            <a:endParaRPr lang="en-US" sz="25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0"/>
            <a:ext cx="1676400" cy="609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6300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563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solidFill>
                  <a:srgbClr val="002060"/>
                </a:solidFill>
              </a:rPr>
              <a:t>Benefits and Costs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7030"/>
            <a:ext cx="8229600" cy="4916170"/>
          </a:xfrm>
        </p:spPr>
        <p:txBody>
          <a:bodyPr>
            <a:normAutofit fontScale="95000"/>
          </a:bodyPr>
          <a:lstStyle/>
          <a:p>
            <a:pPr algn="just"/>
            <a:r>
              <a:rPr lang="en-US" sz="2400" dirty="0" smtClean="0">
                <a:solidFill>
                  <a:srgbClr val="002060"/>
                </a:solidFill>
              </a:rPr>
              <a:t>The single-most potential benefit of </a:t>
            </a:r>
            <a:r>
              <a:rPr lang="en-US" sz="2400" b="1" dirty="0" smtClean="0">
                <a:solidFill>
                  <a:srgbClr val="002060"/>
                </a:solidFill>
              </a:rPr>
              <a:t>formal budgeting </a:t>
            </a:r>
            <a:r>
              <a:rPr lang="en-US" sz="2400" dirty="0" smtClean="0">
                <a:solidFill>
                  <a:srgbClr val="002060"/>
                </a:solidFill>
              </a:rPr>
              <a:t>lies in ensuring that </a:t>
            </a:r>
            <a:r>
              <a:rPr lang="en-US" sz="2400" b="1" dirty="0" smtClean="0">
                <a:solidFill>
                  <a:srgbClr val="002060"/>
                </a:solidFill>
              </a:rPr>
              <a:t>responsible managers take time each year </a:t>
            </a:r>
            <a:r>
              <a:rPr lang="en-US" sz="2400" dirty="0" smtClean="0">
                <a:solidFill>
                  <a:srgbClr val="002060"/>
                </a:solidFill>
              </a:rPr>
              <a:t>(and then at fixed intervals throughout the year) </a:t>
            </a:r>
            <a:r>
              <a:rPr lang="en-US" sz="2400" b="1" dirty="0" smtClean="0">
                <a:solidFill>
                  <a:srgbClr val="002060"/>
                </a:solidFill>
              </a:rPr>
              <a:t>in thinking</a:t>
            </a:r>
            <a:r>
              <a:rPr lang="en-US" sz="2400" dirty="0" smtClean="0">
                <a:solidFill>
                  <a:srgbClr val="002060"/>
                </a:solidFill>
              </a:rPr>
              <a:t> about </a:t>
            </a:r>
            <a:r>
              <a:rPr lang="en-US" sz="2400" b="1" dirty="0" smtClean="0">
                <a:solidFill>
                  <a:srgbClr val="002060"/>
                </a:solidFill>
              </a:rPr>
              <a:t>their operation </a:t>
            </a:r>
            <a:r>
              <a:rPr lang="en-US" sz="2400" dirty="0" smtClean="0">
                <a:solidFill>
                  <a:srgbClr val="002060"/>
                </a:solidFill>
              </a:rPr>
              <a:t>by </a:t>
            </a:r>
            <a:r>
              <a:rPr lang="en-US" sz="2400" b="1" dirty="0" smtClean="0">
                <a:solidFill>
                  <a:srgbClr val="002060"/>
                </a:solidFill>
              </a:rPr>
              <a:t>looking at all of its aspects.  </a:t>
            </a:r>
          </a:p>
          <a:p>
            <a:pPr algn="just"/>
            <a:r>
              <a:rPr lang="en-US" sz="2400" dirty="0" smtClean="0">
                <a:solidFill>
                  <a:srgbClr val="002060"/>
                </a:solidFill>
              </a:rPr>
              <a:t>Budgeting creates a </a:t>
            </a:r>
            <a:r>
              <a:rPr lang="en-US" sz="2400" b="1" dirty="0" smtClean="0">
                <a:solidFill>
                  <a:srgbClr val="002060"/>
                </a:solidFill>
              </a:rPr>
              <a:t>comprehensive picture </a:t>
            </a:r>
            <a:r>
              <a:rPr lang="en-US" sz="2400" dirty="0" smtClean="0">
                <a:solidFill>
                  <a:srgbClr val="002060"/>
                </a:solidFill>
              </a:rPr>
              <a:t>of the </a:t>
            </a:r>
            <a:r>
              <a:rPr lang="en-US" sz="2400" b="1" dirty="0" smtClean="0">
                <a:solidFill>
                  <a:srgbClr val="002060"/>
                </a:solidFill>
              </a:rPr>
              <a:t>future </a:t>
            </a:r>
            <a:r>
              <a:rPr lang="en-US" sz="2400" dirty="0" smtClean="0">
                <a:solidFill>
                  <a:srgbClr val="002060"/>
                </a:solidFill>
              </a:rPr>
              <a:t>and </a:t>
            </a:r>
            <a:r>
              <a:rPr lang="en-US" sz="2400" b="1" dirty="0" smtClean="0">
                <a:solidFill>
                  <a:srgbClr val="002060"/>
                </a:solidFill>
              </a:rPr>
              <a:t>makes</a:t>
            </a:r>
            <a:r>
              <a:rPr lang="en-US" sz="2400" dirty="0" smtClean="0">
                <a:solidFill>
                  <a:srgbClr val="002060"/>
                </a:solidFill>
              </a:rPr>
              <a:t> both </a:t>
            </a:r>
            <a:r>
              <a:rPr lang="en-US" sz="2400" b="1" dirty="0" smtClean="0">
                <a:solidFill>
                  <a:srgbClr val="002060"/>
                </a:solidFill>
              </a:rPr>
              <a:t>opportunities</a:t>
            </a:r>
            <a:r>
              <a:rPr lang="en-US" sz="2400" dirty="0" smtClean="0">
                <a:solidFill>
                  <a:srgbClr val="002060"/>
                </a:solidFill>
              </a:rPr>
              <a:t> and </a:t>
            </a:r>
            <a:r>
              <a:rPr lang="en-US" sz="2400" b="1" dirty="0" smtClean="0">
                <a:solidFill>
                  <a:srgbClr val="002060"/>
                </a:solidFill>
              </a:rPr>
              <a:t>barriers</a:t>
            </a:r>
            <a:r>
              <a:rPr lang="en-US" sz="2400" dirty="0" smtClean="0">
                <a:solidFill>
                  <a:srgbClr val="002060"/>
                </a:solidFill>
              </a:rPr>
              <a:t> conscious. This </a:t>
            </a:r>
            <a:r>
              <a:rPr lang="en-US" sz="2400" b="1" dirty="0" smtClean="0">
                <a:solidFill>
                  <a:srgbClr val="002060"/>
                </a:solidFill>
              </a:rPr>
              <a:t>foreknowledge</a:t>
            </a:r>
            <a:r>
              <a:rPr lang="en-US" sz="2400" dirty="0" smtClean="0">
                <a:solidFill>
                  <a:srgbClr val="002060"/>
                </a:solidFill>
              </a:rPr>
              <a:t> then </a:t>
            </a:r>
            <a:r>
              <a:rPr lang="en-US" sz="2400" b="1" dirty="0" smtClean="0">
                <a:solidFill>
                  <a:srgbClr val="002060"/>
                </a:solidFill>
              </a:rPr>
              <a:t>helps guide day-to-day activities</a:t>
            </a:r>
            <a:r>
              <a:rPr lang="en-US" sz="2400" dirty="0" smtClean="0">
                <a:solidFill>
                  <a:srgbClr val="002060"/>
                </a:solidFill>
              </a:rPr>
              <a:t>.  </a:t>
            </a:r>
          </a:p>
          <a:p>
            <a:pPr algn="just"/>
            <a:r>
              <a:rPr lang="en-US" sz="2400" dirty="0">
                <a:solidFill>
                  <a:srgbClr val="002060"/>
                </a:solidFill>
              </a:rPr>
              <a:t>The </a:t>
            </a:r>
            <a:r>
              <a:rPr lang="en-US" sz="2400" b="1" dirty="0">
                <a:solidFill>
                  <a:srgbClr val="002060"/>
                </a:solidFill>
              </a:rPr>
              <a:t>chief cost </a:t>
            </a:r>
            <a:r>
              <a:rPr lang="en-US" sz="2400" dirty="0">
                <a:solidFill>
                  <a:srgbClr val="002060"/>
                </a:solidFill>
              </a:rPr>
              <a:t>of the </a:t>
            </a:r>
            <a:r>
              <a:rPr lang="en-US" sz="2400" b="1" dirty="0">
                <a:solidFill>
                  <a:srgbClr val="002060"/>
                </a:solidFill>
              </a:rPr>
              <a:t>budget process is time</a:t>
            </a:r>
            <a:r>
              <a:rPr lang="en-US" sz="2400" dirty="0">
                <a:solidFill>
                  <a:srgbClr val="002060"/>
                </a:solidFill>
              </a:rPr>
              <a:t>. </a:t>
            </a:r>
            <a:r>
              <a:rPr lang="en-US" sz="2400" b="1" dirty="0">
                <a:solidFill>
                  <a:srgbClr val="002060"/>
                </a:solidFill>
              </a:rPr>
              <a:t>In some corporations </a:t>
            </a:r>
            <a:r>
              <a:rPr lang="en-US" sz="2400" dirty="0">
                <a:solidFill>
                  <a:srgbClr val="002060"/>
                </a:solidFill>
              </a:rPr>
              <a:t>the process takes on a life of its own and </a:t>
            </a:r>
            <a:r>
              <a:rPr lang="en-US" sz="2400" b="1" dirty="0">
                <a:solidFill>
                  <a:srgbClr val="002060"/>
                </a:solidFill>
              </a:rPr>
              <a:t>becomes</a:t>
            </a:r>
            <a:r>
              <a:rPr lang="en-US" sz="2400" dirty="0">
                <a:solidFill>
                  <a:srgbClr val="002060"/>
                </a:solidFill>
              </a:rPr>
              <a:t> a </a:t>
            </a:r>
            <a:r>
              <a:rPr lang="en-US" sz="2400" b="1" dirty="0">
                <a:solidFill>
                  <a:srgbClr val="002060"/>
                </a:solidFill>
              </a:rPr>
              <a:t>complex exercise</a:t>
            </a:r>
            <a:endParaRPr lang="en-US" sz="2400" dirty="0" smtClean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0"/>
            <a:ext cx="1676400" cy="609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639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txBody>
          <a:bodyPr>
            <a:normAutofit fontScale="90000"/>
          </a:bodyPr>
          <a:lstStyle/>
          <a:p>
            <a:pPr algn="l"/>
            <a:r>
              <a:rPr lang="en-US" altLang="en-US" dirty="0" smtClean="0">
                <a:solidFill>
                  <a:srgbClr val="002060"/>
                </a:solidFill>
              </a:rPr>
              <a:t>  </a:t>
            </a:r>
            <a:r>
              <a:rPr lang="en-US" sz="3200" dirty="0" smtClean="0">
                <a:solidFill>
                  <a:srgbClr val="002060"/>
                </a:solidFill>
              </a:rPr>
              <a:t>Types of Budgets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0980"/>
            <a:ext cx="8610600" cy="5214620"/>
          </a:xfrm>
        </p:spPr>
        <p:txBody>
          <a:bodyPr>
            <a:normAutofit fontScale="97500"/>
          </a:bodyPr>
          <a:lstStyle/>
          <a:p>
            <a:pPr algn="just">
              <a:buNone/>
            </a:pPr>
            <a:r>
              <a:rPr lang="en-US" dirty="0" smtClean="0"/>
              <a:t>	</a:t>
            </a:r>
            <a:r>
              <a:rPr lang="en-US" sz="2500" b="1" dirty="0" smtClean="0">
                <a:solidFill>
                  <a:srgbClr val="C00000"/>
                </a:solidFill>
              </a:rPr>
              <a:t>The two dominant forms of budgeting are traditional and zero-based. </a:t>
            </a:r>
          </a:p>
          <a:p>
            <a:pPr algn="just"/>
            <a:r>
              <a:rPr lang="en-US" sz="2500" dirty="0" smtClean="0">
                <a:solidFill>
                  <a:srgbClr val="002060"/>
                </a:solidFill>
              </a:rPr>
              <a:t>Business planning is usually a combination of the two. </a:t>
            </a:r>
            <a:r>
              <a:rPr lang="en-US" sz="2500" i="1" dirty="0" smtClean="0">
                <a:solidFill>
                  <a:srgbClr val="C00000"/>
                </a:solidFill>
              </a:rPr>
              <a:t>Traditional </a:t>
            </a:r>
            <a:r>
              <a:rPr lang="en-US" sz="2500" dirty="0" smtClean="0">
                <a:solidFill>
                  <a:srgbClr val="C00000"/>
                </a:solidFill>
              </a:rPr>
              <a:t>budgeting is based on a review of historical performance and then the projection of such findings to the future with modifications.</a:t>
            </a:r>
            <a:r>
              <a:rPr lang="en-US" sz="2500" dirty="0" smtClean="0">
                <a:solidFill>
                  <a:srgbClr val="002060"/>
                </a:solidFill>
              </a:rPr>
              <a:t> </a:t>
            </a:r>
            <a:r>
              <a:rPr lang="en-US" sz="2500" b="1" dirty="0" smtClean="0">
                <a:solidFill>
                  <a:srgbClr val="002060"/>
                </a:solidFill>
              </a:rPr>
              <a:t>If inflation is high</a:t>
            </a:r>
            <a:r>
              <a:rPr lang="en-US" sz="2500" dirty="0" smtClean="0">
                <a:solidFill>
                  <a:srgbClr val="002060"/>
                </a:solidFill>
              </a:rPr>
              <a:t>, for instance, </a:t>
            </a:r>
            <a:r>
              <a:rPr lang="en-US" sz="2500" b="1" dirty="0" smtClean="0">
                <a:solidFill>
                  <a:srgbClr val="002060"/>
                </a:solidFill>
              </a:rPr>
              <a:t>cost trends </a:t>
            </a:r>
            <a:r>
              <a:rPr lang="en-US" sz="2500" dirty="0" smtClean="0">
                <a:solidFill>
                  <a:srgbClr val="002060"/>
                </a:solidFill>
              </a:rPr>
              <a:t>of the </a:t>
            </a:r>
            <a:r>
              <a:rPr lang="en-US" sz="2500" b="1" dirty="0" smtClean="0">
                <a:solidFill>
                  <a:srgbClr val="002060"/>
                </a:solidFill>
              </a:rPr>
              <a:t>last several years </a:t>
            </a:r>
            <a:r>
              <a:rPr lang="en-US" sz="2500" dirty="0" smtClean="0">
                <a:solidFill>
                  <a:srgbClr val="002060"/>
                </a:solidFill>
              </a:rPr>
              <a:t>are </a:t>
            </a:r>
            <a:r>
              <a:rPr lang="en-US" sz="2500" b="1" dirty="0" smtClean="0">
                <a:solidFill>
                  <a:srgbClr val="002060"/>
                </a:solidFill>
              </a:rPr>
              <a:t>projected forward</a:t>
            </a:r>
            <a:r>
              <a:rPr lang="en-US" sz="2500" dirty="0" smtClean="0">
                <a:solidFill>
                  <a:srgbClr val="002060"/>
                </a:solidFill>
              </a:rPr>
              <a:t> but with </a:t>
            </a:r>
            <a:r>
              <a:rPr lang="en-US" sz="2500" b="1" dirty="0" smtClean="0">
                <a:solidFill>
                  <a:srgbClr val="002060"/>
                </a:solidFill>
              </a:rPr>
              <a:t>adjustments</a:t>
            </a:r>
            <a:r>
              <a:rPr lang="en-US" sz="2500" dirty="0" smtClean="0">
                <a:solidFill>
                  <a:srgbClr val="002060"/>
                </a:solidFill>
              </a:rPr>
              <a:t> </a:t>
            </a:r>
            <a:r>
              <a:rPr lang="en-US" sz="2500" b="1" dirty="0" smtClean="0">
                <a:solidFill>
                  <a:srgbClr val="002060"/>
                </a:solidFill>
              </a:rPr>
              <a:t>both for inflation </a:t>
            </a:r>
            <a:r>
              <a:rPr lang="en-US" sz="2500" dirty="0" smtClean="0">
                <a:solidFill>
                  <a:srgbClr val="002060"/>
                </a:solidFill>
              </a:rPr>
              <a:t>and </a:t>
            </a:r>
            <a:r>
              <a:rPr lang="en-US" sz="2500" b="1" dirty="0" smtClean="0">
                <a:solidFill>
                  <a:srgbClr val="002060"/>
                </a:solidFill>
              </a:rPr>
              <a:t>for projected</a:t>
            </a:r>
            <a:r>
              <a:rPr lang="en-US" sz="2500" dirty="0" smtClean="0">
                <a:solidFill>
                  <a:srgbClr val="002060"/>
                </a:solidFill>
              </a:rPr>
              <a:t> </a:t>
            </a:r>
            <a:r>
              <a:rPr lang="en-US" sz="2500" b="1" dirty="0" smtClean="0">
                <a:solidFill>
                  <a:srgbClr val="002060"/>
                </a:solidFill>
              </a:rPr>
              <a:t>growth </a:t>
            </a:r>
            <a:r>
              <a:rPr lang="en-US" sz="2500" dirty="0" smtClean="0">
                <a:solidFill>
                  <a:srgbClr val="002060"/>
                </a:solidFill>
              </a:rPr>
              <a:t>or </a:t>
            </a:r>
            <a:r>
              <a:rPr lang="en-US" sz="2500" b="1" dirty="0" smtClean="0">
                <a:solidFill>
                  <a:srgbClr val="002060"/>
                </a:solidFill>
              </a:rPr>
              <a:t>decline in business activity. </a:t>
            </a:r>
            <a:r>
              <a:rPr lang="en-US" sz="2500" dirty="0" smtClean="0">
                <a:solidFill>
                  <a:srgbClr val="002060"/>
                </a:solidFill>
              </a:rPr>
              <a:t>Historical sales patterns, using established trends in sales growth, are projected; new sales from planned new product introductions are then added. </a:t>
            </a:r>
          </a:p>
          <a:p>
            <a:pPr>
              <a:buNone/>
            </a:pPr>
            <a:endParaRPr lang="en-US" sz="5000" i="1" dirty="0" smtClean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0"/>
            <a:ext cx="1676400" cy="609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351492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639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txBody>
          <a:bodyPr>
            <a:normAutofit fontScale="90000"/>
          </a:bodyPr>
          <a:lstStyle/>
          <a:p>
            <a:pPr algn="l"/>
            <a:r>
              <a:rPr lang="en-US" altLang="en-US" dirty="0" smtClean="0">
                <a:solidFill>
                  <a:srgbClr val="002060"/>
                </a:solidFill>
              </a:rPr>
              <a:t>  </a:t>
            </a:r>
            <a:r>
              <a:rPr lang="en-US" sz="3200" dirty="0" smtClean="0">
                <a:solidFill>
                  <a:srgbClr val="002060"/>
                </a:solidFill>
              </a:rPr>
              <a:t>Types of Budgets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0980"/>
            <a:ext cx="8610600" cy="5214620"/>
          </a:xfrm>
        </p:spPr>
        <p:txBody>
          <a:bodyPr>
            <a:normAutofit fontScale="60000" lnSpcReduction="20000"/>
          </a:bodyPr>
          <a:lstStyle/>
          <a:p>
            <a:pPr algn="just">
              <a:buNone/>
            </a:pPr>
            <a:r>
              <a:rPr lang="en-US" dirty="0" smtClean="0"/>
              <a:t>	</a:t>
            </a:r>
            <a:r>
              <a:rPr lang="en-US" sz="3800" i="1" dirty="0" smtClean="0">
                <a:solidFill>
                  <a:srgbClr val="C00000"/>
                </a:solidFill>
              </a:rPr>
              <a:t>Zero-based</a:t>
            </a:r>
            <a:r>
              <a:rPr lang="en-US" sz="3800" dirty="0" smtClean="0">
                <a:solidFill>
                  <a:srgbClr val="C00000"/>
                </a:solidFill>
              </a:rPr>
              <a:t> budgeting is the creation of a completely new budget from the ground up</a:t>
            </a:r>
            <a:r>
              <a:rPr lang="en-US" sz="3800" dirty="0" smtClean="0">
                <a:solidFill>
                  <a:srgbClr val="002060"/>
                </a:solidFill>
              </a:rPr>
              <a:t>—as if </a:t>
            </a:r>
            <a:r>
              <a:rPr lang="en-US" sz="3800" b="1" dirty="0" smtClean="0">
                <a:solidFill>
                  <a:srgbClr val="002060"/>
                </a:solidFill>
              </a:rPr>
              <a:t>no history existed</a:t>
            </a:r>
            <a:r>
              <a:rPr lang="en-US" sz="3800" dirty="0" smtClean="0">
                <a:solidFill>
                  <a:srgbClr val="002060"/>
                </a:solidFill>
              </a:rPr>
              <a:t>. When using this method, the </a:t>
            </a:r>
            <a:r>
              <a:rPr lang="en-US" sz="3800" b="1" dirty="0" smtClean="0">
                <a:solidFill>
                  <a:srgbClr val="002060"/>
                </a:solidFill>
              </a:rPr>
              <a:t>operation</a:t>
            </a:r>
            <a:r>
              <a:rPr lang="en-US" sz="3800" dirty="0" smtClean="0">
                <a:solidFill>
                  <a:srgbClr val="002060"/>
                </a:solidFill>
              </a:rPr>
              <a:t> </a:t>
            </a:r>
            <a:r>
              <a:rPr lang="en-US" sz="3800" b="1" dirty="0" smtClean="0">
                <a:solidFill>
                  <a:srgbClr val="002060"/>
                </a:solidFill>
              </a:rPr>
              <a:t>must justify </a:t>
            </a:r>
            <a:r>
              <a:rPr lang="en-US" sz="3800" dirty="0" smtClean="0">
                <a:solidFill>
                  <a:srgbClr val="002060"/>
                </a:solidFill>
              </a:rPr>
              <a:t>and </a:t>
            </a:r>
            <a:r>
              <a:rPr lang="en-US" sz="3800" b="1" dirty="0" smtClean="0">
                <a:solidFill>
                  <a:srgbClr val="002060"/>
                </a:solidFill>
              </a:rPr>
              <a:t>document every item of expenditure and income </a:t>
            </a:r>
            <a:r>
              <a:rPr lang="en-US" sz="3800" dirty="0" smtClean="0">
                <a:solidFill>
                  <a:srgbClr val="002060"/>
                </a:solidFill>
              </a:rPr>
              <a:t>anew. </a:t>
            </a:r>
            <a:r>
              <a:rPr lang="en-US" sz="3800" b="1" dirty="0" smtClean="0">
                <a:solidFill>
                  <a:srgbClr val="002060"/>
                </a:solidFill>
              </a:rPr>
              <a:t>Brand-new operations will utilize zero-based methods.</a:t>
            </a:r>
          </a:p>
          <a:p>
            <a:pPr algn="just"/>
            <a:r>
              <a:rPr lang="en-US" sz="3800" dirty="0" smtClean="0">
                <a:solidFill>
                  <a:srgbClr val="002060"/>
                </a:solidFill>
              </a:rPr>
              <a:t>In government planning, </a:t>
            </a:r>
            <a:r>
              <a:rPr lang="en-US" sz="3800" b="1" dirty="0" smtClean="0">
                <a:solidFill>
                  <a:srgbClr val="002060"/>
                </a:solidFill>
              </a:rPr>
              <a:t>but only very rarely in business</a:t>
            </a:r>
            <a:r>
              <a:rPr lang="en-US" sz="3800" dirty="0" smtClean="0">
                <a:solidFill>
                  <a:srgbClr val="002060"/>
                </a:solidFill>
              </a:rPr>
              <a:t>, </a:t>
            </a:r>
            <a:r>
              <a:rPr lang="en-US" sz="3800" b="1" dirty="0" smtClean="0">
                <a:solidFill>
                  <a:srgbClr val="002060"/>
                </a:solidFill>
              </a:rPr>
              <a:t>performance budgeting </a:t>
            </a:r>
            <a:r>
              <a:rPr lang="en-US" sz="3800" dirty="0" smtClean="0">
                <a:solidFill>
                  <a:srgbClr val="002060"/>
                </a:solidFill>
              </a:rPr>
              <a:t>is used as a </a:t>
            </a:r>
            <a:r>
              <a:rPr lang="en-US" sz="3800" b="1" dirty="0" smtClean="0">
                <a:solidFill>
                  <a:srgbClr val="002060"/>
                </a:solidFill>
              </a:rPr>
              <a:t>third alternative</a:t>
            </a:r>
            <a:r>
              <a:rPr lang="en-US" sz="3800" dirty="0" smtClean="0">
                <a:solidFill>
                  <a:srgbClr val="002060"/>
                </a:solidFill>
              </a:rPr>
              <a:t>. Under this method, the budget </a:t>
            </a:r>
            <a:r>
              <a:rPr lang="en-US" sz="3800" b="1" dirty="0" smtClean="0">
                <a:solidFill>
                  <a:srgbClr val="002060"/>
                </a:solidFill>
              </a:rPr>
              <a:t>is fixed at the outset</a:t>
            </a:r>
            <a:r>
              <a:rPr lang="en-US" sz="3800" dirty="0" smtClean="0">
                <a:solidFill>
                  <a:srgbClr val="002060"/>
                </a:solidFill>
              </a:rPr>
              <a:t>. The </a:t>
            </a:r>
            <a:r>
              <a:rPr lang="en-US" sz="3800" b="1" dirty="0" smtClean="0">
                <a:solidFill>
                  <a:srgbClr val="002060"/>
                </a:solidFill>
              </a:rPr>
              <a:t>planning activity </a:t>
            </a:r>
            <a:r>
              <a:rPr lang="en-US" sz="3800" dirty="0" smtClean="0">
                <a:solidFill>
                  <a:srgbClr val="002060"/>
                </a:solidFill>
              </a:rPr>
              <a:t>is to </a:t>
            </a:r>
            <a:r>
              <a:rPr lang="en-US" sz="3800" b="1" dirty="0" smtClean="0">
                <a:solidFill>
                  <a:srgbClr val="002060"/>
                </a:solidFill>
              </a:rPr>
              <a:t>determine exactly what activities</a:t>
            </a:r>
            <a:r>
              <a:rPr lang="en-US" sz="3800" dirty="0" smtClean="0">
                <a:solidFill>
                  <a:srgbClr val="002060"/>
                </a:solidFill>
              </a:rPr>
              <a:t> </a:t>
            </a:r>
            <a:r>
              <a:rPr lang="en-US" sz="3800" b="1" dirty="0" smtClean="0">
                <a:solidFill>
                  <a:srgbClr val="002060"/>
                </a:solidFill>
              </a:rPr>
              <a:t>will be carried out using the allocated funds. </a:t>
            </a:r>
          </a:p>
          <a:p>
            <a:pPr algn="just"/>
            <a:r>
              <a:rPr lang="en-US" sz="3800" b="1" i="1" dirty="0" smtClean="0">
                <a:solidFill>
                  <a:srgbClr val="002060"/>
                </a:solidFill>
              </a:rPr>
              <a:t>Performance </a:t>
            </a:r>
            <a:r>
              <a:rPr lang="en-US" sz="3800" b="1" dirty="0" smtClean="0">
                <a:solidFill>
                  <a:srgbClr val="002060"/>
                </a:solidFill>
              </a:rPr>
              <a:t>budgeting </a:t>
            </a:r>
            <a:r>
              <a:rPr lang="en-US" sz="3800" dirty="0" smtClean="0">
                <a:solidFill>
                  <a:srgbClr val="002060"/>
                </a:solidFill>
              </a:rPr>
              <a:t>is sometimes used in the </a:t>
            </a:r>
            <a:r>
              <a:rPr lang="en-US" sz="3800" b="1" dirty="0" smtClean="0">
                <a:solidFill>
                  <a:srgbClr val="002060"/>
                </a:solidFill>
              </a:rPr>
              <a:t>corporate setting</a:t>
            </a:r>
            <a:r>
              <a:rPr lang="en-US" sz="3800" dirty="0" smtClean="0">
                <a:solidFill>
                  <a:srgbClr val="002060"/>
                </a:solidFill>
              </a:rPr>
              <a:t> when the </a:t>
            </a:r>
            <a:r>
              <a:rPr lang="en-US" sz="3800" b="1" dirty="0" smtClean="0">
                <a:solidFill>
                  <a:srgbClr val="002060"/>
                </a:solidFill>
              </a:rPr>
              <a:t>advertising budget </a:t>
            </a:r>
            <a:r>
              <a:rPr lang="en-US" sz="3800" dirty="0" smtClean="0">
                <a:solidFill>
                  <a:srgbClr val="002060"/>
                </a:solidFill>
              </a:rPr>
              <a:t>is </a:t>
            </a:r>
            <a:r>
              <a:rPr lang="en-US" sz="3800" b="1" dirty="0" smtClean="0">
                <a:solidFill>
                  <a:srgbClr val="002060"/>
                </a:solidFill>
              </a:rPr>
              <a:t>randomly</a:t>
            </a:r>
            <a:r>
              <a:rPr lang="en-US" sz="3800" dirty="0" smtClean="0">
                <a:solidFill>
                  <a:srgbClr val="002060"/>
                </a:solidFill>
              </a:rPr>
              <a:t> set as such-and-such a </a:t>
            </a:r>
            <a:r>
              <a:rPr lang="en-US" sz="3800" b="1" dirty="0" smtClean="0">
                <a:solidFill>
                  <a:srgbClr val="002060"/>
                </a:solidFill>
              </a:rPr>
              <a:t>percent to projected sales</a:t>
            </a:r>
            <a:r>
              <a:rPr lang="en-US" sz="3800" dirty="0" smtClean="0">
                <a:solidFill>
                  <a:srgbClr val="002060"/>
                </a:solidFill>
              </a:rPr>
              <a:t>. The </a:t>
            </a:r>
            <a:r>
              <a:rPr lang="en-US" sz="3800" b="1" dirty="0" smtClean="0">
                <a:solidFill>
                  <a:srgbClr val="002060"/>
                </a:solidFill>
              </a:rPr>
              <a:t>advertising function</a:t>
            </a:r>
            <a:r>
              <a:rPr lang="en-US" sz="3800" dirty="0" smtClean="0">
                <a:solidFill>
                  <a:srgbClr val="002060"/>
                </a:solidFill>
              </a:rPr>
              <a:t> then uses performance budgeting to </a:t>
            </a:r>
            <a:r>
              <a:rPr lang="en-US" sz="3800" b="1" dirty="0" smtClean="0">
                <a:solidFill>
                  <a:srgbClr val="002060"/>
                </a:solidFill>
              </a:rPr>
              <a:t>allocate the budget </a:t>
            </a:r>
            <a:r>
              <a:rPr lang="en-US" sz="3800" dirty="0" smtClean="0">
                <a:solidFill>
                  <a:srgbClr val="002060"/>
                </a:solidFill>
              </a:rPr>
              <a:t>to </a:t>
            </a:r>
            <a:r>
              <a:rPr lang="en-US" sz="3800" b="1" dirty="0" smtClean="0">
                <a:solidFill>
                  <a:srgbClr val="002060"/>
                </a:solidFill>
              </a:rPr>
              <a:t>various products and media.</a:t>
            </a:r>
          </a:p>
          <a:p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0"/>
            <a:ext cx="1676400" cy="609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563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txBody>
          <a:bodyPr>
            <a:normAutofit fontScale="90000"/>
          </a:bodyPr>
          <a:lstStyle/>
          <a:p>
            <a:pPr algn="l"/>
            <a:r>
              <a:rPr lang="en-US" altLang="en-US" dirty="0" smtClean="0">
                <a:solidFill>
                  <a:srgbClr val="002060"/>
                </a:solidFill>
              </a:rPr>
              <a:t>  </a:t>
            </a:r>
            <a:r>
              <a:rPr lang="en-US" sz="3200" dirty="0" smtClean="0">
                <a:solidFill>
                  <a:srgbClr val="002060"/>
                </a:solidFill>
              </a:rPr>
              <a:t>Types of Budgets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61770"/>
            <a:ext cx="8686800" cy="4664710"/>
          </a:xfrm>
        </p:spPr>
        <p:txBody>
          <a:bodyPr>
            <a:normAutofit fontScale="97500"/>
          </a:bodyPr>
          <a:lstStyle/>
          <a:p>
            <a:pPr algn="just"/>
            <a:r>
              <a:rPr lang="en-US" sz="2500" dirty="0" smtClean="0">
                <a:solidFill>
                  <a:srgbClr val="002060"/>
                </a:solidFill>
              </a:rPr>
              <a:t>For the small business, different types of budgets can be drafted to monitor various financial aspects of the business.</a:t>
            </a:r>
            <a:br>
              <a:rPr lang="en-US" sz="2500" dirty="0" smtClean="0">
                <a:solidFill>
                  <a:srgbClr val="002060"/>
                </a:solidFill>
              </a:rPr>
            </a:br>
            <a:r>
              <a:rPr lang="en-US" sz="2500" dirty="0" smtClean="0">
                <a:solidFill>
                  <a:srgbClr val="002060"/>
                </a:solidFill>
              </a:rPr>
              <a:t/>
            </a:r>
            <a:br>
              <a:rPr lang="en-US" sz="2500" dirty="0" smtClean="0">
                <a:solidFill>
                  <a:srgbClr val="002060"/>
                </a:solidFill>
              </a:rPr>
            </a:br>
            <a:r>
              <a:rPr lang="en-US" sz="2500" b="1" dirty="0" smtClean="0">
                <a:solidFill>
                  <a:srgbClr val="002060"/>
                </a:solidFill>
              </a:rPr>
              <a:t>Operational budget</a:t>
            </a:r>
            <a:r>
              <a:rPr lang="en-US" sz="2500" dirty="0" smtClean="0">
                <a:solidFill>
                  <a:srgbClr val="002060"/>
                </a:solidFill>
              </a:rPr>
              <a:t> - An operational budget is the most common type of budget used. </a:t>
            </a:r>
            <a:r>
              <a:rPr lang="en-US" sz="2500" b="1" dirty="0" smtClean="0">
                <a:solidFill>
                  <a:srgbClr val="002060"/>
                </a:solidFill>
              </a:rPr>
              <a:t>It forecasts </a:t>
            </a:r>
            <a:r>
              <a:rPr lang="en-US" sz="2500" dirty="0" smtClean="0">
                <a:solidFill>
                  <a:srgbClr val="002060"/>
                </a:solidFill>
              </a:rPr>
              <a:t>and tries to </a:t>
            </a:r>
            <a:r>
              <a:rPr lang="en-US" sz="2500" b="1" dirty="0" smtClean="0">
                <a:solidFill>
                  <a:srgbClr val="002060"/>
                </a:solidFill>
              </a:rPr>
              <a:t>pretty closely predict yearly revenue </a:t>
            </a:r>
            <a:r>
              <a:rPr lang="en-US" sz="2500" dirty="0" smtClean="0">
                <a:solidFill>
                  <a:srgbClr val="002060"/>
                </a:solidFill>
              </a:rPr>
              <a:t>and </a:t>
            </a:r>
            <a:r>
              <a:rPr lang="en-US" sz="2500" b="1" dirty="0" smtClean="0">
                <a:solidFill>
                  <a:srgbClr val="002060"/>
                </a:solidFill>
              </a:rPr>
              <a:t>expenses</a:t>
            </a:r>
            <a:r>
              <a:rPr lang="en-US" sz="2500" dirty="0" smtClean="0">
                <a:solidFill>
                  <a:srgbClr val="002060"/>
                </a:solidFill>
              </a:rPr>
              <a:t> for a business. This budget can be </a:t>
            </a:r>
            <a:r>
              <a:rPr lang="en-US" sz="2500" b="1" dirty="0" smtClean="0">
                <a:solidFill>
                  <a:srgbClr val="002060"/>
                </a:solidFill>
              </a:rPr>
              <a:t>updated </a:t>
            </a:r>
            <a:r>
              <a:rPr lang="en-US" sz="2500" dirty="0" smtClean="0">
                <a:solidFill>
                  <a:srgbClr val="002060"/>
                </a:solidFill>
              </a:rPr>
              <a:t>with </a:t>
            </a:r>
            <a:r>
              <a:rPr lang="en-US" sz="2500" b="1" dirty="0" smtClean="0">
                <a:solidFill>
                  <a:srgbClr val="002060"/>
                </a:solidFill>
              </a:rPr>
              <a:t>actual figures </a:t>
            </a:r>
            <a:r>
              <a:rPr lang="en-US" sz="2500" dirty="0" smtClean="0">
                <a:solidFill>
                  <a:srgbClr val="002060"/>
                </a:solidFill>
              </a:rPr>
              <a:t>on a </a:t>
            </a:r>
            <a:r>
              <a:rPr lang="en-US" sz="2500" b="1" dirty="0" smtClean="0">
                <a:solidFill>
                  <a:srgbClr val="002060"/>
                </a:solidFill>
              </a:rPr>
              <a:t>monthly basis </a:t>
            </a:r>
            <a:r>
              <a:rPr lang="en-US" sz="2500" dirty="0" smtClean="0">
                <a:solidFill>
                  <a:srgbClr val="002060"/>
                </a:solidFill>
              </a:rPr>
              <a:t>and then you can </a:t>
            </a:r>
            <a:r>
              <a:rPr lang="en-US" sz="2500" b="1" dirty="0" smtClean="0">
                <a:solidFill>
                  <a:srgbClr val="002060"/>
                </a:solidFill>
              </a:rPr>
              <a:t>revise your figures </a:t>
            </a:r>
            <a:r>
              <a:rPr lang="en-US" sz="2500" dirty="0" smtClean="0">
                <a:solidFill>
                  <a:srgbClr val="002060"/>
                </a:solidFill>
              </a:rPr>
              <a:t>for the year, if needed.</a:t>
            </a:r>
            <a:br>
              <a:rPr lang="en-US" sz="2500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/>
            </a:r>
            <a:br>
              <a:rPr lang="en-US" dirty="0" smtClean="0">
                <a:solidFill>
                  <a:srgbClr val="002060"/>
                </a:solidFill>
              </a:rPr>
            </a:b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0"/>
            <a:ext cx="1676400" cy="609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txBody>
          <a:bodyPr>
            <a:normAutofit/>
          </a:bodyPr>
          <a:lstStyle/>
          <a:p>
            <a:pPr algn="l"/>
            <a:r>
              <a:rPr lang="en-US" altLang="en-US" sz="2400" dirty="0" smtClean="0">
                <a:solidFill>
                  <a:srgbClr val="002060"/>
                </a:solidFill>
              </a:rPr>
              <a:t>  </a:t>
            </a:r>
            <a:r>
              <a:rPr lang="en-US" sz="2400" dirty="0" smtClean="0">
                <a:solidFill>
                  <a:srgbClr val="002060"/>
                </a:solidFill>
              </a:rPr>
              <a:t>Differences between Leadership and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95120"/>
            <a:ext cx="8686800" cy="5034280"/>
          </a:xfrm>
        </p:spPr>
        <p:txBody>
          <a:bodyPr>
            <a:normAutofit fontScale="97500"/>
          </a:bodyPr>
          <a:lstStyle/>
          <a:p>
            <a:pPr>
              <a:buNone/>
            </a:pPr>
            <a:r>
              <a:rPr lang="en-US" sz="2700" b="1" dirty="0" smtClean="0">
                <a:solidFill>
                  <a:srgbClr val="002060"/>
                </a:solidFill>
              </a:rPr>
              <a:t>Leadership differs from management in a sense that:</a:t>
            </a:r>
          </a:p>
          <a:p>
            <a:pPr algn="just"/>
            <a:r>
              <a:rPr lang="en-US" sz="2500" dirty="0" smtClean="0">
                <a:solidFill>
                  <a:srgbClr val="002060"/>
                </a:solidFill>
              </a:rPr>
              <a:t>While </a:t>
            </a:r>
            <a:r>
              <a:rPr lang="en-US" sz="2500" b="1" dirty="0" smtClean="0">
                <a:solidFill>
                  <a:srgbClr val="FF0000"/>
                </a:solidFill>
              </a:rPr>
              <a:t>managers</a:t>
            </a:r>
            <a:r>
              <a:rPr lang="en-US" sz="2500" dirty="0" smtClean="0">
                <a:solidFill>
                  <a:srgbClr val="002060"/>
                </a:solidFill>
              </a:rPr>
              <a:t> lay down </a:t>
            </a:r>
            <a:r>
              <a:rPr lang="en-US" sz="2500" b="1" dirty="0" smtClean="0">
                <a:solidFill>
                  <a:srgbClr val="002060"/>
                </a:solidFill>
              </a:rPr>
              <a:t>the structure </a:t>
            </a:r>
            <a:r>
              <a:rPr lang="en-US" sz="2500" dirty="0" smtClean="0">
                <a:solidFill>
                  <a:srgbClr val="002060"/>
                </a:solidFill>
              </a:rPr>
              <a:t>and </a:t>
            </a:r>
            <a:r>
              <a:rPr lang="en-US" sz="2500" b="1" dirty="0" smtClean="0">
                <a:solidFill>
                  <a:srgbClr val="002060"/>
                </a:solidFill>
              </a:rPr>
              <a:t>delegates authority and responsibility</a:t>
            </a:r>
            <a:r>
              <a:rPr lang="en-US" sz="2500" dirty="0" smtClean="0">
                <a:solidFill>
                  <a:srgbClr val="002060"/>
                </a:solidFill>
              </a:rPr>
              <a:t>, </a:t>
            </a:r>
            <a:r>
              <a:rPr lang="en-US" sz="2500" b="1" dirty="0" smtClean="0">
                <a:solidFill>
                  <a:srgbClr val="FF0000"/>
                </a:solidFill>
              </a:rPr>
              <a:t>leaders</a:t>
            </a:r>
            <a:r>
              <a:rPr lang="en-US" sz="2500" b="1" dirty="0" smtClean="0">
                <a:solidFill>
                  <a:srgbClr val="002060"/>
                </a:solidFill>
              </a:rPr>
              <a:t> </a:t>
            </a:r>
            <a:r>
              <a:rPr lang="en-US" sz="2500" dirty="0" smtClean="0">
                <a:solidFill>
                  <a:srgbClr val="002060"/>
                </a:solidFill>
              </a:rPr>
              <a:t>provides </a:t>
            </a:r>
            <a:r>
              <a:rPr lang="en-US" sz="2500" b="1" dirty="0" smtClean="0">
                <a:solidFill>
                  <a:srgbClr val="002060"/>
                </a:solidFill>
              </a:rPr>
              <a:t>direction by developing </a:t>
            </a:r>
            <a:r>
              <a:rPr lang="en-US" sz="2500" dirty="0" smtClean="0">
                <a:solidFill>
                  <a:srgbClr val="002060"/>
                </a:solidFill>
              </a:rPr>
              <a:t>the </a:t>
            </a:r>
            <a:r>
              <a:rPr lang="en-US" sz="2500" b="1" dirty="0" smtClean="0">
                <a:solidFill>
                  <a:srgbClr val="002060"/>
                </a:solidFill>
              </a:rPr>
              <a:t>organizational vision </a:t>
            </a:r>
            <a:r>
              <a:rPr lang="en-US" sz="2500" dirty="0" smtClean="0">
                <a:solidFill>
                  <a:srgbClr val="002060"/>
                </a:solidFill>
              </a:rPr>
              <a:t>and </a:t>
            </a:r>
            <a:r>
              <a:rPr lang="en-US" sz="2500" b="1" dirty="0" smtClean="0">
                <a:solidFill>
                  <a:srgbClr val="002060"/>
                </a:solidFill>
              </a:rPr>
              <a:t>communicating it to the employees </a:t>
            </a:r>
            <a:r>
              <a:rPr lang="en-US" sz="2500" dirty="0" smtClean="0">
                <a:solidFill>
                  <a:srgbClr val="002060"/>
                </a:solidFill>
              </a:rPr>
              <a:t>and </a:t>
            </a:r>
            <a:r>
              <a:rPr lang="en-US" sz="2500" b="1" dirty="0" smtClean="0">
                <a:solidFill>
                  <a:srgbClr val="002060"/>
                </a:solidFill>
              </a:rPr>
              <a:t>inspiring them to achieve it. </a:t>
            </a:r>
          </a:p>
          <a:p>
            <a:pPr algn="just"/>
            <a:r>
              <a:rPr lang="en-US" sz="2500" dirty="0" smtClean="0">
                <a:solidFill>
                  <a:srgbClr val="002060"/>
                </a:solidFill>
              </a:rPr>
              <a:t>While management includes </a:t>
            </a:r>
            <a:r>
              <a:rPr lang="en-US" sz="2500" b="1" dirty="0" smtClean="0">
                <a:solidFill>
                  <a:srgbClr val="002060"/>
                </a:solidFill>
              </a:rPr>
              <a:t>focus on planning</a:t>
            </a:r>
            <a:r>
              <a:rPr lang="en-US" sz="2500" dirty="0" smtClean="0">
                <a:solidFill>
                  <a:srgbClr val="002060"/>
                </a:solidFill>
              </a:rPr>
              <a:t>, </a:t>
            </a:r>
            <a:r>
              <a:rPr lang="en-US" sz="2500" b="1" dirty="0" smtClean="0">
                <a:solidFill>
                  <a:srgbClr val="002060"/>
                </a:solidFill>
              </a:rPr>
              <a:t>organizing, staffing, directing and controlling</a:t>
            </a:r>
            <a:r>
              <a:rPr lang="en-US" sz="2500" dirty="0" smtClean="0">
                <a:solidFill>
                  <a:srgbClr val="002060"/>
                </a:solidFill>
              </a:rPr>
              <a:t>; leadership is mainly a part of </a:t>
            </a:r>
            <a:r>
              <a:rPr lang="en-US" sz="2500" b="1" dirty="0" smtClean="0">
                <a:solidFill>
                  <a:srgbClr val="002060"/>
                </a:solidFill>
              </a:rPr>
              <a:t>directing function of management</a:t>
            </a:r>
            <a:r>
              <a:rPr lang="en-US" sz="2500" dirty="0" smtClean="0">
                <a:solidFill>
                  <a:srgbClr val="002060"/>
                </a:solidFill>
              </a:rPr>
              <a:t>. Leaders focus </a:t>
            </a:r>
            <a:r>
              <a:rPr lang="en-US" sz="2500" b="1" dirty="0" smtClean="0">
                <a:solidFill>
                  <a:srgbClr val="002060"/>
                </a:solidFill>
              </a:rPr>
              <a:t>on listening</a:t>
            </a:r>
            <a:r>
              <a:rPr lang="en-US" sz="2500" dirty="0" smtClean="0">
                <a:solidFill>
                  <a:srgbClr val="002060"/>
                </a:solidFill>
              </a:rPr>
              <a:t>, </a:t>
            </a:r>
            <a:r>
              <a:rPr lang="en-US" sz="2500" b="1" dirty="0" smtClean="0">
                <a:solidFill>
                  <a:srgbClr val="002060"/>
                </a:solidFill>
              </a:rPr>
              <a:t>building relationships</a:t>
            </a:r>
            <a:r>
              <a:rPr lang="en-US" sz="2500" dirty="0" smtClean="0">
                <a:solidFill>
                  <a:srgbClr val="002060"/>
                </a:solidFill>
              </a:rPr>
              <a:t>, </a:t>
            </a:r>
            <a:r>
              <a:rPr lang="en-US" sz="2500" b="1" dirty="0" smtClean="0">
                <a:solidFill>
                  <a:srgbClr val="002060"/>
                </a:solidFill>
              </a:rPr>
              <a:t>teamwork</a:t>
            </a:r>
            <a:r>
              <a:rPr lang="en-US" sz="2500" dirty="0" smtClean="0">
                <a:solidFill>
                  <a:srgbClr val="002060"/>
                </a:solidFill>
              </a:rPr>
              <a:t>, </a:t>
            </a:r>
            <a:r>
              <a:rPr lang="en-US" sz="2500" b="1" dirty="0" smtClean="0">
                <a:solidFill>
                  <a:srgbClr val="002060"/>
                </a:solidFill>
              </a:rPr>
              <a:t>inspiring, motivating and encouragement the followers. </a:t>
            </a:r>
          </a:p>
          <a:p>
            <a:pPr algn="just">
              <a:buNone/>
            </a:pPr>
            <a:endParaRPr lang="en-US" sz="1800" dirty="0" smtClean="0">
              <a:solidFill>
                <a:srgbClr val="002060"/>
              </a:solidFill>
            </a:endParaRP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0"/>
            <a:ext cx="1676400" cy="609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563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txBody>
          <a:bodyPr>
            <a:normAutofit fontScale="90000"/>
          </a:bodyPr>
          <a:lstStyle/>
          <a:p>
            <a:pPr algn="l"/>
            <a:r>
              <a:rPr lang="en-US" altLang="en-US" dirty="0" smtClean="0">
                <a:solidFill>
                  <a:srgbClr val="002060"/>
                </a:solidFill>
              </a:rPr>
              <a:t>  </a:t>
            </a:r>
            <a:r>
              <a:rPr lang="en-US" sz="3200" dirty="0" smtClean="0">
                <a:solidFill>
                  <a:srgbClr val="002060"/>
                </a:solidFill>
              </a:rPr>
              <a:t>Types of Budgets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61770"/>
            <a:ext cx="8686800" cy="4664710"/>
          </a:xfrm>
        </p:spPr>
        <p:txBody>
          <a:bodyPr>
            <a:normAutofit fontScale="75000" lnSpcReduction="20000"/>
          </a:bodyPr>
          <a:lstStyle/>
          <a:p>
            <a:pPr algn="just"/>
            <a:r>
              <a:rPr lang="en-US" b="1" dirty="0" smtClean="0">
                <a:solidFill>
                  <a:srgbClr val="002060"/>
                </a:solidFill>
              </a:rPr>
              <a:t>Cash flow budget </a:t>
            </a:r>
            <a:r>
              <a:rPr lang="en-US" dirty="0" smtClean="0">
                <a:solidFill>
                  <a:srgbClr val="002060"/>
                </a:solidFill>
              </a:rPr>
              <a:t>- A cash flow budget </a:t>
            </a:r>
            <a:r>
              <a:rPr lang="en-US" b="1" dirty="0" smtClean="0">
                <a:solidFill>
                  <a:srgbClr val="002060"/>
                </a:solidFill>
              </a:rPr>
              <a:t>details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2060"/>
                </a:solidFill>
              </a:rPr>
              <a:t>the amount of cash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2060"/>
                </a:solidFill>
              </a:rPr>
              <a:t>you collect and pay out. </a:t>
            </a:r>
            <a:r>
              <a:rPr lang="en-US" dirty="0" smtClean="0">
                <a:solidFill>
                  <a:srgbClr val="002060"/>
                </a:solidFill>
              </a:rPr>
              <a:t>This is generally </a:t>
            </a:r>
            <a:r>
              <a:rPr lang="en-US" b="1" dirty="0" smtClean="0">
                <a:solidFill>
                  <a:srgbClr val="002060"/>
                </a:solidFill>
              </a:rPr>
              <a:t>matched on a monthly basis</a:t>
            </a:r>
            <a:r>
              <a:rPr lang="en-US" dirty="0" smtClean="0">
                <a:solidFill>
                  <a:srgbClr val="002060"/>
                </a:solidFill>
              </a:rPr>
              <a:t>, but some businesses tabulate this </a:t>
            </a:r>
            <a:r>
              <a:rPr lang="en-US" b="1" dirty="0" smtClean="0">
                <a:solidFill>
                  <a:srgbClr val="002060"/>
                </a:solidFill>
              </a:rPr>
              <a:t>weekly</a:t>
            </a:r>
            <a:r>
              <a:rPr lang="en-US" dirty="0" smtClean="0">
                <a:solidFill>
                  <a:srgbClr val="002060"/>
                </a:solidFill>
              </a:rPr>
              <a:t>. In this budget, </a:t>
            </a:r>
            <a:r>
              <a:rPr lang="en-US" b="1" dirty="0" smtClean="0">
                <a:solidFill>
                  <a:srgbClr val="002060"/>
                </a:solidFill>
              </a:rPr>
              <a:t>you track your sales and other receivables from income sources </a:t>
            </a:r>
            <a:r>
              <a:rPr lang="en-US" dirty="0" smtClean="0">
                <a:solidFill>
                  <a:srgbClr val="002060"/>
                </a:solidFill>
              </a:rPr>
              <a:t>and </a:t>
            </a:r>
            <a:r>
              <a:rPr lang="en-US" b="1" dirty="0" smtClean="0">
                <a:solidFill>
                  <a:srgbClr val="002060"/>
                </a:solidFill>
              </a:rPr>
              <a:t>contrast those against how much you pay to suppliers and in expenses</a:t>
            </a:r>
            <a:r>
              <a:rPr lang="en-US" dirty="0" smtClean="0">
                <a:solidFill>
                  <a:srgbClr val="002060"/>
                </a:solidFill>
              </a:rPr>
              <a:t>. A </a:t>
            </a:r>
            <a:r>
              <a:rPr lang="en-US" b="1" dirty="0" smtClean="0">
                <a:solidFill>
                  <a:srgbClr val="002060"/>
                </a:solidFill>
              </a:rPr>
              <a:t>positive cash flow </a:t>
            </a:r>
            <a:r>
              <a:rPr lang="en-US" dirty="0" smtClean="0">
                <a:solidFill>
                  <a:srgbClr val="002060"/>
                </a:solidFill>
              </a:rPr>
              <a:t>is essential to grow your business.</a:t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/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b="1" dirty="0" smtClean="0">
                <a:solidFill>
                  <a:srgbClr val="002060"/>
                </a:solidFill>
              </a:rPr>
              <a:t>Capital budget</a:t>
            </a:r>
            <a:r>
              <a:rPr lang="en-US" dirty="0" smtClean="0">
                <a:solidFill>
                  <a:srgbClr val="002060"/>
                </a:solidFill>
              </a:rPr>
              <a:t> - The capital budget helps you figure out </a:t>
            </a:r>
            <a:r>
              <a:rPr lang="en-US" b="1" dirty="0" smtClean="0">
                <a:solidFill>
                  <a:srgbClr val="002060"/>
                </a:solidFill>
              </a:rPr>
              <a:t>how much money you need to put in place new equipment or procedures to launch new products </a:t>
            </a:r>
            <a:r>
              <a:rPr lang="en-US" dirty="0" smtClean="0">
                <a:solidFill>
                  <a:srgbClr val="002060"/>
                </a:solidFill>
              </a:rPr>
              <a:t>or </a:t>
            </a:r>
            <a:r>
              <a:rPr lang="en-US" b="1" dirty="0" smtClean="0">
                <a:solidFill>
                  <a:srgbClr val="002060"/>
                </a:solidFill>
              </a:rPr>
              <a:t>increase production or services</a:t>
            </a:r>
            <a:r>
              <a:rPr lang="en-US" dirty="0" smtClean="0">
                <a:solidFill>
                  <a:srgbClr val="002060"/>
                </a:solidFill>
              </a:rPr>
              <a:t>. This budget estimates the </a:t>
            </a:r>
            <a:r>
              <a:rPr lang="en-US" b="1" dirty="0" smtClean="0">
                <a:solidFill>
                  <a:srgbClr val="002060"/>
                </a:solidFill>
              </a:rPr>
              <a:t>value of capital purchases </a:t>
            </a:r>
            <a:r>
              <a:rPr lang="en-US" dirty="0" smtClean="0">
                <a:solidFill>
                  <a:srgbClr val="002060"/>
                </a:solidFill>
              </a:rPr>
              <a:t>you need for </a:t>
            </a:r>
            <a:r>
              <a:rPr lang="en-US" b="1" dirty="0" smtClean="0">
                <a:solidFill>
                  <a:srgbClr val="002060"/>
                </a:solidFill>
              </a:rPr>
              <a:t>your business to grow </a:t>
            </a:r>
            <a:r>
              <a:rPr lang="en-US" dirty="0" smtClean="0">
                <a:solidFill>
                  <a:srgbClr val="002060"/>
                </a:solidFill>
              </a:rPr>
              <a:t>and </a:t>
            </a:r>
            <a:r>
              <a:rPr lang="en-US" b="1" dirty="0" smtClean="0">
                <a:solidFill>
                  <a:srgbClr val="002060"/>
                </a:solidFill>
              </a:rPr>
              <a:t>increase revenues.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0"/>
            <a:ext cx="1676400" cy="609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754454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txBody>
          <a:bodyPr>
            <a:normAutofit fontScale="90000"/>
          </a:bodyPr>
          <a:lstStyle/>
          <a:p>
            <a:pPr algn="l"/>
            <a:r>
              <a:rPr lang="en-US" altLang="en-US" dirty="0" smtClean="0">
                <a:solidFill>
                  <a:srgbClr val="002060"/>
                </a:solidFill>
              </a:rPr>
              <a:t>  </a:t>
            </a:r>
            <a:r>
              <a:rPr lang="en-US" sz="3200" dirty="0" smtClean="0">
                <a:solidFill>
                  <a:srgbClr val="002060"/>
                </a:solidFill>
              </a:rPr>
              <a:t>Project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7848600" cy="5562600"/>
          </a:xfrm>
        </p:spPr>
        <p:txBody>
          <a:bodyPr>
            <a:normAutofit fontScale="97500"/>
          </a:bodyPr>
          <a:lstStyle/>
          <a:p>
            <a:pPr algn="just" eaLnBrk="1" latinLnBrk="0" hangingPunct="1">
              <a:lnSpc>
                <a:spcPct val="110000"/>
              </a:lnSpc>
              <a:spcBef>
                <a:spcPts val="0"/>
              </a:spcBef>
            </a:pPr>
            <a:r>
              <a:rPr lang="en-US" sz="2500" dirty="0" smtClean="0">
                <a:solidFill>
                  <a:srgbClr val="002060"/>
                </a:solidFill>
              </a:rPr>
              <a:t>Project planning is at the </a:t>
            </a:r>
            <a:r>
              <a:rPr lang="en-US" sz="2500" b="1" dirty="0" smtClean="0">
                <a:solidFill>
                  <a:srgbClr val="002060"/>
                </a:solidFill>
              </a:rPr>
              <a:t>heart of the project life cycle</a:t>
            </a:r>
            <a:r>
              <a:rPr lang="en-US" sz="2500" dirty="0" smtClean="0">
                <a:solidFill>
                  <a:srgbClr val="002060"/>
                </a:solidFill>
              </a:rPr>
              <a:t>, and </a:t>
            </a:r>
            <a:r>
              <a:rPr lang="en-US" sz="2500" b="1" dirty="0" smtClean="0">
                <a:solidFill>
                  <a:srgbClr val="002060"/>
                </a:solidFill>
              </a:rPr>
              <a:t>tells everyone involved where you’re going and how you’re going to get there. </a:t>
            </a:r>
          </a:p>
          <a:p>
            <a:pPr algn="just" eaLnBrk="1" latinLnBrk="0" hangingPunct="1">
              <a:lnSpc>
                <a:spcPct val="110000"/>
              </a:lnSpc>
              <a:spcBef>
                <a:spcPts val="0"/>
              </a:spcBef>
            </a:pPr>
            <a:endParaRPr lang="en-US" sz="2500" dirty="0" smtClean="0">
              <a:solidFill>
                <a:srgbClr val="002060"/>
              </a:solidFill>
            </a:endParaRPr>
          </a:p>
          <a:p>
            <a:pPr algn="just" eaLnBrk="1" latinLnBrk="0" hangingPunct="1">
              <a:lnSpc>
                <a:spcPct val="110000"/>
              </a:lnSpc>
              <a:spcBef>
                <a:spcPts val="0"/>
              </a:spcBef>
            </a:pPr>
            <a:r>
              <a:rPr lang="en-US" sz="2500" dirty="0" smtClean="0">
                <a:solidFill>
                  <a:srgbClr val="002060"/>
                </a:solidFill>
              </a:rPr>
              <a:t>The planning phase is when the </a:t>
            </a:r>
            <a:r>
              <a:rPr lang="en-US" sz="2500" b="1" dirty="0" smtClean="0">
                <a:solidFill>
                  <a:srgbClr val="002060"/>
                </a:solidFill>
              </a:rPr>
              <a:t>project plans </a:t>
            </a:r>
            <a:r>
              <a:rPr lang="en-US" sz="2500" dirty="0" smtClean="0">
                <a:solidFill>
                  <a:srgbClr val="002060"/>
                </a:solidFill>
              </a:rPr>
              <a:t>are </a:t>
            </a:r>
            <a:r>
              <a:rPr lang="en-US" sz="2500" b="1" dirty="0" smtClean="0">
                <a:solidFill>
                  <a:srgbClr val="002060"/>
                </a:solidFill>
              </a:rPr>
              <a:t>documented</a:t>
            </a:r>
            <a:r>
              <a:rPr lang="en-US" sz="2500" dirty="0" smtClean="0">
                <a:solidFill>
                  <a:srgbClr val="002060"/>
                </a:solidFill>
              </a:rPr>
              <a:t>, the </a:t>
            </a:r>
            <a:r>
              <a:rPr lang="en-US" sz="2500" b="1" dirty="0" smtClean="0">
                <a:solidFill>
                  <a:srgbClr val="002060"/>
                </a:solidFill>
              </a:rPr>
              <a:t>project deliverables </a:t>
            </a:r>
            <a:r>
              <a:rPr lang="en-US" sz="2500" dirty="0" smtClean="0">
                <a:solidFill>
                  <a:srgbClr val="002060"/>
                </a:solidFill>
              </a:rPr>
              <a:t>and </a:t>
            </a:r>
            <a:r>
              <a:rPr lang="en-US" sz="2500" b="1" dirty="0" smtClean="0">
                <a:solidFill>
                  <a:srgbClr val="002060"/>
                </a:solidFill>
              </a:rPr>
              <a:t>requirements are defined</a:t>
            </a:r>
            <a:r>
              <a:rPr lang="en-US" sz="2500" dirty="0" smtClean="0">
                <a:solidFill>
                  <a:srgbClr val="002060"/>
                </a:solidFill>
              </a:rPr>
              <a:t>, and </a:t>
            </a:r>
            <a:r>
              <a:rPr lang="en-US" sz="2500" b="1" dirty="0" smtClean="0">
                <a:solidFill>
                  <a:srgbClr val="002060"/>
                </a:solidFill>
              </a:rPr>
              <a:t>the project schedule is created.</a:t>
            </a:r>
            <a:r>
              <a:rPr lang="en-US" sz="2500" dirty="0" smtClean="0">
                <a:solidFill>
                  <a:srgbClr val="002060"/>
                </a:solidFill>
              </a:rPr>
              <a:t> It </a:t>
            </a:r>
            <a:r>
              <a:rPr lang="en-US" sz="2500" b="1" dirty="0" smtClean="0">
                <a:solidFill>
                  <a:srgbClr val="002060"/>
                </a:solidFill>
              </a:rPr>
              <a:t>involves creating </a:t>
            </a:r>
            <a:r>
              <a:rPr lang="en-US" sz="2500" dirty="0" smtClean="0">
                <a:solidFill>
                  <a:srgbClr val="002060"/>
                </a:solidFill>
              </a:rPr>
              <a:t>a </a:t>
            </a:r>
            <a:r>
              <a:rPr lang="en-US" sz="2500" b="1" dirty="0" smtClean="0">
                <a:solidFill>
                  <a:srgbClr val="002060"/>
                </a:solidFill>
              </a:rPr>
              <a:t>set of plans</a:t>
            </a:r>
            <a:r>
              <a:rPr lang="en-US" sz="2500" dirty="0" smtClean="0">
                <a:solidFill>
                  <a:srgbClr val="002060"/>
                </a:solidFill>
              </a:rPr>
              <a:t> </a:t>
            </a:r>
            <a:r>
              <a:rPr lang="en-US" sz="2500" b="1" dirty="0" smtClean="0">
                <a:solidFill>
                  <a:srgbClr val="002060"/>
                </a:solidFill>
              </a:rPr>
              <a:t>to help guide your team through the implementation and closure phases of the project.</a:t>
            </a:r>
          </a:p>
          <a:p>
            <a:pPr algn="just" eaLnBrk="1" latinLnBrk="0" hangingPunct="1">
              <a:lnSpc>
                <a:spcPct val="110000"/>
              </a:lnSpc>
              <a:spcBef>
                <a:spcPts val="0"/>
              </a:spcBef>
            </a:pPr>
            <a:endParaRPr lang="en-US" sz="3800" dirty="0" smtClean="0">
              <a:solidFill>
                <a:srgbClr val="002060"/>
              </a:solidFill>
            </a:endParaRPr>
          </a:p>
          <a:p>
            <a:pPr algn="just" eaLnBrk="1" latinLnBrk="0" hangingPunct="1">
              <a:lnSpc>
                <a:spcPct val="110000"/>
              </a:lnSpc>
              <a:spcBef>
                <a:spcPts val="0"/>
              </a:spcBef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0"/>
            <a:ext cx="1676400" cy="609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txBody>
          <a:bodyPr>
            <a:normAutofit fontScale="90000"/>
          </a:bodyPr>
          <a:lstStyle/>
          <a:p>
            <a:pPr algn="l"/>
            <a:r>
              <a:rPr lang="en-US" altLang="en-US" dirty="0" smtClean="0">
                <a:solidFill>
                  <a:srgbClr val="002060"/>
                </a:solidFill>
              </a:rPr>
              <a:t>  </a:t>
            </a:r>
            <a:r>
              <a:rPr lang="en-US" sz="3200" dirty="0" smtClean="0">
                <a:solidFill>
                  <a:srgbClr val="002060"/>
                </a:solidFill>
              </a:rPr>
              <a:t>Project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7848600" cy="5562600"/>
          </a:xfrm>
        </p:spPr>
        <p:txBody>
          <a:bodyPr>
            <a:normAutofit fontScale="97500"/>
          </a:bodyPr>
          <a:lstStyle/>
          <a:p>
            <a:pPr algn="just" eaLnBrk="1" latinLnBrk="0" hangingPunct="1">
              <a:lnSpc>
                <a:spcPct val="110000"/>
              </a:lnSpc>
              <a:spcBef>
                <a:spcPts val="0"/>
              </a:spcBef>
            </a:pPr>
            <a:r>
              <a:rPr lang="en-US" sz="2400" b="1" dirty="0" smtClean="0">
                <a:solidFill>
                  <a:srgbClr val="002060"/>
                </a:solidFill>
              </a:rPr>
              <a:t>The plans created </a:t>
            </a:r>
            <a:r>
              <a:rPr lang="en-US" sz="2400" dirty="0" smtClean="0">
                <a:solidFill>
                  <a:srgbClr val="002060"/>
                </a:solidFill>
              </a:rPr>
              <a:t>during this phase will help you </a:t>
            </a:r>
            <a:r>
              <a:rPr lang="en-US" sz="2400" b="1" dirty="0" smtClean="0">
                <a:solidFill>
                  <a:srgbClr val="002060"/>
                </a:solidFill>
              </a:rPr>
              <a:t>manage time</a:t>
            </a:r>
            <a:r>
              <a:rPr lang="en-US" sz="2400" dirty="0" smtClean="0">
                <a:solidFill>
                  <a:srgbClr val="002060"/>
                </a:solidFill>
              </a:rPr>
              <a:t>, </a:t>
            </a:r>
            <a:r>
              <a:rPr lang="en-US" sz="2400" b="1" dirty="0" smtClean="0">
                <a:solidFill>
                  <a:srgbClr val="002060"/>
                </a:solidFill>
              </a:rPr>
              <a:t>cost, quality, changes, risk, and related issues.</a:t>
            </a:r>
            <a:r>
              <a:rPr lang="en-US" sz="2400" dirty="0" smtClean="0">
                <a:solidFill>
                  <a:srgbClr val="002060"/>
                </a:solidFill>
              </a:rPr>
              <a:t> They will also help you </a:t>
            </a:r>
            <a:r>
              <a:rPr lang="en-US" sz="2400" b="1" dirty="0" smtClean="0">
                <a:solidFill>
                  <a:srgbClr val="002060"/>
                </a:solidFill>
              </a:rPr>
              <a:t>control staff </a:t>
            </a:r>
            <a:r>
              <a:rPr lang="en-US" sz="2400" dirty="0" smtClean="0">
                <a:solidFill>
                  <a:srgbClr val="002060"/>
                </a:solidFill>
              </a:rPr>
              <a:t>and </a:t>
            </a:r>
            <a:r>
              <a:rPr lang="en-US" sz="2400" b="1" dirty="0" smtClean="0">
                <a:solidFill>
                  <a:srgbClr val="002060"/>
                </a:solidFill>
              </a:rPr>
              <a:t>external suppliers to ensure </a:t>
            </a:r>
            <a:r>
              <a:rPr lang="en-US" sz="2400" dirty="0" smtClean="0">
                <a:solidFill>
                  <a:srgbClr val="002060"/>
                </a:solidFill>
              </a:rPr>
              <a:t>that </a:t>
            </a:r>
            <a:r>
              <a:rPr lang="en-US" sz="2400" b="1" dirty="0" smtClean="0">
                <a:solidFill>
                  <a:srgbClr val="002060"/>
                </a:solidFill>
              </a:rPr>
              <a:t>you deliver the project on time, within budget, and within schedule.</a:t>
            </a:r>
          </a:p>
          <a:p>
            <a:pPr algn="just" eaLnBrk="1" latinLnBrk="0" hangingPunct="1">
              <a:lnSpc>
                <a:spcPct val="110000"/>
              </a:lnSpc>
              <a:spcBef>
                <a:spcPts val="0"/>
              </a:spcBef>
            </a:pPr>
            <a:endParaRPr lang="en-US" sz="2400" dirty="0" smtClean="0">
              <a:solidFill>
                <a:srgbClr val="002060"/>
              </a:solidFill>
            </a:endParaRPr>
          </a:p>
          <a:p>
            <a:pPr algn="just" eaLnBrk="1" latinLnBrk="0" hangingPunct="1">
              <a:lnSpc>
                <a:spcPct val="110000"/>
              </a:lnSpc>
              <a:spcBef>
                <a:spcPts val="0"/>
              </a:spcBef>
            </a:pPr>
            <a:r>
              <a:rPr lang="en-US" sz="2400" b="1" dirty="0" smtClean="0">
                <a:solidFill>
                  <a:srgbClr val="002060"/>
                </a:solidFill>
              </a:rPr>
              <a:t>The project planning phase </a:t>
            </a:r>
            <a:r>
              <a:rPr lang="en-US" sz="2400" dirty="0" smtClean="0">
                <a:solidFill>
                  <a:srgbClr val="002060"/>
                </a:solidFill>
              </a:rPr>
              <a:t>is often </a:t>
            </a:r>
            <a:r>
              <a:rPr lang="en-US" sz="2400" b="1" dirty="0" smtClean="0">
                <a:solidFill>
                  <a:srgbClr val="002060"/>
                </a:solidFill>
              </a:rPr>
              <a:t>the most challenging phase</a:t>
            </a:r>
            <a:r>
              <a:rPr lang="en-US" sz="2400" dirty="0" smtClean="0">
                <a:solidFill>
                  <a:srgbClr val="002060"/>
                </a:solidFill>
              </a:rPr>
              <a:t> for a </a:t>
            </a:r>
            <a:r>
              <a:rPr lang="en-US" sz="2400" b="1" dirty="0" smtClean="0">
                <a:solidFill>
                  <a:srgbClr val="002060"/>
                </a:solidFill>
              </a:rPr>
              <a:t>project manager</a:t>
            </a:r>
            <a:r>
              <a:rPr lang="en-US" sz="2400" dirty="0" smtClean="0">
                <a:solidFill>
                  <a:srgbClr val="002060"/>
                </a:solidFill>
              </a:rPr>
              <a:t>, as </a:t>
            </a:r>
            <a:r>
              <a:rPr lang="en-US" sz="2400" b="1" dirty="0" smtClean="0">
                <a:solidFill>
                  <a:srgbClr val="002060"/>
                </a:solidFill>
              </a:rPr>
              <a:t>you need to make an educated guess about the staff</a:t>
            </a:r>
            <a:r>
              <a:rPr lang="en-US" sz="2400" dirty="0" smtClean="0">
                <a:solidFill>
                  <a:srgbClr val="002060"/>
                </a:solidFill>
              </a:rPr>
              <a:t>, </a:t>
            </a:r>
            <a:r>
              <a:rPr lang="en-US" sz="2400" b="1" dirty="0" smtClean="0">
                <a:solidFill>
                  <a:srgbClr val="002060"/>
                </a:solidFill>
              </a:rPr>
              <a:t>resources, and equipment needed </a:t>
            </a:r>
            <a:r>
              <a:rPr lang="en-US" sz="2400" dirty="0" smtClean="0">
                <a:solidFill>
                  <a:srgbClr val="002060"/>
                </a:solidFill>
              </a:rPr>
              <a:t>to </a:t>
            </a:r>
            <a:r>
              <a:rPr lang="en-US" sz="2400" b="1" dirty="0" smtClean="0">
                <a:solidFill>
                  <a:srgbClr val="002060"/>
                </a:solidFill>
              </a:rPr>
              <a:t>complete your project. </a:t>
            </a:r>
            <a:r>
              <a:rPr lang="en-US" sz="2400" dirty="0" smtClean="0">
                <a:solidFill>
                  <a:srgbClr val="002060"/>
                </a:solidFill>
              </a:rPr>
              <a:t>You may also need </a:t>
            </a:r>
            <a:r>
              <a:rPr lang="en-US" sz="2400" b="1" dirty="0" smtClean="0">
                <a:solidFill>
                  <a:srgbClr val="002060"/>
                </a:solidFill>
              </a:rPr>
              <a:t>to plan your communications and procurement activities</a:t>
            </a:r>
            <a:r>
              <a:rPr lang="en-US" sz="2400" dirty="0" smtClean="0">
                <a:solidFill>
                  <a:srgbClr val="002060"/>
                </a:solidFill>
              </a:rPr>
              <a:t>, </a:t>
            </a:r>
            <a:r>
              <a:rPr lang="en-US" sz="2400" b="1" dirty="0" smtClean="0">
                <a:solidFill>
                  <a:srgbClr val="002060"/>
                </a:solidFill>
              </a:rPr>
              <a:t>as well as contract any third-party suppliers.</a:t>
            </a:r>
          </a:p>
          <a:p>
            <a:pPr algn="just" eaLnBrk="1" latinLnBrk="0" hangingPunct="1">
              <a:lnSpc>
                <a:spcPct val="100000"/>
              </a:lnSpc>
              <a:spcBef>
                <a:spcPts val="0"/>
              </a:spcBef>
            </a:pP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0"/>
            <a:ext cx="1676400" cy="609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296055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639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solidFill>
                  <a:srgbClr val="002060"/>
                </a:solidFill>
              </a:rPr>
              <a:t>Project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39240"/>
            <a:ext cx="8458200" cy="50901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b="1" dirty="0" smtClean="0">
                <a:solidFill>
                  <a:srgbClr val="002060"/>
                </a:solidFill>
              </a:rPr>
              <a:t>The purpose of the project planning phase is to: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sz="2400" b="1" dirty="0" smtClean="0">
                <a:solidFill>
                  <a:srgbClr val="002060"/>
                </a:solidFill>
              </a:rPr>
              <a:t>Establish business requirements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sz="2400" b="1" dirty="0" smtClean="0">
                <a:solidFill>
                  <a:srgbClr val="002060"/>
                </a:solidFill>
              </a:rPr>
              <a:t>Establish cost, schedule, list of deliverables, and delivery dates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sz="2400" dirty="0" smtClean="0">
                <a:solidFill>
                  <a:srgbClr val="002060"/>
                </a:solidFill>
              </a:rPr>
              <a:t>Establish </a:t>
            </a:r>
            <a:r>
              <a:rPr lang="en-US" sz="2400" b="1" dirty="0" smtClean="0">
                <a:solidFill>
                  <a:srgbClr val="002060"/>
                </a:solidFill>
              </a:rPr>
              <a:t>resources plans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sz="2400" dirty="0" smtClean="0">
                <a:solidFill>
                  <a:srgbClr val="002060"/>
                </a:solidFill>
              </a:rPr>
              <a:t>Obtain </a:t>
            </a:r>
            <a:r>
              <a:rPr lang="en-US" sz="2400" b="1" dirty="0" smtClean="0">
                <a:solidFill>
                  <a:srgbClr val="002060"/>
                </a:solidFill>
              </a:rPr>
              <a:t>management approval </a:t>
            </a:r>
            <a:r>
              <a:rPr lang="en-US" sz="2400" dirty="0" smtClean="0">
                <a:solidFill>
                  <a:srgbClr val="002060"/>
                </a:solidFill>
              </a:rPr>
              <a:t>and </a:t>
            </a:r>
            <a:r>
              <a:rPr lang="en-US" sz="2400" b="1" dirty="0" smtClean="0">
                <a:solidFill>
                  <a:srgbClr val="002060"/>
                </a:solidFill>
              </a:rPr>
              <a:t>proceed to the next phase</a:t>
            </a:r>
          </a:p>
          <a:p>
            <a:endParaRPr lang="en-US" sz="2400" dirty="0" smtClean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0"/>
            <a:ext cx="1676400" cy="609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2720"/>
            <a:ext cx="8763000" cy="5110480"/>
          </a:xfrm>
        </p:spPr>
        <p:txBody>
          <a:bodyPr>
            <a:normAutofit fontScale="87500"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The basic processes of project planning are:</a:t>
            </a:r>
          </a:p>
          <a:p>
            <a:pPr eaLnBrk="1" latinLnBrk="0" hangingPunct="1">
              <a:lnSpc>
                <a:spcPct val="140000"/>
              </a:lnSpc>
              <a:spcBef>
                <a:spcPts val="0"/>
              </a:spcBef>
            </a:pPr>
            <a:r>
              <a:rPr lang="en-US" sz="2500" b="1" dirty="0" smtClean="0">
                <a:solidFill>
                  <a:srgbClr val="FF0000"/>
                </a:solidFill>
              </a:rPr>
              <a:t>Scope planning </a:t>
            </a:r>
            <a:r>
              <a:rPr lang="en-US" sz="2500" b="1" dirty="0" smtClean="0">
                <a:solidFill>
                  <a:srgbClr val="002060"/>
                </a:solidFill>
              </a:rPr>
              <a:t>– </a:t>
            </a:r>
            <a:r>
              <a:rPr lang="en-US" sz="2500" dirty="0" smtClean="0">
                <a:solidFill>
                  <a:srgbClr val="002060"/>
                </a:solidFill>
              </a:rPr>
              <a:t>specifying the </a:t>
            </a:r>
            <a:r>
              <a:rPr lang="en-US" sz="2500" b="1" dirty="0" smtClean="0">
                <a:solidFill>
                  <a:srgbClr val="002060"/>
                </a:solidFill>
              </a:rPr>
              <a:t>in-scope requirements </a:t>
            </a:r>
            <a:r>
              <a:rPr lang="en-US" sz="2500" dirty="0" smtClean="0">
                <a:solidFill>
                  <a:srgbClr val="002060"/>
                </a:solidFill>
              </a:rPr>
              <a:t>for the </a:t>
            </a:r>
            <a:r>
              <a:rPr lang="en-US" sz="2500" b="1" dirty="0" smtClean="0">
                <a:solidFill>
                  <a:srgbClr val="002060"/>
                </a:solidFill>
              </a:rPr>
              <a:t>project</a:t>
            </a:r>
            <a:r>
              <a:rPr lang="en-US" sz="2500" dirty="0" smtClean="0">
                <a:solidFill>
                  <a:srgbClr val="002060"/>
                </a:solidFill>
              </a:rPr>
              <a:t> to </a:t>
            </a:r>
            <a:r>
              <a:rPr lang="en-US" sz="2500" b="1" dirty="0" smtClean="0">
                <a:solidFill>
                  <a:srgbClr val="002060"/>
                </a:solidFill>
              </a:rPr>
              <a:t>facilitate creating the work breakdown structure</a:t>
            </a:r>
          </a:p>
          <a:p>
            <a:pPr eaLnBrk="1" latinLnBrk="0" hangingPunct="1">
              <a:lnSpc>
                <a:spcPct val="140000"/>
              </a:lnSpc>
              <a:spcBef>
                <a:spcPts val="0"/>
              </a:spcBef>
            </a:pPr>
            <a:r>
              <a:rPr lang="en-US" sz="2500" b="1" dirty="0" smtClean="0">
                <a:solidFill>
                  <a:srgbClr val="FF0000"/>
                </a:solidFill>
              </a:rPr>
              <a:t>Preparation of the work breakdown structure</a:t>
            </a:r>
            <a:r>
              <a:rPr lang="en-US" sz="2500" b="1" dirty="0" smtClean="0">
                <a:solidFill>
                  <a:srgbClr val="002060"/>
                </a:solidFill>
              </a:rPr>
              <a:t> – </a:t>
            </a:r>
            <a:r>
              <a:rPr lang="en-US" sz="2500" dirty="0" smtClean="0">
                <a:solidFill>
                  <a:srgbClr val="002060"/>
                </a:solidFill>
              </a:rPr>
              <a:t>spelling out the </a:t>
            </a:r>
            <a:r>
              <a:rPr lang="en-US" sz="2500" b="1" dirty="0" smtClean="0">
                <a:solidFill>
                  <a:srgbClr val="002060"/>
                </a:solidFill>
              </a:rPr>
              <a:t>breakdown of the project into tasks and sub-tasks</a:t>
            </a:r>
          </a:p>
          <a:p>
            <a:pPr eaLnBrk="1" latinLnBrk="0" hangingPunct="1">
              <a:lnSpc>
                <a:spcPct val="140000"/>
              </a:lnSpc>
              <a:spcBef>
                <a:spcPts val="0"/>
              </a:spcBef>
            </a:pPr>
            <a:r>
              <a:rPr lang="en-US" sz="2500" b="1" dirty="0" smtClean="0">
                <a:solidFill>
                  <a:srgbClr val="FF0000"/>
                </a:solidFill>
              </a:rPr>
              <a:t>Project schedule development </a:t>
            </a:r>
            <a:r>
              <a:rPr lang="en-US" sz="2500" b="1" dirty="0" smtClean="0">
                <a:solidFill>
                  <a:srgbClr val="002060"/>
                </a:solidFill>
              </a:rPr>
              <a:t>– listing the entire schedule </a:t>
            </a:r>
            <a:r>
              <a:rPr lang="en-US" sz="2500" dirty="0" smtClean="0">
                <a:solidFill>
                  <a:srgbClr val="002060"/>
                </a:solidFill>
              </a:rPr>
              <a:t>of the </a:t>
            </a:r>
            <a:r>
              <a:rPr lang="en-US" sz="2500" b="1" dirty="0" smtClean="0">
                <a:solidFill>
                  <a:srgbClr val="002060"/>
                </a:solidFill>
              </a:rPr>
              <a:t>activities and detailing their sequence of implementation</a:t>
            </a:r>
          </a:p>
          <a:p>
            <a:pPr eaLnBrk="1" latinLnBrk="0" hangingPunct="1">
              <a:lnSpc>
                <a:spcPct val="140000"/>
              </a:lnSpc>
              <a:spcBef>
                <a:spcPts val="0"/>
              </a:spcBef>
            </a:pPr>
            <a:r>
              <a:rPr lang="en-US" sz="2500" b="1" dirty="0" smtClean="0">
                <a:solidFill>
                  <a:srgbClr val="FF0000"/>
                </a:solidFill>
              </a:rPr>
              <a:t>Resource planning </a:t>
            </a:r>
            <a:r>
              <a:rPr lang="en-US" sz="2500" b="1" dirty="0" smtClean="0">
                <a:solidFill>
                  <a:srgbClr val="002060"/>
                </a:solidFill>
              </a:rPr>
              <a:t>–</a:t>
            </a:r>
            <a:r>
              <a:rPr lang="en-US" sz="2500" dirty="0" smtClean="0">
                <a:solidFill>
                  <a:srgbClr val="002060"/>
                </a:solidFill>
              </a:rPr>
              <a:t> </a:t>
            </a:r>
            <a:r>
              <a:rPr lang="en-US" sz="2500" b="1" dirty="0" smtClean="0">
                <a:solidFill>
                  <a:srgbClr val="002060"/>
                </a:solidFill>
              </a:rPr>
              <a:t>indicating who will do what work</a:t>
            </a:r>
            <a:r>
              <a:rPr lang="en-US" sz="2500" dirty="0" smtClean="0">
                <a:solidFill>
                  <a:srgbClr val="002060"/>
                </a:solidFill>
              </a:rPr>
              <a:t>, </a:t>
            </a:r>
            <a:r>
              <a:rPr lang="en-US" sz="2500" b="1" dirty="0" smtClean="0">
                <a:solidFill>
                  <a:srgbClr val="002060"/>
                </a:solidFill>
              </a:rPr>
              <a:t>at which time, and if any special skills are needed to accomplish the project tasks</a:t>
            </a:r>
          </a:p>
        </p:txBody>
      </p:sp>
      <p:sp>
        <p:nvSpPr>
          <p:cNvPr id="4" name="Title 1"/>
          <p:cNvSpPr txBox="1"/>
          <p:nvPr/>
        </p:nvSpPr>
        <p:spPr>
          <a:xfrm>
            <a:off x="0" y="609600"/>
            <a:ext cx="9144000" cy="63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 planning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0"/>
            <a:ext cx="1676400" cy="609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2720"/>
            <a:ext cx="8763000" cy="5110480"/>
          </a:xfrm>
        </p:spPr>
        <p:txBody>
          <a:bodyPr>
            <a:normAutofit fontScale="87500" lnSpcReduction="20000"/>
          </a:bodyPr>
          <a:lstStyle/>
          <a:p>
            <a:pPr>
              <a:lnSpc>
                <a:spcPct val="140000"/>
              </a:lnSpc>
              <a:spcBef>
                <a:spcPts val="0"/>
              </a:spcBef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The basic processes of project planning are:</a:t>
            </a:r>
          </a:p>
          <a:p>
            <a:pPr eaLnBrk="1" latinLnBrk="0" hangingPunct="1">
              <a:lnSpc>
                <a:spcPct val="140000"/>
              </a:lnSpc>
              <a:spcBef>
                <a:spcPts val="0"/>
              </a:spcBef>
            </a:pPr>
            <a:r>
              <a:rPr lang="en-US" sz="2500" b="1" dirty="0" smtClean="0">
                <a:solidFill>
                  <a:srgbClr val="FF0000"/>
                </a:solidFill>
              </a:rPr>
              <a:t>Budget planning </a:t>
            </a:r>
            <a:r>
              <a:rPr lang="en-US" sz="2500" b="1" dirty="0" smtClean="0">
                <a:solidFill>
                  <a:srgbClr val="002060"/>
                </a:solidFill>
              </a:rPr>
              <a:t>– specifying the budgeted cost </a:t>
            </a:r>
            <a:r>
              <a:rPr lang="en-US" sz="2500" dirty="0" smtClean="0">
                <a:solidFill>
                  <a:srgbClr val="002060"/>
                </a:solidFill>
              </a:rPr>
              <a:t>to be </a:t>
            </a:r>
            <a:r>
              <a:rPr lang="en-US" sz="2500" b="1" dirty="0" smtClean="0">
                <a:solidFill>
                  <a:srgbClr val="002060"/>
                </a:solidFill>
              </a:rPr>
              <a:t>incurred at the completion of the project</a:t>
            </a:r>
          </a:p>
          <a:p>
            <a:pPr eaLnBrk="1" latinLnBrk="0" hangingPunct="1">
              <a:lnSpc>
                <a:spcPct val="140000"/>
              </a:lnSpc>
              <a:spcBef>
                <a:spcPts val="0"/>
              </a:spcBef>
            </a:pPr>
            <a:r>
              <a:rPr lang="en-US" sz="2500" b="1" dirty="0" smtClean="0">
                <a:solidFill>
                  <a:srgbClr val="FF0000"/>
                </a:solidFill>
              </a:rPr>
              <a:t>Procurement planning </a:t>
            </a:r>
            <a:r>
              <a:rPr lang="en-US" sz="2500" dirty="0" smtClean="0">
                <a:solidFill>
                  <a:srgbClr val="002060"/>
                </a:solidFill>
              </a:rPr>
              <a:t>– </a:t>
            </a:r>
            <a:r>
              <a:rPr lang="en-US" sz="2500" b="1" dirty="0" smtClean="0">
                <a:solidFill>
                  <a:srgbClr val="002060"/>
                </a:solidFill>
              </a:rPr>
              <a:t>focusing on vendors </a:t>
            </a:r>
            <a:r>
              <a:rPr lang="en-US" sz="2500" dirty="0" smtClean="0">
                <a:solidFill>
                  <a:srgbClr val="002060"/>
                </a:solidFill>
              </a:rPr>
              <a:t>outside your company and subcontracting</a:t>
            </a:r>
          </a:p>
          <a:p>
            <a:pPr eaLnBrk="1" latinLnBrk="0" hangingPunct="1">
              <a:lnSpc>
                <a:spcPct val="140000"/>
              </a:lnSpc>
              <a:spcBef>
                <a:spcPts val="0"/>
              </a:spcBef>
            </a:pPr>
            <a:r>
              <a:rPr lang="en-US" sz="2500" b="1" dirty="0" smtClean="0">
                <a:solidFill>
                  <a:srgbClr val="FF0000"/>
                </a:solidFill>
              </a:rPr>
              <a:t>Risk management </a:t>
            </a:r>
            <a:r>
              <a:rPr lang="en-US" sz="2500" b="1" dirty="0" smtClean="0">
                <a:solidFill>
                  <a:srgbClr val="002060"/>
                </a:solidFill>
              </a:rPr>
              <a:t>–</a:t>
            </a:r>
            <a:r>
              <a:rPr lang="en-US" sz="2500" dirty="0" smtClean="0">
                <a:solidFill>
                  <a:srgbClr val="002060"/>
                </a:solidFill>
              </a:rPr>
              <a:t> </a:t>
            </a:r>
            <a:r>
              <a:rPr lang="en-US" sz="2500" b="1" dirty="0" smtClean="0">
                <a:solidFill>
                  <a:srgbClr val="002060"/>
                </a:solidFill>
              </a:rPr>
              <a:t>planning for possible risks </a:t>
            </a:r>
            <a:r>
              <a:rPr lang="en-US" sz="2500" dirty="0" smtClean="0">
                <a:solidFill>
                  <a:srgbClr val="002060"/>
                </a:solidFill>
              </a:rPr>
              <a:t>and considering </a:t>
            </a:r>
            <a:r>
              <a:rPr lang="en-US" sz="2500" b="1" dirty="0" smtClean="0">
                <a:solidFill>
                  <a:srgbClr val="002060"/>
                </a:solidFill>
              </a:rPr>
              <a:t>optional contingency plans </a:t>
            </a:r>
            <a:r>
              <a:rPr lang="en-US" sz="2500" dirty="0" smtClean="0">
                <a:solidFill>
                  <a:srgbClr val="002060"/>
                </a:solidFill>
              </a:rPr>
              <a:t>and mitigation strategies</a:t>
            </a:r>
          </a:p>
          <a:p>
            <a:pPr eaLnBrk="1" latinLnBrk="0" hangingPunct="1">
              <a:lnSpc>
                <a:spcPct val="140000"/>
              </a:lnSpc>
              <a:spcBef>
                <a:spcPts val="0"/>
              </a:spcBef>
            </a:pPr>
            <a:r>
              <a:rPr lang="en-US" sz="2500" b="1" dirty="0" smtClean="0">
                <a:solidFill>
                  <a:srgbClr val="FF0000"/>
                </a:solidFill>
              </a:rPr>
              <a:t>Quality planning </a:t>
            </a:r>
            <a:r>
              <a:rPr lang="en-US" sz="2500" b="1" dirty="0" smtClean="0">
                <a:solidFill>
                  <a:srgbClr val="002060"/>
                </a:solidFill>
              </a:rPr>
              <a:t>–</a:t>
            </a:r>
            <a:r>
              <a:rPr lang="en-US" sz="2500" dirty="0" smtClean="0">
                <a:solidFill>
                  <a:srgbClr val="002060"/>
                </a:solidFill>
              </a:rPr>
              <a:t> </a:t>
            </a:r>
            <a:r>
              <a:rPr lang="en-US" sz="2500" b="1" dirty="0" smtClean="0">
                <a:solidFill>
                  <a:srgbClr val="002060"/>
                </a:solidFill>
              </a:rPr>
              <a:t>assessing quality criteria </a:t>
            </a:r>
            <a:r>
              <a:rPr lang="en-US" sz="2500" dirty="0" smtClean="0">
                <a:solidFill>
                  <a:srgbClr val="002060"/>
                </a:solidFill>
              </a:rPr>
              <a:t>to be used for the project</a:t>
            </a:r>
          </a:p>
          <a:p>
            <a:pPr eaLnBrk="1" latinLnBrk="0" hangingPunct="1">
              <a:lnSpc>
                <a:spcPct val="140000"/>
              </a:lnSpc>
              <a:spcBef>
                <a:spcPts val="0"/>
              </a:spcBef>
            </a:pPr>
            <a:r>
              <a:rPr lang="en-US" sz="2500" b="1" dirty="0" smtClean="0">
                <a:solidFill>
                  <a:srgbClr val="FF0000"/>
                </a:solidFill>
              </a:rPr>
              <a:t>Communication planning</a:t>
            </a:r>
            <a:r>
              <a:rPr lang="en-US" sz="2500" dirty="0" smtClean="0">
                <a:solidFill>
                  <a:srgbClr val="002060"/>
                </a:solidFill>
              </a:rPr>
              <a:t> – </a:t>
            </a:r>
            <a:r>
              <a:rPr lang="en-US" sz="2500" b="1" dirty="0" smtClean="0">
                <a:solidFill>
                  <a:srgbClr val="002060"/>
                </a:solidFill>
              </a:rPr>
              <a:t>designing the communication strategy</a:t>
            </a:r>
            <a:r>
              <a:rPr lang="en-US" sz="2500" dirty="0" smtClean="0">
                <a:solidFill>
                  <a:srgbClr val="002060"/>
                </a:solidFill>
              </a:rPr>
              <a:t> with all project stakeholders</a:t>
            </a:r>
          </a:p>
          <a:p>
            <a:endParaRPr lang="en-US" sz="2500" dirty="0"/>
          </a:p>
        </p:txBody>
      </p:sp>
      <p:sp>
        <p:nvSpPr>
          <p:cNvPr id="4" name="Title 1"/>
          <p:cNvSpPr txBox="1"/>
          <p:nvPr/>
        </p:nvSpPr>
        <p:spPr>
          <a:xfrm>
            <a:off x="0" y="609600"/>
            <a:ext cx="9144000" cy="639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 planning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0"/>
            <a:ext cx="1676400" cy="609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822470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563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txBody>
          <a:bodyPr>
            <a:normAutofit fontScale="90000"/>
          </a:bodyPr>
          <a:lstStyle/>
          <a:p>
            <a:pPr algn="l"/>
            <a:r>
              <a:rPr lang="en-US" altLang="en-US" dirty="0" smtClean="0">
                <a:solidFill>
                  <a:srgbClr val="002060"/>
                </a:solidFill>
              </a:rPr>
              <a:t>  </a:t>
            </a:r>
            <a:r>
              <a:rPr lang="en-US" sz="3200" dirty="0" smtClean="0">
                <a:solidFill>
                  <a:srgbClr val="002060"/>
                </a:solidFill>
              </a:rPr>
              <a:t>Project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790" y="1401445"/>
            <a:ext cx="8836025" cy="5304155"/>
          </a:xfrm>
        </p:spPr>
        <p:txBody>
          <a:bodyPr>
            <a:normAutofit fontScale="77500" lnSpcReduction="20000"/>
          </a:bodyPr>
          <a:lstStyle/>
          <a:p>
            <a:pPr algn="just" eaLnBrk="1" latinLnBrk="0" hangingPunct="1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2060"/>
                </a:solidFill>
              </a:rPr>
              <a:t>The planning phase refines </a:t>
            </a:r>
            <a:r>
              <a:rPr lang="en-US" b="1" dirty="0" smtClean="0">
                <a:solidFill>
                  <a:srgbClr val="002060"/>
                </a:solidFill>
              </a:rPr>
              <a:t>the project’s objectives</a:t>
            </a:r>
            <a:r>
              <a:rPr lang="en-US" dirty="0" smtClean="0">
                <a:solidFill>
                  <a:srgbClr val="002060"/>
                </a:solidFill>
              </a:rPr>
              <a:t>, which were </a:t>
            </a:r>
            <a:r>
              <a:rPr lang="en-US" b="1" dirty="0" smtClean="0">
                <a:solidFill>
                  <a:srgbClr val="002060"/>
                </a:solidFill>
              </a:rPr>
              <a:t>gathered during the initiation phase</a:t>
            </a:r>
            <a:r>
              <a:rPr lang="en-US" dirty="0" smtClean="0">
                <a:solidFill>
                  <a:srgbClr val="002060"/>
                </a:solidFill>
              </a:rPr>
              <a:t>. It includes </a:t>
            </a:r>
            <a:r>
              <a:rPr lang="en-US" b="1" dirty="0" smtClean="0">
                <a:solidFill>
                  <a:srgbClr val="002060"/>
                </a:solidFill>
              </a:rPr>
              <a:t>planning the steps necessary </a:t>
            </a:r>
            <a:r>
              <a:rPr lang="en-US" dirty="0" smtClean="0">
                <a:solidFill>
                  <a:srgbClr val="002060"/>
                </a:solidFill>
              </a:rPr>
              <a:t>to meet those </a:t>
            </a:r>
            <a:r>
              <a:rPr lang="en-US" b="1" dirty="0" smtClean="0">
                <a:solidFill>
                  <a:srgbClr val="002060"/>
                </a:solidFill>
              </a:rPr>
              <a:t>objectives </a:t>
            </a:r>
            <a:r>
              <a:rPr lang="en-US" dirty="0" smtClean="0">
                <a:solidFill>
                  <a:srgbClr val="002060"/>
                </a:solidFill>
              </a:rPr>
              <a:t>by further </a:t>
            </a:r>
            <a:r>
              <a:rPr lang="en-US" b="1" dirty="0" smtClean="0">
                <a:solidFill>
                  <a:srgbClr val="002060"/>
                </a:solidFill>
              </a:rPr>
              <a:t>identifying</a:t>
            </a:r>
            <a:r>
              <a:rPr lang="en-US" dirty="0" smtClean="0">
                <a:solidFill>
                  <a:srgbClr val="002060"/>
                </a:solidFill>
              </a:rPr>
              <a:t> the </a:t>
            </a:r>
            <a:r>
              <a:rPr lang="en-US" b="1" dirty="0" smtClean="0">
                <a:solidFill>
                  <a:srgbClr val="002060"/>
                </a:solidFill>
              </a:rPr>
              <a:t>specific activities </a:t>
            </a:r>
            <a:r>
              <a:rPr lang="en-US" dirty="0" smtClean="0">
                <a:solidFill>
                  <a:srgbClr val="002060"/>
                </a:solidFill>
              </a:rPr>
              <a:t>and </a:t>
            </a:r>
            <a:r>
              <a:rPr lang="en-US" b="1" dirty="0" smtClean="0">
                <a:solidFill>
                  <a:srgbClr val="002060"/>
                </a:solidFill>
              </a:rPr>
              <a:t>resources required to com­plete the project. </a:t>
            </a:r>
          </a:p>
          <a:p>
            <a:pPr algn="just" eaLnBrk="1" latinLnBrk="0" hangingPunct="1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2060"/>
                </a:solidFill>
              </a:rPr>
              <a:t>Now these objectives have been </a:t>
            </a:r>
            <a:r>
              <a:rPr lang="en-US" b="1" dirty="0" smtClean="0">
                <a:solidFill>
                  <a:srgbClr val="002060"/>
                </a:solidFill>
              </a:rPr>
              <a:t>recognized</a:t>
            </a:r>
            <a:r>
              <a:rPr lang="en-US" dirty="0" smtClean="0">
                <a:solidFill>
                  <a:srgbClr val="002060"/>
                </a:solidFill>
              </a:rPr>
              <a:t>, they must be clearly </a:t>
            </a:r>
            <a:r>
              <a:rPr lang="en-US" b="1" dirty="0" smtClean="0">
                <a:solidFill>
                  <a:srgbClr val="002060"/>
                </a:solidFill>
              </a:rPr>
              <a:t>spoken,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2060"/>
                </a:solidFill>
              </a:rPr>
              <a:t>detailing an in-depth scrutiny </a:t>
            </a:r>
            <a:r>
              <a:rPr lang="en-US" dirty="0" smtClean="0">
                <a:solidFill>
                  <a:srgbClr val="002060"/>
                </a:solidFill>
              </a:rPr>
              <a:t>of each </a:t>
            </a:r>
            <a:r>
              <a:rPr lang="en-US" b="1" dirty="0" smtClean="0">
                <a:solidFill>
                  <a:srgbClr val="002060"/>
                </a:solidFill>
              </a:rPr>
              <a:t>recognized objective</a:t>
            </a:r>
            <a:r>
              <a:rPr lang="en-US" dirty="0" smtClean="0">
                <a:solidFill>
                  <a:srgbClr val="002060"/>
                </a:solidFill>
              </a:rPr>
              <a:t>. With </a:t>
            </a:r>
            <a:r>
              <a:rPr lang="en-US" b="1" dirty="0" smtClean="0">
                <a:solidFill>
                  <a:srgbClr val="002060"/>
                </a:solidFill>
              </a:rPr>
              <a:t>such scrutiny</a:t>
            </a:r>
            <a:r>
              <a:rPr lang="en-US" dirty="0" smtClean="0">
                <a:solidFill>
                  <a:srgbClr val="002060"/>
                </a:solidFill>
              </a:rPr>
              <a:t>, </a:t>
            </a:r>
            <a:r>
              <a:rPr lang="en-US" b="1" dirty="0" smtClean="0">
                <a:solidFill>
                  <a:srgbClr val="002060"/>
                </a:solidFill>
              </a:rPr>
              <a:t>our understanding of the objective may change</a:t>
            </a:r>
            <a:r>
              <a:rPr lang="en-US" dirty="0" smtClean="0">
                <a:solidFill>
                  <a:srgbClr val="002060"/>
                </a:solidFill>
              </a:rPr>
              <a:t>. Often the </a:t>
            </a:r>
            <a:r>
              <a:rPr lang="en-US" b="1" dirty="0" smtClean="0">
                <a:solidFill>
                  <a:srgbClr val="002060"/>
                </a:solidFill>
              </a:rPr>
              <a:t>very act of trying to describe something precisely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  <a:r>
              <a:rPr lang="en-US" b="1" dirty="0" smtClean="0">
                <a:solidFill>
                  <a:srgbClr val="002060"/>
                </a:solidFill>
              </a:rPr>
              <a:t>gives us a better understanding </a:t>
            </a:r>
            <a:r>
              <a:rPr lang="en-US" dirty="0" smtClean="0">
                <a:solidFill>
                  <a:srgbClr val="002060"/>
                </a:solidFill>
              </a:rPr>
              <a:t>of </a:t>
            </a:r>
            <a:r>
              <a:rPr lang="en-US" b="1" dirty="0" smtClean="0">
                <a:solidFill>
                  <a:srgbClr val="002060"/>
                </a:solidFill>
              </a:rPr>
              <a:t>what we are looking at. </a:t>
            </a:r>
            <a:r>
              <a:rPr lang="en-US" dirty="0" smtClean="0">
                <a:solidFill>
                  <a:srgbClr val="002060"/>
                </a:solidFill>
              </a:rPr>
              <a:t>This </a:t>
            </a:r>
            <a:r>
              <a:rPr lang="en-US" b="1" dirty="0" smtClean="0">
                <a:solidFill>
                  <a:srgbClr val="002060"/>
                </a:solidFill>
              </a:rPr>
              <a:t>delivery serves </a:t>
            </a:r>
            <a:r>
              <a:rPr lang="en-US" dirty="0" smtClean="0">
                <a:solidFill>
                  <a:srgbClr val="002060"/>
                </a:solidFill>
              </a:rPr>
              <a:t>as the </a:t>
            </a:r>
            <a:r>
              <a:rPr lang="en-US" b="1" dirty="0" smtClean="0">
                <a:solidFill>
                  <a:srgbClr val="002060"/>
                </a:solidFill>
              </a:rPr>
              <a:t>basis for the development of requirements. </a:t>
            </a:r>
          </a:p>
          <a:p>
            <a:pPr algn="just" eaLnBrk="1" latinLnBrk="0" hangingPunct="1">
              <a:lnSpc>
                <a:spcPct val="120000"/>
              </a:lnSpc>
              <a:spcBef>
                <a:spcPts val="0"/>
              </a:spcBef>
            </a:pP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0"/>
            <a:ext cx="1676400" cy="609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563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txBody>
          <a:bodyPr>
            <a:normAutofit fontScale="90000"/>
          </a:bodyPr>
          <a:lstStyle/>
          <a:p>
            <a:pPr algn="l"/>
            <a:r>
              <a:rPr lang="en-US" altLang="en-US" dirty="0" smtClean="0">
                <a:solidFill>
                  <a:srgbClr val="002060"/>
                </a:solidFill>
              </a:rPr>
              <a:t>  </a:t>
            </a:r>
            <a:r>
              <a:rPr lang="en-US" sz="3200" dirty="0" smtClean="0">
                <a:solidFill>
                  <a:srgbClr val="002060"/>
                </a:solidFill>
              </a:rPr>
              <a:t>Project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790" y="1401445"/>
            <a:ext cx="8836025" cy="5304155"/>
          </a:xfrm>
        </p:spPr>
        <p:txBody>
          <a:bodyPr>
            <a:normAutofit fontScale="70000" lnSpcReduction="20000"/>
          </a:bodyPr>
          <a:lstStyle/>
          <a:p>
            <a:pPr algn="just" eaLnBrk="1" latinLnBrk="0" hangingPunct="1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2060"/>
                </a:solidFill>
              </a:rPr>
              <a:t>What this means is that after </a:t>
            </a:r>
            <a:r>
              <a:rPr lang="en-US" b="1" dirty="0" smtClean="0">
                <a:solidFill>
                  <a:srgbClr val="002060"/>
                </a:solidFill>
              </a:rPr>
              <a:t>an objective has been clearly </a:t>
            </a:r>
            <a:r>
              <a:rPr lang="en-US" dirty="0" smtClean="0">
                <a:solidFill>
                  <a:srgbClr val="002060"/>
                </a:solidFill>
              </a:rPr>
              <a:t>articulated, we can </a:t>
            </a:r>
            <a:r>
              <a:rPr lang="en-US" b="1" dirty="0" smtClean="0">
                <a:solidFill>
                  <a:srgbClr val="002060"/>
                </a:solidFill>
              </a:rPr>
              <a:t>describe it in concrete </a:t>
            </a:r>
            <a:r>
              <a:rPr lang="en-US" dirty="0" smtClean="0">
                <a:solidFill>
                  <a:srgbClr val="002060"/>
                </a:solidFill>
              </a:rPr>
              <a:t>(measurable) terms </a:t>
            </a:r>
            <a:r>
              <a:rPr lang="en-US" b="1" dirty="0" smtClean="0">
                <a:solidFill>
                  <a:srgbClr val="002060"/>
                </a:solidFill>
              </a:rPr>
              <a:t>and identify what we have to do to achieve it</a:t>
            </a:r>
            <a:r>
              <a:rPr lang="en-US" dirty="0" smtClean="0">
                <a:solidFill>
                  <a:srgbClr val="002060"/>
                </a:solidFill>
              </a:rPr>
              <a:t>. Obviously, if we </a:t>
            </a:r>
            <a:r>
              <a:rPr lang="en-US" b="1" dirty="0" smtClean="0">
                <a:solidFill>
                  <a:srgbClr val="002060"/>
                </a:solidFill>
              </a:rPr>
              <a:t>do a poor job</a:t>
            </a:r>
            <a:r>
              <a:rPr lang="en-US" dirty="0" smtClean="0">
                <a:solidFill>
                  <a:srgbClr val="002060"/>
                </a:solidFill>
              </a:rPr>
              <a:t> of </a:t>
            </a:r>
            <a:r>
              <a:rPr lang="en-US" b="1" dirty="0" smtClean="0">
                <a:solidFill>
                  <a:srgbClr val="002060"/>
                </a:solidFill>
              </a:rPr>
              <a:t>articulating the objective</a:t>
            </a:r>
            <a:r>
              <a:rPr lang="en-US" dirty="0" smtClean="0">
                <a:solidFill>
                  <a:srgbClr val="002060"/>
                </a:solidFill>
              </a:rPr>
              <a:t>, </a:t>
            </a:r>
            <a:r>
              <a:rPr lang="en-US" b="1" dirty="0" smtClean="0">
                <a:solidFill>
                  <a:srgbClr val="002060"/>
                </a:solidFill>
              </a:rPr>
              <a:t>our requirements will be misdirected</a:t>
            </a:r>
            <a:r>
              <a:rPr lang="en-US" dirty="0" smtClean="0">
                <a:solidFill>
                  <a:srgbClr val="002060"/>
                </a:solidFill>
              </a:rPr>
              <a:t> and the </a:t>
            </a:r>
            <a:r>
              <a:rPr lang="en-US" b="1" dirty="0" smtClean="0">
                <a:solidFill>
                  <a:srgbClr val="002060"/>
                </a:solidFill>
              </a:rPr>
              <a:t>resulting project will not represent the true need.</a:t>
            </a:r>
          </a:p>
          <a:p>
            <a:pPr algn="just" eaLnBrk="1" latinLnBrk="0" hangingPunct="1">
              <a:lnSpc>
                <a:spcPct val="12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002060"/>
                </a:solidFill>
              </a:rPr>
              <a:t>Users will often begin describing </a:t>
            </a:r>
            <a:r>
              <a:rPr lang="en-US" b="1" dirty="0" smtClean="0">
                <a:solidFill>
                  <a:srgbClr val="002060"/>
                </a:solidFill>
              </a:rPr>
              <a:t>their objectives </a:t>
            </a:r>
            <a:r>
              <a:rPr lang="en-US" dirty="0" smtClean="0">
                <a:solidFill>
                  <a:srgbClr val="002060"/>
                </a:solidFill>
              </a:rPr>
              <a:t>in </a:t>
            </a:r>
            <a:r>
              <a:rPr lang="en-US" b="1" dirty="0" smtClean="0">
                <a:solidFill>
                  <a:srgbClr val="002060"/>
                </a:solidFill>
              </a:rPr>
              <a:t>qualitative language.</a:t>
            </a:r>
            <a:r>
              <a:rPr lang="en-US" dirty="0" smtClean="0">
                <a:solidFill>
                  <a:srgbClr val="002060"/>
                </a:solidFill>
              </a:rPr>
              <a:t> The </a:t>
            </a:r>
            <a:r>
              <a:rPr lang="en-US" b="1" dirty="0" smtClean="0">
                <a:solidFill>
                  <a:srgbClr val="002060"/>
                </a:solidFill>
              </a:rPr>
              <a:t>project manager must work with the user to provide quantifiable definitions to those qualitative terms</a:t>
            </a:r>
            <a:r>
              <a:rPr lang="en-US" dirty="0" smtClean="0">
                <a:solidFill>
                  <a:srgbClr val="002060"/>
                </a:solidFill>
              </a:rPr>
              <a:t>. These </a:t>
            </a:r>
            <a:r>
              <a:rPr lang="en-US" b="1" dirty="0" smtClean="0">
                <a:solidFill>
                  <a:srgbClr val="002060"/>
                </a:solidFill>
              </a:rPr>
              <a:t>quantifiable criteria include schedule</a:t>
            </a:r>
            <a:r>
              <a:rPr lang="en-US" dirty="0" smtClean="0">
                <a:solidFill>
                  <a:srgbClr val="002060"/>
                </a:solidFill>
              </a:rPr>
              <a:t>, </a:t>
            </a:r>
            <a:r>
              <a:rPr lang="en-US" b="1" dirty="0" smtClean="0">
                <a:solidFill>
                  <a:srgbClr val="002060"/>
                </a:solidFill>
              </a:rPr>
              <a:t>cost</a:t>
            </a:r>
            <a:r>
              <a:rPr lang="en-US" dirty="0" smtClean="0">
                <a:solidFill>
                  <a:srgbClr val="002060"/>
                </a:solidFill>
              </a:rPr>
              <a:t>, and </a:t>
            </a:r>
            <a:r>
              <a:rPr lang="en-US" b="1" dirty="0" smtClean="0">
                <a:solidFill>
                  <a:srgbClr val="002060"/>
                </a:solidFill>
              </a:rPr>
              <a:t>quality measures.</a:t>
            </a:r>
            <a:r>
              <a:rPr lang="en-US" dirty="0" smtClean="0">
                <a:solidFill>
                  <a:srgbClr val="002060"/>
                </a:solidFill>
              </a:rPr>
              <a:t> In the case of project objectives, </a:t>
            </a:r>
            <a:r>
              <a:rPr lang="en-US" b="1" dirty="0" smtClean="0">
                <a:solidFill>
                  <a:srgbClr val="002060"/>
                </a:solidFill>
              </a:rPr>
              <a:t>these elements are used as measurements to determine project satisfaction </a:t>
            </a:r>
            <a:r>
              <a:rPr lang="en-US" dirty="0" smtClean="0">
                <a:solidFill>
                  <a:srgbClr val="002060"/>
                </a:solidFill>
              </a:rPr>
              <a:t>and </a:t>
            </a:r>
            <a:r>
              <a:rPr lang="en-US" b="1" dirty="0" smtClean="0">
                <a:solidFill>
                  <a:srgbClr val="002060"/>
                </a:solidFill>
              </a:rPr>
              <a:t>successful completion</a:t>
            </a:r>
            <a:r>
              <a:rPr lang="en-US" dirty="0" smtClean="0">
                <a:solidFill>
                  <a:srgbClr val="002060"/>
                </a:solidFill>
              </a:rPr>
              <a:t>. </a:t>
            </a:r>
            <a:r>
              <a:rPr lang="en-US" b="1" dirty="0" smtClean="0">
                <a:solidFill>
                  <a:srgbClr val="002060"/>
                </a:solidFill>
              </a:rPr>
              <a:t>Subjective evaluations are replaced by actual numeric attributes.</a:t>
            </a:r>
          </a:p>
          <a:p>
            <a:pPr eaLnBrk="1" latinLnBrk="0" hangingPunct="1">
              <a:lnSpc>
                <a:spcPct val="12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0"/>
            <a:ext cx="1676400" cy="609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038131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639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solidFill>
                  <a:srgbClr val="002060"/>
                </a:solidFill>
              </a:rPr>
              <a:t>Risk Management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630"/>
            <a:ext cx="8229600" cy="5068570"/>
          </a:xfrm>
        </p:spPr>
        <p:txBody>
          <a:bodyPr>
            <a:normAutofit fontScale="90000" lnSpcReduction="10000"/>
          </a:bodyPr>
          <a:lstStyle/>
          <a:p>
            <a:pPr algn="just">
              <a:lnSpc>
                <a:spcPct val="120000"/>
              </a:lnSpc>
            </a:pPr>
            <a:r>
              <a:rPr lang="en-US" sz="2700" dirty="0" smtClean="0">
                <a:solidFill>
                  <a:srgbClr val="002060"/>
                </a:solidFill>
              </a:rPr>
              <a:t>Even the </a:t>
            </a:r>
            <a:r>
              <a:rPr lang="en-US" sz="2700" b="1" dirty="0" smtClean="0">
                <a:solidFill>
                  <a:srgbClr val="002060"/>
                </a:solidFill>
              </a:rPr>
              <a:t>most carefully planned project </a:t>
            </a:r>
            <a:r>
              <a:rPr lang="en-US" sz="2700" dirty="0" smtClean="0">
                <a:solidFill>
                  <a:srgbClr val="002060"/>
                </a:solidFill>
              </a:rPr>
              <a:t>can run into </a:t>
            </a:r>
            <a:r>
              <a:rPr lang="en-US" sz="2700" b="1" dirty="0" smtClean="0">
                <a:solidFill>
                  <a:srgbClr val="002060"/>
                </a:solidFill>
              </a:rPr>
              <a:t>trouble.</a:t>
            </a:r>
            <a:r>
              <a:rPr lang="en-US" sz="2700" dirty="0" smtClean="0">
                <a:solidFill>
                  <a:srgbClr val="002060"/>
                </a:solidFill>
              </a:rPr>
              <a:t> </a:t>
            </a:r>
            <a:r>
              <a:rPr lang="en-US" sz="2700" b="1" dirty="0" smtClean="0">
                <a:solidFill>
                  <a:srgbClr val="002060"/>
                </a:solidFill>
              </a:rPr>
              <a:t>No matter how well you plan</a:t>
            </a:r>
            <a:r>
              <a:rPr lang="en-US" sz="2700" dirty="0" smtClean="0">
                <a:solidFill>
                  <a:srgbClr val="002060"/>
                </a:solidFill>
              </a:rPr>
              <a:t>, your project can always </a:t>
            </a:r>
            <a:r>
              <a:rPr lang="en-US" sz="2700" b="1" dirty="0" smtClean="0">
                <a:solidFill>
                  <a:srgbClr val="002060"/>
                </a:solidFill>
              </a:rPr>
              <a:t>encounter unexpected problems</a:t>
            </a:r>
            <a:r>
              <a:rPr lang="en-US" sz="2700" dirty="0" smtClean="0">
                <a:solidFill>
                  <a:srgbClr val="002060"/>
                </a:solidFill>
              </a:rPr>
              <a:t>. </a:t>
            </a:r>
            <a:r>
              <a:rPr lang="en-US" sz="2700" b="1" dirty="0" smtClean="0">
                <a:solidFill>
                  <a:srgbClr val="002060"/>
                </a:solidFill>
              </a:rPr>
              <a:t>Team members get sick or quit</a:t>
            </a:r>
            <a:r>
              <a:rPr lang="en-US" sz="2700" dirty="0" smtClean="0">
                <a:solidFill>
                  <a:srgbClr val="002060"/>
                </a:solidFill>
              </a:rPr>
              <a:t>, </a:t>
            </a:r>
            <a:r>
              <a:rPr lang="en-US" sz="2700" b="1" dirty="0" smtClean="0">
                <a:solidFill>
                  <a:srgbClr val="002060"/>
                </a:solidFill>
              </a:rPr>
              <a:t>resources </a:t>
            </a:r>
            <a:r>
              <a:rPr lang="en-US" sz="2700" dirty="0" smtClean="0">
                <a:solidFill>
                  <a:srgbClr val="002060"/>
                </a:solidFill>
              </a:rPr>
              <a:t>that </a:t>
            </a:r>
            <a:r>
              <a:rPr lang="en-US" sz="2700" b="1" dirty="0" smtClean="0">
                <a:solidFill>
                  <a:srgbClr val="002060"/>
                </a:solidFill>
              </a:rPr>
              <a:t>you were depending on turn out to be unavailable,</a:t>
            </a:r>
            <a:r>
              <a:rPr lang="en-US" sz="2700" dirty="0" smtClean="0">
                <a:solidFill>
                  <a:srgbClr val="002060"/>
                </a:solidFill>
              </a:rPr>
              <a:t> even </a:t>
            </a:r>
            <a:r>
              <a:rPr lang="en-US" sz="2700" b="1" dirty="0" smtClean="0">
                <a:solidFill>
                  <a:srgbClr val="002060"/>
                </a:solidFill>
              </a:rPr>
              <a:t>the weather can throw you for a loop (e.g., a snowstorm). </a:t>
            </a:r>
          </a:p>
          <a:p>
            <a:pPr algn="just">
              <a:lnSpc>
                <a:spcPct val="120000"/>
              </a:lnSpc>
            </a:pPr>
            <a:r>
              <a:rPr lang="en-US" sz="2700" dirty="0" smtClean="0">
                <a:solidFill>
                  <a:srgbClr val="002060"/>
                </a:solidFill>
              </a:rPr>
              <a:t>You can use </a:t>
            </a:r>
            <a:r>
              <a:rPr lang="en-US" sz="2700" b="1" dirty="0" smtClean="0">
                <a:solidFill>
                  <a:srgbClr val="002060"/>
                </a:solidFill>
              </a:rPr>
              <a:t>risk planning </a:t>
            </a:r>
            <a:r>
              <a:rPr lang="en-US" sz="2700" dirty="0" smtClean="0">
                <a:solidFill>
                  <a:srgbClr val="002060"/>
                </a:solidFill>
              </a:rPr>
              <a:t>to </a:t>
            </a:r>
            <a:r>
              <a:rPr lang="en-US" sz="2700" b="1" dirty="0" smtClean="0">
                <a:solidFill>
                  <a:srgbClr val="002060"/>
                </a:solidFill>
              </a:rPr>
              <a:t>identify potential problems </a:t>
            </a:r>
            <a:r>
              <a:rPr lang="en-US" sz="2700" dirty="0" smtClean="0">
                <a:solidFill>
                  <a:srgbClr val="002060"/>
                </a:solidFill>
              </a:rPr>
              <a:t>that could </a:t>
            </a:r>
            <a:r>
              <a:rPr lang="en-US" sz="2700" b="1" dirty="0" smtClean="0">
                <a:solidFill>
                  <a:srgbClr val="002060"/>
                </a:solidFill>
              </a:rPr>
              <a:t>cause trouble for your project</a:t>
            </a:r>
            <a:r>
              <a:rPr lang="en-US" sz="2700" dirty="0" smtClean="0">
                <a:solidFill>
                  <a:srgbClr val="002060"/>
                </a:solidFill>
              </a:rPr>
              <a:t>, </a:t>
            </a:r>
            <a:r>
              <a:rPr lang="en-US" sz="2700" b="1" dirty="0" smtClean="0">
                <a:solidFill>
                  <a:srgbClr val="002060"/>
                </a:solidFill>
              </a:rPr>
              <a:t>analyze how likely they are to occur</a:t>
            </a:r>
            <a:r>
              <a:rPr lang="en-US" sz="2700" dirty="0" smtClean="0">
                <a:solidFill>
                  <a:srgbClr val="002060"/>
                </a:solidFill>
              </a:rPr>
              <a:t>, </a:t>
            </a:r>
            <a:r>
              <a:rPr lang="en-US" sz="2700" b="1" dirty="0" smtClean="0">
                <a:solidFill>
                  <a:srgbClr val="002060"/>
                </a:solidFill>
              </a:rPr>
              <a:t>take action to prevent the risks you can avoid</a:t>
            </a:r>
            <a:r>
              <a:rPr lang="en-US" sz="2700" dirty="0" smtClean="0">
                <a:solidFill>
                  <a:srgbClr val="002060"/>
                </a:solidFill>
              </a:rPr>
              <a:t>, and </a:t>
            </a:r>
            <a:r>
              <a:rPr lang="en-US" sz="2700" b="1" dirty="0" smtClean="0">
                <a:solidFill>
                  <a:srgbClr val="002060"/>
                </a:solidFill>
              </a:rPr>
              <a:t>minimize the ones that you can’t.</a:t>
            </a:r>
          </a:p>
          <a:p>
            <a:pPr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0"/>
            <a:ext cx="1676400" cy="609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639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solidFill>
                  <a:srgbClr val="002060"/>
                </a:solidFill>
              </a:rPr>
              <a:t>Risk Management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630"/>
            <a:ext cx="8229600" cy="5068570"/>
          </a:xfrm>
        </p:spPr>
        <p:txBody>
          <a:bodyPr>
            <a:normAutofit fontScale="75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b="1" dirty="0" smtClean="0">
                <a:solidFill>
                  <a:srgbClr val="C00000"/>
                </a:solidFill>
              </a:rPr>
              <a:t>A risk is any uncertain event or condition that might affect your project. </a:t>
            </a:r>
            <a:r>
              <a:rPr lang="en-US" dirty="0" smtClean="0">
                <a:solidFill>
                  <a:srgbClr val="002060"/>
                </a:solidFill>
              </a:rPr>
              <a:t>Not </a:t>
            </a:r>
            <a:r>
              <a:rPr lang="en-US" b="1" dirty="0" smtClean="0">
                <a:solidFill>
                  <a:srgbClr val="002060"/>
                </a:solidFill>
              </a:rPr>
              <a:t>all risks are negative</a:t>
            </a:r>
            <a:r>
              <a:rPr lang="en-US" dirty="0" smtClean="0">
                <a:solidFill>
                  <a:srgbClr val="002060"/>
                </a:solidFill>
              </a:rPr>
              <a:t>. Some </a:t>
            </a:r>
            <a:r>
              <a:rPr lang="en-US" b="1" dirty="0" smtClean="0">
                <a:solidFill>
                  <a:srgbClr val="002060"/>
                </a:solidFill>
              </a:rPr>
              <a:t>events</a:t>
            </a:r>
            <a:r>
              <a:rPr lang="en-US" dirty="0" smtClean="0">
                <a:solidFill>
                  <a:srgbClr val="002060"/>
                </a:solidFill>
              </a:rPr>
              <a:t> (like finding an easier way to do an activity) or </a:t>
            </a:r>
            <a:r>
              <a:rPr lang="en-US" b="1" dirty="0" smtClean="0">
                <a:solidFill>
                  <a:srgbClr val="002060"/>
                </a:solidFill>
              </a:rPr>
              <a:t>conditions</a:t>
            </a:r>
            <a:r>
              <a:rPr lang="en-US" dirty="0" smtClean="0">
                <a:solidFill>
                  <a:srgbClr val="002060"/>
                </a:solidFill>
              </a:rPr>
              <a:t> (like lower prices for certain materials) </a:t>
            </a:r>
            <a:r>
              <a:rPr lang="en-US" b="1" dirty="0" smtClean="0">
                <a:solidFill>
                  <a:srgbClr val="002060"/>
                </a:solidFill>
              </a:rPr>
              <a:t>can help your project.</a:t>
            </a:r>
            <a:r>
              <a:rPr lang="en-US" dirty="0" smtClean="0">
                <a:solidFill>
                  <a:srgbClr val="002060"/>
                </a:solidFill>
              </a:rPr>
              <a:t> When </a:t>
            </a:r>
            <a:r>
              <a:rPr lang="en-US" b="1" dirty="0" smtClean="0">
                <a:solidFill>
                  <a:srgbClr val="002060"/>
                </a:solidFill>
              </a:rPr>
              <a:t>this happens</a:t>
            </a:r>
            <a:r>
              <a:rPr lang="en-US" dirty="0" smtClean="0">
                <a:solidFill>
                  <a:srgbClr val="002060"/>
                </a:solidFill>
              </a:rPr>
              <a:t>, we call it an </a:t>
            </a:r>
            <a:r>
              <a:rPr lang="en-US" b="1" dirty="0" smtClean="0">
                <a:solidFill>
                  <a:srgbClr val="002060"/>
                </a:solidFill>
              </a:rPr>
              <a:t>opportunity</a:t>
            </a:r>
            <a:r>
              <a:rPr lang="en-US" dirty="0" smtClean="0">
                <a:solidFill>
                  <a:srgbClr val="002060"/>
                </a:solidFill>
              </a:rPr>
              <a:t>; </a:t>
            </a:r>
            <a:r>
              <a:rPr lang="en-US" b="1" dirty="0" smtClean="0">
                <a:solidFill>
                  <a:srgbClr val="002060"/>
                </a:solidFill>
              </a:rPr>
              <a:t>but it’s still handled just like a risk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en-US" dirty="0" smtClean="0">
                <a:solidFill>
                  <a:srgbClr val="002060"/>
                </a:solidFill>
              </a:rPr>
              <a:t>There are </a:t>
            </a:r>
            <a:r>
              <a:rPr lang="en-US" b="1" dirty="0" smtClean="0">
                <a:solidFill>
                  <a:srgbClr val="002060"/>
                </a:solidFill>
              </a:rPr>
              <a:t>no guarantees on any project</a:t>
            </a:r>
            <a:r>
              <a:rPr lang="en-US" dirty="0" smtClean="0">
                <a:solidFill>
                  <a:srgbClr val="002060"/>
                </a:solidFill>
              </a:rPr>
              <a:t>. Even the </a:t>
            </a:r>
            <a:r>
              <a:rPr lang="en-US" b="1" dirty="0" smtClean="0">
                <a:solidFill>
                  <a:srgbClr val="002060"/>
                </a:solidFill>
              </a:rPr>
              <a:t>simplest activity can turn into unexpected problems</a:t>
            </a:r>
            <a:r>
              <a:rPr lang="en-US" dirty="0" smtClean="0">
                <a:solidFill>
                  <a:srgbClr val="002060"/>
                </a:solidFill>
              </a:rPr>
              <a:t>. </a:t>
            </a:r>
            <a:r>
              <a:rPr lang="en-US" b="1" dirty="0" smtClean="0">
                <a:solidFill>
                  <a:srgbClr val="002060"/>
                </a:solidFill>
              </a:rPr>
              <a:t>Anything</a:t>
            </a:r>
            <a:r>
              <a:rPr lang="en-US" dirty="0" smtClean="0">
                <a:solidFill>
                  <a:srgbClr val="002060"/>
                </a:solidFill>
              </a:rPr>
              <a:t> that might occur </a:t>
            </a:r>
            <a:r>
              <a:rPr lang="en-US" b="1" dirty="0" smtClean="0">
                <a:solidFill>
                  <a:srgbClr val="002060"/>
                </a:solidFill>
              </a:rPr>
              <a:t>to change the outcome of a project activity</a:t>
            </a:r>
            <a:r>
              <a:rPr lang="en-US" dirty="0" smtClean="0">
                <a:solidFill>
                  <a:srgbClr val="002060"/>
                </a:solidFill>
              </a:rPr>
              <a:t>, </a:t>
            </a:r>
            <a:r>
              <a:rPr lang="en-US" b="1" dirty="0" smtClean="0">
                <a:solidFill>
                  <a:srgbClr val="002060"/>
                </a:solidFill>
              </a:rPr>
              <a:t>we call that a risk</a:t>
            </a:r>
            <a:r>
              <a:rPr lang="en-US" dirty="0" smtClean="0">
                <a:solidFill>
                  <a:srgbClr val="002060"/>
                </a:solidFill>
              </a:rPr>
              <a:t>. A risk can be </a:t>
            </a:r>
            <a:r>
              <a:rPr lang="en-US" b="1" dirty="0" smtClean="0">
                <a:solidFill>
                  <a:srgbClr val="002060"/>
                </a:solidFill>
              </a:rPr>
              <a:t>an event</a:t>
            </a:r>
            <a:r>
              <a:rPr lang="en-US" dirty="0" smtClean="0">
                <a:solidFill>
                  <a:srgbClr val="002060"/>
                </a:solidFill>
              </a:rPr>
              <a:t> (like a snowstorm) or </a:t>
            </a:r>
            <a:r>
              <a:rPr lang="en-US" b="1" dirty="0" smtClean="0">
                <a:solidFill>
                  <a:srgbClr val="002060"/>
                </a:solidFill>
              </a:rPr>
              <a:t>it can be a condition </a:t>
            </a:r>
            <a:r>
              <a:rPr lang="en-US" dirty="0" smtClean="0">
                <a:solidFill>
                  <a:srgbClr val="002060"/>
                </a:solidFill>
              </a:rPr>
              <a:t>(like an important part being unavailable). </a:t>
            </a:r>
          </a:p>
          <a:p>
            <a:pPr>
              <a:lnSpc>
                <a:spcPct val="120000"/>
              </a:lnSpc>
            </a:pP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0"/>
            <a:ext cx="1676400" cy="609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11092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txBody>
          <a:bodyPr>
            <a:normAutofit/>
          </a:bodyPr>
          <a:lstStyle/>
          <a:p>
            <a:pPr algn="l"/>
            <a:r>
              <a:rPr lang="en-US" altLang="en-US" sz="2400" dirty="0" smtClean="0">
                <a:solidFill>
                  <a:srgbClr val="002060"/>
                </a:solidFill>
              </a:rPr>
              <a:t>  </a:t>
            </a:r>
            <a:r>
              <a:rPr lang="en-US" sz="2400" dirty="0" smtClean="0">
                <a:solidFill>
                  <a:srgbClr val="002060"/>
                </a:solidFill>
              </a:rPr>
              <a:t>Differences between Leadership and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95120"/>
            <a:ext cx="8686800" cy="5034280"/>
          </a:xfrm>
        </p:spPr>
        <p:txBody>
          <a:bodyPr>
            <a:normAutofit fontScale="97500"/>
          </a:bodyPr>
          <a:lstStyle/>
          <a:p>
            <a:pPr algn="just"/>
            <a:r>
              <a:rPr lang="en-US" sz="2500" dirty="0" smtClean="0">
                <a:solidFill>
                  <a:srgbClr val="002060"/>
                </a:solidFill>
              </a:rPr>
              <a:t>While a </a:t>
            </a:r>
            <a:r>
              <a:rPr lang="en-US" sz="2500" b="1" dirty="0" smtClean="0">
                <a:solidFill>
                  <a:srgbClr val="002060"/>
                </a:solidFill>
              </a:rPr>
              <a:t>leader gets his authority from his followers</a:t>
            </a:r>
            <a:r>
              <a:rPr lang="en-US" sz="2500" dirty="0" smtClean="0">
                <a:solidFill>
                  <a:srgbClr val="002060"/>
                </a:solidFill>
              </a:rPr>
              <a:t>, a </a:t>
            </a:r>
            <a:r>
              <a:rPr lang="en-US" sz="2500" b="1" dirty="0" smtClean="0">
                <a:solidFill>
                  <a:srgbClr val="002060"/>
                </a:solidFill>
              </a:rPr>
              <a:t>manager gets his authority by virtue of his position in the organization. </a:t>
            </a:r>
          </a:p>
          <a:p>
            <a:pPr algn="just">
              <a:buNone/>
            </a:pPr>
            <a:endParaRPr lang="en-US" sz="2500" dirty="0" smtClean="0">
              <a:solidFill>
                <a:srgbClr val="002060"/>
              </a:solidFill>
            </a:endParaRPr>
          </a:p>
          <a:p>
            <a:pPr algn="just"/>
            <a:r>
              <a:rPr lang="en-US" sz="2500" dirty="0" smtClean="0">
                <a:solidFill>
                  <a:srgbClr val="002060"/>
                </a:solidFill>
              </a:rPr>
              <a:t>While </a:t>
            </a:r>
            <a:r>
              <a:rPr lang="en-US" sz="2500" b="1" dirty="0" smtClean="0">
                <a:solidFill>
                  <a:srgbClr val="002060"/>
                </a:solidFill>
              </a:rPr>
              <a:t>managers follow the organization’s policies and procedure</a:t>
            </a:r>
            <a:r>
              <a:rPr lang="en-US" sz="2500" dirty="0" smtClean="0">
                <a:solidFill>
                  <a:srgbClr val="002060"/>
                </a:solidFill>
              </a:rPr>
              <a:t>, the </a:t>
            </a:r>
            <a:r>
              <a:rPr lang="en-US" sz="2500" b="1" dirty="0" smtClean="0">
                <a:solidFill>
                  <a:srgbClr val="002060"/>
                </a:solidFill>
              </a:rPr>
              <a:t>leaders follow their own instinct</a:t>
            </a:r>
            <a:r>
              <a:rPr lang="en-US" sz="2500" dirty="0" smtClean="0">
                <a:solidFill>
                  <a:srgbClr val="002060"/>
                </a:solidFill>
              </a:rPr>
              <a:t>. </a:t>
            </a: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0"/>
            <a:ext cx="1676400" cy="609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803723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5800"/>
            <a:ext cx="9144000" cy="71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rgbClr val="002060"/>
                </a:solidFill>
              </a:rPr>
              <a:t>Risk Management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9870"/>
            <a:ext cx="8490585" cy="5358130"/>
          </a:xfrm>
        </p:spPr>
        <p:txBody>
          <a:bodyPr>
            <a:normAutofit fontScale="95000"/>
          </a:bodyPr>
          <a:lstStyle/>
          <a:p>
            <a:pPr>
              <a:lnSpc>
                <a:spcPct val="120000"/>
              </a:lnSpc>
            </a:pPr>
            <a:r>
              <a:rPr lang="en-US" sz="2500" dirty="0" smtClean="0">
                <a:solidFill>
                  <a:schemeClr val="accent2">
                    <a:lumMod val="50000"/>
                  </a:schemeClr>
                </a:solidFill>
              </a:rPr>
              <a:t>When you’re planning your project, </a:t>
            </a:r>
            <a:r>
              <a:rPr lang="en-US" sz="2500" b="1" dirty="0" smtClean="0">
                <a:solidFill>
                  <a:schemeClr val="accent2">
                    <a:lumMod val="50000"/>
                  </a:schemeClr>
                </a:solidFill>
              </a:rPr>
              <a:t>risks are still uncertain</a:t>
            </a:r>
            <a:r>
              <a:rPr lang="en-US" sz="2500" dirty="0" smtClean="0">
                <a:solidFill>
                  <a:schemeClr val="accent2">
                    <a:lumMod val="50000"/>
                  </a:schemeClr>
                </a:solidFill>
              </a:rPr>
              <a:t>: they haven’t happened yet. But eventually, some of </a:t>
            </a:r>
            <a:r>
              <a:rPr lang="en-US" sz="2500" b="1" dirty="0" smtClean="0">
                <a:solidFill>
                  <a:schemeClr val="accent2">
                    <a:lumMod val="50000"/>
                  </a:schemeClr>
                </a:solidFill>
              </a:rPr>
              <a:t>the risks that you plan for do happen</a:t>
            </a:r>
            <a:r>
              <a:rPr lang="en-US" sz="2500" dirty="0" smtClean="0">
                <a:solidFill>
                  <a:schemeClr val="accent2">
                    <a:lumMod val="50000"/>
                  </a:schemeClr>
                </a:solidFill>
              </a:rPr>
              <a:t>, and that’s </a:t>
            </a:r>
            <a:r>
              <a:rPr lang="en-US" sz="2500" b="1" dirty="0" smtClean="0">
                <a:solidFill>
                  <a:schemeClr val="accent2">
                    <a:lumMod val="50000"/>
                  </a:schemeClr>
                </a:solidFill>
              </a:rPr>
              <a:t>when you have to deal with them. </a:t>
            </a:r>
          </a:p>
          <a:p>
            <a:pPr>
              <a:lnSpc>
                <a:spcPct val="120000"/>
              </a:lnSpc>
            </a:pPr>
            <a:r>
              <a:rPr lang="en-US" sz="2500" b="1" dirty="0" smtClean="0">
                <a:solidFill>
                  <a:srgbClr val="C00000"/>
                </a:solidFill>
              </a:rPr>
              <a:t>There are four basic ways to handle a risk.</a:t>
            </a:r>
          </a:p>
          <a:p>
            <a:pPr>
              <a:lnSpc>
                <a:spcPct val="120000"/>
              </a:lnSpc>
            </a:pPr>
            <a:r>
              <a:rPr lang="en-US" sz="2500" b="1" dirty="0" smtClean="0">
                <a:solidFill>
                  <a:srgbClr val="C00000"/>
                </a:solidFill>
              </a:rPr>
              <a:t>Avoid: </a:t>
            </a:r>
            <a:r>
              <a:rPr lang="en-US" sz="2500" dirty="0" smtClean="0">
                <a:solidFill>
                  <a:srgbClr val="002060"/>
                </a:solidFill>
              </a:rPr>
              <a:t>The best thing you can do with a risk is </a:t>
            </a:r>
            <a:r>
              <a:rPr lang="en-US" sz="2500" b="1" dirty="0" smtClean="0">
                <a:solidFill>
                  <a:srgbClr val="002060"/>
                </a:solidFill>
              </a:rPr>
              <a:t>avoid it.</a:t>
            </a:r>
            <a:r>
              <a:rPr lang="en-US" sz="2500" dirty="0" smtClean="0">
                <a:solidFill>
                  <a:srgbClr val="002060"/>
                </a:solidFill>
              </a:rPr>
              <a:t> If you can </a:t>
            </a:r>
            <a:r>
              <a:rPr lang="en-US" sz="2500" b="1" dirty="0" smtClean="0">
                <a:solidFill>
                  <a:srgbClr val="002060"/>
                </a:solidFill>
              </a:rPr>
              <a:t>prevent it from happening</a:t>
            </a:r>
            <a:r>
              <a:rPr lang="en-US" sz="2500" dirty="0" smtClean="0">
                <a:solidFill>
                  <a:srgbClr val="002060"/>
                </a:solidFill>
              </a:rPr>
              <a:t>, it definitely </a:t>
            </a:r>
            <a:r>
              <a:rPr lang="en-US" sz="2500" b="1" dirty="0" smtClean="0">
                <a:solidFill>
                  <a:srgbClr val="002060"/>
                </a:solidFill>
              </a:rPr>
              <a:t>won’t hurt your project</a:t>
            </a:r>
            <a:r>
              <a:rPr lang="en-US" sz="2500" dirty="0" smtClean="0">
                <a:solidFill>
                  <a:srgbClr val="002060"/>
                </a:solidFill>
              </a:rPr>
              <a:t>. The easiest way to </a:t>
            </a:r>
            <a:r>
              <a:rPr lang="en-US" sz="2500" b="1" dirty="0" smtClean="0">
                <a:solidFill>
                  <a:srgbClr val="002060"/>
                </a:solidFill>
              </a:rPr>
              <a:t>avoid this risk </a:t>
            </a:r>
            <a:r>
              <a:rPr lang="en-US" sz="2500" dirty="0" smtClean="0">
                <a:solidFill>
                  <a:srgbClr val="002060"/>
                </a:solidFill>
              </a:rPr>
              <a:t>is to </a:t>
            </a:r>
            <a:r>
              <a:rPr lang="en-US" sz="2500" b="1" dirty="0" smtClean="0">
                <a:solidFill>
                  <a:srgbClr val="002060"/>
                </a:solidFill>
              </a:rPr>
              <a:t>walk away from the cliff</a:t>
            </a:r>
            <a:r>
              <a:rPr lang="en-US" sz="2500" dirty="0" smtClean="0">
                <a:solidFill>
                  <a:srgbClr val="002060"/>
                </a:solidFill>
              </a:rPr>
              <a:t>, but that may not be an </a:t>
            </a:r>
            <a:r>
              <a:rPr lang="en-US" sz="2500" b="1" dirty="0" smtClean="0">
                <a:solidFill>
                  <a:srgbClr val="002060"/>
                </a:solidFill>
              </a:rPr>
              <a:t>option on this project.</a:t>
            </a:r>
          </a:p>
          <a:p>
            <a:pPr>
              <a:lnSpc>
                <a:spcPct val="120000"/>
              </a:lnSpc>
            </a:pPr>
            <a:endParaRPr lang="en-US" sz="1600" dirty="0" smtClean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0"/>
            <a:ext cx="1676400" cy="685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5800"/>
            <a:ext cx="9144000" cy="71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rgbClr val="002060"/>
                </a:solidFill>
              </a:rPr>
              <a:t>Risk Management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01762"/>
            <a:ext cx="8871585" cy="545623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 smtClean="0">
                <a:solidFill>
                  <a:srgbClr val="C00000"/>
                </a:solidFill>
              </a:rPr>
              <a:t>Mitigate: </a:t>
            </a:r>
            <a:r>
              <a:rPr lang="en-US" sz="2400" dirty="0" smtClean="0">
                <a:solidFill>
                  <a:srgbClr val="002060"/>
                </a:solidFill>
              </a:rPr>
              <a:t>If you can’t avoid the risk, you can mitigate (reduce)  it. This means taking some sort of action that will cause it to do </a:t>
            </a:r>
            <a:r>
              <a:rPr lang="en-US" sz="2400" b="1" dirty="0" smtClean="0">
                <a:solidFill>
                  <a:srgbClr val="002060"/>
                </a:solidFill>
              </a:rPr>
              <a:t>as little damage to your project as possible.</a:t>
            </a:r>
          </a:p>
          <a:p>
            <a:pPr>
              <a:lnSpc>
                <a:spcPct val="120000"/>
              </a:lnSpc>
            </a:pPr>
            <a:r>
              <a:rPr lang="en-US" sz="2400" b="1" dirty="0" smtClean="0">
                <a:solidFill>
                  <a:srgbClr val="C00000"/>
                </a:solidFill>
              </a:rPr>
              <a:t>Transfer: </a:t>
            </a:r>
            <a:r>
              <a:rPr lang="en-US" sz="2400" dirty="0" smtClean="0">
                <a:solidFill>
                  <a:srgbClr val="002060"/>
                </a:solidFill>
              </a:rPr>
              <a:t>One effective way to deal with a risk is </a:t>
            </a:r>
            <a:r>
              <a:rPr lang="en-US" sz="2400" b="1" dirty="0" smtClean="0">
                <a:solidFill>
                  <a:srgbClr val="002060"/>
                </a:solidFill>
              </a:rPr>
              <a:t>to pay someone else to accept it for you</a:t>
            </a:r>
            <a:r>
              <a:rPr lang="en-US" sz="2400" dirty="0" smtClean="0">
                <a:solidFill>
                  <a:srgbClr val="002060"/>
                </a:solidFill>
              </a:rPr>
              <a:t>. The most common way to do this is </a:t>
            </a:r>
            <a:r>
              <a:rPr lang="en-US" sz="2400" b="1" dirty="0" smtClean="0">
                <a:solidFill>
                  <a:srgbClr val="002060"/>
                </a:solidFill>
              </a:rPr>
              <a:t>to buy insurance</a:t>
            </a:r>
            <a:r>
              <a:rPr lang="en-US" sz="2400" dirty="0" smtClean="0">
                <a:solidFill>
                  <a:srgbClr val="002060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sz="2400" b="1" dirty="0" smtClean="0">
                <a:solidFill>
                  <a:srgbClr val="C00000"/>
                </a:solidFill>
              </a:rPr>
              <a:t>Accept: </a:t>
            </a:r>
            <a:r>
              <a:rPr lang="en-US" sz="2400" dirty="0" smtClean="0">
                <a:solidFill>
                  <a:srgbClr val="002060"/>
                </a:solidFill>
              </a:rPr>
              <a:t>When you can’t avoid, mitigate, or transfer a risk, then </a:t>
            </a:r>
            <a:r>
              <a:rPr lang="en-US" sz="2400" b="1" dirty="0" smtClean="0">
                <a:solidFill>
                  <a:srgbClr val="002060"/>
                </a:solidFill>
              </a:rPr>
              <a:t>you have to accept it.</a:t>
            </a:r>
            <a:r>
              <a:rPr lang="en-US" sz="2400" dirty="0" smtClean="0">
                <a:solidFill>
                  <a:srgbClr val="002060"/>
                </a:solidFill>
              </a:rPr>
              <a:t> But even when you accept a risk, at least you’ve looked at the </a:t>
            </a:r>
            <a:r>
              <a:rPr lang="en-US" sz="2400" b="1" dirty="0" smtClean="0">
                <a:solidFill>
                  <a:srgbClr val="002060"/>
                </a:solidFill>
              </a:rPr>
              <a:t>alternatives </a:t>
            </a:r>
            <a:r>
              <a:rPr lang="en-US" sz="2400" dirty="0" smtClean="0">
                <a:solidFill>
                  <a:srgbClr val="002060"/>
                </a:solidFill>
              </a:rPr>
              <a:t>and you know what will </a:t>
            </a:r>
            <a:r>
              <a:rPr lang="en-US" sz="2400" b="1" dirty="0" smtClean="0">
                <a:solidFill>
                  <a:srgbClr val="002060"/>
                </a:solidFill>
              </a:rPr>
              <a:t>happen if it occurs</a:t>
            </a:r>
            <a:r>
              <a:rPr lang="en-US" sz="2400" dirty="0" smtClean="0">
                <a:solidFill>
                  <a:srgbClr val="002060"/>
                </a:solidFill>
              </a:rPr>
              <a:t>. If you can’t avoid the risk, and there’s nothing you can </a:t>
            </a:r>
            <a:r>
              <a:rPr lang="en-US" sz="2400" b="1" dirty="0" smtClean="0">
                <a:solidFill>
                  <a:srgbClr val="002060"/>
                </a:solidFill>
              </a:rPr>
              <a:t>do to reduce its impact</a:t>
            </a:r>
            <a:r>
              <a:rPr lang="en-US" sz="2400" dirty="0" smtClean="0">
                <a:solidFill>
                  <a:srgbClr val="002060"/>
                </a:solidFill>
              </a:rPr>
              <a:t>, then </a:t>
            </a:r>
            <a:r>
              <a:rPr lang="en-US" sz="2400" b="1" dirty="0" smtClean="0">
                <a:solidFill>
                  <a:srgbClr val="002060"/>
                </a:solidFill>
              </a:rPr>
              <a:t>accepting it is your only choice.</a:t>
            </a:r>
          </a:p>
          <a:p>
            <a:pPr>
              <a:lnSpc>
                <a:spcPct val="120000"/>
              </a:lnSpc>
            </a:pPr>
            <a:endParaRPr lang="en-US" sz="2400" dirty="0" smtClean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0"/>
            <a:ext cx="1676400" cy="685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82399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639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solidFill>
                  <a:srgbClr val="002060"/>
                </a:solidFill>
              </a:rPr>
              <a:t>Risk Management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4310"/>
            <a:ext cx="8229600" cy="5165090"/>
          </a:xfrm>
        </p:spPr>
        <p:txBody>
          <a:bodyPr>
            <a:normAutofit fontScale="97500"/>
          </a:bodyPr>
          <a:lstStyle/>
          <a:p>
            <a:pPr algn="just">
              <a:lnSpc>
                <a:spcPct val="120000"/>
              </a:lnSpc>
            </a:pPr>
            <a:r>
              <a:rPr lang="en-US" sz="2500" dirty="0" smtClean="0">
                <a:solidFill>
                  <a:srgbClr val="002060"/>
                </a:solidFill>
              </a:rPr>
              <a:t>By the time a </a:t>
            </a:r>
            <a:r>
              <a:rPr lang="en-US" sz="2500" b="1" dirty="0" smtClean="0">
                <a:solidFill>
                  <a:srgbClr val="002060"/>
                </a:solidFill>
              </a:rPr>
              <a:t>risk actually occurs on your project</a:t>
            </a:r>
            <a:r>
              <a:rPr lang="en-US" sz="2500" dirty="0" smtClean="0">
                <a:solidFill>
                  <a:srgbClr val="002060"/>
                </a:solidFill>
              </a:rPr>
              <a:t>, it’s </a:t>
            </a:r>
            <a:r>
              <a:rPr lang="en-US" sz="2500" b="1" dirty="0" smtClean="0">
                <a:solidFill>
                  <a:srgbClr val="002060"/>
                </a:solidFill>
              </a:rPr>
              <a:t>too late to do anything about it</a:t>
            </a:r>
            <a:r>
              <a:rPr lang="en-US" sz="2500" dirty="0" smtClean="0">
                <a:solidFill>
                  <a:srgbClr val="002060"/>
                </a:solidFill>
              </a:rPr>
              <a:t>. That’s why </a:t>
            </a:r>
            <a:r>
              <a:rPr lang="en-US" sz="2500" b="1" dirty="0" smtClean="0">
                <a:solidFill>
                  <a:srgbClr val="002060"/>
                </a:solidFill>
              </a:rPr>
              <a:t>you need to plan for risks from the beginning </a:t>
            </a:r>
            <a:r>
              <a:rPr lang="en-US" sz="2500" dirty="0" smtClean="0">
                <a:solidFill>
                  <a:srgbClr val="002060"/>
                </a:solidFill>
              </a:rPr>
              <a:t>and </a:t>
            </a:r>
            <a:r>
              <a:rPr lang="en-US" sz="2500" b="1" dirty="0" smtClean="0">
                <a:solidFill>
                  <a:srgbClr val="002060"/>
                </a:solidFill>
              </a:rPr>
              <a:t>keep coming back</a:t>
            </a:r>
            <a:r>
              <a:rPr lang="en-US" sz="2500" dirty="0" smtClean="0">
                <a:solidFill>
                  <a:srgbClr val="002060"/>
                </a:solidFill>
              </a:rPr>
              <a:t> to do </a:t>
            </a:r>
            <a:r>
              <a:rPr lang="en-US" sz="2500" b="1" dirty="0" smtClean="0">
                <a:solidFill>
                  <a:srgbClr val="002060"/>
                </a:solidFill>
              </a:rPr>
              <a:t>more planning throughout the project</a:t>
            </a:r>
            <a:r>
              <a:rPr lang="en-US" sz="2500" dirty="0" smtClean="0">
                <a:solidFill>
                  <a:srgbClr val="002060"/>
                </a:solidFill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en-US" sz="2500" b="1" dirty="0" smtClean="0">
                <a:solidFill>
                  <a:srgbClr val="C00000"/>
                </a:solidFill>
              </a:rPr>
              <a:t>The risk management plan tells you how you’re going to handle risk in your project. </a:t>
            </a:r>
            <a:r>
              <a:rPr lang="en-US" sz="2500" dirty="0" smtClean="0">
                <a:solidFill>
                  <a:srgbClr val="002060"/>
                </a:solidFill>
              </a:rPr>
              <a:t>It documents </a:t>
            </a:r>
            <a:r>
              <a:rPr lang="en-US" sz="2500" b="1" dirty="0" smtClean="0">
                <a:solidFill>
                  <a:srgbClr val="002060"/>
                </a:solidFill>
              </a:rPr>
              <a:t>how you’ll assess risk</a:t>
            </a:r>
            <a:r>
              <a:rPr lang="en-US" sz="2500" dirty="0" smtClean="0">
                <a:solidFill>
                  <a:srgbClr val="002060"/>
                </a:solidFill>
              </a:rPr>
              <a:t>, </a:t>
            </a:r>
            <a:r>
              <a:rPr lang="en-US" sz="2500" b="1" dirty="0" smtClean="0">
                <a:solidFill>
                  <a:srgbClr val="002060"/>
                </a:solidFill>
              </a:rPr>
              <a:t>who is responsible </a:t>
            </a:r>
            <a:r>
              <a:rPr lang="en-US" sz="2500" dirty="0" smtClean="0">
                <a:solidFill>
                  <a:srgbClr val="002060"/>
                </a:solidFill>
              </a:rPr>
              <a:t>for doing it, and </a:t>
            </a:r>
            <a:r>
              <a:rPr lang="en-US" sz="2500" b="1" dirty="0" smtClean="0">
                <a:solidFill>
                  <a:srgbClr val="002060"/>
                </a:solidFill>
              </a:rPr>
              <a:t>how often you’ll do risk planning </a:t>
            </a:r>
            <a:r>
              <a:rPr lang="en-US" sz="2500" dirty="0" smtClean="0">
                <a:solidFill>
                  <a:srgbClr val="002060"/>
                </a:solidFill>
              </a:rPr>
              <a:t>(since you’ll have to meet about risk planning with your team throughout the project).</a:t>
            </a:r>
          </a:p>
          <a:p>
            <a:pPr algn="just">
              <a:lnSpc>
                <a:spcPct val="120000"/>
              </a:lnSpc>
            </a:pP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0"/>
            <a:ext cx="1676400" cy="609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639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solidFill>
                  <a:srgbClr val="002060"/>
                </a:solidFill>
              </a:rPr>
              <a:t>Risk Management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4310"/>
            <a:ext cx="8229600" cy="5165090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US" sz="2400" dirty="0" smtClean="0">
                <a:solidFill>
                  <a:srgbClr val="002060"/>
                </a:solidFill>
              </a:rPr>
              <a:t>Some risks are </a:t>
            </a:r>
            <a:r>
              <a:rPr lang="en-US" sz="2400" b="1" dirty="0" smtClean="0">
                <a:solidFill>
                  <a:srgbClr val="002060"/>
                </a:solidFill>
              </a:rPr>
              <a:t>technical</a:t>
            </a:r>
            <a:r>
              <a:rPr lang="en-US" sz="2400" dirty="0" smtClean="0">
                <a:solidFill>
                  <a:srgbClr val="002060"/>
                </a:solidFill>
              </a:rPr>
              <a:t>, like a component that might turn out to be difficult to use. Others are external, like </a:t>
            </a:r>
            <a:r>
              <a:rPr lang="en-US" sz="2400" b="1" dirty="0" smtClean="0">
                <a:solidFill>
                  <a:srgbClr val="002060"/>
                </a:solidFill>
              </a:rPr>
              <a:t>changes in the market</a:t>
            </a:r>
            <a:r>
              <a:rPr lang="en-US" sz="2400" dirty="0" smtClean="0">
                <a:solidFill>
                  <a:srgbClr val="002060"/>
                </a:solidFill>
              </a:rPr>
              <a:t> or even </a:t>
            </a:r>
            <a:r>
              <a:rPr lang="en-US" sz="2400" b="1" dirty="0" smtClean="0">
                <a:solidFill>
                  <a:srgbClr val="002060"/>
                </a:solidFill>
              </a:rPr>
              <a:t>problems with the weather.</a:t>
            </a:r>
          </a:p>
          <a:p>
            <a:pPr algn="just">
              <a:lnSpc>
                <a:spcPct val="120000"/>
              </a:lnSpc>
            </a:pPr>
            <a:r>
              <a:rPr lang="en-US" sz="2400" dirty="0" smtClean="0">
                <a:solidFill>
                  <a:srgbClr val="002060"/>
                </a:solidFill>
              </a:rPr>
              <a:t>It’s important to come up with </a:t>
            </a:r>
            <a:r>
              <a:rPr lang="en-US" sz="2400" b="1" dirty="0" smtClean="0">
                <a:solidFill>
                  <a:srgbClr val="002060"/>
                </a:solidFill>
              </a:rPr>
              <a:t>guidelines </a:t>
            </a:r>
            <a:r>
              <a:rPr lang="en-US" sz="2400" dirty="0" smtClean="0">
                <a:solidFill>
                  <a:srgbClr val="002060"/>
                </a:solidFill>
              </a:rPr>
              <a:t>to help you figure out </a:t>
            </a:r>
            <a:r>
              <a:rPr lang="en-US" sz="2400" b="1" dirty="0" smtClean="0">
                <a:solidFill>
                  <a:srgbClr val="002060"/>
                </a:solidFill>
              </a:rPr>
              <a:t>how big a risk’s potential impact could be. The impact </a:t>
            </a:r>
            <a:r>
              <a:rPr lang="en-US" sz="2400" dirty="0" smtClean="0">
                <a:solidFill>
                  <a:srgbClr val="002060"/>
                </a:solidFill>
              </a:rPr>
              <a:t>tells you </a:t>
            </a:r>
            <a:r>
              <a:rPr lang="en-US" sz="2400" b="1" dirty="0" smtClean="0">
                <a:solidFill>
                  <a:srgbClr val="002060"/>
                </a:solidFill>
              </a:rPr>
              <a:t>how much damage </a:t>
            </a:r>
            <a:r>
              <a:rPr lang="en-US" sz="2400" dirty="0" smtClean="0">
                <a:solidFill>
                  <a:srgbClr val="002060"/>
                </a:solidFill>
              </a:rPr>
              <a:t>the risk would </a:t>
            </a:r>
            <a:r>
              <a:rPr lang="en-US" sz="2400" b="1" dirty="0" smtClean="0">
                <a:solidFill>
                  <a:srgbClr val="002060"/>
                </a:solidFill>
              </a:rPr>
              <a:t>cause to your project</a:t>
            </a:r>
            <a:r>
              <a:rPr lang="en-US" sz="2400" dirty="0" smtClean="0">
                <a:solidFill>
                  <a:srgbClr val="002060"/>
                </a:solidFill>
              </a:rPr>
              <a:t>. Many projects classify impact on a scale from </a:t>
            </a:r>
            <a:r>
              <a:rPr lang="en-US" sz="2400" b="1" dirty="0" smtClean="0">
                <a:solidFill>
                  <a:srgbClr val="002060"/>
                </a:solidFill>
              </a:rPr>
              <a:t>minimal to severe</a:t>
            </a:r>
            <a:r>
              <a:rPr lang="en-US" sz="2400" dirty="0" smtClean="0">
                <a:solidFill>
                  <a:srgbClr val="002060"/>
                </a:solidFill>
              </a:rPr>
              <a:t>, or from </a:t>
            </a:r>
            <a:r>
              <a:rPr lang="en-US" sz="2400" b="1" dirty="0" smtClean="0">
                <a:solidFill>
                  <a:srgbClr val="002060"/>
                </a:solidFill>
              </a:rPr>
              <a:t>very low to very high</a:t>
            </a:r>
            <a:r>
              <a:rPr lang="en-US" sz="2400" dirty="0" smtClean="0">
                <a:solidFill>
                  <a:srgbClr val="002060"/>
                </a:solidFill>
              </a:rPr>
              <a:t>. Your risk management plan should give you a scale to help figure out the </a:t>
            </a:r>
            <a:r>
              <a:rPr lang="en-US" sz="2400" b="1" dirty="0" smtClean="0">
                <a:solidFill>
                  <a:srgbClr val="002060"/>
                </a:solidFill>
              </a:rPr>
              <a:t>probability</a:t>
            </a:r>
            <a:r>
              <a:rPr lang="en-US" sz="2400" dirty="0" smtClean="0">
                <a:solidFill>
                  <a:srgbClr val="002060"/>
                </a:solidFill>
              </a:rPr>
              <a:t> of the risk.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0"/>
            <a:ext cx="1676400" cy="609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17006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5800"/>
            <a:ext cx="91440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solidFill>
                  <a:srgbClr val="002060"/>
                </a:solidFill>
              </a:rPr>
              <a:t>The Enterprise Risk Management Process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01775"/>
            <a:ext cx="7333615" cy="4510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67600" y="0"/>
            <a:ext cx="1676400" cy="685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solidFill>
                  <a:srgbClr val="002060"/>
                </a:solidFill>
              </a:rPr>
              <a:t>Risk Management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54149"/>
            <a:ext cx="8382000" cy="5403851"/>
          </a:xfrm>
        </p:spPr>
        <p:txBody>
          <a:bodyPr>
            <a:normAutofit fontScale="60000" lnSpcReduction="20000"/>
          </a:bodyPr>
          <a:lstStyle/>
          <a:p>
            <a:pPr>
              <a:buNone/>
            </a:pPr>
            <a:r>
              <a:rPr lang="en-US" sz="4000" b="1" dirty="0" smtClean="0">
                <a:solidFill>
                  <a:srgbClr val="C00000"/>
                </a:solidFill>
              </a:rPr>
              <a:t>Risk Management Process</a:t>
            </a:r>
          </a:p>
          <a:p>
            <a:pPr algn="just">
              <a:lnSpc>
                <a:spcPct val="120000"/>
              </a:lnSpc>
            </a:pPr>
            <a:r>
              <a:rPr lang="en-US" sz="4000" b="1" dirty="0">
                <a:solidFill>
                  <a:srgbClr val="002060"/>
                </a:solidFill>
              </a:rPr>
              <a:t>Managing risks on projects </a:t>
            </a:r>
            <a:r>
              <a:rPr lang="en-US" sz="4000" dirty="0">
                <a:solidFill>
                  <a:srgbClr val="002060"/>
                </a:solidFill>
              </a:rPr>
              <a:t>is a process that includes </a:t>
            </a:r>
            <a:r>
              <a:rPr lang="en-US" sz="4000" b="1" dirty="0">
                <a:solidFill>
                  <a:srgbClr val="002060"/>
                </a:solidFill>
              </a:rPr>
              <a:t>risk assessment </a:t>
            </a:r>
            <a:r>
              <a:rPr lang="en-US" sz="4000" dirty="0">
                <a:solidFill>
                  <a:srgbClr val="002060"/>
                </a:solidFill>
              </a:rPr>
              <a:t>and a </a:t>
            </a:r>
            <a:r>
              <a:rPr lang="en-US" sz="4000" b="1" dirty="0">
                <a:solidFill>
                  <a:srgbClr val="002060"/>
                </a:solidFill>
              </a:rPr>
              <a:t>mitigation strategy for those risks</a:t>
            </a:r>
            <a:r>
              <a:rPr lang="en-US" sz="4000" dirty="0">
                <a:solidFill>
                  <a:srgbClr val="002060"/>
                </a:solidFill>
              </a:rPr>
              <a:t>. Risk assessment includes both </a:t>
            </a:r>
            <a:r>
              <a:rPr lang="en-US" sz="4000" b="1" dirty="0">
                <a:solidFill>
                  <a:srgbClr val="002060"/>
                </a:solidFill>
              </a:rPr>
              <a:t>the identification </a:t>
            </a:r>
            <a:r>
              <a:rPr lang="en-US" sz="4000" dirty="0">
                <a:solidFill>
                  <a:srgbClr val="002060"/>
                </a:solidFill>
              </a:rPr>
              <a:t>of potential risk and </a:t>
            </a:r>
            <a:r>
              <a:rPr lang="en-US" sz="4000" b="1" dirty="0">
                <a:solidFill>
                  <a:srgbClr val="002060"/>
                </a:solidFill>
              </a:rPr>
              <a:t>the evaluation </a:t>
            </a:r>
            <a:r>
              <a:rPr lang="en-US" sz="4000" dirty="0">
                <a:solidFill>
                  <a:srgbClr val="002060"/>
                </a:solidFill>
              </a:rPr>
              <a:t>of the potential impact of the risk. </a:t>
            </a:r>
          </a:p>
          <a:p>
            <a:pPr algn="just">
              <a:lnSpc>
                <a:spcPct val="120000"/>
              </a:lnSpc>
            </a:pPr>
            <a:r>
              <a:rPr lang="en-US" sz="4000" dirty="0">
                <a:solidFill>
                  <a:srgbClr val="002060"/>
                </a:solidFill>
              </a:rPr>
              <a:t>A risk mitigation plan is </a:t>
            </a:r>
            <a:r>
              <a:rPr lang="en-US" sz="4000" b="1" dirty="0">
                <a:solidFill>
                  <a:srgbClr val="002060"/>
                </a:solidFill>
              </a:rPr>
              <a:t>designed to eliminate </a:t>
            </a:r>
            <a:r>
              <a:rPr lang="en-US" sz="4000" dirty="0">
                <a:solidFill>
                  <a:srgbClr val="002060"/>
                </a:solidFill>
              </a:rPr>
              <a:t>or minimize </a:t>
            </a:r>
            <a:r>
              <a:rPr lang="en-US" sz="4000" b="1" dirty="0">
                <a:solidFill>
                  <a:srgbClr val="002060"/>
                </a:solidFill>
              </a:rPr>
              <a:t>the impact of the risk events</a:t>
            </a:r>
            <a:r>
              <a:rPr lang="en-US" sz="4000" dirty="0">
                <a:solidFill>
                  <a:srgbClr val="002060"/>
                </a:solidFill>
              </a:rPr>
              <a:t>—occurrences that have a </a:t>
            </a:r>
            <a:r>
              <a:rPr lang="en-US" sz="4000" b="1" dirty="0">
                <a:solidFill>
                  <a:srgbClr val="002060"/>
                </a:solidFill>
              </a:rPr>
              <a:t>negative impact </a:t>
            </a:r>
            <a:r>
              <a:rPr lang="en-US" sz="4000" dirty="0">
                <a:solidFill>
                  <a:srgbClr val="002060"/>
                </a:solidFill>
              </a:rPr>
              <a:t>on the project. </a:t>
            </a:r>
            <a:r>
              <a:rPr lang="en-US" sz="4000" b="1" dirty="0">
                <a:solidFill>
                  <a:srgbClr val="002060"/>
                </a:solidFill>
              </a:rPr>
              <a:t>Identifying risk </a:t>
            </a:r>
            <a:r>
              <a:rPr lang="en-US" sz="4000" dirty="0">
                <a:solidFill>
                  <a:srgbClr val="002060"/>
                </a:solidFill>
              </a:rPr>
              <a:t>is both a </a:t>
            </a:r>
            <a:r>
              <a:rPr lang="en-US" sz="4000" b="1" dirty="0">
                <a:solidFill>
                  <a:srgbClr val="002060"/>
                </a:solidFill>
              </a:rPr>
              <a:t>creative and a disciplined process</a:t>
            </a:r>
            <a:r>
              <a:rPr lang="en-US" sz="4000" dirty="0">
                <a:solidFill>
                  <a:srgbClr val="002060"/>
                </a:solidFill>
              </a:rPr>
              <a:t>. </a:t>
            </a:r>
          </a:p>
          <a:p>
            <a:pPr algn="just">
              <a:lnSpc>
                <a:spcPct val="120000"/>
              </a:lnSpc>
            </a:pPr>
            <a:r>
              <a:rPr lang="en-US" sz="4000" dirty="0">
                <a:solidFill>
                  <a:srgbClr val="002060"/>
                </a:solidFill>
              </a:rPr>
              <a:t>The </a:t>
            </a:r>
            <a:r>
              <a:rPr lang="en-US" sz="4000" b="1" dirty="0">
                <a:solidFill>
                  <a:srgbClr val="002060"/>
                </a:solidFill>
              </a:rPr>
              <a:t>creative process </a:t>
            </a:r>
            <a:r>
              <a:rPr lang="en-US" sz="4000" dirty="0">
                <a:solidFill>
                  <a:srgbClr val="002060"/>
                </a:solidFill>
              </a:rPr>
              <a:t>includes </a:t>
            </a:r>
            <a:r>
              <a:rPr lang="en-US" sz="4000" b="1" dirty="0">
                <a:solidFill>
                  <a:srgbClr val="002060"/>
                </a:solidFill>
              </a:rPr>
              <a:t>brainstorming sessions </a:t>
            </a:r>
            <a:r>
              <a:rPr lang="en-US" sz="4000" dirty="0">
                <a:solidFill>
                  <a:srgbClr val="002060"/>
                </a:solidFill>
              </a:rPr>
              <a:t>where the </a:t>
            </a:r>
            <a:r>
              <a:rPr lang="en-US" sz="4000" b="1" dirty="0">
                <a:solidFill>
                  <a:srgbClr val="002060"/>
                </a:solidFill>
              </a:rPr>
              <a:t>team is asked to create </a:t>
            </a:r>
            <a:r>
              <a:rPr lang="en-US" sz="4000" dirty="0">
                <a:solidFill>
                  <a:srgbClr val="002060"/>
                </a:solidFill>
              </a:rPr>
              <a:t>a </a:t>
            </a:r>
            <a:r>
              <a:rPr lang="en-US" sz="4000" b="1" dirty="0">
                <a:solidFill>
                  <a:srgbClr val="002060"/>
                </a:solidFill>
              </a:rPr>
              <a:t>list of everything that could go wrong</a:t>
            </a:r>
            <a:r>
              <a:rPr lang="en-US" sz="4000" dirty="0">
                <a:solidFill>
                  <a:srgbClr val="002060"/>
                </a:solidFill>
              </a:rPr>
              <a:t>. </a:t>
            </a:r>
            <a:r>
              <a:rPr lang="en-US" sz="4000" b="1" dirty="0">
                <a:solidFill>
                  <a:srgbClr val="002060"/>
                </a:solidFill>
              </a:rPr>
              <a:t>All ideas are welcome </a:t>
            </a:r>
            <a:r>
              <a:rPr lang="en-US" sz="4000" dirty="0">
                <a:solidFill>
                  <a:srgbClr val="002060"/>
                </a:solidFill>
              </a:rPr>
              <a:t>at this stage with the </a:t>
            </a:r>
            <a:r>
              <a:rPr lang="en-US" sz="4000" b="1" dirty="0">
                <a:solidFill>
                  <a:srgbClr val="002060"/>
                </a:solidFill>
              </a:rPr>
              <a:t>evaluation of the ideas coming later.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0"/>
            <a:ext cx="1676400" cy="609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5800"/>
            <a:ext cx="91440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rgbClr val="002060"/>
                </a:solidFill>
              </a:rPr>
              <a:t>Risk 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2260"/>
            <a:ext cx="8229600" cy="4980940"/>
          </a:xfrm>
        </p:spPr>
        <p:txBody>
          <a:bodyPr>
            <a:normAutofit fontScale="72500" lnSpcReduction="20000"/>
          </a:bodyPr>
          <a:lstStyle/>
          <a:p>
            <a:pPr algn="just"/>
            <a:r>
              <a:rPr lang="en-US" sz="3300" dirty="0" smtClean="0">
                <a:solidFill>
                  <a:srgbClr val="002060"/>
                </a:solidFill>
              </a:rPr>
              <a:t>A more </a:t>
            </a:r>
            <a:r>
              <a:rPr lang="en-US" sz="3300" b="1" dirty="0" smtClean="0">
                <a:solidFill>
                  <a:srgbClr val="002060"/>
                </a:solidFill>
              </a:rPr>
              <a:t>disciplined process </a:t>
            </a:r>
            <a:r>
              <a:rPr lang="en-US" sz="3300" dirty="0" smtClean="0">
                <a:solidFill>
                  <a:srgbClr val="002060"/>
                </a:solidFill>
              </a:rPr>
              <a:t>involves </a:t>
            </a:r>
            <a:r>
              <a:rPr lang="en-US" sz="3300" b="1" dirty="0" smtClean="0">
                <a:solidFill>
                  <a:srgbClr val="002060"/>
                </a:solidFill>
              </a:rPr>
              <a:t>using checklists of potential risks </a:t>
            </a:r>
            <a:r>
              <a:rPr lang="en-US" sz="3300" dirty="0" smtClean="0">
                <a:solidFill>
                  <a:srgbClr val="002060"/>
                </a:solidFill>
              </a:rPr>
              <a:t>and </a:t>
            </a:r>
            <a:r>
              <a:rPr lang="en-US" sz="3300" b="1" dirty="0" smtClean="0">
                <a:solidFill>
                  <a:srgbClr val="002060"/>
                </a:solidFill>
              </a:rPr>
              <a:t>evaluating</a:t>
            </a:r>
            <a:r>
              <a:rPr lang="en-US" sz="3300" dirty="0" smtClean="0">
                <a:solidFill>
                  <a:srgbClr val="002060"/>
                </a:solidFill>
              </a:rPr>
              <a:t> the likelihood that </a:t>
            </a:r>
            <a:r>
              <a:rPr lang="en-US" sz="3300" b="1" dirty="0" smtClean="0">
                <a:solidFill>
                  <a:srgbClr val="002060"/>
                </a:solidFill>
              </a:rPr>
              <a:t>those events might happen on the project. </a:t>
            </a:r>
          </a:p>
          <a:p>
            <a:pPr algn="just"/>
            <a:endParaRPr lang="en-US" sz="3300" dirty="0" smtClean="0">
              <a:solidFill>
                <a:srgbClr val="002060"/>
              </a:solidFill>
            </a:endParaRPr>
          </a:p>
          <a:p>
            <a:pPr algn="just"/>
            <a:r>
              <a:rPr lang="en-US" sz="3300" dirty="0" smtClean="0">
                <a:solidFill>
                  <a:srgbClr val="002060"/>
                </a:solidFill>
              </a:rPr>
              <a:t>Some companies and industries </a:t>
            </a:r>
            <a:r>
              <a:rPr lang="en-US" sz="3300" b="1" dirty="0" smtClean="0">
                <a:solidFill>
                  <a:srgbClr val="002060"/>
                </a:solidFill>
              </a:rPr>
              <a:t>develop risk checklists </a:t>
            </a:r>
            <a:r>
              <a:rPr lang="en-US" sz="3300" dirty="0" smtClean="0">
                <a:solidFill>
                  <a:srgbClr val="002060"/>
                </a:solidFill>
              </a:rPr>
              <a:t>based </a:t>
            </a:r>
            <a:r>
              <a:rPr lang="en-US" sz="3300" b="1" dirty="0" smtClean="0">
                <a:solidFill>
                  <a:srgbClr val="002060"/>
                </a:solidFill>
              </a:rPr>
              <a:t>on experience from past projects</a:t>
            </a:r>
            <a:r>
              <a:rPr lang="en-US" sz="3300" dirty="0" smtClean="0">
                <a:solidFill>
                  <a:srgbClr val="002060"/>
                </a:solidFill>
              </a:rPr>
              <a:t>. </a:t>
            </a:r>
            <a:r>
              <a:rPr lang="en-US" sz="3300" b="1" dirty="0" smtClean="0">
                <a:solidFill>
                  <a:srgbClr val="002060"/>
                </a:solidFill>
              </a:rPr>
              <a:t>These checklists </a:t>
            </a:r>
            <a:r>
              <a:rPr lang="en-US" sz="3300" dirty="0" smtClean="0">
                <a:solidFill>
                  <a:srgbClr val="002060"/>
                </a:solidFill>
              </a:rPr>
              <a:t>can be </a:t>
            </a:r>
            <a:r>
              <a:rPr lang="en-US" sz="3300" b="1" dirty="0" smtClean="0">
                <a:solidFill>
                  <a:srgbClr val="002060"/>
                </a:solidFill>
              </a:rPr>
              <a:t>helpful </a:t>
            </a:r>
            <a:r>
              <a:rPr lang="en-US" sz="3300" dirty="0" smtClean="0">
                <a:solidFill>
                  <a:srgbClr val="002060"/>
                </a:solidFill>
              </a:rPr>
              <a:t>to the </a:t>
            </a:r>
            <a:r>
              <a:rPr lang="en-US" sz="3300" b="1" dirty="0" smtClean="0">
                <a:solidFill>
                  <a:srgbClr val="002060"/>
                </a:solidFill>
              </a:rPr>
              <a:t>project manager </a:t>
            </a:r>
            <a:r>
              <a:rPr lang="en-US" sz="3300" dirty="0" smtClean="0">
                <a:solidFill>
                  <a:srgbClr val="002060"/>
                </a:solidFill>
              </a:rPr>
              <a:t>and </a:t>
            </a:r>
            <a:r>
              <a:rPr lang="en-US" sz="3300" b="1" dirty="0" smtClean="0">
                <a:solidFill>
                  <a:srgbClr val="002060"/>
                </a:solidFill>
              </a:rPr>
              <a:t>project team in identifying </a:t>
            </a:r>
            <a:r>
              <a:rPr lang="en-US" sz="3300" dirty="0" smtClean="0">
                <a:solidFill>
                  <a:srgbClr val="002060"/>
                </a:solidFill>
              </a:rPr>
              <a:t>both </a:t>
            </a:r>
            <a:r>
              <a:rPr lang="en-US" sz="3300" b="1" dirty="0" smtClean="0">
                <a:solidFill>
                  <a:srgbClr val="002060"/>
                </a:solidFill>
              </a:rPr>
              <a:t>specific risks </a:t>
            </a:r>
            <a:r>
              <a:rPr lang="en-US" sz="3300" dirty="0" smtClean="0">
                <a:solidFill>
                  <a:srgbClr val="002060"/>
                </a:solidFill>
              </a:rPr>
              <a:t>on the </a:t>
            </a:r>
            <a:r>
              <a:rPr lang="en-US" sz="3300" b="1" dirty="0" smtClean="0">
                <a:solidFill>
                  <a:srgbClr val="002060"/>
                </a:solidFill>
              </a:rPr>
              <a:t>checklist</a:t>
            </a:r>
            <a:r>
              <a:rPr lang="en-US" sz="3300" dirty="0" smtClean="0">
                <a:solidFill>
                  <a:srgbClr val="002060"/>
                </a:solidFill>
              </a:rPr>
              <a:t> and </a:t>
            </a:r>
            <a:r>
              <a:rPr lang="en-US" sz="3300" b="1" dirty="0" smtClean="0">
                <a:solidFill>
                  <a:srgbClr val="002060"/>
                </a:solidFill>
              </a:rPr>
              <a:t>expanding the thinking of the team. </a:t>
            </a:r>
          </a:p>
          <a:p>
            <a:pPr algn="just"/>
            <a:endParaRPr lang="en-US" sz="3300" dirty="0" smtClean="0">
              <a:solidFill>
                <a:srgbClr val="002060"/>
              </a:solidFill>
            </a:endParaRPr>
          </a:p>
          <a:p>
            <a:pPr algn="just"/>
            <a:r>
              <a:rPr lang="en-US" sz="3300" dirty="0" smtClean="0">
                <a:solidFill>
                  <a:srgbClr val="002060"/>
                </a:solidFill>
              </a:rPr>
              <a:t>The </a:t>
            </a:r>
            <a:r>
              <a:rPr lang="en-US" sz="3300" b="1" dirty="0" smtClean="0">
                <a:solidFill>
                  <a:srgbClr val="002060"/>
                </a:solidFill>
              </a:rPr>
              <a:t>past experience </a:t>
            </a:r>
            <a:r>
              <a:rPr lang="en-US" sz="3300" dirty="0" smtClean="0">
                <a:solidFill>
                  <a:srgbClr val="002060"/>
                </a:solidFill>
              </a:rPr>
              <a:t>of the </a:t>
            </a:r>
            <a:r>
              <a:rPr lang="en-US" sz="3300" b="1" dirty="0" smtClean="0">
                <a:solidFill>
                  <a:srgbClr val="002060"/>
                </a:solidFill>
              </a:rPr>
              <a:t>project team</a:t>
            </a:r>
            <a:r>
              <a:rPr lang="en-US" sz="3300" dirty="0" smtClean="0">
                <a:solidFill>
                  <a:srgbClr val="002060"/>
                </a:solidFill>
              </a:rPr>
              <a:t>, </a:t>
            </a:r>
            <a:r>
              <a:rPr lang="en-US" sz="3300" b="1" dirty="0" smtClean="0">
                <a:solidFill>
                  <a:srgbClr val="002060"/>
                </a:solidFill>
              </a:rPr>
              <a:t>project experience</a:t>
            </a:r>
            <a:r>
              <a:rPr lang="en-US" sz="3300" dirty="0" smtClean="0">
                <a:solidFill>
                  <a:srgbClr val="002060"/>
                </a:solidFill>
              </a:rPr>
              <a:t> within </a:t>
            </a:r>
            <a:r>
              <a:rPr lang="en-US" sz="3300" b="1" dirty="0" smtClean="0">
                <a:solidFill>
                  <a:srgbClr val="002060"/>
                </a:solidFill>
              </a:rPr>
              <a:t>the company</a:t>
            </a:r>
            <a:r>
              <a:rPr lang="en-US" sz="3300" dirty="0" smtClean="0">
                <a:solidFill>
                  <a:srgbClr val="002060"/>
                </a:solidFill>
              </a:rPr>
              <a:t>, and </a:t>
            </a:r>
            <a:r>
              <a:rPr lang="en-US" sz="3300" b="1" dirty="0" smtClean="0">
                <a:solidFill>
                  <a:srgbClr val="002060"/>
                </a:solidFill>
              </a:rPr>
              <a:t>experts in the industry </a:t>
            </a:r>
            <a:r>
              <a:rPr lang="en-US" sz="3300" dirty="0" smtClean="0">
                <a:solidFill>
                  <a:srgbClr val="002060"/>
                </a:solidFill>
              </a:rPr>
              <a:t>can be </a:t>
            </a:r>
            <a:r>
              <a:rPr lang="en-US" sz="3300" b="1" dirty="0" smtClean="0">
                <a:solidFill>
                  <a:srgbClr val="002060"/>
                </a:solidFill>
              </a:rPr>
              <a:t>valuable resources</a:t>
            </a:r>
            <a:r>
              <a:rPr lang="en-US" sz="3300" dirty="0" smtClean="0">
                <a:solidFill>
                  <a:srgbClr val="002060"/>
                </a:solidFill>
              </a:rPr>
              <a:t> for </a:t>
            </a:r>
            <a:r>
              <a:rPr lang="en-US" sz="3300" b="1" dirty="0" smtClean="0">
                <a:solidFill>
                  <a:srgbClr val="002060"/>
                </a:solidFill>
              </a:rPr>
              <a:t>identifying potential risk on a project.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0"/>
            <a:ext cx="1676400" cy="685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3970"/>
            <a:ext cx="8229600" cy="5574030"/>
          </a:xfrm>
        </p:spPr>
        <p:txBody>
          <a:bodyPr>
            <a:normAutofit fontScale="52500" lnSpcReduction="20000"/>
          </a:bodyPr>
          <a:lstStyle/>
          <a:p>
            <a:pPr eaLnBrk="1" latinLnBrk="0" hangingPunct="1">
              <a:lnSpc>
                <a:spcPct val="150000"/>
              </a:lnSpc>
              <a:spcBef>
                <a:spcPts val="0"/>
              </a:spcBef>
            </a:pPr>
            <a:r>
              <a:rPr lang="en-US" sz="4000" dirty="0" smtClean="0">
                <a:solidFill>
                  <a:srgbClr val="002060"/>
                </a:solidFill>
              </a:rPr>
              <a:t>Identifying the </a:t>
            </a:r>
            <a:r>
              <a:rPr lang="en-US" sz="4000" b="1" dirty="0" smtClean="0">
                <a:solidFill>
                  <a:srgbClr val="002060"/>
                </a:solidFill>
              </a:rPr>
              <a:t>sources of risk by category </a:t>
            </a:r>
            <a:r>
              <a:rPr lang="en-US" sz="4000" dirty="0" smtClean="0">
                <a:solidFill>
                  <a:srgbClr val="002060"/>
                </a:solidFill>
              </a:rPr>
              <a:t>is </a:t>
            </a:r>
            <a:r>
              <a:rPr lang="en-US" sz="4000" b="1" dirty="0" smtClean="0">
                <a:solidFill>
                  <a:srgbClr val="002060"/>
                </a:solidFill>
              </a:rPr>
              <a:t>another method </a:t>
            </a:r>
            <a:r>
              <a:rPr lang="en-US" sz="4000" dirty="0" smtClean="0">
                <a:solidFill>
                  <a:srgbClr val="002060"/>
                </a:solidFill>
              </a:rPr>
              <a:t>for </a:t>
            </a:r>
            <a:r>
              <a:rPr lang="en-US" sz="4000" b="1" dirty="0" smtClean="0">
                <a:solidFill>
                  <a:srgbClr val="002060"/>
                </a:solidFill>
              </a:rPr>
              <a:t>exploring potential risk on a project</a:t>
            </a:r>
            <a:r>
              <a:rPr lang="en-US" sz="4000" dirty="0" smtClean="0">
                <a:solidFill>
                  <a:srgbClr val="002060"/>
                </a:solidFill>
              </a:rPr>
              <a:t>. Some examples of categories for potential risks include the following:</a:t>
            </a: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</a:pPr>
            <a:r>
              <a:rPr lang="en-US" sz="4000" dirty="0" smtClean="0">
                <a:solidFill>
                  <a:srgbClr val="002060"/>
                </a:solidFill>
              </a:rPr>
              <a:t>Technical</a:t>
            </a: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</a:pPr>
            <a:r>
              <a:rPr lang="en-US" sz="4000" dirty="0" smtClean="0">
                <a:solidFill>
                  <a:srgbClr val="002060"/>
                </a:solidFill>
              </a:rPr>
              <a:t>Cost</a:t>
            </a: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</a:pPr>
            <a:r>
              <a:rPr lang="en-US" sz="4000" dirty="0" smtClean="0">
                <a:solidFill>
                  <a:srgbClr val="002060"/>
                </a:solidFill>
              </a:rPr>
              <a:t>Schedule</a:t>
            </a: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</a:pPr>
            <a:r>
              <a:rPr lang="en-US" sz="4000" dirty="0" smtClean="0">
                <a:solidFill>
                  <a:srgbClr val="002060"/>
                </a:solidFill>
              </a:rPr>
              <a:t>Client</a:t>
            </a: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</a:pPr>
            <a:r>
              <a:rPr lang="en-US" sz="4000" dirty="0" smtClean="0">
                <a:solidFill>
                  <a:srgbClr val="002060"/>
                </a:solidFill>
              </a:rPr>
              <a:t>Contractual</a:t>
            </a: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</a:pPr>
            <a:r>
              <a:rPr lang="en-US" sz="4000" dirty="0" smtClean="0">
                <a:solidFill>
                  <a:srgbClr val="002060"/>
                </a:solidFill>
              </a:rPr>
              <a:t>Weather</a:t>
            </a: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</a:pPr>
            <a:r>
              <a:rPr lang="en-US" sz="4000" dirty="0" smtClean="0">
                <a:solidFill>
                  <a:srgbClr val="002060"/>
                </a:solidFill>
              </a:rPr>
              <a:t>Financial</a:t>
            </a: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</a:pPr>
            <a:r>
              <a:rPr lang="en-US" sz="4000" dirty="0" smtClean="0">
                <a:solidFill>
                  <a:srgbClr val="002060"/>
                </a:solidFill>
              </a:rPr>
              <a:t>Political</a:t>
            </a: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</a:pPr>
            <a:r>
              <a:rPr lang="en-US" sz="4000" dirty="0" smtClean="0">
                <a:solidFill>
                  <a:srgbClr val="002060"/>
                </a:solidFill>
              </a:rPr>
              <a:t>Environmental</a:t>
            </a: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</a:pPr>
            <a:r>
              <a:rPr lang="en-US" sz="4000" dirty="0" smtClean="0">
                <a:solidFill>
                  <a:srgbClr val="002060"/>
                </a:solidFill>
              </a:rPr>
              <a:t>People</a:t>
            </a: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</a:pPr>
            <a:endParaRPr lang="en-US" dirty="0" smtClean="0">
              <a:solidFill>
                <a:srgbClr val="002060"/>
              </a:solidFill>
            </a:endParaRP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solidFill>
                  <a:srgbClr val="002060"/>
                </a:solidFill>
              </a:rPr>
              <a:t>Risk Identification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47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0"/>
            <a:ext cx="1676400" cy="609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3970"/>
            <a:ext cx="8229600" cy="5228590"/>
          </a:xfrm>
        </p:spPr>
        <p:txBody>
          <a:bodyPr>
            <a:normAutofit fontScale="60000" lnSpcReduction="20000"/>
          </a:bodyPr>
          <a:lstStyle/>
          <a:p>
            <a:endParaRPr lang="en-US" dirty="0" smtClean="0">
              <a:solidFill>
                <a:srgbClr val="002060"/>
              </a:solidFill>
            </a:endParaRPr>
          </a:p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</a:pPr>
            <a:r>
              <a:rPr lang="en-US" sz="3800" dirty="0" smtClean="0">
                <a:solidFill>
                  <a:srgbClr val="002060"/>
                </a:solidFill>
              </a:rPr>
              <a:t>You can use the same framework as the work breakdown structure (WBS) for developing a </a:t>
            </a:r>
            <a:r>
              <a:rPr lang="en-US" sz="3800" b="1" dirty="0" smtClean="0">
                <a:solidFill>
                  <a:srgbClr val="002060"/>
                </a:solidFill>
              </a:rPr>
              <a:t>risk breakdown structure (RBS)</a:t>
            </a:r>
            <a:r>
              <a:rPr lang="en-US" sz="3800" dirty="0" smtClean="0">
                <a:solidFill>
                  <a:srgbClr val="002060"/>
                </a:solidFill>
              </a:rPr>
              <a:t>. </a:t>
            </a:r>
            <a:r>
              <a:rPr lang="en-US" sz="3800" b="1" dirty="0" smtClean="0">
                <a:solidFill>
                  <a:srgbClr val="002060"/>
                </a:solidFill>
              </a:rPr>
              <a:t>A risk breakdown structure organizes the risks that have been identified into categories using a table with increasing levels of detail to the right</a:t>
            </a:r>
            <a:r>
              <a:rPr lang="en-US" sz="3800" dirty="0" smtClean="0">
                <a:solidFill>
                  <a:srgbClr val="002060"/>
                </a:solidFill>
              </a:rPr>
              <a:t>. </a:t>
            </a:r>
          </a:p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</a:pPr>
            <a:r>
              <a:rPr lang="en-US" sz="3800" dirty="0" smtClean="0">
                <a:solidFill>
                  <a:srgbClr val="002060"/>
                </a:solidFill>
              </a:rPr>
              <a:t>The people category can be </a:t>
            </a:r>
            <a:r>
              <a:rPr lang="en-US" sz="3800" b="1" dirty="0" smtClean="0">
                <a:solidFill>
                  <a:srgbClr val="002060"/>
                </a:solidFill>
              </a:rPr>
              <a:t>subdivided into different types of risks associated with the people. </a:t>
            </a:r>
            <a:r>
              <a:rPr lang="en-US" sz="3800" dirty="0" smtClean="0">
                <a:solidFill>
                  <a:srgbClr val="002060"/>
                </a:solidFill>
              </a:rPr>
              <a:t>Examples of people risks include the risk of </a:t>
            </a:r>
            <a:r>
              <a:rPr lang="en-US" sz="3800" b="1" dirty="0" smtClean="0">
                <a:solidFill>
                  <a:srgbClr val="002060"/>
                </a:solidFill>
              </a:rPr>
              <a:t>not finding people with the skills needed to execute the project </a:t>
            </a:r>
            <a:r>
              <a:rPr lang="en-US" sz="3800" dirty="0" smtClean="0">
                <a:solidFill>
                  <a:srgbClr val="002060"/>
                </a:solidFill>
              </a:rPr>
              <a:t>or the </a:t>
            </a:r>
            <a:r>
              <a:rPr lang="en-US" sz="3800" b="1" dirty="0" smtClean="0">
                <a:solidFill>
                  <a:srgbClr val="002060"/>
                </a:solidFill>
              </a:rPr>
              <a:t>sudden unavailability of key people on the project.</a:t>
            </a: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solidFill>
                  <a:srgbClr val="002060"/>
                </a:solidFill>
              </a:rPr>
              <a:t>Risk Identification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48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0"/>
            <a:ext cx="1676400" cy="609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137969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639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solidFill>
                  <a:srgbClr val="002060"/>
                </a:solidFill>
              </a:rPr>
              <a:t>Risk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82090"/>
            <a:ext cx="8763000" cy="4644390"/>
          </a:xfrm>
        </p:spPr>
        <p:txBody>
          <a:bodyPr>
            <a:normAutofit fontScale="72500" lnSpcReduction="20000"/>
          </a:bodyPr>
          <a:lstStyle/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</a:pPr>
            <a:r>
              <a:rPr lang="en-US" sz="3300" dirty="0" smtClean="0">
                <a:solidFill>
                  <a:srgbClr val="002060"/>
                </a:solidFill>
              </a:rPr>
              <a:t>After the potential risks have been identified, the project team then </a:t>
            </a:r>
            <a:r>
              <a:rPr lang="en-US" sz="3300" b="1" dirty="0" smtClean="0">
                <a:solidFill>
                  <a:srgbClr val="002060"/>
                </a:solidFill>
              </a:rPr>
              <a:t>evaluates each risk </a:t>
            </a:r>
            <a:r>
              <a:rPr lang="en-US" sz="3300" dirty="0" smtClean="0">
                <a:solidFill>
                  <a:srgbClr val="002060"/>
                </a:solidFill>
              </a:rPr>
              <a:t>based on the </a:t>
            </a:r>
            <a:r>
              <a:rPr lang="en-US" sz="3300" b="1" dirty="0" smtClean="0">
                <a:solidFill>
                  <a:srgbClr val="002060"/>
                </a:solidFill>
              </a:rPr>
              <a:t>probability that a risk event will occur </a:t>
            </a:r>
            <a:r>
              <a:rPr lang="en-US" sz="3300" dirty="0" smtClean="0">
                <a:solidFill>
                  <a:srgbClr val="002060"/>
                </a:solidFill>
              </a:rPr>
              <a:t>and the </a:t>
            </a:r>
            <a:r>
              <a:rPr lang="en-US" sz="3300" b="1" dirty="0" smtClean="0">
                <a:solidFill>
                  <a:srgbClr val="002060"/>
                </a:solidFill>
              </a:rPr>
              <a:t>potential loss associated with it.</a:t>
            </a:r>
          </a:p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</a:pPr>
            <a:r>
              <a:rPr lang="en-US" sz="3300" dirty="0" smtClean="0">
                <a:solidFill>
                  <a:srgbClr val="002060"/>
                </a:solidFill>
              </a:rPr>
              <a:t> Not all </a:t>
            </a:r>
            <a:r>
              <a:rPr lang="en-US" sz="3300" b="1" dirty="0" smtClean="0">
                <a:solidFill>
                  <a:srgbClr val="002060"/>
                </a:solidFill>
              </a:rPr>
              <a:t>risks are equal</a:t>
            </a:r>
            <a:r>
              <a:rPr lang="en-US" sz="3300" dirty="0" smtClean="0">
                <a:solidFill>
                  <a:srgbClr val="002060"/>
                </a:solidFill>
              </a:rPr>
              <a:t>. Some </a:t>
            </a:r>
            <a:r>
              <a:rPr lang="en-US" sz="3300" b="1" dirty="0" smtClean="0">
                <a:solidFill>
                  <a:srgbClr val="002060"/>
                </a:solidFill>
              </a:rPr>
              <a:t>risk events </a:t>
            </a:r>
            <a:r>
              <a:rPr lang="en-US" sz="3300" dirty="0" smtClean="0">
                <a:solidFill>
                  <a:srgbClr val="002060"/>
                </a:solidFill>
              </a:rPr>
              <a:t>are more likely to </a:t>
            </a:r>
            <a:r>
              <a:rPr lang="en-US" sz="3300" b="1" dirty="0" smtClean="0">
                <a:solidFill>
                  <a:srgbClr val="002060"/>
                </a:solidFill>
              </a:rPr>
              <a:t>happen than others</a:t>
            </a:r>
            <a:r>
              <a:rPr lang="en-US" sz="3300" dirty="0" smtClean="0">
                <a:solidFill>
                  <a:srgbClr val="002060"/>
                </a:solidFill>
              </a:rPr>
              <a:t>, and the </a:t>
            </a:r>
            <a:r>
              <a:rPr lang="en-US" sz="3300" b="1" dirty="0" smtClean="0">
                <a:solidFill>
                  <a:srgbClr val="002060"/>
                </a:solidFill>
              </a:rPr>
              <a:t>cost of a risk can vary greatly. Evaluating</a:t>
            </a:r>
            <a:r>
              <a:rPr lang="en-US" sz="3300" dirty="0" smtClean="0">
                <a:solidFill>
                  <a:srgbClr val="002060"/>
                </a:solidFill>
              </a:rPr>
              <a:t> the risk for </a:t>
            </a:r>
            <a:r>
              <a:rPr lang="en-US" sz="3300" b="1" dirty="0" smtClean="0">
                <a:solidFill>
                  <a:srgbClr val="002060"/>
                </a:solidFill>
              </a:rPr>
              <a:t>probability of occurrence </a:t>
            </a:r>
            <a:r>
              <a:rPr lang="en-US" sz="3300" dirty="0" smtClean="0">
                <a:solidFill>
                  <a:srgbClr val="002060"/>
                </a:solidFill>
              </a:rPr>
              <a:t>and the </a:t>
            </a:r>
            <a:r>
              <a:rPr lang="en-US" sz="3300" b="1" dirty="0" smtClean="0">
                <a:solidFill>
                  <a:srgbClr val="002060"/>
                </a:solidFill>
              </a:rPr>
              <a:t>severity or the potential loss </a:t>
            </a:r>
            <a:r>
              <a:rPr lang="en-US" sz="3300" dirty="0" smtClean="0">
                <a:solidFill>
                  <a:srgbClr val="002060"/>
                </a:solidFill>
              </a:rPr>
              <a:t>to the </a:t>
            </a:r>
            <a:r>
              <a:rPr lang="en-US" sz="3300" b="1" dirty="0" smtClean="0">
                <a:solidFill>
                  <a:srgbClr val="002060"/>
                </a:solidFill>
              </a:rPr>
              <a:t>project</a:t>
            </a:r>
            <a:r>
              <a:rPr lang="en-US" sz="3300" dirty="0" smtClean="0">
                <a:solidFill>
                  <a:srgbClr val="002060"/>
                </a:solidFill>
              </a:rPr>
              <a:t> is the </a:t>
            </a:r>
            <a:r>
              <a:rPr lang="en-US" sz="3300" b="1" dirty="0" smtClean="0">
                <a:solidFill>
                  <a:srgbClr val="002060"/>
                </a:solidFill>
              </a:rPr>
              <a:t>next step </a:t>
            </a:r>
            <a:r>
              <a:rPr lang="en-US" sz="3300" dirty="0" smtClean="0">
                <a:solidFill>
                  <a:srgbClr val="002060"/>
                </a:solidFill>
              </a:rPr>
              <a:t>in the risk management process.</a:t>
            </a:r>
          </a:p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</a:pPr>
            <a:endParaRPr lang="en-US" dirty="0" smtClean="0">
              <a:solidFill>
                <a:srgbClr val="00206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49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0"/>
            <a:ext cx="1676400" cy="609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6089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txBody>
          <a:bodyPr>
            <a:normAutofit/>
          </a:bodyPr>
          <a:lstStyle/>
          <a:p>
            <a:pPr algn="l"/>
            <a:r>
              <a:rPr lang="en-US" altLang="en-US" sz="2000" dirty="0" smtClean="0">
                <a:solidFill>
                  <a:srgbClr val="002060"/>
                </a:solidFill>
              </a:rPr>
              <a:t>  </a:t>
            </a:r>
            <a:r>
              <a:rPr lang="en-US" sz="2400" dirty="0" smtClean="0">
                <a:solidFill>
                  <a:srgbClr val="002060"/>
                </a:solidFill>
              </a:rPr>
              <a:t>Differences between Leadership and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85900"/>
            <a:ext cx="8763000" cy="5219700"/>
          </a:xfrm>
        </p:spPr>
        <p:txBody>
          <a:bodyPr>
            <a:normAutofit fontScale="72500" lnSpcReduction="20000"/>
          </a:bodyPr>
          <a:lstStyle/>
          <a:p>
            <a:pPr algn="just"/>
            <a:r>
              <a:rPr lang="en-US" sz="3300" dirty="0" smtClean="0">
                <a:solidFill>
                  <a:srgbClr val="002060"/>
                </a:solidFill>
              </a:rPr>
              <a:t>Management is more of science as the managers are exact, planned, standard, logical and more of mind. </a:t>
            </a:r>
            <a:r>
              <a:rPr lang="en-US" sz="3300" dirty="0" smtClean="0">
                <a:solidFill>
                  <a:srgbClr val="00B050"/>
                </a:solidFill>
              </a:rPr>
              <a:t>Leadership, on the other hand, is an art.</a:t>
            </a:r>
            <a:r>
              <a:rPr lang="en-US" sz="3300" dirty="0" smtClean="0">
                <a:solidFill>
                  <a:srgbClr val="002060"/>
                </a:solidFill>
              </a:rPr>
              <a:t> In an organization, if the managers are required, then leaders are a must/essential. </a:t>
            </a:r>
          </a:p>
          <a:p>
            <a:pPr algn="just"/>
            <a:endParaRPr lang="en-US" sz="3300" dirty="0" smtClean="0">
              <a:solidFill>
                <a:srgbClr val="002060"/>
              </a:solidFill>
            </a:endParaRPr>
          </a:p>
          <a:p>
            <a:pPr algn="just"/>
            <a:r>
              <a:rPr lang="en-US" sz="3300" dirty="0" smtClean="0">
                <a:solidFill>
                  <a:srgbClr val="002060"/>
                </a:solidFill>
              </a:rPr>
              <a:t>While management deals with the technical dimension in an organization or the job content;</a:t>
            </a:r>
            <a:r>
              <a:rPr lang="en-US" sz="3300" dirty="0" smtClean="0">
                <a:solidFill>
                  <a:srgbClr val="00B050"/>
                </a:solidFill>
              </a:rPr>
              <a:t> leadership deals with the people aspect in an organization. </a:t>
            </a:r>
          </a:p>
          <a:p>
            <a:pPr algn="just"/>
            <a:endParaRPr lang="en-US" sz="3300" dirty="0" smtClean="0">
              <a:solidFill>
                <a:srgbClr val="002060"/>
              </a:solidFill>
            </a:endParaRPr>
          </a:p>
          <a:p>
            <a:pPr algn="just"/>
            <a:r>
              <a:rPr lang="en-US" sz="3300" dirty="0" smtClean="0">
                <a:solidFill>
                  <a:srgbClr val="002060"/>
                </a:solidFill>
              </a:rPr>
              <a:t>While management measures/evaluates people by their name, past records, present performance; </a:t>
            </a:r>
            <a:r>
              <a:rPr lang="en-US" sz="3300" dirty="0" smtClean="0">
                <a:solidFill>
                  <a:srgbClr val="00B050"/>
                </a:solidFill>
              </a:rPr>
              <a:t>leadership sees and evaluates individuals as having potential for things that can’t be measured,</a:t>
            </a:r>
            <a:r>
              <a:rPr lang="en-US" sz="3300" dirty="0" smtClean="0">
                <a:solidFill>
                  <a:srgbClr val="002060"/>
                </a:solidFill>
              </a:rPr>
              <a:t> i.e., it deals with future and the performance of people if their potential is fully extracted. </a:t>
            </a:r>
          </a:p>
          <a:p>
            <a:pPr algn="just"/>
            <a:endParaRPr lang="en-US" dirty="0" smtClean="0">
              <a:solidFill>
                <a:srgbClr val="002060"/>
              </a:solidFill>
            </a:endParaRP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67600" y="0"/>
            <a:ext cx="1676400" cy="609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639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solidFill>
                  <a:srgbClr val="002060"/>
                </a:solidFill>
              </a:rPr>
              <a:t>Risk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49362"/>
            <a:ext cx="8763000" cy="5608638"/>
          </a:xfrm>
        </p:spPr>
        <p:txBody>
          <a:bodyPr>
            <a:normAutofit fontScale="95000"/>
          </a:bodyPr>
          <a:lstStyle/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</a:pPr>
            <a:r>
              <a:rPr lang="en-US" sz="2500" b="1" dirty="0" smtClean="0">
                <a:solidFill>
                  <a:srgbClr val="002060"/>
                </a:solidFill>
              </a:rPr>
              <a:t>Having criteria </a:t>
            </a:r>
            <a:r>
              <a:rPr lang="en-US" sz="2500" dirty="0" smtClean="0">
                <a:solidFill>
                  <a:srgbClr val="002060"/>
                </a:solidFill>
              </a:rPr>
              <a:t>to determine </a:t>
            </a:r>
            <a:r>
              <a:rPr lang="en-US" sz="2500" b="1" dirty="0" smtClean="0">
                <a:solidFill>
                  <a:srgbClr val="002060"/>
                </a:solidFill>
              </a:rPr>
              <a:t>high-impact risks </a:t>
            </a:r>
            <a:r>
              <a:rPr lang="en-US" sz="2500" dirty="0" smtClean="0">
                <a:solidFill>
                  <a:srgbClr val="002060"/>
                </a:solidFill>
              </a:rPr>
              <a:t>can help </a:t>
            </a:r>
            <a:r>
              <a:rPr lang="en-US" sz="2500" b="1" dirty="0" smtClean="0">
                <a:solidFill>
                  <a:srgbClr val="002060"/>
                </a:solidFill>
              </a:rPr>
              <a:t>narrow the focus on a few critical risks that require mitigation.</a:t>
            </a:r>
            <a:r>
              <a:rPr lang="en-US" sz="2500" dirty="0" smtClean="0">
                <a:solidFill>
                  <a:srgbClr val="002060"/>
                </a:solidFill>
              </a:rPr>
              <a:t> </a:t>
            </a:r>
          </a:p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</a:pPr>
            <a:r>
              <a:rPr lang="en-US" sz="2500" dirty="0" smtClean="0">
                <a:solidFill>
                  <a:srgbClr val="002060"/>
                </a:solidFill>
              </a:rPr>
              <a:t>For example, suppose </a:t>
            </a:r>
            <a:r>
              <a:rPr lang="en-US" sz="2500" b="1" dirty="0" smtClean="0">
                <a:solidFill>
                  <a:srgbClr val="002060"/>
                </a:solidFill>
              </a:rPr>
              <a:t>high-impact risks </a:t>
            </a:r>
            <a:r>
              <a:rPr lang="en-US" sz="2500" dirty="0" smtClean="0">
                <a:solidFill>
                  <a:srgbClr val="002060"/>
                </a:solidFill>
              </a:rPr>
              <a:t>are those that could increase the </a:t>
            </a:r>
            <a:r>
              <a:rPr lang="en-US" sz="2500" b="1" dirty="0" smtClean="0">
                <a:solidFill>
                  <a:srgbClr val="002060"/>
                </a:solidFill>
              </a:rPr>
              <a:t>project costs by 5% </a:t>
            </a:r>
            <a:r>
              <a:rPr lang="en-US" sz="2500" dirty="0" smtClean="0">
                <a:solidFill>
                  <a:srgbClr val="002060"/>
                </a:solidFill>
              </a:rPr>
              <a:t>of the conceptual budget or </a:t>
            </a:r>
            <a:r>
              <a:rPr lang="en-US" sz="2500" b="1" dirty="0" smtClean="0">
                <a:solidFill>
                  <a:srgbClr val="002060"/>
                </a:solidFill>
              </a:rPr>
              <a:t>2% of the detailed budget.</a:t>
            </a:r>
            <a:r>
              <a:rPr lang="en-US" sz="2500" dirty="0" smtClean="0">
                <a:solidFill>
                  <a:srgbClr val="002060"/>
                </a:solidFill>
              </a:rPr>
              <a:t> </a:t>
            </a:r>
          </a:p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</a:pPr>
            <a:r>
              <a:rPr lang="en-US" sz="2500" dirty="0" smtClean="0">
                <a:solidFill>
                  <a:srgbClr val="002060"/>
                </a:solidFill>
              </a:rPr>
              <a:t>Risk evaluation is about </a:t>
            </a:r>
            <a:r>
              <a:rPr lang="en-US" sz="2500" b="1" dirty="0" smtClean="0">
                <a:solidFill>
                  <a:srgbClr val="002060"/>
                </a:solidFill>
              </a:rPr>
              <a:t>developing an understanding </a:t>
            </a:r>
            <a:r>
              <a:rPr lang="en-US" sz="2500" dirty="0" smtClean="0">
                <a:solidFill>
                  <a:srgbClr val="002060"/>
                </a:solidFill>
              </a:rPr>
              <a:t>of </a:t>
            </a:r>
            <a:r>
              <a:rPr lang="en-US" sz="2500" b="1" dirty="0" smtClean="0">
                <a:solidFill>
                  <a:srgbClr val="002060"/>
                </a:solidFill>
              </a:rPr>
              <a:t>which potential risks </a:t>
            </a:r>
            <a:r>
              <a:rPr lang="en-US" sz="2500" dirty="0" smtClean="0">
                <a:solidFill>
                  <a:srgbClr val="002060"/>
                </a:solidFill>
              </a:rPr>
              <a:t>have the </a:t>
            </a:r>
            <a:r>
              <a:rPr lang="en-US" sz="2500" b="1" dirty="0" smtClean="0">
                <a:solidFill>
                  <a:srgbClr val="002060"/>
                </a:solidFill>
              </a:rPr>
              <a:t>greatest possibility </a:t>
            </a:r>
            <a:r>
              <a:rPr lang="en-US" sz="2500" dirty="0" smtClean="0">
                <a:solidFill>
                  <a:srgbClr val="002060"/>
                </a:solidFill>
              </a:rPr>
              <a:t>of </a:t>
            </a:r>
            <a:r>
              <a:rPr lang="en-US" sz="2500" b="1" dirty="0" smtClean="0">
                <a:solidFill>
                  <a:srgbClr val="002060"/>
                </a:solidFill>
              </a:rPr>
              <a:t>occurring</a:t>
            </a:r>
            <a:r>
              <a:rPr lang="en-US" sz="2500" dirty="0" smtClean="0">
                <a:solidFill>
                  <a:srgbClr val="002060"/>
                </a:solidFill>
              </a:rPr>
              <a:t> and can have </a:t>
            </a:r>
            <a:r>
              <a:rPr lang="en-US" sz="2500" b="1" dirty="0" smtClean="0">
                <a:solidFill>
                  <a:srgbClr val="002060"/>
                </a:solidFill>
              </a:rPr>
              <a:t>the greatest negative impact </a:t>
            </a:r>
            <a:r>
              <a:rPr lang="en-US" sz="2500" dirty="0" smtClean="0">
                <a:solidFill>
                  <a:srgbClr val="002060"/>
                </a:solidFill>
              </a:rPr>
              <a:t>on the project.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50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0"/>
            <a:ext cx="1676400" cy="609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705304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5800"/>
            <a:ext cx="91440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rgbClr val="002060"/>
                </a:solidFill>
              </a:rPr>
              <a:t>Risk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860"/>
            <a:ext cx="8519795" cy="4980940"/>
          </a:xfrm>
        </p:spPr>
        <p:txBody>
          <a:bodyPr>
            <a:normAutofit fontScale="90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sz="2700" dirty="0" smtClean="0">
                <a:solidFill>
                  <a:srgbClr val="002060"/>
                </a:solidFill>
              </a:rPr>
              <a:t>There is a positive correlation—both </a:t>
            </a:r>
            <a:r>
              <a:rPr lang="en-US" sz="2700" b="1" dirty="0" smtClean="0">
                <a:solidFill>
                  <a:srgbClr val="002060"/>
                </a:solidFill>
              </a:rPr>
              <a:t>increase or decrease together</a:t>
            </a:r>
            <a:r>
              <a:rPr lang="en-US" sz="2700" dirty="0" smtClean="0">
                <a:solidFill>
                  <a:srgbClr val="002060"/>
                </a:solidFill>
              </a:rPr>
              <a:t>— </a:t>
            </a:r>
            <a:r>
              <a:rPr lang="en-US" sz="2700" b="1" dirty="0" smtClean="0">
                <a:solidFill>
                  <a:srgbClr val="002060"/>
                </a:solidFill>
              </a:rPr>
              <a:t>between project risk and project complexity</a:t>
            </a:r>
            <a:r>
              <a:rPr lang="en-US" sz="2700" dirty="0" smtClean="0">
                <a:solidFill>
                  <a:srgbClr val="002060"/>
                </a:solidFill>
              </a:rPr>
              <a:t>. A </a:t>
            </a:r>
            <a:r>
              <a:rPr lang="en-US" sz="2700" b="1" dirty="0" smtClean="0">
                <a:solidFill>
                  <a:srgbClr val="002060"/>
                </a:solidFill>
              </a:rPr>
              <a:t>project with new and emerging technology </a:t>
            </a:r>
            <a:r>
              <a:rPr lang="en-US" sz="2700" dirty="0" smtClean="0">
                <a:solidFill>
                  <a:srgbClr val="002060"/>
                </a:solidFill>
              </a:rPr>
              <a:t>will have a </a:t>
            </a:r>
            <a:r>
              <a:rPr lang="en-US" sz="2700" b="1" dirty="0" smtClean="0">
                <a:solidFill>
                  <a:srgbClr val="002060"/>
                </a:solidFill>
              </a:rPr>
              <a:t>high-complexity</a:t>
            </a:r>
            <a:r>
              <a:rPr lang="en-US" sz="2700" dirty="0" smtClean="0">
                <a:solidFill>
                  <a:srgbClr val="002060"/>
                </a:solidFill>
              </a:rPr>
              <a:t> rating and a correspondingly </a:t>
            </a:r>
            <a:r>
              <a:rPr lang="en-US" sz="2700" b="1" dirty="0" smtClean="0">
                <a:solidFill>
                  <a:srgbClr val="002060"/>
                </a:solidFill>
              </a:rPr>
              <a:t>high risk. </a:t>
            </a:r>
          </a:p>
          <a:p>
            <a:pPr algn="just">
              <a:lnSpc>
                <a:spcPct val="120000"/>
              </a:lnSpc>
            </a:pPr>
            <a:r>
              <a:rPr lang="en-US" sz="2700" dirty="0" smtClean="0">
                <a:solidFill>
                  <a:srgbClr val="002060"/>
                </a:solidFill>
              </a:rPr>
              <a:t>The project management </a:t>
            </a:r>
            <a:r>
              <a:rPr lang="en-US" sz="2700" b="1" dirty="0" smtClean="0">
                <a:solidFill>
                  <a:srgbClr val="002060"/>
                </a:solidFill>
              </a:rPr>
              <a:t>team</a:t>
            </a:r>
            <a:r>
              <a:rPr lang="en-US" sz="2700" dirty="0" smtClean="0">
                <a:solidFill>
                  <a:srgbClr val="002060"/>
                </a:solidFill>
              </a:rPr>
              <a:t> </a:t>
            </a:r>
            <a:r>
              <a:rPr lang="en-US" sz="2700" b="1" dirty="0" smtClean="0">
                <a:solidFill>
                  <a:srgbClr val="002060"/>
                </a:solidFill>
              </a:rPr>
              <a:t>will assign </a:t>
            </a:r>
            <a:r>
              <a:rPr lang="en-US" sz="2700" dirty="0" smtClean="0">
                <a:solidFill>
                  <a:srgbClr val="002060"/>
                </a:solidFill>
              </a:rPr>
              <a:t>the </a:t>
            </a:r>
            <a:r>
              <a:rPr lang="en-US" sz="2700" b="1" dirty="0" smtClean="0">
                <a:solidFill>
                  <a:srgbClr val="002060"/>
                </a:solidFill>
              </a:rPr>
              <a:t>appropriate resources</a:t>
            </a:r>
            <a:r>
              <a:rPr lang="en-US" sz="2700" dirty="0" smtClean="0">
                <a:solidFill>
                  <a:srgbClr val="002060"/>
                </a:solidFill>
              </a:rPr>
              <a:t> to the </a:t>
            </a:r>
            <a:r>
              <a:rPr lang="en-US" sz="2700" b="1" dirty="0" smtClean="0">
                <a:solidFill>
                  <a:srgbClr val="002060"/>
                </a:solidFill>
              </a:rPr>
              <a:t>technology managers </a:t>
            </a:r>
            <a:r>
              <a:rPr lang="en-US" sz="2700" dirty="0" smtClean="0">
                <a:solidFill>
                  <a:srgbClr val="002060"/>
                </a:solidFill>
              </a:rPr>
              <a:t>to ensure the </a:t>
            </a:r>
            <a:r>
              <a:rPr lang="en-US" sz="2700" b="1" dirty="0" smtClean="0">
                <a:solidFill>
                  <a:srgbClr val="002060"/>
                </a:solidFill>
              </a:rPr>
              <a:t>accomplishment of project goals</a:t>
            </a:r>
            <a:r>
              <a:rPr lang="en-US" sz="2700" dirty="0" smtClean="0">
                <a:solidFill>
                  <a:srgbClr val="002060"/>
                </a:solidFill>
              </a:rPr>
              <a:t>. The </a:t>
            </a:r>
            <a:r>
              <a:rPr lang="en-US" sz="2700" b="1" dirty="0" smtClean="0">
                <a:solidFill>
                  <a:srgbClr val="002060"/>
                </a:solidFill>
              </a:rPr>
              <a:t>more complex the technology,</a:t>
            </a:r>
            <a:r>
              <a:rPr lang="en-US" sz="2700" dirty="0" smtClean="0">
                <a:solidFill>
                  <a:srgbClr val="002060"/>
                </a:solidFill>
              </a:rPr>
              <a:t> the </a:t>
            </a:r>
            <a:r>
              <a:rPr lang="en-US" sz="2700" b="1" dirty="0" smtClean="0">
                <a:solidFill>
                  <a:srgbClr val="002060"/>
                </a:solidFill>
              </a:rPr>
              <a:t>more resources </a:t>
            </a:r>
            <a:r>
              <a:rPr lang="en-US" sz="2700" dirty="0" smtClean="0">
                <a:solidFill>
                  <a:srgbClr val="002060"/>
                </a:solidFill>
              </a:rPr>
              <a:t>the technology manager typically </a:t>
            </a:r>
            <a:r>
              <a:rPr lang="en-US" sz="2700" b="1" dirty="0" smtClean="0">
                <a:solidFill>
                  <a:srgbClr val="002060"/>
                </a:solidFill>
              </a:rPr>
              <a:t>needs to meet project goals</a:t>
            </a:r>
            <a:r>
              <a:rPr lang="en-US" sz="2700" dirty="0" smtClean="0">
                <a:solidFill>
                  <a:srgbClr val="002060"/>
                </a:solidFill>
              </a:rPr>
              <a:t>, and </a:t>
            </a:r>
            <a:r>
              <a:rPr lang="en-US" sz="2700" b="1" dirty="0" smtClean="0">
                <a:solidFill>
                  <a:srgbClr val="002060"/>
                </a:solidFill>
              </a:rPr>
              <a:t>each of those resources </a:t>
            </a:r>
            <a:r>
              <a:rPr lang="en-US" sz="2700" dirty="0" smtClean="0">
                <a:solidFill>
                  <a:srgbClr val="002060"/>
                </a:solidFill>
              </a:rPr>
              <a:t>could </a:t>
            </a:r>
            <a:r>
              <a:rPr lang="en-US" sz="2700" b="1" dirty="0" smtClean="0">
                <a:solidFill>
                  <a:srgbClr val="002060"/>
                </a:solidFill>
              </a:rPr>
              <a:t>face unexpected problems.</a:t>
            </a:r>
          </a:p>
          <a:p>
            <a:pPr algn="just">
              <a:lnSpc>
                <a:spcPct val="120000"/>
              </a:lnSpc>
            </a:pPr>
            <a:endParaRPr lang="en-US" sz="1800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51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0"/>
            <a:ext cx="1676400" cy="685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85800"/>
            <a:ext cx="9144000" cy="68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rgbClr val="002060"/>
                </a:solidFill>
              </a:rPr>
              <a:t>Risk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860"/>
            <a:ext cx="8519795" cy="4980940"/>
          </a:xfrm>
        </p:spPr>
        <p:txBody>
          <a:bodyPr>
            <a:normAutofit fontScale="97500"/>
          </a:bodyPr>
          <a:lstStyle/>
          <a:p>
            <a:pPr algn="just">
              <a:lnSpc>
                <a:spcPct val="120000"/>
              </a:lnSpc>
            </a:pPr>
            <a:r>
              <a:rPr lang="en-US" sz="2500" dirty="0" smtClean="0">
                <a:solidFill>
                  <a:srgbClr val="002060"/>
                </a:solidFill>
              </a:rPr>
              <a:t>Building on the </a:t>
            </a:r>
            <a:r>
              <a:rPr lang="en-US" sz="2500" b="1" dirty="0" smtClean="0">
                <a:solidFill>
                  <a:srgbClr val="002060"/>
                </a:solidFill>
              </a:rPr>
              <a:t>identification of the risks</a:t>
            </a:r>
            <a:r>
              <a:rPr lang="en-US" sz="2500" dirty="0" smtClean="0">
                <a:solidFill>
                  <a:srgbClr val="002060"/>
                </a:solidFill>
              </a:rPr>
              <a:t>, each risk event is </a:t>
            </a:r>
            <a:r>
              <a:rPr lang="en-US" sz="2500" b="1" dirty="0" smtClean="0">
                <a:solidFill>
                  <a:srgbClr val="002060"/>
                </a:solidFill>
              </a:rPr>
              <a:t>analyzed to determine </a:t>
            </a:r>
            <a:r>
              <a:rPr lang="en-US" sz="2500" dirty="0" smtClean="0">
                <a:solidFill>
                  <a:srgbClr val="002060"/>
                </a:solidFill>
              </a:rPr>
              <a:t>the likelihood of </a:t>
            </a:r>
            <a:r>
              <a:rPr lang="en-US" sz="2500" b="1" dirty="0" smtClean="0">
                <a:solidFill>
                  <a:srgbClr val="002060"/>
                </a:solidFill>
              </a:rPr>
              <a:t>occurrence and the potential cost if it did occur.</a:t>
            </a:r>
            <a:r>
              <a:rPr lang="en-US" sz="2500" dirty="0" smtClean="0">
                <a:solidFill>
                  <a:srgbClr val="002060"/>
                </a:solidFill>
              </a:rPr>
              <a:t> </a:t>
            </a:r>
          </a:p>
          <a:p>
            <a:pPr algn="just">
              <a:lnSpc>
                <a:spcPct val="120000"/>
              </a:lnSpc>
            </a:pPr>
            <a:r>
              <a:rPr lang="en-US" sz="2500" dirty="0" smtClean="0">
                <a:solidFill>
                  <a:srgbClr val="002060"/>
                </a:solidFill>
              </a:rPr>
              <a:t>The </a:t>
            </a:r>
            <a:r>
              <a:rPr lang="en-US" sz="2500" b="1" dirty="0" smtClean="0">
                <a:solidFill>
                  <a:srgbClr val="002060"/>
                </a:solidFill>
              </a:rPr>
              <a:t>possibility and impact </a:t>
            </a:r>
            <a:r>
              <a:rPr lang="en-US" sz="2500" dirty="0" smtClean="0">
                <a:solidFill>
                  <a:srgbClr val="002060"/>
                </a:solidFill>
              </a:rPr>
              <a:t>are both </a:t>
            </a:r>
            <a:r>
              <a:rPr lang="en-US" sz="2500" b="1" dirty="0" smtClean="0">
                <a:solidFill>
                  <a:srgbClr val="002060"/>
                </a:solidFill>
              </a:rPr>
              <a:t>rated as high, medium, or low</a:t>
            </a:r>
            <a:r>
              <a:rPr lang="en-US" sz="2500" dirty="0" smtClean="0">
                <a:solidFill>
                  <a:srgbClr val="002060"/>
                </a:solidFill>
              </a:rPr>
              <a:t>. </a:t>
            </a:r>
          </a:p>
          <a:p>
            <a:pPr algn="just">
              <a:lnSpc>
                <a:spcPct val="120000"/>
              </a:lnSpc>
            </a:pPr>
            <a:r>
              <a:rPr lang="en-US" sz="2500" dirty="0" smtClean="0">
                <a:solidFill>
                  <a:srgbClr val="002060"/>
                </a:solidFill>
              </a:rPr>
              <a:t>A </a:t>
            </a:r>
            <a:r>
              <a:rPr lang="en-US" sz="2500" b="1" dirty="0" smtClean="0">
                <a:solidFill>
                  <a:srgbClr val="002060"/>
                </a:solidFill>
              </a:rPr>
              <a:t>risk mitigation plan </a:t>
            </a:r>
            <a:r>
              <a:rPr lang="en-US" sz="2500" dirty="0" smtClean="0">
                <a:solidFill>
                  <a:srgbClr val="002060"/>
                </a:solidFill>
              </a:rPr>
              <a:t>addresses the items that have high ratings on both factors— </a:t>
            </a:r>
            <a:r>
              <a:rPr lang="en-US" sz="2500" b="1" dirty="0" smtClean="0">
                <a:solidFill>
                  <a:srgbClr val="002060"/>
                </a:solidFill>
              </a:rPr>
              <a:t>possibility and impact.</a:t>
            </a:r>
          </a:p>
          <a:p>
            <a:endParaRPr lang="en-US" sz="2800" dirty="0" smtClean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52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0"/>
            <a:ext cx="1676400" cy="685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741081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9144000" cy="563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solidFill>
                  <a:srgbClr val="002060"/>
                </a:solidFill>
              </a:rPr>
              <a:t>Risk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9075"/>
            <a:ext cx="8229600" cy="5140325"/>
          </a:xfrm>
        </p:spPr>
        <p:txBody>
          <a:bodyPr>
            <a:normAutofit fontScale="97500"/>
          </a:bodyPr>
          <a:lstStyle/>
          <a:p>
            <a:pPr algn="just">
              <a:lnSpc>
                <a:spcPct val="120000"/>
              </a:lnSpc>
            </a:pPr>
            <a:r>
              <a:rPr lang="en-US" sz="2500" dirty="0" smtClean="0">
                <a:solidFill>
                  <a:srgbClr val="002060"/>
                </a:solidFill>
              </a:rPr>
              <a:t>Not all project managers </a:t>
            </a:r>
            <a:r>
              <a:rPr lang="en-US" sz="2500" b="1" dirty="0" smtClean="0">
                <a:solidFill>
                  <a:srgbClr val="002060"/>
                </a:solidFill>
              </a:rPr>
              <a:t>conduct a formal risk assessment on a project. </a:t>
            </a:r>
          </a:p>
          <a:p>
            <a:pPr algn="just">
              <a:lnSpc>
                <a:spcPct val="120000"/>
              </a:lnSpc>
            </a:pPr>
            <a:r>
              <a:rPr lang="en-US" sz="2500" dirty="0" smtClean="0">
                <a:solidFill>
                  <a:srgbClr val="002060"/>
                </a:solidFill>
              </a:rPr>
              <a:t>One reason, was a </a:t>
            </a:r>
            <a:r>
              <a:rPr lang="en-US" sz="2500" b="1" dirty="0" smtClean="0">
                <a:solidFill>
                  <a:srgbClr val="002060"/>
                </a:solidFill>
              </a:rPr>
              <a:t>low understanding of the tools and benefits</a:t>
            </a:r>
            <a:r>
              <a:rPr lang="en-US" sz="2500" dirty="0" smtClean="0">
                <a:solidFill>
                  <a:srgbClr val="002060"/>
                </a:solidFill>
              </a:rPr>
              <a:t> of a </a:t>
            </a:r>
            <a:r>
              <a:rPr lang="en-US" sz="2500" b="1" dirty="0" smtClean="0">
                <a:solidFill>
                  <a:srgbClr val="002060"/>
                </a:solidFill>
              </a:rPr>
              <a:t>structured analysis of project risks </a:t>
            </a:r>
            <a:r>
              <a:rPr lang="en-US" sz="2500" dirty="0" smtClean="0">
                <a:solidFill>
                  <a:srgbClr val="002060"/>
                </a:solidFill>
              </a:rPr>
              <a:t>. </a:t>
            </a:r>
          </a:p>
          <a:p>
            <a:pPr algn="just">
              <a:lnSpc>
                <a:spcPct val="120000"/>
              </a:lnSpc>
            </a:pPr>
            <a:r>
              <a:rPr lang="en-US" sz="2500" dirty="0" smtClean="0">
                <a:solidFill>
                  <a:srgbClr val="002060"/>
                </a:solidFill>
              </a:rPr>
              <a:t>The </a:t>
            </a:r>
            <a:r>
              <a:rPr lang="en-US" sz="2500" b="1" dirty="0" smtClean="0">
                <a:solidFill>
                  <a:srgbClr val="002060"/>
                </a:solidFill>
              </a:rPr>
              <a:t>lack of formal risk management tools </a:t>
            </a:r>
            <a:r>
              <a:rPr lang="en-US" sz="2500" dirty="0" smtClean="0">
                <a:solidFill>
                  <a:srgbClr val="002060"/>
                </a:solidFill>
              </a:rPr>
              <a:t>was also seen as a </a:t>
            </a:r>
            <a:r>
              <a:rPr lang="en-US" sz="2500" b="1" dirty="0" smtClean="0">
                <a:solidFill>
                  <a:srgbClr val="002060"/>
                </a:solidFill>
              </a:rPr>
              <a:t>barrier</a:t>
            </a:r>
            <a:r>
              <a:rPr lang="en-US" sz="2500" dirty="0" smtClean="0">
                <a:solidFill>
                  <a:srgbClr val="002060"/>
                </a:solidFill>
              </a:rPr>
              <a:t> to </a:t>
            </a:r>
            <a:r>
              <a:rPr lang="en-US" sz="2500" b="1" dirty="0" smtClean="0">
                <a:solidFill>
                  <a:srgbClr val="002060"/>
                </a:solidFill>
              </a:rPr>
              <a:t>implementing a risk management program. </a:t>
            </a:r>
          </a:p>
          <a:p>
            <a:pPr algn="just">
              <a:lnSpc>
                <a:spcPct val="120000"/>
              </a:lnSpc>
            </a:pPr>
            <a:endParaRPr lang="en-US" dirty="0" smtClean="0">
              <a:solidFill>
                <a:srgbClr val="002060"/>
              </a:solidFill>
            </a:endParaRP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53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0"/>
            <a:ext cx="1676400" cy="533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9144000" cy="563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solidFill>
                  <a:srgbClr val="002060"/>
                </a:solidFill>
              </a:rPr>
              <a:t>Risk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9075"/>
            <a:ext cx="8229600" cy="5140325"/>
          </a:xfrm>
        </p:spPr>
        <p:txBody>
          <a:bodyPr>
            <a:normAutofit fontScale="97500"/>
          </a:bodyPr>
          <a:lstStyle/>
          <a:p>
            <a:pPr algn="just">
              <a:lnSpc>
                <a:spcPct val="120000"/>
              </a:lnSpc>
            </a:pPr>
            <a:r>
              <a:rPr lang="en-US" sz="2500" dirty="0" smtClean="0">
                <a:solidFill>
                  <a:srgbClr val="002060"/>
                </a:solidFill>
              </a:rPr>
              <a:t>Additionally, the </a:t>
            </a:r>
            <a:r>
              <a:rPr lang="en-US" sz="2500" b="1" dirty="0" smtClean="0">
                <a:solidFill>
                  <a:srgbClr val="002060"/>
                </a:solidFill>
              </a:rPr>
              <a:t>project manager’s personality </a:t>
            </a:r>
            <a:r>
              <a:rPr lang="en-US" sz="2500" dirty="0" smtClean="0">
                <a:solidFill>
                  <a:srgbClr val="002060"/>
                </a:solidFill>
              </a:rPr>
              <a:t>and </a:t>
            </a:r>
            <a:r>
              <a:rPr lang="en-US" sz="2500" b="1" dirty="0" smtClean="0">
                <a:solidFill>
                  <a:srgbClr val="002060"/>
                </a:solidFill>
              </a:rPr>
              <a:t>management style play into risk preparation levels</a:t>
            </a:r>
            <a:r>
              <a:rPr lang="en-US" sz="2500" dirty="0" smtClean="0">
                <a:solidFill>
                  <a:srgbClr val="002060"/>
                </a:solidFill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en-US" sz="2500" dirty="0" smtClean="0">
                <a:solidFill>
                  <a:srgbClr val="002060"/>
                </a:solidFill>
              </a:rPr>
              <a:t> Some project managers are </a:t>
            </a:r>
            <a:r>
              <a:rPr lang="en-US" sz="2500" b="1" dirty="0" smtClean="0">
                <a:solidFill>
                  <a:srgbClr val="002060"/>
                </a:solidFill>
              </a:rPr>
              <a:t>more proactive </a:t>
            </a:r>
            <a:r>
              <a:rPr lang="en-US" sz="2500" dirty="0" smtClean="0">
                <a:solidFill>
                  <a:srgbClr val="002060"/>
                </a:solidFill>
              </a:rPr>
              <a:t>and </a:t>
            </a:r>
            <a:r>
              <a:rPr lang="en-US" sz="2500" b="1" dirty="0" smtClean="0">
                <a:solidFill>
                  <a:srgbClr val="002060"/>
                </a:solidFill>
              </a:rPr>
              <a:t> develop elaborate risk management programs for their projects.</a:t>
            </a:r>
          </a:p>
          <a:p>
            <a:pPr algn="just">
              <a:lnSpc>
                <a:spcPct val="120000"/>
              </a:lnSpc>
            </a:pPr>
            <a:r>
              <a:rPr lang="en-US" sz="2500" dirty="0" smtClean="0">
                <a:solidFill>
                  <a:srgbClr val="002060"/>
                </a:solidFill>
              </a:rPr>
              <a:t> Other managers are </a:t>
            </a:r>
            <a:r>
              <a:rPr lang="en-US" sz="2500" b="1" dirty="0" smtClean="0">
                <a:solidFill>
                  <a:srgbClr val="002060"/>
                </a:solidFill>
              </a:rPr>
              <a:t>reactive</a:t>
            </a:r>
            <a:r>
              <a:rPr lang="en-US" sz="2500" dirty="0" smtClean="0">
                <a:solidFill>
                  <a:srgbClr val="002060"/>
                </a:solidFill>
              </a:rPr>
              <a:t> and are </a:t>
            </a:r>
            <a:r>
              <a:rPr lang="en-US" sz="2500" b="1" dirty="0" smtClean="0">
                <a:solidFill>
                  <a:srgbClr val="002060"/>
                </a:solidFill>
              </a:rPr>
              <a:t>more confident </a:t>
            </a:r>
            <a:r>
              <a:rPr lang="en-US" sz="2500" dirty="0" smtClean="0">
                <a:solidFill>
                  <a:srgbClr val="002060"/>
                </a:solidFill>
              </a:rPr>
              <a:t>in </a:t>
            </a:r>
            <a:r>
              <a:rPr lang="en-US" sz="2500" b="1" dirty="0" smtClean="0">
                <a:solidFill>
                  <a:srgbClr val="002060"/>
                </a:solidFill>
              </a:rPr>
              <a:t>their ability to handle unexpected events</a:t>
            </a:r>
            <a:r>
              <a:rPr lang="en-US" sz="2500" dirty="0" smtClean="0">
                <a:solidFill>
                  <a:srgbClr val="002060"/>
                </a:solidFill>
              </a:rPr>
              <a:t> </a:t>
            </a:r>
            <a:r>
              <a:rPr lang="en-US" sz="2500" b="1" dirty="0" smtClean="0">
                <a:solidFill>
                  <a:srgbClr val="002060"/>
                </a:solidFill>
              </a:rPr>
              <a:t>when they occur. </a:t>
            </a:r>
            <a:r>
              <a:rPr lang="en-US" sz="2500" dirty="0" smtClean="0">
                <a:solidFill>
                  <a:srgbClr val="002060"/>
                </a:solidFill>
              </a:rPr>
              <a:t>Yet others are risk averse, and </a:t>
            </a:r>
            <a:r>
              <a:rPr lang="en-US" sz="2500" b="1" dirty="0" smtClean="0">
                <a:solidFill>
                  <a:srgbClr val="002060"/>
                </a:solidFill>
              </a:rPr>
              <a:t>prefer to be optimistic</a:t>
            </a:r>
            <a:r>
              <a:rPr lang="en-US" sz="2500" dirty="0" smtClean="0">
                <a:solidFill>
                  <a:srgbClr val="002060"/>
                </a:solidFill>
              </a:rPr>
              <a:t> and </a:t>
            </a:r>
            <a:r>
              <a:rPr lang="en-US" sz="2500" b="1" dirty="0" smtClean="0">
                <a:solidFill>
                  <a:srgbClr val="002060"/>
                </a:solidFill>
              </a:rPr>
              <a:t>not consider risks </a:t>
            </a:r>
            <a:r>
              <a:rPr lang="en-US" sz="2500" dirty="0" smtClean="0">
                <a:solidFill>
                  <a:srgbClr val="002060"/>
                </a:solidFill>
              </a:rPr>
              <a:t>or </a:t>
            </a:r>
            <a:r>
              <a:rPr lang="en-US" sz="2500" b="1" dirty="0" smtClean="0">
                <a:solidFill>
                  <a:srgbClr val="002060"/>
                </a:solidFill>
              </a:rPr>
              <a:t>avoid taking risks whenever possible.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54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0"/>
            <a:ext cx="1676400" cy="533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77315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9370"/>
            <a:ext cx="8229600" cy="4817110"/>
          </a:xfrm>
        </p:spPr>
        <p:txBody>
          <a:bodyPr>
            <a:noAutofit/>
          </a:bodyPr>
          <a:lstStyle/>
          <a:p>
            <a:pPr algn="just">
              <a:lnSpc>
                <a:spcPct val="120000"/>
              </a:lnSpc>
            </a:pPr>
            <a:r>
              <a:rPr lang="en-US" sz="2400" dirty="0">
                <a:solidFill>
                  <a:srgbClr val="002060"/>
                </a:solidFill>
              </a:rPr>
              <a:t>On </a:t>
            </a:r>
            <a:r>
              <a:rPr lang="en-US" sz="2400" b="1" dirty="0">
                <a:solidFill>
                  <a:srgbClr val="002060"/>
                </a:solidFill>
              </a:rPr>
              <a:t>projects</a:t>
            </a:r>
            <a:r>
              <a:rPr lang="en-US" sz="2400" dirty="0">
                <a:solidFill>
                  <a:srgbClr val="002060"/>
                </a:solidFill>
              </a:rPr>
              <a:t> with a </a:t>
            </a:r>
            <a:r>
              <a:rPr lang="en-US" sz="2400" b="1" dirty="0">
                <a:solidFill>
                  <a:srgbClr val="002060"/>
                </a:solidFill>
              </a:rPr>
              <a:t>low-complexity</a:t>
            </a:r>
            <a:r>
              <a:rPr lang="en-US" sz="2400" dirty="0">
                <a:solidFill>
                  <a:srgbClr val="002060"/>
                </a:solidFill>
              </a:rPr>
              <a:t> profile, the project manager may </a:t>
            </a:r>
            <a:r>
              <a:rPr lang="en-US" sz="2400" b="1" dirty="0">
                <a:solidFill>
                  <a:srgbClr val="002060"/>
                </a:solidFill>
              </a:rPr>
              <a:t>informally track items </a:t>
            </a:r>
            <a:r>
              <a:rPr lang="en-US" sz="2400" dirty="0">
                <a:solidFill>
                  <a:srgbClr val="002060"/>
                </a:solidFill>
              </a:rPr>
              <a:t>that may be </a:t>
            </a:r>
            <a:r>
              <a:rPr lang="en-US" sz="2400" b="1" dirty="0">
                <a:solidFill>
                  <a:srgbClr val="002060"/>
                </a:solidFill>
              </a:rPr>
              <a:t>considered risk items</a:t>
            </a:r>
            <a:r>
              <a:rPr lang="en-US" sz="2400" dirty="0">
                <a:solidFill>
                  <a:srgbClr val="002060"/>
                </a:solidFill>
              </a:rPr>
              <a:t>. </a:t>
            </a:r>
          </a:p>
          <a:p>
            <a:pPr algn="just">
              <a:lnSpc>
                <a:spcPct val="120000"/>
              </a:lnSpc>
            </a:pPr>
            <a:r>
              <a:rPr lang="en-US" sz="2400" dirty="0" smtClean="0">
                <a:solidFill>
                  <a:srgbClr val="002060"/>
                </a:solidFill>
              </a:rPr>
              <a:t>On </a:t>
            </a:r>
            <a:r>
              <a:rPr lang="en-US" sz="2400" dirty="0">
                <a:solidFill>
                  <a:srgbClr val="002060"/>
                </a:solidFill>
              </a:rPr>
              <a:t>more </a:t>
            </a:r>
            <a:r>
              <a:rPr lang="en-US" sz="2400" b="1" dirty="0">
                <a:solidFill>
                  <a:srgbClr val="002060"/>
                </a:solidFill>
              </a:rPr>
              <a:t>complex projects</a:t>
            </a:r>
            <a:r>
              <a:rPr lang="en-US" sz="2400" dirty="0">
                <a:solidFill>
                  <a:srgbClr val="002060"/>
                </a:solidFill>
              </a:rPr>
              <a:t>, the project management team may </a:t>
            </a:r>
            <a:r>
              <a:rPr lang="en-US" sz="2400" b="1" dirty="0">
                <a:solidFill>
                  <a:srgbClr val="002060"/>
                </a:solidFill>
              </a:rPr>
              <a:t>develop a list of items </a:t>
            </a:r>
            <a:r>
              <a:rPr lang="en-US" sz="2400" dirty="0" smtClean="0">
                <a:solidFill>
                  <a:srgbClr val="002060"/>
                </a:solidFill>
              </a:rPr>
              <a:t>supposed </a:t>
            </a:r>
            <a:r>
              <a:rPr lang="en-US" sz="2400" dirty="0">
                <a:solidFill>
                  <a:srgbClr val="002060"/>
                </a:solidFill>
              </a:rPr>
              <a:t>to be </a:t>
            </a:r>
            <a:r>
              <a:rPr lang="en-US" sz="2400" b="1" dirty="0">
                <a:solidFill>
                  <a:srgbClr val="002060"/>
                </a:solidFill>
              </a:rPr>
              <a:t>higher risk </a:t>
            </a:r>
            <a:r>
              <a:rPr lang="en-US" sz="2400" dirty="0">
                <a:solidFill>
                  <a:srgbClr val="002060"/>
                </a:solidFill>
              </a:rPr>
              <a:t>and </a:t>
            </a:r>
            <a:r>
              <a:rPr lang="en-US" sz="2400" b="1" dirty="0">
                <a:solidFill>
                  <a:srgbClr val="002060"/>
                </a:solidFill>
              </a:rPr>
              <a:t>track them during project reviews</a:t>
            </a:r>
            <a:r>
              <a:rPr lang="en-US" sz="2400" dirty="0">
                <a:solidFill>
                  <a:srgbClr val="002060"/>
                </a:solidFill>
              </a:rPr>
              <a:t>. </a:t>
            </a:r>
            <a:endParaRPr lang="en-US" sz="2400" dirty="0" smtClean="0">
              <a:solidFill>
                <a:srgbClr val="002060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sz="2400" dirty="0" smtClean="0">
                <a:solidFill>
                  <a:srgbClr val="002060"/>
                </a:solidFill>
              </a:rPr>
              <a:t>On </a:t>
            </a:r>
            <a:r>
              <a:rPr lang="en-US" sz="2400" dirty="0">
                <a:solidFill>
                  <a:srgbClr val="002060"/>
                </a:solidFill>
              </a:rPr>
              <a:t>projects of even </a:t>
            </a:r>
            <a:r>
              <a:rPr lang="en-US" sz="2400" b="1" dirty="0">
                <a:solidFill>
                  <a:srgbClr val="002060"/>
                </a:solidFill>
              </a:rPr>
              <a:t>greater complexity</a:t>
            </a:r>
            <a:r>
              <a:rPr lang="en-US" sz="2400" dirty="0">
                <a:solidFill>
                  <a:srgbClr val="002060"/>
                </a:solidFill>
              </a:rPr>
              <a:t>, the </a:t>
            </a:r>
            <a:r>
              <a:rPr lang="en-US" sz="2400" b="1" dirty="0">
                <a:solidFill>
                  <a:srgbClr val="002060"/>
                </a:solidFill>
              </a:rPr>
              <a:t>process</a:t>
            </a:r>
            <a:r>
              <a:rPr lang="en-US" sz="2400" dirty="0">
                <a:solidFill>
                  <a:srgbClr val="002060"/>
                </a:solidFill>
              </a:rPr>
              <a:t> for </a:t>
            </a:r>
            <a:r>
              <a:rPr lang="en-US" sz="2400" b="1" dirty="0">
                <a:solidFill>
                  <a:srgbClr val="002060"/>
                </a:solidFill>
              </a:rPr>
              <a:t>evaluating risk is more formal </a:t>
            </a:r>
            <a:r>
              <a:rPr lang="en-US" sz="2400" dirty="0">
                <a:solidFill>
                  <a:srgbClr val="002060"/>
                </a:solidFill>
              </a:rPr>
              <a:t>with a </a:t>
            </a:r>
            <a:r>
              <a:rPr lang="en-US" sz="2400" b="1" dirty="0">
                <a:solidFill>
                  <a:srgbClr val="002060"/>
                </a:solidFill>
              </a:rPr>
              <a:t>risk assessment meeting</a:t>
            </a:r>
            <a:r>
              <a:rPr lang="en-US" sz="2400" dirty="0">
                <a:solidFill>
                  <a:srgbClr val="002060"/>
                </a:solidFill>
              </a:rPr>
              <a:t> or </a:t>
            </a:r>
            <a:r>
              <a:rPr lang="en-US" sz="2400" b="1" dirty="0">
                <a:solidFill>
                  <a:srgbClr val="002060"/>
                </a:solidFill>
              </a:rPr>
              <a:t>series of meetings during the life of the project</a:t>
            </a:r>
            <a:r>
              <a:rPr lang="en-US" sz="2400" dirty="0">
                <a:solidFill>
                  <a:srgbClr val="002060"/>
                </a:solidFill>
              </a:rPr>
              <a:t> to </a:t>
            </a:r>
            <a:r>
              <a:rPr lang="en-US" sz="2400" b="1" dirty="0">
                <a:solidFill>
                  <a:srgbClr val="002060"/>
                </a:solidFill>
              </a:rPr>
              <a:t>assess risks at different phases of the project. </a:t>
            </a:r>
          </a:p>
          <a:p>
            <a:pPr>
              <a:lnSpc>
                <a:spcPct val="120000"/>
              </a:lnSpc>
            </a:pPr>
            <a:endParaRPr lang="en-US" sz="2400" dirty="0">
              <a:solidFill>
                <a:srgbClr val="002060"/>
              </a:solidFill>
            </a:endParaRPr>
          </a:p>
          <a:p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0" y="609600"/>
            <a:ext cx="9144000" cy="563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txBody>
          <a:bodyPr vert="horz" lIns="91440" tIns="45720" rIns="91440" bIns="45720" rtlCol="0" anchor="ctr">
            <a:normAutofit fontScale="800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" altLang="en-US" sz="440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50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Risk Assessment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55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0"/>
            <a:ext cx="1676400" cy="609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9370"/>
            <a:ext cx="8229600" cy="481711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rgbClr val="002060"/>
                </a:solidFill>
              </a:rPr>
              <a:t>On </a:t>
            </a:r>
            <a:r>
              <a:rPr lang="en-US" sz="2400" dirty="0">
                <a:solidFill>
                  <a:srgbClr val="002060"/>
                </a:solidFill>
              </a:rPr>
              <a:t>highly </a:t>
            </a:r>
            <a:r>
              <a:rPr lang="en-US" sz="2400" b="1" dirty="0">
                <a:solidFill>
                  <a:srgbClr val="002060"/>
                </a:solidFill>
              </a:rPr>
              <a:t>complex projects</a:t>
            </a:r>
            <a:r>
              <a:rPr lang="en-US" sz="2400" dirty="0">
                <a:solidFill>
                  <a:srgbClr val="002060"/>
                </a:solidFill>
              </a:rPr>
              <a:t>, an </a:t>
            </a:r>
            <a:r>
              <a:rPr lang="en-US" sz="2400" b="1" dirty="0">
                <a:solidFill>
                  <a:srgbClr val="002060"/>
                </a:solidFill>
              </a:rPr>
              <a:t>outside expert </a:t>
            </a:r>
            <a:r>
              <a:rPr lang="en-US" sz="2400" dirty="0">
                <a:solidFill>
                  <a:srgbClr val="002060"/>
                </a:solidFill>
              </a:rPr>
              <a:t>may be included in the </a:t>
            </a:r>
            <a:r>
              <a:rPr lang="en-US" sz="2400" b="1" dirty="0">
                <a:solidFill>
                  <a:srgbClr val="002060"/>
                </a:solidFill>
              </a:rPr>
              <a:t>risk assessment process</a:t>
            </a:r>
            <a:r>
              <a:rPr lang="en-US" sz="2400" dirty="0">
                <a:solidFill>
                  <a:srgbClr val="002060"/>
                </a:solidFill>
              </a:rPr>
              <a:t>, and the </a:t>
            </a:r>
            <a:r>
              <a:rPr lang="en-US" sz="2400" b="1" dirty="0">
                <a:solidFill>
                  <a:srgbClr val="002060"/>
                </a:solidFill>
              </a:rPr>
              <a:t>risk assessment plan </a:t>
            </a:r>
            <a:r>
              <a:rPr lang="en-US" sz="2400" dirty="0">
                <a:solidFill>
                  <a:srgbClr val="002060"/>
                </a:solidFill>
              </a:rPr>
              <a:t>may take a more </a:t>
            </a:r>
            <a:r>
              <a:rPr lang="en-US" sz="2400" b="1" dirty="0">
                <a:solidFill>
                  <a:srgbClr val="002060"/>
                </a:solidFill>
              </a:rPr>
              <a:t>prominent place</a:t>
            </a:r>
            <a:r>
              <a:rPr lang="en-US" sz="2400" dirty="0">
                <a:solidFill>
                  <a:srgbClr val="002060"/>
                </a:solidFill>
              </a:rPr>
              <a:t> in the </a:t>
            </a:r>
            <a:r>
              <a:rPr lang="en-US" sz="2400" b="1" dirty="0">
                <a:solidFill>
                  <a:srgbClr val="002060"/>
                </a:solidFill>
              </a:rPr>
              <a:t>project implementation plan</a:t>
            </a:r>
            <a:r>
              <a:rPr lang="en-US" sz="2400" b="1" dirty="0" smtClean="0">
                <a:solidFill>
                  <a:srgbClr val="002060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002060"/>
                </a:solidFill>
              </a:rPr>
              <a:t>On complex projects, </a:t>
            </a:r>
            <a:r>
              <a:rPr lang="en-US" sz="2400" b="1" dirty="0">
                <a:solidFill>
                  <a:srgbClr val="002060"/>
                </a:solidFill>
              </a:rPr>
              <a:t>statistical models </a:t>
            </a:r>
            <a:r>
              <a:rPr lang="en-US" sz="2400" dirty="0">
                <a:solidFill>
                  <a:srgbClr val="002060"/>
                </a:solidFill>
              </a:rPr>
              <a:t>are sometimes used to </a:t>
            </a:r>
            <a:r>
              <a:rPr lang="en-US" sz="2400" b="1" dirty="0">
                <a:solidFill>
                  <a:srgbClr val="002060"/>
                </a:solidFill>
              </a:rPr>
              <a:t>evaluate risk </a:t>
            </a:r>
            <a:r>
              <a:rPr lang="en-US" sz="2400" dirty="0">
                <a:solidFill>
                  <a:srgbClr val="002060"/>
                </a:solidFill>
              </a:rPr>
              <a:t>because there are </a:t>
            </a:r>
            <a:r>
              <a:rPr lang="en-US" sz="2400" b="1" dirty="0">
                <a:solidFill>
                  <a:srgbClr val="002060"/>
                </a:solidFill>
              </a:rPr>
              <a:t>too many different possible combinations of risks to calculate them one at a time. </a:t>
            </a:r>
          </a:p>
          <a:p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0" y="609600"/>
            <a:ext cx="9144000" cy="563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txBody>
          <a:bodyPr vert="horz" lIns="91440" tIns="45720" rIns="91440" bIns="45720" rtlCol="0" anchor="ctr">
            <a:normAutofit fontScale="800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" altLang="en-US" sz="440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50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Risk Assessment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56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0"/>
            <a:ext cx="1676400" cy="609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756768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solidFill>
                  <a:srgbClr val="002060"/>
                </a:solidFill>
              </a:rPr>
              <a:t>Risk Mitigation </a:t>
            </a:r>
            <a:r>
              <a:rPr lang="en-US" sz="3200" dirty="0" smtClean="0">
                <a:solidFill>
                  <a:srgbClr val="002060"/>
                </a:solidFill>
              </a:rPr>
              <a:t/>
            </a:r>
            <a:br>
              <a:rPr lang="en-US" sz="3200" dirty="0" smtClean="0">
                <a:solidFill>
                  <a:srgbClr val="002060"/>
                </a:solidFill>
              </a:rPr>
            </a:br>
            <a:r>
              <a:rPr lang="en-US" sz="1800" dirty="0" smtClean="0">
                <a:solidFill>
                  <a:srgbClr val="002060"/>
                </a:solidFill>
              </a:rPr>
              <a:t>(the action of reducing the severity, seriousness, or painfulness of something)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rgbClr val="002060"/>
                </a:solidFill>
              </a:rPr>
              <a:t>After the risk has been </a:t>
            </a:r>
            <a:r>
              <a:rPr lang="en-US" sz="2400" b="1" dirty="0" smtClean="0">
                <a:solidFill>
                  <a:srgbClr val="002060"/>
                </a:solidFill>
              </a:rPr>
              <a:t>identified and evaluated</a:t>
            </a:r>
            <a:r>
              <a:rPr lang="en-US" sz="2400" dirty="0" smtClean="0">
                <a:solidFill>
                  <a:srgbClr val="002060"/>
                </a:solidFill>
              </a:rPr>
              <a:t>, the project team develops a </a:t>
            </a:r>
            <a:r>
              <a:rPr lang="en-US" sz="2400" b="1" dirty="0" smtClean="0">
                <a:solidFill>
                  <a:srgbClr val="002060"/>
                </a:solidFill>
              </a:rPr>
              <a:t>risk mitigation plan</a:t>
            </a:r>
            <a:r>
              <a:rPr lang="en-US" sz="2400" dirty="0" smtClean="0">
                <a:solidFill>
                  <a:srgbClr val="002060"/>
                </a:solidFill>
              </a:rPr>
              <a:t>, which is a </a:t>
            </a:r>
            <a:r>
              <a:rPr lang="en-US" sz="2400" b="1" dirty="0" smtClean="0">
                <a:solidFill>
                  <a:srgbClr val="002060"/>
                </a:solidFill>
              </a:rPr>
              <a:t>plan to reduce </a:t>
            </a:r>
            <a:r>
              <a:rPr lang="en-US" sz="2400" dirty="0" smtClean="0">
                <a:solidFill>
                  <a:srgbClr val="002060"/>
                </a:solidFill>
              </a:rPr>
              <a:t>the </a:t>
            </a:r>
            <a:r>
              <a:rPr lang="en-US" sz="2400" b="1" dirty="0" smtClean="0">
                <a:solidFill>
                  <a:srgbClr val="002060"/>
                </a:solidFill>
              </a:rPr>
              <a:t>impact of an unexpected event. </a:t>
            </a:r>
          </a:p>
          <a:p>
            <a:pPr>
              <a:lnSpc>
                <a:spcPct val="120000"/>
              </a:lnSpc>
            </a:pPr>
            <a:r>
              <a:rPr lang="en-US" sz="2400" b="1" dirty="0" smtClean="0">
                <a:solidFill>
                  <a:srgbClr val="002060"/>
                </a:solidFill>
              </a:rPr>
              <a:t>The project team mitigates risks in various ways: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2400" b="1" dirty="0" smtClean="0">
                <a:solidFill>
                  <a:srgbClr val="002060"/>
                </a:solidFill>
              </a:rPr>
              <a:t>Risk avoidance 2. Risk sharing 3. Risk reduction 4. Risk transfer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rgbClr val="002060"/>
                </a:solidFill>
              </a:rPr>
              <a:t>Each of these mitigation techniques can be an </a:t>
            </a:r>
            <a:r>
              <a:rPr lang="en-US" sz="2400" b="1" dirty="0" smtClean="0">
                <a:solidFill>
                  <a:srgbClr val="002060"/>
                </a:solidFill>
              </a:rPr>
              <a:t>effective tool</a:t>
            </a:r>
            <a:r>
              <a:rPr lang="en-US" sz="2400" dirty="0" smtClean="0">
                <a:solidFill>
                  <a:srgbClr val="002060"/>
                </a:solidFill>
              </a:rPr>
              <a:t> in </a:t>
            </a:r>
            <a:r>
              <a:rPr lang="en-US" sz="2400" b="1" dirty="0" smtClean="0">
                <a:solidFill>
                  <a:srgbClr val="002060"/>
                </a:solidFill>
              </a:rPr>
              <a:t>reducing individual risks </a:t>
            </a:r>
            <a:r>
              <a:rPr lang="en-US" sz="2400" dirty="0" smtClean="0">
                <a:solidFill>
                  <a:srgbClr val="002060"/>
                </a:solidFill>
              </a:rPr>
              <a:t>and the </a:t>
            </a:r>
            <a:r>
              <a:rPr lang="en-US" sz="2400" b="1" dirty="0" smtClean="0">
                <a:solidFill>
                  <a:srgbClr val="002060"/>
                </a:solidFill>
              </a:rPr>
              <a:t>risk profile of the project. </a:t>
            </a:r>
            <a:endParaRPr lang="en-US" sz="24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57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0"/>
            <a:ext cx="1676400" cy="609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415" y="1413510"/>
            <a:ext cx="8305800" cy="5180965"/>
          </a:xfrm>
        </p:spPr>
        <p:txBody>
          <a:bodyPr>
            <a:normAutofit fontScale="82500" lnSpcReduction="10000"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n-US" sz="3400" b="1" dirty="0" smtClean="0">
                <a:solidFill>
                  <a:srgbClr val="002060"/>
                </a:solidFill>
              </a:rPr>
              <a:t>1	</a:t>
            </a:r>
            <a:r>
              <a:rPr lang="en-US" sz="2900" b="1" dirty="0" smtClean="0">
                <a:solidFill>
                  <a:srgbClr val="002060"/>
                </a:solidFill>
              </a:rPr>
              <a:t>Risk avoidance</a:t>
            </a:r>
            <a:r>
              <a:rPr lang="en-US" sz="2900" dirty="0" smtClean="0">
                <a:solidFill>
                  <a:srgbClr val="002060"/>
                </a:solidFill>
              </a:rPr>
              <a:t> usually involves developing an </a:t>
            </a:r>
            <a:r>
              <a:rPr lang="en-US" sz="2900" b="1" dirty="0" smtClean="0">
                <a:solidFill>
                  <a:srgbClr val="002060"/>
                </a:solidFill>
              </a:rPr>
              <a:t>alternative strategy</a:t>
            </a:r>
            <a:r>
              <a:rPr lang="en-US" sz="2900" dirty="0" smtClean="0">
                <a:solidFill>
                  <a:srgbClr val="002060"/>
                </a:solidFill>
              </a:rPr>
              <a:t> that has a </a:t>
            </a:r>
            <a:r>
              <a:rPr lang="en-US" sz="2900" b="1" dirty="0" smtClean="0">
                <a:solidFill>
                  <a:srgbClr val="002060"/>
                </a:solidFill>
              </a:rPr>
              <a:t>higher probability of success </a:t>
            </a:r>
            <a:r>
              <a:rPr lang="en-US" sz="2900" dirty="0" smtClean="0">
                <a:solidFill>
                  <a:srgbClr val="002060"/>
                </a:solidFill>
              </a:rPr>
              <a:t>but usually at </a:t>
            </a:r>
            <a:r>
              <a:rPr lang="en-US" sz="2900" b="1" dirty="0" smtClean="0">
                <a:solidFill>
                  <a:srgbClr val="002060"/>
                </a:solidFill>
              </a:rPr>
              <a:t>a higher cost</a:t>
            </a:r>
            <a:r>
              <a:rPr lang="en-US" sz="2900" dirty="0" smtClean="0">
                <a:solidFill>
                  <a:srgbClr val="002060"/>
                </a:solidFill>
              </a:rPr>
              <a:t> associated with accomplishing a </a:t>
            </a:r>
            <a:r>
              <a:rPr lang="en-US" sz="2900" b="1" dirty="0" smtClean="0">
                <a:solidFill>
                  <a:srgbClr val="002060"/>
                </a:solidFill>
              </a:rPr>
              <a:t>project task</a:t>
            </a:r>
            <a:r>
              <a:rPr lang="en-US" sz="2900" dirty="0" smtClean="0">
                <a:solidFill>
                  <a:srgbClr val="002060"/>
                </a:solidFill>
              </a:rPr>
              <a:t>. </a:t>
            </a:r>
          </a:p>
          <a:p>
            <a:pPr algn="just">
              <a:lnSpc>
                <a:spcPct val="120000"/>
              </a:lnSpc>
            </a:pPr>
            <a:r>
              <a:rPr lang="en-US" sz="2900" dirty="0" smtClean="0">
                <a:solidFill>
                  <a:srgbClr val="002060"/>
                </a:solidFill>
              </a:rPr>
              <a:t>A common risk avoidance technique is to </a:t>
            </a:r>
            <a:r>
              <a:rPr lang="en-US" sz="2900" b="1" dirty="0" smtClean="0">
                <a:solidFill>
                  <a:srgbClr val="002060"/>
                </a:solidFill>
              </a:rPr>
              <a:t>use proven and existing technologies </a:t>
            </a:r>
            <a:r>
              <a:rPr lang="en-US" sz="2900" dirty="0" smtClean="0">
                <a:solidFill>
                  <a:srgbClr val="002060"/>
                </a:solidFill>
              </a:rPr>
              <a:t>rather than </a:t>
            </a:r>
            <a:r>
              <a:rPr lang="en-US" sz="2900" b="1" dirty="0" smtClean="0">
                <a:solidFill>
                  <a:srgbClr val="002060"/>
                </a:solidFill>
              </a:rPr>
              <a:t>adopt new techniques</a:t>
            </a:r>
            <a:r>
              <a:rPr lang="en-US" sz="2900" dirty="0" smtClean="0">
                <a:solidFill>
                  <a:srgbClr val="002060"/>
                </a:solidFill>
              </a:rPr>
              <a:t>, even though the </a:t>
            </a:r>
            <a:r>
              <a:rPr lang="en-US" sz="2900" b="1" dirty="0" smtClean="0">
                <a:solidFill>
                  <a:srgbClr val="002060"/>
                </a:solidFill>
              </a:rPr>
              <a:t>new techniques </a:t>
            </a:r>
            <a:r>
              <a:rPr lang="en-US" sz="2900" dirty="0" smtClean="0">
                <a:solidFill>
                  <a:srgbClr val="002060"/>
                </a:solidFill>
              </a:rPr>
              <a:t>may </a:t>
            </a:r>
            <a:r>
              <a:rPr lang="en-US" sz="2900" b="1" dirty="0" smtClean="0">
                <a:solidFill>
                  <a:srgbClr val="002060"/>
                </a:solidFill>
              </a:rPr>
              <a:t>show promise of better performance or lower costs.</a:t>
            </a:r>
            <a:r>
              <a:rPr lang="en-US" sz="2900" dirty="0" smtClean="0">
                <a:solidFill>
                  <a:srgbClr val="002060"/>
                </a:solidFill>
              </a:rPr>
              <a:t> A project team may choose a </a:t>
            </a:r>
            <a:r>
              <a:rPr lang="en-US" sz="2900" b="1" dirty="0" smtClean="0">
                <a:solidFill>
                  <a:srgbClr val="002060"/>
                </a:solidFill>
              </a:rPr>
              <a:t>vendor with a proven track record over a new vendor </a:t>
            </a:r>
            <a:r>
              <a:rPr lang="en-US" sz="2900" dirty="0" smtClean="0">
                <a:solidFill>
                  <a:srgbClr val="002060"/>
                </a:solidFill>
              </a:rPr>
              <a:t>that is </a:t>
            </a:r>
            <a:r>
              <a:rPr lang="en-US" sz="2900" b="1" dirty="0" smtClean="0">
                <a:solidFill>
                  <a:srgbClr val="002060"/>
                </a:solidFill>
              </a:rPr>
              <a:t>providing significant price incentives to avoid the risk of working with a new vendor. </a:t>
            </a:r>
          </a:p>
          <a:p>
            <a:pPr algn="just">
              <a:lnSpc>
                <a:spcPct val="120000"/>
              </a:lnSpc>
            </a:pPr>
            <a:endParaRPr lang="en-US" sz="2900" b="1" dirty="0" smtClean="0">
              <a:solidFill>
                <a:srgbClr val="002060"/>
              </a:solidFill>
            </a:endParaRPr>
          </a:p>
          <a:p>
            <a:endParaRPr lang="en-US" b="1" dirty="0" smtClean="0">
              <a:solidFill>
                <a:srgbClr val="002060"/>
              </a:solidFill>
            </a:endParaRPr>
          </a:p>
        </p:txBody>
      </p:sp>
      <p:sp>
        <p:nvSpPr>
          <p:cNvPr id="4" name="Title 1"/>
          <p:cNvSpPr txBox="1"/>
          <p:nvPr/>
        </p:nvSpPr>
        <p:spPr>
          <a:xfrm>
            <a:off x="0" y="609600"/>
            <a:ext cx="9144000" cy="563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Risk Mitigation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58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0"/>
            <a:ext cx="1676400" cy="609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2. Risk sharing</a:t>
            </a:r>
            <a:r>
              <a:rPr lang="en-US" sz="2400" dirty="0" smtClean="0">
                <a:solidFill>
                  <a:srgbClr val="002060"/>
                </a:solidFill>
              </a:rPr>
              <a:t> involves </a:t>
            </a:r>
            <a:r>
              <a:rPr lang="en-US" sz="2400" b="1" dirty="0" smtClean="0">
                <a:solidFill>
                  <a:srgbClr val="002060"/>
                </a:solidFill>
              </a:rPr>
              <a:t>partnering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</a:rPr>
              <a:t>with others to share responsibility for the risky activities. </a:t>
            </a:r>
            <a:r>
              <a:rPr lang="en-US" sz="2400" dirty="0" smtClean="0">
                <a:solidFill>
                  <a:srgbClr val="002060"/>
                </a:solidFill>
              </a:rPr>
              <a:t>Many organizations that work on </a:t>
            </a:r>
            <a:r>
              <a:rPr lang="en-US" sz="2400" b="1" dirty="0" smtClean="0">
                <a:solidFill>
                  <a:srgbClr val="002060"/>
                </a:solidFill>
              </a:rPr>
              <a:t>international projects </a:t>
            </a:r>
            <a:r>
              <a:rPr lang="en-US" sz="2400" dirty="0" smtClean="0">
                <a:solidFill>
                  <a:srgbClr val="002060"/>
                </a:solidFill>
              </a:rPr>
              <a:t>will </a:t>
            </a:r>
            <a:r>
              <a:rPr lang="en-US" sz="2400" b="1" dirty="0" smtClean="0">
                <a:solidFill>
                  <a:srgbClr val="002060"/>
                </a:solidFill>
              </a:rPr>
              <a:t>reduce political, legal, labour, and others risk</a:t>
            </a:r>
            <a:r>
              <a:rPr lang="en-US" sz="2400" dirty="0" smtClean="0">
                <a:solidFill>
                  <a:srgbClr val="002060"/>
                </a:solidFill>
              </a:rPr>
              <a:t> types associated with </a:t>
            </a:r>
            <a:r>
              <a:rPr lang="en-US" sz="2400" b="1" dirty="0" smtClean="0">
                <a:solidFill>
                  <a:srgbClr val="002060"/>
                </a:solidFill>
              </a:rPr>
              <a:t>international projects </a:t>
            </a:r>
            <a:r>
              <a:rPr lang="en-US" sz="2400" dirty="0" smtClean="0">
                <a:solidFill>
                  <a:srgbClr val="002060"/>
                </a:solidFill>
              </a:rPr>
              <a:t>by </a:t>
            </a:r>
            <a:r>
              <a:rPr lang="en-US" sz="2400" b="1" dirty="0" smtClean="0">
                <a:solidFill>
                  <a:srgbClr val="002060"/>
                </a:solidFill>
              </a:rPr>
              <a:t>developing a joint venture with a company located in that country</a:t>
            </a:r>
            <a:r>
              <a:rPr lang="en-US" sz="2400" dirty="0" smtClean="0">
                <a:solidFill>
                  <a:srgbClr val="002060"/>
                </a:solidFill>
              </a:rPr>
              <a:t>.</a:t>
            </a:r>
          </a:p>
          <a:p>
            <a:pPr algn="just"/>
            <a:r>
              <a:rPr lang="en-US" sz="2400" dirty="0" smtClean="0">
                <a:solidFill>
                  <a:srgbClr val="002060"/>
                </a:solidFill>
              </a:rPr>
              <a:t>If a risk event does occur, then the </a:t>
            </a:r>
            <a:r>
              <a:rPr lang="en-US" sz="2400" b="1" dirty="0" smtClean="0">
                <a:solidFill>
                  <a:srgbClr val="002060"/>
                </a:solidFill>
              </a:rPr>
              <a:t>partnering company absorbs some or all of the negative impact </a:t>
            </a:r>
            <a:r>
              <a:rPr lang="en-US" sz="2400" dirty="0" smtClean="0">
                <a:solidFill>
                  <a:srgbClr val="002060"/>
                </a:solidFill>
              </a:rPr>
              <a:t>of the event. </a:t>
            </a:r>
          </a:p>
          <a:p>
            <a:pPr algn="just"/>
            <a:r>
              <a:rPr lang="en-US" sz="2400" dirty="0" smtClean="0">
                <a:solidFill>
                  <a:srgbClr val="002060"/>
                </a:solidFill>
              </a:rPr>
              <a:t>The company will also get some of the </a:t>
            </a:r>
            <a:r>
              <a:rPr lang="en-US" sz="2400" b="1" dirty="0" smtClean="0">
                <a:solidFill>
                  <a:srgbClr val="002060"/>
                </a:solidFill>
              </a:rPr>
              <a:t>profit or benefit gained by a successful project.</a:t>
            </a:r>
          </a:p>
          <a:p>
            <a:endParaRPr lang="en-US" sz="2400" b="1" dirty="0"/>
          </a:p>
        </p:txBody>
      </p:sp>
      <p:sp>
        <p:nvSpPr>
          <p:cNvPr id="4" name="Title 1"/>
          <p:cNvSpPr txBox="1"/>
          <p:nvPr/>
        </p:nvSpPr>
        <p:spPr>
          <a:xfrm>
            <a:off x="0" y="685800"/>
            <a:ext cx="9144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Risk Mitigation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(the action of reducing the severity, seriousness, or painfulness of something)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59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0"/>
            <a:ext cx="1676400" cy="685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60896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txBody>
          <a:bodyPr>
            <a:normAutofit/>
          </a:bodyPr>
          <a:lstStyle/>
          <a:p>
            <a:pPr algn="l"/>
            <a:r>
              <a:rPr lang="en-US" altLang="en-US" sz="2000" dirty="0" smtClean="0">
                <a:solidFill>
                  <a:srgbClr val="002060"/>
                </a:solidFill>
              </a:rPr>
              <a:t>  </a:t>
            </a:r>
            <a:r>
              <a:rPr lang="en-US" sz="2400" dirty="0" smtClean="0">
                <a:solidFill>
                  <a:srgbClr val="002060"/>
                </a:solidFill>
              </a:rPr>
              <a:t>Differences between Leadership and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85900"/>
            <a:ext cx="8763000" cy="5219700"/>
          </a:xfrm>
        </p:spPr>
        <p:txBody>
          <a:bodyPr>
            <a:normAutofit fontScale="95000"/>
          </a:bodyPr>
          <a:lstStyle/>
          <a:p>
            <a:pPr algn="just"/>
            <a:r>
              <a:rPr lang="en-US" sz="2500" dirty="0" smtClean="0">
                <a:solidFill>
                  <a:srgbClr val="002060"/>
                </a:solidFill>
              </a:rPr>
              <a:t>If management is reactive,</a:t>
            </a:r>
            <a:r>
              <a:rPr lang="en-US" sz="2500" dirty="0" smtClean="0">
                <a:solidFill>
                  <a:srgbClr val="00B050"/>
                </a:solidFill>
              </a:rPr>
              <a:t> leadership is proactive. </a:t>
            </a:r>
          </a:p>
          <a:p>
            <a:pPr algn="just"/>
            <a:endParaRPr lang="en-US" sz="2500" dirty="0" smtClean="0">
              <a:solidFill>
                <a:srgbClr val="002060"/>
              </a:solidFill>
            </a:endParaRPr>
          </a:p>
          <a:p>
            <a:pPr algn="just"/>
            <a:r>
              <a:rPr lang="en-US" sz="2500" dirty="0" smtClean="0">
                <a:solidFill>
                  <a:srgbClr val="002060"/>
                </a:solidFill>
              </a:rPr>
              <a:t>Management is based more on written communication, while </a:t>
            </a:r>
            <a:r>
              <a:rPr lang="en-US" sz="2500" dirty="0" smtClean="0">
                <a:solidFill>
                  <a:srgbClr val="00B050"/>
                </a:solidFill>
              </a:rPr>
              <a:t>leadership is based more on verbal communication. </a:t>
            </a:r>
          </a:p>
          <a:p>
            <a:pPr algn="just"/>
            <a:endParaRPr lang="en-US" sz="2500" dirty="0" smtClean="0">
              <a:solidFill>
                <a:srgbClr val="002060"/>
              </a:solidFill>
            </a:endParaRPr>
          </a:p>
          <a:p>
            <a:pPr algn="just"/>
            <a:r>
              <a:rPr lang="en-US" sz="2500" dirty="0" smtClean="0">
                <a:solidFill>
                  <a:srgbClr val="002060"/>
                </a:solidFill>
              </a:rPr>
              <a:t>The organizations which are over managed and under-led do not perform up to the benchmark. </a:t>
            </a:r>
            <a:r>
              <a:rPr lang="en-US" sz="2500" b="1" dirty="0" smtClean="0">
                <a:solidFill>
                  <a:srgbClr val="002060"/>
                </a:solidFill>
              </a:rPr>
              <a:t>Leadership accompanied by management sets a new direction and makes efficient use of resources to achieve it</a:t>
            </a:r>
            <a:r>
              <a:rPr lang="en-US" sz="2500" dirty="0" smtClean="0">
                <a:solidFill>
                  <a:srgbClr val="002060"/>
                </a:solidFill>
              </a:rPr>
              <a:t>. Both leadership and management are essential for individual as well as organizational success.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67600" y="0"/>
            <a:ext cx="1676400" cy="609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452980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410200"/>
          </a:xfrm>
        </p:spPr>
        <p:txBody>
          <a:bodyPr>
            <a:normAutofit fontScale="95000"/>
          </a:bodyPr>
          <a:lstStyle/>
          <a:p>
            <a:pPr marL="514350" indent="-514350" algn="just">
              <a:lnSpc>
                <a:spcPct val="120000"/>
              </a:lnSpc>
              <a:buAutoNum type="arabicPeriod" startAt="3"/>
            </a:pPr>
            <a:r>
              <a:rPr lang="en-US" sz="2500" b="1" dirty="0" smtClean="0">
                <a:solidFill>
                  <a:srgbClr val="002060"/>
                </a:solidFill>
              </a:rPr>
              <a:t>Risk reduction</a:t>
            </a:r>
            <a:r>
              <a:rPr lang="en-US" sz="2500" dirty="0" smtClean="0">
                <a:solidFill>
                  <a:srgbClr val="002060"/>
                </a:solidFill>
              </a:rPr>
              <a:t> is an </a:t>
            </a:r>
            <a:r>
              <a:rPr lang="en-US" sz="2500" b="1" dirty="0" smtClean="0">
                <a:solidFill>
                  <a:srgbClr val="002060"/>
                </a:solidFill>
              </a:rPr>
              <a:t>investment of funds to reduce the risk on a project. </a:t>
            </a:r>
          </a:p>
          <a:p>
            <a:pPr algn="just">
              <a:lnSpc>
                <a:spcPct val="120000"/>
              </a:lnSpc>
            </a:pPr>
            <a:r>
              <a:rPr lang="en-US" sz="2500" dirty="0" smtClean="0">
                <a:solidFill>
                  <a:srgbClr val="002060"/>
                </a:solidFill>
              </a:rPr>
              <a:t>On international projects, companies will often </a:t>
            </a:r>
            <a:r>
              <a:rPr lang="en-US" sz="2500" b="1" dirty="0" smtClean="0">
                <a:solidFill>
                  <a:srgbClr val="002060"/>
                </a:solidFill>
              </a:rPr>
              <a:t>purchase the guarantee of a currency rate </a:t>
            </a:r>
            <a:r>
              <a:rPr lang="en-US" sz="2500" dirty="0" smtClean="0">
                <a:solidFill>
                  <a:srgbClr val="002060"/>
                </a:solidFill>
              </a:rPr>
              <a:t>to </a:t>
            </a:r>
            <a:r>
              <a:rPr lang="en-US" sz="2500" b="1" dirty="0" smtClean="0">
                <a:solidFill>
                  <a:srgbClr val="002060"/>
                </a:solidFill>
              </a:rPr>
              <a:t>reduce the risk associated with fluctuations in the currency exchange rate. </a:t>
            </a:r>
          </a:p>
          <a:p>
            <a:pPr algn="just">
              <a:lnSpc>
                <a:spcPct val="120000"/>
              </a:lnSpc>
            </a:pPr>
            <a:r>
              <a:rPr lang="en-US" sz="2500" dirty="0" smtClean="0">
                <a:solidFill>
                  <a:srgbClr val="002060"/>
                </a:solidFill>
              </a:rPr>
              <a:t>A project manager may </a:t>
            </a:r>
            <a:r>
              <a:rPr lang="en-US" sz="2500" b="1" dirty="0" smtClean="0">
                <a:solidFill>
                  <a:srgbClr val="002060"/>
                </a:solidFill>
              </a:rPr>
              <a:t>hire an expert </a:t>
            </a:r>
            <a:r>
              <a:rPr lang="en-US" sz="2500" dirty="0" smtClean="0">
                <a:solidFill>
                  <a:srgbClr val="002060"/>
                </a:solidFill>
              </a:rPr>
              <a:t>to </a:t>
            </a:r>
            <a:r>
              <a:rPr lang="en-US" sz="2500" b="1" dirty="0" smtClean="0">
                <a:solidFill>
                  <a:srgbClr val="002060"/>
                </a:solidFill>
              </a:rPr>
              <a:t>review the technical plans</a:t>
            </a:r>
            <a:r>
              <a:rPr lang="en-US" sz="2500" dirty="0" smtClean="0">
                <a:solidFill>
                  <a:srgbClr val="002060"/>
                </a:solidFill>
              </a:rPr>
              <a:t> or </a:t>
            </a:r>
            <a:r>
              <a:rPr lang="en-US" sz="2500" b="1" dirty="0" smtClean="0">
                <a:solidFill>
                  <a:srgbClr val="002060"/>
                </a:solidFill>
              </a:rPr>
              <a:t>the cost estimate on a project </a:t>
            </a:r>
            <a:r>
              <a:rPr lang="en-US" sz="2500" dirty="0" smtClean="0">
                <a:solidFill>
                  <a:srgbClr val="002060"/>
                </a:solidFill>
              </a:rPr>
              <a:t>to </a:t>
            </a:r>
            <a:r>
              <a:rPr lang="en-US" sz="2500" b="1" dirty="0" smtClean="0">
                <a:solidFill>
                  <a:srgbClr val="002060"/>
                </a:solidFill>
              </a:rPr>
              <a:t>increase the confidence in that plan and reduce the project risk. </a:t>
            </a:r>
          </a:p>
          <a:p>
            <a:pPr algn="just">
              <a:lnSpc>
                <a:spcPct val="120000"/>
              </a:lnSpc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 txBox="1"/>
          <p:nvPr/>
        </p:nvSpPr>
        <p:spPr>
          <a:xfrm>
            <a:off x="0" y="609600"/>
            <a:ext cx="9144000" cy="563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Risk Mitigation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60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0"/>
            <a:ext cx="1676400" cy="609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410200"/>
          </a:xfrm>
        </p:spPr>
        <p:txBody>
          <a:bodyPr>
            <a:normAutofit fontScale="95000"/>
          </a:bodyPr>
          <a:lstStyle/>
          <a:p>
            <a:pPr algn="just">
              <a:lnSpc>
                <a:spcPct val="120000"/>
              </a:lnSpc>
            </a:pPr>
            <a:r>
              <a:rPr lang="en-US" sz="2500" b="1" dirty="0" smtClean="0">
                <a:solidFill>
                  <a:srgbClr val="002060"/>
                </a:solidFill>
              </a:rPr>
              <a:t>Assigning highly skilled project personnel </a:t>
            </a:r>
            <a:r>
              <a:rPr lang="en-US" sz="2500" dirty="0" smtClean="0">
                <a:solidFill>
                  <a:srgbClr val="002060"/>
                </a:solidFill>
              </a:rPr>
              <a:t>to manage the </a:t>
            </a:r>
            <a:r>
              <a:rPr lang="en-US" sz="2500" b="1" dirty="0" smtClean="0">
                <a:solidFill>
                  <a:srgbClr val="002060"/>
                </a:solidFill>
              </a:rPr>
              <a:t>high-risk activities </a:t>
            </a:r>
            <a:r>
              <a:rPr lang="en-US" sz="2500" dirty="0" smtClean="0">
                <a:solidFill>
                  <a:srgbClr val="002060"/>
                </a:solidFill>
              </a:rPr>
              <a:t>is another </a:t>
            </a:r>
            <a:r>
              <a:rPr lang="en-US" sz="2500" b="1" dirty="0" smtClean="0">
                <a:solidFill>
                  <a:srgbClr val="002060"/>
                </a:solidFill>
              </a:rPr>
              <a:t>risk-reduction method. </a:t>
            </a:r>
          </a:p>
          <a:p>
            <a:pPr algn="just">
              <a:lnSpc>
                <a:spcPct val="120000"/>
              </a:lnSpc>
            </a:pPr>
            <a:r>
              <a:rPr lang="en-US" sz="2500" b="1" dirty="0" smtClean="0">
                <a:solidFill>
                  <a:srgbClr val="002060"/>
                </a:solidFill>
              </a:rPr>
              <a:t>Experts</a:t>
            </a:r>
            <a:r>
              <a:rPr lang="en-US" sz="2500" dirty="0" smtClean="0">
                <a:solidFill>
                  <a:srgbClr val="002060"/>
                </a:solidFill>
              </a:rPr>
              <a:t> managing a </a:t>
            </a:r>
            <a:r>
              <a:rPr lang="en-US" sz="2500" b="1" dirty="0" smtClean="0">
                <a:solidFill>
                  <a:srgbClr val="002060"/>
                </a:solidFill>
              </a:rPr>
              <a:t>high-risk activity </a:t>
            </a:r>
            <a:r>
              <a:rPr lang="en-US" sz="2500" dirty="0" smtClean="0">
                <a:solidFill>
                  <a:srgbClr val="002060"/>
                </a:solidFill>
              </a:rPr>
              <a:t>can often </a:t>
            </a:r>
            <a:r>
              <a:rPr lang="en-US" sz="2500" b="1" dirty="0" smtClean="0">
                <a:solidFill>
                  <a:srgbClr val="002060"/>
                </a:solidFill>
              </a:rPr>
              <a:t>predict problems </a:t>
            </a:r>
            <a:r>
              <a:rPr lang="en-US" sz="2500" dirty="0" smtClean="0">
                <a:solidFill>
                  <a:srgbClr val="002060"/>
                </a:solidFill>
              </a:rPr>
              <a:t>and </a:t>
            </a:r>
            <a:r>
              <a:rPr lang="en-US" sz="2500" b="1" dirty="0" smtClean="0">
                <a:solidFill>
                  <a:srgbClr val="002060"/>
                </a:solidFill>
              </a:rPr>
              <a:t>find solutions that prevent the activities from having a negative impact on the project. </a:t>
            </a:r>
          </a:p>
          <a:p>
            <a:pPr algn="just">
              <a:lnSpc>
                <a:spcPct val="120000"/>
              </a:lnSpc>
            </a:pPr>
            <a:endParaRPr lang="en-US" sz="1800" b="1" dirty="0" smtClean="0">
              <a:solidFill>
                <a:srgbClr val="002060"/>
              </a:solidFill>
            </a:endParaRPr>
          </a:p>
          <a:p>
            <a:pPr algn="just">
              <a:lnSpc>
                <a:spcPct val="120000"/>
              </a:lnSpc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 txBox="1"/>
          <p:nvPr/>
        </p:nvSpPr>
        <p:spPr>
          <a:xfrm>
            <a:off x="0" y="609600"/>
            <a:ext cx="9144000" cy="563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Risk Mitigation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61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0"/>
            <a:ext cx="1676400" cy="609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125916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85" y="1651635"/>
            <a:ext cx="8229600" cy="4593590"/>
          </a:xfrm>
        </p:spPr>
        <p:txBody>
          <a:bodyPr>
            <a:normAutofit fontScale="80000" lnSpcReduction="20000"/>
          </a:bodyPr>
          <a:lstStyle/>
          <a:p>
            <a:pPr algn="just">
              <a:buNone/>
            </a:pPr>
            <a:r>
              <a:rPr lang="en-US" b="1" dirty="0" smtClean="0">
                <a:solidFill>
                  <a:srgbClr val="002060"/>
                </a:solidFill>
              </a:rPr>
              <a:t>4. </a:t>
            </a:r>
            <a:r>
              <a:rPr lang="en-US" sz="3000" b="1" dirty="0" smtClean="0">
                <a:solidFill>
                  <a:srgbClr val="002060"/>
                </a:solidFill>
              </a:rPr>
              <a:t>Risk transfer</a:t>
            </a:r>
            <a:r>
              <a:rPr lang="en-US" sz="3000" dirty="0" smtClean="0">
                <a:solidFill>
                  <a:srgbClr val="002060"/>
                </a:solidFill>
              </a:rPr>
              <a:t> is a risk reduction method that </a:t>
            </a:r>
            <a:r>
              <a:rPr lang="en-US" sz="3000" b="1" dirty="0" smtClean="0">
                <a:solidFill>
                  <a:srgbClr val="002060"/>
                </a:solidFill>
              </a:rPr>
              <a:t>shifts the risk from the project to another party. </a:t>
            </a:r>
          </a:p>
          <a:p>
            <a:pPr algn="just"/>
            <a:r>
              <a:rPr lang="en-US" sz="3000" dirty="0" smtClean="0">
                <a:solidFill>
                  <a:srgbClr val="002060"/>
                </a:solidFill>
              </a:rPr>
              <a:t>The </a:t>
            </a:r>
            <a:r>
              <a:rPr lang="en-US" sz="3000" b="1" dirty="0" smtClean="0">
                <a:solidFill>
                  <a:srgbClr val="002060"/>
                </a:solidFill>
              </a:rPr>
              <a:t>purchase of insurance </a:t>
            </a:r>
            <a:r>
              <a:rPr lang="en-US" sz="3000" dirty="0" smtClean="0">
                <a:solidFill>
                  <a:srgbClr val="002060"/>
                </a:solidFill>
              </a:rPr>
              <a:t>on certain items is a </a:t>
            </a:r>
            <a:r>
              <a:rPr lang="en-US" sz="3000" b="1" dirty="0" smtClean="0">
                <a:solidFill>
                  <a:srgbClr val="002060"/>
                </a:solidFill>
              </a:rPr>
              <a:t>risk-transfer method.</a:t>
            </a:r>
            <a:r>
              <a:rPr lang="en-US" sz="3000" dirty="0" smtClean="0">
                <a:solidFill>
                  <a:srgbClr val="002060"/>
                </a:solidFill>
              </a:rPr>
              <a:t> The risk is transferred from </a:t>
            </a:r>
            <a:r>
              <a:rPr lang="en-US" sz="3000" b="1" dirty="0" smtClean="0">
                <a:solidFill>
                  <a:srgbClr val="002060"/>
                </a:solidFill>
              </a:rPr>
              <a:t>the project to the insurance company. </a:t>
            </a:r>
          </a:p>
          <a:p>
            <a:pPr algn="just"/>
            <a:r>
              <a:rPr lang="en-US" sz="3000" dirty="0" smtClean="0">
                <a:solidFill>
                  <a:srgbClr val="002060"/>
                </a:solidFill>
              </a:rPr>
              <a:t>A </a:t>
            </a:r>
            <a:r>
              <a:rPr lang="en-US" sz="3000" b="1" dirty="0" smtClean="0">
                <a:solidFill>
                  <a:srgbClr val="002060"/>
                </a:solidFill>
              </a:rPr>
              <a:t>construction project in the Caribbean </a:t>
            </a:r>
            <a:r>
              <a:rPr lang="en-US" sz="3000" dirty="0" smtClean="0">
                <a:solidFill>
                  <a:srgbClr val="002060"/>
                </a:solidFill>
              </a:rPr>
              <a:t>may </a:t>
            </a:r>
            <a:r>
              <a:rPr lang="en-US" sz="3000" b="1" dirty="0" smtClean="0">
                <a:solidFill>
                  <a:srgbClr val="002060"/>
                </a:solidFill>
              </a:rPr>
              <a:t>purchase hurricane insurance</a:t>
            </a:r>
            <a:r>
              <a:rPr lang="en-US" sz="3000" dirty="0" smtClean="0">
                <a:solidFill>
                  <a:srgbClr val="002060"/>
                </a:solidFill>
              </a:rPr>
              <a:t> that would </a:t>
            </a:r>
            <a:r>
              <a:rPr lang="en-US" sz="3000" b="1" dirty="0" smtClean="0">
                <a:solidFill>
                  <a:srgbClr val="002060"/>
                </a:solidFill>
              </a:rPr>
              <a:t>cover the cost of a hurricane damaging the construction site. </a:t>
            </a:r>
          </a:p>
          <a:p>
            <a:pPr algn="just"/>
            <a:r>
              <a:rPr lang="en-US" sz="3000" dirty="0" smtClean="0">
                <a:solidFill>
                  <a:srgbClr val="002060"/>
                </a:solidFill>
              </a:rPr>
              <a:t>The purchase of insurance is usually in </a:t>
            </a:r>
            <a:r>
              <a:rPr lang="en-US" sz="3000" b="1" dirty="0" smtClean="0">
                <a:solidFill>
                  <a:srgbClr val="002060"/>
                </a:solidFill>
              </a:rPr>
              <a:t>areas outside the control of the project team</a:t>
            </a:r>
            <a:r>
              <a:rPr lang="en-US" sz="3000" dirty="0" smtClean="0">
                <a:solidFill>
                  <a:srgbClr val="002060"/>
                </a:solidFill>
              </a:rPr>
              <a:t>. </a:t>
            </a:r>
          </a:p>
          <a:p>
            <a:pPr algn="just"/>
            <a:r>
              <a:rPr lang="en-US" sz="3000" dirty="0" smtClean="0">
                <a:solidFill>
                  <a:srgbClr val="002060"/>
                </a:solidFill>
              </a:rPr>
              <a:t>Weather, </a:t>
            </a:r>
            <a:r>
              <a:rPr lang="en-US" sz="3000" b="1" dirty="0" smtClean="0">
                <a:solidFill>
                  <a:srgbClr val="002060"/>
                </a:solidFill>
              </a:rPr>
              <a:t>political</a:t>
            </a:r>
            <a:r>
              <a:rPr lang="en-US" sz="3000" dirty="0" smtClean="0">
                <a:solidFill>
                  <a:srgbClr val="002060"/>
                </a:solidFill>
              </a:rPr>
              <a:t> unrest, and </a:t>
            </a:r>
            <a:r>
              <a:rPr lang="en-US" sz="3000" b="1" dirty="0" smtClean="0">
                <a:solidFill>
                  <a:srgbClr val="002060"/>
                </a:solidFill>
              </a:rPr>
              <a:t>labour strikes </a:t>
            </a:r>
            <a:r>
              <a:rPr lang="en-US" sz="3000" dirty="0" smtClean="0">
                <a:solidFill>
                  <a:srgbClr val="002060"/>
                </a:solidFill>
              </a:rPr>
              <a:t>are examples of events that can significantly </a:t>
            </a:r>
            <a:r>
              <a:rPr lang="en-US" sz="3000" b="1" dirty="0" smtClean="0">
                <a:solidFill>
                  <a:srgbClr val="002060"/>
                </a:solidFill>
              </a:rPr>
              <a:t>impact the project </a:t>
            </a:r>
            <a:r>
              <a:rPr lang="en-US" sz="3000" dirty="0" smtClean="0">
                <a:solidFill>
                  <a:srgbClr val="002060"/>
                </a:solidFill>
              </a:rPr>
              <a:t>and that are outside the </a:t>
            </a:r>
            <a:r>
              <a:rPr lang="en-US" sz="3000" b="1" dirty="0" smtClean="0">
                <a:solidFill>
                  <a:srgbClr val="002060"/>
                </a:solidFill>
              </a:rPr>
              <a:t>control of the project team.</a:t>
            </a:r>
          </a:p>
          <a:p>
            <a:endParaRPr lang="en-US" dirty="0"/>
          </a:p>
        </p:txBody>
      </p:sp>
      <p:sp>
        <p:nvSpPr>
          <p:cNvPr id="4" name="Title 1"/>
          <p:cNvSpPr txBox="1"/>
          <p:nvPr/>
        </p:nvSpPr>
        <p:spPr>
          <a:xfrm>
            <a:off x="-13970" y="511810"/>
            <a:ext cx="917194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Risk Mitigation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(the action of reducing the severity, seriousness, or painfulness of something)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62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0"/>
            <a:ext cx="1676400" cy="609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9144000" cy="53467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solidFill>
                  <a:srgbClr val="002060"/>
                </a:solidFill>
              </a:rPr>
              <a:t>Contingency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8440"/>
            <a:ext cx="8229600" cy="506476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20000"/>
              </a:lnSpc>
            </a:pPr>
            <a:r>
              <a:rPr lang="en-US" sz="2400" dirty="0" smtClean="0">
                <a:solidFill>
                  <a:srgbClr val="002060"/>
                </a:solidFill>
              </a:rPr>
              <a:t>The project risk plan balances the investment of the mitigation against the </a:t>
            </a:r>
            <a:r>
              <a:rPr lang="en-US" sz="2400" b="1" dirty="0" smtClean="0">
                <a:solidFill>
                  <a:srgbClr val="002060"/>
                </a:solidFill>
              </a:rPr>
              <a:t>benefit for the project</a:t>
            </a:r>
            <a:r>
              <a:rPr lang="en-US" sz="2400" dirty="0" smtClean="0">
                <a:solidFill>
                  <a:srgbClr val="002060"/>
                </a:solidFill>
              </a:rPr>
              <a:t>. </a:t>
            </a:r>
            <a:r>
              <a:rPr lang="en-US" sz="2400" dirty="0" smtClean="0">
                <a:solidFill>
                  <a:srgbClr val="C00000"/>
                </a:solidFill>
              </a:rPr>
              <a:t>The project team often develops an </a:t>
            </a:r>
            <a:r>
              <a:rPr lang="en-US" sz="2400" b="1" dirty="0" smtClean="0">
                <a:solidFill>
                  <a:srgbClr val="C00000"/>
                </a:solidFill>
              </a:rPr>
              <a:t>alternative method </a:t>
            </a:r>
            <a:r>
              <a:rPr lang="en-US" sz="2400" dirty="0" smtClean="0">
                <a:solidFill>
                  <a:srgbClr val="C00000"/>
                </a:solidFill>
              </a:rPr>
              <a:t>for </a:t>
            </a:r>
            <a:r>
              <a:rPr lang="en-US" sz="2400" b="1" dirty="0" smtClean="0">
                <a:solidFill>
                  <a:srgbClr val="C00000"/>
                </a:solidFill>
              </a:rPr>
              <a:t>accomplishing a project goal </a:t>
            </a:r>
            <a:r>
              <a:rPr lang="en-US" sz="2400" dirty="0" smtClean="0">
                <a:solidFill>
                  <a:srgbClr val="C00000"/>
                </a:solidFill>
              </a:rPr>
              <a:t>when a risk event </a:t>
            </a:r>
            <a:r>
              <a:rPr lang="en-US" sz="2400" b="1" dirty="0" smtClean="0">
                <a:solidFill>
                  <a:srgbClr val="C00000"/>
                </a:solidFill>
              </a:rPr>
              <a:t>has been identified </a:t>
            </a:r>
            <a:r>
              <a:rPr lang="en-US" sz="2400" dirty="0" smtClean="0">
                <a:solidFill>
                  <a:srgbClr val="C00000"/>
                </a:solidFill>
              </a:rPr>
              <a:t>that may frustrate the accomplishment of that goal. These plans are called </a:t>
            </a:r>
            <a:r>
              <a:rPr lang="en-US" sz="2400" b="1" dirty="0" smtClean="0">
                <a:solidFill>
                  <a:srgbClr val="C00000"/>
                </a:solidFill>
              </a:rPr>
              <a:t>contingency plans</a:t>
            </a:r>
            <a:r>
              <a:rPr lang="en-US" sz="2400" dirty="0" smtClean="0">
                <a:solidFill>
                  <a:srgbClr val="C00000"/>
                </a:solidFill>
              </a:rPr>
              <a:t>. </a:t>
            </a:r>
          </a:p>
          <a:p>
            <a:pPr algn="just">
              <a:lnSpc>
                <a:spcPct val="120000"/>
              </a:lnSpc>
            </a:pPr>
            <a:r>
              <a:rPr lang="en-US" sz="2400" dirty="0" smtClean="0">
                <a:solidFill>
                  <a:srgbClr val="002060"/>
                </a:solidFill>
              </a:rPr>
              <a:t>The risk of a </a:t>
            </a:r>
            <a:r>
              <a:rPr lang="en-US" sz="2400" b="1" dirty="0" smtClean="0">
                <a:solidFill>
                  <a:srgbClr val="002060"/>
                </a:solidFill>
              </a:rPr>
              <a:t>truck drivers’ strike </a:t>
            </a:r>
            <a:r>
              <a:rPr lang="en-US" sz="2400" dirty="0" smtClean="0">
                <a:solidFill>
                  <a:srgbClr val="002060"/>
                </a:solidFill>
              </a:rPr>
              <a:t>may be mitigated with a contingency plan that uses a </a:t>
            </a:r>
            <a:r>
              <a:rPr lang="en-US" sz="2400" b="1" dirty="0" smtClean="0">
                <a:solidFill>
                  <a:srgbClr val="002060"/>
                </a:solidFill>
              </a:rPr>
              <a:t>train to transport </a:t>
            </a:r>
            <a:r>
              <a:rPr lang="en-US" sz="2400" dirty="0" smtClean="0">
                <a:solidFill>
                  <a:srgbClr val="002060"/>
                </a:solidFill>
              </a:rPr>
              <a:t>the </a:t>
            </a:r>
            <a:r>
              <a:rPr lang="en-US" sz="2400" b="1" dirty="0" smtClean="0">
                <a:solidFill>
                  <a:srgbClr val="002060"/>
                </a:solidFill>
              </a:rPr>
              <a:t>needed equipment for the project</a:t>
            </a:r>
            <a:r>
              <a:rPr lang="en-US" sz="2400" dirty="0" smtClean="0">
                <a:solidFill>
                  <a:srgbClr val="002060"/>
                </a:solidFill>
              </a:rPr>
              <a:t>. If a critical piece of </a:t>
            </a:r>
            <a:r>
              <a:rPr lang="en-US" sz="2400" b="1" dirty="0" smtClean="0">
                <a:solidFill>
                  <a:srgbClr val="002060"/>
                </a:solidFill>
              </a:rPr>
              <a:t>equipment is late</a:t>
            </a:r>
            <a:r>
              <a:rPr lang="en-US" sz="2400" dirty="0" smtClean="0">
                <a:solidFill>
                  <a:srgbClr val="002060"/>
                </a:solidFill>
              </a:rPr>
              <a:t>, the </a:t>
            </a:r>
            <a:r>
              <a:rPr lang="en-US" sz="2400" b="1" dirty="0" smtClean="0">
                <a:solidFill>
                  <a:srgbClr val="002060"/>
                </a:solidFill>
              </a:rPr>
              <a:t>impact on the schedule </a:t>
            </a:r>
            <a:r>
              <a:rPr lang="en-US" sz="2400" dirty="0" smtClean="0">
                <a:solidFill>
                  <a:srgbClr val="002060"/>
                </a:solidFill>
              </a:rPr>
              <a:t>can be mitigated by </a:t>
            </a:r>
            <a:r>
              <a:rPr lang="en-US" sz="2400" b="1" dirty="0" smtClean="0">
                <a:solidFill>
                  <a:srgbClr val="002060"/>
                </a:solidFill>
              </a:rPr>
              <a:t>making changes </a:t>
            </a:r>
            <a:r>
              <a:rPr lang="en-US" sz="2400" dirty="0" smtClean="0">
                <a:solidFill>
                  <a:srgbClr val="002060"/>
                </a:solidFill>
              </a:rPr>
              <a:t>to the </a:t>
            </a:r>
            <a:r>
              <a:rPr lang="en-US" sz="2400" b="1" dirty="0" smtClean="0">
                <a:solidFill>
                  <a:srgbClr val="002060"/>
                </a:solidFill>
              </a:rPr>
              <a:t>schedule to accommodate a late equipment delivery.</a:t>
            </a:r>
          </a:p>
          <a:p>
            <a:pPr algn="just">
              <a:lnSpc>
                <a:spcPct val="120000"/>
              </a:lnSpc>
            </a:pPr>
            <a:endParaRPr lang="en-US" sz="2400" dirty="0" smtClean="0">
              <a:solidFill>
                <a:srgbClr val="002060"/>
              </a:solidFill>
            </a:endParaRPr>
          </a:p>
          <a:p>
            <a:pPr algn="just">
              <a:lnSpc>
                <a:spcPct val="120000"/>
              </a:lnSpc>
            </a:pPr>
            <a:endParaRPr lang="en-US" sz="1600" dirty="0" smtClean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63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0"/>
            <a:ext cx="1676400" cy="533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9144000" cy="53467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solidFill>
                  <a:srgbClr val="002060"/>
                </a:solidFill>
              </a:rPr>
              <a:t>Contingency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8440"/>
            <a:ext cx="8229600" cy="5064760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en-US" sz="2400" dirty="0" smtClean="0">
                <a:solidFill>
                  <a:srgbClr val="002060"/>
                </a:solidFill>
              </a:rPr>
              <a:t>Contingency funds are </a:t>
            </a:r>
            <a:r>
              <a:rPr lang="en-US" sz="2400" b="1" dirty="0" smtClean="0">
                <a:solidFill>
                  <a:srgbClr val="002060"/>
                </a:solidFill>
              </a:rPr>
              <a:t>funds set aside </a:t>
            </a:r>
            <a:r>
              <a:rPr lang="en-US" sz="2400" dirty="0" smtClean="0">
                <a:solidFill>
                  <a:srgbClr val="002060"/>
                </a:solidFill>
              </a:rPr>
              <a:t>by the project team to </a:t>
            </a:r>
            <a:r>
              <a:rPr lang="en-US" sz="2400" b="1" dirty="0" smtClean="0">
                <a:solidFill>
                  <a:srgbClr val="002060"/>
                </a:solidFill>
              </a:rPr>
              <a:t>address unforeseen events </a:t>
            </a:r>
            <a:r>
              <a:rPr lang="en-US" sz="2400" dirty="0" smtClean="0">
                <a:solidFill>
                  <a:srgbClr val="002060"/>
                </a:solidFill>
              </a:rPr>
              <a:t>that cause </a:t>
            </a:r>
            <a:r>
              <a:rPr lang="en-US" sz="2400" b="1" dirty="0" smtClean="0">
                <a:solidFill>
                  <a:srgbClr val="002060"/>
                </a:solidFill>
              </a:rPr>
              <a:t>the project costs to increase</a:t>
            </a:r>
            <a:r>
              <a:rPr lang="en-US" sz="2400" dirty="0" smtClean="0">
                <a:solidFill>
                  <a:srgbClr val="002060"/>
                </a:solidFill>
              </a:rPr>
              <a:t>. </a:t>
            </a:r>
            <a:r>
              <a:rPr lang="en-US" sz="2400" b="1" dirty="0" smtClean="0">
                <a:solidFill>
                  <a:srgbClr val="002060"/>
                </a:solidFill>
              </a:rPr>
              <a:t>Projects with a high-risk </a:t>
            </a:r>
            <a:r>
              <a:rPr lang="en-US" sz="2400" dirty="0" smtClean="0">
                <a:solidFill>
                  <a:srgbClr val="002060"/>
                </a:solidFill>
              </a:rPr>
              <a:t>profile will typically have a </a:t>
            </a:r>
            <a:r>
              <a:rPr lang="en-US" sz="2400" b="1" dirty="0" smtClean="0">
                <a:solidFill>
                  <a:srgbClr val="002060"/>
                </a:solidFill>
              </a:rPr>
              <a:t>large contingency budget. </a:t>
            </a:r>
          </a:p>
          <a:p>
            <a:pPr algn="just">
              <a:lnSpc>
                <a:spcPct val="120000"/>
              </a:lnSpc>
            </a:pPr>
            <a:r>
              <a:rPr lang="en-US" sz="2400" dirty="0" smtClean="0">
                <a:solidFill>
                  <a:srgbClr val="002060"/>
                </a:solidFill>
              </a:rPr>
              <a:t>Although the </a:t>
            </a:r>
            <a:r>
              <a:rPr lang="en-US" sz="2400" b="1" dirty="0" smtClean="0">
                <a:solidFill>
                  <a:srgbClr val="002060"/>
                </a:solidFill>
              </a:rPr>
              <a:t>amount of contingency allocated </a:t>
            </a:r>
            <a:r>
              <a:rPr lang="en-US" sz="2400" dirty="0" smtClean="0">
                <a:solidFill>
                  <a:srgbClr val="002060"/>
                </a:solidFill>
              </a:rPr>
              <a:t>in the project budget is a </a:t>
            </a:r>
            <a:r>
              <a:rPr lang="en-US" sz="2400" b="1" dirty="0" smtClean="0">
                <a:solidFill>
                  <a:srgbClr val="002060"/>
                </a:solidFill>
              </a:rPr>
              <a:t>function of the risks identified </a:t>
            </a:r>
            <a:r>
              <a:rPr lang="en-US" sz="2400" dirty="0" smtClean="0">
                <a:solidFill>
                  <a:srgbClr val="002060"/>
                </a:solidFill>
              </a:rPr>
              <a:t>in the </a:t>
            </a:r>
            <a:r>
              <a:rPr lang="en-US" sz="2400" b="1" dirty="0" smtClean="0">
                <a:solidFill>
                  <a:srgbClr val="002060"/>
                </a:solidFill>
              </a:rPr>
              <a:t>risk analysis process</a:t>
            </a:r>
            <a:r>
              <a:rPr lang="en-US" sz="2400" dirty="0" smtClean="0">
                <a:solidFill>
                  <a:srgbClr val="002060"/>
                </a:solidFill>
              </a:rPr>
              <a:t>, </a:t>
            </a:r>
            <a:r>
              <a:rPr lang="en-US" sz="2400" b="1" dirty="0" smtClean="0">
                <a:solidFill>
                  <a:srgbClr val="002060"/>
                </a:solidFill>
              </a:rPr>
              <a:t>contingency</a:t>
            </a:r>
            <a:r>
              <a:rPr lang="en-US" sz="2400" dirty="0" smtClean="0">
                <a:solidFill>
                  <a:srgbClr val="002060"/>
                </a:solidFill>
              </a:rPr>
              <a:t> is typically </a:t>
            </a:r>
            <a:r>
              <a:rPr lang="en-US" sz="2400" b="1" dirty="0" smtClean="0">
                <a:solidFill>
                  <a:srgbClr val="002060"/>
                </a:solidFill>
              </a:rPr>
              <a:t>managed </a:t>
            </a:r>
            <a:r>
              <a:rPr lang="en-US" sz="2400" dirty="0" smtClean="0">
                <a:solidFill>
                  <a:srgbClr val="002060"/>
                </a:solidFill>
              </a:rPr>
              <a:t>as </a:t>
            </a:r>
            <a:r>
              <a:rPr lang="en-US" sz="2400" b="1" dirty="0" smtClean="0">
                <a:solidFill>
                  <a:srgbClr val="002060"/>
                </a:solidFill>
              </a:rPr>
              <a:t>one line item in the project budget.</a:t>
            </a:r>
          </a:p>
          <a:p>
            <a:pPr algn="just">
              <a:lnSpc>
                <a:spcPct val="120000"/>
              </a:lnSpc>
            </a:pPr>
            <a:endParaRPr lang="en-US" sz="1600" dirty="0" smtClean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64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0"/>
            <a:ext cx="1676400" cy="533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077090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0350"/>
            <a:ext cx="8229600" cy="4552315"/>
          </a:xfrm>
        </p:spPr>
        <p:txBody>
          <a:bodyPr>
            <a:normAutofit fontScale="95000"/>
          </a:bodyPr>
          <a:lstStyle/>
          <a:p>
            <a:pPr algn="just">
              <a:lnSpc>
                <a:spcPct val="120000"/>
              </a:lnSpc>
            </a:pPr>
            <a:r>
              <a:rPr lang="en-US" sz="2500" dirty="0" smtClean="0">
                <a:solidFill>
                  <a:srgbClr val="002060"/>
                </a:solidFill>
              </a:rPr>
              <a:t>Some project managers </a:t>
            </a:r>
            <a:r>
              <a:rPr lang="en-US" sz="2500" b="1" dirty="0" smtClean="0">
                <a:solidFill>
                  <a:srgbClr val="002060"/>
                </a:solidFill>
              </a:rPr>
              <a:t>allocate </a:t>
            </a:r>
            <a:r>
              <a:rPr lang="en-US" sz="2500" dirty="0" smtClean="0">
                <a:solidFill>
                  <a:srgbClr val="002060"/>
                </a:solidFill>
              </a:rPr>
              <a:t>the contingency budget to the </a:t>
            </a:r>
            <a:r>
              <a:rPr lang="en-US" sz="2500" b="1" dirty="0" smtClean="0">
                <a:solidFill>
                  <a:srgbClr val="002060"/>
                </a:solidFill>
              </a:rPr>
              <a:t>items </a:t>
            </a:r>
            <a:r>
              <a:rPr lang="en-US" sz="2500" dirty="0" smtClean="0">
                <a:solidFill>
                  <a:srgbClr val="002060"/>
                </a:solidFill>
              </a:rPr>
              <a:t>in the budget that have </a:t>
            </a:r>
            <a:r>
              <a:rPr lang="en-US" sz="2500" b="1" dirty="0" smtClean="0">
                <a:solidFill>
                  <a:srgbClr val="002060"/>
                </a:solidFill>
              </a:rPr>
              <a:t>high risk </a:t>
            </a:r>
            <a:r>
              <a:rPr lang="en-US" sz="2500" dirty="0" smtClean="0">
                <a:solidFill>
                  <a:srgbClr val="002060"/>
                </a:solidFill>
              </a:rPr>
              <a:t>rather than developing </a:t>
            </a:r>
            <a:r>
              <a:rPr lang="en-US" sz="2500" b="1" dirty="0" smtClean="0">
                <a:solidFill>
                  <a:srgbClr val="002060"/>
                </a:solidFill>
              </a:rPr>
              <a:t>one line item in the budget for contingencies. </a:t>
            </a:r>
          </a:p>
          <a:p>
            <a:pPr algn="just">
              <a:lnSpc>
                <a:spcPct val="120000"/>
              </a:lnSpc>
            </a:pPr>
            <a:r>
              <a:rPr lang="en-US" sz="2500" dirty="0" smtClean="0">
                <a:solidFill>
                  <a:srgbClr val="002060"/>
                </a:solidFill>
              </a:rPr>
              <a:t>This approach </a:t>
            </a:r>
            <a:r>
              <a:rPr lang="en-US" sz="2500" b="1" dirty="0" smtClean="0">
                <a:solidFill>
                  <a:srgbClr val="002060"/>
                </a:solidFill>
              </a:rPr>
              <a:t>allows the project team </a:t>
            </a:r>
            <a:r>
              <a:rPr lang="en-US" sz="2500" dirty="0" smtClean="0">
                <a:solidFill>
                  <a:srgbClr val="002060"/>
                </a:solidFill>
              </a:rPr>
              <a:t>to </a:t>
            </a:r>
            <a:r>
              <a:rPr lang="en-US" sz="2500" b="1" dirty="0" smtClean="0">
                <a:solidFill>
                  <a:srgbClr val="002060"/>
                </a:solidFill>
              </a:rPr>
              <a:t>track the use of contingency against the risk plan.</a:t>
            </a:r>
            <a:r>
              <a:rPr lang="en-US" sz="2500" dirty="0" smtClean="0">
                <a:solidFill>
                  <a:srgbClr val="002060"/>
                </a:solidFill>
              </a:rPr>
              <a:t> </a:t>
            </a:r>
          </a:p>
          <a:p>
            <a:pPr algn="just">
              <a:lnSpc>
                <a:spcPct val="120000"/>
              </a:lnSpc>
            </a:pPr>
            <a:r>
              <a:rPr lang="en-US" sz="2500" dirty="0" smtClean="0">
                <a:solidFill>
                  <a:srgbClr val="002060"/>
                </a:solidFill>
              </a:rPr>
              <a:t>This approach also </a:t>
            </a:r>
            <a:r>
              <a:rPr lang="en-US" sz="2500" b="1" dirty="0" smtClean="0">
                <a:solidFill>
                  <a:srgbClr val="002060"/>
                </a:solidFill>
              </a:rPr>
              <a:t>allocates the responsibility </a:t>
            </a:r>
            <a:r>
              <a:rPr lang="en-US" sz="2500" dirty="0" smtClean="0">
                <a:solidFill>
                  <a:srgbClr val="002060"/>
                </a:solidFill>
              </a:rPr>
              <a:t>to </a:t>
            </a:r>
            <a:r>
              <a:rPr lang="en-US" sz="2500" b="1" dirty="0" smtClean="0">
                <a:solidFill>
                  <a:srgbClr val="002060"/>
                </a:solidFill>
              </a:rPr>
              <a:t>manage the risk budget</a:t>
            </a:r>
            <a:r>
              <a:rPr lang="en-US" sz="2500" dirty="0" smtClean="0">
                <a:solidFill>
                  <a:srgbClr val="002060"/>
                </a:solidFill>
              </a:rPr>
              <a:t> to the </a:t>
            </a:r>
            <a:r>
              <a:rPr lang="en-US" sz="2500" b="1" dirty="0" smtClean="0">
                <a:solidFill>
                  <a:srgbClr val="002060"/>
                </a:solidFill>
              </a:rPr>
              <a:t>managers </a:t>
            </a:r>
            <a:r>
              <a:rPr lang="en-US" sz="2500" dirty="0" smtClean="0">
                <a:solidFill>
                  <a:srgbClr val="002060"/>
                </a:solidFill>
              </a:rPr>
              <a:t>responsible for </a:t>
            </a:r>
            <a:r>
              <a:rPr lang="en-US" sz="2500" b="1" dirty="0" smtClean="0">
                <a:solidFill>
                  <a:srgbClr val="002060"/>
                </a:solidFill>
              </a:rPr>
              <a:t>those line items. </a:t>
            </a:r>
          </a:p>
          <a:p>
            <a:pPr algn="just">
              <a:lnSpc>
                <a:spcPct val="120000"/>
              </a:lnSpc>
            </a:pPr>
            <a:endParaRPr lang="en-US" sz="1100" dirty="0" smtClean="0">
              <a:solidFill>
                <a:srgbClr val="002060"/>
              </a:solidFill>
            </a:endParaRPr>
          </a:p>
          <a:p>
            <a:pPr algn="just">
              <a:lnSpc>
                <a:spcPct val="120000"/>
              </a:lnSpc>
            </a:pPr>
            <a:endParaRPr lang="en-US" dirty="0" smtClean="0">
              <a:solidFill>
                <a:srgbClr val="002060"/>
              </a:solidFill>
            </a:endParaRPr>
          </a:p>
          <a:p>
            <a:endParaRPr lang="en-US" dirty="0"/>
          </a:p>
        </p:txBody>
      </p:sp>
      <p:sp>
        <p:nvSpPr>
          <p:cNvPr id="4" name="Title 1"/>
          <p:cNvSpPr txBox="1"/>
          <p:nvPr/>
        </p:nvSpPr>
        <p:spPr>
          <a:xfrm>
            <a:off x="0" y="533400"/>
            <a:ext cx="9144000" cy="563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Contingency Plan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65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0"/>
            <a:ext cx="1676400" cy="533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0350"/>
            <a:ext cx="8229600" cy="4552315"/>
          </a:xfrm>
        </p:spPr>
        <p:txBody>
          <a:bodyPr>
            <a:normAutofit fontScale="95000"/>
          </a:bodyPr>
          <a:lstStyle/>
          <a:p>
            <a:pPr algn="just">
              <a:lnSpc>
                <a:spcPct val="120000"/>
              </a:lnSpc>
            </a:pPr>
            <a:endParaRPr lang="en-US" sz="1100" dirty="0" smtClean="0">
              <a:solidFill>
                <a:srgbClr val="002060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sz="2500" dirty="0" smtClean="0">
                <a:solidFill>
                  <a:srgbClr val="002060"/>
                </a:solidFill>
              </a:rPr>
              <a:t>The </a:t>
            </a:r>
            <a:r>
              <a:rPr lang="en-US" sz="2500" b="1" dirty="0" smtClean="0">
                <a:solidFill>
                  <a:srgbClr val="002060"/>
                </a:solidFill>
              </a:rPr>
              <a:t>availability of contingency funds </a:t>
            </a:r>
            <a:r>
              <a:rPr lang="en-US" sz="2500" dirty="0" smtClean="0">
                <a:solidFill>
                  <a:srgbClr val="002060"/>
                </a:solidFill>
              </a:rPr>
              <a:t>in the line item budget may also </a:t>
            </a:r>
            <a:r>
              <a:rPr lang="en-US" sz="2500" b="1" dirty="0" smtClean="0">
                <a:solidFill>
                  <a:srgbClr val="002060"/>
                </a:solidFill>
              </a:rPr>
              <a:t>increase the use of contingency funds </a:t>
            </a:r>
            <a:r>
              <a:rPr lang="en-US" sz="2500" dirty="0" smtClean="0">
                <a:solidFill>
                  <a:srgbClr val="002060"/>
                </a:solidFill>
              </a:rPr>
              <a:t>to </a:t>
            </a:r>
            <a:r>
              <a:rPr lang="en-US" sz="2500" b="1" dirty="0" smtClean="0">
                <a:solidFill>
                  <a:srgbClr val="002060"/>
                </a:solidFill>
              </a:rPr>
              <a:t>solve problems </a:t>
            </a:r>
            <a:r>
              <a:rPr lang="en-US" sz="2500" dirty="0" smtClean="0">
                <a:solidFill>
                  <a:srgbClr val="002060"/>
                </a:solidFill>
              </a:rPr>
              <a:t>rather than </a:t>
            </a:r>
            <a:r>
              <a:rPr lang="en-US" sz="2500" b="1" dirty="0" smtClean="0">
                <a:solidFill>
                  <a:srgbClr val="002060"/>
                </a:solidFill>
              </a:rPr>
              <a:t>finding alternative, less costly solutions. </a:t>
            </a:r>
          </a:p>
          <a:p>
            <a:pPr algn="just">
              <a:lnSpc>
                <a:spcPct val="120000"/>
              </a:lnSpc>
            </a:pPr>
            <a:r>
              <a:rPr lang="en-US" sz="2500" dirty="0" smtClean="0">
                <a:solidFill>
                  <a:srgbClr val="002060"/>
                </a:solidFill>
              </a:rPr>
              <a:t>Most project managers, especially on more complex projects, </a:t>
            </a:r>
            <a:r>
              <a:rPr lang="en-US" sz="2500" b="1" dirty="0" smtClean="0">
                <a:solidFill>
                  <a:srgbClr val="002060"/>
                </a:solidFill>
              </a:rPr>
              <a:t>manage contingency funds at the project level, </a:t>
            </a:r>
            <a:r>
              <a:rPr lang="en-US" sz="2500" dirty="0" smtClean="0">
                <a:solidFill>
                  <a:srgbClr val="002060"/>
                </a:solidFill>
              </a:rPr>
              <a:t>with </a:t>
            </a:r>
            <a:r>
              <a:rPr lang="en-US" sz="2500" b="1" dirty="0" smtClean="0">
                <a:solidFill>
                  <a:srgbClr val="002060"/>
                </a:solidFill>
              </a:rPr>
              <a:t>approval of the project manager </a:t>
            </a:r>
            <a:r>
              <a:rPr lang="en-US" sz="2500" dirty="0" smtClean="0">
                <a:solidFill>
                  <a:srgbClr val="002060"/>
                </a:solidFill>
              </a:rPr>
              <a:t>required </a:t>
            </a:r>
            <a:r>
              <a:rPr lang="en-US" sz="2500" b="1" dirty="0" smtClean="0">
                <a:solidFill>
                  <a:srgbClr val="002060"/>
                </a:solidFill>
              </a:rPr>
              <a:t>before contingency funds can be used.</a:t>
            </a:r>
          </a:p>
          <a:p>
            <a:pPr algn="just">
              <a:lnSpc>
                <a:spcPct val="120000"/>
              </a:lnSpc>
            </a:pPr>
            <a:endParaRPr lang="en-US" dirty="0" smtClean="0">
              <a:solidFill>
                <a:srgbClr val="002060"/>
              </a:solidFill>
            </a:endParaRPr>
          </a:p>
          <a:p>
            <a:endParaRPr lang="en-US" dirty="0"/>
          </a:p>
        </p:txBody>
      </p:sp>
      <p:sp>
        <p:nvSpPr>
          <p:cNvPr id="4" name="Title 1"/>
          <p:cNvSpPr txBox="1"/>
          <p:nvPr/>
        </p:nvSpPr>
        <p:spPr>
          <a:xfrm>
            <a:off x="0" y="533400"/>
            <a:ext cx="9144000" cy="563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Contingency Plan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66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0"/>
            <a:ext cx="1676400" cy="533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2113583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solidFill>
                  <a:srgbClr val="002060"/>
                </a:solidFill>
              </a:rPr>
              <a:t>Project Risk by 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5595"/>
            <a:ext cx="8229600" cy="4540885"/>
          </a:xfrm>
        </p:spPr>
        <p:txBody>
          <a:bodyPr>
            <a:normAutofit fontScale="90000" lnSpcReduction="10000"/>
          </a:bodyPr>
          <a:lstStyle/>
          <a:p>
            <a:pPr>
              <a:buNone/>
            </a:pPr>
            <a:r>
              <a:rPr lang="en-US" sz="2700" b="1" dirty="0" smtClean="0">
                <a:solidFill>
                  <a:srgbClr val="002060"/>
                </a:solidFill>
              </a:rPr>
              <a:t>Project Risk by Phases</a:t>
            </a:r>
          </a:p>
          <a:p>
            <a:pPr algn="just">
              <a:lnSpc>
                <a:spcPct val="120000"/>
              </a:lnSpc>
            </a:pPr>
            <a:r>
              <a:rPr lang="en-US" sz="2700" dirty="0" smtClean="0">
                <a:solidFill>
                  <a:srgbClr val="002060"/>
                </a:solidFill>
              </a:rPr>
              <a:t>Project risk is dealt with in </a:t>
            </a:r>
            <a:r>
              <a:rPr lang="en-US" sz="2700" b="1" dirty="0" smtClean="0">
                <a:solidFill>
                  <a:srgbClr val="002060"/>
                </a:solidFill>
              </a:rPr>
              <a:t>different ways </a:t>
            </a:r>
            <a:r>
              <a:rPr lang="en-US" sz="2700" dirty="0" smtClean="0">
                <a:solidFill>
                  <a:srgbClr val="002060"/>
                </a:solidFill>
              </a:rPr>
              <a:t>depending on the phase of the project.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sz="2700" b="1" dirty="0" smtClean="0">
                <a:solidFill>
                  <a:srgbClr val="002060"/>
                </a:solidFill>
              </a:rPr>
              <a:t>1. Initiation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sz="2700" dirty="0" smtClean="0">
                <a:solidFill>
                  <a:srgbClr val="002060"/>
                </a:solidFill>
              </a:rPr>
              <a:t>	</a:t>
            </a:r>
            <a:r>
              <a:rPr lang="en-US" sz="2700" b="1" dirty="0" smtClean="0">
                <a:solidFill>
                  <a:srgbClr val="002060"/>
                </a:solidFill>
              </a:rPr>
              <a:t>Risk is associated </a:t>
            </a:r>
            <a:r>
              <a:rPr lang="en-US" sz="2700" dirty="0" smtClean="0">
                <a:solidFill>
                  <a:srgbClr val="002060"/>
                </a:solidFill>
              </a:rPr>
              <a:t>with things that are </a:t>
            </a:r>
            <a:r>
              <a:rPr lang="en-US" sz="2700" b="1" dirty="0" smtClean="0">
                <a:solidFill>
                  <a:srgbClr val="002060"/>
                </a:solidFill>
              </a:rPr>
              <a:t>unknown.</a:t>
            </a:r>
            <a:r>
              <a:rPr lang="en-US" sz="2700" dirty="0" smtClean="0">
                <a:solidFill>
                  <a:srgbClr val="002060"/>
                </a:solidFill>
              </a:rPr>
              <a:t> More things are unknown at the </a:t>
            </a:r>
            <a:r>
              <a:rPr lang="en-US" sz="2700" b="1" dirty="0" smtClean="0">
                <a:solidFill>
                  <a:srgbClr val="002060"/>
                </a:solidFill>
              </a:rPr>
              <a:t>beginning of a project</a:t>
            </a:r>
            <a:r>
              <a:rPr lang="en-US" sz="2700" dirty="0" smtClean="0">
                <a:solidFill>
                  <a:srgbClr val="002060"/>
                </a:solidFill>
              </a:rPr>
              <a:t>, but </a:t>
            </a:r>
            <a:r>
              <a:rPr lang="en-US" sz="2700" b="1" dirty="0" smtClean="0">
                <a:solidFill>
                  <a:srgbClr val="002060"/>
                </a:solidFill>
              </a:rPr>
              <a:t>risk must be considered</a:t>
            </a:r>
            <a:r>
              <a:rPr lang="en-US" sz="2700" dirty="0" smtClean="0">
                <a:solidFill>
                  <a:srgbClr val="002060"/>
                </a:solidFill>
              </a:rPr>
              <a:t> in the </a:t>
            </a:r>
            <a:r>
              <a:rPr lang="en-US" sz="2700" b="1" dirty="0" smtClean="0">
                <a:solidFill>
                  <a:srgbClr val="002060"/>
                </a:solidFill>
              </a:rPr>
              <a:t>initiation phase </a:t>
            </a:r>
            <a:r>
              <a:rPr lang="en-US" sz="2700" dirty="0" smtClean="0">
                <a:solidFill>
                  <a:srgbClr val="002060"/>
                </a:solidFill>
              </a:rPr>
              <a:t>and </a:t>
            </a:r>
            <a:r>
              <a:rPr lang="en-US" sz="2700" b="1" dirty="0" smtClean="0">
                <a:solidFill>
                  <a:srgbClr val="002060"/>
                </a:solidFill>
              </a:rPr>
              <a:t>weighed against </a:t>
            </a:r>
            <a:r>
              <a:rPr lang="en-US" sz="2700" dirty="0" smtClean="0">
                <a:solidFill>
                  <a:srgbClr val="002060"/>
                </a:solidFill>
              </a:rPr>
              <a:t>the </a:t>
            </a:r>
            <a:r>
              <a:rPr lang="en-US" sz="2700" b="1" dirty="0" smtClean="0">
                <a:solidFill>
                  <a:srgbClr val="002060"/>
                </a:solidFill>
              </a:rPr>
              <a:t>potential benefit of the project’s success</a:t>
            </a:r>
            <a:r>
              <a:rPr lang="en-US" sz="2700" dirty="0" smtClean="0">
                <a:solidFill>
                  <a:srgbClr val="002060"/>
                </a:solidFill>
              </a:rPr>
              <a:t> in order to </a:t>
            </a:r>
            <a:r>
              <a:rPr lang="en-US" sz="2700" b="1" dirty="0" smtClean="0">
                <a:solidFill>
                  <a:srgbClr val="002060"/>
                </a:solidFill>
              </a:rPr>
              <a:t>decide if the project should be chosen.</a:t>
            </a:r>
          </a:p>
          <a:p>
            <a:pPr algn="just">
              <a:lnSpc>
                <a:spcPct val="120000"/>
              </a:lnSpc>
            </a:pP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67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0"/>
            <a:ext cx="1676400" cy="609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solidFill>
                  <a:srgbClr val="002060"/>
                </a:solidFill>
              </a:rPr>
              <a:t>Project Risk by 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5595"/>
            <a:ext cx="8229600" cy="4540885"/>
          </a:xfrm>
        </p:spPr>
        <p:txBody>
          <a:bodyPr>
            <a:normAutofit fontScale="97500"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n-US" sz="2500" b="1" dirty="0" smtClean="0">
                <a:solidFill>
                  <a:srgbClr val="002060"/>
                </a:solidFill>
              </a:rPr>
              <a:t>2. Planning Phase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sz="2500" dirty="0" smtClean="0">
                <a:solidFill>
                  <a:srgbClr val="002060"/>
                </a:solidFill>
              </a:rPr>
              <a:t>	Once the </a:t>
            </a:r>
            <a:r>
              <a:rPr lang="en-US" sz="2500" b="1" dirty="0" smtClean="0">
                <a:solidFill>
                  <a:srgbClr val="002060"/>
                </a:solidFill>
              </a:rPr>
              <a:t>project is approved </a:t>
            </a:r>
            <a:r>
              <a:rPr lang="en-US" sz="2500" dirty="0" smtClean="0">
                <a:solidFill>
                  <a:srgbClr val="002060"/>
                </a:solidFill>
              </a:rPr>
              <a:t>and it moves into the </a:t>
            </a:r>
            <a:r>
              <a:rPr lang="en-US" sz="2500" b="1" dirty="0" smtClean="0">
                <a:solidFill>
                  <a:srgbClr val="002060"/>
                </a:solidFill>
              </a:rPr>
              <a:t>planning stage</a:t>
            </a:r>
            <a:r>
              <a:rPr lang="en-US" sz="2500" dirty="0" smtClean="0">
                <a:solidFill>
                  <a:srgbClr val="002060"/>
                </a:solidFill>
              </a:rPr>
              <a:t>, </a:t>
            </a:r>
            <a:r>
              <a:rPr lang="en-US" sz="2500" b="1" dirty="0" smtClean="0">
                <a:solidFill>
                  <a:srgbClr val="002060"/>
                </a:solidFill>
              </a:rPr>
              <a:t>risks</a:t>
            </a:r>
            <a:r>
              <a:rPr lang="en-US" sz="2500" dirty="0" smtClean="0">
                <a:solidFill>
                  <a:srgbClr val="002060"/>
                </a:solidFill>
              </a:rPr>
              <a:t> are </a:t>
            </a:r>
            <a:r>
              <a:rPr lang="en-US" sz="2500" b="1" dirty="0" smtClean="0">
                <a:solidFill>
                  <a:srgbClr val="002060"/>
                </a:solidFill>
              </a:rPr>
              <a:t>identified</a:t>
            </a:r>
            <a:r>
              <a:rPr lang="en-US" sz="2500" dirty="0" smtClean="0">
                <a:solidFill>
                  <a:srgbClr val="002060"/>
                </a:solidFill>
              </a:rPr>
              <a:t> with each </a:t>
            </a:r>
            <a:r>
              <a:rPr lang="en-US" sz="2500" b="1" dirty="0" smtClean="0">
                <a:solidFill>
                  <a:srgbClr val="002060"/>
                </a:solidFill>
              </a:rPr>
              <a:t>major group of activities</a:t>
            </a:r>
            <a:r>
              <a:rPr lang="en-US" sz="2500" dirty="0" smtClean="0">
                <a:solidFill>
                  <a:srgbClr val="002060"/>
                </a:solidFill>
              </a:rPr>
              <a:t>. A risk breakdown structure (RBS) can be used to </a:t>
            </a:r>
            <a:r>
              <a:rPr lang="en-US" sz="2500" b="1" dirty="0" smtClean="0">
                <a:solidFill>
                  <a:srgbClr val="002060"/>
                </a:solidFill>
              </a:rPr>
              <a:t>identify increasing levels </a:t>
            </a:r>
            <a:r>
              <a:rPr lang="en-US" sz="2500" dirty="0" smtClean="0">
                <a:solidFill>
                  <a:srgbClr val="002060"/>
                </a:solidFill>
              </a:rPr>
              <a:t>of </a:t>
            </a:r>
            <a:r>
              <a:rPr lang="en-US" sz="2500" b="1" dirty="0" smtClean="0">
                <a:solidFill>
                  <a:srgbClr val="002060"/>
                </a:solidFill>
              </a:rPr>
              <a:t>detailed risk analysis.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68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0"/>
            <a:ext cx="1676400" cy="609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8917282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solidFill>
                  <a:srgbClr val="002060"/>
                </a:solidFill>
              </a:rPr>
              <a:t>Project Risk by 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4955"/>
            <a:ext cx="8229600" cy="5084445"/>
          </a:xfrm>
        </p:spPr>
        <p:txBody>
          <a:bodyPr>
            <a:normAutofit fontScale="45000" lnSpcReduction="20000"/>
          </a:bodyPr>
          <a:lstStyle/>
          <a:p>
            <a:pPr>
              <a:buNone/>
            </a:pPr>
            <a:r>
              <a:rPr lang="en-US" sz="5100" b="1" dirty="0" smtClean="0">
                <a:solidFill>
                  <a:srgbClr val="002060"/>
                </a:solidFill>
              </a:rPr>
              <a:t>3. </a:t>
            </a:r>
            <a:r>
              <a:rPr lang="en-US" sz="5300" b="1" dirty="0" smtClean="0">
                <a:solidFill>
                  <a:srgbClr val="002060"/>
                </a:solidFill>
              </a:rPr>
              <a:t>Implementation Phase</a:t>
            </a:r>
          </a:p>
          <a:p>
            <a:pPr algn="just">
              <a:lnSpc>
                <a:spcPct val="120000"/>
              </a:lnSpc>
            </a:pPr>
            <a:r>
              <a:rPr lang="en-US" sz="5300" dirty="0" smtClean="0">
                <a:solidFill>
                  <a:srgbClr val="002060"/>
                </a:solidFill>
              </a:rPr>
              <a:t>As the </a:t>
            </a:r>
            <a:r>
              <a:rPr lang="en-US" sz="5300" b="1" dirty="0" smtClean="0">
                <a:solidFill>
                  <a:srgbClr val="002060"/>
                </a:solidFill>
              </a:rPr>
              <a:t>project progresses </a:t>
            </a:r>
            <a:r>
              <a:rPr lang="en-US" sz="5300" dirty="0" smtClean="0">
                <a:solidFill>
                  <a:srgbClr val="002060"/>
                </a:solidFill>
              </a:rPr>
              <a:t>and </a:t>
            </a:r>
            <a:r>
              <a:rPr lang="en-US" sz="5300" b="1" dirty="0" smtClean="0">
                <a:solidFill>
                  <a:srgbClr val="002060"/>
                </a:solidFill>
              </a:rPr>
              <a:t>more information becomes available to the project team</a:t>
            </a:r>
            <a:r>
              <a:rPr lang="en-US" sz="5300" dirty="0" smtClean="0">
                <a:solidFill>
                  <a:srgbClr val="002060"/>
                </a:solidFill>
              </a:rPr>
              <a:t>, the </a:t>
            </a:r>
            <a:r>
              <a:rPr lang="en-US" sz="5300" b="1" dirty="0" smtClean="0">
                <a:solidFill>
                  <a:srgbClr val="002060"/>
                </a:solidFill>
              </a:rPr>
              <a:t>total risk </a:t>
            </a:r>
            <a:r>
              <a:rPr lang="en-US" sz="5300" dirty="0" smtClean="0">
                <a:solidFill>
                  <a:srgbClr val="002060"/>
                </a:solidFill>
              </a:rPr>
              <a:t>on the </a:t>
            </a:r>
            <a:r>
              <a:rPr lang="en-US" sz="5300" b="1" dirty="0" smtClean="0">
                <a:solidFill>
                  <a:srgbClr val="002060"/>
                </a:solidFill>
              </a:rPr>
              <a:t>project typically reduces</a:t>
            </a:r>
            <a:r>
              <a:rPr lang="en-US" sz="5300" dirty="0" smtClean="0">
                <a:solidFill>
                  <a:srgbClr val="002060"/>
                </a:solidFill>
              </a:rPr>
              <a:t>, as </a:t>
            </a:r>
            <a:r>
              <a:rPr lang="en-US" sz="5300" b="1" dirty="0" smtClean="0">
                <a:solidFill>
                  <a:srgbClr val="002060"/>
                </a:solidFill>
              </a:rPr>
              <a:t>activities are performed without loss</a:t>
            </a:r>
            <a:r>
              <a:rPr lang="en-US" sz="5300" dirty="0" smtClean="0">
                <a:solidFill>
                  <a:srgbClr val="002060"/>
                </a:solidFill>
              </a:rPr>
              <a:t>. </a:t>
            </a:r>
          </a:p>
          <a:p>
            <a:pPr algn="just">
              <a:lnSpc>
                <a:spcPct val="120000"/>
              </a:lnSpc>
            </a:pPr>
            <a:r>
              <a:rPr lang="en-US" sz="5300" b="1" dirty="0" smtClean="0">
                <a:solidFill>
                  <a:srgbClr val="002060"/>
                </a:solidFill>
              </a:rPr>
              <a:t>Understanding </a:t>
            </a:r>
            <a:r>
              <a:rPr lang="en-US" sz="5300" dirty="0" smtClean="0">
                <a:solidFill>
                  <a:srgbClr val="002060"/>
                </a:solidFill>
              </a:rPr>
              <a:t>where the </a:t>
            </a:r>
            <a:r>
              <a:rPr lang="en-US" sz="5300" b="1" dirty="0" smtClean="0">
                <a:solidFill>
                  <a:srgbClr val="002060"/>
                </a:solidFill>
              </a:rPr>
              <a:t>risks occur </a:t>
            </a:r>
            <a:r>
              <a:rPr lang="en-US" sz="5300" dirty="0" smtClean="0">
                <a:solidFill>
                  <a:srgbClr val="002060"/>
                </a:solidFill>
              </a:rPr>
              <a:t>on the project is </a:t>
            </a:r>
            <a:r>
              <a:rPr lang="en-US" sz="5300" b="1" dirty="0" smtClean="0">
                <a:solidFill>
                  <a:srgbClr val="002060"/>
                </a:solidFill>
              </a:rPr>
              <a:t>important information </a:t>
            </a:r>
            <a:r>
              <a:rPr lang="en-US" sz="5300" dirty="0" smtClean="0">
                <a:solidFill>
                  <a:srgbClr val="002060"/>
                </a:solidFill>
              </a:rPr>
              <a:t>for </a:t>
            </a:r>
            <a:r>
              <a:rPr lang="en-US" sz="5300" b="1" dirty="0" smtClean="0">
                <a:solidFill>
                  <a:srgbClr val="002060"/>
                </a:solidFill>
              </a:rPr>
              <a:t>managing the contingency budget</a:t>
            </a:r>
            <a:r>
              <a:rPr lang="en-US" sz="5300" dirty="0" smtClean="0">
                <a:solidFill>
                  <a:srgbClr val="002060"/>
                </a:solidFill>
              </a:rPr>
              <a:t> and </a:t>
            </a:r>
            <a:r>
              <a:rPr lang="en-US" sz="5300" b="1" dirty="0" smtClean="0">
                <a:solidFill>
                  <a:srgbClr val="002060"/>
                </a:solidFill>
              </a:rPr>
              <a:t>managing cash reserves</a:t>
            </a:r>
            <a:r>
              <a:rPr lang="en-US" sz="5300" dirty="0" smtClean="0">
                <a:solidFill>
                  <a:srgbClr val="002060"/>
                </a:solidFill>
              </a:rPr>
              <a:t>. Most organizations </a:t>
            </a:r>
            <a:r>
              <a:rPr lang="en-US" sz="5300" b="1" dirty="0" smtClean="0">
                <a:solidFill>
                  <a:srgbClr val="002060"/>
                </a:solidFill>
              </a:rPr>
              <a:t>develop a plan for financing </a:t>
            </a:r>
            <a:r>
              <a:rPr lang="en-US" sz="5300" dirty="0" smtClean="0">
                <a:solidFill>
                  <a:srgbClr val="002060"/>
                </a:solidFill>
              </a:rPr>
              <a:t>the </a:t>
            </a:r>
            <a:r>
              <a:rPr lang="en-US" sz="5300" b="1" dirty="0" smtClean="0">
                <a:solidFill>
                  <a:srgbClr val="002060"/>
                </a:solidFill>
              </a:rPr>
              <a:t>project from existing organizational resources</a:t>
            </a:r>
            <a:r>
              <a:rPr lang="en-US" sz="5300" dirty="0">
                <a:solidFill>
                  <a:srgbClr val="002060"/>
                </a:solidFill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69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0"/>
            <a:ext cx="1676400" cy="609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txBody>
          <a:bodyPr>
            <a:normAutofit fontScale="90000"/>
          </a:bodyPr>
          <a:lstStyle/>
          <a:p>
            <a:pPr algn="l"/>
            <a:r>
              <a:rPr lang="en-US" altLang="en-US" dirty="0" smtClean="0">
                <a:solidFill>
                  <a:srgbClr val="002060"/>
                </a:solidFill>
              </a:rPr>
              <a:t> </a:t>
            </a:r>
            <a:r>
              <a:rPr lang="en-US" alt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smtClean="0">
                <a:solidFill>
                  <a:srgbClr val="002060"/>
                </a:solidFill>
              </a:rPr>
              <a:t>Strategic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13205"/>
            <a:ext cx="8534400" cy="520827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What is Strategic Planning?</a:t>
            </a:r>
          </a:p>
          <a:p>
            <a:pPr algn="just">
              <a:buNone/>
            </a:pPr>
            <a:endParaRPr lang="en-US" sz="2000" dirty="0" smtClean="0">
              <a:solidFill>
                <a:srgbClr val="C00000"/>
              </a:solidFill>
            </a:endParaRPr>
          </a:p>
          <a:p>
            <a:pPr algn="just"/>
            <a:r>
              <a:rPr lang="en-US" sz="2400" dirty="0" smtClean="0">
                <a:solidFill>
                  <a:srgbClr val="002060"/>
                </a:solidFill>
              </a:rPr>
              <a:t>Strategic planning is the art of </a:t>
            </a:r>
            <a:r>
              <a:rPr lang="en-US" sz="2400" b="1" dirty="0" smtClean="0">
                <a:solidFill>
                  <a:srgbClr val="002060"/>
                </a:solidFill>
              </a:rPr>
              <a:t>formulating business strategies</a:t>
            </a:r>
            <a:r>
              <a:rPr lang="en-US" sz="2400" dirty="0" smtClean="0">
                <a:solidFill>
                  <a:srgbClr val="002060"/>
                </a:solidFill>
              </a:rPr>
              <a:t>, </a:t>
            </a:r>
            <a:r>
              <a:rPr lang="en-US" sz="2400" b="1" dirty="0" smtClean="0">
                <a:solidFill>
                  <a:srgbClr val="002060"/>
                </a:solidFill>
              </a:rPr>
              <a:t>implementing them</a:t>
            </a:r>
            <a:r>
              <a:rPr lang="en-US" sz="2400" dirty="0" smtClean="0">
                <a:solidFill>
                  <a:srgbClr val="002060"/>
                </a:solidFill>
              </a:rPr>
              <a:t>, and </a:t>
            </a:r>
            <a:r>
              <a:rPr lang="en-US" sz="2400" b="1" dirty="0" smtClean="0">
                <a:solidFill>
                  <a:srgbClr val="002060"/>
                </a:solidFill>
              </a:rPr>
              <a:t>evaluating their impact</a:t>
            </a:r>
            <a:r>
              <a:rPr lang="en-US" sz="2400" dirty="0" smtClean="0">
                <a:solidFill>
                  <a:srgbClr val="002060"/>
                </a:solidFill>
              </a:rPr>
              <a:t> based on </a:t>
            </a:r>
            <a:r>
              <a:rPr lang="en-US" sz="2400" b="1" dirty="0" smtClean="0">
                <a:solidFill>
                  <a:srgbClr val="002060"/>
                </a:solidFill>
              </a:rPr>
              <a:t>organizational objectives. </a:t>
            </a:r>
          </a:p>
          <a:p>
            <a:pPr algn="just"/>
            <a:r>
              <a:rPr lang="en-US" sz="2400" dirty="0" smtClean="0">
                <a:solidFill>
                  <a:srgbClr val="002060"/>
                </a:solidFill>
              </a:rPr>
              <a:t>The </a:t>
            </a:r>
            <a:r>
              <a:rPr lang="en-US" sz="2400" b="1" dirty="0" smtClean="0">
                <a:solidFill>
                  <a:srgbClr val="002060"/>
                </a:solidFill>
              </a:rPr>
              <a:t>concept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</a:rPr>
              <a:t>focuses</a:t>
            </a:r>
            <a:r>
              <a:rPr lang="en-US" sz="2400" dirty="0" smtClean="0">
                <a:solidFill>
                  <a:srgbClr val="002060"/>
                </a:solidFill>
              </a:rPr>
              <a:t> on integrating </a:t>
            </a:r>
            <a:r>
              <a:rPr lang="en-US" sz="2400" b="1" dirty="0" smtClean="0">
                <a:solidFill>
                  <a:srgbClr val="002060"/>
                </a:solidFill>
              </a:rPr>
              <a:t>various business departments</a:t>
            </a:r>
            <a:r>
              <a:rPr lang="en-US" sz="2400" dirty="0" smtClean="0">
                <a:solidFill>
                  <a:srgbClr val="002060"/>
                </a:solidFill>
              </a:rPr>
              <a:t> (accounting and finance, research and development, production, marketing, information systems, management) to </a:t>
            </a:r>
            <a:r>
              <a:rPr lang="en-US" sz="2400" b="1" dirty="0" smtClean="0">
                <a:solidFill>
                  <a:srgbClr val="002060"/>
                </a:solidFill>
              </a:rPr>
              <a:t>achieve organizational goals. </a:t>
            </a:r>
          </a:p>
          <a:p>
            <a:pPr algn="just"/>
            <a:r>
              <a:rPr lang="en-US" sz="2400" dirty="0" smtClean="0">
                <a:solidFill>
                  <a:srgbClr val="002060"/>
                </a:solidFill>
              </a:rPr>
              <a:t>The term strategic planning is synonymous with strategic management</a:t>
            </a:r>
            <a:r>
              <a:rPr lang="en-US" sz="2400" dirty="0">
                <a:solidFill>
                  <a:srgbClr val="002060"/>
                </a:solidFill>
              </a:rPr>
              <a:t>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0"/>
            <a:ext cx="1676400" cy="609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solidFill>
                  <a:srgbClr val="002060"/>
                </a:solidFill>
              </a:rPr>
              <a:t>Project Risk by 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4955"/>
            <a:ext cx="8229600" cy="5084445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9600" b="1" dirty="0" smtClean="0">
                <a:solidFill>
                  <a:srgbClr val="002060"/>
                </a:solidFill>
              </a:rPr>
              <a:t>3.Implementation Phase</a:t>
            </a:r>
          </a:p>
          <a:p>
            <a:pPr algn="just">
              <a:lnSpc>
                <a:spcPct val="120000"/>
              </a:lnSpc>
            </a:pPr>
            <a:r>
              <a:rPr lang="en-US" sz="8400" dirty="0" smtClean="0">
                <a:solidFill>
                  <a:srgbClr val="002060"/>
                </a:solidFill>
              </a:rPr>
              <a:t>In most cases, there is a </a:t>
            </a:r>
            <a:r>
              <a:rPr lang="en-US" sz="8400" b="1" dirty="0" smtClean="0">
                <a:solidFill>
                  <a:srgbClr val="002060"/>
                </a:solidFill>
              </a:rPr>
              <a:t>cost to the organization </a:t>
            </a:r>
            <a:r>
              <a:rPr lang="en-US" sz="8400" dirty="0" smtClean="0">
                <a:solidFill>
                  <a:srgbClr val="002060"/>
                </a:solidFill>
              </a:rPr>
              <a:t>to </a:t>
            </a:r>
            <a:r>
              <a:rPr lang="en-US" sz="8400" b="1" dirty="0" smtClean="0">
                <a:solidFill>
                  <a:srgbClr val="002060"/>
                </a:solidFill>
              </a:rPr>
              <a:t>keep these funds available to the project</a:t>
            </a:r>
            <a:r>
              <a:rPr lang="en-US" sz="8400" dirty="0" smtClean="0">
                <a:solidFill>
                  <a:srgbClr val="002060"/>
                </a:solidFill>
              </a:rPr>
              <a:t>, </a:t>
            </a:r>
            <a:r>
              <a:rPr lang="en-US" sz="8400" b="1" dirty="0" smtClean="0">
                <a:solidFill>
                  <a:srgbClr val="002060"/>
                </a:solidFill>
              </a:rPr>
              <a:t>including the contingency budget</a:t>
            </a:r>
            <a:r>
              <a:rPr lang="en-US" sz="8400" dirty="0" smtClean="0">
                <a:solidFill>
                  <a:srgbClr val="002060"/>
                </a:solidFill>
              </a:rPr>
              <a:t>. As the </a:t>
            </a:r>
            <a:r>
              <a:rPr lang="en-US" sz="8400" b="1" dirty="0" smtClean="0">
                <a:solidFill>
                  <a:srgbClr val="002060"/>
                </a:solidFill>
              </a:rPr>
              <a:t>risks decrease </a:t>
            </a:r>
            <a:r>
              <a:rPr lang="en-US" sz="8400" dirty="0" smtClean="0">
                <a:solidFill>
                  <a:srgbClr val="002060"/>
                </a:solidFill>
              </a:rPr>
              <a:t>over the </a:t>
            </a:r>
            <a:r>
              <a:rPr lang="en-US" sz="8400" b="1" dirty="0" smtClean="0">
                <a:solidFill>
                  <a:srgbClr val="002060"/>
                </a:solidFill>
              </a:rPr>
              <a:t>length of the project</a:t>
            </a:r>
            <a:r>
              <a:rPr lang="en-US" sz="8400" dirty="0" smtClean="0">
                <a:solidFill>
                  <a:srgbClr val="002060"/>
                </a:solidFill>
              </a:rPr>
              <a:t>, if the </a:t>
            </a:r>
            <a:r>
              <a:rPr lang="en-US" sz="8400" b="1" dirty="0" smtClean="0">
                <a:solidFill>
                  <a:srgbClr val="002060"/>
                </a:solidFill>
              </a:rPr>
              <a:t>contingency is not used</a:t>
            </a:r>
            <a:r>
              <a:rPr lang="en-US" sz="8400" dirty="0" smtClean="0">
                <a:solidFill>
                  <a:srgbClr val="002060"/>
                </a:solidFill>
              </a:rPr>
              <a:t>, then the funds set aside by the organization </a:t>
            </a:r>
            <a:r>
              <a:rPr lang="en-US" sz="8400" b="1" dirty="0" smtClean="0">
                <a:solidFill>
                  <a:srgbClr val="002060"/>
                </a:solidFill>
              </a:rPr>
              <a:t>can be used for other purposes.</a:t>
            </a:r>
          </a:p>
          <a:p>
            <a:pPr algn="just">
              <a:lnSpc>
                <a:spcPct val="120000"/>
              </a:lnSpc>
            </a:pPr>
            <a:r>
              <a:rPr lang="en-US" sz="8400" dirty="0" smtClean="0">
                <a:solidFill>
                  <a:srgbClr val="002060"/>
                </a:solidFill>
              </a:rPr>
              <a:t>To determine the </a:t>
            </a:r>
            <a:r>
              <a:rPr lang="en-US" sz="8400" b="1" dirty="0" smtClean="0">
                <a:solidFill>
                  <a:srgbClr val="002060"/>
                </a:solidFill>
              </a:rPr>
              <a:t>amount of contingency </a:t>
            </a:r>
            <a:r>
              <a:rPr lang="en-US" sz="8400" dirty="0" smtClean="0">
                <a:solidFill>
                  <a:srgbClr val="002060"/>
                </a:solidFill>
              </a:rPr>
              <a:t>that can be </a:t>
            </a:r>
            <a:r>
              <a:rPr lang="en-US" sz="8400" b="1" dirty="0" smtClean="0">
                <a:solidFill>
                  <a:srgbClr val="002060"/>
                </a:solidFill>
              </a:rPr>
              <a:t>released,</a:t>
            </a:r>
            <a:r>
              <a:rPr lang="en-US" sz="8400" dirty="0" smtClean="0">
                <a:solidFill>
                  <a:srgbClr val="002060"/>
                </a:solidFill>
              </a:rPr>
              <a:t> the project team will </a:t>
            </a:r>
            <a:r>
              <a:rPr lang="en-US" sz="8400" b="1" dirty="0" smtClean="0">
                <a:solidFill>
                  <a:srgbClr val="002060"/>
                </a:solidFill>
              </a:rPr>
              <a:t>conduct another risk evaluation </a:t>
            </a:r>
            <a:r>
              <a:rPr lang="en-US" sz="8400" dirty="0" smtClean="0">
                <a:solidFill>
                  <a:srgbClr val="002060"/>
                </a:solidFill>
              </a:rPr>
              <a:t>and </a:t>
            </a:r>
            <a:r>
              <a:rPr lang="en-US" sz="8400" b="1" dirty="0" smtClean="0">
                <a:solidFill>
                  <a:srgbClr val="002060"/>
                </a:solidFill>
              </a:rPr>
              <a:t>determine the amount of risk remaining on the project</a:t>
            </a:r>
            <a:r>
              <a:rPr lang="en-US" sz="8400" dirty="0" smtClean="0">
                <a:solidFill>
                  <a:srgbClr val="002060"/>
                </a:solidFill>
              </a:rPr>
              <a:t>. If </a:t>
            </a:r>
            <a:r>
              <a:rPr lang="en-US" sz="8400" b="1" dirty="0" smtClean="0">
                <a:solidFill>
                  <a:srgbClr val="002060"/>
                </a:solidFill>
              </a:rPr>
              <a:t>the risk profile is lower</a:t>
            </a:r>
            <a:r>
              <a:rPr lang="en-US" sz="8400" dirty="0" smtClean="0">
                <a:solidFill>
                  <a:srgbClr val="002060"/>
                </a:solidFill>
              </a:rPr>
              <a:t>, the project team may </a:t>
            </a:r>
            <a:r>
              <a:rPr lang="en-US" sz="8400" b="1" dirty="0" smtClean="0">
                <a:solidFill>
                  <a:srgbClr val="002060"/>
                </a:solidFill>
              </a:rPr>
              <a:t>release contingency funds back </a:t>
            </a:r>
            <a:r>
              <a:rPr lang="en-US" sz="8400" dirty="0" smtClean="0">
                <a:solidFill>
                  <a:srgbClr val="002060"/>
                </a:solidFill>
              </a:rPr>
              <a:t>to the </a:t>
            </a:r>
            <a:r>
              <a:rPr lang="en-US" sz="8400" b="1" dirty="0" smtClean="0">
                <a:solidFill>
                  <a:srgbClr val="002060"/>
                </a:solidFill>
              </a:rPr>
              <a:t>parent organization. </a:t>
            </a:r>
            <a:r>
              <a:rPr lang="en-US" sz="8400" dirty="0" smtClean="0">
                <a:solidFill>
                  <a:srgbClr val="002060"/>
                </a:solidFill>
              </a:rPr>
              <a:t>If </a:t>
            </a:r>
            <a:r>
              <a:rPr lang="en-US" sz="8400" b="1" dirty="0" smtClean="0">
                <a:solidFill>
                  <a:srgbClr val="002060"/>
                </a:solidFill>
              </a:rPr>
              <a:t>additional risks are uncovered, </a:t>
            </a:r>
            <a:r>
              <a:rPr lang="en-US" sz="8400" dirty="0" smtClean="0">
                <a:solidFill>
                  <a:srgbClr val="002060"/>
                </a:solidFill>
              </a:rPr>
              <a:t>a </a:t>
            </a:r>
            <a:r>
              <a:rPr lang="en-US" sz="8400" b="1" dirty="0" smtClean="0">
                <a:solidFill>
                  <a:srgbClr val="002060"/>
                </a:solidFill>
              </a:rPr>
              <a:t>new mitigation plan is developed</a:t>
            </a:r>
            <a:r>
              <a:rPr lang="en-US" sz="8400" dirty="0" smtClean="0">
                <a:solidFill>
                  <a:srgbClr val="002060"/>
                </a:solidFill>
              </a:rPr>
              <a:t> including the </a:t>
            </a:r>
            <a:r>
              <a:rPr lang="en-US" sz="8400" b="1" dirty="0" smtClean="0">
                <a:solidFill>
                  <a:srgbClr val="002060"/>
                </a:solidFill>
              </a:rPr>
              <a:t>possible addition of contingency funds.</a:t>
            </a:r>
          </a:p>
          <a:p>
            <a:endParaRPr lang="en-US" sz="8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70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0"/>
            <a:ext cx="1676400" cy="609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453526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48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4. Closeout Phase</a:t>
            </a:r>
          </a:p>
          <a:p>
            <a:pPr algn="just">
              <a:buNone/>
            </a:pPr>
            <a:r>
              <a:rPr lang="en-US" sz="2400" dirty="0" smtClean="0">
                <a:solidFill>
                  <a:srgbClr val="002060"/>
                </a:solidFill>
              </a:rPr>
              <a:t>	During the closeout phase, </a:t>
            </a:r>
            <a:r>
              <a:rPr lang="en-US" sz="2400" b="1" dirty="0" smtClean="0">
                <a:solidFill>
                  <a:srgbClr val="002060"/>
                </a:solidFill>
              </a:rPr>
              <a:t>agreements</a:t>
            </a:r>
            <a:r>
              <a:rPr lang="en-US" sz="2400" dirty="0" smtClean="0">
                <a:solidFill>
                  <a:srgbClr val="002060"/>
                </a:solidFill>
              </a:rPr>
              <a:t> for </a:t>
            </a:r>
            <a:r>
              <a:rPr lang="en-US" sz="2400" b="1" dirty="0" smtClean="0">
                <a:solidFill>
                  <a:srgbClr val="002060"/>
                </a:solidFill>
              </a:rPr>
              <a:t>risk sharing </a:t>
            </a:r>
            <a:r>
              <a:rPr lang="en-US" sz="2400" dirty="0" smtClean="0">
                <a:solidFill>
                  <a:srgbClr val="002060"/>
                </a:solidFill>
              </a:rPr>
              <a:t>and </a:t>
            </a:r>
            <a:r>
              <a:rPr lang="en-US" sz="2400" b="1" dirty="0" smtClean="0">
                <a:solidFill>
                  <a:srgbClr val="002060"/>
                </a:solidFill>
              </a:rPr>
              <a:t>risk transfer </a:t>
            </a:r>
            <a:r>
              <a:rPr lang="en-US" sz="2400" dirty="0" smtClean="0">
                <a:solidFill>
                  <a:srgbClr val="002060"/>
                </a:solidFill>
              </a:rPr>
              <a:t>need to be </a:t>
            </a:r>
            <a:r>
              <a:rPr lang="en-US" sz="2400" b="1" dirty="0" smtClean="0">
                <a:solidFill>
                  <a:srgbClr val="002060"/>
                </a:solidFill>
              </a:rPr>
              <a:t>concluded</a:t>
            </a:r>
            <a:r>
              <a:rPr lang="en-US" sz="2400" dirty="0" smtClean="0">
                <a:solidFill>
                  <a:srgbClr val="002060"/>
                </a:solidFill>
              </a:rPr>
              <a:t> and the </a:t>
            </a:r>
            <a:r>
              <a:rPr lang="en-US" sz="2400" b="1" dirty="0" smtClean="0">
                <a:solidFill>
                  <a:srgbClr val="002060"/>
                </a:solidFill>
              </a:rPr>
              <a:t>risk breakdown structure examined</a:t>
            </a:r>
            <a:r>
              <a:rPr lang="en-US" sz="2400" dirty="0" smtClean="0">
                <a:solidFill>
                  <a:srgbClr val="002060"/>
                </a:solidFill>
              </a:rPr>
              <a:t> to be sure </a:t>
            </a:r>
            <a:r>
              <a:rPr lang="en-US" sz="2400" b="1" dirty="0" smtClean="0">
                <a:solidFill>
                  <a:srgbClr val="002060"/>
                </a:solidFill>
              </a:rPr>
              <a:t>all the risk events have been avoided or mitigated. </a:t>
            </a:r>
          </a:p>
          <a:p>
            <a:pPr algn="just"/>
            <a:r>
              <a:rPr lang="en-US" sz="2400" dirty="0" smtClean="0">
                <a:solidFill>
                  <a:srgbClr val="002060"/>
                </a:solidFill>
              </a:rPr>
              <a:t>The </a:t>
            </a:r>
            <a:r>
              <a:rPr lang="en-US" sz="2400" b="1" dirty="0" smtClean="0">
                <a:solidFill>
                  <a:srgbClr val="002060"/>
                </a:solidFill>
              </a:rPr>
              <a:t>final estimate of loss </a:t>
            </a:r>
            <a:r>
              <a:rPr lang="en-US" sz="2400" dirty="0" smtClean="0">
                <a:solidFill>
                  <a:srgbClr val="002060"/>
                </a:solidFill>
              </a:rPr>
              <a:t>due to risk can be </a:t>
            </a:r>
            <a:r>
              <a:rPr lang="en-US" sz="2400" b="1" dirty="0" smtClean="0">
                <a:solidFill>
                  <a:srgbClr val="002060"/>
                </a:solidFill>
              </a:rPr>
              <a:t>made and recorded as part of the project documentation</a:t>
            </a:r>
            <a:r>
              <a:rPr lang="en-US" sz="2400" dirty="0" smtClean="0">
                <a:solidFill>
                  <a:srgbClr val="002060"/>
                </a:solidFill>
              </a:rPr>
              <a:t>. If a simulation was done, </a:t>
            </a:r>
            <a:r>
              <a:rPr lang="en-US" sz="2400" b="1" dirty="0" smtClean="0">
                <a:solidFill>
                  <a:srgbClr val="002060"/>
                </a:solidFill>
              </a:rPr>
              <a:t>the result can be compared </a:t>
            </a:r>
            <a:r>
              <a:rPr lang="en-US" sz="2400" dirty="0" smtClean="0">
                <a:solidFill>
                  <a:srgbClr val="002060"/>
                </a:solidFill>
              </a:rPr>
              <a:t>to </a:t>
            </a:r>
            <a:r>
              <a:rPr lang="en-US" sz="2400" b="1" dirty="0" smtClean="0">
                <a:solidFill>
                  <a:srgbClr val="002060"/>
                </a:solidFill>
              </a:rPr>
              <a:t>the predicted result.</a:t>
            </a:r>
          </a:p>
          <a:p>
            <a:endParaRPr lang="en-US" sz="2000" dirty="0"/>
          </a:p>
        </p:txBody>
      </p:sp>
      <p:sp>
        <p:nvSpPr>
          <p:cNvPr id="4" name="Title 1"/>
          <p:cNvSpPr txBox="1"/>
          <p:nvPr/>
        </p:nvSpPr>
        <p:spPr>
          <a:xfrm>
            <a:off x="0" y="685800"/>
            <a:ext cx="91440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 Risk by Phases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71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0"/>
            <a:ext cx="1676400" cy="685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563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solidFill>
                  <a:srgbClr val="002060"/>
                </a:solidFill>
              </a:rPr>
              <a:t>Risk response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165"/>
            <a:ext cx="8229600" cy="4679315"/>
          </a:xfrm>
        </p:spPr>
        <p:txBody>
          <a:bodyPr>
            <a:normAutofit fontScale="90000"/>
          </a:bodyPr>
          <a:lstStyle/>
          <a:p>
            <a:pPr algn="just">
              <a:lnSpc>
                <a:spcPct val="120000"/>
              </a:lnSpc>
            </a:pPr>
            <a:r>
              <a:rPr lang="en-US" sz="2700" dirty="0" smtClean="0">
                <a:solidFill>
                  <a:srgbClr val="C00000"/>
                </a:solidFill>
              </a:rPr>
              <a:t>The risk response planning involves </a:t>
            </a:r>
            <a:r>
              <a:rPr lang="en-US" sz="2700" b="1" dirty="0" smtClean="0">
                <a:solidFill>
                  <a:srgbClr val="C00000"/>
                </a:solidFill>
              </a:rPr>
              <a:t>determining ways to reduce or eliminate any threats to the project</a:t>
            </a:r>
            <a:r>
              <a:rPr lang="en-US" sz="2700" dirty="0" smtClean="0">
                <a:solidFill>
                  <a:srgbClr val="C00000"/>
                </a:solidFill>
              </a:rPr>
              <a:t>, and also the </a:t>
            </a:r>
            <a:r>
              <a:rPr lang="en-US" sz="2700" b="1" dirty="0" smtClean="0">
                <a:solidFill>
                  <a:srgbClr val="C00000"/>
                </a:solidFill>
              </a:rPr>
              <a:t>opportunities to increase their impact.</a:t>
            </a:r>
            <a:r>
              <a:rPr lang="en-US" sz="2700" b="1" dirty="0" smtClean="0"/>
              <a:t> </a:t>
            </a:r>
          </a:p>
          <a:p>
            <a:pPr algn="just">
              <a:lnSpc>
                <a:spcPct val="120000"/>
              </a:lnSpc>
            </a:pPr>
            <a:r>
              <a:rPr lang="en-US" sz="2700" dirty="0" smtClean="0">
                <a:solidFill>
                  <a:srgbClr val="002060"/>
                </a:solidFill>
              </a:rPr>
              <a:t>Project managers should work to </a:t>
            </a:r>
            <a:r>
              <a:rPr lang="en-US" sz="2700" b="1" dirty="0" smtClean="0">
                <a:solidFill>
                  <a:srgbClr val="002060"/>
                </a:solidFill>
              </a:rPr>
              <a:t>eliminate the threats </a:t>
            </a:r>
            <a:r>
              <a:rPr lang="en-US" sz="2700" dirty="0" smtClean="0">
                <a:solidFill>
                  <a:srgbClr val="002060"/>
                </a:solidFill>
              </a:rPr>
              <a:t>before they occur. Similarly, the project managers should work to ensure that </a:t>
            </a:r>
            <a:r>
              <a:rPr lang="en-US" sz="2700" b="1" dirty="0" smtClean="0">
                <a:solidFill>
                  <a:srgbClr val="002060"/>
                </a:solidFill>
              </a:rPr>
              <a:t>opportunities occur. </a:t>
            </a:r>
            <a:r>
              <a:rPr lang="en-US" sz="2700" dirty="0" smtClean="0">
                <a:solidFill>
                  <a:srgbClr val="002060"/>
                </a:solidFill>
              </a:rPr>
              <a:t>Likewise, the project manager is </a:t>
            </a:r>
            <a:r>
              <a:rPr lang="en-US" sz="2700" b="1" dirty="0" smtClean="0">
                <a:solidFill>
                  <a:srgbClr val="002060"/>
                </a:solidFill>
              </a:rPr>
              <a:t>also responsible </a:t>
            </a:r>
            <a:r>
              <a:rPr lang="en-US" sz="2700" dirty="0" smtClean="0">
                <a:solidFill>
                  <a:srgbClr val="002060"/>
                </a:solidFill>
              </a:rPr>
              <a:t>to </a:t>
            </a:r>
            <a:r>
              <a:rPr lang="en-US" sz="2700" b="1" dirty="0" smtClean="0">
                <a:solidFill>
                  <a:srgbClr val="002060"/>
                </a:solidFill>
              </a:rPr>
              <a:t>decrease the probability and impact of threats and increase the probability and impact of opportunities.</a:t>
            </a:r>
          </a:p>
          <a:p>
            <a:pPr algn="just">
              <a:lnSpc>
                <a:spcPct val="120000"/>
              </a:lnSpc>
            </a:pPr>
            <a:endParaRPr lang="en-US" dirty="0" smtClean="0">
              <a:solidFill>
                <a:srgbClr val="002060"/>
              </a:solidFill>
            </a:endParaRP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72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67600" y="0"/>
            <a:ext cx="1676400" cy="609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563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solidFill>
                  <a:srgbClr val="002060"/>
                </a:solidFill>
              </a:rPr>
              <a:t>Risk response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165"/>
            <a:ext cx="8229600" cy="4679315"/>
          </a:xfrm>
        </p:spPr>
        <p:txBody>
          <a:bodyPr>
            <a:normAutofit fontScale="97500"/>
          </a:bodyPr>
          <a:lstStyle/>
          <a:p>
            <a:pPr algn="just">
              <a:lnSpc>
                <a:spcPct val="120000"/>
              </a:lnSpc>
            </a:pPr>
            <a:r>
              <a:rPr lang="en-US" sz="2500" dirty="0" smtClean="0">
                <a:solidFill>
                  <a:srgbClr val="002060"/>
                </a:solidFill>
              </a:rPr>
              <a:t>For the </a:t>
            </a:r>
            <a:r>
              <a:rPr lang="en-US" sz="2500" b="1" dirty="0" smtClean="0">
                <a:solidFill>
                  <a:srgbClr val="002060"/>
                </a:solidFill>
              </a:rPr>
              <a:t>threats that cannot be mitigated</a:t>
            </a:r>
            <a:r>
              <a:rPr lang="en-US" sz="2500" dirty="0" smtClean="0">
                <a:solidFill>
                  <a:srgbClr val="002060"/>
                </a:solidFill>
              </a:rPr>
              <a:t>, the project manager needs to have a </a:t>
            </a:r>
            <a:r>
              <a:rPr lang="en-US" sz="2500" b="1" dirty="0" smtClean="0">
                <a:solidFill>
                  <a:srgbClr val="002060"/>
                </a:solidFill>
              </a:rPr>
              <a:t>robust contingency plan </a:t>
            </a:r>
            <a:r>
              <a:rPr lang="en-US" sz="2500" dirty="0" smtClean="0">
                <a:solidFill>
                  <a:srgbClr val="002060"/>
                </a:solidFill>
              </a:rPr>
              <a:t>and also a </a:t>
            </a:r>
            <a:r>
              <a:rPr lang="en-US" sz="2500" b="1" dirty="0" smtClean="0">
                <a:solidFill>
                  <a:srgbClr val="002060"/>
                </a:solidFill>
              </a:rPr>
              <a:t>response plan if contingencies do not work</a:t>
            </a:r>
            <a:r>
              <a:rPr lang="en-US" sz="2500" dirty="0" smtClean="0">
                <a:solidFill>
                  <a:srgbClr val="002060"/>
                </a:solidFill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en-US" sz="2500" dirty="0" smtClean="0">
                <a:solidFill>
                  <a:srgbClr val="002060"/>
                </a:solidFill>
              </a:rPr>
              <a:t>It is not required to </a:t>
            </a:r>
            <a:r>
              <a:rPr lang="en-US" sz="2500" b="1" dirty="0" smtClean="0">
                <a:solidFill>
                  <a:srgbClr val="002060"/>
                </a:solidFill>
              </a:rPr>
              <a:t>eliminate all the risks</a:t>
            </a:r>
            <a:r>
              <a:rPr lang="en-US" sz="2500" dirty="0" smtClean="0">
                <a:solidFill>
                  <a:srgbClr val="002060"/>
                </a:solidFill>
              </a:rPr>
              <a:t> of the project due to </a:t>
            </a:r>
            <a:r>
              <a:rPr lang="en-US" sz="2500" b="1" dirty="0" smtClean="0">
                <a:solidFill>
                  <a:srgbClr val="002060"/>
                </a:solidFill>
              </a:rPr>
              <a:t>resource and time constraints</a:t>
            </a:r>
            <a:r>
              <a:rPr lang="en-US" sz="2500" dirty="0" smtClean="0">
                <a:solidFill>
                  <a:srgbClr val="002060"/>
                </a:solidFill>
              </a:rPr>
              <a:t>. A project manager should </a:t>
            </a:r>
            <a:r>
              <a:rPr lang="en-US" sz="2500" b="1" dirty="0" smtClean="0">
                <a:solidFill>
                  <a:srgbClr val="002060"/>
                </a:solidFill>
              </a:rPr>
              <a:t>review risk throughout the project</a:t>
            </a:r>
            <a:r>
              <a:rPr lang="en-US" sz="2500" dirty="0" smtClean="0">
                <a:solidFill>
                  <a:srgbClr val="002060"/>
                </a:solidFill>
              </a:rPr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73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67600" y="0"/>
            <a:ext cx="1676400" cy="609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4525632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639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solidFill>
                  <a:srgbClr val="002060"/>
                </a:solidFill>
              </a:rPr>
              <a:t>Risk Response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0180"/>
            <a:ext cx="8229600" cy="5417820"/>
          </a:xfrm>
        </p:spPr>
        <p:txBody>
          <a:bodyPr>
            <a:normAutofit fontScale="85000" lnSpcReduction="20000"/>
          </a:bodyPr>
          <a:lstStyle/>
          <a:p>
            <a:pPr algn="just">
              <a:buNone/>
            </a:pPr>
            <a:r>
              <a:rPr lang="en-US" sz="2600" b="1" dirty="0" smtClean="0">
                <a:solidFill>
                  <a:srgbClr val="C00000"/>
                </a:solidFill>
              </a:rPr>
              <a:t>Risk Response Strategies </a:t>
            </a:r>
            <a:endParaRPr lang="en-US" sz="2600" dirty="0" smtClean="0">
              <a:solidFill>
                <a:srgbClr val="C00000"/>
              </a:solidFill>
            </a:endParaRPr>
          </a:p>
          <a:p>
            <a:pPr algn="just">
              <a:buNone/>
            </a:pPr>
            <a:r>
              <a:rPr lang="en-US" sz="2600" dirty="0" smtClean="0">
                <a:solidFill>
                  <a:srgbClr val="002060"/>
                </a:solidFill>
              </a:rPr>
              <a:t>The choices of response strategies for THREATS include:</a:t>
            </a:r>
          </a:p>
          <a:p>
            <a:pPr algn="just"/>
            <a:r>
              <a:rPr lang="en-US" sz="2600" b="1" dirty="0" smtClean="0">
                <a:solidFill>
                  <a:srgbClr val="002060"/>
                </a:solidFill>
              </a:rPr>
              <a:t>AVOID:</a:t>
            </a:r>
            <a:r>
              <a:rPr lang="en-US" sz="2600" dirty="0" smtClean="0">
                <a:solidFill>
                  <a:srgbClr val="002060"/>
                </a:solidFill>
              </a:rPr>
              <a:t> Focus on eliminating the cause and thus, eliminating the threat.</a:t>
            </a:r>
          </a:p>
          <a:p>
            <a:pPr algn="just"/>
            <a:r>
              <a:rPr lang="en-US" sz="2600" b="1" dirty="0" smtClean="0">
                <a:solidFill>
                  <a:srgbClr val="002060"/>
                </a:solidFill>
              </a:rPr>
              <a:t>MITIGATE: </a:t>
            </a:r>
            <a:r>
              <a:rPr lang="en-US" sz="2600" dirty="0" smtClean="0">
                <a:solidFill>
                  <a:srgbClr val="002060"/>
                </a:solidFill>
              </a:rPr>
              <a:t>There are certain risks that cannot be eliminated. However, their impact can be reduced. This is termed as mitigation of risks.</a:t>
            </a:r>
          </a:p>
          <a:p>
            <a:pPr algn="just"/>
            <a:r>
              <a:rPr lang="en-US" sz="2600" b="1" dirty="0" smtClean="0">
                <a:solidFill>
                  <a:srgbClr val="002060"/>
                </a:solidFill>
              </a:rPr>
              <a:t>TRANSFER: </a:t>
            </a:r>
            <a:r>
              <a:rPr lang="en-US" sz="2600" dirty="0" smtClean="0">
                <a:solidFill>
                  <a:srgbClr val="002060"/>
                </a:solidFill>
              </a:rPr>
              <a:t>Transfer the risk to some other party. Insurance purchases, warranties, guarantees, etc are examples of risk transfers</a:t>
            </a:r>
          </a:p>
          <a:p>
            <a:pPr algn="just"/>
            <a:r>
              <a:rPr lang="en-US" sz="2600" b="1" dirty="0" smtClean="0">
                <a:solidFill>
                  <a:srgbClr val="002060"/>
                </a:solidFill>
              </a:rPr>
              <a:t>The choices of response strategies for OPPORTUNITIES include:</a:t>
            </a:r>
            <a:endParaRPr lang="en-US" sz="2600" dirty="0" smtClean="0">
              <a:solidFill>
                <a:srgbClr val="002060"/>
              </a:solidFill>
            </a:endParaRPr>
          </a:p>
          <a:p>
            <a:pPr algn="just"/>
            <a:r>
              <a:rPr lang="en-US" sz="2600" b="1" dirty="0" smtClean="0">
                <a:solidFill>
                  <a:srgbClr val="002060"/>
                </a:solidFill>
              </a:rPr>
              <a:t>EXPLOIT: </a:t>
            </a:r>
            <a:r>
              <a:rPr lang="en-US" sz="2600" dirty="0" smtClean="0">
                <a:solidFill>
                  <a:srgbClr val="002060"/>
                </a:solidFill>
              </a:rPr>
              <a:t>Add work or change the project to make sure the opportunity occurs</a:t>
            </a:r>
          </a:p>
          <a:p>
            <a:pPr algn="just"/>
            <a:r>
              <a:rPr lang="en-US" sz="2600" b="1" dirty="0" smtClean="0">
                <a:solidFill>
                  <a:srgbClr val="002060"/>
                </a:solidFill>
              </a:rPr>
              <a:t>ENHANCE:</a:t>
            </a:r>
            <a:r>
              <a:rPr lang="en-US" sz="2600" dirty="0" smtClean="0">
                <a:solidFill>
                  <a:srgbClr val="002060"/>
                </a:solidFill>
              </a:rPr>
              <a:t> Increase the probability and positive impact of risk events</a:t>
            </a:r>
          </a:p>
          <a:p>
            <a:pPr algn="just"/>
            <a:r>
              <a:rPr lang="en-US" sz="2600" b="1" dirty="0" smtClean="0">
                <a:solidFill>
                  <a:srgbClr val="002060"/>
                </a:solidFill>
              </a:rPr>
              <a:t>SHARE: </a:t>
            </a:r>
            <a:r>
              <a:rPr lang="en-US" sz="2600" dirty="0" smtClean="0">
                <a:solidFill>
                  <a:srgbClr val="002060"/>
                </a:solidFill>
              </a:rPr>
              <a:t>Allocate ownership of opportunity to a third-party</a:t>
            </a:r>
          </a:p>
          <a:p>
            <a:pPr algn="just">
              <a:buNone/>
            </a:pPr>
            <a:endParaRPr lang="en-US" sz="1800" dirty="0" smtClean="0"/>
          </a:p>
          <a:p>
            <a:pPr algn="just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74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0"/>
            <a:ext cx="1676400" cy="609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639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solidFill>
                  <a:srgbClr val="002060"/>
                </a:solidFill>
              </a:rPr>
              <a:t>Risk Response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0180"/>
            <a:ext cx="8229600" cy="511302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sz="2400" b="1" dirty="0" smtClean="0">
                <a:solidFill>
                  <a:srgbClr val="002060"/>
                </a:solidFill>
              </a:rPr>
              <a:t>A response strategy for BOTH threats and opportunities:</a:t>
            </a:r>
            <a:endParaRPr lang="en-US" sz="2400" dirty="0" smtClean="0">
              <a:solidFill>
                <a:srgbClr val="002060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sz="2400" b="1" dirty="0" smtClean="0">
                <a:solidFill>
                  <a:srgbClr val="002060"/>
                </a:solidFill>
              </a:rPr>
              <a:t>ACCEPT: Passive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</a:rPr>
              <a:t>acceptance leaves action </a:t>
            </a:r>
            <a:r>
              <a:rPr lang="en-US" sz="2400" dirty="0" smtClean="0">
                <a:solidFill>
                  <a:srgbClr val="002060"/>
                </a:solidFill>
              </a:rPr>
              <a:t>to be determined as needed, in case of a risk event. </a:t>
            </a:r>
            <a:r>
              <a:rPr lang="en-US" sz="2400" b="1" dirty="0" smtClean="0">
                <a:solidFill>
                  <a:srgbClr val="002060"/>
                </a:solidFill>
              </a:rPr>
              <a:t>Active acceptance may involve contingency plans </a:t>
            </a:r>
            <a:r>
              <a:rPr lang="en-US" sz="2400" dirty="0" smtClean="0">
                <a:solidFill>
                  <a:srgbClr val="002060"/>
                </a:solidFill>
              </a:rPr>
              <a:t>to be </a:t>
            </a:r>
            <a:r>
              <a:rPr lang="en-US" sz="2400" b="1" dirty="0" smtClean="0">
                <a:solidFill>
                  <a:srgbClr val="002060"/>
                </a:solidFill>
              </a:rPr>
              <a:t>implemented if risk occurs </a:t>
            </a:r>
            <a:r>
              <a:rPr lang="en-US" sz="2400" dirty="0" smtClean="0">
                <a:solidFill>
                  <a:srgbClr val="002060"/>
                </a:solidFill>
              </a:rPr>
              <a:t>and </a:t>
            </a:r>
            <a:r>
              <a:rPr lang="en-US" sz="2400" b="1" dirty="0" smtClean="0">
                <a:solidFill>
                  <a:srgbClr val="002060"/>
                </a:solidFill>
              </a:rPr>
              <a:t>allocation of time and cost reserves to the project</a:t>
            </a:r>
            <a:r>
              <a:rPr lang="en-US" sz="2400" dirty="0" smtClean="0">
                <a:solidFill>
                  <a:srgbClr val="002060"/>
                </a:solidFill>
              </a:rPr>
              <a:t>. A </a:t>
            </a:r>
            <a:r>
              <a:rPr lang="en-US" sz="2400" b="1" dirty="0" smtClean="0">
                <a:solidFill>
                  <a:srgbClr val="002060"/>
                </a:solidFill>
              </a:rPr>
              <a:t>decision to accept risk must be communicated to stakeholders.</a:t>
            </a:r>
          </a:p>
          <a:p>
            <a:pPr algn="just">
              <a:lnSpc>
                <a:spcPct val="120000"/>
              </a:lnSpc>
              <a:buNone/>
            </a:pPr>
            <a:endParaRPr lang="en-US" sz="2400" dirty="0" smtClean="0">
              <a:solidFill>
                <a:srgbClr val="002060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en-US" sz="2400" b="1" dirty="0" smtClean="0">
                <a:solidFill>
                  <a:srgbClr val="002060"/>
                </a:solidFill>
              </a:rPr>
              <a:t>ESCALATE:</a:t>
            </a:r>
            <a:r>
              <a:rPr lang="en-US" sz="2400" dirty="0" smtClean="0">
                <a:solidFill>
                  <a:srgbClr val="002060"/>
                </a:solidFill>
              </a:rPr>
              <a:t> Risks which cannot be </a:t>
            </a:r>
            <a:r>
              <a:rPr lang="en-US" sz="2400" b="1" dirty="0" smtClean="0">
                <a:solidFill>
                  <a:srgbClr val="002060"/>
                </a:solidFill>
              </a:rPr>
              <a:t>monitored and handled by the project </a:t>
            </a:r>
            <a:r>
              <a:rPr lang="en-US" sz="2400" dirty="0" smtClean="0">
                <a:solidFill>
                  <a:srgbClr val="002060"/>
                </a:solidFill>
              </a:rPr>
              <a:t>are </a:t>
            </a:r>
            <a:r>
              <a:rPr lang="en-US" sz="2400" b="1" dirty="0" smtClean="0">
                <a:solidFill>
                  <a:srgbClr val="002060"/>
                </a:solidFill>
              </a:rPr>
              <a:t>escalated to the upper level, </a:t>
            </a:r>
            <a:r>
              <a:rPr lang="en-US" sz="2400" dirty="0" smtClean="0">
                <a:solidFill>
                  <a:srgbClr val="002060"/>
                </a:solidFill>
              </a:rPr>
              <a:t>for example to program management.</a:t>
            </a:r>
          </a:p>
          <a:p>
            <a:pPr algn="just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75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0"/>
            <a:ext cx="1676400" cy="609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0138473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563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solidFill>
                  <a:srgbClr val="002060"/>
                </a:solidFill>
              </a:rPr>
              <a:t>Risk Response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855" y="1489075"/>
            <a:ext cx="8449945" cy="4637405"/>
          </a:xfrm>
        </p:spPr>
        <p:txBody>
          <a:bodyPr>
            <a:normAutofit fontScale="90000" lnSpcReduction="10000"/>
          </a:bodyPr>
          <a:lstStyle/>
          <a:p>
            <a:pPr algn="just">
              <a:lnSpc>
                <a:spcPct val="120000"/>
              </a:lnSpc>
            </a:pPr>
            <a:r>
              <a:rPr lang="en-US" sz="2700" b="1" dirty="0" smtClean="0">
                <a:solidFill>
                  <a:srgbClr val="002060"/>
                </a:solidFill>
              </a:rPr>
              <a:t>Whenever the project manager is responding to threats or opportunities:</a:t>
            </a:r>
            <a:endParaRPr lang="en-US" sz="2700" dirty="0" smtClean="0">
              <a:solidFill>
                <a:srgbClr val="002060"/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en-US" sz="2700" b="1" dirty="0" smtClean="0">
                <a:solidFill>
                  <a:srgbClr val="002060"/>
                </a:solidFill>
              </a:rPr>
              <a:t>Execution of strategies must be time-bound</a:t>
            </a:r>
          </a:p>
          <a:p>
            <a:pPr lvl="1" algn="just">
              <a:lnSpc>
                <a:spcPct val="120000"/>
              </a:lnSpc>
            </a:pPr>
            <a:r>
              <a:rPr lang="en-US" sz="2700" b="1" dirty="0" smtClean="0">
                <a:solidFill>
                  <a:srgbClr val="002060"/>
                </a:solidFill>
              </a:rPr>
              <a:t>Effort selected must be appropriate </a:t>
            </a:r>
            <a:r>
              <a:rPr lang="en-US" sz="2700" dirty="0" smtClean="0">
                <a:solidFill>
                  <a:srgbClr val="002060"/>
                </a:solidFill>
              </a:rPr>
              <a:t>to the </a:t>
            </a:r>
            <a:r>
              <a:rPr lang="en-US" sz="2700" b="1" dirty="0" smtClean="0">
                <a:solidFill>
                  <a:srgbClr val="002060"/>
                </a:solidFill>
              </a:rPr>
              <a:t>severity of the risk</a:t>
            </a:r>
          </a:p>
          <a:p>
            <a:pPr lvl="1" algn="just">
              <a:lnSpc>
                <a:spcPct val="120000"/>
              </a:lnSpc>
            </a:pPr>
            <a:r>
              <a:rPr lang="en-US" sz="2700" dirty="0" smtClean="0">
                <a:solidFill>
                  <a:srgbClr val="002060"/>
                </a:solidFill>
              </a:rPr>
              <a:t>A </a:t>
            </a:r>
            <a:r>
              <a:rPr lang="en-US" sz="2700" b="1" dirty="0" smtClean="0">
                <a:solidFill>
                  <a:srgbClr val="002060"/>
                </a:solidFill>
              </a:rPr>
              <a:t>single response </a:t>
            </a:r>
            <a:r>
              <a:rPr lang="en-US" sz="2700" dirty="0" smtClean="0">
                <a:solidFill>
                  <a:srgbClr val="002060"/>
                </a:solidFill>
              </a:rPr>
              <a:t>can be an act of </a:t>
            </a:r>
            <a:r>
              <a:rPr lang="en-US" sz="2700" b="1" dirty="0" smtClean="0">
                <a:solidFill>
                  <a:srgbClr val="002060"/>
                </a:solidFill>
              </a:rPr>
              <a:t>multiple risk events</a:t>
            </a:r>
          </a:p>
          <a:p>
            <a:pPr lvl="1" algn="just">
              <a:lnSpc>
                <a:spcPct val="120000"/>
              </a:lnSpc>
            </a:pPr>
            <a:r>
              <a:rPr lang="en-US" sz="2700" dirty="0" smtClean="0">
                <a:solidFill>
                  <a:srgbClr val="002060"/>
                </a:solidFill>
              </a:rPr>
              <a:t>A </a:t>
            </a:r>
            <a:r>
              <a:rPr lang="en-US" sz="2700" b="1" dirty="0" smtClean="0">
                <a:solidFill>
                  <a:srgbClr val="002060"/>
                </a:solidFill>
              </a:rPr>
              <a:t>strategy can be selected not only by the project manager</a:t>
            </a:r>
            <a:r>
              <a:rPr lang="en-US" sz="2700" dirty="0" smtClean="0">
                <a:solidFill>
                  <a:srgbClr val="002060"/>
                </a:solidFill>
              </a:rPr>
              <a:t> but also </a:t>
            </a:r>
            <a:r>
              <a:rPr lang="en-US" sz="2700" b="1" dirty="0" smtClean="0">
                <a:solidFill>
                  <a:srgbClr val="002060"/>
                </a:solidFill>
              </a:rPr>
              <a:t>by the team</a:t>
            </a:r>
            <a:r>
              <a:rPr lang="en-US" sz="2700" dirty="0" smtClean="0">
                <a:solidFill>
                  <a:srgbClr val="002060"/>
                </a:solidFill>
              </a:rPr>
              <a:t>, the stakeholders and experts</a:t>
            </a:r>
          </a:p>
          <a:p>
            <a:pPr algn="just">
              <a:lnSpc>
                <a:spcPct val="120000"/>
              </a:lnSpc>
            </a:pPr>
            <a:endParaRPr lang="en-US" dirty="0" smtClean="0">
              <a:solidFill>
                <a:srgbClr val="002060"/>
              </a:solidFill>
            </a:endParaRPr>
          </a:p>
          <a:p>
            <a:pPr algn="just">
              <a:lnSpc>
                <a:spcPct val="120000"/>
              </a:lnSpc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76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0"/>
            <a:ext cx="1676400" cy="609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563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txBody>
          <a:bodyPr>
            <a:noAutofit/>
          </a:bodyPr>
          <a:lstStyle/>
          <a:p>
            <a:pPr algn="l"/>
            <a:r>
              <a:rPr lang="en-US" sz="2800" dirty="0" smtClean="0">
                <a:solidFill>
                  <a:srgbClr val="002060"/>
                </a:solidFill>
              </a:rPr>
              <a:t>Risk Response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855" y="1489075"/>
            <a:ext cx="8449945" cy="4637405"/>
          </a:xfrm>
        </p:spPr>
        <p:txBody>
          <a:bodyPr>
            <a:normAutofit fontScale="97500"/>
          </a:bodyPr>
          <a:lstStyle/>
          <a:p>
            <a:pPr algn="just">
              <a:lnSpc>
                <a:spcPct val="120000"/>
              </a:lnSpc>
            </a:pPr>
            <a:r>
              <a:rPr lang="en-US" sz="2500" b="1" dirty="0" smtClean="0">
                <a:solidFill>
                  <a:srgbClr val="002060"/>
                </a:solidFill>
              </a:rPr>
              <a:t>Outputs Of Plan Risk Responses </a:t>
            </a:r>
            <a:endParaRPr lang="en-US" sz="2500" dirty="0" smtClean="0">
              <a:solidFill>
                <a:srgbClr val="002060"/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en-US" sz="2500" b="1" dirty="0" smtClean="0">
                <a:solidFill>
                  <a:srgbClr val="002060"/>
                </a:solidFill>
              </a:rPr>
              <a:t>Risk register</a:t>
            </a:r>
            <a:r>
              <a:rPr lang="en-US" sz="2500" dirty="0" smtClean="0">
                <a:solidFill>
                  <a:srgbClr val="002060"/>
                </a:solidFill>
              </a:rPr>
              <a:t>, </a:t>
            </a:r>
            <a:r>
              <a:rPr lang="en-US" sz="2500" b="1" dirty="0" smtClean="0">
                <a:solidFill>
                  <a:srgbClr val="002060"/>
                </a:solidFill>
              </a:rPr>
              <a:t>project management plans </a:t>
            </a:r>
            <a:r>
              <a:rPr lang="en-US" sz="2500" dirty="0" smtClean="0">
                <a:solidFill>
                  <a:srgbClr val="002060"/>
                </a:solidFill>
              </a:rPr>
              <a:t>and </a:t>
            </a:r>
            <a:r>
              <a:rPr lang="en-US" sz="2500" b="1" dirty="0" smtClean="0">
                <a:solidFill>
                  <a:srgbClr val="002060"/>
                </a:solidFill>
              </a:rPr>
              <a:t>project documents</a:t>
            </a:r>
            <a:r>
              <a:rPr lang="en-US" sz="2500" dirty="0" smtClean="0">
                <a:solidFill>
                  <a:srgbClr val="002060"/>
                </a:solidFill>
              </a:rPr>
              <a:t> need to be </a:t>
            </a:r>
            <a:r>
              <a:rPr lang="en-US" sz="2500" b="1" dirty="0" smtClean="0">
                <a:solidFill>
                  <a:srgbClr val="002060"/>
                </a:solidFill>
              </a:rPr>
              <a:t>updated as outputs of Plan Risk Responses.</a:t>
            </a:r>
          </a:p>
          <a:p>
            <a:pPr algn="just">
              <a:lnSpc>
                <a:spcPct val="120000"/>
              </a:lnSpc>
            </a:pPr>
            <a:r>
              <a:rPr lang="en-US" sz="2500" b="1" dirty="0" smtClean="0">
                <a:solidFill>
                  <a:srgbClr val="002060"/>
                </a:solidFill>
              </a:rPr>
              <a:t>Project Management Plan Updates </a:t>
            </a:r>
          </a:p>
          <a:p>
            <a:pPr lvl="1" algn="just">
              <a:lnSpc>
                <a:spcPct val="120000"/>
              </a:lnSpc>
            </a:pPr>
            <a:r>
              <a:rPr lang="en-US" sz="2500" dirty="0" smtClean="0">
                <a:solidFill>
                  <a:srgbClr val="002060"/>
                </a:solidFill>
              </a:rPr>
              <a:t>Project Management Plan can be </a:t>
            </a:r>
            <a:r>
              <a:rPr lang="en-US" sz="2500" b="1" dirty="0" smtClean="0">
                <a:solidFill>
                  <a:srgbClr val="002060"/>
                </a:solidFill>
              </a:rPr>
              <a:t>updated by new work activities/packages</a:t>
            </a:r>
            <a:r>
              <a:rPr lang="en-US" sz="2500" dirty="0" smtClean="0">
                <a:solidFill>
                  <a:srgbClr val="002060"/>
                </a:solidFill>
              </a:rPr>
              <a:t> that </a:t>
            </a:r>
            <a:r>
              <a:rPr lang="en-US" sz="2500" b="1" dirty="0" smtClean="0">
                <a:solidFill>
                  <a:srgbClr val="002060"/>
                </a:solidFill>
              </a:rPr>
              <a:t>could be added</a:t>
            </a:r>
            <a:r>
              <a:rPr lang="en-US" sz="2500" dirty="0" smtClean="0">
                <a:solidFill>
                  <a:srgbClr val="002060"/>
                </a:solidFill>
              </a:rPr>
              <a:t>, </a:t>
            </a:r>
            <a:r>
              <a:rPr lang="en-US" sz="2500" b="1" dirty="0" smtClean="0">
                <a:solidFill>
                  <a:srgbClr val="002060"/>
                </a:solidFill>
              </a:rPr>
              <a:t>removed</a:t>
            </a:r>
            <a:r>
              <a:rPr lang="en-US" sz="2500" dirty="0" smtClean="0">
                <a:solidFill>
                  <a:srgbClr val="002060"/>
                </a:solidFill>
              </a:rPr>
              <a:t>, or </a:t>
            </a:r>
            <a:r>
              <a:rPr lang="en-US" sz="2500" b="1" dirty="0" smtClean="0">
                <a:solidFill>
                  <a:srgbClr val="002060"/>
                </a:solidFill>
              </a:rPr>
              <a:t>assigned to different resources</a:t>
            </a:r>
            <a:r>
              <a:rPr lang="en-US" sz="2500" dirty="0" smtClean="0">
                <a:solidFill>
                  <a:srgbClr val="002060"/>
                </a:solidFill>
              </a:rPr>
              <a:t>, thus, </a:t>
            </a:r>
            <a:r>
              <a:rPr lang="en-US" sz="2500" b="1" dirty="0" smtClean="0">
                <a:solidFill>
                  <a:srgbClr val="002060"/>
                </a:solidFill>
              </a:rPr>
              <a:t>making planning an iterative process.</a:t>
            </a:r>
          </a:p>
          <a:p>
            <a:pPr algn="just">
              <a:lnSpc>
                <a:spcPct val="120000"/>
              </a:lnSpc>
            </a:pP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77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0"/>
            <a:ext cx="1676400" cy="609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5382971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6397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rgbClr val="002060"/>
                </a:solidFill>
              </a:rPr>
              <a:t>Assignment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165"/>
            <a:ext cx="8534400" cy="467931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Q 1. What is Leadership ? How it is different from management ?</a:t>
            </a:r>
          </a:p>
          <a:p>
            <a:pPr>
              <a:buNone/>
            </a:pPr>
            <a:r>
              <a:rPr lang="en-US" sz="2000" dirty="0" smtClean="0"/>
              <a:t>Q 2. What is strategic planning ? Explain the strategic planning process.</a:t>
            </a:r>
          </a:p>
          <a:p>
            <a:pPr>
              <a:buNone/>
            </a:pPr>
            <a:r>
              <a:rPr lang="en-US" sz="2000" dirty="0" smtClean="0"/>
              <a:t>Q 3. What are the benefits of strategic planning ?</a:t>
            </a:r>
          </a:p>
          <a:p>
            <a:pPr>
              <a:buNone/>
            </a:pPr>
            <a:r>
              <a:rPr lang="en-US" sz="2000" dirty="0" smtClean="0"/>
              <a:t>Q 4. What is Budgeting ? Explain the budgeting as a process.</a:t>
            </a:r>
          </a:p>
          <a:p>
            <a:pPr>
              <a:buNone/>
            </a:pPr>
            <a:r>
              <a:rPr lang="en-US" sz="2000" dirty="0" smtClean="0"/>
              <a:t>Q 5. </a:t>
            </a:r>
            <a:r>
              <a:rPr lang="en-US" sz="2000" dirty="0" smtClean="0"/>
              <a:t>What </a:t>
            </a:r>
            <a:r>
              <a:rPr lang="en-US" sz="2000" dirty="0" smtClean="0"/>
              <a:t>is a risk ? Explain the four basic ways to handle a risk</a:t>
            </a:r>
            <a:r>
              <a:rPr lang="en-US" sz="2000" dirty="0" smtClean="0"/>
              <a:t>.</a:t>
            </a:r>
          </a:p>
          <a:p>
            <a:pPr>
              <a:buNone/>
            </a:pPr>
            <a:r>
              <a:rPr lang="en-US" sz="2000" dirty="0"/>
              <a:t>Q </a:t>
            </a:r>
            <a:r>
              <a:rPr lang="en-US" sz="2000" dirty="0" smtClean="0"/>
              <a:t>6. </a:t>
            </a:r>
            <a:r>
              <a:rPr lang="en-US" sz="2000" dirty="0" smtClean="0">
                <a:sym typeface="+mn-ea"/>
              </a:rPr>
              <a:t>Explain </a:t>
            </a:r>
            <a:r>
              <a:rPr lang="en-US" sz="2000" dirty="0">
                <a:sym typeface="+mn-ea"/>
              </a:rPr>
              <a:t>with a line diagram the Enterprise Risk Management Process</a:t>
            </a:r>
            <a:r>
              <a:rPr lang="en-US" sz="2000" dirty="0" smtClean="0">
                <a:sym typeface="+mn-ea"/>
              </a:rPr>
              <a:t>.</a:t>
            </a:r>
          </a:p>
          <a:p>
            <a:pPr>
              <a:buNone/>
            </a:pPr>
            <a:r>
              <a:rPr lang="en-US" sz="2000" dirty="0"/>
              <a:t>Q </a:t>
            </a:r>
            <a:r>
              <a:rPr lang="en-US" sz="2000" dirty="0" smtClean="0"/>
              <a:t>7. </a:t>
            </a:r>
            <a:r>
              <a:rPr lang="en-US" sz="2000" dirty="0">
                <a:sym typeface="+mn-ea"/>
              </a:rPr>
              <a:t>Explain risk Identification.</a:t>
            </a:r>
          </a:p>
          <a:p>
            <a:pPr>
              <a:buNone/>
            </a:pPr>
            <a:r>
              <a:rPr lang="en-US" sz="2000" dirty="0"/>
              <a:t>Q </a:t>
            </a:r>
            <a:r>
              <a:rPr lang="en-US" sz="2000" dirty="0" smtClean="0"/>
              <a:t>8. </a:t>
            </a:r>
            <a:r>
              <a:rPr lang="en-US" sz="2000" dirty="0">
                <a:sym typeface="+mn-ea"/>
              </a:rPr>
              <a:t>What is risk mitigation ?</a:t>
            </a:r>
          </a:p>
          <a:p>
            <a:pPr>
              <a:buNone/>
            </a:pPr>
            <a:r>
              <a:rPr lang="en-US" sz="2000" dirty="0">
                <a:sym typeface="+mn-ea"/>
              </a:rPr>
              <a:t>Q </a:t>
            </a:r>
            <a:r>
              <a:rPr lang="en-US" sz="2000" dirty="0" smtClean="0">
                <a:sym typeface="+mn-ea"/>
              </a:rPr>
              <a:t>9. Explain </a:t>
            </a:r>
            <a:r>
              <a:rPr lang="en-US" sz="2000" dirty="0">
                <a:sym typeface="+mn-ea"/>
              </a:rPr>
              <a:t>project risk by phases.</a:t>
            </a:r>
          </a:p>
          <a:p>
            <a:pPr>
              <a:buNone/>
            </a:pPr>
            <a:r>
              <a:rPr lang="en-US" sz="2000" dirty="0">
                <a:sym typeface="+mn-ea"/>
              </a:rPr>
              <a:t>Q </a:t>
            </a:r>
            <a:r>
              <a:rPr lang="en-US" sz="2000" dirty="0" smtClean="0">
                <a:sym typeface="+mn-ea"/>
              </a:rPr>
              <a:t>10. </a:t>
            </a:r>
            <a:r>
              <a:rPr lang="en-US" sz="2000" dirty="0">
                <a:sym typeface="+mn-ea"/>
              </a:rPr>
              <a:t>Explain risk response strategies.</a:t>
            </a:r>
            <a:endParaRPr lang="en-US" sz="2000" dirty="0"/>
          </a:p>
          <a:p>
            <a:pPr>
              <a:buNone/>
            </a:pPr>
            <a:endParaRPr lang="en-US" sz="2000" dirty="0">
              <a:sym typeface="+mn-ea"/>
            </a:endParaRP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78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0"/>
            <a:ext cx="1676400" cy="609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txBody>
          <a:bodyPr>
            <a:normAutofit fontScale="90000"/>
          </a:bodyPr>
          <a:lstStyle/>
          <a:p>
            <a:pPr algn="l"/>
            <a:r>
              <a:rPr lang="en-US" altLang="en-US" dirty="0" smtClean="0">
                <a:solidFill>
                  <a:srgbClr val="002060"/>
                </a:solidFill>
              </a:rPr>
              <a:t> </a:t>
            </a:r>
            <a:r>
              <a:rPr lang="en-US" sz="3100" dirty="0" smtClean="0">
                <a:solidFill>
                  <a:srgbClr val="002060"/>
                </a:solidFill>
              </a:rPr>
              <a:t>Strategic Planning</a:t>
            </a:r>
            <a:endParaRPr lang="en-US" dirty="0" smtClean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815"/>
            <a:ext cx="8477885" cy="4558665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solidFill>
                  <a:srgbClr val="002060"/>
                </a:solidFill>
              </a:rPr>
              <a:t>During that time, managers and the entire corporate world believed that </a:t>
            </a:r>
            <a:r>
              <a:rPr lang="en-US" sz="2400" b="1" dirty="0" smtClean="0">
                <a:solidFill>
                  <a:srgbClr val="002060"/>
                </a:solidFill>
              </a:rPr>
              <a:t>strategic planning </a:t>
            </a:r>
            <a:r>
              <a:rPr lang="en-US" sz="2400" dirty="0" smtClean="0">
                <a:solidFill>
                  <a:srgbClr val="002060"/>
                </a:solidFill>
              </a:rPr>
              <a:t>provided </a:t>
            </a:r>
            <a:r>
              <a:rPr lang="en-US" sz="2400" b="1" dirty="0" smtClean="0">
                <a:solidFill>
                  <a:srgbClr val="002060"/>
                </a:solidFill>
              </a:rPr>
              <a:t>answers to most if not all business problems. </a:t>
            </a:r>
          </a:p>
          <a:p>
            <a:pPr algn="just"/>
            <a:endParaRPr lang="en-US" sz="2400" dirty="0" smtClean="0">
              <a:solidFill>
                <a:srgbClr val="002060"/>
              </a:solidFill>
            </a:endParaRPr>
          </a:p>
          <a:p>
            <a:pPr algn="just"/>
            <a:r>
              <a:rPr lang="en-US" sz="2400" dirty="0" smtClean="0">
                <a:solidFill>
                  <a:srgbClr val="002060"/>
                </a:solidFill>
              </a:rPr>
              <a:t>In the 1980s, however, the </a:t>
            </a:r>
            <a:r>
              <a:rPr lang="en-US" sz="2400" b="1" dirty="0" smtClean="0">
                <a:solidFill>
                  <a:srgbClr val="002060"/>
                </a:solidFill>
              </a:rPr>
              <a:t>hype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</a:rPr>
              <a:t>reduced </a:t>
            </a:r>
            <a:r>
              <a:rPr lang="en-US" sz="2400" dirty="0" smtClean="0">
                <a:solidFill>
                  <a:srgbClr val="002060"/>
                </a:solidFill>
              </a:rPr>
              <a:t>since </a:t>
            </a:r>
            <a:r>
              <a:rPr lang="en-US" sz="2400" b="1" dirty="0" smtClean="0">
                <a:solidFill>
                  <a:srgbClr val="002060"/>
                </a:solidFill>
              </a:rPr>
              <a:t>some plans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</a:rPr>
              <a:t>did not produce the expected returns</a:t>
            </a:r>
            <a:r>
              <a:rPr lang="en-US" sz="2400" dirty="0" smtClean="0">
                <a:solidFill>
                  <a:srgbClr val="002060"/>
                </a:solidFill>
              </a:rPr>
              <a:t>. </a:t>
            </a:r>
          </a:p>
          <a:p>
            <a:pPr algn="just"/>
            <a:r>
              <a:rPr lang="en-US" sz="2400" dirty="0" smtClean="0">
                <a:solidFill>
                  <a:srgbClr val="002060"/>
                </a:solidFill>
              </a:rPr>
              <a:t>Its application was later revived in the 1990s and remains relevant.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0"/>
            <a:ext cx="1676400" cy="609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563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C00000"/>
                </a:solidFill>
              </a14:hiddenFill>
            </a:ext>
          </a:extLst>
        </p:spPr>
        <p:txBody>
          <a:bodyPr>
            <a:normAutofit/>
          </a:bodyPr>
          <a:lstStyle/>
          <a:p>
            <a:pPr algn="l"/>
            <a:r>
              <a:rPr lang="en-US" sz="2800" dirty="0" smtClean="0">
                <a:solidFill>
                  <a:srgbClr val="002060"/>
                </a:solidFill>
              </a:rPr>
              <a:t>Strategic Planning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71930"/>
            <a:ext cx="8839200" cy="4654550"/>
          </a:xfrm>
        </p:spPr>
        <p:txBody>
          <a:bodyPr/>
          <a:lstStyle/>
          <a:p>
            <a:pPr algn="just">
              <a:buNone/>
            </a:pPr>
            <a:r>
              <a:rPr lang="en-US" sz="2400" dirty="0" smtClean="0">
                <a:solidFill>
                  <a:srgbClr val="C00000"/>
                </a:solidFill>
              </a:rPr>
              <a:t>Strategic Planning Process</a:t>
            </a:r>
          </a:p>
          <a:p>
            <a:pPr algn="just"/>
            <a:r>
              <a:rPr lang="en-US" sz="2400" dirty="0" smtClean="0">
                <a:solidFill>
                  <a:srgbClr val="002060"/>
                </a:solidFill>
              </a:rPr>
              <a:t>The application of strategic planning in business is a </a:t>
            </a:r>
            <a:r>
              <a:rPr lang="en-US" sz="2400" b="1" dirty="0" smtClean="0">
                <a:solidFill>
                  <a:srgbClr val="002060"/>
                </a:solidFill>
              </a:rPr>
              <a:t>result of difficult managerial decisions</a:t>
            </a:r>
            <a:r>
              <a:rPr lang="en-US" sz="2400" dirty="0" smtClean="0">
                <a:solidFill>
                  <a:srgbClr val="002060"/>
                </a:solidFill>
              </a:rPr>
              <a:t> that comprise </a:t>
            </a:r>
            <a:r>
              <a:rPr lang="en-US" sz="2400" b="1" dirty="0" smtClean="0">
                <a:solidFill>
                  <a:srgbClr val="002060"/>
                </a:solidFill>
              </a:rPr>
              <a:t>good and less desirable courses of action. </a:t>
            </a:r>
          </a:p>
          <a:p>
            <a:pPr algn="just"/>
            <a:endParaRPr lang="en-US" sz="2400" dirty="0" smtClean="0">
              <a:solidFill>
                <a:srgbClr val="002060"/>
              </a:solidFill>
            </a:endParaRPr>
          </a:p>
          <a:p>
            <a:pPr algn="just"/>
            <a:r>
              <a:rPr lang="en-US" sz="2400" dirty="0" smtClean="0">
                <a:solidFill>
                  <a:srgbClr val="002060"/>
                </a:solidFill>
              </a:rPr>
              <a:t>The development and execution of strategic plans is a </a:t>
            </a:r>
            <a:r>
              <a:rPr lang="en-US" sz="2400" b="1" dirty="0" smtClean="0">
                <a:solidFill>
                  <a:srgbClr val="002060"/>
                </a:solidFill>
              </a:rPr>
              <a:t>well-thought-out plan performed in three critical steps: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7600" y="0"/>
            <a:ext cx="1676400" cy="609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4680</Words>
  <Application>Microsoft Office PowerPoint</Application>
  <PresentationFormat>On-screen Show (4:3)</PresentationFormat>
  <Paragraphs>427</Paragraphs>
  <Slides>78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2" baseType="lpstr">
      <vt:lpstr>SimSun</vt:lpstr>
      <vt:lpstr>Arial</vt:lpstr>
      <vt:lpstr>Calibri</vt:lpstr>
      <vt:lpstr>Business Cooperate</vt:lpstr>
      <vt:lpstr>  UNIT – 2    Leadership and Organizations Management, Strategic Planning, Budgeting, Project Planning - Risk Identification, Assessment and Response Planning </vt:lpstr>
      <vt:lpstr>  Leadership and management</vt:lpstr>
      <vt:lpstr>  Differences between Leadership and Management</vt:lpstr>
      <vt:lpstr>  Differences between Leadership and Management</vt:lpstr>
      <vt:lpstr>  Differences between Leadership and Management</vt:lpstr>
      <vt:lpstr>  Differences between Leadership and Management</vt:lpstr>
      <vt:lpstr>  Strategic Planning</vt:lpstr>
      <vt:lpstr> Strategic Planning</vt:lpstr>
      <vt:lpstr>Strategic Planning Process</vt:lpstr>
      <vt:lpstr>Strategic Planning Process</vt:lpstr>
      <vt:lpstr>Strategic Planning Process</vt:lpstr>
      <vt:lpstr>Strategic Planning Process</vt:lpstr>
      <vt:lpstr>Strategic Planning Process</vt:lpstr>
      <vt:lpstr>Benefits of Strategic Planning</vt:lpstr>
      <vt:lpstr>Benefits of Strategic Planning</vt:lpstr>
      <vt:lpstr>Benefits of Strategic Planning</vt:lpstr>
      <vt:lpstr>Benefits of Strategic Planning</vt:lpstr>
      <vt:lpstr>  Budgets and Budgeting</vt:lpstr>
      <vt:lpstr>  Budgets and Budgeting</vt:lpstr>
      <vt:lpstr>Budgeting as a Process</vt:lpstr>
      <vt:lpstr>Budgeting as a Process</vt:lpstr>
      <vt:lpstr>Budgeting as a Process</vt:lpstr>
      <vt:lpstr>Budgeting as a Process</vt:lpstr>
      <vt:lpstr>  Budgeting as a Process</vt:lpstr>
      <vt:lpstr>  Budgeting as a Process</vt:lpstr>
      <vt:lpstr>Benefits and Costs</vt:lpstr>
      <vt:lpstr>  Types of Budgets</vt:lpstr>
      <vt:lpstr>  Types of Budgets</vt:lpstr>
      <vt:lpstr>  Types of Budgets</vt:lpstr>
      <vt:lpstr>  Types of Budgets</vt:lpstr>
      <vt:lpstr>  Project planning</vt:lpstr>
      <vt:lpstr>  Project planning</vt:lpstr>
      <vt:lpstr>Project planning</vt:lpstr>
      <vt:lpstr>PowerPoint Presentation</vt:lpstr>
      <vt:lpstr>PowerPoint Presentation</vt:lpstr>
      <vt:lpstr>  Project planning</vt:lpstr>
      <vt:lpstr>  Project planning</vt:lpstr>
      <vt:lpstr>Risk Management Planning</vt:lpstr>
      <vt:lpstr>Risk Management Planning</vt:lpstr>
      <vt:lpstr>Risk Management Planning</vt:lpstr>
      <vt:lpstr>Risk Management Planning</vt:lpstr>
      <vt:lpstr>Risk Management Planning</vt:lpstr>
      <vt:lpstr>Risk Management Planning</vt:lpstr>
      <vt:lpstr>The Enterprise Risk Management Process</vt:lpstr>
      <vt:lpstr>Risk Management Process</vt:lpstr>
      <vt:lpstr>Risk Identification</vt:lpstr>
      <vt:lpstr>Risk Identification</vt:lpstr>
      <vt:lpstr>Risk Identification</vt:lpstr>
      <vt:lpstr>Risk Assessment</vt:lpstr>
      <vt:lpstr>Risk Assessment</vt:lpstr>
      <vt:lpstr>Risk Assessment</vt:lpstr>
      <vt:lpstr>Risk Assessment</vt:lpstr>
      <vt:lpstr>Risk Assessment</vt:lpstr>
      <vt:lpstr>Risk Assessment</vt:lpstr>
      <vt:lpstr>PowerPoint Presentation</vt:lpstr>
      <vt:lpstr>PowerPoint Presentation</vt:lpstr>
      <vt:lpstr>Risk Mitigation  (the action of reducing the severity, seriousness, or painfulness of something)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Contingency Plan</vt:lpstr>
      <vt:lpstr>Contingency Plan</vt:lpstr>
      <vt:lpstr>PowerPoint Presentation</vt:lpstr>
      <vt:lpstr>PowerPoint Presentation</vt:lpstr>
      <vt:lpstr>Project Risk by Phases</vt:lpstr>
      <vt:lpstr>Project Risk by Phases</vt:lpstr>
      <vt:lpstr>Project Risk by Phases</vt:lpstr>
      <vt:lpstr>Project Risk by Phases</vt:lpstr>
      <vt:lpstr>PowerPoint Presentation</vt:lpstr>
      <vt:lpstr>Risk response planning</vt:lpstr>
      <vt:lpstr>Risk response planning</vt:lpstr>
      <vt:lpstr>Risk Response Strategies</vt:lpstr>
      <vt:lpstr>Risk Response Strategies</vt:lpstr>
      <vt:lpstr>Risk Response Strategies</vt:lpstr>
      <vt:lpstr>Risk Response Strategies</vt:lpstr>
      <vt:lpstr>Assignment - 2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jaypal rana</dc:creator>
  <cp:lastModifiedBy>jaypal rana</cp:lastModifiedBy>
  <cp:revision>421</cp:revision>
  <dcterms:created xsi:type="dcterms:W3CDTF">2022-02-01T04:06:59Z</dcterms:created>
  <dcterms:modified xsi:type="dcterms:W3CDTF">2023-03-10T06:06:25Z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1033-11.1.0.9080</vt:lpwstr>
  </property>
</Properties>
</file>