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256" r:id="rId2"/>
    <p:sldId id="258" r:id="rId3"/>
    <p:sldId id="259" r:id="rId4"/>
    <p:sldId id="260" r:id="rId5"/>
    <p:sldId id="261" r:id="rId6"/>
    <p:sldId id="265" r:id="rId7"/>
    <p:sldId id="343" r:id="rId8"/>
    <p:sldId id="269" r:id="rId9"/>
    <p:sldId id="298" r:id="rId10"/>
    <p:sldId id="299" r:id="rId11"/>
    <p:sldId id="270" r:id="rId12"/>
    <p:sldId id="300" r:id="rId13"/>
    <p:sldId id="301" r:id="rId14"/>
    <p:sldId id="370" r:id="rId15"/>
    <p:sldId id="290" r:id="rId16"/>
    <p:sldId id="291" r:id="rId17"/>
    <p:sldId id="292" r:id="rId18"/>
    <p:sldId id="314" r:id="rId19"/>
    <p:sldId id="315" r:id="rId20"/>
    <p:sldId id="316" r:id="rId21"/>
    <p:sldId id="293" r:id="rId22"/>
    <p:sldId id="289" r:id="rId23"/>
    <p:sldId id="422" r:id="rId24"/>
    <p:sldId id="342" r:id="rId25"/>
    <p:sldId id="344" r:id="rId26"/>
    <p:sldId id="345" r:id="rId27"/>
    <p:sldId id="348" r:id="rId28"/>
    <p:sldId id="346" r:id="rId29"/>
    <p:sldId id="347" r:id="rId30"/>
    <p:sldId id="363" r:id="rId31"/>
    <p:sldId id="365" r:id="rId32"/>
    <p:sldId id="367" r:id="rId33"/>
    <p:sldId id="369" r:id="rId34"/>
    <p:sldId id="353" r:id="rId35"/>
    <p:sldId id="354" r:id="rId36"/>
    <p:sldId id="357" r:id="rId37"/>
    <p:sldId id="358" r:id="rId38"/>
    <p:sldId id="359" r:id="rId39"/>
    <p:sldId id="360" r:id="rId40"/>
    <p:sldId id="361" r:id="rId41"/>
    <p:sldId id="410" r:id="rId42"/>
    <p:sldId id="396" r:id="rId43"/>
    <p:sldId id="397" r:id="rId44"/>
    <p:sldId id="398" r:id="rId45"/>
    <p:sldId id="399" r:id="rId46"/>
    <p:sldId id="400" r:id="rId47"/>
    <p:sldId id="405" r:id="rId48"/>
    <p:sldId id="402" r:id="rId49"/>
    <p:sldId id="401" r:id="rId50"/>
    <p:sldId id="403" r:id="rId51"/>
    <p:sldId id="404" r:id="rId52"/>
    <p:sldId id="421" r:id="rId5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0000"/>
    <a:srgbClr val="FF6600"/>
    <a:srgbClr val="B2B2B2"/>
    <a:srgbClr val="202020"/>
    <a:srgbClr val="323232"/>
    <a:srgbClr val="CC3300"/>
    <a:srgbClr val="FF33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69" d="100"/>
          <a:sy n="69" d="100"/>
        </p:scale>
        <p:origin x="810" y="60"/>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2024/4/9</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t>2024/4/9</a:t>
            </a:fld>
            <a:endParaRPr lang="zh-CN" alt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zh-CN" altLang="en-US"/>
              <a:t>By: Mudit M. Saxena, Dept. of Mech. Engg, ITE, Indus University</a:t>
            </a:r>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By: Mudit M. Saxena, Dept. of Mech. Engg, ITE, Indus University</a:t>
            </a: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5" name="Footer Placeholder 4"/>
          <p:cNvSpPr>
            <a:spLocks noGrp="1"/>
          </p:cNvSpPr>
          <p:nvPr>
            <p:ph type="ftr" sz="quarter" idx="11"/>
          </p:nvPr>
        </p:nvSpPr>
        <p:spPr/>
        <p:txBody>
          <a:bodyPr/>
          <a:lstStyle/>
          <a:p>
            <a:r>
              <a:rPr lang="zh-CN" altLang="en-US"/>
              <a:t>By: Mudit M. Saxena, Dept. of Mech. Engg, ITE, Indus University</a:t>
            </a:r>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6" name="Footer Placeholder 5"/>
          <p:cNvSpPr>
            <a:spLocks noGrp="1"/>
          </p:cNvSpPr>
          <p:nvPr>
            <p:ph type="ftr" sz="quarter" idx="11"/>
          </p:nvPr>
        </p:nvSpPr>
        <p:spPr/>
        <p:txBody>
          <a:bodyPr/>
          <a:lstStyle/>
          <a:p>
            <a:r>
              <a:rPr lang="zh-CN" altLang="en-US"/>
              <a:t>By: Mudit M. Saxena, Dept. of Mech. Engg, ITE, Indus University</a:t>
            </a:r>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8" name="Footer Placeholder 7"/>
          <p:cNvSpPr>
            <a:spLocks noGrp="1"/>
          </p:cNvSpPr>
          <p:nvPr>
            <p:ph type="ftr" sz="quarter" idx="11"/>
          </p:nvPr>
        </p:nvSpPr>
        <p:spPr/>
        <p:txBody>
          <a:bodyPr/>
          <a:lstStyle/>
          <a:p>
            <a:r>
              <a:rPr lang="zh-CN" altLang="en-US"/>
              <a:t>By: Mudit M. Saxena, Dept. of Mech. Engg, ITE, Indus University</a:t>
            </a:r>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4" name="Footer Placeholder 3"/>
          <p:cNvSpPr>
            <a:spLocks noGrp="1"/>
          </p:cNvSpPr>
          <p:nvPr>
            <p:ph type="ftr" sz="quarter" idx="11"/>
          </p:nvPr>
        </p:nvSpPr>
        <p:spPr/>
        <p:txBody>
          <a:bodyPr/>
          <a:lstStyle/>
          <a:p>
            <a:r>
              <a:rPr lang="zh-CN" altLang="en-US"/>
              <a:t>By: Mudit M. Saxena, Dept. of Mech. Engg, ITE, Indus University</a:t>
            </a:r>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2024/4/9</a:t>
            </a:fld>
            <a:endParaRPr lang="zh-CN" altLang="en-US"/>
          </a:p>
        </p:txBody>
      </p:sp>
      <p:sp>
        <p:nvSpPr>
          <p:cNvPr id="3" name="Footer Placeholder 2"/>
          <p:cNvSpPr>
            <a:spLocks noGrp="1"/>
          </p:cNvSpPr>
          <p:nvPr>
            <p:ph type="ftr" sz="quarter" idx="11"/>
          </p:nvPr>
        </p:nvSpPr>
        <p:spPr/>
        <p:txBody>
          <a:bodyPr/>
          <a:lstStyle/>
          <a:p>
            <a:r>
              <a:rPr lang="zh-CN" altLang="en-US"/>
              <a:t>By: Mudit M. Saxena, Dept. of Mech. Engg, ITE, Indus University</a:t>
            </a:r>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By: Mudit M. Saxena, Dept. of Mech. Engg, ITE, Indus University</a:t>
            </a: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2024/4/9</a:t>
            </a:fld>
            <a:endParaRPr lang="zh-CN" altLang="en-US" dirty="0"/>
          </a:p>
        </p:txBody>
      </p:sp>
      <p:sp>
        <p:nvSpPr>
          <p:cNvPr id="6" name="Footer Placeholder 5"/>
          <p:cNvSpPr>
            <a:spLocks noGrp="1"/>
          </p:cNvSpPr>
          <p:nvPr>
            <p:ph type="ftr" sz="quarter" idx="11"/>
          </p:nvPr>
        </p:nvSpPr>
        <p:spPr/>
        <p:txBody>
          <a:bodyPr/>
          <a:lstStyle/>
          <a:p>
            <a:r>
              <a:rPr lang="zh-CN" altLang="en-US" dirty="0"/>
              <a:t>By: Mudit M. Saxena, Dept. of Mech. Engg, ITE, Indus University</a:t>
            </a:r>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t>2024/4/9</a:t>
            </a:fld>
            <a:endParaRPr lang="zh-CN" alt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zh-CN" altLang="en-US"/>
              <a:t>By: Mudit M. Saxena, Dept. of Mech. Engg, ITE, Indus University</a:t>
            </a:r>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80604020202020204" pitchFamily="34" charset="0"/>
          <a:ea typeface="SimSun" pitchFamily="2" charset="-122"/>
        </a:defRPr>
      </a:lvl2pPr>
      <a:lvl3pPr algn="ctr" rtl="0" fontAlgn="base">
        <a:spcBef>
          <a:spcPct val="0"/>
        </a:spcBef>
        <a:spcAft>
          <a:spcPct val="0"/>
        </a:spcAft>
        <a:defRPr sz="4400">
          <a:solidFill>
            <a:schemeClr val="tx2"/>
          </a:solidFill>
          <a:latin typeface="Arial" panose="02080604020202020204" pitchFamily="34" charset="0"/>
          <a:ea typeface="SimSun" pitchFamily="2" charset="-122"/>
        </a:defRPr>
      </a:lvl3pPr>
      <a:lvl4pPr algn="ctr" rtl="0" fontAlgn="base">
        <a:spcBef>
          <a:spcPct val="0"/>
        </a:spcBef>
        <a:spcAft>
          <a:spcPct val="0"/>
        </a:spcAft>
        <a:defRPr sz="4400">
          <a:solidFill>
            <a:schemeClr val="tx2"/>
          </a:solidFill>
          <a:latin typeface="Arial" panose="02080604020202020204" pitchFamily="34" charset="0"/>
          <a:ea typeface="SimSun" pitchFamily="2" charset="-122"/>
        </a:defRPr>
      </a:lvl4pPr>
      <a:lvl5pPr algn="ctr" rtl="0" fontAlgn="base">
        <a:spcBef>
          <a:spcPct val="0"/>
        </a:spcBef>
        <a:spcAft>
          <a:spcPct val="0"/>
        </a:spcAft>
        <a:defRPr sz="4400">
          <a:solidFill>
            <a:schemeClr val="tx2"/>
          </a:solidFill>
          <a:latin typeface="Arial" panose="0208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8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8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8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 y="805815"/>
            <a:ext cx="12157075" cy="1032510"/>
          </a:xfrm>
          <a:ln>
            <a:solidFill>
              <a:srgbClr val="990000"/>
            </a:solidFill>
          </a:ln>
        </p:spPr>
        <p:txBody>
          <a:bodyPr>
            <a:normAutofit fontScale="90000"/>
          </a:bodyPr>
          <a:lstStyle/>
          <a:p>
            <a:pPr algn="l"/>
            <a:r>
              <a:rPr lang="en-US" altLang="en-US">
                <a:solidFill>
                  <a:srgbClr val="990000"/>
                </a:solidFill>
              </a:rPr>
              <a:t>   </a:t>
            </a:r>
            <a:r>
              <a:rPr lang="en-US" altLang="en-US" sz="2800">
                <a:solidFill>
                  <a:srgbClr val="990000"/>
                </a:solidFill>
              </a:rPr>
              <a:t>4.1 </a:t>
            </a:r>
            <a:r>
              <a:rPr lang="en-US" sz="2800">
                <a:solidFill>
                  <a:srgbClr val="990000"/>
                </a:solidFill>
              </a:rPr>
              <a:t>Marketing Management</a:t>
            </a:r>
            <a:br>
              <a:rPr lang="en-US" sz="2800">
                <a:solidFill>
                  <a:srgbClr val="990000"/>
                </a:solidFill>
              </a:rPr>
            </a:br>
            <a:r>
              <a:rPr lang="en-US" sz="2800">
                <a:solidFill>
                  <a:srgbClr val="990000"/>
                </a:solidFill>
              </a:rPr>
              <a:t>   </a:t>
            </a:r>
            <a:r>
              <a:rPr lang="en-US" altLang="en-US" sz="2800">
                <a:solidFill>
                  <a:srgbClr val="990000"/>
                </a:solidFill>
              </a:rPr>
              <a:t>4.2 Financial Management</a:t>
            </a:r>
          </a:p>
        </p:txBody>
      </p:sp>
      <p:sp>
        <p:nvSpPr>
          <p:cNvPr id="3" name="Subtitle 2"/>
          <p:cNvSpPr>
            <a:spLocks noGrp="1"/>
          </p:cNvSpPr>
          <p:nvPr>
            <p:ph type="subTitle" idx="1"/>
          </p:nvPr>
        </p:nvSpPr>
        <p:spPr>
          <a:xfrm>
            <a:off x="296545" y="1927860"/>
            <a:ext cx="11581765" cy="3002280"/>
          </a:xfrm>
        </p:spPr>
        <p:txBody>
          <a:bodyPr/>
          <a:lstStyle/>
          <a:p>
            <a:pPr marL="285750" indent="-285750" algn="l">
              <a:buFont typeface="Arial" panose="02080604020202020204" pitchFamily="34" charset="0"/>
              <a:buChar char="•"/>
            </a:pPr>
            <a:r>
              <a:rPr lang="en-US" sz="1800">
                <a:solidFill>
                  <a:srgbClr val="CC0000"/>
                </a:solidFill>
              </a:rPr>
              <a:t>Marketing Management:-the 4 p’s of marketing, demand forecasting (concepts only), market segmentation.</a:t>
            </a:r>
            <a:r>
              <a:rPr lang="en-US" sz="1800">
                <a:solidFill>
                  <a:srgbClr val="002060"/>
                </a:solidFill>
              </a:rPr>
              <a:t> </a:t>
            </a:r>
            <a:endParaRPr lang="en-US" sz="800">
              <a:solidFill>
                <a:srgbClr val="002060"/>
              </a:solidFill>
            </a:endParaRPr>
          </a:p>
          <a:p>
            <a:pPr marL="171450" indent="-171450" algn="l">
              <a:buFont typeface="Arial" panose="02080604020202020204" pitchFamily="34" charset="0"/>
              <a:buChar char="•"/>
            </a:pPr>
            <a:endParaRPr lang="en-US" sz="800">
              <a:solidFill>
                <a:srgbClr val="002060"/>
              </a:solidFill>
            </a:endParaRPr>
          </a:p>
          <a:p>
            <a:pPr marL="285750" indent="-285750" algn="l">
              <a:buFont typeface="Arial" panose="02080604020202020204" pitchFamily="34" charset="0"/>
              <a:buChar char="•"/>
            </a:pPr>
            <a:r>
              <a:rPr lang="en-US" sz="1800">
                <a:solidFill>
                  <a:srgbClr val="CC0000"/>
                </a:solidFill>
              </a:rPr>
              <a:t>Financial management:-meaning, scope, functions, objectives, role of financial manager. </a:t>
            </a:r>
            <a:endParaRPr lang="en-US" sz="800">
              <a:solidFill>
                <a:srgbClr val="CC0000"/>
              </a:solidFill>
            </a:endParaRPr>
          </a:p>
          <a:p>
            <a:pPr marL="171450" indent="-171450" algn="l">
              <a:buFont typeface="Arial" panose="02080604020202020204" pitchFamily="34" charset="0"/>
              <a:buChar char="•"/>
            </a:pPr>
            <a:endParaRPr lang="en-US" sz="800">
              <a:solidFill>
                <a:srgbClr val="002060"/>
              </a:solidFill>
            </a:endParaRPr>
          </a:p>
          <a:p>
            <a:pPr marL="285750" indent="-285750" algn="l">
              <a:buFont typeface="Arial" panose="02080604020202020204" pitchFamily="34" charset="0"/>
              <a:buChar char="•"/>
            </a:pPr>
            <a:r>
              <a:rPr lang="en-US" sz="1800">
                <a:solidFill>
                  <a:srgbClr val="002060"/>
                </a:solidFill>
              </a:rPr>
              <a:t>Lean Systems, </a:t>
            </a:r>
            <a:endParaRPr lang="en-US" sz="800">
              <a:solidFill>
                <a:srgbClr val="002060"/>
              </a:solidFill>
            </a:endParaRPr>
          </a:p>
          <a:p>
            <a:pPr marL="171450" indent="-171450" algn="l">
              <a:buFont typeface="Arial" panose="02080604020202020204" pitchFamily="34" charset="0"/>
              <a:buChar char="•"/>
            </a:pPr>
            <a:endParaRPr lang="en-US" sz="800">
              <a:solidFill>
                <a:srgbClr val="002060"/>
              </a:solidFill>
            </a:endParaRPr>
          </a:p>
          <a:p>
            <a:pPr marL="285750" indent="-285750" algn="l">
              <a:buFont typeface="Arial" panose="02080604020202020204" pitchFamily="34" charset="0"/>
              <a:buChar char="•"/>
            </a:pPr>
            <a:r>
              <a:rPr lang="en-US" sz="1800">
                <a:solidFill>
                  <a:srgbClr val="002060"/>
                </a:solidFill>
              </a:rPr>
              <a:t>Intellectual Property, Legal Issues in Engineering Management, </a:t>
            </a:r>
            <a:endParaRPr lang="en-US" sz="800">
              <a:solidFill>
                <a:srgbClr val="002060"/>
              </a:solidFill>
            </a:endParaRPr>
          </a:p>
          <a:p>
            <a:pPr marL="171450" indent="-171450" algn="l">
              <a:buFont typeface="Arial" panose="02080604020202020204" pitchFamily="34" charset="0"/>
              <a:buChar char="•"/>
            </a:pPr>
            <a:endParaRPr lang="en-US" sz="800">
              <a:solidFill>
                <a:srgbClr val="002060"/>
              </a:solidFill>
            </a:endParaRPr>
          </a:p>
          <a:p>
            <a:pPr marL="285750" indent="-285750" algn="l">
              <a:buFont typeface="Arial" panose="02080604020202020204" pitchFamily="34" charset="0"/>
              <a:buChar char="•"/>
            </a:pPr>
            <a:r>
              <a:rPr lang="en-US" sz="1800">
                <a:solidFill>
                  <a:srgbClr val="002060"/>
                </a:solidFill>
              </a:rPr>
              <a:t>Principles of Ethics for Engineering Managers</a:t>
            </a:r>
          </a:p>
        </p:txBody>
      </p:sp>
      <p:pic>
        <p:nvPicPr>
          <p:cNvPr id="5" name="Picture 4"/>
          <p:cNvPicPr/>
          <p:nvPr/>
        </p:nvPicPr>
        <p:blipFill>
          <a:blip r:embed="rId2"/>
          <a:srcRect/>
          <a:stretch>
            <a:fillRect/>
          </a:stretch>
        </p:blipFill>
        <p:spPr bwMode="auto">
          <a:xfrm>
            <a:off x="9776460" y="805180"/>
            <a:ext cx="2389505" cy="1033145"/>
          </a:xfrm>
          <a:prstGeom prst="rect">
            <a:avLst/>
          </a:prstGeom>
          <a:noFill/>
          <a:ln w="9525">
            <a:solidFill>
              <a:schemeClr val="accent1"/>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 y="524510"/>
            <a:ext cx="12204065" cy="67119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Importance </a:t>
            </a:r>
            <a:r>
              <a:rPr lang="en-US" altLang="en-US" sz="3200">
                <a:solidFill>
                  <a:srgbClr val="990000"/>
                </a:solidFill>
                <a:sym typeface="+mn-ea"/>
              </a:rPr>
              <a:t>of</a:t>
            </a:r>
            <a:r>
              <a:rPr lang="en-US" sz="3200">
                <a:solidFill>
                  <a:srgbClr val="990000"/>
                </a:solidFill>
                <a:sym typeface="+mn-ea"/>
              </a:rPr>
              <a:t> Marketing Management</a:t>
            </a:r>
          </a:p>
        </p:txBody>
      </p:sp>
      <p:sp>
        <p:nvSpPr>
          <p:cNvPr id="3" name="Content Placeholder 2"/>
          <p:cNvSpPr>
            <a:spLocks noGrp="1"/>
          </p:cNvSpPr>
          <p:nvPr>
            <p:ph idx="1"/>
          </p:nvPr>
        </p:nvSpPr>
        <p:spPr>
          <a:xfrm>
            <a:off x="609600" y="1195706"/>
            <a:ext cx="10972800" cy="4930458"/>
          </a:xfrm>
        </p:spPr>
        <p:txBody>
          <a:bodyPr/>
          <a:lstStyle/>
          <a:p>
            <a:pPr marL="0" indent="0">
              <a:buNone/>
            </a:pPr>
            <a:r>
              <a:rPr lang="en-US" sz="2400" dirty="0">
                <a:solidFill>
                  <a:srgbClr val="00B050"/>
                </a:solidFill>
                <a:sym typeface="+mn-ea"/>
              </a:rPr>
              <a:t>6</a:t>
            </a:r>
            <a:r>
              <a:rPr lang="en-US" sz="2400" b="1" dirty="0">
                <a:solidFill>
                  <a:srgbClr val="00B050"/>
                </a:solidFill>
                <a:sym typeface="+mn-ea"/>
              </a:rPr>
              <a:t>. Improvement in Quality of Life</a:t>
            </a:r>
            <a:r>
              <a:rPr lang="en-US" sz="2400" dirty="0">
                <a:solidFill>
                  <a:srgbClr val="00B050"/>
                </a:solidFill>
                <a:sym typeface="+mn-ea"/>
              </a:rPr>
              <a:t>:</a:t>
            </a:r>
            <a:endParaRPr lang="en-US" sz="2400" dirty="0">
              <a:solidFill>
                <a:srgbClr val="00B050"/>
              </a:solidFill>
            </a:endParaRPr>
          </a:p>
          <a:p>
            <a:pPr algn="just"/>
            <a:r>
              <a:rPr lang="en-US" sz="2400" dirty="0">
                <a:solidFill>
                  <a:srgbClr val="002060"/>
                </a:solidFill>
                <a:sym typeface="+mn-ea"/>
              </a:rPr>
              <a:t>Marketing management aims at </a:t>
            </a:r>
            <a:r>
              <a:rPr lang="en-US" sz="2400" b="1" dirty="0">
                <a:solidFill>
                  <a:srgbClr val="002060"/>
                </a:solidFill>
                <a:sym typeface="+mn-ea"/>
              </a:rPr>
              <a:t>providing innovative product</a:t>
            </a:r>
            <a:r>
              <a:rPr lang="en-US" sz="2400" dirty="0">
                <a:solidFill>
                  <a:srgbClr val="002060"/>
                </a:solidFill>
                <a:sym typeface="+mn-ea"/>
              </a:rPr>
              <a:t> and </a:t>
            </a:r>
            <a:r>
              <a:rPr lang="en-US" sz="2400" b="1" dirty="0">
                <a:solidFill>
                  <a:srgbClr val="002060"/>
                </a:solidFill>
                <a:sym typeface="+mn-ea"/>
              </a:rPr>
              <a:t>services to the customers</a:t>
            </a:r>
            <a:r>
              <a:rPr lang="en-US" sz="2400" dirty="0">
                <a:solidFill>
                  <a:srgbClr val="002060"/>
                </a:solidFill>
                <a:sym typeface="+mn-ea"/>
              </a:rPr>
              <a:t>. Marketers continuously </a:t>
            </a:r>
            <a:r>
              <a:rPr lang="en-US" sz="2400" b="1" dirty="0">
                <a:solidFill>
                  <a:srgbClr val="002060"/>
                </a:solidFill>
                <a:sym typeface="+mn-ea"/>
              </a:rPr>
              <a:t>strive to incorporate new technology and mechanism in their product </a:t>
            </a:r>
            <a:r>
              <a:rPr lang="en-US" sz="2400" dirty="0">
                <a:solidFill>
                  <a:srgbClr val="002060"/>
                </a:solidFill>
                <a:sym typeface="+mn-ea"/>
              </a:rPr>
              <a:t>to </a:t>
            </a:r>
            <a:r>
              <a:rPr lang="en-US" sz="2400" b="1" dirty="0">
                <a:solidFill>
                  <a:srgbClr val="002060"/>
                </a:solidFill>
                <a:sym typeface="+mn-ea"/>
              </a:rPr>
              <a:t>provide more satisfaction to customers than before</a:t>
            </a:r>
            <a:r>
              <a:rPr lang="en-US" sz="2400" dirty="0">
                <a:solidFill>
                  <a:srgbClr val="002060"/>
                </a:solidFill>
                <a:sym typeface="+mn-ea"/>
              </a:rPr>
              <a:t>. This improves </a:t>
            </a:r>
            <a:r>
              <a:rPr lang="en-US" sz="2400" b="1" dirty="0">
                <a:solidFill>
                  <a:srgbClr val="002060"/>
                </a:solidFill>
                <a:sym typeface="+mn-ea"/>
              </a:rPr>
              <a:t>quality of life </a:t>
            </a:r>
            <a:r>
              <a:rPr lang="en-US" sz="2400" dirty="0">
                <a:solidFill>
                  <a:srgbClr val="002060"/>
                </a:solidFill>
                <a:sym typeface="+mn-ea"/>
              </a:rPr>
              <a:t>and </a:t>
            </a:r>
            <a:r>
              <a:rPr lang="en-US" sz="2400" b="1" dirty="0">
                <a:solidFill>
                  <a:srgbClr val="002060"/>
                </a:solidFill>
                <a:sym typeface="+mn-ea"/>
              </a:rPr>
              <a:t>makes life of consumers easier than before</a:t>
            </a:r>
            <a:r>
              <a:rPr lang="en-US" sz="2400" dirty="0">
                <a:solidFill>
                  <a:srgbClr val="002060"/>
                </a:solidFill>
                <a:sym typeface="+mn-ea"/>
              </a:rPr>
              <a:t>.</a:t>
            </a:r>
          </a:p>
          <a:p>
            <a:pPr marL="0" indent="0">
              <a:buNone/>
            </a:pPr>
            <a:r>
              <a:rPr lang="en-US" sz="2400" dirty="0" smtClean="0">
                <a:solidFill>
                  <a:srgbClr val="00B050"/>
                </a:solidFill>
                <a:sym typeface="+mn-ea"/>
              </a:rPr>
              <a:t>7</a:t>
            </a:r>
            <a:r>
              <a:rPr lang="en-US" sz="2400" dirty="0">
                <a:solidFill>
                  <a:srgbClr val="00B050"/>
                </a:solidFill>
                <a:sym typeface="+mn-ea"/>
              </a:rPr>
              <a:t>. </a:t>
            </a:r>
            <a:r>
              <a:rPr lang="en-US" sz="2400" b="1" dirty="0">
                <a:solidFill>
                  <a:srgbClr val="00B050"/>
                </a:solidFill>
                <a:sym typeface="+mn-ea"/>
              </a:rPr>
              <a:t>Employment Opportunities</a:t>
            </a:r>
            <a:r>
              <a:rPr lang="en-US" sz="2400" dirty="0">
                <a:solidFill>
                  <a:srgbClr val="00B050"/>
                </a:solidFill>
                <a:sym typeface="+mn-ea"/>
              </a:rPr>
              <a:t>:</a:t>
            </a:r>
            <a:endParaRPr lang="en-US" sz="2400" dirty="0">
              <a:solidFill>
                <a:srgbClr val="00B050"/>
              </a:solidFill>
            </a:endParaRPr>
          </a:p>
          <a:p>
            <a:pPr algn="just"/>
            <a:r>
              <a:rPr lang="en-US" sz="2400" dirty="0">
                <a:solidFill>
                  <a:srgbClr val="002060"/>
                </a:solidFill>
                <a:sym typeface="+mn-ea"/>
              </a:rPr>
              <a:t>Marketing process is a combination of different activities like </a:t>
            </a:r>
            <a:r>
              <a:rPr lang="en-US" sz="2400" b="1" dirty="0">
                <a:solidFill>
                  <a:srgbClr val="002060"/>
                </a:solidFill>
                <a:sym typeface="+mn-ea"/>
              </a:rPr>
              <a:t>research work </a:t>
            </a:r>
            <a:r>
              <a:rPr lang="en-US" sz="2400" dirty="0">
                <a:solidFill>
                  <a:srgbClr val="002060"/>
                </a:solidFill>
                <a:sym typeface="+mn-ea"/>
              </a:rPr>
              <a:t>to </a:t>
            </a:r>
            <a:r>
              <a:rPr lang="en-US" sz="2400" b="1" dirty="0">
                <a:solidFill>
                  <a:srgbClr val="002060"/>
                </a:solidFill>
                <a:sym typeface="+mn-ea"/>
              </a:rPr>
              <a:t>assess the marketing environment</a:t>
            </a:r>
            <a:r>
              <a:rPr lang="en-US" sz="2400" dirty="0">
                <a:solidFill>
                  <a:srgbClr val="002060"/>
                </a:solidFill>
                <a:sym typeface="+mn-ea"/>
              </a:rPr>
              <a:t>, </a:t>
            </a:r>
            <a:r>
              <a:rPr lang="en-US" sz="2400" b="1" dirty="0">
                <a:solidFill>
                  <a:srgbClr val="002060"/>
                </a:solidFill>
                <a:sym typeface="+mn-ea"/>
              </a:rPr>
              <a:t>product planning and development</a:t>
            </a:r>
            <a:r>
              <a:rPr lang="en-US" sz="2400" dirty="0">
                <a:solidFill>
                  <a:srgbClr val="002060"/>
                </a:solidFill>
                <a:sym typeface="+mn-ea"/>
              </a:rPr>
              <a:t>, </a:t>
            </a:r>
            <a:r>
              <a:rPr lang="en-US" sz="2400" b="1" dirty="0">
                <a:solidFill>
                  <a:srgbClr val="002060"/>
                </a:solidFill>
                <a:sym typeface="+mn-ea"/>
              </a:rPr>
              <a:t>promotion, distribution of product to customers </a:t>
            </a:r>
            <a:r>
              <a:rPr lang="en-US" sz="2400" dirty="0">
                <a:solidFill>
                  <a:srgbClr val="002060"/>
                </a:solidFill>
                <a:sym typeface="+mn-ea"/>
              </a:rPr>
              <a:t>and </a:t>
            </a:r>
            <a:r>
              <a:rPr lang="en-US" sz="2400" b="1" dirty="0">
                <a:solidFill>
                  <a:srgbClr val="002060"/>
                </a:solidFill>
                <a:sym typeface="+mn-ea"/>
              </a:rPr>
              <a:t>after sales service</a:t>
            </a:r>
            <a:r>
              <a:rPr lang="en-US" sz="2400" dirty="0">
                <a:solidFill>
                  <a:srgbClr val="002060"/>
                </a:solidFill>
                <a:sym typeface="+mn-ea"/>
              </a:rPr>
              <a:t>. Marketing process requires researcher, production engineer, different distribution intermediaries, sales personnel also creates employment opportunities in advertisement section. </a:t>
            </a:r>
            <a:endParaRPr lang="en-US" sz="2400" dirty="0">
              <a:solidFill>
                <a:srgbClr val="002060"/>
              </a:solidFill>
            </a:endParaRPr>
          </a:p>
          <a:p>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95935"/>
            <a:ext cx="12190095" cy="70040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Management Functions </a:t>
            </a:r>
          </a:p>
        </p:txBody>
      </p:sp>
      <p:sp>
        <p:nvSpPr>
          <p:cNvPr id="3" name="Content Placeholder 2"/>
          <p:cNvSpPr>
            <a:spLocks noGrp="1"/>
          </p:cNvSpPr>
          <p:nvPr>
            <p:ph idx="1"/>
          </p:nvPr>
        </p:nvSpPr>
        <p:spPr>
          <a:xfrm>
            <a:off x="609600" y="1404730"/>
            <a:ext cx="10972800" cy="5316745"/>
          </a:xfrm>
        </p:spPr>
        <p:txBody>
          <a:bodyPr>
            <a:normAutofit fontScale="97500" lnSpcReduction="10000"/>
          </a:bodyPr>
          <a:lstStyle/>
          <a:p>
            <a:pPr marL="0" indent="0" algn="just" eaLnBrk="1" latinLnBrk="0" hangingPunct="1">
              <a:lnSpc>
                <a:spcPct val="150000"/>
              </a:lnSpc>
              <a:spcBef>
                <a:spcPts val="0"/>
              </a:spcBef>
              <a:buNone/>
            </a:pPr>
            <a:r>
              <a:rPr lang="en-US" sz="2100" dirty="0">
                <a:solidFill>
                  <a:srgbClr val="002060"/>
                </a:solidFill>
              </a:rPr>
              <a:t>Assessing the </a:t>
            </a:r>
            <a:r>
              <a:rPr lang="en-US" sz="2100" b="1" dirty="0">
                <a:solidFill>
                  <a:srgbClr val="002060"/>
                </a:solidFill>
              </a:rPr>
              <a:t>Marketing Opportunities</a:t>
            </a:r>
            <a:r>
              <a:rPr lang="en-US" sz="2100" dirty="0">
                <a:solidFill>
                  <a:srgbClr val="002060"/>
                </a:solidFill>
              </a:rPr>
              <a:t>, </a:t>
            </a:r>
            <a:r>
              <a:rPr lang="en-US" sz="2100" b="1" dirty="0">
                <a:solidFill>
                  <a:srgbClr val="002060"/>
                </a:solidFill>
              </a:rPr>
              <a:t>Planning the Marketing Activities</a:t>
            </a:r>
            <a:r>
              <a:rPr lang="en-US" sz="2100" dirty="0">
                <a:solidFill>
                  <a:srgbClr val="002060"/>
                </a:solidFill>
              </a:rPr>
              <a:t>, </a:t>
            </a:r>
            <a:r>
              <a:rPr lang="en-US" sz="2100" b="1" dirty="0" err="1">
                <a:solidFill>
                  <a:srgbClr val="002060"/>
                </a:solidFill>
              </a:rPr>
              <a:t>Organising</a:t>
            </a:r>
            <a:r>
              <a:rPr lang="en-US" sz="2100" b="1" dirty="0">
                <a:solidFill>
                  <a:srgbClr val="002060"/>
                </a:solidFill>
              </a:rPr>
              <a:t> the Marketing Activities</a:t>
            </a:r>
            <a:r>
              <a:rPr lang="en-US" sz="2100" dirty="0">
                <a:solidFill>
                  <a:srgbClr val="002060"/>
                </a:solidFill>
              </a:rPr>
              <a:t> and a Few Others</a:t>
            </a:r>
          </a:p>
          <a:p>
            <a:pPr marL="0" indent="0" algn="just" eaLnBrk="1" latinLnBrk="0" hangingPunct="1">
              <a:lnSpc>
                <a:spcPct val="150000"/>
              </a:lnSpc>
              <a:spcBef>
                <a:spcPts val="0"/>
              </a:spcBef>
              <a:buNone/>
            </a:pPr>
            <a:r>
              <a:rPr lang="en-US" sz="2100" dirty="0">
                <a:solidFill>
                  <a:srgbClr val="002060"/>
                </a:solidFill>
              </a:rPr>
              <a:t>Marketing is related to </a:t>
            </a:r>
            <a:r>
              <a:rPr lang="en-US" sz="2100" b="1" dirty="0">
                <a:solidFill>
                  <a:srgbClr val="002060"/>
                </a:solidFill>
              </a:rPr>
              <a:t>markets </a:t>
            </a:r>
            <a:r>
              <a:rPr lang="en-US" sz="2100" dirty="0">
                <a:solidFill>
                  <a:srgbClr val="002060"/>
                </a:solidFill>
              </a:rPr>
              <a:t>and therefore marketing management calls for </a:t>
            </a:r>
            <a:r>
              <a:rPr lang="en-US" sz="2100" b="1" dirty="0">
                <a:solidFill>
                  <a:srgbClr val="002060"/>
                </a:solidFill>
              </a:rPr>
              <a:t>integration of the various elements of market.</a:t>
            </a:r>
            <a:r>
              <a:rPr lang="en-US" sz="2100" dirty="0">
                <a:solidFill>
                  <a:srgbClr val="002060"/>
                </a:solidFill>
              </a:rPr>
              <a:t> It has the </a:t>
            </a:r>
            <a:r>
              <a:rPr lang="en-US" sz="2100" b="1" dirty="0">
                <a:solidFill>
                  <a:srgbClr val="002060"/>
                </a:solidFill>
              </a:rPr>
              <a:t>task of </a:t>
            </a:r>
            <a:r>
              <a:rPr lang="en-US" sz="2100" b="1" dirty="0" err="1">
                <a:solidFill>
                  <a:srgbClr val="002060"/>
                </a:solidFill>
              </a:rPr>
              <a:t>organising</a:t>
            </a:r>
            <a:r>
              <a:rPr lang="en-US" sz="2100" b="1" dirty="0">
                <a:solidFill>
                  <a:srgbClr val="002060"/>
                </a:solidFill>
              </a:rPr>
              <a:t> these elements </a:t>
            </a:r>
            <a:r>
              <a:rPr lang="en-US" sz="2100" dirty="0">
                <a:solidFill>
                  <a:srgbClr val="002060"/>
                </a:solidFill>
              </a:rPr>
              <a:t>into an </a:t>
            </a:r>
            <a:r>
              <a:rPr lang="en-US" sz="2100" b="1" dirty="0">
                <a:solidFill>
                  <a:srgbClr val="002060"/>
                </a:solidFill>
              </a:rPr>
              <a:t>effective operating system </a:t>
            </a:r>
            <a:r>
              <a:rPr lang="en-US" sz="2100" dirty="0">
                <a:solidFill>
                  <a:srgbClr val="002060"/>
                </a:solidFill>
              </a:rPr>
              <a:t>so that it can serve both </a:t>
            </a:r>
            <a:r>
              <a:rPr lang="en-US" sz="2100" b="1" dirty="0">
                <a:solidFill>
                  <a:srgbClr val="002060"/>
                </a:solidFill>
              </a:rPr>
              <a:t>customer and business enterprise effectively.</a:t>
            </a:r>
          </a:p>
          <a:p>
            <a:pPr marL="0" indent="0" eaLnBrk="1" latinLnBrk="0" hangingPunct="1">
              <a:lnSpc>
                <a:spcPct val="150000"/>
              </a:lnSpc>
              <a:spcBef>
                <a:spcPts val="0"/>
              </a:spcBef>
              <a:buNone/>
            </a:pPr>
            <a:r>
              <a:rPr lang="en-US" sz="2100" dirty="0" smtClean="0">
                <a:solidFill>
                  <a:srgbClr val="990000"/>
                </a:solidFill>
              </a:rPr>
              <a:t>Various </a:t>
            </a:r>
            <a:r>
              <a:rPr lang="en-US" sz="2100" dirty="0">
                <a:solidFill>
                  <a:srgbClr val="990000"/>
                </a:solidFill>
              </a:rPr>
              <a:t>functions of marketing management are:</a:t>
            </a:r>
          </a:p>
          <a:p>
            <a:pPr marL="0" indent="0" eaLnBrk="1" latinLnBrk="0" hangingPunct="1">
              <a:lnSpc>
                <a:spcPct val="150000"/>
              </a:lnSpc>
              <a:spcBef>
                <a:spcPts val="0"/>
              </a:spcBef>
              <a:buNone/>
            </a:pPr>
            <a:r>
              <a:rPr lang="en-US" sz="2100" dirty="0" smtClean="0">
                <a:solidFill>
                  <a:srgbClr val="00B050"/>
                </a:solidFill>
              </a:rPr>
              <a:t>1</a:t>
            </a:r>
            <a:r>
              <a:rPr lang="en-US" sz="2100" b="1" dirty="0">
                <a:solidFill>
                  <a:srgbClr val="00B050"/>
                </a:solidFill>
              </a:rPr>
              <a:t>. Assessing the Marketing Opportunities</a:t>
            </a:r>
            <a:r>
              <a:rPr lang="en-US" sz="2100" dirty="0">
                <a:solidFill>
                  <a:srgbClr val="00B050"/>
                </a:solidFill>
              </a:rPr>
              <a:t>:</a:t>
            </a:r>
          </a:p>
          <a:p>
            <a:pPr marL="0" indent="0" algn="just" eaLnBrk="1" latinLnBrk="0" hangingPunct="1">
              <a:lnSpc>
                <a:spcPct val="150000"/>
              </a:lnSpc>
              <a:spcBef>
                <a:spcPts val="0"/>
              </a:spcBef>
              <a:buNone/>
            </a:pPr>
            <a:r>
              <a:rPr lang="en-US" sz="2100" dirty="0">
                <a:solidFill>
                  <a:srgbClr val="002060"/>
                </a:solidFill>
              </a:rPr>
              <a:t>Determination of </a:t>
            </a:r>
            <a:r>
              <a:rPr lang="en-US" sz="2100" b="1" dirty="0">
                <a:solidFill>
                  <a:srgbClr val="002060"/>
                </a:solidFill>
              </a:rPr>
              <a:t>marketing objectives </a:t>
            </a:r>
            <a:r>
              <a:rPr lang="en-US" sz="2100" dirty="0">
                <a:solidFill>
                  <a:srgbClr val="002060"/>
                </a:solidFill>
              </a:rPr>
              <a:t>and </a:t>
            </a:r>
            <a:r>
              <a:rPr lang="en-US" sz="2100" b="1" dirty="0">
                <a:solidFill>
                  <a:srgbClr val="002060"/>
                </a:solidFill>
              </a:rPr>
              <a:t>assessment of the marketing opportunities </a:t>
            </a:r>
            <a:r>
              <a:rPr lang="en-US" sz="2100" dirty="0">
                <a:solidFill>
                  <a:srgbClr val="002060"/>
                </a:solidFill>
              </a:rPr>
              <a:t>for the firm, is an important function of marketing management. The </a:t>
            </a:r>
            <a:r>
              <a:rPr lang="en-US" sz="2100" b="1" dirty="0">
                <a:solidFill>
                  <a:srgbClr val="002060"/>
                </a:solidFill>
              </a:rPr>
              <a:t>constantly changing market conditions</a:t>
            </a:r>
            <a:r>
              <a:rPr lang="en-US" sz="2100" dirty="0">
                <a:solidFill>
                  <a:srgbClr val="002060"/>
                </a:solidFill>
              </a:rPr>
              <a:t> and </a:t>
            </a:r>
            <a:r>
              <a:rPr lang="en-US" sz="2100" b="1" dirty="0">
                <a:solidFill>
                  <a:srgbClr val="002060"/>
                </a:solidFill>
              </a:rPr>
              <a:t>opportunities</a:t>
            </a:r>
            <a:r>
              <a:rPr lang="en-US" sz="2100" dirty="0">
                <a:solidFill>
                  <a:srgbClr val="002060"/>
                </a:solidFill>
              </a:rPr>
              <a:t> make it imperative for the marketing management to </a:t>
            </a:r>
            <a:r>
              <a:rPr lang="en-US" sz="2100" b="1" dirty="0">
                <a:solidFill>
                  <a:srgbClr val="002060"/>
                </a:solidFill>
              </a:rPr>
              <a:t>come out with planned </a:t>
            </a:r>
            <a:r>
              <a:rPr lang="en-US" sz="2100" b="1" dirty="0" err="1">
                <a:solidFill>
                  <a:srgbClr val="002060"/>
                </a:solidFill>
              </a:rPr>
              <a:t>progammes</a:t>
            </a:r>
            <a:r>
              <a:rPr lang="en-US" sz="2100" dirty="0">
                <a:solidFill>
                  <a:srgbClr val="002060"/>
                </a:solidFill>
              </a:rPr>
              <a:t> to meet the </a:t>
            </a:r>
            <a:r>
              <a:rPr lang="en-US" sz="2100" b="1" dirty="0">
                <a:solidFill>
                  <a:srgbClr val="002060"/>
                </a:solidFill>
              </a:rPr>
              <a:t>challenges, and reap the opportunities</a:t>
            </a:r>
            <a:r>
              <a:rPr lang="en-US" sz="2100" dirty="0">
                <a:solidFill>
                  <a:srgbClr val="002060"/>
                </a:solidFill>
              </a:rPr>
              <a:t>.</a:t>
            </a:r>
          </a:p>
          <a:p>
            <a:pPr marL="0" indent="0" algn="just" eaLnBrk="1" latinLnBrk="0" hangingPunct="1">
              <a:lnSpc>
                <a:spcPct val="150000"/>
              </a:lnSpc>
              <a:spcBef>
                <a:spcPts val="0"/>
              </a:spcBef>
              <a:buNone/>
            </a:pPr>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rgbClr val="990000"/>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1175"/>
            <a:ext cx="12177395" cy="68516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Management Functions </a:t>
            </a:r>
          </a:p>
        </p:txBody>
      </p:sp>
      <p:sp>
        <p:nvSpPr>
          <p:cNvPr id="3" name="Content Placeholder 2"/>
          <p:cNvSpPr>
            <a:spLocks noGrp="1"/>
          </p:cNvSpPr>
          <p:nvPr>
            <p:ph idx="1"/>
          </p:nvPr>
        </p:nvSpPr>
        <p:spPr>
          <a:xfrm>
            <a:off x="609600" y="1196340"/>
            <a:ext cx="10972800" cy="5661660"/>
          </a:xfrm>
        </p:spPr>
        <p:txBody>
          <a:bodyPr>
            <a:normAutofit fontScale="97500" lnSpcReduction="10000"/>
          </a:bodyPr>
          <a:lstStyle/>
          <a:p>
            <a:pPr marL="0" indent="0" eaLnBrk="1" latinLnBrk="0" hangingPunct="1">
              <a:lnSpc>
                <a:spcPct val="110000"/>
              </a:lnSpc>
              <a:spcBef>
                <a:spcPts val="0"/>
              </a:spcBef>
              <a:buNone/>
            </a:pPr>
            <a:r>
              <a:rPr lang="en-US" sz="2200" dirty="0">
                <a:solidFill>
                  <a:srgbClr val="00B050"/>
                </a:solidFill>
                <a:sym typeface="+mn-ea"/>
              </a:rPr>
              <a:t>2. </a:t>
            </a:r>
            <a:r>
              <a:rPr lang="en-US" sz="2200" b="1" dirty="0">
                <a:solidFill>
                  <a:srgbClr val="00B050"/>
                </a:solidFill>
                <a:sym typeface="+mn-ea"/>
              </a:rPr>
              <a:t>Planning the Marketing Activities</a:t>
            </a:r>
            <a:r>
              <a:rPr lang="en-US" sz="2200" dirty="0">
                <a:solidFill>
                  <a:srgbClr val="00B050"/>
                </a:solidFill>
                <a:sym typeface="+mn-ea"/>
              </a:rPr>
              <a:t>:</a:t>
            </a:r>
            <a:endParaRPr lang="en-US" sz="2200" dirty="0">
              <a:solidFill>
                <a:srgbClr val="00B050"/>
              </a:solidFill>
            </a:endParaRPr>
          </a:p>
          <a:p>
            <a:pPr marL="0" indent="0" algn="just" eaLnBrk="1" latinLnBrk="0" hangingPunct="1">
              <a:lnSpc>
                <a:spcPct val="110000"/>
              </a:lnSpc>
              <a:spcBef>
                <a:spcPts val="0"/>
              </a:spcBef>
              <a:buNone/>
            </a:pPr>
            <a:r>
              <a:rPr lang="en-US" sz="2200" dirty="0">
                <a:solidFill>
                  <a:srgbClr val="002060"/>
                </a:solidFill>
                <a:sym typeface="+mn-ea"/>
              </a:rPr>
              <a:t>Planning is an important managerial function. Planning of marketing activities is a crucial task and involves numerous steps. </a:t>
            </a:r>
            <a:r>
              <a:rPr lang="en-US" sz="2200" dirty="0" smtClean="0">
                <a:solidFill>
                  <a:srgbClr val="002060"/>
                </a:solidFill>
                <a:sym typeface="+mn-ea"/>
              </a:rPr>
              <a:t>It </a:t>
            </a:r>
            <a:r>
              <a:rPr lang="en-US" sz="2200" dirty="0">
                <a:solidFill>
                  <a:srgbClr val="002060"/>
                </a:solidFill>
                <a:sym typeface="+mn-ea"/>
              </a:rPr>
              <a:t>is concerned with </a:t>
            </a:r>
            <a:r>
              <a:rPr lang="en-US" sz="2200" b="1" dirty="0">
                <a:solidFill>
                  <a:srgbClr val="002060"/>
                </a:solidFill>
                <a:sym typeface="+mn-ea"/>
              </a:rPr>
              <a:t>formulation of policies </a:t>
            </a:r>
            <a:r>
              <a:rPr lang="en-US" sz="2200" dirty="0">
                <a:solidFill>
                  <a:srgbClr val="002060"/>
                </a:solidFill>
                <a:sym typeface="+mn-ea"/>
              </a:rPr>
              <a:t>relating to </a:t>
            </a:r>
            <a:r>
              <a:rPr lang="en-US" sz="2200" b="1" dirty="0">
                <a:solidFill>
                  <a:srgbClr val="002060"/>
                </a:solidFill>
                <a:sym typeface="+mn-ea"/>
              </a:rPr>
              <a:t>product, price, channels of distribution</a:t>
            </a:r>
            <a:r>
              <a:rPr lang="en-US" sz="2200" dirty="0">
                <a:solidFill>
                  <a:srgbClr val="002060"/>
                </a:solidFill>
                <a:sym typeface="+mn-ea"/>
              </a:rPr>
              <a:t>, </a:t>
            </a:r>
            <a:r>
              <a:rPr lang="en-US" sz="2200" b="1" dirty="0">
                <a:solidFill>
                  <a:srgbClr val="002060"/>
                </a:solidFill>
                <a:sym typeface="+mn-ea"/>
              </a:rPr>
              <a:t>promotional measures</a:t>
            </a:r>
            <a:r>
              <a:rPr lang="en-US" sz="2200" dirty="0">
                <a:solidFill>
                  <a:srgbClr val="002060"/>
                </a:solidFill>
                <a:sym typeface="+mn-ea"/>
              </a:rPr>
              <a:t>, forecast of target sales etc. </a:t>
            </a:r>
          </a:p>
          <a:p>
            <a:pPr marL="0" indent="0" eaLnBrk="1" latinLnBrk="0" hangingPunct="1">
              <a:lnSpc>
                <a:spcPct val="110000"/>
              </a:lnSpc>
              <a:spcBef>
                <a:spcPts val="0"/>
              </a:spcBef>
              <a:buNone/>
            </a:pPr>
            <a:r>
              <a:rPr lang="en-US" sz="2200" dirty="0" smtClean="0">
                <a:solidFill>
                  <a:srgbClr val="00B050"/>
                </a:solidFill>
                <a:sym typeface="+mn-ea"/>
              </a:rPr>
              <a:t>3</a:t>
            </a:r>
            <a:r>
              <a:rPr lang="en-US" sz="2200" dirty="0">
                <a:solidFill>
                  <a:srgbClr val="00B050"/>
                </a:solidFill>
                <a:sym typeface="+mn-ea"/>
              </a:rPr>
              <a:t>. </a:t>
            </a:r>
            <a:r>
              <a:rPr lang="en-US" sz="2200" b="1" dirty="0" err="1">
                <a:solidFill>
                  <a:srgbClr val="00B050"/>
                </a:solidFill>
                <a:sym typeface="+mn-ea"/>
              </a:rPr>
              <a:t>Organising</a:t>
            </a:r>
            <a:r>
              <a:rPr lang="en-US" sz="2200" b="1" dirty="0">
                <a:solidFill>
                  <a:srgbClr val="00B050"/>
                </a:solidFill>
                <a:sym typeface="+mn-ea"/>
              </a:rPr>
              <a:t> the Marketing Activities:</a:t>
            </a:r>
            <a:endParaRPr lang="en-US" sz="2200" b="1" dirty="0">
              <a:solidFill>
                <a:srgbClr val="00B050"/>
              </a:solidFill>
            </a:endParaRPr>
          </a:p>
          <a:p>
            <a:pPr marL="0" indent="0" algn="just" eaLnBrk="1" latinLnBrk="0" hangingPunct="1">
              <a:lnSpc>
                <a:spcPct val="110000"/>
              </a:lnSpc>
              <a:spcBef>
                <a:spcPts val="0"/>
              </a:spcBef>
              <a:buNone/>
            </a:pPr>
            <a:r>
              <a:rPr lang="en-US" sz="2200" dirty="0">
                <a:solidFill>
                  <a:srgbClr val="002060"/>
                </a:solidFill>
                <a:sym typeface="+mn-ea"/>
              </a:rPr>
              <a:t>Another significant function of marketing is </a:t>
            </a:r>
            <a:r>
              <a:rPr lang="en-US" sz="2200" dirty="0" err="1">
                <a:solidFill>
                  <a:srgbClr val="002060"/>
                </a:solidFill>
                <a:sym typeface="+mn-ea"/>
              </a:rPr>
              <a:t>organising</a:t>
            </a:r>
            <a:r>
              <a:rPr lang="en-US" sz="2200" dirty="0">
                <a:solidFill>
                  <a:srgbClr val="002060"/>
                </a:solidFill>
                <a:sym typeface="+mn-ea"/>
              </a:rPr>
              <a:t> it implies </a:t>
            </a:r>
            <a:r>
              <a:rPr lang="en-US" sz="2200" b="1" dirty="0">
                <a:solidFill>
                  <a:srgbClr val="002060"/>
                </a:solidFill>
                <a:sym typeface="+mn-ea"/>
              </a:rPr>
              <a:t>determination of various activities </a:t>
            </a:r>
            <a:r>
              <a:rPr lang="en-US" sz="2200" dirty="0">
                <a:solidFill>
                  <a:srgbClr val="002060"/>
                </a:solidFill>
                <a:sym typeface="+mn-ea"/>
              </a:rPr>
              <a:t>to be </a:t>
            </a:r>
            <a:r>
              <a:rPr lang="en-US" sz="2200" b="1" dirty="0">
                <a:solidFill>
                  <a:srgbClr val="002060"/>
                </a:solidFill>
                <a:sym typeface="+mn-ea"/>
              </a:rPr>
              <a:t>performed and assigning these activities to right person</a:t>
            </a:r>
            <a:r>
              <a:rPr lang="en-US" sz="2200" dirty="0">
                <a:solidFill>
                  <a:srgbClr val="002060"/>
                </a:solidFill>
                <a:sym typeface="+mn-ea"/>
              </a:rPr>
              <a:t>, so that </a:t>
            </a:r>
            <a:r>
              <a:rPr lang="en-US" sz="2200" b="1" dirty="0">
                <a:solidFill>
                  <a:srgbClr val="002060"/>
                </a:solidFill>
                <a:sym typeface="+mn-ea"/>
              </a:rPr>
              <a:t>marketing objectives are achieved</a:t>
            </a:r>
            <a:r>
              <a:rPr lang="en-US" sz="2200" dirty="0">
                <a:solidFill>
                  <a:srgbClr val="002060"/>
                </a:solidFill>
                <a:sym typeface="+mn-ea"/>
              </a:rPr>
              <a:t>. In the light of the </a:t>
            </a:r>
            <a:r>
              <a:rPr lang="en-US" sz="2200" b="1" dirty="0">
                <a:solidFill>
                  <a:srgbClr val="002060"/>
                </a:solidFill>
                <a:sym typeface="+mn-ea"/>
              </a:rPr>
              <a:t>changing concept of marketing</a:t>
            </a:r>
            <a:r>
              <a:rPr lang="en-US" sz="2200" dirty="0">
                <a:solidFill>
                  <a:srgbClr val="002060"/>
                </a:solidFill>
                <a:sym typeface="+mn-ea"/>
              </a:rPr>
              <a:t>, it is necessary that the </a:t>
            </a:r>
            <a:r>
              <a:rPr lang="en-US" sz="2200" b="1" dirty="0" err="1">
                <a:solidFill>
                  <a:srgbClr val="002060"/>
                </a:solidFill>
                <a:sym typeface="+mn-ea"/>
              </a:rPr>
              <a:t>organisation</a:t>
            </a:r>
            <a:r>
              <a:rPr lang="en-US" sz="2200" b="1" dirty="0">
                <a:solidFill>
                  <a:srgbClr val="002060"/>
                </a:solidFill>
                <a:sym typeface="+mn-ea"/>
              </a:rPr>
              <a:t> structure is flexible and accommodative.</a:t>
            </a:r>
            <a:r>
              <a:rPr lang="en-US" sz="2200" dirty="0">
                <a:solidFill>
                  <a:srgbClr val="002060"/>
                </a:solidFill>
                <a:sym typeface="+mn-ea"/>
              </a:rPr>
              <a:t> </a:t>
            </a:r>
          </a:p>
          <a:p>
            <a:pPr marL="0" indent="0" eaLnBrk="1" latinLnBrk="0" hangingPunct="1">
              <a:lnSpc>
                <a:spcPct val="110000"/>
              </a:lnSpc>
              <a:spcBef>
                <a:spcPts val="0"/>
              </a:spcBef>
              <a:buNone/>
            </a:pPr>
            <a:r>
              <a:rPr lang="en-US" sz="2200" dirty="0" smtClean="0">
                <a:solidFill>
                  <a:srgbClr val="00B050"/>
                </a:solidFill>
                <a:sym typeface="+mn-ea"/>
              </a:rPr>
              <a:t>4</a:t>
            </a:r>
            <a:r>
              <a:rPr lang="en-US" sz="2200" dirty="0">
                <a:solidFill>
                  <a:srgbClr val="00B050"/>
                </a:solidFill>
                <a:sym typeface="+mn-ea"/>
              </a:rPr>
              <a:t>. </a:t>
            </a:r>
            <a:r>
              <a:rPr lang="en-US" sz="2200" b="1" dirty="0">
                <a:solidFill>
                  <a:srgbClr val="00B050"/>
                </a:solidFill>
                <a:sym typeface="+mn-ea"/>
              </a:rPr>
              <a:t>Co-</a:t>
            </a:r>
            <a:r>
              <a:rPr lang="en-US" sz="2200" b="1" dirty="0" err="1">
                <a:solidFill>
                  <a:srgbClr val="00B050"/>
                </a:solidFill>
                <a:sym typeface="+mn-ea"/>
              </a:rPr>
              <a:t>Ordinating</a:t>
            </a:r>
            <a:r>
              <a:rPr lang="en-US" sz="2200" b="1" dirty="0">
                <a:solidFill>
                  <a:srgbClr val="00B050"/>
                </a:solidFill>
                <a:sym typeface="+mn-ea"/>
              </a:rPr>
              <a:t> Different Activities of Enterprise:</a:t>
            </a:r>
            <a:endParaRPr lang="en-US" sz="2200" b="1" dirty="0">
              <a:solidFill>
                <a:srgbClr val="00B050"/>
              </a:solidFill>
            </a:endParaRPr>
          </a:p>
          <a:p>
            <a:pPr marL="0" indent="0" eaLnBrk="1" latinLnBrk="0" hangingPunct="1">
              <a:lnSpc>
                <a:spcPct val="110000"/>
              </a:lnSpc>
              <a:spcBef>
                <a:spcPts val="0"/>
              </a:spcBef>
              <a:buNone/>
            </a:pPr>
            <a:r>
              <a:rPr lang="en-US" sz="2200" dirty="0">
                <a:solidFill>
                  <a:srgbClr val="002060"/>
                </a:solidFill>
                <a:sym typeface="+mn-ea"/>
              </a:rPr>
              <a:t>Even the </a:t>
            </a:r>
            <a:r>
              <a:rPr lang="en-US" sz="2200" b="1" dirty="0">
                <a:solidFill>
                  <a:srgbClr val="002060"/>
                </a:solidFill>
                <a:sym typeface="+mn-ea"/>
              </a:rPr>
              <a:t>best of planning will not be rewarding </a:t>
            </a:r>
            <a:r>
              <a:rPr lang="en-US" sz="2200" dirty="0">
                <a:solidFill>
                  <a:srgbClr val="002060"/>
                </a:solidFill>
                <a:sym typeface="+mn-ea"/>
              </a:rPr>
              <a:t>if there is </a:t>
            </a:r>
            <a:r>
              <a:rPr lang="en-US" sz="2200" b="1" dirty="0">
                <a:solidFill>
                  <a:srgbClr val="002060"/>
                </a:solidFill>
                <a:sym typeface="+mn-ea"/>
              </a:rPr>
              <a:t>improper coordination </a:t>
            </a:r>
            <a:r>
              <a:rPr lang="en-US" sz="2200" dirty="0">
                <a:solidFill>
                  <a:srgbClr val="002060"/>
                </a:solidFill>
                <a:sym typeface="+mn-ea"/>
              </a:rPr>
              <a:t>between </a:t>
            </a:r>
            <a:r>
              <a:rPr lang="en-US" sz="2200" b="1" dirty="0">
                <a:solidFill>
                  <a:srgbClr val="002060"/>
                </a:solidFill>
                <a:sym typeface="+mn-ea"/>
              </a:rPr>
              <a:t>different activities of the </a:t>
            </a:r>
            <a:r>
              <a:rPr lang="en-US" sz="2200" b="1" dirty="0" err="1">
                <a:solidFill>
                  <a:srgbClr val="002060"/>
                </a:solidFill>
                <a:sym typeface="+mn-ea"/>
              </a:rPr>
              <a:t>organisation</a:t>
            </a:r>
            <a:r>
              <a:rPr lang="en-US" sz="2200" dirty="0">
                <a:solidFill>
                  <a:srgbClr val="002060"/>
                </a:solidFill>
                <a:sym typeface="+mn-ea"/>
              </a:rPr>
              <a:t>. Marketing involves </a:t>
            </a:r>
            <a:r>
              <a:rPr lang="en-US" sz="2200" b="1" dirty="0">
                <a:solidFill>
                  <a:srgbClr val="002060"/>
                </a:solidFill>
                <a:sym typeface="+mn-ea"/>
              </a:rPr>
              <a:t>various activities </a:t>
            </a:r>
            <a:r>
              <a:rPr lang="en-US" sz="2200" dirty="0">
                <a:solidFill>
                  <a:srgbClr val="002060"/>
                </a:solidFill>
                <a:sym typeface="+mn-ea"/>
              </a:rPr>
              <a:t>and these are </a:t>
            </a:r>
            <a:r>
              <a:rPr lang="en-US" sz="2200" b="1" dirty="0">
                <a:solidFill>
                  <a:srgbClr val="002060"/>
                </a:solidFill>
                <a:sym typeface="+mn-ea"/>
              </a:rPr>
              <a:t>inter-related and interdependent</a:t>
            </a:r>
            <a:r>
              <a:rPr lang="en-US" sz="2200" dirty="0">
                <a:solidFill>
                  <a:srgbClr val="002060"/>
                </a:solidFill>
                <a:sym typeface="+mn-ea"/>
              </a:rPr>
              <a:t>. </a:t>
            </a:r>
            <a:r>
              <a:rPr lang="en-US" sz="2200" b="1" dirty="0">
                <a:solidFill>
                  <a:srgbClr val="002060"/>
                </a:solidFill>
                <a:sym typeface="+mn-ea"/>
              </a:rPr>
              <a:t>Product decisions, pricing strategies, channel structure research activities all require proper coordination</a:t>
            </a:r>
            <a:r>
              <a:rPr lang="en-US" sz="2200" dirty="0">
                <a:solidFill>
                  <a:srgbClr val="002060"/>
                </a:solidFill>
                <a:sym typeface="+mn-ea"/>
              </a:rPr>
              <a:t>. Only then the objectives can be achieved.</a:t>
            </a:r>
            <a:endParaRPr lang="en-US" sz="2200" dirty="0">
              <a:solidFill>
                <a:srgbClr val="002060"/>
              </a:solidFill>
            </a:endParaRPr>
          </a:p>
          <a:p>
            <a:pPr marL="0" indent="0">
              <a:buNone/>
            </a:pPr>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509905"/>
            <a:ext cx="12190095"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Management Functions</a:t>
            </a:r>
          </a:p>
        </p:txBody>
      </p:sp>
      <p:sp>
        <p:nvSpPr>
          <p:cNvPr id="3" name="Content Placeholder 2"/>
          <p:cNvSpPr>
            <a:spLocks noGrp="1"/>
          </p:cNvSpPr>
          <p:nvPr>
            <p:ph idx="1"/>
          </p:nvPr>
        </p:nvSpPr>
        <p:spPr>
          <a:xfrm>
            <a:off x="609600" y="1600200"/>
            <a:ext cx="10972800" cy="4817110"/>
          </a:xfrm>
        </p:spPr>
        <p:txBody>
          <a:bodyPr>
            <a:normAutofit/>
          </a:bodyPr>
          <a:lstStyle/>
          <a:p>
            <a:pPr marL="0" indent="0">
              <a:buNone/>
            </a:pPr>
            <a:r>
              <a:rPr lang="en-US" sz="2400" dirty="0">
                <a:solidFill>
                  <a:srgbClr val="00B050"/>
                </a:solidFill>
                <a:sym typeface="+mn-ea"/>
              </a:rPr>
              <a:t>5. </a:t>
            </a:r>
            <a:r>
              <a:rPr lang="en-US" sz="2400" b="1" dirty="0">
                <a:solidFill>
                  <a:srgbClr val="00B050"/>
                </a:solidFill>
                <a:sym typeface="+mn-ea"/>
              </a:rPr>
              <a:t>Directing and Motivating the Employee:</a:t>
            </a:r>
          </a:p>
          <a:p>
            <a:pPr marL="0" indent="0" algn="just" eaLnBrk="1" latinLnBrk="0" hangingPunct="1">
              <a:lnSpc>
                <a:spcPct val="130000"/>
              </a:lnSpc>
              <a:spcBef>
                <a:spcPts val="0"/>
              </a:spcBef>
              <a:buNone/>
            </a:pPr>
            <a:r>
              <a:rPr lang="en-US" sz="2400" dirty="0" smtClean="0">
                <a:solidFill>
                  <a:srgbClr val="002060"/>
                </a:solidFill>
                <a:sym typeface="+mn-ea"/>
              </a:rPr>
              <a:t>A </a:t>
            </a:r>
            <a:r>
              <a:rPr lang="en-US" sz="2400" dirty="0">
                <a:solidFill>
                  <a:srgbClr val="002060"/>
                </a:solidFill>
                <a:sym typeface="+mn-ea"/>
              </a:rPr>
              <a:t>good direction is a must for </a:t>
            </a:r>
            <a:r>
              <a:rPr lang="en-US" sz="2400" b="1" dirty="0">
                <a:solidFill>
                  <a:srgbClr val="002060"/>
                </a:solidFill>
                <a:sym typeface="+mn-ea"/>
              </a:rPr>
              <a:t>effective performance of marketing functions</a:t>
            </a:r>
            <a:r>
              <a:rPr lang="en-US" sz="2400" dirty="0">
                <a:solidFill>
                  <a:srgbClr val="002060"/>
                </a:solidFill>
                <a:sym typeface="+mn-ea"/>
              </a:rPr>
              <a:t>. </a:t>
            </a:r>
            <a:r>
              <a:rPr lang="en-US" sz="2400" b="1" dirty="0">
                <a:solidFill>
                  <a:srgbClr val="002060"/>
                </a:solidFill>
                <a:sym typeface="+mn-ea"/>
              </a:rPr>
              <a:t>Direction</a:t>
            </a:r>
            <a:r>
              <a:rPr lang="en-US" sz="2400" dirty="0">
                <a:solidFill>
                  <a:srgbClr val="002060"/>
                </a:solidFill>
                <a:sym typeface="+mn-ea"/>
              </a:rPr>
              <a:t> helps in rightful </a:t>
            </a:r>
            <a:r>
              <a:rPr lang="en-US" sz="2400" b="1" dirty="0">
                <a:solidFill>
                  <a:srgbClr val="002060"/>
                </a:solidFill>
                <a:sym typeface="+mn-ea"/>
              </a:rPr>
              <a:t>performance of the work</a:t>
            </a:r>
            <a:r>
              <a:rPr lang="en-US" sz="2400" dirty="0">
                <a:solidFill>
                  <a:srgbClr val="002060"/>
                </a:solidFill>
                <a:sym typeface="+mn-ea"/>
              </a:rPr>
              <a:t>. Different </a:t>
            </a:r>
            <a:r>
              <a:rPr lang="en-US" sz="2400" b="1" dirty="0">
                <a:solidFill>
                  <a:srgbClr val="002060"/>
                </a:solidFill>
                <a:sym typeface="+mn-ea"/>
              </a:rPr>
              <a:t>leadership style </a:t>
            </a:r>
            <a:r>
              <a:rPr lang="en-US" sz="2400" dirty="0">
                <a:solidFill>
                  <a:srgbClr val="002060"/>
                </a:solidFill>
                <a:sym typeface="+mn-ea"/>
              </a:rPr>
              <a:t>are </a:t>
            </a:r>
            <a:r>
              <a:rPr lang="en-US" sz="2400" dirty="0" smtClean="0">
                <a:solidFill>
                  <a:srgbClr val="002060"/>
                </a:solidFill>
                <a:sym typeface="+mn-ea"/>
              </a:rPr>
              <a:t>practiced </a:t>
            </a:r>
            <a:r>
              <a:rPr lang="en-US" sz="2400" dirty="0">
                <a:solidFill>
                  <a:srgbClr val="002060"/>
                </a:solidFill>
                <a:sym typeface="+mn-ea"/>
              </a:rPr>
              <a:t>to </a:t>
            </a:r>
            <a:r>
              <a:rPr lang="en-US" sz="2400" b="1" dirty="0">
                <a:solidFill>
                  <a:srgbClr val="002060"/>
                </a:solidFill>
                <a:sym typeface="+mn-ea"/>
              </a:rPr>
              <a:t>guide the subordinates</a:t>
            </a:r>
            <a:r>
              <a:rPr lang="en-US" sz="2400" dirty="0">
                <a:solidFill>
                  <a:srgbClr val="002060"/>
                </a:solidFill>
                <a:sym typeface="+mn-ea"/>
              </a:rPr>
              <a:t>. A leader directs his </a:t>
            </a:r>
            <a:r>
              <a:rPr lang="en-US" sz="2400" b="1" dirty="0">
                <a:solidFill>
                  <a:srgbClr val="002060"/>
                </a:solidFill>
                <a:sym typeface="+mn-ea"/>
              </a:rPr>
              <a:t>subordinates</a:t>
            </a:r>
            <a:r>
              <a:rPr lang="en-US" sz="2400" dirty="0">
                <a:solidFill>
                  <a:srgbClr val="002060"/>
                </a:solidFill>
                <a:sym typeface="+mn-ea"/>
              </a:rPr>
              <a:t> and </a:t>
            </a:r>
            <a:r>
              <a:rPr lang="en-US" sz="2400" b="1" dirty="0">
                <a:solidFill>
                  <a:srgbClr val="002060"/>
                </a:solidFill>
                <a:sym typeface="+mn-ea"/>
              </a:rPr>
              <a:t>ensures through effective </a:t>
            </a:r>
            <a:r>
              <a:rPr lang="en-US" sz="2400" b="1" dirty="0" smtClean="0">
                <a:solidFill>
                  <a:srgbClr val="002060"/>
                </a:solidFill>
                <a:sym typeface="+mn-ea"/>
              </a:rPr>
              <a:t>supervision</a:t>
            </a:r>
            <a:r>
              <a:rPr lang="en-US" sz="2400" dirty="0" smtClean="0">
                <a:solidFill>
                  <a:srgbClr val="002060"/>
                </a:solidFill>
                <a:sym typeface="+mn-ea"/>
              </a:rPr>
              <a:t>. At </a:t>
            </a:r>
            <a:r>
              <a:rPr lang="en-US" sz="2400" dirty="0">
                <a:solidFill>
                  <a:srgbClr val="002060"/>
                </a:solidFill>
                <a:sym typeface="+mn-ea"/>
              </a:rPr>
              <a:t>the same time, it is necessary that </a:t>
            </a:r>
            <a:r>
              <a:rPr lang="en-US" sz="2400" b="1" dirty="0">
                <a:solidFill>
                  <a:srgbClr val="002060"/>
                </a:solidFill>
                <a:sym typeface="+mn-ea"/>
              </a:rPr>
              <a:t>employers are properly motivated</a:t>
            </a:r>
            <a:r>
              <a:rPr lang="en-US" sz="2400" dirty="0">
                <a:solidFill>
                  <a:srgbClr val="002060"/>
                </a:solidFill>
                <a:sym typeface="+mn-ea"/>
              </a:rPr>
              <a:t>. Motivation not only helps in </a:t>
            </a:r>
            <a:r>
              <a:rPr lang="en-US" sz="2400" b="1" dirty="0">
                <a:solidFill>
                  <a:srgbClr val="002060"/>
                </a:solidFill>
                <a:sym typeface="+mn-ea"/>
              </a:rPr>
              <a:t>better performance </a:t>
            </a:r>
            <a:r>
              <a:rPr lang="en-US" sz="2400" dirty="0">
                <a:solidFill>
                  <a:srgbClr val="002060"/>
                </a:solidFill>
                <a:sym typeface="+mn-ea"/>
              </a:rPr>
              <a:t>by the employee but also </a:t>
            </a:r>
            <a:r>
              <a:rPr lang="en-US" sz="2400" b="1" dirty="0">
                <a:solidFill>
                  <a:srgbClr val="002060"/>
                </a:solidFill>
                <a:sym typeface="+mn-ea"/>
              </a:rPr>
              <a:t>holds him back to the </a:t>
            </a:r>
            <a:r>
              <a:rPr lang="en-US" sz="2400" b="1" dirty="0" err="1">
                <a:solidFill>
                  <a:srgbClr val="002060"/>
                </a:solidFill>
                <a:sym typeface="+mn-ea"/>
              </a:rPr>
              <a:t>organisation</a:t>
            </a:r>
            <a:r>
              <a:rPr lang="en-US" sz="2400" b="1" dirty="0">
                <a:solidFill>
                  <a:srgbClr val="002060"/>
                </a:solidFill>
                <a:sym typeface="+mn-ea"/>
              </a:rPr>
              <a:t> for longer periods.</a:t>
            </a:r>
            <a:endParaRPr lang="en-US" sz="2400" b="1" dirty="0">
              <a:solidFill>
                <a:srgbClr val="002060"/>
              </a:solidFill>
            </a:endParaRPr>
          </a:p>
          <a:p>
            <a:pPr marL="0" indent="0" algn="just" eaLnBrk="1" latinLnBrk="0" hangingPunct="1">
              <a:lnSpc>
                <a:spcPct val="130000"/>
              </a:lnSpc>
              <a:spcBef>
                <a:spcPts val="0"/>
              </a:spcBef>
              <a:buNone/>
            </a:pPr>
            <a:r>
              <a:rPr lang="en-US" sz="2400" dirty="0">
                <a:solidFill>
                  <a:srgbClr val="002060"/>
                </a:solidFill>
                <a:sym typeface="+mn-ea"/>
              </a:rPr>
              <a:t>These days </a:t>
            </a:r>
            <a:r>
              <a:rPr lang="en-US" sz="2400" dirty="0" smtClean="0">
                <a:solidFill>
                  <a:srgbClr val="002060"/>
                </a:solidFill>
                <a:sym typeface="+mn-ea"/>
              </a:rPr>
              <a:t>organizations </a:t>
            </a:r>
            <a:r>
              <a:rPr lang="en-US" sz="2400" dirty="0">
                <a:solidFill>
                  <a:srgbClr val="002060"/>
                </a:solidFill>
                <a:sym typeface="+mn-ea"/>
              </a:rPr>
              <a:t>are </a:t>
            </a:r>
            <a:r>
              <a:rPr lang="en-US" sz="2400" b="1" dirty="0">
                <a:solidFill>
                  <a:srgbClr val="002060"/>
                </a:solidFill>
                <a:sym typeface="+mn-ea"/>
              </a:rPr>
              <a:t>very serious </a:t>
            </a:r>
            <a:r>
              <a:rPr lang="en-US" sz="2400" dirty="0">
                <a:solidFill>
                  <a:srgbClr val="002060"/>
                </a:solidFill>
                <a:sym typeface="+mn-ea"/>
              </a:rPr>
              <a:t>as far as their </a:t>
            </a:r>
            <a:r>
              <a:rPr lang="en-US" sz="2400" b="1" dirty="0">
                <a:solidFill>
                  <a:srgbClr val="002060"/>
                </a:solidFill>
                <a:sym typeface="+mn-ea"/>
              </a:rPr>
              <a:t>motivation policies </a:t>
            </a:r>
            <a:r>
              <a:rPr lang="en-US" sz="2400" dirty="0">
                <a:solidFill>
                  <a:srgbClr val="002060"/>
                </a:solidFill>
                <a:sym typeface="+mn-ea"/>
              </a:rPr>
              <a:t>are concerned. </a:t>
            </a:r>
            <a:endParaRPr lang="en-US" sz="1800" dirty="0">
              <a:solidFill>
                <a:srgbClr val="002060"/>
              </a:solidFill>
            </a:endParaRPr>
          </a:p>
          <a:p>
            <a:pPr marL="0" indent="0">
              <a:buNone/>
            </a:pPr>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510540"/>
            <a:ext cx="12219305" cy="68580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Management Functions</a:t>
            </a:r>
            <a:endParaRPr lang="en-US" sz="3200"/>
          </a:p>
        </p:txBody>
      </p:sp>
      <p:sp>
        <p:nvSpPr>
          <p:cNvPr id="3" name="Content Placeholder 2"/>
          <p:cNvSpPr>
            <a:spLocks noGrp="1"/>
          </p:cNvSpPr>
          <p:nvPr>
            <p:ph idx="1"/>
          </p:nvPr>
        </p:nvSpPr>
        <p:spPr/>
        <p:txBody>
          <a:bodyPr/>
          <a:lstStyle/>
          <a:p>
            <a:pPr marL="0" indent="0">
              <a:buNone/>
            </a:pPr>
            <a:r>
              <a:rPr lang="en-US" sz="2400" dirty="0">
                <a:solidFill>
                  <a:srgbClr val="00B050"/>
                </a:solidFill>
                <a:sym typeface="+mn-ea"/>
              </a:rPr>
              <a:t>6. </a:t>
            </a:r>
            <a:r>
              <a:rPr lang="en-US" sz="2400" b="1" dirty="0">
                <a:solidFill>
                  <a:srgbClr val="00B050"/>
                </a:solidFill>
                <a:sym typeface="+mn-ea"/>
              </a:rPr>
              <a:t>Evaluating and Controlling Marketing Efforts:</a:t>
            </a:r>
            <a:endParaRPr lang="en-US" sz="2400" b="1" dirty="0"/>
          </a:p>
          <a:p>
            <a:pPr marL="0" indent="0" eaLnBrk="1" latinLnBrk="0" hangingPunct="1">
              <a:lnSpc>
                <a:spcPct val="150000"/>
              </a:lnSpc>
              <a:spcBef>
                <a:spcPts val="0"/>
              </a:spcBef>
              <a:buNone/>
            </a:pPr>
            <a:r>
              <a:rPr lang="en-US" sz="2400" dirty="0">
                <a:solidFill>
                  <a:srgbClr val="002060"/>
                </a:solidFill>
                <a:sym typeface="+mn-ea"/>
              </a:rPr>
              <a:t>In order to have a profitable venture, </a:t>
            </a:r>
            <a:r>
              <a:rPr lang="en-US" sz="2400" b="1" dirty="0">
                <a:solidFill>
                  <a:srgbClr val="002060"/>
                </a:solidFill>
                <a:sym typeface="+mn-ea"/>
              </a:rPr>
              <a:t>marketing manager </a:t>
            </a:r>
            <a:r>
              <a:rPr lang="en-US" sz="2400" dirty="0">
                <a:solidFill>
                  <a:srgbClr val="002060"/>
                </a:solidFill>
                <a:sym typeface="+mn-ea"/>
              </a:rPr>
              <a:t>must on a continuous basis, </a:t>
            </a:r>
            <a:r>
              <a:rPr lang="en-US" sz="2400" b="1" dirty="0">
                <a:solidFill>
                  <a:srgbClr val="002060"/>
                </a:solidFill>
                <a:sym typeface="+mn-ea"/>
              </a:rPr>
              <a:t>evaluate the marketing efforts</a:t>
            </a:r>
            <a:r>
              <a:rPr lang="en-US" sz="2400" dirty="0">
                <a:solidFill>
                  <a:srgbClr val="002060"/>
                </a:solidFill>
                <a:sym typeface="+mn-ea"/>
              </a:rPr>
              <a:t>. This will help him in </a:t>
            </a:r>
            <a:r>
              <a:rPr lang="en-US" sz="2400" b="1" dirty="0">
                <a:solidFill>
                  <a:srgbClr val="002060"/>
                </a:solidFill>
                <a:sym typeface="+mn-ea"/>
              </a:rPr>
              <a:t>knowing the deficiencies if </a:t>
            </a:r>
            <a:r>
              <a:rPr lang="en-US" sz="2400" b="1" dirty="0" smtClean="0">
                <a:solidFill>
                  <a:srgbClr val="002060"/>
                </a:solidFill>
                <a:sym typeface="+mn-ea"/>
              </a:rPr>
              <a:t>any</a:t>
            </a:r>
            <a:r>
              <a:rPr lang="en-US" sz="2400" dirty="0">
                <a:solidFill>
                  <a:srgbClr val="002060"/>
                </a:solidFill>
                <a:sym typeface="+mn-ea"/>
              </a:rPr>
              <a:t>.</a:t>
            </a:r>
            <a:endParaRPr lang="en-US" sz="2400" dirty="0" smtClean="0">
              <a:solidFill>
                <a:srgbClr val="002060"/>
              </a:solidFill>
              <a:sym typeface="+mn-ea"/>
            </a:endParaRPr>
          </a:p>
          <a:p>
            <a:pPr marL="0" indent="0" eaLnBrk="1" latinLnBrk="0" hangingPunct="1">
              <a:lnSpc>
                <a:spcPct val="150000"/>
              </a:lnSpc>
              <a:spcBef>
                <a:spcPts val="0"/>
              </a:spcBef>
              <a:buNone/>
            </a:pPr>
            <a:r>
              <a:rPr lang="en-US" sz="2400" b="1" dirty="0" smtClean="0">
                <a:solidFill>
                  <a:srgbClr val="002060"/>
                </a:solidFill>
                <a:sym typeface="+mn-ea"/>
              </a:rPr>
              <a:t>Controlling</a:t>
            </a:r>
            <a:r>
              <a:rPr lang="en-US" sz="2400" dirty="0" smtClean="0">
                <a:solidFill>
                  <a:srgbClr val="002060"/>
                </a:solidFill>
                <a:sym typeface="+mn-ea"/>
              </a:rPr>
              <a:t> </a:t>
            </a:r>
            <a:r>
              <a:rPr lang="en-US" sz="2400" dirty="0">
                <a:solidFill>
                  <a:srgbClr val="002060"/>
                </a:solidFill>
                <a:sym typeface="+mn-ea"/>
              </a:rPr>
              <a:t>is a managerial function concerned with </a:t>
            </a:r>
            <a:r>
              <a:rPr lang="en-US" sz="2400" b="1" dirty="0">
                <a:solidFill>
                  <a:srgbClr val="002060"/>
                </a:solidFill>
                <a:sym typeface="+mn-ea"/>
              </a:rPr>
              <a:t>comparison of actual performance </a:t>
            </a:r>
            <a:r>
              <a:rPr lang="en-US" sz="2400" dirty="0">
                <a:solidFill>
                  <a:srgbClr val="002060"/>
                </a:solidFill>
                <a:sym typeface="+mn-ea"/>
              </a:rPr>
              <a:t>with the </a:t>
            </a:r>
            <a:r>
              <a:rPr lang="en-US" sz="2400" b="1" dirty="0">
                <a:solidFill>
                  <a:srgbClr val="002060"/>
                </a:solidFill>
                <a:sym typeface="+mn-ea"/>
              </a:rPr>
              <a:t>standard performance </a:t>
            </a:r>
            <a:r>
              <a:rPr lang="en-US" sz="2400" dirty="0">
                <a:solidFill>
                  <a:srgbClr val="002060"/>
                </a:solidFill>
                <a:sym typeface="+mn-ea"/>
              </a:rPr>
              <a:t>and </a:t>
            </a:r>
            <a:r>
              <a:rPr lang="en-US" sz="2400" b="1" dirty="0">
                <a:solidFill>
                  <a:srgbClr val="002060"/>
                </a:solidFill>
                <a:sym typeface="+mn-ea"/>
              </a:rPr>
              <a:t>locating the shortcomings</a:t>
            </a:r>
            <a:r>
              <a:rPr lang="en-US" sz="2400" dirty="0">
                <a:solidFill>
                  <a:srgbClr val="002060"/>
                </a:solidFill>
                <a:sym typeface="+mn-ea"/>
              </a:rPr>
              <a:t> if any, </a:t>
            </a:r>
            <a:r>
              <a:rPr lang="en-US" sz="2400" b="1" dirty="0">
                <a:solidFill>
                  <a:srgbClr val="002060"/>
                </a:solidFill>
                <a:sym typeface="+mn-ea"/>
              </a:rPr>
              <a:t>finally corrective mea</a:t>
            </a:r>
            <a:r>
              <a:rPr lang="en-US" sz="2400" dirty="0">
                <a:solidFill>
                  <a:srgbClr val="002060"/>
                </a:solidFill>
                <a:sym typeface="+mn-ea"/>
              </a:rPr>
              <a:t>sures are taken to </a:t>
            </a:r>
            <a:r>
              <a:rPr lang="en-US" sz="2400" b="1" dirty="0">
                <a:solidFill>
                  <a:srgbClr val="002060"/>
                </a:solidFill>
                <a:sym typeface="+mn-ea"/>
              </a:rPr>
              <a:t>overcome the shortcomings.</a:t>
            </a:r>
            <a:endParaRPr lang="en-US" sz="2400" b="1" dirty="0">
              <a:solidFill>
                <a:srgbClr val="002060"/>
              </a:solidFill>
            </a:endParaRPr>
          </a:p>
          <a:p>
            <a:pPr marL="0" indent="0">
              <a:buNone/>
            </a:pPr>
            <a:endParaRPr lang="en-US" sz="2000" dirty="0">
              <a:solidFill>
                <a:srgbClr val="002060"/>
              </a:solidFill>
            </a:endParaRPr>
          </a:p>
          <a:p>
            <a:endParaRPr lang="en-US" sz="20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9905"/>
            <a:ext cx="12177395"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4 P’s of Marketing</a:t>
            </a:r>
          </a:p>
        </p:txBody>
      </p:sp>
      <p:sp>
        <p:nvSpPr>
          <p:cNvPr id="3" name="Content Placeholder 2"/>
          <p:cNvSpPr>
            <a:spLocks noGrp="1"/>
          </p:cNvSpPr>
          <p:nvPr>
            <p:ph idx="1"/>
          </p:nvPr>
        </p:nvSpPr>
        <p:spPr/>
        <p:txBody>
          <a:bodyPr/>
          <a:lstStyle/>
          <a:p>
            <a:pPr algn="just"/>
            <a:r>
              <a:rPr lang="en-US" sz="2400" dirty="0">
                <a:solidFill>
                  <a:srgbClr val="002060"/>
                </a:solidFill>
              </a:rPr>
              <a:t>The “4 P’s of Marketing” refer to the </a:t>
            </a:r>
            <a:r>
              <a:rPr lang="en-US" sz="2400" b="1" dirty="0">
                <a:solidFill>
                  <a:srgbClr val="002060"/>
                </a:solidFill>
              </a:rPr>
              <a:t>four key elements </a:t>
            </a:r>
            <a:r>
              <a:rPr lang="en-US" sz="2400" dirty="0">
                <a:solidFill>
                  <a:srgbClr val="002060"/>
                </a:solidFill>
              </a:rPr>
              <a:t>comprising the process of </a:t>
            </a:r>
            <a:r>
              <a:rPr lang="en-US" sz="2400" b="1" dirty="0">
                <a:solidFill>
                  <a:srgbClr val="002060"/>
                </a:solidFill>
              </a:rPr>
              <a:t>marketing a product or service</a:t>
            </a:r>
            <a:r>
              <a:rPr lang="en-US" sz="2400" dirty="0">
                <a:solidFill>
                  <a:srgbClr val="002060"/>
                </a:solidFill>
              </a:rPr>
              <a:t>. They </a:t>
            </a:r>
            <a:r>
              <a:rPr lang="en-US" sz="2400" b="1" dirty="0">
                <a:solidFill>
                  <a:srgbClr val="002060"/>
                </a:solidFill>
              </a:rPr>
              <a:t>involve the marketing mix</a:t>
            </a:r>
            <a:r>
              <a:rPr lang="en-US" sz="2400" dirty="0">
                <a:solidFill>
                  <a:srgbClr val="002060"/>
                </a:solidFill>
              </a:rPr>
              <a:t>, which is a </a:t>
            </a:r>
            <a:r>
              <a:rPr lang="en-US" sz="2400" b="1" dirty="0">
                <a:solidFill>
                  <a:srgbClr val="002060"/>
                </a:solidFill>
              </a:rPr>
              <a:t>set of tools that a company uses to influence consumers into buying its product</a:t>
            </a:r>
            <a:r>
              <a:rPr lang="en-US" sz="2400" dirty="0">
                <a:solidFill>
                  <a:srgbClr val="002060"/>
                </a:solidFill>
              </a:rPr>
              <a:t>. The marketing mix addresses factors such as:</a:t>
            </a:r>
          </a:p>
          <a:p>
            <a:pPr algn="just"/>
            <a:endParaRPr lang="en-US" sz="2400" dirty="0">
              <a:solidFill>
                <a:srgbClr val="002060"/>
              </a:solidFill>
            </a:endParaRPr>
          </a:p>
          <a:p>
            <a:pPr algn="just"/>
            <a:r>
              <a:rPr lang="en-US" sz="2400" dirty="0">
                <a:solidFill>
                  <a:srgbClr val="002060"/>
                </a:solidFill>
              </a:rPr>
              <a:t>Understanding the </a:t>
            </a:r>
            <a:r>
              <a:rPr lang="en-US" sz="2400" b="1" dirty="0">
                <a:solidFill>
                  <a:srgbClr val="002060"/>
                </a:solidFill>
              </a:rPr>
              <a:t>needs or desires of consumers</a:t>
            </a:r>
          </a:p>
          <a:p>
            <a:pPr algn="just"/>
            <a:r>
              <a:rPr lang="en-US" sz="2400" b="1" dirty="0">
                <a:solidFill>
                  <a:srgbClr val="002060"/>
                </a:solidFill>
              </a:rPr>
              <a:t>Identifying the cause of the failure of the current product offering</a:t>
            </a:r>
          </a:p>
          <a:p>
            <a:pPr algn="just"/>
            <a:r>
              <a:rPr lang="en-US" sz="2400" dirty="0">
                <a:solidFill>
                  <a:srgbClr val="002060"/>
                </a:solidFill>
              </a:rPr>
              <a:t>Finding ways </a:t>
            </a:r>
            <a:r>
              <a:rPr lang="en-US" sz="2400" b="1" dirty="0">
                <a:solidFill>
                  <a:srgbClr val="002060"/>
                </a:solidFill>
              </a:rPr>
              <a:t>to solve said problems </a:t>
            </a:r>
            <a:r>
              <a:rPr lang="en-US" sz="2400" dirty="0">
                <a:solidFill>
                  <a:srgbClr val="002060"/>
                </a:solidFill>
              </a:rPr>
              <a:t>and </a:t>
            </a:r>
            <a:r>
              <a:rPr lang="en-US" sz="2400" b="1" dirty="0">
                <a:solidFill>
                  <a:srgbClr val="002060"/>
                </a:solidFill>
              </a:rPr>
              <a:t>change public perception </a:t>
            </a:r>
            <a:r>
              <a:rPr lang="en-US" sz="2400" dirty="0">
                <a:solidFill>
                  <a:srgbClr val="002060"/>
                </a:solidFill>
              </a:rPr>
              <a:t>of the </a:t>
            </a:r>
            <a:r>
              <a:rPr lang="en-US" sz="2400" b="1" dirty="0">
                <a:solidFill>
                  <a:srgbClr val="002060"/>
                </a:solidFill>
              </a:rPr>
              <a:t>product/service</a:t>
            </a:r>
          </a:p>
          <a:p>
            <a:pPr algn="just"/>
            <a:r>
              <a:rPr lang="en-US" sz="2400" dirty="0">
                <a:solidFill>
                  <a:srgbClr val="002060"/>
                </a:solidFill>
              </a:rPr>
              <a:t>Creating distinguishing characteristics </a:t>
            </a:r>
            <a:r>
              <a:rPr lang="en-US" sz="2400" b="1" dirty="0">
                <a:solidFill>
                  <a:srgbClr val="002060"/>
                </a:solidFill>
              </a:rPr>
              <a:t>to increase competitive advantage</a:t>
            </a:r>
          </a:p>
          <a:p>
            <a:pPr algn="just"/>
            <a:r>
              <a:rPr lang="en-US" sz="2400" dirty="0">
                <a:solidFill>
                  <a:srgbClr val="002060"/>
                </a:solidFill>
              </a:rPr>
              <a:t>Understanding how the </a:t>
            </a:r>
            <a:r>
              <a:rPr lang="en-US" sz="2400" b="1" dirty="0">
                <a:solidFill>
                  <a:srgbClr val="002060"/>
                </a:solidFill>
              </a:rPr>
              <a:t>product interacts with consumers and vice versa</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82600"/>
            <a:ext cx="12219305" cy="71374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4 P’s of Marketing</a:t>
            </a:r>
          </a:p>
        </p:txBody>
      </p:sp>
      <p:pic>
        <p:nvPicPr>
          <p:cNvPr id="4" name="Content Placeholder 3"/>
          <p:cNvPicPr>
            <a:picLocks noGrp="1" noChangeAspect="1"/>
          </p:cNvPicPr>
          <p:nvPr>
            <p:ph idx="1"/>
          </p:nvPr>
        </p:nvPicPr>
        <p:blipFill>
          <a:blip r:embed="rId2"/>
          <a:stretch>
            <a:fillRect/>
          </a:stretch>
        </p:blipFill>
        <p:spPr>
          <a:xfrm>
            <a:off x="1028065" y="2391410"/>
            <a:ext cx="9753600" cy="3219450"/>
          </a:xfrm>
          <a:prstGeom prst="rect">
            <a:avLst/>
          </a:prstGeom>
        </p:spPr>
      </p:pic>
      <p:pic>
        <p:nvPicPr>
          <p:cNvPr id="5" name="Picture 4"/>
          <p:cNvPicPr/>
          <p:nvPr/>
        </p:nvPicPr>
        <p:blipFill>
          <a:blip r:embed="rId3"/>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49AE70B2-8BF9-45C0-BB95-33D1B9D3A854}"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055"/>
            <a:ext cx="12192000" cy="70040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4 P’s of Marketing</a:t>
            </a:r>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rgbClr val="00B050"/>
                </a:solidFill>
              </a:rPr>
              <a:t>1. Product</a:t>
            </a:r>
          </a:p>
          <a:p>
            <a:pPr algn="just"/>
            <a:r>
              <a:rPr lang="en-US" sz="2400" dirty="0">
                <a:solidFill>
                  <a:srgbClr val="002060"/>
                </a:solidFill>
              </a:rPr>
              <a:t>A product is any </a:t>
            </a:r>
            <a:r>
              <a:rPr lang="en-US" sz="2400" b="1" dirty="0">
                <a:solidFill>
                  <a:srgbClr val="002060"/>
                </a:solidFill>
              </a:rPr>
              <a:t>good or service </a:t>
            </a:r>
            <a:r>
              <a:rPr lang="en-US" sz="2400" dirty="0">
                <a:solidFill>
                  <a:srgbClr val="002060"/>
                </a:solidFill>
              </a:rPr>
              <a:t>that </a:t>
            </a:r>
            <a:r>
              <a:rPr lang="en-US" sz="2400" b="1" dirty="0">
                <a:solidFill>
                  <a:srgbClr val="002060"/>
                </a:solidFill>
              </a:rPr>
              <a:t>fulfills consumer needs or desires</a:t>
            </a:r>
            <a:r>
              <a:rPr lang="en-US" sz="2400" dirty="0">
                <a:solidFill>
                  <a:srgbClr val="002060"/>
                </a:solidFill>
              </a:rPr>
              <a:t>. It can also be defined as a </a:t>
            </a:r>
            <a:r>
              <a:rPr lang="en-US" sz="2400" b="1" dirty="0">
                <a:solidFill>
                  <a:srgbClr val="002060"/>
                </a:solidFill>
              </a:rPr>
              <a:t>bundle of utilities </a:t>
            </a:r>
            <a:r>
              <a:rPr lang="en-US" sz="2400" dirty="0">
                <a:solidFill>
                  <a:srgbClr val="002060"/>
                </a:solidFill>
              </a:rPr>
              <a:t>that comes with </a:t>
            </a:r>
            <a:r>
              <a:rPr lang="en-US" sz="2400" b="1" dirty="0">
                <a:solidFill>
                  <a:srgbClr val="002060"/>
                </a:solidFill>
              </a:rPr>
              <a:t>physical aspects such as design, volume, brand name, etc</a:t>
            </a:r>
            <a:r>
              <a:rPr lang="en-US" sz="2400" dirty="0">
                <a:solidFill>
                  <a:srgbClr val="002060"/>
                </a:solidFill>
              </a:rPr>
              <a:t>. The type of product impacts its </a:t>
            </a:r>
            <a:r>
              <a:rPr lang="en-US" sz="2400" b="1" dirty="0">
                <a:solidFill>
                  <a:srgbClr val="002060"/>
                </a:solidFill>
              </a:rPr>
              <a:t>perceived value</a:t>
            </a:r>
            <a:r>
              <a:rPr lang="en-US" sz="2400" dirty="0">
                <a:solidFill>
                  <a:srgbClr val="002060"/>
                </a:solidFill>
              </a:rPr>
              <a:t>, which allows </a:t>
            </a:r>
            <a:r>
              <a:rPr lang="en-US" sz="2400" b="1" dirty="0">
                <a:solidFill>
                  <a:srgbClr val="002060"/>
                </a:solidFill>
              </a:rPr>
              <a:t>companies to price it profitably</a:t>
            </a:r>
            <a:r>
              <a:rPr lang="en-US" sz="2400" dirty="0">
                <a:solidFill>
                  <a:srgbClr val="002060"/>
                </a:solidFill>
              </a:rPr>
              <a:t>. It also affects other aspects such as </a:t>
            </a:r>
            <a:r>
              <a:rPr lang="en-US" sz="2400" b="1" dirty="0">
                <a:solidFill>
                  <a:srgbClr val="002060"/>
                </a:solidFill>
              </a:rPr>
              <a:t>product placement and advertisements</a:t>
            </a:r>
            <a:r>
              <a:rPr lang="en-US" sz="2400" dirty="0">
                <a:solidFill>
                  <a:srgbClr val="002060"/>
                </a:solidFill>
              </a:rPr>
              <a:t>.</a:t>
            </a:r>
          </a:p>
          <a:p>
            <a:pPr algn="just"/>
            <a:r>
              <a:rPr lang="en-US" sz="2400" dirty="0" smtClean="0">
                <a:solidFill>
                  <a:srgbClr val="002060"/>
                </a:solidFill>
              </a:rPr>
              <a:t>Companies </a:t>
            </a:r>
            <a:r>
              <a:rPr lang="en-US" sz="2400" dirty="0">
                <a:solidFill>
                  <a:srgbClr val="002060"/>
                </a:solidFill>
              </a:rPr>
              <a:t>can change the </a:t>
            </a:r>
            <a:r>
              <a:rPr lang="en-US" sz="2400" b="1" dirty="0">
                <a:solidFill>
                  <a:srgbClr val="002060"/>
                </a:solidFill>
              </a:rPr>
              <a:t>packaging, after-sales service, warranties, and price range, or expand to new markets to meet their objectives. </a:t>
            </a:r>
            <a:r>
              <a:rPr lang="en-US" sz="2400" dirty="0">
                <a:solidFill>
                  <a:srgbClr val="002060"/>
                </a:solidFill>
              </a:rPr>
              <a:t>Marketers must understand the </a:t>
            </a:r>
            <a:r>
              <a:rPr lang="en-US" sz="2400" b="1" dirty="0">
                <a:solidFill>
                  <a:srgbClr val="002060"/>
                </a:solidFill>
              </a:rPr>
              <a:t>product life cycle </a:t>
            </a:r>
            <a:r>
              <a:rPr lang="en-US" sz="2400" dirty="0">
                <a:solidFill>
                  <a:srgbClr val="002060"/>
                </a:solidFill>
              </a:rPr>
              <a:t>and </a:t>
            </a:r>
            <a:r>
              <a:rPr lang="en-US" sz="2400" b="1" dirty="0">
                <a:solidFill>
                  <a:srgbClr val="002060"/>
                </a:solidFill>
              </a:rPr>
              <a:t>come up with strategies for every stage in the life cycle</a:t>
            </a:r>
            <a:r>
              <a:rPr lang="en-US" sz="2400" dirty="0">
                <a:solidFill>
                  <a:srgbClr val="002060"/>
                </a:solidFill>
              </a:rPr>
              <a:t>, i.e., introduction, growth, maturity, and decline.</a:t>
            </a:r>
          </a:p>
          <a:p>
            <a:pPr algn="just"/>
            <a:endParaRPr lang="en-US" sz="2000" dirty="0">
              <a:solidFill>
                <a:srgbClr val="002060"/>
              </a:solidFill>
            </a:endParaRPr>
          </a:p>
          <a:p>
            <a:endParaRPr lang="en-US" sz="2000" dirty="0"/>
          </a:p>
          <a:p>
            <a:endParaRPr lang="en-US" dirty="0"/>
          </a:p>
          <a:p>
            <a:endParaRPr lang="en-US" dirty="0"/>
          </a:p>
        </p:txBody>
      </p:sp>
      <p:pic>
        <p:nvPicPr>
          <p:cNvPr id="5" name="Picture 4"/>
          <p:cNvPicPr/>
          <p:nvPr/>
        </p:nvPicPr>
        <p:blipFill>
          <a:blip r:embed="rId2"/>
          <a:srcRect/>
          <a:stretch>
            <a:fillRect/>
          </a:stretch>
        </p:blipFill>
        <p:spPr bwMode="auto">
          <a:xfrm>
            <a:off x="10273665" y="45466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 y="495935"/>
            <a:ext cx="12205335" cy="69977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4 P’s of Marketing</a:t>
            </a:r>
          </a:p>
        </p:txBody>
      </p:sp>
      <p:sp>
        <p:nvSpPr>
          <p:cNvPr id="3" name="Content Placeholder 2"/>
          <p:cNvSpPr>
            <a:spLocks noGrp="1"/>
          </p:cNvSpPr>
          <p:nvPr>
            <p:ph idx="1"/>
          </p:nvPr>
        </p:nvSpPr>
        <p:spPr>
          <a:xfrm>
            <a:off x="609600" y="1195705"/>
            <a:ext cx="10972800" cy="5430381"/>
          </a:xfrm>
        </p:spPr>
        <p:txBody>
          <a:bodyPr>
            <a:normAutofit fontScale="92500"/>
          </a:bodyPr>
          <a:lstStyle/>
          <a:p>
            <a:pPr marL="0" indent="0">
              <a:buNone/>
            </a:pPr>
            <a:r>
              <a:rPr lang="en-US" sz="2600" dirty="0">
                <a:solidFill>
                  <a:srgbClr val="00B050"/>
                </a:solidFill>
                <a:sym typeface="+mn-ea"/>
              </a:rPr>
              <a:t>2. Price</a:t>
            </a:r>
          </a:p>
          <a:p>
            <a:pPr algn="just" eaLnBrk="1" latinLnBrk="0" hangingPunct="1">
              <a:lnSpc>
                <a:spcPct val="150000"/>
              </a:lnSpc>
              <a:spcBef>
                <a:spcPts val="0"/>
              </a:spcBef>
            </a:pPr>
            <a:r>
              <a:rPr lang="en-US" sz="2600" dirty="0" smtClean="0">
                <a:solidFill>
                  <a:srgbClr val="002060"/>
                </a:solidFill>
                <a:sym typeface="+mn-ea"/>
              </a:rPr>
              <a:t>The </a:t>
            </a:r>
            <a:r>
              <a:rPr lang="en-US" sz="2600" b="1" dirty="0">
                <a:solidFill>
                  <a:srgbClr val="002060"/>
                </a:solidFill>
                <a:sym typeface="+mn-ea"/>
              </a:rPr>
              <a:t>price of a product</a:t>
            </a:r>
            <a:r>
              <a:rPr lang="en-US" sz="2600" dirty="0">
                <a:solidFill>
                  <a:srgbClr val="002060"/>
                </a:solidFill>
                <a:sym typeface="+mn-ea"/>
              </a:rPr>
              <a:t> directly influences </a:t>
            </a:r>
            <a:r>
              <a:rPr lang="en-US" sz="2600" b="1" dirty="0">
                <a:solidFill>
                  <a:srgbClr val="002060"/>
                </a:solidFill>
                <a:sym typeface="+mn-ea"/>
              </a:rPr>
              <a:t>sales volume and, consequently, business profits.</a:t>
            </a:r>
            <a:r>
              <a:rPr lang="en-US" sz="2600" dirty="0">
                <a:solidFill>
                  <a:srgbClr val="002060"/>
                </a:solidFill>
                <a:sym typeface="+mn-ea"/>
              </a:rPr>
              <a:t> </a:t>
            </a:r>
            <a:r>
              <a:rPr lang="en-US" sz="2600" b="1" dirty="0">
                <a:solidFill>
                  <a:srgbClr val="002060"/>
                </a:solidFill>
                <a:sym typeface="+mn-ea"/>
              </a:rPr>
              <a:t>Demand, cost, pricing trends among competitors</a:t>
            </a:r>
            <a:r>
              <a:rPr lang="en-US" sz="2600" dirty="0">
                <a:solidFill>
                  <a:srgbClr val="002060"/>
                </a:solidFill>
                <a:sym typeface="+mn-ea"/>
              </a:rPr>
              <a:t>, and </a:t>
            </a:r>
            <a:r>
              <a:rPr lang="en-US" sz="2600" b="1" dirty="0">
                <a:solidFill>
                  <a:srgbClr val="002060"/>
                </a:solidFill>
                <a:sym typeface="+mn-ea"/>
              </a:rPr>
              <a:t>government regulations are crucial factors </a:t>
            </a:r>
            <a:r>
              <a:rPr lang="en-US" sz="2600" dirty="0">
                <a:solidFill>
                  <a:srgbClr val="002060"/>
                </a:solidFill>
                <a:sym typeface="+mn-ea"/>
              </a:rPr>
              <a:t>that determine </a:t>
            </a:r>
            <a:r>
              <a:rPr lang="en-US" sz="2600" b="1" dirty="0">
                <a:solidFill>
                  <a:srgbClr val="002060"/>
                </a:solidFill>
                <a:sym typeface="+mn-ea"/>
              </a:rPr>
              <a:t>pricing</a:t>
            </a:r>
            <a:r>
              <a:rPr lang="en-US" sz="2600" dirty="0">
                <a:solidFill>
                  <a:srgbClr val="002060"/>
                </a:solidFill>
                <a:sym typeface="+mn-ea"/>
              </a:rPr>
              <a:t>. </a:t>
            </a:r>
            <a:r>
              <a:rPr lang="en-US" sz="2600" b="1" dirty="0">
                <a:solidFill>
                  <a:srgbClr val="002060"/>
                </a:solidFill>
                <a:sym typeface="+mn-ea"/>
              </a:rPr>
              <a:t>Price usually reflects the product’s perceived value </a:t>
            </a:r>
            <a:r>
              <a:rPr lang="en-US" sz="2600" dirty="0">
                <a:solidFill>
                  <a:srgbClr val="002060"/>
                </a:solidFill>
                <a:sym typeface="+mn-ea"/>
              </a:rPr>
              <a:t>rather than </a:t>
            </a:r>
            <a:r>
              <a:rPr lang="en-US" sz="2600" b="1" dirty="0">
                <a:solidFill>
                  <a:srgbClr val="002060"/>
                </a:solidFill>
                <a:sym typeface="+mn-ea"/>
              </a:rPr>
              <a:t>its real value</a:t>
            </a:r>
            <a:r>
              <a:rPr lang="en-US" sz="2600" dirty="0">
                <a:solidFill>
                  <a:srgbClr val="002060"/>
                </a:solidFill>
                <a:sym typeface="+mn-ea"/>
              </a:rPr>
              <a:t>. This means that </a:t>
            </a:r>
            <a:r>
              <a:rPr lang="en-US" sz="2600" b="1" dirty="0">
                <a:solidFill>
                  <a:srgbClr val="002060"/>
                </a:solidFill>
                <a:sym typeface="+mn-ea"/>
              </a:rPr>
              <a:t>pricing can be increased </a:t>
            </a:r>
            <a:r>
              <a:rPr lang="en-US" sz="2600" dirty="0">
                <a:solidFill>
                  <a:srgbClr val="002060"/>
                </a:solidFill>
                <a:sym typeface="+mn-ea"/>
              </a:rPr>
              <a:t>to </a:t>
            </a:r>
            <a:r>
              <a:rPr lang="en-US" sz="2600" b="1" dirty="0">
                <a:solidFill>
                  <a:srgbClr val="002060"/>
                </a:solidFill>
                <a:sym typeface="+mn-ea"/>
              </a:rPr>
              <a:t>promote exclusivity or reduced to create access.</a:t>
            </a:r>
            <a:endParaRPr lang="en-US" sz="2600" b="1" dirty="0">
              <a:solidFill>
                <a:srgbClr val="002060"/>
              </a:solidFill>
            </a:endParaRPr>
          </a:p>
          <a:p>
            <a:pPr algn="just" eaLnBrk="1" latinLnBrk="0" hangingPunct="1">
              <a:lnSpc>
                <a:spcPct val="150000"/>
              </a:lnSpc>
              <a:spcBef>
                <a:spcPts val="0"/>
              </a:spcBef>
            </a:pPr>
            <a:r>
              <a:rPr lang="en-US" sz="2600" dirty="0">
                <a:solidFill>
                  <a:srgbClr val="002060"/>
                </a:solidFill>
                <a:sym typeface="+mn-ea"/>
              </a:rPr>
              <a:t>Thus, pricing involves </a:t>
            </a:r>
            <a:r>
              <a:rPr lang="en-US" sz="2600" b="1" dirty="0">
                <a:solidFill>
                  <a:srgbClr val="002060"/>
                </a:solidFill>
                <a:sym typeface="+mn-ea"/>
              </a:rPr>
              <a:t>making decisions</a:t>
            </a:r>
            <a:r>
              <a:rPr lang="en-US" sz="2600" dirty="0">
                <a:solidFill>
                  <a:srgbClr val="002060"/>
                </a:solidFill>
                <a:sym typeface="+mn-ea"/>
              </a:rPr>
              <a:t> in terms of the </a:t>
            </a:r>
            <a:r>
              <a:rPr lang="en-US" sz="2600" b="1" dirty="0">
                <a:solidFill>
                  <a:srgbClr val="002060"/>
                </a:solidFill>
                <a:sym typeface="+mn-ea"/>
              </a:rPr>
              <a:t>basic price</a:t>
            </a:r>
            <a:r>
              <a:rPr lang="en-US" sz="2600" dirty="0">
                <a:solidFill>
                  <a:srgbClr val="002060"/>
                </a:solidFill>
                <a:sym typeface="+mn-ea"/>
              </a:rPr>
              <a:t>, </a:t>
            </a:r>
            <a:r>
              <a:rPr lang="en-US" sz="2600" b="1" dirty="0">
                <a:solidFill>
                  <a:srgbClr val="002060"/>
                </a:solidFill>
                <a:sym typeface="+mn-ea"/>
              </a:rPr>
              <a:t>discounts, price alteration, credit terms, freight payments</a:t>
            </a:r>
            <a:r>
              <a:rPr lang="en-US" sz="2600" dirty="0">
                <a:solidFill>
                  <a:srgbClr val="002060"/>
                </a:solidFill>
                <a:sym typeface="+mn-ea"/>
              </a:rPr>
              <a:t>, etc. </a:t>
            </a:r>
            <a:endParaRPr lang="en-US" sz="2000" dirty="0"/>
          </a:p>
          <a:p>
            <a:endParaRPr lang="en-US" sz="2000" dirty="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2600"/>
            <a:ext cx="12205335" cy="714375"/>
          </a:xfrm>
          <a:ln>
            <a:solidFill>
              <a:srgbClr val="990000"/>
            </a:solidFill>
          </a:ln>
        </p:spPr>
        <p:txBody>
          <a:bodyPr/>
          <a:lstStyle/>
          <a:p>
            <a:pPr algn="l"/>
            <a:r>
              <a:rPr lang="en-US" altLang="en-US" sz="3200">
                <a:sym typeface="+mn-ea"/>
              </a:rPr>
              <a:t>  </a:t>
            </a:r>
            <a:r>
              <a:rPr lang="en-US" sz="3200">
                <a:solidFill>
                  <a:srgbClr val="990000"/>
                </a:solidFill>
                <a:sym typeface="+mn-ea"/>
              </a:rPr>
              <a:t>4 P’s of Marketing</a:t>
            </a:r>
          </a:p>
        </p:txBody>
      </p:sp>
      <p:sp>
        <p:nvSpPr>
          <p:cNvPr id="3" name="Content Placeholder 2"/>
          <p:cNvSpPr>
            <a:spLocks noGrp="1"/>
          </p:cNvSpPr>
          <p:nvPr>
            <p:ph idx="1"/>
          </p:nvPr>
        </p:nvSpPr>
        <p:spPr>
          <a:xfrm>
            <a:off x="250190" y="1224281"/>
            <a:ext cx="11595100" cy="5497194"/>
          </a:xfrm>
        </p:spPr>
        <p:txBody>
          <a:bodyPr>
            <a:normAutofit fontScale="87500" lnSpcReduction="10000"/>
          </a:bodyPr>
          <a:lstStyle/>
          <a:p>
            <a:pPr marL="0" indent="0">
              <a:buNone/>
            </a:pPr>
            <a:r>
              <a:rPr lang="en-US" sz="2400" dirty="0">
                <a:solidFill>
                  <a:srgbClr val="00B050"/>
                </a:solidFill>
                <a:sym typeface="+mn-ea"/>
              </a:rPr>
              <a:t>3. Promotion</a:t>
            </a:r>
          </a:p>
          <a:p>
            <a:pPr algn="just"/>
            <a:r>
              <a:rPr lang="en-US" sz="2500" dirty="0" smtClean="0">
                <a:solidFill>
                  <a:srgbClr val="002060"/>
                </a:solidFill>
                <a:sym typeface="+mn-ea"/>
              </a:rPr>
              <a:t>Promotion </a:t>
            </a:r>
            <a:r>
              <a:rPr lang="en-US" sz="2500" dirty="0">
                <a:solidFill>
                  <a:srgbClr val="002060"/>
                </a:solidFill>
                <a:sym typeface="+mn-ea"/>
              </a:rPr>
              <a:t>involves decisions related to </a:t>
            </a:r>
            <a:r>
              <a:rPr lang="en-US" sz="2500" b="1" dirty="0">
                <a:solidFill>
                  <a:srgbClr val="002060"/>
                </a:solidFill>
                <a:sym typeface="+mn-ea"/>
              </a:rPr>
              <a:t>advertising, salesforce, direct marketing, public relations, advertising budgets, etc. </a:t>
            </a:r>
            <a:r>
              <a:rPr lang="en-US" sz="2500" dirty="0">
                <a:solidFill>
                  <a:srgbClr val="002060"/>
                </a:solidFill>
                <a:sym typeface="+mn-ea"/>
              </a:rPr>
              <a:t>The primary aim of promotion is to </a:t>
            </a:r>
            <a:r>
              <a:rPr lang="en-US" sz="2500" b="1" dirty="0">
                <a:solidFill>
                  <a:srgbClr val="002060"/>
                </a:solidFill>
                <a:sym typeface="+mn-ea"/>
              </a:rPr>
              <a:t>spread awareness about the product and services offered by a company</a:t>
            </a:r>
            <a:r>
              <a:rPr lang="en-US" sz="2500" dirty="0">
                <a:solidFill>
                  <a:srgbClr val="002060"/>
                </a:solidFill>
                <a:sym typeface="+mn-ea"/>
              </a:rPr>
              <a:t>. It helps in </a:t>
            </a:r>
            <a:r>
              <a:rPr lang="en-US" sz="2500" b="1" dirty="0" smtClean="0">
                <a:solidFill>
                  <a:srgbClr val="002060"/>
                </a:solidFill>
                <a:sym typeface="+mn-ea"/>
              </a:rPr>
              <a:t>influence </a:t>
            </a:r>
            <a:r>
              <a:rPr lang="en-US" sz="2500" b="1" dirty="0">
                <a:solidFill>
                  <a:srgbClr val="002060"/>
                </a:solidFill>
                <a:sym typeface="+mn-ea"/>
              </a:rPr>
              <a:t>consumers </a:t>
            </a:r>
            <a:r>
              <a:rPr lang="en-US" sz="2500" dirty="0">
                <a:solidFill>
                  <a:srgbClr val="002060"/>
                </a:solidFill>
                <a:sym typeface="+mn-ea"/>
              </a:rPr>
              <a:t>to choose a </a:t>
            </a:r>
            <a:r>
              <a:rPr lang="en-US" sz="2500" b="1" dirty="0">
                <a:solidFill>
                  <a:srgbClr val="002060"/>
                </a:solidFill>
                <a:sym typeface="+mn-ea"/>
              </a:rPr>
              <a:t>particular product </a:t>
            </a:r>
            <a:r>
              <a:rPr lang="en-US" sz="2500" dirty="0">
                <a:solidFill>
                  <a:srgbClr val="002060"/>
                </a:solidFill>
                <a:sym typeface="+mn-ea"/>
              </a:rPr>
              <a:t>over others in the market. Promotional efforts include the following:</a:t>
            </a:r>
            <a:endParaRPr lang="en-US" sz="2500" dirty="0">
              <a:solidFill>
                <a:srgbClr val="002060"/>
              </a:solidFill>
            </a:endParaRPr>
          </a:p>
          <a:p>
            <a:pPr algn="just"/>
            <a:r>
              <a:rPr lang="en-US" sz="2500" b="1" dirty="0">
                <a:solidFill>
                  <a:srgbClr val="00B050"/>
                </a:solidFill>
                <a:sym typeface="+mn-ea"/>
              </a:rPr>
              <a:t>Advertising:</a:t>
            </a:r>
            <a:r>
              <a:rPr lang="en-US" sz="2500" dirty="0">
                <a:solidFill>
                  <a:srgbClr val="92D050"/>
                </a:solidFill>
                <a:sym typeface="+mn-ea"/>
              </a:rPr>
              <a:t> </a:t>
            </a:r>
            <a:r>
              <a:rPr lang="en-US" sz="2500" dirty="0">
                <a:solidFill>
                  <a:srgbClr val="002060"/>
                </a:solidFill>
                <a:sym typeface="+mn-ea"/>
              </a:rPr>
              <a:t>A means of </a:t>
            </a:r>
            <a:r>
              <a:rPr lang="en-US" sz="2500" b="1" dirty="0">
                <a:solidFill>
                  <a:srgbClr val="002060"/>
                </a:solidFill>
                <a:sym typeface="+mn-ea"/>
              </a:rPr>
              <a:t>selling a product, service, or idea </a:t>
            </a:r>
            <a:r>
              <a:rPr lang="en-US" sz="2500" dirty="0">
                <a:solidFill>
                  <a:srgbClr val="002060"/>
                </a:solidFill>
                <a:sym typeface="+mn-ea"/>
              </a:rPr>
              <a:t>through </a:t>
            </a:r>
            <a:r>
              <a:rPr lang="en-US" sz="2500" b="1" dirty="0">
                <a:solidFill>
                  <a:srgbClr val="002060"/>
                </a:solidFill>
                <a:sym typeface="+mn-ea"/>
              </a:rPr>
              <a:t>communicating a sponsored, non-personal message about the product.</a:t>
            </a:r>
          </a:p>
          <a:p>
            <a:pPr algn="just"/>
            <a:r>
              <a:rPr lang="en-US" sz="2500" b="1" dirty="0" smtClean="0">
                <a:solidFill>
                  <a:srgbClr val="00B050"/>
                </a:solidFill>
                <a:sym typeface="+mn-ea"/>
              </a:rPr>
              <a:t>Public </a:t>
            </a:r>
            <a:r>
              <a:rPr lang="en-US" sz="2500" b="1" dirty="0">
                <a:solidFill>
                  <a:srgbClr val="00B050"/>
                </a:solidFill>
                <a:sym typeface="+mn-ea"/>
              </a:rPr>
              <a:t>relations:</a:t>
            </a:r>
            <a:r>
              <a:rPr lang="en-US" sz="2500" b="1" dirty="0">
                <a:solidFill>
                  <a:srgbClr val="002060"/>
                </a:solidFill>
                <a:sym typeface="+mn-ea"/>
              </a:rPr>
              <a:t> </a:t>
            </a:r>
            <a:r>
              <a:rPr lang="en-US" sz="2500" dirty="0">
                <a:solidFill>
                  <a:srgbClr val="002060"/>
                </a:solidFill>
                <a:sym typeface="+mn-ea"/>
              </a:rPr>
              <a:t>Involves </a:t>
            </a:r>
            <a:r>
              <a:rPr lang="en-US" sz="2500" b="1" dirty="0">
                <a:solidFill>
                  <a:srgbClr val="002060"/>
                </a:solidFill>
                <a:sym typeface="+mn-ea"/>
              </a:rPr>
              <a:t>management</a:t>
            </a:r>
            <a:r>
              <a:rPr lang="en-US" sz="2500" dirty="0">
                <a:solidFill>
                  <a:srgbClr val="002060"/>
                </a:solidFill>
                <a:sym typeface="+mn-ea"/>
              </a:rPr>
              <a:t> and control of the </a:t>
            </a:r>
            <a:r>
              <a:rPr lang="en-US" sz="2500" b="1" dirty="0">
                <a:solidFill>
                  <a:srgbClr val="002060"/>
                </a:solidFill>
                <a:sym typeface="+mn-ea"/>
              </a:rPr>
              <a:t>flow and matter of information </a:t>
            </a:r>
            <a:r>
              <a:rPr lang="en-US" sz="2500" dirty="0">
                <a:solidFill>
                  <a:srgbClr val="002060"/>
                </a:solidFill>
                <a:sym typeface="+mn-ea"/>
              </a:rPr>
              <a:t>from </a:t>
            </a:r>
            <a:r>
              <a:rPr lang="en-US" sz="2500" b="1" dirty="0">
                <a:solidFill>
                  <a:srgbClr val="002060"/>
                </a:solidFill>
                <a:sym typeface="+mn-ea"/>
              </a:rPr>
              <a:t>one’s organization to the general public </a:t>
            </a:r>
            <a:r>
              <a:rPr lang="en-US" sz="2500" dirty="0">
                <a:solidFill>
                  <a:srgbClr val="002060"/>
                </a:solidFill>
                <a:sym typeface="+mn-ea"/>
              </a:rPr>
              <a:t>or other institutions.</a:t>
            </a:r>
          </a:p>
          <a:p>
            <a:pPr algn="just"/>
            <a:r>
              <a:rPr lang="en-US" sz="2500" b="1" dirty="0" smtClean="0">
                <a:solidFill>
                  <a:srgbClr val="00B050"/>
                </a:solidFill>
                <a:sym typeface="+mn-ea"/>
              </a:rPr>
              <a:t>Marketing </a:t>
            </a:r>
            <a:r>
              <a:rPr lang="en-US" sz="2500" b="1" dirty="0">
                <a:solidFill>
                  <a:srgbClr val="00B050"/>
                </a:solidFill>
                <a:sym typeface="+mn-ea"/>
              </a:rPr>
              <a:t>strategy:</a:t>
            </a:r>
            <a:r>
              <a:rPr lang="en-US" sz="2500" dirty="0">
                <a:solidFill>
                  <a:srgbClr val="002060"/>
                </a:solidFill>
                <a:sym typeface="+mn-ea"/>
              </a:rPr>
              <a:t> Involves </a:t>
            </a:r>
            <a:r>
              <a:rPr lang="en-US" sz="2500" b="1" dirty="0">
                <a:solidFill>
                  <a:srgbClr val="002060"/>
                </a:solidFill>
                <a:sym typeface="+mn-ea"/>
              </a:rPr>
              <a:t>identifying the right target market</a:t>
            </a:r>
            <a:r>
              <a:rPr lang="en-US" sz="2500" dirty="0">
                <a:solidFill>
                  <a:srgbClr val="002060"/>
                </a:solidFill>
                <a:sym typeface="+mn-ea"/>
              </a:rPr>
              <a:t> and </a:t>
            </a:r>
            <a:r>
              <a:rPr lang="en-US" sz="2500" b="1" dirty="0">
                <a:solidFill>
                  <a:srgbClr val="002060"/>
                </a:solidFill>
                <a:sym typeface="+mn-ea"/>
              </a:rPr>
              <a:t>using tools such as advertising to penetrate the said market</a:t>
            </a:r>
            <a:r>
              <a:rPr lang="en-US" sz="2500" dirty="0">
                <a:solidFill>
                  <a:srgbClr val="002060"/>
                </a:solidFill>
                <a:sym typeface="+mn-ea"/>
              </a:rPr>
              <a:t>. Promotion also includes </a:t>
            </a:r>
            <a:r>
              <a:rPr lang="en-US" sz="2500" b="1" dirty="0">
                <a:solidFill>
                  <a:srgbClr val="002060"/>
                </a:solidFill>
                <a:sym typeface="+mn-ea"/>
              </a:rPr>
              <a:t>online factors such as determining the class of search functions on Google </a:t>
            </a:r>
            <a:r>
              <a:rPr lang="en-US" sz="2500" dirty="0">
                <a:solidFill>
                  <a:srgbClr val="002060"/>
                </a:solidFill>
                <a:sym typeface="+mn-ea"/>
              </a:rPr>
              <a:t>that may </a:t>
            </a:r>
            <a:r>
              <a:rPr lang="en-US" sz="2500" b="1" dirty="0">
                <a:solidFill>
                  <a:srgbClr val="002060"/>
                </a:solidFill>
                <a:sym typeface="+mn-ea"/>
              </a:rPr>
              <a:t>trigger corresponding or targeted ads for the product, </a:t>
            </a:r>
            <a:r>
              <a:rPr lang="en-US" sz="2500" dirty="0">
                <a:solidFill>
                  <a:srgbClr val="002060"/>
                </a:solidFill>
                <a:sym typeface="+mn-ea"/>
              </a:rPr>
              <a:t>the </a:t>
            </a:r>
            <a:r>
              <a:rPr lang="en-US" sz="2500" b="1" dirty="0">
                <a:solidFill>
                  <a:srgbClr val="002060"/>
                </a:solidFill>
                <a:sym typeface="+mn-ea"/>
              </a:rPr>
              <a:t>design and layout of a company’s webpage</a:t>
            </a:r>
            <a:r>
              <a:rPr lang="en-US" sz="2500" dirty="0">
                <a:solidFill>
                  <a:srgbClr val="002060"/>
                </a:solidFill>
                <a:sym typeface="+mn-ea"/>
              </a:rPr>
              <a:t>, or the </a:t>
            </a:r>
            <a:r>
              <a:rPr lang="en-US" sz="2500" b="1" dirty="0">
                <a:solidFill>
                  <a:srgbClr val="002060"/>
                </a:solidFill>
                <a:sym typeface="+mn-ea"/>
              </a:rPr>
              <a:t>content posted on social media handles </a:t>
            </a:r>
            <a:r>
              <a:rPr lang="en-US" sz="2500" dirty="0">
                <a:solidFill>
                  <a:srgbClr val="002060"/>
                </a:solidFill>
                <a:sym typeface="+mn-ea"/>
              </a:rPr>
              <a:t>such as Twitter and Instagram.</a:t>
            </a:r>
            <a:endParaRPr lang="en-US" sz="2500" dirty="0">
              <a:solidFill>
                <a:srgbClr val="002060"/>
              </a:solidFill>
            </a:endParaRPr>
          </a:p>
          <a:p>
            <a:pPr marL="0" indent="0">
              <a:buNone/>
            </a:pPr>
            <a:endParaRPr lang="en-US" sz="2500" dirty="0"/>
          </a:p>
          <a:p>
            <a:endParaRPr lang="en-US" sz="2500" dirty="0"/>
          </a:p>
          <a:p>
            <a:endParaRPr lang="en-US" sz="2500" dirty="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0540"/>
            <a:ext cx="12205970" cy="68580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a:t>
            </a:r>
            <a:r>
              <a:rPr lang="en-US" altLang="en-US" sz="3200">
                <a:solidFill>
                  <a:srgbClr val="990000"/>
                </a:solidFill>
                <a:sym typeface="+mn-ea"/>
              </a:rPr>
              <a:t>M</a:t>
            </a:r>
            <a:r>
              <a:rPr lang="en-US" sz="3200">
                <a:solidFill>
                  <a:srgbClr val="990000"/>
                </a:solidFill>
                <a:sym typeface="+mn-ea"/>
              </a:rPr>
              <a:t>anagement </a:t>
            </a:r>
          </a:p>
        </p:txBody>
      </p:sp>
      <p:sp>
        <p:nvSpPr>
          <p:cNvPr id="3" name="Content Placeholder 2"/>
          <p:cNvSpPr>
            <a:spLocks noGrp="1"/>
          </p:cNvSpPr>
          <p:nvPr>
            <p:ph idx="1"/>
          </p:nvPr>
        </p:nvSpPr>
        <p:spPr/>
        <p:txBody>
          <a:bodyPr/>
          <a:lstStyle/>
          <a:p>
            <a:pPr algn="just"/>
            <a:r>
              <a:rPr lang="en-US" sz="2400" dirty="0">
                <a:solidFill>
                  <a:srgbClr val="002060"/>
                </a:solidFill>
              </a:rPr>
              <a:t>Marketing management is the process of </a:t>
            </a:r>
            <a:r>
              <a:rPr lang="en-US" sz="2400" b="1" dirty="0">
                <a:solidFill>
                  <a:srgbClr val="002060"/>
                </a:solidFill>
              </a:rPr>
              <a:t>decision making, planning, and controlling the marketing </a:t>
            </a:r>
            <a:r>
              <a:rPr lang="en-US" sz="2400" dirty="0">
                <a:solidFill>
                  <a:srgbClr val="002060"/>
                </a:solidFill>
              </a:rPr>
              <a:t>aspects of a company in terms of the </a:t>
            </a:r>
            <a:r>
              <a:rPr lang="en-US" sz="2400" b="1" dirty="0">
                <a:solidFill>
                  <a:srgbClr val="002060"/>
                </a:solidFill>
              </a:rPr>
              <a:t>marketing concept, somewhere within the marketing system.</a:t>
            </a:r>
          </a:p>
          <a:p>
            <a:pPr algn="just"/>
            <a:endParaRPr lang="en-US" sz="2400" dirty="0">
              <a:solidFill>
                <a:srgbClr val="002060"/>
              </a:solidFill>
            </a:endParaRPr>
          </a:p>
          <a:p>
            <a:pPr algn="just"/>
            <a:r>
              <a:rPr lang="en-US" sz="2400" dirty="0">
                <a:solidFill>
                  <a:srgbClr val="002060"/>
                </a:solidFill>
              </a:rPr>
              <a:t>Marketing management is “</a:t>
            </a:r>
            <a:r>
              <a:rPr lang="en-US" sz="2400" b="1" dirty="0">
                <a:solidFill>
                  <a:srgbClr val="002060"/>
                </a:solidFill>
              </a:rPr>
              <a:t>planning, </a:t>
            </a:r>
            <a:r>
              <a:rPr lang="en-US" sz="2400" b="1" dirty="0" err="1">
                <a:solidFill>
                  <a:srgbClr val="002060"/>
                </a:solidFill>
              </a:rPr>
              <a:t>organising</a:t>
            </a:r>
            <a:r>
              <a:rPr lang="en-US" sz="2400" b="1" dirty="0">
                <a:solidFill>
                  <a:srgbClr val="002060"/>
                </a:solidFill>
              </a:rPr>
              <a:t>, controlling and implementing</a:t>
            </a:r>
            <a:r>
              <a:rPr lang="en-US" sz="2400" dirty="0">
                <a:solidFill>
                  <a:srgbClr val="002060"/>
                </a:solidFill>
              </a:rPr>
              <a:t> of </a:t>
            </a:r>
            <a:r>
              <a:rPr lang="en-US" sz="2400" b="1" dirty="0">
                <a:solidFill>
                  <a:srgbClr val="002060"/>
                </a:solidFill>
              </a:rPr>
              <a:t>marketing programmes</a:t>
            </a:r>
            <a:r>
              <a:rPr lang="en-US" sz="2400" dirty="0">
                <a:solidFill>
                  <a:srgbClr val="002060"/>
                </a:solidFill>
              </a:rPr>
              <a:t>, </a:t>
            </a:r>
            <a:r>
              <a:rPr lang="en-US" sz="2400" b="1" dirty="0">
                <a:solidFill>
                  <a:srgbClr val="002060"/>
                </a:solidFill>
              </a:rPr>
              <a:t>policies, strategies and tactics designed to create and satisfy the demand for the firms</a:t>
            </a:r>
            <a:r>
              <a:rPr lang="en-US" sz="2400" dirty="0">
                <a:solidFill>
                  <a:srgbClr val="002060"/>
                </a:solidFill>
              </a:rPr>
              <a:t>’ product offerings or services as a means of generating an acceptable profit.”</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2600"/>
            <a:ext cx="12192000" cy="71374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4 P’s of Marketing</a:t>
            </a:r>
          </a:p>
        </p:txBody>
      </p:sp>
      <p:sp>
        <p:nvSpPr>
          <p:cNvPr id="3" name="Content Placeholder 2"/>
          <p:cNvSpPr>
            <a:spLocks noGrp="1"/>
          </p:cNvSpPr>
          <p:nvPr>
            <p:ph idx="1"/>
          </p:nvPr>
        </p:nvSpPr>
        <p:spPr/>
        <p:txBody>
          <a:bodyPr/>
          <a:lstStyle/>
          <a:p>
            <a:pPr marL="0" indent="0">
              <a:buNone/>
            </a:pPr>
            <a:r>
              <a:rPr lang="en-US" sz="2400" dirty="0">
                <a:solidFill>
                  <a:srgbClr val="00B050"/>
                </a:solidFill>
                <a:sym typeface="+mn-ea"/>
              </a:rPr>
              <a:t>4. Place (or Distribution)</a:t>
            </a:r>
          </a:p>
          <a:p>
            <a:pPr marL="0" indent="0">
              <a:buNone/>
            </a:pPr>
            <a:endParaRPr lang="en-US" sz="2400" dirty="0">
              <a:solidFill>
                <a:srgbClr val="00B050"/>
              </a:solidFill>
            </a:endParaRPr>
          </a:p>
          <a:p>
            <a:pPr algn="just"/>
            <a:r>
              <a:rPr lang="en-US" sz="2400" dirty="0">
                <a:solidFill>
                  <a:srgbClr val="002060"/>
                </a:solidFill>
                <a:sym typeface="+mn-ea"/>
              </a:rPr>
              <a:t>Place involves </a:t>
            </a:r>
            <a:r>
              <a:rPr lang="en-US" sz="2400" b="1" dirty="0">
                <a:solidFill>
                  <a:srgbClr val="002060"/>
                </a:solidFill>
                <a:sym typeface="+mn-ea"/>
              </a:rPr>
              <a:t>choosing the place where products are to be made available for sale.</a:t>
            </a:r>
            <a:r>
              <a:rPr lang="en-US" sz="2400" dirty="0">
                <a:solidFill>
                  <a:srgbClr val="002060"/>
                </a:solidFill>
                <a:sym typeface="+mn-ea"/>
              </a:rPr>
              <a:t> The primary motive of </a:t>
            </a:r>
            <a:r>
              <a:rPr lang="en-US" sz="2400" b="1" dirty="0">
                <a:solidFill>
                  <a:srgbClr val="002060"/>
                </a:solidFill>
                <a:sym typeface="+mn-ea"/>
              </a:rPr>
              <a:t>managing trade channels is to ensure that the product is readily available to the customer at the right time and place.</a:t>
            </a:r>
            <a:r>
              <a:rPr lang="en-US" sz="2400" dirty="0">
                <a:solidFill>
                  <a:srgbClr val="002060"/>
                </a:solidFill>
                <a:sym typeface="+mn-ea"/>
              </a:rPr>
              <a:t> It also involves </a:t>
            </a:r>
            <a:r>
              <a:rPr lang="en-US" sz="2400" b="1" dirty="0">
                <a:solidFill>
                  <a:srgbClr val="002060"/>
                </a:solidFill>
                <a:sym typeface="+mn-ea"/>
              </a:rPr>
              <a:t>decisions regarding the placing and pricing of wholesale and retail outlets.</a:t>
            </a:r>
          </a:p>
          <a:p>
            <a:pPr algn="just"/>
            <a:r>
              <a:rPr lang="en-US" sz="2400" dirty="0" smtClean="0">
                <a:solidFill>
                  <a:srgbClr val="002060"/>
                </a:solidFill>
                <a:sym typeface="+mn-ea"/>
              </a:rPr>
              <a:t>Distribution </a:t>
            </a:r>
            <a:r>
              <a:rPr lang="en-US" sz="2400" dirty="0">
                <a:solidFill>
                  <a:srgbClr val="002060"/>
                </a:solidFill>
                <a:sym typeface="+mn-ea"/>
              </a:rPr>
              <a:t>channels such as </a:t>
            </a:r>
            <a:r>
              <a:rPr lang="en-US" sz="2400" b="1" dirty="0">
                <a:solidFill>
                  <a:srgbClr val="002060"/>
                </a:solidFill>
                <a:sym typeface="+mn-ea"/>
              </a:rPr>
              <a:t>outsourcing or company transport </a:t>
            </a:r>
            <a:r>
              <a:rPr lang="en-US" sz="2400" dirty="0">
                <a:solidFill>
                  <a:srgbClr val="002060"/>
                </a:solidFill>
                <a:sym typeface="+mn-ea"/>
              </a:rPr>
              <a:t>fleets are </a:t>
            </a:r>
            <a:r>
              <a:rPr lang="en-US" sz="2400" b="1" dirty="0">
                <a:solidFill>
                  <a:srgbClr val="002060"/>
                </a:solidFill>
                <a:sym typeface="+mn-ea"/>
              </a:rPr>
              <a:t>decided upon after cost-benefit analysis. </a:t>
            </a:r>
            <a:r>
              <a:rPr lang="en-US" sz="2400" dirty="0">
                <a:solidFill>
                  <a:srgbClr val="002060"/>
                </a:solidFill>
                <a:sym typeface="+mn-ea"/>
              </a:rPr>
              <a:t>Small details such as </a:t>
            </a:r>
            <a:r>
              <a:rPr lang="en-US" sz="2400" b="1" dirty="0">
                <a:solidFill>
                  <a:srgbClr val="002060"/>
                </a:solidFill>
                <a:sym typeface="+mn-ea"/>
              </a:rPr>
              <a:t>shelf space committed to the product by department stores are also included</a:t>
            </a:r>
            <a:r>
              <a:rPr lang="en-US" sz="2400" dirty="0">
                <a:solidFill>
                  <a:srgbClr val="002060"/>
                </a:solidFill>
                <a:sym typeface="+mn-ea"/>
              </a:rPr>
              <a:t>.</a:t>
            </a:r>
            <a:endParaRPr lang="en-US" sz="2400" dirty="0">
              <a:solidFill>
                <a:srgbClr val="002060"/>
              </a:solidFill>
            </a:endParaRPr>
          </a:p>
          <a:p>
            <a:endParaRPr lang="en-US" sz="20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82600"/>
            <a:ext cx="12219305" cy="714375"/>
          </a:xfrm>
          <a:ln>
            <a:solidFill>
              <a:srgbClr val="990000"/>
            </a:solidFill>
          </a:ln>
        </p:spPr>
        <p:txBody>
          <a:bodyPr/>
          <a:lstStyle/>
          <a:p>
            <a:pPr algn="l"/>
            <a:r>
              <a:rPr lang="en-US" altLang="en-US" sz="3200">
                <a:solidFill>
                  <a:srgbClr val="990000"/>
                </a:solidFill>
                <a:sym typeface="+mn-ea"/>
              </a:rPr>
              <a:t>  E</a:t>
            </a:r>
            <a:r>
              <a:rPr lang="en-US" sz="3200">
                <a:solidFill>
                  <a:srgbClr val="990000"/>
                </a:solidFill>
                <a:sym typeface="+mn-ea"/>
              </a:rPr>
              <a:t>xtensions to the 4 P’s of Marketing</a:t>
            </a:r>
          </a:p>
        </p:txBody>
      </p:sp>
      <p:sp>
        <p:nvSpPr>
          <p:cNvPr id="3" name="Content Placeholder 2"/>
          <p:cNvSpPr>
            <a:spLocks noGrp="1"/>
          </p:cNvSpPr>
          <p:nvPr>
            <p:ph idx="1"/>
          </p:nvPr>
        </p:nvSpPr>
        <p:spPr>
          <a:xfrm>
            <a:off x="609600" y="1600200"/>
            <a:ext cx="10972800" cy="4774096"/>
          </a:xfrm>
        </p:spPr>
        <p:txBody>
          <a:bodyPr/>
          <a:lstStyle/>
          <a:p>
            <a:pPr algn="just"/>
            <a:r>
              <a:rPr lang="en-US" sz="2400" b="1" dirty="0">
                <a:solidFill>
                  <a:srgbClr val="002060"/>
                </a:solidFill>
              </a:rPr>
              <a:t>New marketers recommend expanding </a:t>
            </a:r>
            <a:r>
              <a:rPr lang="en-US" sz="2400" dirty="0">
                <a:solidFill>
                  <a:srgbClr val="002060"/>
                </a:solidFill>
              </a:rPr>
              <a:t>the </a:t>
            </a:r>
            <a:r>
              <a:rPr lang="en-US" sz="2400" b="1" dirty="0">
                <a:solidFill>
                  <a:srgbClr val="002060"/>
                </a:solidFill>
              </a:rPr>
              <a:t>4 P’s of Marketing to include services as well</a:t>
            </a:r>
            <a:r>
              <a:rPr lang="en-US" sz="2400" dirty="0">
                <a:solidFill>
                  <a:srgbClr val="002060"/>
                </a:solidFill>
              </a:rPr>
              <a:t>. They include:</a:t>
            </a:r>
          </a:p>
          <a:p>
            <a:pPr algn="just"/>
            <a:r>
              <a:rPr lang="en-US" sz="2400" b="1" dirty="0" smtClean="0">
                <a:solidFill>
                  <a:srgbClr val="00B050"/>
                </a:solidFill>
              </a:rPr>
              <a:t>People</a:t>
            </a:r>
            <a:r>
              <a:rPr lang="en-US" sz="2400" b="1" dirty="0">
                <a:solidFill>
                  <a:srgbClr val="00B050"/>
                </a:solidFill>
              </a:rPr>
              <a:t>:</a:t>
            </a:r>
            <a:r>
              <a:rPr lang="en-US" sz="2400" dirty="0">
                <a:solidFill>
                  <a:srgbClr val="002060"/>
                </a:solidFill>
              </a:rPr>
              <a:t> Servicing involves a </a:t>
            </a:r>
            <a:r>
              <a:rPr lang="en-US" sz="2400" b="1" dirty="0">
                <a:solidFill>
                  <a:srgbClr val="002060"/>
                </a:solidFill>
              </a:rPr>
              <a:t>direct interaction of service providers </a:t>
            </a:r>
            <a:r>
              <a:rPr lang="en-US" sz="2400" dirty="0">
                <a:solidFill>
                  <a:srgbClr val="002060"/>
                </a:solidFill>
              </a:rPr>
              <a:t>and </a:t>
            </a:r>
            <a:r>
              <a:rPr lang="en-US" sz="2400" b="1" dirty="0">
                <a:solidFill>
                  <a:srgbClr val="002060"/>
                </a:solidFill>
              </a:rPr>
              <a:t>consumers</a:t>
            </a:r>
            <a:r>
              <a:rPr lang="en-US" sz="2400" dirty="0">
                <a:solidFill>
                  <a:srgbClr val="002060"/>
                </a:solidFill>
              </a:rPr>
              <a:t>, which </a:t>
            </a:r>
            <a:r>
              <a:rPr lang="en-US" sz="2400" b="1" dirty="0">
                <a:solidFill>
                  <a:srgbClr val="002060"/>
                </a:solidFill>
              </a:rPr>
              <a:t>increases the scope for subjectivity</a:t>
            </a:r>
            <a:r>
              <a:rPr lang="en-US" sz="2400" dirty="0">
                <a:solidFill>
                  <a:srgbClr val="002060"/>
                </a:solidFill>
              </a:rPr>
              <a:t>. </a:t>
            </a:r>
            <a:r>
              <a:rPr lang="en-US" sz="2400" b="1" dirty="0">
                <a:solidFill>
                  <a:srgbClr val="002060"/>
                </a:solidFill>
              </a:rPr>
              <a:t>Appearances, communication, discretion, consumer interaction, behavior, and attitude of service are important aspects.</a:t>
            </a:r>
          </a:p>
          <a:p>
            <a:pPr algn="just"/>
            <a:r>
              <a:rPr lang="en-US" sz="2400" b="1" dirty="0" smtClean="0">
                <a:solidFill>
                  <a:srgbClr val="00B050"/>
                </a:solidFill>
              </a:rPr>
              <a:t>Physical </a:t>
            </a:r>
            <a:r>
              <a:rPr lang="en-US" sz="2400" b="1" dirty="0">
                <a:solidFill>
                  <a:srgbClr val="00B050"/>
                </a:solidFill>
              </a:rPr>
              <a:t>Evidence:</a:t>
            </a:r>
            <a:r>
              <a:rPr lang="en-US" sz="2400" b="1" dirty="0">
                <a:solidFill>
                  <a:srgbClr val="002060"/>
                </a:solidFill>
              </a:rPr>
              <a:t> Atmosphere, layout, and design of the workplace </a:t>
            </a:r>
            <a:r>
              <a:rPr lang="en-US" sz="2400" dirty="0">
                <a:solidFill>
                  <a:srgbClr val="002060"/>
                </a:solidFill>
              </a:rPr>
              <a:t>can </a:t>
            </a:r>
            <a:r>
              <a:rPr lang="en-US" sz="2400" b="1" dirty="0">
                <a:solidFill>
                  <a:srgbClr val="002060"/>
                </a:solidFill>
              </a:rPr>
              <a:t>largely impact the brand image of a product.</a:t>
            </a:r>
          </a:p>
          <a:p>
            <a:pPr algn="just"/>
            <a:r>
              <a:rPr lang="en-US" sz="2400" b="1" dirty="0" smtClean="0">
                <a:solidFill>
                  <a:srgbClr val="00B050"/>
                </a:solidFill>
              </a:rPr>
              <a:t>Process</a:t>
            </a:r>
            <a:r>
              <a:rPr lang="en-US" sz="2400" b="1" dirty="0">
                <a:solidFill>
                  <a:srgbClr val="00B050"/>
                </a:solidFill>
              </a:rPr>
              <a:t>:</a:t>
            </a:r>
            <a:r>
              <a:rPr lang="en-US" sz="2400" b="1" dirty="0">
                <a:solidFill>
                  <a:srgbClr val="002060"/>
                </a:solidFill>
              </a:rPr>
              <a:t> </a:t>
            </a:r>
            <a:r>
              <a:rPr lang="en-US" sz="2400" dirty="0">
                <a:solidFill>
                  <a:srgbClr val="002060"/>
                </a:solidFill>
              </a:rPr>
              <a:t>Standardized </a:t>
            </a:r>
            <a:r>
              <a:rPr lang="en-US" sz="2400" b="1" dirty="0">
                <a:solidFill>
                  <a:srgbClr val="002060"/>
                </a:solidFill>
              </a:rPr>
              <a:t>procedures</a:t>
            </a:r>
            <a:r>
              <a:rPr lang="en-US" sz="2400" dirty="0">
                <a:solidFill>
                  <a:srgbClr val="002060"/>
                </a:solidFill>
              </a:rPr>
              <a:t> are usually </a:t>
            </a:r>
            <a:r>
              <a:rPr lang="en-US" sz="2400" b="1" dirty="0">
                <a:solidFill>
                  <a:srgbClr val="002060"/>
                </a:solidFill>
              </a:rPr>
              <a:t>adopted </a:t>
            </a:r>
            <a:r>
              <a:rPr lang="en-US" sz="2400" dirty="0">
                <a:solidFill>
                  <a:srgbClr val="002060"/>
                </a:solidFill>
              </a:rPr>
              <a:t>in cases of </a:t>
            </a:r>
            <a:r>
              <a:rPr lang="en-US" sz="2400" b="1" dirty="0">
                <a:solidFill>
                  <a:srgbClr val="002060"/>
                </a:solidFill>
              </a:rPr>
              <a:t>policy, procedures, systems</a:t>
            </a:r>
            <a:r>
              <a:rPr lang="en-US" sz="2400" dirty="0">
                <a:solidFill>
                  <a:srgbClr val="002060"/>
                </a:solidFill>
              </a:rPr>
              <a:t>, and </a:t>
            </a:r>
            <a:r>
              <a:rPr lang="en-US" sz="2400" b="1" dirty="0">
                <a:solidFill>
                  <a:srgbClr val="002060"/>
                </a:solidFill>
              </a:rPr>
              <a:t>consumer involvement </a:t>
            </a:r>
            <a:r>
              <a:rPr lang="en-US" sz="2400" dirty="0">
                <a:solidFill>
                  <a:srgbClr val="002060"/>
                </a:solidFill>
              </a:rPr>
              <a:t>to create continuity while delivering services.</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 y="495935"/>
            <a:ext cx="12218035" cy="700405"/>
          </a:xfrm>
          <a:ln>
            <a:solidFill>
              <a:srgbClr val="990000"/>
            </a:solidFill>
          </a:ln>
        </p:spPr>
        <p:txBody>
          <a:bodyPr/>
          <a:lstStyle/>
          <a:p>
            <a:pPr algn="l"/>
            <a:r>
              <a:rPr lang="en-US" altLang="en-US" sz="3200">
                <a:solidFill>
                  <a:srgbClr val="990000"/>
                </a:solidFill>
                <a:sym typeface="+mn-ea"/>
              </a:rPr>
              <a:t>  A</a:t>
            </a:r>
            <a:r>
              <a:rPr lang="en-US" sz="3200">
                <a:solidFill>
                  <a:srgbClr val="990000"/>
                </a:solidFill>
                <a:sym typeface="+mn-ea"/>
              </a:rPr>
              <a:t>ctivities </a:t>
            </a:r>
            <a:r>
              <a:rPr lang="en-US" altLang="en-US" sz="3200">
                <a:solidFill>
                  <a:srgbClr val="990000"/>
                </a:solidFill>
                <a:sym typeface="+mn-ea"/>
              </a:rPr>
              <a:t>of Marketing</a:t>
            </a:r>
            <a:r>
              <a:rPr lang="en-US" sz="3200">
                <a:solidFill>
                  <a:srgbClr val="990000"/>
                </a:solidFill>
                <a:sym typeface="+mn-ea"/>
              </a:rPr>
              <a:t>:</a:t>
            </a:r>
          </a:p>
        </p:txBody>
      </p:sp>
      <p:sp>
        <p:nvSpPr>
          <p:cNvPr id="3" name="Content Placeholder 2"/>
          <p:cNvSpPr>
            <a:spLocks noGrp="1"/>
          </p:cNvSpPr>
          <p:nvPr>
            <p:ph idx="1"/>
          </p:nvPr>
        </p:nvSpPr>
        <p:spPr>
          <a:xfrm>
            <a:off x="318770" y="1461770"/>
            <a:ext cx="11567795" cy="4664710"/>
          </a:xfrm>
        </p:spPr>
        <p:txBody>
          <a:bodyPr>
            <a:noAutofit/>
          </a:bodyPr>
          <a:lstStyle/>
          <a:p>
            <a:pPr marL="0" indent="0">
              <a:buNone/>
            </a:pPr>
            <a:r>
              <a:rPr lang="en-US" sz="2400" dirty="0">
                <a:solidFill>
                  <a:srgbClr val="00B050"/>
                </a:solidFill>
              </a:rPr>
              <a:t>Accordingly, proper marketing requires the following activities:</a:t>
            </a:r>
          </a:p>
          <a:p>
            <a:pPr marL="0" indent="0">
              <a:buNone/>
            </a:pPr>
            <a:r>
              <a:rPr lang="en-US" sz="2400" dirty="0" err="1" smtClean="0">
                <a:solidFill>
                  <a:srgbClr val="00B050"/>
                </a:solidFill>
              </a:rPr>
              <a:t>i</a:t>
            </a:r>
            <a:r>
              <a:rPr lang="en-US" sz="2400" dirty="0">
                <a:solidFill>
                  <a:srgbClr val="00B050"/>
                </a:solidFill>
              </a:rPr>
              <a:t>. Analysis:</a:t>
            </a:r>
          </a:p>
          <a:p>
            <a:pPr marL="0" indent="0" algn="just">
              <a:buNone/>
            </a:pPr>
            <a:r>
              <a:rPr lang="en-US" sz="2400" dirty="0">
                <a:solidFill>
                  <a:srgbClr val="002060"/>
                </a:solidFill>
              </a:rPr>
              <a:t>Marketing begins with </a:t>
            </a:r>
            <a:r>
              <a:rPr lang="en-US" sz="2400" b="1" dirty="0">
                <a:solidFill>
                  <a:srgbClr val="002060"/>
                </a:solidFill>
              </a:rPr>
              <a:t>identification of the market </a:t>
            </a:r>
            <a:r>
              <a:rPr lang="en-US" sz="2400" dirty="0">
                <a:solidFill>
                  <a:srgbClr val="002060"/>
                </a:solidFill>
              </a:rPr>
              <a:t>in which a </a:t>
            </a:r>
            <a:r>
              <a:rPr lang="en-US" sz="2400" b="1" dirty="0">
                <a:solidFill>
                  <a:srgbClr val="002060"/>
                </a:solidFill>
              </a:rPr>
              <a:t>marketer wants to enter. </a:t>
            </a:r>
            <a:endParaRPr lang="en-US" sz="2400" b="1" dirty="0" smtClean="0">
              <a:solidFill>
                <a:srgbClr val="002060"/>
              </a:solidFill>
            </a:endParaRPr>
          </a:p>
          <a:p>
            <a:pPr marL="0" indent="0" algn="just">
              <a:buNone/>
            </a:pPr>
            <a:r>
              <a:rPr lang="en-US" sz="2400" dirty="0" smtClean="0">
                <a:solidFill>
                  <a:srgbClr val="002060"/>
                </a:solidFill>
              </a:rPr>
              <a:t>It </a:t>
            </a:r>
            <a:r>
              <a:rPr lang="en-US" sz="2400" dirty="0">
                <a:solidFill>
                  <a:srgbClr val="002060"/>
                </a:solidFill>
              </a:rPr>
              <a:t>requires a </a:t>
            </a:r>
            <a:r>
              <a:rPr lang="en-US" sz="2400" b="1" dirty="0">
                <a:solidFill>
                  <a:srgbClr val="002060"/>
                </a:solidFill>
              </a:rPr>
              <a:t>detailed investigation and examination </a:t>
            </a:r>
            <a:r>
              <a:rPr lang="en-US" sz="2400" dirty="0">
                <a:solidFill>
                  <a:srgbClr val="002060"/>
                </a:solidFill>
              </a:rPr>
              <a:t>of </a:t>
            </a:r>
            <a:r>
              <a:rPr lang="en-US" sz="2400" b="1" dirty="0">
                <a:solidFill>
                  <a:srgbClr val="002060"/>
                </a:solidFill>
              </a:rPr>
              <a:t>various markets </a:t>
            </a:r>
            <a:r>
              <a:rPr lang="en-US" sz="2400" dirty="0">
                <a:solidFill>
                  <a:srgbClr val="002060"/>
                </a:solidFill>
              </a:rPr>
              <a:t>and </a:t>
            </a:r>
            <a:r>
              <a:rPr lang="en-US" sz="2400" b="1" dirty="0">
                <a:solidFill>
                  <a:srgbClr val="002060"/>
                </a:solidFill>
              </a:rPr>
              <a:t>selection of an attractive target. </a:t>
            </a:r>
            <a:endParaRPr lang="en-US" sz="2400" b="1" dirty="0" smtClean="0">
              <a:solidFill>
                <a:srgbClr val="002060"/>
              </a:solidFill>
            </a:endParaRPr>
          </a:p>
          <a:p>
            <a:pPr marL="0" indent="0" algn="just">
              <a:buNone/>
            </a:pPr>
            <a:r>
              <a:rPr lang="en-US" sz="2400" dirty="0" smtClean="0">
                <a:solidFill>
                  <a:srgbClr val="002060"/>
                </a:solidFill>
              </a:rPr>
              <a:t>Some </a:t>
            </a:r>
            <a:r>
              <a:rPr lang="en-US" sz="2400" dirty="0">
                <a:solidFill>
                  <a:srgbClr val="002060"/>
                </a:solidFill>
              </a:rPr>
              <a:t>of the aspects </a:t>
            </a:r>
            <a:r>
              <a:rPr lang="en-US" sz="2400" b="1" dirty="0">
                <a:solidFill>
                  <a:srgbClr val="002060"/>
                </a:solidFill>
              </a:rPr>
              <a:t>include opportunity identification by evaluating market size, growth rate, competition, distribution channels, profit potential, and other trends</a:t>
            </a:r>
            <a:r>
              <a:rPr lang="en-US" sz="2400" dirty="0">
                <a:solidFill>
                  <a:srgbClr val="002060"/>
                </a:solidFill>
              </a:rPr>
              <a:t>. </a:t>
            </a:r>
            <a:endParaRPr lang="en-US" sz="2400" dirty="0" smtClean="0">
              <a:solidFill>
                <a:srgbClr val="002060"/>
              </a:solidFill>
            </a:endParaRPr>
          </a:p>
          <a:p>
            <a:pPr marL="0" indent="0" algn="just">
              <a:buNone/>
            </a:pPr>
            <a:r>
              <a:rPr lang="en-US" sz="2400" dirty="0" smtClean="0">
                <a:solidFill>
                  <a:srgbClr val="002060"/>
                </a:solidFill>
              </a:rPr>
              <a:t>Market </a:t>
            </a:r>
            <a:r>
              <a:rPr lang="en-US" sz="2400" dirty="0">
                <a:solidFill>
                  <a:srgbClr val="002060"/>
                </a:solidFill>
              </a:rPr>
              <a:t>analysis is the first essential step in </a:t>
            </a:r>
            <a:r>
              <a:rPr lang="en-US" sz="2400" b="1" dirty="0">
                <a:solidFill>
                  <a:srgbClr val="002060"/>
                </a:solidFill>
              </a:rPr>
              <a:t>determining where the firm seeks to market its product or service</a:t>
            </a:r>
            <a:r>
              <a:rPr lang="en-US" sz="2400" b="1" dirty="0" smtClean="0">
                <a:solidFill>
                  <a:srgbClr val="002060"/>
                </a:solidFill>
              </a:rPr>
              <a:t>.</a:t>
            </a:r>
            <a:endParaRPr lang="en-US" sz="2400" b="1"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 y="495935"/>
            <a:ext cx="12218035" cy="700405"/>
          </a:xfrm>
          <a:ln>
            <a:solidFill>
              <a:srgbClr val="990000"/>
            </a:solidFill>
          </a:ln>
        </p:spPr>
        <p:txBody>
          <a:bodyPr/>
          <a:lstStyle/>
          <a:p>
            <a:pPr algn="l"/>
            <a:r>
              <a:rPr lang="en-US" altLang="en-US" sz="3200">
                <a:solidFill>
                  <a:srgbClr val="990000"/>
                </a:solidFill>
                <a:sym typeface="+mn-ea"/>
              </a:rPr>
              <a:t>  A</a:t>
            </a:r>
            <a:r>
              <a:rPr lang="en-US" sz="3200">
                <a:solidFill>
                  <a:srgbClr val="990000"/>
                </a:solidFill>
                <a:sym typeface="+mn-ea"/>
              </a:rPr>
              <a:t>ctivities </a:t>
            </a:r>
            <a:r>
              <a:rPr lang="en-US" altLang="en-US" sz="3200">
                <a:solidFill>
                  <a:srgbClr val="990000"/>
                </a:solidFill>
                <a:sym typeface="+mn-ea"/>
              </a:rPr>
              <a:t>of Marketing</a:t>
            </a:r>
            <a:r>
              <a:rPr lang="en-US" sz="3200">
                <a:solidFill>
                  <a:srgbClr val="990000"/>
                </a:solidFill>
                <a:sym typeface="+mn-ea"/>
              </a:rPr>
              <a:t>:</a:t>
            </a:r>
          </a:p>
        </p:txBody>
      </p:sp>
      <p:sp>
        <p:nvSpPr>
          <p:cNvPr id="3" name="Content Placeholder 2"/>
          <p:cNvSpPr>
            <a:spLocks noGrp="1"/>
          </p:cNvSpPr>
          <p:nvPr>
            <p:ph idx="1"/>
          </p:nvPr>
        </p:nvSpPr>
        <p:spPr>
          <a:xfrm>
            <a:off x="318770" y="1461770"/>
            <a:ext cx="11567795" cy="4664710"/>
          </a:xfrm>
        </p:spPr>
        <p:txBody>
          <a:bodyPr>
            <a:noAutofit/>
          </a:bodyPr>
          <a:lstStyle/>
          <a:p>
            <a:pPr marL="0" indent="0">
              <a:buNone/>
            </a:pPr>
            <a:endParaRPr lang="en-US" sz="2000" dirty="0">
              <a:solidFill>
                <a:srgbClr val="002060"/>
              </a:solidFill>
            </a:endParaRPr>
          </a:p>
          <a:p>
            <a:pPr marL="0" indent="0">
              <a:buNone/>
            </a:pPr>
            <a:r>
              <a:rPr lang="en-US" sz="2400" dirty="0" smtClean="0">
                <a:solidFill>
                  <a:srgbClr val="00B050"/>
                </a:solidFill>
              </a:rPr>
              <a:t>ii</a:t>
            </a:r>
            <a:r>
              <a:rPr lang="en-US" sz="2400" dirty="0">
                <a:solidFill>
                  <a:srgbClr val="00B050"/>
                </a:solidFill>
              </a:rPr>
              <a:t>. Planning:</a:t>
            </a:r>
          </a:p>
          <a:p>
            <a:pPr marL="0" indent="0" algn="just">
              <a:buNone/>
            </a:pPr>
            <a:r>
              <a:rPr lang="en-US" sz="2400" dirty="0">
                <a:solidFill>
                  <a:srgbClr val="002060"/>
                </a:solidFill>
              </a:rPr>
              <a:t>Once the market has been </a:t>
            </a:r>
            <a:r>
              <a:rPr lang="en-US" sz="2400" b="1" dirty="0">
                <a:solidFill>
                  <a:srgbClr val="002060"/>
                </a:solidFill>
              </a:rPr>
              <a:t>selected</a:t>
            </a:r>
            <a:r>
              <a:rPr lang="en-US" sz="2400" dirty="0">
                <a:solidFill>
                  <a:srgbClr val="002060"/>
                </a:solidFill>
              </a:rPr>
              <a:t>, the </a:t>
            </a:r>
            <a:r>
              <a:rPr lang="en-US" sz="2400" b="1" dirty="0">
                <a:solidFill>
                  <a:srgbClr val="002060"/>
                </a:solidFill>
              </a:rPr>
              <a:t>marketer has to plan </a:t>
            </a:r>
            <a:r>
              <a:rPr lang="en-US" sz="2400" dirty="0">
                <a:solidFill>
                  <a:srgbClr val="002060"/>
                </a:solidFill>
              </a:rPr>
              <a:t>how it will </a:t>
            </a:r>
            <a:r>
              <a:rPr lang="en-US" sz="2400" b="1" dirty="0">
                <a:solidFill>
                  <a:srgbClr val="002060"/>
                </a:solidFill>
              </a:rPr>
              <a:t>satisfy customers in the selected market</a:t>
            </a:r>
            <a:r>
              <a:rPr lang="en-US" sz="2400" dirty="0">
                <a:solidFill>
                  <a:srgbClr val="002060"/>
                </a:solidFill>
              </a:rPr>
              <a:t>. </a:t>
            </a:r>
            <a:endParaRPr lang="en-US" sz="2400" dirty="0" smtClean="0">
              <a:solidFill>
                <a:srgbClr val="002060"/>
              </a:solidFill>
            </a:endParaRPr>
          </a:p>
          <a:p>
            <a:pPr marL="0" indent="0" algn="just">
              <a:buNone/>
            </a:pPr>
            <a:r>
              <a:rPr lang="en-US" sz="2400" dirty="0" smtClean="0">
                <a:solidFill>
                  <a:srgbClr val="002060"/>
                </a:solidFill>
              </a:rPr>
              <a:t>This </a:t>
            </a:r>
            <a:r>
              <a:rPr lang="en-US" sz="2400" dirty="0">
                <a:solidFill>
                  <a:srgbClr val="002060"/>
                </a:solidFill>
              </a:rPr>
              <a:t>requires planning about </a:t>
            </a:r>
            <a:r>
              <a:rPr lang="en-US" sz="2400" b="1" dirty="0">
                <a:solidFill>
                  <a:srgbClr val="002060"/>
                </a:solidFill>
              </a:rPr>
              <a:t>different marketing tools</a:t>
            </a:r>
            <a:r>
              <a:rPr lang="en-US" sz="2400" dirty="0">
                <a:solidFill>
                  <a:srgbClr val="002060"/>
                </a:solidFill>
              </a:rPr>
              <a:t> and </a:t>
            </a:r>
            <a:r>
              <a:rPr lang="en-US" sz="2400" b="1" dirty="0">
                <a:solidFill>
                  <a:srgbClr val="002060"/>
                </a:solidFill>
              </a:rPr>
              <a:t>their combinations </a:t>
            </a:r>
            <a:r>
              <a:rPr lang="en-US" sz="2400" dirty="0">
                <a:solidFill>
                  <a:srgbClr val="002060"/>
                </a:solidFill>
              </a:rPr>
              <a:t>that shall be </a:t>
            </a:r>
            <a:r>
              <a:rPr lang="en-US" sz="2400" b="1" dirty="0">
                <a:solidFill>
                  <a:srgbClr val="002060"/>
                </a:solidFill>
              </a:rPr>
              <a:t>mixed to achieve desired results.</a:t>
            </a:r>
          </a:p>
          <a:p>
            <a:pPr marL="0" indent="0" algn="just">
              <a:buNone/>
            </a:pPr>
            <a:r>
              <a:rPr lang="en-US" sz="2400" dirty="0">
                <a:solidFill>
                  <a:srgbClr val="002060"/>
                </a:solidFill>
              </a:rPr>
              <a:t>Some </a:t>
            </a:r>
            <a:r>
              <a:rPr lang="en-US" sz="2400" b="1" dirty="0">
                <a:solidFill>
                  <a:srgbClr val="002060"/>
                </a:solidFill>
              </a:rPr>
              <a:t>important questions </a:t>
            </a:r>
            <a:r>
              <a:rPr lang="en-US" sz="2400" dirty="0">
                <a:solidFill>
                  <a:srgbClr val="002060"/>
                </a:solidFill>
              </a:rPr>
              <a:t>that need to be </a:t>
            </a:r>
            <a:r>
              <a:rPr lang="en-US" sz="2400" b="1" dirty="0">
                <a:solidFill>
                  <a:srgbClr val="002060"/>
                </a:solidFill>
              </a:rPr>
              <a:t>addressed include what product to make, its quality level, price to be charged, promotion elements</a:t>
            </a:r>
            <a:r>
              <a:rPr lang="en-US" sz="2400" dirty="0">
                <a:solidFill>
                  <a:srgbClr val="002060"/>
                </a:solidFill>
              </a:rPr>
              <a:t>, and </a:t>
            </a:r>
            <a:r>
              <a:rPr lang="en-US" sz="2400" b="1" dirty="0">
                <a:solidFill>
                  <a:srgbClr val="002060"/>
                </a:solidFill>
              </a:rPr>
              <a:t>how it will be made available</a:t>
            </a:r>
            <a:r>
              <a:rPr lang="en-US" sz="2400" dirty="0">
                <a:solidFill>
                  <a:srgbClr val="002060"/>
                </a:solidFill>
              </a:rPr>
              <a:t>. Essentially, marketing planning is about </a:t>
            </a:r>
            <a:r>
              <a:rPr lang="en-US" sz="2400" b="1" dirty="0">
                <a:solidFill>
                  <a:srgbClr val="002060"/>
                </a:solidFill>
              </a:rPr>
              <a:t>determining strategy that requires detailing the steps </a:t>
            </a:r>
            <a:r>
              <a:rPr lang="en-US" sz="2400" dirty="0">
                <a:solidFill>
                  <a:srgbClr val="002060"/>
                </a:solidFill>
              </a:rPr>
              <a:t>that would be undertaken </a:t>
            </a:r>
            <a:r>
              <a:rPr lang="en-US" sz="2400" b="1" dirty="0">
                <a:solidFill>
                  <a:srgbClr val="002060"/>
                </a:solidFill>
              </a:rPr>
              <a:t>to achieve the set marketing goals.</a:t>
            </a:r>
          </a:p>
          <a:p>
            <a:pPr marL="0" indent="0" algn="just">
              <a:buNone/>
            </a:pPr>
            <a:endParaRPr lang="en-US" sz="20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23</a:t>
            </a:fld>
            <a:endParaRPr lang="zh-CN" altLang="en-US"/>
          </a:p>
        </p:txBody>
      </p:sp>
    </p:spTree>
    <p:extLst>
      <p:ext uri="{BB962C8B-B14F-4D97-AF65-F5344CB8AC3E}">
        <p14:creationId xmlns:p14="http://schemas.microsoft.com/office/powerpoint/2010/main" val="123083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495935"/>
            <a:ext cx="12191365" cy="699770"/>
          </a:xfrm>
          <a:ln>
            <a:solidFill>
              <a:srgbClr val="990000"/>
            </a:solidFill>
          </a:ln>
        </p:spPr>
        <p:txBody>
          <a:bodyPr/>
          <a:lstStyle/>
          <a:p>
            <a:pPr algn="l"/>
            <a:r>
              <a:rPr lang="en-US" altLang="en-US" sz="3200">
                <a:solidFill>
                  <a:srgbClr val="990000"/>
                </a:solidFill>
                <a:sym typeface="+mn-ea"/>
              </a:rPr>
              <a:t>  A</a:t>
            </a:r>
            <a:r>
              <a:rPr lang="en-US" sz="3200">
                <a:solidFill>
                  <a:srgbClr val="990000"/>
                </a:solidFill>
                <a:sym typeface="+mn-ea"/>
              </a:rPr>
              <a:t>ctivities </a:t>
            </a:r>
            <a:r>
              <a:rPr lang="en-US" altLang="en-US" sz="3200">
                <a:solidFill>
                  <a:srgbClr val="990000"/>
                </a:solidFill>
                <a:sym typeface="+mn-ea"/>
              </a:rPr>
              <a:t>of Marketing</a:t>
            </a:r>
            <a:r>
              <a:rPr lang="en-US" sz="3200">
                <a:solidFill>
                  <a:srgbClr val="990000"/>
                </a:solidFill>
                <a:sym typeface="+mn-ea"/>
              </a:rPr>
              <a:t>:</a:t>
            </a:r>
          </a:p>
        </p:txBody>
      </p:sp>
      <p:sp>
        <p:nvSpPr>
          <p:cNvPr id="3" name="Content Placeholder 2"/>
          <p:cNvSpPr>
            <a:spLocks noGrp="1"/>
          </p:cNvSpPr>
          <p:nvPr>
            <p:ph idx="1"/>
          </p:nvPr>
        </p:nvSpPr>
        <p:spPr>
          <a:xfrm>
            <a:off x="609600" y="1210310"/>
            <a:ext cx="10972800" cy="5511165"/>
          </a:xfrm>
        </p:spPr>
        <p:txBody>
          <a:bodyPr/>
          <a:lstStyle/>
          <a:p>
            <a:pPr marL="0" indent="0">
              <a:buNone/>
            </a:pPr>
            <a:r>
              <a:rPr lang="en-US" sz="2400" b="1" dirty="0">
                <a:solidFill>
                  <a:srgbClr val="00B050"/>
                </a:solidFill>
                <a:sym typeface="+mn-ea"/>
              </a:rPr>
              <a:t>iii. Implementation:</a:t>
            </a:r>
            <a:endParaRPr lang="en-US" sz="2400" b="1" dirty="0"/>
          </a:p>
          <a:p>
            <a:pPr algn="just"/>
            <a:r>
              <a:rPr lang="en-US" sz="2400" dirty="0">
                <a:solidFill>
                  <a:srgbClr val="002060"/>
                </a:solidFill>
                <a:sym typeface="+mn-ea"/>
              </a:rPr>
              <a:t>Once planning is complete the marketer should move from </a:t>
            </a:r>
            <a:r>
              <a:rPr lang="en-US" sz="2400" b="1" dirty="0">
                <a:solidFill>
                  <a:srgbClr val="002060"/>
                </a:solidFill>
                <a:sym typeface="+mn-ea"/>
              </a:rPr>
              <a:t>drawing board </a:t>
            </a:r>
            <a:r>
              <a:rPr lang="en-US" sz="2400" dirty="0">
                <a:solidFill>
                  <a:srgbClr val="002060"/>
                </a:solidFill>
                <a:sym typeface="+mn-ea"/>
              </a:rPr>
              <a:t>to </a:t>
            </a:r>
            <a:r>
              <a:rPr lang="en-US" sz="2400" b="1" dirty="0">
                <a:solidFill>
                  <a:srgbClr val="002060"/>
                </a:solidFill>
                <a:sym typeface="+mn-ea"/>
              </a:rPr>
              <a:t>action. </a:t>
            </a:r>
            <a:r>
              <a:rPr lang="en-US" sz="2400" dirty="0">
                <a:solidFill>
                  <a:srgbClr val="002060"/>
                </a:solidFill>
                <a:sym typeface="+mn-ea"/>
              </a:rPr>
              <a:t>This requires organizing of </a:t>
            </a:r>
            <a:r>
              <a:rPr lang="en-US" sz="2400" b="1" dirty="0">
                <a:solidFill>
                  <a:srgbClr val="002060"/>
                </a:solidFill>
                <a:sym typeface="+mn-ea"/>
              </a:rPr>
              <a:t>marketing activities </a:t>
            </a:r>
            <a:r>
              <a:rPr lang="en-US" sz="2400" dirty="0">
                <a:solidFill>
                  <a:srgbClr val="002060"/>
                </a:solidFill>
                <a:sym typeface="+mn-ea"/>
              </a:rPr>
              <a:t>and </a:t>
            </a:r>
            <a:r>
              <a:rPr lang="en-US" sz="2400" b="1" dirty="0">
                <a:solidFill>
                  <a:srgbClr val="002060"/>
                </a:solidFill>
                <a:sym typeface="+mn-ea"/>
              </a:rPr>
              <a:t>their execution</a:t>
            </a:r>
            <a:r>
              <a:rPr lang="en-US" sz="2400" dirty="0">
                <a:solidFill>
                  <a:srgbClr val="002060"/>
                </a:solidFill>
                <a:sym typeface="+mn-ea"/>
              </a:rPr>
              <a:t>. For instance, a </a:t>
            </a:r>
            <a:r>
              <a:rPr lang="en-US" sz="2400" b="1" dirty="0">
                <a:solidFill>
                  <a:srgbClr val="002060"/>
                </a:solidFill>
                <a:sym typeface="+mn-ea"/>
              </a:rPr>
              <a:t>distribution plan execution of a company </a:t>
            </a:r>
            <a:r>
              <a:rPr lang="en-US" sz="2400" dirty="0">
                <a:solidFill>
                  <a:srgbClr val="002060"/>
                </a:solidFill>
                <a:sym typeface="+mn-ea"/>
              </a:rPr>
              <a:t>like Pepsi will include </a:t>
            </a:r>
            <a:r>
              <a:rPr lang="en-US" sz="2400" b="1" dirty="0">
                <a:solidFill>
                  <a:srgbClr val="002060"/>
                </a:solidFill>
                <a:sym typeface="+mn-ea"/>
              </a:rPr>
              <a:t>undertaking activities such as handling of cartons </a:t>
            </a:r>
            <a:r>
              <a:rPr lang="en-US" sz="2400" dirty="0">
                <a:solidFill>
                  <a:srgbClr val="002060"/>
                </a:solidFill>
                <a:sym typeface="+mn-ea"/>
              </a:rPr>
              <a:t>at </a:t>
            </a:r>
            <a:r>
              <a:rPr lang="en-US" sz="2400" b="1" dirty="0">
                <a:solidFill>
                  <a:srgbClr val="002060"/>
                </a:solidFill>
                <a:sym typeface="+mn-ea"/>
              </a:rPr>
              <a:t>factory, loading on trucks, transportation, and delivery at sale points</a:t>
            </a:r>
            <a:r>
              <a:rPr lang="en-US" sz="2400" dirty="0">
                <a:solidFill>
                  <a:srgbClr val="002060"/>
                </a:solidFill>
                <a:sym typeface="+mn-ea"/>
              </a:rPr>
              <a:t>.</a:t>
            </a:r>
          </a:p>
          <a:p>
            <a:pPr marL="0" indent="0">
              <a:buNone/>
            </a:pPr>
            <a:r>
              <a:rPr lang="en-US" sz="2400" b="1" dirty="0" smtClean="0">
                <a:solidFill>
                  <a:srgbClr val="00B050"/>
                </a:solidFill>
                <a:sym typeface="+mn-ea"/>
              </a:rPr>
              <a:t>iv</a:t>
            </a:r>
            <a:r>
              <a:rPr lang="en-US" sz="2400" b="1" dirty="0">
                <a:solidFill>
                  <a:srgbClr val="00B050"/>
                </a:solidFill>
                <a:sym typeface="+mn-ea"/>
              </a:rPr>
              <a:t>. Control:</a:t>
            </a:r>
            <a:endParaRPr lang="en-US" sz="2400" b="1" dirty="0"/>
          </a:p>
          <a:p>
            <a:pPr algn="just"/>
            <a:r>
              <a:rPr lang="en-US" sz="2400" dirty="0">
                <a:solidFill>
                  <a:srgbClr val="002060"/>
                </a:solidFill>
                <a:sym typeface="+mn-ea"/>
              </a:rPr>
              <a:t>Control is needed to ensure that </a:t>
            </a:r>
            <a:r>
              <a:rPr lang="en-US" sz="2400" b="1" dirty="0">
                <a:solidFill>
                  <a:srgbClr val="002060"/>
                </a:solidFill>
                <a:sym typeface="+mn-ea"/>
              </a:rPr>
              <a:t>actual execution </a:t>
            </a:r>
            <a:r>
              <a:rPr lang="en-US" sz="2400" dirty="0">
                <a:solidFill>
                  <a:srgbClr val="002060"/>
                </a:solidFill>
                <a:sym typeface="+mn-ea"/>
              </a:rPr>
              <a:t>is </a:t>
            </a:r>
            <a:r>
              <a:rPr lang="en-US" sz="2400" b="1" dirty="0">
                <a:solidFill>
                  <a:srgbClr val="002060"/>
                </a:solidFill>
                <a:sym typeface="+mn-ea"/>
              </a:rPr>
              <a:t>done as planned. Deviations </a:t>
            </a:r>
            <a:r>
              <a:rPr lang="en-US" sz="2400" dirty="0">
                <a:solidFill>
                  <a:srgbClr val="002060"/>
                </a:solidFill>
                <a:sym typeface="+mn-ea"/>
              </a:rPr>
              <a:t>are possible </a:t>
            </a:r>
            <a:r>
              <a:rPr lang="en-US" sz="2400" b="1" dirty="0">
                <a:solidFill>
                  <a:srgbClr val="002060"/>
                </a:solidFill>
                <a:sym typeface="+mn-ea"/>
              </a:rPr>
              <a:t>due to a variety of factors</a:t>
            </a:r>
            <a:r>
              <a:rPr lang="en-US" sz="2400" dirty="0">
                <a:solidFill>
                  <a:srgbClr val="002060"/>
                </a:solidFill>
                <a:sym typeface="+mn-ea"/>
              </a:rPr>
              <a:t>. Therefore, </a:t>
            </a:r>
            <a:r>
              <a:rPr lang="en-US" sz="2400" b="1" dirty="0">
                <a:solidFill>
                  <a:srgbClr val="002060"/>
                </a:solidFill>
                <a:sym typeface="+mn-ea"/>
              </a:rPr>
              <a:t>keeping a track of the progress of marketing activities </a:t>
            </a:r>
            <a:r>
              <a:rPr lang="en-US" sz="2400" dirty="0">
                <a:solidFill>
                  <a:srgbClr val="002060"/>
                </a:solidFill>
                <a:sym typeface="+mn-ea"/>
              </a:rPr>
              <a:t>is </a:t>
            </a:r>
            <a:r>
              <a:rPr lang="en-US" sz="2400" b="1" dirty="0">
                <a:solidFill>
                  <a:srgbClr val="002060"/>
                </a:solidFill>
                <a:sym typeface="+mn-ea"/>
              </a:rPr>
              <a:t>required for achieving </a:t>
            </a:r>
            <a:r>
              <a:rPr lang="en-US" sz="2400" dirty="0">
                <a:solidFill>
                  <a:srgbClr val="002060"/>
                </a:solidFill>
                <a:sym typeface="+mn-ea"/>
              </a:rPr>
              <a:t>the </a:t>
            </a:r>
            <a:r>
              <a:rPr lang="en-US" sz="2400" b="1" dirty="0">
                <a:solidFill>
                  <a:srgbClr val="002060"/>
                </a:solidFill>
                <a:sym typeface="+mn-ea"/>
              </a:rPr>
              <a:t>marketing goals. </a:t>
            </a:r>
            <a:r>
              <a:rPr lang="en-US" sz="2400" dirty="0">
                <a:solidFill>
                  <a:srgbClr val="002060"/>
                </a:solidFill>
                <a:sym typeface="+mn-ea"/>
              </a:rPr>
              <a:t>For instance, </a:t>
            </a:r>
            <a:r>
              <a:rPr lang="en-US" sz="2400" b="1" dirty="0">
                <a:solidFill>
                  <a:srgbClr val="002060"/>
                </a:solidFill>
                <a:sym typeface="+mn-ea"/>
              </a:rPr>
              <a:t>brands are advertised </a:t>
            </a:r>
            <a:r>
              <a:rPr lang="en-US" sz="2400" dirty="0">
                <a:solidFill>
                  <a:srgbClr val="002060"/>
                </a:solidFill>
                <a:sym typeface="+mn-ea"/>
              </a:rPr>
              <a:t>to </a:t>
            </a:r>
            <a:r>
              <a:rPr lang="en-US" sz="2400" b="1" dirty="0">
                <a:solidFill>
                  <a:srgbClr val="002060"/>
                </a:solidFill>
                <a:sym typeface="+mn-ea"/>
              </a:rPr>
              <a:t>create awareness, </a:t>
            </a:r>
            <a:r>
              <a:rPr lang="en-US" sz="2400" dirty="0">
                <a:solidFill>
                  <a:srgbClr val="002060"/>
                </a:solidFill>
                <a:sym typeface="+mn-ea"/>
              </a:rPr>
              <a:t>the </a:t>
            </a:r>
            <a:r>
              <a:rPr lang="en-US" sz="2400" b="1" dirty="0">
                <a:solidFill>
                  <a:srgbClr val="002060"/>
                </a:solidFill>
                <a:sym typeface="+mn-ea"/>
              </a:rPr>
              <a:t>effectiveness of which</a:t>
            </a:r>
            <a:r>
              <a:rPr lang="en-US" sz="2400" dirty="0">
                <a:solidFill>
                  <a:srgbClr val="002060"/>
                </a:solidFill>
                <a:sym typeface="+mn-ea"/>
              </a:rPr>
              <a:t> is </a:t>
            </a:r>
            <a:r>
              <a:rPr lang="en-US" sz="2400" b="1" dirty="0">
                <a:solidFill>
                  <a:srgbClr val="002060"/>
                </a:solidFill>
                <a:sym typeface="+mn-ea"/>
              </a:rPr>
              <a:t>assessed through control mechanism such as recall and recognition measures</a:t>
            </a:r>
            <a:r>
              <a:rPr lang="en-US" sz="2400" dirty="0">
                <a:solidFill>
                  <a:srgbClr val="002060"/>
                </a:solidFill>
                <a:sym typeface="+mn-ea"/>
              </a:rPr>
              <a:t>. </a:t>
            </a:r>
            <a:r>
              <a:rPr lang="en-US" sz="2400" b="1" dirty="0">
                <a:solidFill>
                  <a:srgbClr val="002060"/>
                </a:solidFill>
                <a:sym typeface="+mn-ea"/>
              </a:rPr>
              <a:t>The deviations are then identified and corrective action is undertaken.</a:t>
            </a:r>
            <a:endParaRPr lang="en-US" sz="2400" b="1" dirty="0">
              <a:solidFill>
                <a:srgbClr val="002060"/>
              </a:solidFill>
            </a:endParaRPr>
          </a:p>
          <a:p>
            <a:pPr algn="just"/>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24</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 y="495935"/>
            <a:ext cx="12190730" cy="699770"/>
          </a:xfrm>
          <a:ln>
            <a:solidFill>
              <a:srgbClr val="990000"/>
            </a:solidFill>
          </a:ln>
        </p:spPr>
        <p:txBody>
          <a:bodyPr/>
          <a:lstStyle/>
          <a:p>
            <a:pPr algn="l"/>
            <a:r>
              <a:rPr lang="en-US" altLang="en-US" sz="3200">
                <a:solidFill>
                  <a:srgbClr val="990000"/>
                </a:solidFill>
              </a:rPr>
              <a:t>  </a:t>
            </a:r>
            <a:r>
              <a:rPr lang="en-US" sz="3200">
                <a:solidFill>
                  <a:srgbClr val="990000"/>
                </a:solidFill>
              </a:rPr>
              <a:t>Demand Forecasting</a:t>
            </a:r>
          </a:p>
        </p:txBody>
      </p:sp>
      <p:sp>
        <p:nvSpPr>
          <p:cNvPr id="3" name="Content Placeholder 2"/>
          <p:cNvSpPr>
            <a:spLocks noGrp="1"/>
          </p:cNvSpPr>
          <p:nvPr>
            <p:ph idx="1"/>
          </p:nvPr>
        </p:nvSpPr>
        <p:spPr/>
        <p:txBody>
          <a:bodyPr/>
          <a:lstStyle/>
          <a:p>
            <a:pPr algn="just"/>
            <a:r>
              <a:rPr lang="en-US" sz="2400" dirty="0">
                <a:solidFill>
                  <a:srgbClr val="002060"/>
                </a:solidFill>
              </a:rPr>
              <a:t>Demand Forecasting is the process in which </a:t>
            </a:r>
            <a:r>
              <a:rPr lang="en-US" sz="2400" b="1" dirty="0">
                <a:solidFill>
                  <a:srgbClr val="002060"/>
                </a:solidFill>
              </a:rPr>
              <a:t>historical sales data </a:t>
            </a:r>
            <a:r>
              <a:rPr lang="en-US" sz="2400" dirty="0">
                <a:solidFill>
                  <a:srgbClr val="002060"/>
                </a:solidFill>
              </a:rPr>
              <a:t>is used to </a:t>
            </a:r>
            <a:r>
              <a:rPr lang="en-US" sz="2400" b="1" dirty="0">
                <a:solidFill>
                  <a:srgbClr val="002060"/>
                </a:solidFill>
              </a:rPr>
              <a:t>develop an estimate of an expected forecast of customer demand</a:t>
            </a:r>
            <a:r>
              <a:rPr lang="en-US" sz="2400" dirty="0">
                <a:solidFill>
                  <a:srgbClr val="002060"/>
                </a:solidFill>
              </a:rPr>
              <a:t>. </a:t>
            </a:r>
            <a:endParaRPr lang="en-US" sz="2400" dirty="0" smtClean="0">
              <a:solidFill>
                <a:srgbClr val="002060"/>
              </a:solidFill>
            </a:endParaRPr>
          </a:p>
          <a:p>
            <a:pPr algn="just"/>
            <a:r>
              <a:rPr lang="en-US" sz="2400" dirty="0" smtClean="0">
                <a:solidFill>
                  <a:srgbClr val="002060"/>
                </a:solidFill>
              </a:rPr>
              <a:t>To </a:t>
            </a:r>
            <a:r>
              <a:rPr lang="en-US" sz="2400" dirty="0">
                <a:solidFill>
                  <a:srgbClr val="002060"/>
                </a:solidFill>
              </a:rPr>
              <a:t>businesses, Demand Forecasting provides an </a:t>
            </a:r>
            <a:r>
              <a:rPr lang="en-US" sz="2400" b="1" dirty="0">
                <a:solidFill>
                  <a:srgbClr val="002060"/>
                </a:solidFill>
              </a:rPr>
              <a:t>estimate of the amount of goods and services that its customers will purchase in the foreseeable future. </a:t>
            </a:r>
            <a:endParaRPr lang="en-US" sz="2400" b="1" dirty="0" smtClean="0">
              <a:solidFill>
                <a:srgbClr val="002060"/>
              </a:solidFill>
            </a:endParaRPr>
          </a:p>
          <a:p>
            <a:pPr algn="just"/>
            <a:r>
              <a:rPr lang="en-US" sz="2400" dirty="0" smtClean="0">
                <a:solidFill>
                  <a:srgbClr val="002060"/>
                </a:solidFill>
              </a:rPr>
              <a:t>Critical </a:t>
            </a:r>
            <a:r>
              <a:rPr lang="en-US" sz="2400" dirty="0">
                <a:solidFill>
                  <a:srgbClr val="002060"/>
                </a:solidFill>
              </a:rPr>
              <a:t>business assumptions like </a:t>
            </a:r>
            <a:r>
              <a:rPr lang="en-US" sz="2400" b="1" dirty="0">
                <a:solidFill>
                  <a:srgbClr val="002060"/>
                </a:solidFill>
              </a:rPr>
              <a:t>turnover, profit margins, cash flow, capital expenditure, risk assessment and mitigation plans, capacity planning, etc. </a:t>
            </a:r>
            <a:r>
              <a:rPr lang="en-US" sz="2400" dirty="0">
                <a:solidFill>
                  <a:srgbClr val="002060"/>
                </a:solidFill>
              </a:rPr>
              <a:t>are dependent on </a:t>
            </a:r>
            <a:r>
              <a:rPr lang="en-US" sz="2400" b="1" dirty="0">
                <a:solidFill>
                  <a:srgbClr val="002060"/>
                </a:solidFill>
              </a:rPr>
              <a:t>Demand Forecasting</a:t>
            </a:r>
            <a:r>
              <a:rPr lang="en-US" sz="2400" dirty="0">
                <a:solidFill>
                  <a:srgbClr val="002060"/>
                </a:solidFill>
              </a:rPr>
              <a:t>.</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510540"/>
            <a:ext cx="12203430" cy="685800"/>
          </a:xfrm>
          <a:ln>
            <a:solidFill>
              <a:srgbClr val="990000"/>
            </a:solidFill>
          </a:ln>
        </p:spPr>
        <p:txBody>
          <a:bodyPr/>
          <a:lstStyle/>
          <a:p>
            <a:pPr algn="l"/>
            <a:r>
              <a:rPr lang="en-US" altLang="en-US" sz="3200">
                <a:solidFill>
                  <a:srgbClr val="990000"/>
                </a:solidFill>
              </a:rPr>
              <a:t>  </a:t>
            </a:r>
            <a:r>
              <a:rPr lang="en-US" sz="3200">
                <a:solidFill>
                  <a:srgbClr val="990000"/>
                </a:solidFill>
              </a:rPr>
              <a:t>Demand Forecasting types</a:t>
            </a:r>
          </a:p>
        </p:txBody>
      </p:sp>
      <p:sp>
        <p:nvSpPr>
          <p:cNvPr id="3" name="Content Placeholder 2"/>
          <p:cNvSpPr>
            <a:spLocks noGrp="1"/>
          </p:cNvSpPr>
          <p:nvPr>
            <p:ph idx="1"/>
          </p:nvPr>
        </p:nvSpPr>
        <p:spPr>
          <a:xfrm>
            <a:off x="609600" y="1338470"/>
            <a:ext cx="10972800" cy="5261113"/>
          </a:xfrm>
        </p:spPr>
        <p:txBody>
          <a:bodyPr/>
          <a:lstStyle/>
          <a:p>
            <a:pPr algn="just"/>
            <a:r>
              <a:rPr lang="en-US" sz="2400" b="1" dirty="0">
                <a:solidFill>
                  <a:srgbClr val="00B050"/>
                </a:solidFill>
              </a:rPr>
              <a:t>Passive Demand Forecasting</a:t>
            </a:r>
            <a:r>
              <a:rPr lang="en-US" sz="2400" dirty="0">
                <a:solidFill>
                  <a:srgbClr val="00B050"/>
                </a:solidFill>
              </a:rPr>
              <a:t>:</a:t>
            </a:r>
            <a:r>
              <a:rPr lang="en-US" sz="2400" dirty="0">
                <a:solidFill>
                  <a:srgbClr val="002060"/>
                </a:solidFill>
              </a:rPr>
              <a:t> Passive Demand Forecasting is carried out for </a:t>
            </a:r>
            <a:r>
              <a:rPr lang="en-US" sz="2400" b="1" dirty="0">
                <a:solidFill>
                  <a:srgbClr val="002060"/>
                </a:solidFill>
              </a:rPr>
              <a:t>stable businesses </a:t>
            </a:r>
            <a:r>
              <a:rPr lang="en-US" sz="2400" dirty="0">
                <a:solidFill>
                  <a:srgbClr val="002060"/>
                </a:solidFill>
              </a:rPr>
              <a:t>with very </a:t>
            </a:r>
            <a:r>
              <a:rPr lang="en-US" sz="2400" b="1" dirty="0">
                <a:solidFill>
                  <a:srgbClr val="002060"/>
                </a:solidFill>
              </a:rPr>
              <a:t>conservative growth plans. </a:t>
            </a:r>
            <a:r>
              <a:rPr lang="en-US" sz="2400" dirty="0">
                <a:solidFill>
                  <a:srgbClr val="002060"/>
                </a:solidFill>
              </a:rPr>
              <a:t>Simple extrapolations of </a:t>
            </a:r>
            <a:r>
              <a:rPr lang="en-US" sz="2400" b="1" dirty="0">
                <a:solidFill>
                  <a:srgbClr val="002060"/>
                </a:solidFill>
              </a:rPr>
              <a:t>historical data is carried out with minimal assumptions</a:t>
            </a:r>
            <a:r>
              <a:rPr lang="en-US" sz="2400" dirty="0">
                <a:solidFill>
                  <a:srgbClr val="002060"/>
                </a:solidFill>
              </a:rPr>
              <a:t>. This is a </a:t>
            </a:r>
            <a:r>
              <a:rPr lang="en-US" sz="2400" b="1" dirty="0">
                <a:solidFill>
                  <a:srgbClr val="002060"/>
                </a:solidFill>
              </a:rPr>
              <a:t>rare type of forecasting </a:t>
            </a:r>
            <a:r>
              <a:rPr lang="en-US" sz="2400" dirty="0">
                <a:solidFill>
                  <a:srgbClr val="002060"/>
                </a:solidFill>
              </a:rPr>
              <a:t>limited to </a:t>
            </a:r>
            <a:r>
              <a:rPr lang="en-US" sz="2400" b="1" dirty="0">
                <a:solidFill>
                  <a:srgbClr val="002060"/>
                </a:solidFill>
              </a:rPr>
              <a:t>small and local businesses</a:t>
            </a:r>
            <a:r>
              <a:rPr lang="en-US" sz="2400" dirty="0">
                <a:solidFill>
                  <a:srgbClr val="002060"/>
                </a:solidFill>
              </a:rPr>
              <a:t>.</a:t>
            </a:r>
          </a:p>
          <a:p>
            <a:pPr algn="just"/>
            <a:r>
              <a:rPr lang="en-US" sz="2400" b="1" dirty="0" smtClean="0">
                <a:solidFill>
                  <a:srgbClr val="00B050"/>
                </a:solidFill>
              </a:rPr>
              <a:t>Active </a:t>
            </a:r>
            <a:r>
              <a:rPr lang="en-US" sz="2400" b="1" dirty="0">
                <a:solidFill>
                  <a:srgbClr val="00B050"/>
                </a:solidFill>
              </a:rPr>
              <a:t>Demand Forecasting</a:t>
            </a:r>
            <a:r>
              <a:rPr lang="en-US" sz="2400" dirty="0">
                <a:solidFill>
                  <a:srgbClr val="00B050"/>
                </a:solidFill>
              </a:rPr>
              <a:t>:</a:t>
            </a:r>
            <a:r>
              <a:rPr lang="en-US" sz="2400" dirty="0">
                <a:solidFill>
                  <a:srgbClr val="002060"/>
                </a:solidFill>
              </a:rPr>
              <a:t> Active Demand Forecasting is </a:t>
            </a:r>
            <a:r>
              <a:rPr lang="en-US" sz="2400" b="1" dirty="0">
                <a:solidFill>
                  <a:srgbClr val="002060"/>
                </a:solidFill>
              </a:rPr>
              <a:t>carried out </a:t>
            </a:r>
            <a:r>
              <a:rPr lang="en-US" sz="2400" dirty="0">
                <a:solidFill>
                  <a:srgbClr val="002060"/>
                </a:solidFill>
              </a:rPr>
              <a:t>for </a:t>
            </a:r>
            <a:r>
              <a:rPr lang="en-US" sz="2400" b="1" dirty="0">
                <a:solidFill>
                  <a:srgbClr val="002060"/>
                </a:solidFill>
              </a:rPr>
              <a:t>scaling and diversifying businesses </a:t>
            </a:r>
            <a:r>
              <a:rPr lang="en-US" sz="2400" dirty="0">
                <a:solidFill>
                  <a:srgbClr val="002060"/>
                </a:solidFill>
              </a:rPr>
              <a:t>with </a:t>
            </a:r>
            <a:r>
              <a:rPr lang="en-US" sz="2400" b="1" dirty="0">
                <a:solidFill>
                  <a:srgbClr val="002060"/>
                </a:solidFill>
              </a:rPr>
              <a:t>aggressive growth plans </a:t>
            </a:r>
            <a:r>
              <a:rPr lang="en-US" sz="2400" dirty="0">
                <a:solidFill>
                  <a:srgbClr val="002060"/>
                </a:solidFill>
              </a:rPr>
              <a:t>in terms of </a:t>
            </a:r>
            <a:r>
              <a:rPr lang="en-US" sz="2400" b="1" dirty="0">
                <a:solidFill>
                  <a:srgbClr val="002060"/>
                </a:solidFill>
              </a:rPr>
              <a:t>marketing activities</a:t>
            </a:r>
            <a:r>
              <a:rPr lang="en-US" sz="2400" dirty="0">
                <a:solidFill>
                  <a:srgbClr val="002060"/>
                </a:solidFill>
              </a:rPr>
              <a:t>, </a:t>
            </a:r>
            <a:r>
              <a:rPr lang="en-US" sz="2400" b="1" dirty="0">
                <a:solidFill>
                  <a:srgbClr val="002060"/>
                </a:solidFill>
              </a:rPr>
              <a:t>product portfolio expansion </a:t>
            </a:r>
            <a:r>
              <a:rPr lang="en-US" sz="2400" dirty="0">
                <a:solidFill>
                  <a:srgbClr val="002060"/>
                </a:solidFill>
              </a:rPr>
              <a:t>and </a:t>
            </a:r>
            <a:r>
              <a:rPr lang="en-US" sz="2400" b="1" dirty="0">
                <a:solidFill>
                  <a:srgbClr val="002060"/>
                </a:solidFill>
              </a:rPr>
              <a:t>consideration of competitor activities </a:t>
            </a:r>
            <a:r>
              <a:rPr lang="en-US" sz="2400" dirty="0">
                <a:solidFill>
                  <a:srgbClr val="002060"/>
                </a:solidFill>
              </a:rPr>
              <a:t>and </a:t>
            </a:r>
            <a:r>
              <a:rPr lang="en-US" sz="2400" b="1" dirty="0">
                <a:solidFill>
                  <a:srgbClr val="002060"/>
                </a:solidFill>
              </a:rPr>
              <a:t>external economic environment</a:t>
            </a:r>
            <a:r>
              <a:rPr lang="en-US" sz="2400" dirty="0">
                <a:solidFill>
                  <a:srgbClr val="002060"/>
                </a:solidFill>
              </a:rPr>
              <a:t>.</a:t>
            </a:r>
          </a:p>
          <a:p>
            <a:pPr algn="just"/>
            <a:r>
              <a:rPr lang="en-US" sz="2400" b="1" dirty="0" smtClean="0">
                <a:solidFill>
                  <a:srgbClr val="00B050"/>
                </a:solidFill>
              </a:rPr>
              <a:t>Short-term </a:t>
            </a:r>
            <a:r>
              <a:rPr lang="en-US" sz="2400" b="1" dirty="0">
                <a:solidFill>
                  <a:srgbClr val="00B050"/>
                </a:solidFill>
              </a:rPr>
              <a:t>Demand Forecasting</a:t>
            </a:r>
            <a:r>
              <a:rPr lang="en-US" sz="2400" dirty="0">
                <a:solidFill>
                  <a:srgbClr val="00B050"/>
                </a:solidFill>
              </a:rPr>
              <a:t>:</a:t>
            </a:r>
            <a:r>
              <a:rPr lang="en-US" sz="2400" dirty="0">
                <a:solidFill>
                  <a:srgbClr val="002060"/>
                </a:solidFill>
              </a:rPr>
              <a:t> Short-term Demand Forecasting is </a:t>
            </a:r>
            <a:r>
              <a:rPr lang="en-US" sz="2400" b="1" dirty="0">
                <a:solidFill>
                  <a:srgbClr val="002060"/>
                </a:solidFill>
              </a:rPr>
              <a:t>carried out for a shorter term period of 3 months to 12 months</a:t>
            </a:r>
            <a:r>
              <a:rPr lang="en-US" sz="2400" dirty="0">
                <a:solidFill>
                  <a:srgbClr val="002060"/>
                </a:solidFill>
              </a:rPr>
              <a:t>. In the short term, the </a:t>
            </a:r>
            <a:r>
              <a:rPr lang="en-US" sz="2400" b="1" dirty="0">
                <a:solidFill>
                  <a:srgbClr val="002060"/>
                </a:solidFill>
              </a:rPr>
              <a:t>seasonal pattern of demand </a:t>
            </a:r>
            <a:r>
              <a:rPr lang="en-US" sz="2400" dirty="0">
                <a:solidFill>
                  <a:srgbClr val="002060"/>
                </a:solidFill>
              </a:rPr>
              <a:t>and </a:t>
            </a:r>
            <a:r>
              <a:rPr lang="en-US" sz="2400" b="1" dirty="0">
                <a:solidFill>
                  <a:srgbClr val="002060"/>
                </a:solidFill>
              </a:rPr>
              <a:t>the effect of tactical decisions on the customer demand are taken into consideration</a:t>
            </a:r>
            <a:r>
              <a:rPr lang="en-US" sz="2400" dirty="0">
                <a:solidFill>
                  <a:srgbClr val="002060"/>
                </a:solidFill>
              </a:rPr>
              <a:t>.</a:t>
            </a:r>
          </a:p>
          <a:p>
            <a:pPr algn="just"/>
            <a:endParaRPr lang="en-US" sz="16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510540"/>
            <a:ext cx="12191365" cy="685165"/>
          </a:xfrm>
          <a:ln>
            <a:solidFill>
              <a:srgbClr val="990000"/>
            </a:solidFill>
          </a:ln>
        </p:spPr>
        <p:txBody>
          <a:bodyPr/>
          <a:lstStyle/>
          <a:p>
            <a:pPr algn="l"/>
            <a:r>
              <a:rPr lang="en-US" altLang="en-US" sz="3200">
                <a:sym typeface="+mn-ea"/>
              </a:rPr>
              <a:t> </a:t>
            </a:r>
            <a:r>
              <a:rPr lang="en-US" altLang="en-US" sz="3200">
                <a:solidFill>
                  <a:srgbClr val="990000"/>
                </a:solidFill>
                <a:sym typeface="+mn-ea"/>
              </a:rPr>
              <a:t> </a:t>
            </a:r>
            <a:r>
              <a:rPr lang="en-US" sz="3200">
                <a:solidFill>
                  <a:srgbClr val="990000"/>
                </a:solidFill>
                <a:sym typeface="+mn-ea"/>
              </a:rPr>
              <a:t>Demand Forecasting types</a:t>
            </a:r>
          </a:p>
        </p:txBody>
      </p:sp>
      <p:sp>
        <p:nvSpPr>
          <p:cNvPr id="3" name="Content Placeholder 2"/>
          <p:cNvSpPr>
            <a:spLocks noGrp="1"/>
          </p:cNvSpPr>
          <p:nvPr>
            <p:ph idx="1"/>
          </p:nvPr>
        </p:nvSpPr>
        <p:spPr>
          <a:xfrm>
            <a:off x="609600" y="1195706"/>
            <a:ext cx="10972800" cy="5662294"/>
          </a:xfrm>
        </p:spPr>
        <p:txBody>
          <a:bodyPr/>
          <a:lstStyle/>
          <a:p>
            <a:pPr algn="just"/>
            <a:r>
              <a:rPr lang="en-US" sz="2250" b="1" dirty="0">
                <a:solidFill>
                  <a:srgbClr val="00B050"/>
                </a:solidFill>
                <a:sym typeface="+mn-ea"/>
              </a:rPr>
              <a:t>Medium to long-term Demand Forecasting</a:t>
            </a:r>
            <a:r>
              <a:rPr lang="en-US" sz="2250" dirty="0">
                <a:solidFill>
                  <a:srgbClr val="00B050"/>
                </a:solidFill>
                <a:sym typeface="+mn-ea"/>
              </a:rPr>
              <a:t>:</a:t>
            </a:r>
            <a:r>
              <a:rPr lang="en-US" sz="2250" dirty="0">
                <a:solidFill>
                  <a:srgbClr val="002060"/>
                </a:solidFill>
                <a:sym typeface="+mn-ea"/>
              </a:rPr>
              <a:t> Medium to long-term Demand Forecasting is typically carried out for </a:t>
            </a:r>
            <a:r>
              <a:rPr lang="en-US" sz="2250" b="1" dirty="0">
                <a:solidFill>
                  <a:srgbClr val="002060"/>
                </a:solidFill>
                <a:sym typeface="+mn-ea"/>
              </a:rPr>
              <a:t>more than 12 months to 24 months </a:t>
            </a:r>
            <a:r>
              <a:rPr lang="en-US" sz="2250" dirty="0">
                <a:solidFill>
                  <a:srgbClr val="002060"/>
                </a:solidFill>
                <a:sym typeface="+mn-ea"/>
              </a:rPr>
              <a:t>in </a:t>
            </a:r>
            <a:r>
              <a:rPr lang="en-US" sz="2250" b="1" dirty="0">
                <a:solidFill>
                  <a:srgbClr val="002060"/>
                </a:solidFill>
                <a:sym typeface="+mn-ea"/>
              </a:rPr>
              <a:t>advance</a:t>
            </a:r>
            <a:r>
              <a:rPr lang="en-US" sz="2250" dirty="0">
                <a:solidFill>
                  <a:srgbClr val="002060"/>
                </a:solidFill>
                <a:sym typeface="+mn-ea"/>
              </a:rPr>
              <a:t> (36-48 months in certain businesses). </a:t>
            </a:r>
            <a:r>
              <a:rPr lang="en-US" sz="2250" b="1" dirty="0">
                <a:solidFill>
                  <a:srgbClr val="002060"/>
                </a:solidFill>
                <a:sym typeface="+mn-ea"/>
              </a:rPr>
              <a:t>Long-term Forecasting </a:t>
            </a:r>
            <a:r>
              <a:rPr lang="en-US" sz="2250" dirty="0">
                <a:solidFill>
                  <a:srgbClr val="002060"/>
                </a:solidFill>
                <a:sym typeface="+mn-ea"/>
              </a:rPr>
              <a:t>drives the </a:t>
            </a:r>
            <a:r>
              <a:rPr lang="en-US" sz="2250" b="1" dirty="0">
                <a:solidFill>
                  <a:srgbClr val="002060"/>
                </a:solidFill>
                <a:sym typeface="+mn-ea"/>
              </a:rPr>
              <a:t>business strategy planning, sales and marketing planning, financial planning, capacity planning, capital expenditure, etc.</a:t>
            </a:r>
          </a:p>
          <a:p>
            <a:pPr algn="just"/>
            <a:r>
              <a:rPr lang="en-US" sz="2250" b="1" dirty="0" smtClean="0">
                <a:solidFill>
                  <a:srgbClr val="00B050"/>
                </a:solidFill>
                <a:sym typeface="+mn-ea"/>
              </a:rPr>
              <a:t>External </a:t>
            </a:r>
            <a:r>
              <a:rPr lang="en-US" sz="2250" b="1" dirty="0">
                <a:solidFill>
                  <a:srgbClr val="00B050"/>
                </a:solidFill>
                <a:sym typeface="+mn-ea"/>
              </a:rPr>
              <a:t>macro level Demand Forecasting</a:t>
            </a:r>
            <a:r>
              <a:rPr lang="en-US" sz="2250" dirty="0">
                <a:solidFill>
                  <a:srgbClr val="00B050"/>
                </a:solidFill>
                <a:sym typeface="+mn-ea"/>
              </a:rPr>
              <a:t>:</a:t>
            </a:r>
            <a:r>
              <a:rPr lang="en-US" sz="2250" dirty="0">
                <a:solidFill>
                  <a:srgbClr val="002060"/>
                </a:solidFill>
                <a:sym typeface="+mn-ea"/>
              </a:rPr>
              <a:t> This type of Forecasting deals with the </a:t>
            </a:r>
            <a:r>
              <a:rPr lang="en-US" sz="2250" b="1" dirty="0">
                <a:solidFill>
                  <a:srgbClr val="002060"/>
                </a:solidFill>
                <a:sym typeface="+mn-ea"/>
              </a:rPr>
              <a:t>broader market movements</a:t>
            </a:r>
            <a:r>
              <a:rPr lang="en-US" sz="2250" dirty="0">
                <a:solidFill>
                  <a:srgbClr val="002060"/>
                </a:solidFill>
                <a:sym typeface="+mn-ea"/>
              </a:rPr>
              <a:t> </a:t>
            </a:r>
            <a:r>
              <a:rPr lang="en-US" sz="2250" b="1" dirty="0">
                <a:solidFill>
                  <a:srgbClr val="002060"/>
                </a:solidFill>
                <a:sym typeface="+mn-ea"/>
              </a:rPr>
              <a:t>which depend on the macroeconomic environment.</a:t>
            </a:r>
            <a:r>
              <a:rPr lang="en-US" sz="2250" dirty="0">
                <a:solidFill>
                  <a:srgbClr val="002060"/>
                </a:solidFill>
                <a:sym typeface="+mn-ea"/>
              </a:rPr>
              <a:t> External Forecasting is </a:t>
            </a:r>
            <a:r>
              <a:rPr lang="en-US" sz="2250" b="1" dirty="0">
                <a:solidFill>
                  <a:srgbClr val="002060"/>
                </a:solidFill>
                <a:sym typeface="+mn-ea"/>
              </a:rPr>
              <a:t>carried out for evaluating </a:t>
            </a:r>
            <a:r>
              <a:rPr lang="en-US" sz="2250" dirty="0">
                <a:solidFill>
                  <a:srgbClr val="002060"/>
                </a:solidFill>
                <a:sym typeface="+mn-ea"/>
              </a:rPr>
              <a:t>the </a:t>
            </a:r>
            <a:r>
              <a:rPr lang="en-US" sz="2250" b="1" dirty="0">
                <a:solidFill>
                  <a:srgbClr val="002060"/>
                </a:solidFill>
                <a:sym typeface="+mn-ea"/>
              </a:rPr>
              <a:t>strategic objectives of a business</a:t>
            </a:r>
            <a:r>
              <a:rPr lang="en-US" sz="2250" dirty="0">
                <a:solidFill>
                  <a:srgbClr val="002060"/>
                </a:solidFill>
                <a:sym typeface="+mn-ea"/>
              </a:rPr>
              <a:t> like </a:t>
            </a:r>
            <a:r>
              <a:rPr lang="en-US" sz="2250" b="1" dirty="0">
                <a:solidFill>
                  <a:srgbClr val="002060"/>
                </a:solidFill>
                <a:sym typeface="+mn-ea"/>
              </a:rPr>
              <a:t>product portfolio expansion</a:t>
            </a:r>
            <a:r>
              <a:rPr lang="en-US" sz="2250" dirty="0">
                <a:solidFill>
                  <a:srgbClr val="002060"/>
                </a:solidFill>
                <a:sym typeface="+mn-ea"/>
              </a:rPr>
              <a:t>, </a:t>
            </a:r>
            <a:r>
              <a:rPr lang="en-US" sz="2250" b="1" dirty="0">
                <a:solidFill>
                  <a:srgbClr val="002060"/>
                </a:solidFill>
                <a:sym typeface="+mn-ea"/>
              </a:rPr>
              <a:t>entering new customer segments, technological disruptions</a:t>
            </a:r>
            <a:r>
              <a:rPr lang="en-US" sz="2250" dirty="0">
                <a:solidFill>
                  <a:srgbClr val="002060"/>
                </a:solidFill>
                <a:sym typeface="+mn-ea"/>
              </a:rPr>
              <a:t>, a </a:t>
            </a:r>
            <a:r>
              <a:rPr lang="en-US" sz="2250" b="1" dirty="0">
                <a:solidFill>
                  <a:srgbClr val="002060"/>
                </a:solidFill>
                <a:sym typeface="+mn-ea"/>
              </a:rPr>
              <a:t>paradigm shift in consumer behavior and risk mitigation strategies.</a:t>
            </a:r>
          </a:p>
          <a:p>
            <a:pPr algn="just"/>
            <a:r>
              <a:rPr lang="en-US" sz="2250" b="1" dirty="0" smtClean="0">
                <a:solidFill>
                  <a:srgbClr val="00B050"/>
                </a:solidFill>
                <a:sym typeface="+mn-ea"/>
              </a:rPr>
              <a:t>Internal </a:t>
            </a:r>
            <a:r>
              <a:rPr lang="en-US" sz="2250" b="1" dirty="0">
                <a:solidFill>
                  <a:srgbClr val="00B050"/>
                </a:solidFill>
                <a:sym typeface="+mn-ea"/>
              </a:rPr>
              <a:t>business level Demand Forecasting</a:t>
            </a:r>
            <a:r>
              <a:rPr lang="en-US" sz="2250" dirty="0">
                <a:solidFill>
                  <a:srgbClr val="00B050"/>
                </a:solidFill>
                <a:sym typeface="+mn-ea"/>
              </a:rPr>
              <a:t>:</a:t>
            </a:r>
            <a:r>
              <a:rPr lang="en-US" sz="2250" dirty="0">
                <a:solidFill>
                  <a:srgbClr val="002060"/>
                </a:solidFill>
                <a:sym typeface="+mn-ea"/>
              </a:rPr>
              <a:t> As the name suggests, this type of Forecasting deals with </a:t>
            </a:r>
            <a:r>
              <a:rPr lang="en-US" sz="2250" b="1" dirty="0">
                <a:solidFill>
                  <a:srgbClr val="002060"/>
                </a:solidFill>
                <a:sym typeface="+mn-ea"/>
              </a:rPr>
              <a:t>internal operations of the business </a:t>
            </a:r>
            <a:r>
              <a:rPr lang="en-US" sz="2250" dirty="0">
                <a:solidFill>
                  <a:srgbClr val="002060"/>
                </a:solidFill>
                <a:sym typeface="+mn-ea"/>
              </a:rPr>
              <a:t>such as </a:t>
            </a:r>
            <a:r>
              <a:rPr lang="en-US" sz="2250" b="1" dirty="0">
                <a:solidFill>
                  <a:srgbClr val="002060"/>
                </a:solidFill>
                <a:sym typeface="+mn-ea"/>
              </a:rPr>
              <a:t>product category, sales division, financial division, and manufacturing group</a:t>
            </a:r>
            <a:r>
              <a:rPr lang="en-US" sz="2250" dirty="0">
                <a:solidFill>
                  <a:srgbClr val="002060"/>
                </a:solidFill>
                <a:sym typeface="+mn-ea"/>
              </a:rPr>
              <a:t>. This includes </a:t>
            </a:r>
            <a:r>
              <a:rPr lang="en-US" sz="2250" b="1" dirty="0">
                <a:solidFill>
                  <a:srgbClr val="002060"/>
                </a:solidFill>
                <a:sym typeface="+mn-ea"/>
              </a:rPr>
              <a:t>annual sales forecast</a:t>
            </a:r>
            <a:r>
              <a:rPr lang="en-US" sz="2250" b="1" dirty="0" smtClean="0">
                <a:solidFill>
                  <a:srgbClr val="002060"/>
                </a:solidFill>
                <a:sym typeface="+mn-ea"/>
              </a:rPr>
              <a:t>,</a:t>
            </a:r>
            <a:r>
              <a:rPr lang="en-US" sz="2250" dirty="0" smtClean="0">
                <a:solidFill>
                  <a:srgbClr val="002060"/>
                </a:solidFill>
                <a:sym typeface="+mn-ea"/>
              </a:rPr>
              <a:t> </a:t>
            </a:r>
            <a:r>
              <a:rPr lang="en-US" sz="2250" b="1" dirty="0">
                <a:solidFill>
                  <a:srgbClr val="002060"/>
                </a:solidFill>
                <a:sym typeface="+mn-ea"/>
              </a:rPr>
              <a:t>net profit margin, cash flow, etc.</a:t>
            </a:r>
            <a:endParaRPr lang="en-US" sz="2250" b="1" dirty="0">
              <a:solidFill>
                <a:srgbClr val="002060"/>
              </a:solidFill>
            </a:endParaRPr>
          </a:p>
          <a:p>
            <a:pPr algn="just"/>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511175"/>
            <a:ext cx="12219305" cy="685165"/>
          </a:xfrm>
          <a:ln>
            <a:solidFill>
              <a:srgbClr val="990000"/>
            </a:solidFill>
          </a:ln>
        </p:spPr>
        <p:txBody>
          <a:bodyPr/>
          <a:lstStyle/>
          <a:p>
            <a:pPr algn="l"/>
            <a:r>
              <a:rPr lang="en-US" altLang="en-US" sz="3200">
                <a:solidFill>
                  <a:srgbClr val="990000"/>
                </a:solidFill>
                <a:sym typeface="+mn-ea"/>
              </a:rPr>
              <a:t>  E</a:t>
            </a:r>
            <a:r>
              <a:rPr lang="en-US" sz="3200">
                <a:solidFill>
                  <a:srgbClr val="990000"/>
                </a:solidFill>
                <a:sym typeface="+mn-ea"/>
              </a:rPr>
              <a:t>xamples of Demand Forecasting</a:t>
            </a:r>
          </a:p>
        </p:txBody>
      </p:sp>
      <p:sp>
        <p:nvSpPr>
          <p:cNvPr id="3" name="Content Placeholder 2"/>
          <p:cNvSpPr>
            <a:spLocks noGrp="1"/>
          </p:cNvSpPr>
          <p:nvPr>
            <p:ph idx="1"/>
          </p:nvPr>
        </p:nvSpPr>
        <p:spPr>
          <a:xfrm>
            <a:off x="609600" y="1404730"/>
            <a:ext cx="10972800" cy="4721433"/>
          </a:xfrm>
        </p:spPr>
        <p:txBody>
          <a:bodyPr/>
          <a:lstStyle/>
          <a:p>
            <a:pPr algn="just"/>
            <a:r>
              <a:rPr lang="en-US" sz="2400" dirty="0">
                <a:solidFill>
                  <a:srgbClr val="002060"/>
                </a:solidFill>
              </a:rPr>
              <a:t>Some real-world practical examples of Demand Forecasting are – A leading car maker, </a:t>
            </a:r>
            <a:r>
              <a:rPr lang="en-US" sz="2400" b="1" dirty="0">
                <a:solidFill>
                  <a:srgbClr val="002060"/>
                </a:solidFill>
              </a:rPr>
              <a:t>refers to the last 12 months of actual sales of its cars at model</a:t>
            </a:r>
            <a:r>
              <a:rPr lang="en-US" sz="2400" dirty="0">
                <a:solidFill>
                  <a:srgbClr val="002060"/>
                </a:solidFill>
              </a:rPr>
              <a:t>, </a:t>
            </a:r>
            <a:r>
              <a:rPr lang="en-US" sz="2400" b="1" dirty="0">
                <a:solidFill>
                  <a:srgbClr val="002060"/>
                </a:solidFill>
              </a:rPr>
              <a:t>engine type, and color level;</a:t>
            </a:r>
            <a:r>
              <a:rPr lang="en-US" sz="2400" dirty="0">
                <a:solidFill>
                  <a:srgbClr val="002060"/>
                </a:solidFill>
              </a:rPr>
              <a:t> and based on the expected growth, forecasts the </a:t>
            </a:r>
            <a:r>
              <a:rPr lang="en-US" sz="2400" b="1" dirty="0">
                <a:solidFill>
                  <a:srgbClr val="002060"/>
                </a:solidFill>
              </a:rPr>
              <a:t>short-term demand </a:t>
            </a:r>
            <a:r>
              <a:rPr lang="en-US" sz="2400" dirty="0">
                <a:solidFill>
                  <a:srgbClr val="002060"/>
                </a:solidFill>
              </a:rPr>
              <a:t>for the next 12 month for </a:t>
            </a:r>
            <a:r>
              <a:rPr lang="en-US" sz="2400" b="1" dirty="0">
                <a:solidFill>
                  <a:srgbClr val="002060"/>
                </a:solidFill>
              </a:rPr>
              <a:t>purchase, production and inventory planning purposes.</a:t>
            </a:r>
          </a:p>
          <a:p>
            <a:pPr algn="just"/>
            <a:endParaRPr lang="en-US" sz="2400" dirty="0">
              <a:solidFill>
                <a:srgbClr val="002060"/>
              </a:solidFill>
            </a:endParaRPr>
          </a:p>
          <a:p>
            <a:pPr algn="just"/>
            <a:r>
              <a:rPr lang="en-US" sz="2400" dirty="0">
                <a:solidFill>
                  <a:srgbClr val="002060"/>
                </a:solidFill>
              </a:rPr>
              <a:t>A leading food manufacturing company refers to the </a:t>
            </a:r>
            <a:r>
              <a:rPr lang="en-US" sz="2400" b="1" dirty="0">
                <a:solidFill>
                  <a:srgbClr val="002060"/>
                </a:solidFill>
              </a:rPr>
              <a:t>last 24 months of actual sales of its highly seasonal products </a:t>
            </a:r>
            <a:r>
              <a:rPr lang="en-US" sz="2400" dirty="0">
                <a:solidFill>
                  <a:srgbClr val="002060"/>
                </a:solidFill>
              </a:rPr>
              <a:t>like </a:t>
            </a:r>
            <a:r>
              <a:rPr lang="en-US" sz="2400" b="1" dirty="0">
                <a:solidFill>
                  <a:srgbClr val="002060"/>
                </a:solidFill>
              </a:rPr>
              <a:t>soups and mashed potatoes. </a:t>
            </a:r>
            <a:r>
              <a:rPr lang="en-US" sz="2400" dirty="0">
                <a:solidFill>
                  <a:srgbClr val="002060"/>
                </a:solidFill>
              </a:rPr>
              <a:t>An analysis is carried out at the </a:t>
            </a:r>
            <a:r>
              <a:rPr lang="en-US" sz="2400" b="1" dirty="0">
                <a:solidFill>
                  <a:srgbClr val="002060"/>
                </a:solidFill>
              </a:rPr>
              <a:t>flavor and packaging size level</a:t>
            </a:r>
            <a:r>
              <a:rPr lang="en-US" sz="2400" dirty="0">
                <a:solidFill>
                  <a:srgbClr val="002060"/>
                </a:solidFill>
              </a:rPr>
              <a:t>. Then based on the market potential, </a:t>
            </a:r>
            <a:r>
              <a:rPr lang="en-US" sz="2400" b="1" dirty="0">
                <a:solidFill>
                  <a:srgbClr val="002060"/>
                </a:solidFill>
              </a:rPr>
              <a:t>demand is forecasted for the next 12 to 24 months for sourcing of key ingredients like tomatoes, potatoes, etc.</a:t>
            </a:r>
            <a:r>
              <a:rPr lang="en-US" sz="2400" dirty="0">
                <a:solidFill>
                  <a:srgbClr val="002060"/>
                </a:solidFill>
              </a:rPr>
              <a:t> and for </a:t>
            </a:r>
            <a:r>
              <a:rPr lang="en-US" sz="2400" b="1" dirty="0">
                <a:solidFill>
                  <a:srgbClr val="002060"/>
                </a:solidFill>
              </a:rPr>
              <a:t>capacity planning</a:t>
            </a:r>
            <a:r>
              <a:rPr lang="en-US" sz="2400" dirty="0">
                <a:solidFill>
                  <a:srgbClr val="002060"/>
                </a:solidFill>
              </a:rPr>
              <a:t> and </a:t>
            </a:r>
            <a:r>
              <a:rPr lang="en-US" sz="2400" b="1" dirty="0">
                <a:solidFill>
                  <a:srgbClr val="002060"/>
                </a:solidFill>
              </a:rPr>
              <a:t>evaluating the need for external co-packing.</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510540"/>
            <a:ext cx="12204700"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Importance of Demand Forecasting</a:t>
            </a:r>
          </a:p>
        </p:txBody>
      </p:sp>
      <p:sp>
        <p:nvSpPr>
          <p:cNvPr id="3" name="Content Placeholder 2"/>
          <p:cNvSpPr>
            <a:spLocks noGrp="1"/>
          </p:cNvSpPr>
          <p:nvPr>
            <p:ph idx="1"/>
          </p:nvPr>
        </p:nvSpPr>
        <p:spPr/>
        <p:txBody>
          <a:bodyPr/>
          <a:lstStyle/>
          <a:p>
            <a:pPr algn="just"/>
            <a:r>
              <a:rPr lang="en-US" sz="2400" dirty="0">
                <a:solidFill>
                  <a:srgbClr val="002060"/>
                </a:solidFill>
              </a:rPr>
              <a:t>Demand Forecasting is the pivotal business process </a:t>
            </a:r>
            <a:r>
              <a:rPr lang="en-US" sz="2400" b="1" dirty="0">
                <a:solidFill>
                  <a:srgbClr val="002060"/>
                </a:solidFill>
              </a:rPr>
              <a:t>around which strategic and operational plans of a company are </a:t>
            </a:r>
            <a:r>
              <a:rPr lang="en-US" sz="2400" b="1" dirty="0" smtClean="0">
                <a:solidFill>
                  <a:srgbClr val="002060"/>
                </a:solidFill>
              </a:rPr>
              <a:t>planned</a:t>
            </a:r>
            <a:r>
              <a:rPr lang="en-US" sz="2400" dirty="0" smtClean="0">
                <a:solidFill>
                  <a:srgbClr val="002060"/>
                </a:solidFill>
              </a:rPr>
              <a:t>. </a:t>
            </a:r>
            <a:r>
              <a:rPr lang="en-US" sz="2400" dirty="0">
                <a:solidFill>
                  <a:srgbClr val="002060"/>
                </a:solidFill>
              </a:rPr>
              <a:t>Based on the Demand Forecast, strategic and long-range plans of a business </a:t>
            </a:r>
            <a:r>
              <a:rPr lang="en-US" sz="2400" b="1" dirty="0">
                <a:solidFill>
                  <a:srgbClr val="002060"/>
                </a:solidFill>
              </a:rPr>
              <a:t>like budgeting, financial planning, sales and marketing plans, capacity planning, risk assessment and mitigation plans are formulated.</a:t>
            </a:r>
          </a:p>
          <a:p>
            <a:pPr algn="just"/>
            <a:endParaRPr lang="en-US" sz="2400" dirty="0">
              <a:solidFill>
                <a:srgbClr val="002060"/>
              </a:solidFill>
            </a:endParaRPr>
          </a:p>
          <a:p>
            <a:pPr algn="just"/>
            <a:r>
              <a:rPr lang="en-US" sz="2400" dirty="0">
                <a:solidFill>
                  <a:srgbClr val="002060"/>
                </a:solidFill>
              </a:rPr>
              <a:t>Short to medium term tactical plans like </a:t>
            </a:r>
            <a:r>
              <a:rPr lang="en-US" sz="2400" b="1" dirty="0">
                <a:solidFill>
                  <a:srgbClr val="002060"/>
                </a:solidFill>
              </a:rPr>
              <a:t>pre-building, make-to-stock, make-to-order, contract manufacturing, supply planning, network balancing, etc.</a:t>
            </a:r>
            <a:r>
              <a:rPr lang="en-US" sz="2400" dirty="0">
                <a:solidFill>
                  <a:srgbClr val="002060"/>
                </a:solidFill>
              </a:rPr>
              <a:t> </a:t>
            </a:r>
            <a:r>
              <a:rPr lang="en-US" sz="2400" b="1" dirty="0">
                <a:solidFill>
                  <a:srgbClr val="002060"/>
                </a:solidFill>
              </a:rPr>
              <a:t>are execution based</a:t>
            </a:r>
            <a:r>
              <a:rPr lang="en-US" sz="2400" dirty="0">
                <a:solidFill>
                  <a:srgbClr val="002060"/>
                </a:solidFill>
              </a:rPr>
              <a:t>. Demand Forecasting also facilitates important management activities like </a:t>
            </a:r>
            <a:r>
              <a:rPr lang="en-US" sz="2400" b="1" dirty="0">
                <a:solidFill>
                  <a:srgbClr val="002060"/>
                </a:solidFill>
              </a:rPr>
              <a:t>decision making, performance evaluation, judicious allocation of resources in a constrained environment and business expansion planning.</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510540"/>
            <a:ext cx="12205970" cy="69977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management </a:t>
            </a:r>
          </a:p>
        </p:txBody>
      </p:sp>
      <p:sp>
        <p:nvSpPr>
          <p:cNvPr id="3" name="Content Placeholder 2"/>
          <p:cNvSpPr>
            <a:spLocks noGrp="1"/>
          </p:cNvSpPr>
          <p:nvPr>
            <p:ph idx="1"/>
          </p:nvPr>
        </p:nvSpPr>
        <p:spPr>
          <a:xfrm>
            <a:off x="647700" y="1583690"/>
            <a:ext cx="11186795" cy="4593590"/>
          </a:xfrm>
        </p:spPr>
        <p:txBody>
          <a:bodyPr>
            <a:normAutofit/>
          </a:bodyPr>
          <a:lstStyle/>
          <a:p>
            <a:pPr indent="0" algn="just" eaLnBrk="1" latinLnBrk="0" hangingPunct="1">
              <a:lnSpc>
                <a:spcPct val="130000"/>
              </a:lnSpc>
              <a:spcBef>
                <a:spcPts val="0"/>
              </a:spcBef>
            </a:pPr>
            <a:r>
              <a:rPr lang="en-US" sz="2400" dirty="0">
                <a:solidFill>
                  <a:srgbClr val="002060"/>
                </a:solidFill>
              </a:rPr>
              <a:t>It deals with </a:t>
            </a:r>
            <a:r>
              <a:rPr lang="en-US" sz="2400" b="1" dirty="0">
                <a:solidFill>
                  <a:srgbClr val="002060"/>
                </a:solidFill>
              </a:rPr>
              <a:t>creating and regulating the demand </a:t>
            </a:r>
            <a:r>
              <a:rPr lang="en-US" sz="2400" dirty="0">
                <a:solidFill>
                  <a:srgbClr val="002060"/>
                </a:solidFill>
              </a:rPr>
              <a:t>and </a:t>
            </a:r>
            <a:r>
              <a:rPr lang="en-US" sz="2400" b="1" dirty="0">
                <a:solidFill>
                  <a:srgbClr val="002060"/>
                </a:solidFill>
              </a:rPr>
              <a:t>providing goods to customers </a:t>
            </a:r>
            <a:r>
              <a:rPr lang="en-US" sz="2400" dirty="0">
                <a:solidFill>
                  <a:srgbClr val="002060"/>
                </a:solidFill>
              </a:rPr>
              <a:t>for which they are </a:t>
            </a:r>
            <a:r>
              <a:rPr lang="en-US" sz="2400" b="1" dirty="0">
                <a:solidFill>
                  <a:srgbClr val="002060"/>
                </a:solidFill>
              </a:rPr>
              <a:t>willing to pay a price worth their value</a:t>
            </a:r>
            <a:r>
              <a:rPr lang="en-US" sz="2400" dirty="0">
                <a:solidFill>
                  <a:srgbClr val="002060"/>
                </a:solidFill>
              </a:rPr>
              <a:t>.</a:t>
            </a:r>
          </a:p>
          <a:p>
            <a:pPr indent="0" algn="just" eaLnBrk="1" latinLnBrk="0" hangingPunct="1">
              <a:lnSpc>
                <a:spcPct val="130000"/>
              </a:lnSpc>
              <a:spcBef>
                <a:spcPts val="0"/>
              </a:spcBef>
            </a:pPr>
            <a:r>
              <a:rPr lang="en-US" sz="2400" dirty="0" smtClean="0">
                <a:solidFill>
                  <a:srgbClr val="002060"/>
                </a:solidFill>
              </a:rPr>
              <a:t>Marketing </a:t>
            </a:r>
            <a:r>
              <a:rPr lang="en-US" sz="2400" dirty="0">
                <a:solidFill>
                  <a:srgbClr val="002060"/>
                </a:solidFill>
              </a:rPr>
              <a:t>Management </a:t>
            </a:r>
            <a:r>
              <a:rPr lang="en-US" sz="2400" b="1" dirty="0">
                <a:solidFill>
                  <a:srgbClr val="002060"/>
                </a:solidFill>
              </a:rPr>
              <a:t>performs all managerial functions </a:t>
            </a:r>
            <a:r>
              <a:rPr lang="en-US" sz="2400" dirty="0">
                <a:solidFill>
                  <a:srgbClr val="002060"/>
                </a:solidFill>
              </a:rPr>
              <a:t>in the field of </a:t>
            </a:r>
            <a:r>
              <a:rPr lang="en-US" sz="2400" b="1" dirty="0">
                <a:solidFill>
                  <a:srgbClr val="002060"/>
                </a:solidFill>
              </a:rPr>
              <a:t>marketing.</a:t>
            </a:r>
          </a:p>
          <a:p>
            <a:pPr indent="0" algn="just" eaLnBrk="1" latinLnBrk="0" hangingPunct="1">
              <a:lnSpc>
                <a:spcPct val="130000"/>
              </a:lnSpc>
              <a:spcBef>
                <a:spcPts val="0"/>
              </a:spcBef>
            </a:pPr>
            <a:r>
              <a:rPr lang="en-US" sz="2400" dirty="0" smtClean="0">
                <a:solidFill>
                  <a:srgbClr val="002060"/>
                </a:solidFill>
              </a:rPr>
              <a:t>Marketing </a:t>
            </a:r>
            <a:r>
              <a:rPr lang="en-US" sz="2400" dirty="0">
                <a:solidFill>
                  <a:srgbClr val="002060"/>
                </a:solidFill>
              </a:rPr>
              <a:t>Management identifies </a:t>
            </a:r>
            <a:r>
              <a:rPr lang="en-US" sz="2400" b="1" dirty="0">
                <a:solidFill>
                  <a:srgbClr val="002060"/>
                </a:solidFill>
              </a:rPr>
              <a:t>market opportunities </a:t>
            </a:r>
            <a:r>
              <a:rPr lang="en-US" sz="2400" dirty="0">
                <a:solidFill>
                  <a:srgbClr val="002060"/>
                </a:solidFill>
              </a:rPr>
              <a:t>and comes out with </a:t>
            </a:r>
            <a:r>
              <a:rPr lang="en-US" sz="2400" b="1" dirty="0">
                <a:solidFill>
                  <a:srgbClr val="002060"/>
                </a:solidFill>
              </a:rPr>
              <a:t>appropriate strategies </a:t>
            </a:r>
            <a:r>
              <a:rPr lang="en-US" sz="2400" dirty="0">
                <a:solidFill>
                  <a:srgbClr val="002060"/>
                </a:solidFill>
              </a:rPr>
              <a:t>for </a:t>
            </a:r>
            <a:r>
              <a:rPr lang="en-US" sz="2400" b="1" dirty="0">
                <a:solidFill>
                  <a:srgbClr val="002060"/>
                </a:solidFill>
              </a:rPr>
              <a:t>exploring those opportunities profitably</a:t>
            </a:r>
            <a:r>
              <a:rPr lang="en-US" sz="2400" dirty="0">
                <a:solidFill>
                  <a:srgbClr val="002060"/>
                </a:solidFill>
              </a:rPr>
              <a:t>. It has to </a:t>
            </a:r>
            <a:r>
              <a:rPr lang="en-US" sz="2400" b="1" dirty="0">
                <a:solidFill>
                  <a:srgbClr val="002060"/>
                </a:solidFill>
              </a:rPr>
              <a:t>implement marketing programme </a:t>
            </a:r>
            <a:r>
              <a:rPr lang="en-US" sz="2400" dirty="0">
                <a:solidFill>
                  <a:srgbClr val="002060"/>
                </a:solidFill>
              </a:rPr>
              <a:t>and </a:t>
            </a:r>
            <a:r>
              <a:rPr lang="en-US" sz="2400" b="1" dirty="0">
                <a:solidFill>
                  <a:srgbClr val="002060"/>
                </a:solidFill>
              </a:rPr>
              <a:t>evaluate continuously </a:t>
            </a:r>
            <a:r>
              <a:rPr lang="en-US" sz="2400" dirty="0">
                <a:solidFill>
                  <a:srgbClr val="002060"/>
                </a:solidFill>
              </a:rPr>
              <a:t>the </a:t>
            </a:r>
            <a:r>
              <a:rPr lang="en-US" sz="2400" b="1" dirty="0">
                <a:solidFill>
                  <a:srgbClr val="002060"/>
                </a:solidFill>
              </a:rPr>
              <a:t>effectiveness of </a:t>
            </a:r>
            <a:r>
              <a:rPr lang="en-US" sz="2400" b="1" dirty="0" smtClean="0">
                <a:solidFill>
                  <a:srgbClr val="002060"/>
                </a:solidFill>
              </a:rPr>
              <a:t>marketing</a:t>
            </a:r>
            <a:r>
              <a:rPr lang="en-US" sz="2400" dirty="0" smtClean="0">
                <a:solidFill>
                  <a:srgbClr val="002060"/>
                </a:solidFill>
              </a:rPr>
              <a:t>. </a:t>
            </a:r>
            <a:r>
              <a:rPr lang="en-US" sz="2400" dirty="0">
                <a:solidFill>
                  <a:srgbClr val="002060"/>
                </a:solidFill>
              </a:rPr>
              <a:t>It has to </a:t>
            </a:r>
            <a:r>
              <a:rPr lang="en-US" sz="2400" b="1" dirty="0">
                <a:solidFill>
                  <a:srgbClr val="002060"/>
                </a:solidFill>
              </a:rPr>
              <a:t>remove the deficiencies observed</a:t>
            </a:r>
            <a:r>
              <a:rPr lang="en-US" sz="2400" dirty="0">
                <a:solidFill>
                  <a:srgbClr val="002060"/>
                </a:solidFill>
              </a:rPr>
              <a:t> in the </a:t>
            </a:r>
            <a:r>
              <a:rPr lang="en-US" sz="2400" b="1" dirty="0">
                <a:solidFill>
                  <a:srgbClr val="002060"/>
                </a:solidFill>
              </a:rPr>
              <a:t>actual execution of marketing plans</a:t>
            </a:r>
            <a:r>
              <a:rPr lang="en-US" sz="2400" dirty="0">
                <a:solidFill>
                  <a:srgbClr val="002060"/>
                </a:solidFill>
              </a:rPr>
              <a:t>, </a:t>
            </a:r>
            <a:r>
              <a:rPr lang="en-US" sz="2400" b="1" dirty="0">
                <a:solidFill>
                  <a:srgbClr val="002060"/>
                </a:solidFill>
              </a:rPr>
              <a:t>policies, and procedures</a:t>
            </a:r>
            <a:r>
              <a:rPr lang="en-US" sz="2400" dirty="0">
                <a:solidFill>
                  <a:srgbClr val="002060"/>
                </a:solidFill>
              </a:rPr>
              <a:t>. </a:t>
            </a:r>
          </a:p>
          <a:p>
            <a:pPr indent="0" algn="just" eaLnBrk="1" latinLnBrk="0" hangingPunct="1">
              <a:lnSpc>
                <a:spcPct val="130000"/>
              </a:lnSpc>
              <a:spcBef>
                <a:spcPts val="0"/>
              </a:spcBef>
            </a:pPr>
            <a:endParaRPr lang="en-US" sz="1800" dirty="0">
              <a:solidFill>
                <a:srgbClr val="002060"/>
              </a:solidFill>
            </a:endParaRPr>
          </a:p>
          <a:p>
            <a:pPr marL="0" indent="0" algn="just" eaLnBrk="1" latinLnBrk="0" hangingPunct="1">
              <a:lnSpc>
                <a:spcPct val="130000"/>
              </a:lnSpc>
              <a:spcBef>
                <a:spcPts val="0"/>
              </a:spcBef>
              <a:buNone/>
            </a:pPr>
            <a:endParaRPr lang="en-US" sz="18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 y="511175"/>
            <a:ext cx="12205335" cy="68516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 segmentation</a:t>
            </a:r>
          </a:p>
        </p:txBody>
      </p:sp>
      <p:sp>
        <p:nvSpPr>
          <p:cNvPr id="3" name="Content Placeholder 2"/>
          <p:cNvSpPr>
            <a:spLocks noGrp="1"/>
          </p:cNvSpPr>
          <p:nvPr>
            <p:ph idx="1"/>
          </p:nvPr>
        </p:nvSpPr>
        <p:spPr/>
        <p:txBody>
          <a:bodyPr/>
          <a:lstStyle/>
          <a:p>
            <a:pPr algn="just"/>
            <a:r>
              <a:rPr lang="en-US" sz="2400" dirty="0">
                <a:solidFill>
                  <a:srgbClr val="00B050"/>
                </a:solidFill>
              </a:rPr>
              <a:t>Market segmentation is the </a:t>
            </a:r>
            <a:r>
              <a:rPr lang="en-US" sz="2400" b="1" dirty="0">
                <a:solidFill>
                  <a:srgbClr val="00B050"/>
                </a:solidFill>
              </a:rPr>
              <a:t>process of dividing a target market into smaller, more defined categories. </a:t>
            </a:r>
          </a:p>
          <a:p>
            <a:pPr algn="just"/>
            <a:endParaRPr lang="en-US" sz="2400" dirty="0">
              <a:solidFill>
                <a:srgbClr val="00B050"/>
              </a:solidFill>
            </a:endParaRPr>
          </a:p>
          <a:p>
            <a:pPr algn="just"/>
            <a:r>
              <a:rPr lang="en-US" sz="2400" dirty="0">
                <a:solidFill>
                  <a:srgbClr val="00B050"/>
                </a:solidFill>
              </a:rPr>
              <a:t>It segments customers and audiences into </a:t>
            </a:r>
            <a:r>
              <a:rPr lang="en-US" sz="2400" b="1" dirty="0">
                <a:solidFill>
                  <a:srgbClr val="00B050"/>
                </a:solidFill>
              </a:rPr>
              <a:t>groups that share similar characteristics such as demographics, interests, needs, or location.</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5" y="482600"/>
            <a:ext cx="12231370" cy="71310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 segmentation</a:t>
            </a:r>
          </a:p>
        </p:txBody>
      </p:sp>
      <p:pic>
        <p:nvPicPr>
          <p:cNvPr id="7" name="Picture 1" descr="IMG_256"/>
          <p:cNvPicPr>
            <a:picLocks noGrp="1" noChangeAspect="1"/>
          </p:cNvPicPr>
          <p:nvPr>
            <p:ph idx="1"/>
          </p:nvPr>
        </p:nvPicPr>
        <p:blipFill>
          <a:blip r:embed="rId2"/>
          <a:stretch>
            <a:fillRect/>
          </a:stretch>
        </p:blipFill>
        <p:spPr>
          <a:xfrm>
            <a:off x="7907020" y="1417955"/>
            <a:ext cx="3970655" cy="3970655"/>
          </a:xfrm>
          <a:prstGeom prst="rect">
            <a:avLst/>
          </a:prstGeom>
          <a:noFill/>
          <a:ln w="9525">
            <a:noFill/>
          </a:ln>
        </p:spPr>
      </p:pic>
      <p:sp>
        <p:nvSpPr>
          <p:cNvPr id="100" name="Text Box 99"/>
          <p:cNvSpPr txBox="1"/>
          <p:nvPr/>
        </p:nvSpPr>
        <p:spPr>
          <a:xfrm>
            <a:off x="609600" y="1812925"/>
            <a:ext cx="6932295" cy="4825167"/>
          </a:xfrm>
          <a:prstGeom prst="rect">
            <a:avLst/>
          </a:prstGeom>
          <a:noFill/>
          <a:ln w="9525">
            <a:noFill/>
          </a:ln>
        </p:spPr>
        <p:txBody>
          <a:bodyPr wrap="square">
            <a:spAutoFit/>
          </a:bodyPr>
          <a:lstStyle/>
          <a:p>
            <a:pPr marL="0" indent="0" algn="l"/>
            <a:r>
              <a:rPr lang="en-US" sz="2400" dirty="0">
                <a:solidFill>
                  <a:srgbClr val="00B050"/>
                </a:solidFill>
              </a:rPr>
              <a:t>The Four Types of Market Segmentation</a:t>
            </a:r>
          </a:p>
          <a:p>
            <a:pPr marL="0" indent="0" algn="l" fontAlgn="auto">
              <a:lnSpc>
                <a:spcPct val="150000"/>
              </a:lnSpc>
            </a:pPr>
            <a:r>
              <a:rPr lang="en-US" sz="2400" b="0" dirty="0">
                <a:solidFill>
                  <a:srgbClr val="002060"/>
                </a:solidFill>
                <a:cs typeface="SimSun" charset="0"/>
              </a:rPr>
              <a:t>The four bases of market segmentation are:</a:t>
            </a:r>
          </a:p>
          <a:p>
            <a:pPr marL="0" indent="0" algn="l" fontAlgn="auto">
              <a:lnSpc>
                <a:spcPct val="150000"/>
              </a:lnSpc>
            </a:pPr>
            <a:r>
              <a:rPr lang="en-US" sz="2400" b="0" dirty="0">
                <a:solidFill>
                  <a:srgbClr val="00B050"/>
                </a:solidFill>
                <a:cs typeface="SimSun" charset="0"/>
              </a:rPr>
              <a:t>· Demographic segmentation</a:t>
            </a:r>
          </a:p>
          <a:p>
            <a:pPr marL="0" indent="0" algn="l" fontAlgn="auto">
              <a:lnSpc>
                <a:spcPct val="150000"/>
              </a:lnSpc>
            </a:pPr>
            <a:r>
              <a:rPr lang="en-US" sz="2400" b="0" dirty="0">
                <a:solidFill>
                  <a:srgbClr val="00B050"/>
                </a:solidFill>
                <a:cs typeface="SimSun" charset="0"/>
              </a:rPr>
              <a:t>· Psychographic segmentation</a:t>
            </a:r>
          </a:p>
          <a:p>
            <a:pPr marL="0" indent="0" algn="l" fontAlgn="auto">
              <a:lnSpc>
                <a:spcPct val="150000"/>
              </a:lnSpc>
            </a:pPr>
            <a:r>
              <a:rPr lang="en-US" sz="2400" b="0" dirty="0">
                <a:solidFill>
                  <a:srgbClr val="00B050"/>
                </a:solidFill>
                <a:cs typeface="SimSun" charset="0"/>
              </a:rPr>
              <a:t>· Behavioral segmentation</a:t>
            </a:r>
          </a:p>
          <a:p>
            <a:pPr marL="0" indent="0" algn="l" fontAlgn="auto">
              <a:lnSpc>
                <a:spcPct val="150000"/>
              </a:lnSpc>
            </a:pPr>
            <a:r>
              <a:rPr lang="en-US" sz="2400" b="0" dirty="0">
                <a:solidFill>
                  <a:srgbClr val="00B050"/>
                </a:solidFill>
                <a:cs typeface="SimSun" charset="0"/>
              </a:rPr>
              <a:t>· Geographic segmentation</a:t>
            </a:r>
          </a:p>
          <a:p>
            <a:pPr marL="0" indent="0" algn="l" fontAlgn="auto">
              <a:lnSpc>
                <a:spcPct val="150000"/>
              </a:lnSpc>
            </a:pPr>
            <a:r>
              <a:rPr lang="en-US" sz="2400" b="0" dirty="0">
                <a:solidFill>
                  <a:srgbClr val="002060"/>
                </a:solidFill>
                <a:cs typeface="SimSun" charset="0"/>
              </a:rPr>
              <a:t>Within each of these types of market segmentation, multiple sub-categories further classify audiences and customers.</a:t>
            </a:r>
          </a:p>
        </p:txBody>
      </p:sp>
      <p:pic>
        <p:nvPicPr>
          <p:cNvPr id="5" name="Picture 4"/>
          <p:cNvPicPr/>
          <p:nvPr/>
        </p:nvPicPr>
        <p:blipFill>
          <a:blip r:embed="rId3"/>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3" name="Slide Number Placeholder 2"/>
          <p:cNvSpPr>
            <a:spLocks noGrp="1"/>
          </p:cNvSpPr>
          <p:nvPr>
            <p:ph type="sldNum" sz="quarter" idx="12"/>
          </p:nvPr>
        </p:nvSpPr>
        <p:spPr/>
        <p:txBody>
          <a:bodyPr/>
          <a:lstStyle/>
          <a:p>
            <a:fld id="{49AE70B2-8BF9-45C0-BB95-33D1B9D3A854}"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95935"/>
            <a:ext cx="12219305" cy="70040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 segmentation</a:t>
            </a:r>
            <a:endParaRPr lang="en-US" sz="3200"/>
          </a:p>
        </p:txBody>
      </p:sp>
      <p:sp>
        <p:nvSpPr>
          <p:cNvPr id="3" name="Content Placeholder 2"/>
          <p:cNvSpPr>
            <a:spLocks noGrp="1"/>
          </p:cNvSpPr>
          <p:nvPr>
            <p:ph idx="1"/>
          </p:nvPr>
        </p:nvSpPr>
        <p:spPr>
          <a:xfrm>
            <a:off x="609600" y="1338470"/>
            <a:ext cx="10972800" cy="4787693"/>
          </a:xfrm>
        </p:spPr>
        <p:txBody>
          <a:bodyPr/>
          <a:lstStyle/>
          <a:p>
            <a:r>
              <a:rPr lang="en-US" sz="2400" dirty="0">
                <a:solidFill>
                  <a:srgbClr val="002060"/>
                </a:solidFill>
              </a:rPr>
              <a:t>Demographic Segmentation</a:t>
            </a:r>
          </a:p>
          <a:p>
            <a:r>
              <a:rPr lang="en-US" sz="2400" dirty="0">
                <a:solidFill>
                  <a:srgbClr val="002060"/>
                </a:solidFill>
              </a:rPr>
              <a:t>Demographic segmentation is one of the </a:t>
            </a:r>
            <a:r>
              <a:rPr lang="en-US" sz="2400" b="1" dirty="0">
                <a:solidFill>
                  <a:srgbClr val="002060"/>
                </a:solidFill>
              </a:rPr>
              <a:t>most popular and commonly </a:t>
            </a:r>
            <a:r>
              <a:rPr lang="en-US" sz="2400" dirty="0">
                <a:solidFill>
                  <a:srgbClr val="002060"/>
                </a:solidFill>
              </a:rPr>
              <a:t>used types of market segmentation. It refers </a:t>
            </a:r>
            <a:r>
              <a:rPr lang="en-US" sz="2400" b="1" dirty="0">
                <a:solidFill>
                  <a:srgbClr val="002060"/>
                </a:solidFill>
              </a:rPr>
              <a:t>to statistical data about a group of people.</a:t>
            </a:r>
          </a:p>
          <a:p>
            <a:r>
              <a:rPr lang="en-US" sz="2400" dirty="0">
                <a:solidFill>
                  <a:srgbClr val="002060"/>
                </a:solidFill>
              </a:rPr>
              <a:t>Demographic Market Segmentation Examples  </a:t>
            </a:r>
          </a:p>
          <a:p>
            <a:pPr lvl="1"/>
            <a:r>
              <a:rPr lang="en-US" sz="2400" dirty="0" smtClean="0">
                <a:solidFill>
                  <a:srgbClr val="00B050"/>
                </a:solidFill>
              </a:rPr>
              <a:t>Age   ,Gender</a:t>
            </a:r>
            <a:endParaRPr lang="en-US" sz="2400" dirty="0">
              <a:solidFill>
                <a:srgbClr val="00B050"/>
              </a:solidFill>
            </a:endParaRPr>
          </a:p>
          <a:p>
            <a:pPr lvl="1"/>
            <a:r>
              <a:rPr lang="en-US" sz="2400" dirty="0" smtClean="0">
                <a:solidFill>
                  <a:srgbClr val="00B050"/>
                </a:solidFill>
              </a:rPr>
              <a:t>Income ,Location</a:t>
            </a:r>
            <a:endParaRPr lang="en-US" sz="2400" dirty="0">
              <a:solidFill>
                <a:srgbClr val="00B050"/>
              </a:solidFill>
            </a:endParaRPr>
          </a:p>
          <a:p>
            <a:pPr lvl="1"/>
            <a:r>
              <a:rPr lang="en-US" sz="2400" dirty="0">
                <a:solidFill>
                  <a:srgbClr val="00B050"/>
                </a:solidFill>
              </a:rPr>
              <a:t>Family </a:t>
            </a:r>
            <a:r>
              <a:rPr lang="en-US" sz="2400" dirty="0" smtClean="0">
                <a:solidFill>
                  <a:srgbClr val="00B050"/>
                </a:solidFill>
              </a:rPr>
              <a:t>Situation ,</a:t>
            </a:r>
            <a:endParaRPr lang="en-US" sz="2400" dirty="0">
              <a:solidFill>
                <a:srgbClr val="00B050"/>
              </a:solidFill>
            </a:endParaRPr>
          </a:p>
          <a:p>
            <a:pPr lvl="1"/>
            <a:r>
              <a:rPr lang="en-US" sz="2400" dirty="0">
                <a:solidFill>
                  <a:srgbClr val="00B050"/>
                </a:solidFill>
              </a:rPr>
              <a:t>Annual Income</a:t>
            </a:r>
          </a:p>
          <a:p>
            <a:pPr lvl="1"/>
            <a:r>
              <a:rPr lang="en-US" sz="2400" dirty="0">
                <a:solidFill>
                  <a:srgbClr val="00B050"/>
                </a:solidFill>
              </a:rPr>
              <a:t>Education</a:t>
            </a:r>
          </a:p>
          <a:p>
            <a:pPr lvl="1"/>
            <a:r>
              <a:rPr lang="en-US" sz="2400" dirty="0">
                <a:solidFill>
                  <a:srgbClr val="00B050"/>
                </a:solidFill>
              </a:rPr>
              <a:t>Ethnicity</a:t>
            </a:r>
          </a:p>
          <a:p>
            <a:pPr marL="457200" lvl="1" indent="0">
              <a:buNone/>
            </a:pPr>
            <a:endParaRPr lang="en-US" sz="2400" dirty="0">
              <a:solidFill>
                <a:srgbClr val="00B05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510540"/>
            <a:ext cx="12205970"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 segmentation</a:t>
            </a:r>
            <a:endParaRPr lang="en-US" sz="3200"/>
          </a:p>
        </p:txBody>
      </p:sp>
      <p:sp>
        <p:nvSpPr>
          <p:cNvPr id="3" name="Content Placeholder 2"/>
          <p:cNvSpPr>
            <a:spLocks noGrp="1"/>
          </p:cNvSpPr>
          <p:nvPr>
            <p:ph idx="1"/>
          </p:nvPr>
        </p:nvSpPr>
        <p:spPr>
          <a:xfrm>
            <a:off x="609600" y="1364974"/>
            <a:ext cx="10972800" cy="5261113"/>
          </a:xfrm>
        </p:spPr>
        <p:txBody>
          <a:bodyPr/>
          <a:lstStyle/>
          <a:p>
            <a:pPr marL="0" indent="0">
              <a:buNone/>
            </a:pPr>
            <a:r>
              <a:rPr lang="en-US" sz="2400" dirty="0">
                <a:solidFill>
                  <a:srgbClr val="00B050"/>
                </a:solidFill>
              </a:rPr>
              <a:t>Psychographic Segmentation</a:t>
            </a:r>
          </a:p>
          <a:p>
            <a:r>
              <a:rPr lang="en-US" sz="2400" dirty="0" smtClean="0">
                <a:solidFill>
                  <a:srgbClr val="002060"/>
                </a:solidFill>
              </a:rPr>
              <a:t>Psychographic </a:t>
            </a:r>
            <a:r>
              <a:rPr lang="en-US" sz="2400" dirty="0">
                <a:solidFill>
                  <a:srgbClr val="002060"/>
                </a:solidFill>
              </a:rPr>
              <a:t>segmentation </a:t>
            </a:r>
            <a:r>
              <a:rPr lang="en-US" sz="2400" b="1" dirty="0">
                <a:solidFill>
                  <a:srgbClr val="002060"/>
                </a:solidFill>
              </a:rPr>
              <a:t>categorizes audiences and customers </a:t>
            </a:r>
            <a:r>
              <a:rPr lang="en-US" sz="2400" dirty="0">
                <a:solidFill>
                  <a:srgbClr val="002060"/>
                </a:solidFill>
              </a:rPr>
              <a:t>by </a:t>
            </a:r>
            <a:r>
              <a:rPr lang="en-US" sz="2400" b="1" dirty="0">
                <a:solidFill>
                  <a:srgbClr val="002060"/>
                </a:solidFill>
              </a:rPr>
              <a:t>factors that relate to their personalities and characteristics</a:t>
            </a:r>
            <a:r>
              <a:rPr lang="en-US" sz="2400" dirty="0">
                <a:solidFill>
                  <a:srgbClr val="002060"/>
                </a:solidFill>
              </a:rPr>
              <a:t>.</a:t>
            </a:r>
          </a:p>
          <a:p>
            <a:r>
              <a:rPr lang="en-US" sz="2400" dirty="0">
                <a:solidFill>
                  <a:srgbClr val="002060"/>
                </a:solidFill>
              </a:rPr>
              <a:t>Psychographic Market Segmentation Examples  </a:t>
            </a:r>
          </a:p>
          <a:p>
            <a:pPr lvl="1"/>
            <a:r>
              <a:rPr lang="en-US" sz="2400" dirty="0">
                <a:solidFill>
                  <a:srgbClr val="00B050"/>
                </a:solidFill>
              </a:rPr>
              <a:t>Personality </a:t>
            </a:r>
            <a:r>
              <a:rPr lang="en-US" sz="2400" dirty="0" smtClean="0">
                <a:solidFill>
                  <a:srgbClr val="00B050"/>
                </a:solidFill>
              </a:rPr>
              <a:t>traits, Values</a:t>
            </a:r>
            <a:endParaRPr lang="en-US" sz="2400" dirty="0">
              <a:solidFill>
                <a:srgbClr val="00B050"/>
              </a:solidFill>
            </a:endParaRPr>
          </a:p>
          <a:p>
            <a:pPr lvl="1"/>
            <a:r>
              <a:rPr lang="en-US" sz="2400" dirty="0" smtClean="0">
                <a:solidFill>
                  <a:srgbClr val="00B050"/>
                </a:solidFill>
              </a:rPr>
              <a:t>Attitudes, Interests</a:t>
            </a:r>
            <a:endParaRPr lang="en-US" sz="2400" dirty="0">
              <a:solidFill>
                <a:srgbClr val="00B050"/>
              </a:solidFill>
            </a:endParaRPr>
          </a:p>
          <a:p>
            <a:pPr lvl="1"/>
            <a:r>
              <a:rPr lang="en-US" sz="2400" dirty="0" smtClean="0">
                <a:solidFill>
                  <a:srgbClr val="00B050"/>
                </a:solidFill>
              </a:rPr>
              <a:t>Lifestyles, Psychological </a:t>
            </a:r>
            <a:r>
              <a:rPr lang="en-US" sz="2400" dirty="0">
                <a:solidFill>
                  <a:srgbClr val="00B050"/>
                </a:solidFill>
              </a:rPr>
              <a:t>influences</a:t>
            </a:r>
          </a:p>
          <a:p>
            <a:pPr lvl="1"/>
            <a:r>
              <a:rPr lang="en-US" sz="2400" dirty="0">
                <a:solidFill>
                  <a:srgbClr val="00B050"/>
                </a:solidFill>
              </a:rPr>
              <a:t>Subconscious and conscious beliefs</a:t>
            </a:r>
          </a:p>
          <a:p>
            <a:pPr lvl="1"/>
            <a:r>
              <a:rPr lang="en-US" sz="2400" dirty="0" smtClean="0">
                <a:solidFill>
                  <a:srgbClr val="00B050"/>
                </a:solidFill>
              </a:rPr>
              <a:t>Motivations, Priorities</a:t>
            </a:r>
            <a:endParaRPr lang="en-US" sz="2400" dirty="0">
              <a:solidFill>
                <a:srgbClr val="00B050"/>
              </a:solidFill>
            </a:endParaRPr>
          </a:p>
          <a:p>
            <a:r>
              <a:rPr lang="en-US" sz="2400" dirty="0">
                <a:solidFill>
                  <a:srgbClr val="002060"/>
                </a:solidFill>
              </a:rPr>
              <a:t>Psychographic segmentation factors are slightly </a:t>
            </a:r>
            <a:r>
              <a:rPr lang="en-US" sz="2400" b="1" dirty="0">
                <a:solidFill>
                  <a:srgbClr val="002060"/>
                </a:solidFill>
              </a:rPr>
              <a:t>more difficult to identify </a:t>
            </a:r>
            <a:r>
              <a:rPr lang="en-US" sz="2400" dirty="0">
                <a:solidFill>
                  <a:srgbClr val="002060"/>
                </a:solidFill>
              </a:rPr>
              <a:t>than demographics because they are </a:t>
            </a:r>
            <a:r>
              <a:rPr lang="en-US" sz="2400" b="1" dirty="0">
                <a:solidFill>
                  <a:srgbClr val="002060"/>
                </a:solidFill>
              </a:rPr>
              <a:t>subjective</a:t>
            </a:r>
            <a:r>
              <a:rPr lang="en-US" sz="2400" dirty="0">
                <a:solidFill>
                  <a:srgbClr val="002060"/>
                </a:solidFill>
              </a:rPr>
              <a:t>. They are not data-focused and </a:t>
            </a:r>
            <a:r>
              <a:rPr lang="en-US" sz="2400" b="1" dirty="0">
                <a:solidFill>
                  <a:srgbClr val="002060"/>
                </a:solidFill>
              </a:rPr>
              <a:t>require research to uncover and understand.</a:t>
            </a:r>
          </a:p>
          <a:p>
            <a:endParaRPr lang="en-US" sz="16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0540"/>
            <a:ext cx="12192000" cy="685800"/>
          </a:xfrm>
          <a:ln>
            <a:solidFill>
              <a:srgbClr val="990000"/>
            </a:solidFill>
          </a:ln>
        </p:spPr>
        <p:txBody>
          <a:bodyPr/>
          <a:lstStyle/>
          <a:p>
            <a:pPr algn="l"/>
            <a:r>
              <a:rPr lang="en-US" altLang="en-US">
                <a:solidFill>
                  <a:srgbClr val="990000"/>
                </a:solidFill>
                <a:sym typeface="+mn-ea"/>
              </a:rPr>
              <a:t>  </a:t>
            </a:r>
            <a:r>
              <a:rPr lang="en-US">
                <a:solidFill>
                  <a:srgbClr val="990000"/>
                </a:solidFill>
                <a:sym typeface="+mn-ea"/>
              </a:rPr>
              <a:t>Market segmentation</a:t>
            </a:r>
            <a:endParaRPr lang="en-US"/>
          </a:p>
        </p:txBody>
      </p:sp>
      <p:sp>
        <p:nvSpPr>
          <p:cNvPr id="3" name="Content Placeholder 2"/>
          <p:cNvSpPr>
            <a:spLocks noGrp="1"/>
          </p:cNvSpPr>
          <p:nvPr>
            <p:ph idx="1"/>
          </p:nvPr>
        </p:nvSpPr>
        <p:spPr>
          <a:xfrm>
            <a:off x="609600" y="1196340"/>
            <a:ext cx="10972800" cy="5389990"/>
          </a:xfrm>
        </p:spPr>
        <p:txBody>
          <a:bodyPr/>
          <a:lstStyle/>
          <a:p>
            <a:pPr marL="0" indent="0">
              <a:buNone/>
            </a:pPr>
            <a:r>
              <a:rPr lang="en-US" sz="2400" dirty="0">
                <a:solidFill>
                  <a:srgbClr val="00B050"/>
                </a:solidFill>
              </a:rPr>
              <a:t>Behavioral Segmentation</a:t>
            </a:r>
          </a:p>
          <a:p>
            <a:r>
              <a:rPr lang="en-US" sz="2400" dirty="0" smtClean="0">
                <a:solidFill>
                  <a:srgbClr val="002060"/>
                </a:solidFill>
              </a:rPr>
              <a:t>While </a:t>
            </a:r>
            <a:r>
              <a:rPr lang="en-US" sz="2400" dirty="0">
                <a:solidFill>
                  <a:srgbClr val="002060"/>
                </a:solidFill>
              </a:rPr>
              <a:t>demographic and psychographic segmentation focus on who a </a:t>
            </a:r>
            <a:r>
              <a:rPr lang="en-US" sz="2400" b="1" dirty="0">
                <a:solidFill>
                  <a:srgbClr val="002060"/>
                </a:solidFill>
              </a:rPr>
              <a:t>customer is</a:t>
            </a:r>
            <a:r>
              <a:rPr lang="en-US" sz="2400" dirty="0">
                <a:solidFill>
                  <a:srgbClr val="002060"/>
                </a:solidFill>
              </a:rPr>
              <a:t>, behavioral segmentation focuses on </a:t>
            </a:r>
            <a:r>
              <a:rPr lang="en-US" sz="2400" b="1" dirty="0">
                <a:solidFill>
                  <a:srgbClr val="002060"/>
                </a:solidFill>
              </a:rPr>
              <a:t>how the customer acts</a:t>
            </a:r>
            <a:r>
              <a:rPr lang="en-US" sz="2400" dirty="0">
                <a:solidFill>
                  <a:srgbClr val="002060"/>
                </a:solidFill>
              </a:rPr>
              <a:t>.</a:t>
            </a:r>
          </a:p>
          <a:p>
            <a:pPr lvl="1"/>
            <a:r>
              <a:rPr lang="en-US" sz="2400" dirty="0">
                <a:solidFill>
                  <a:srgbClr val="00B050"/>
                </a:solidFill>
              </a:rPr>
              <a:t>Behavioral Market Segmentation Examples  </a:t>
            </a:r>
          </a:p>
          <a:p>
            <a:pPr lvl="1"/>
            <a:r>
              <a:rPr lang="en-US" sz="2400" dirty="0">
                <a:solidFill>
                  <a:srgbClr val="00B050"/>
                </a:solidFill>
              </a:rPr>
              <a:t>Purchasing </a:t>
            </a:r>
            <a:r>
              <a:rPr lang="en-US" sz="2400" dirty="0" smtClean="0">
                <a:solidFill>
                  <a:srgbClr val="00B050"/>
                </a:solidFill>
              </a:rPr>
              <a:t>habits, Spending </a:t>
            </a:r>
            <a:r>
              <a:rPr lang="en-US" sz="2400" dirty="0">
                <a:solidFill>
                  <a:srgbClr val="00B050"/>
                </a:solidFill>
              </a:rPr>
              <a:t>habits</a:t>
            </a:r>
          </a:p>
          <a:p>
            <a:pPr lvl="1"/>
            <a:r>
              <a:rPr lang="en-US" sz="2400" dirty="0">
                <a:solidFill>
                  <a:srgbClr val="00B050"/>
                </a:solidFill>
              </a:rPr>
              <a:t>User </a:t>
            </a:r>
            <a:r>
              <a:rPr lang="en-US" sz="2400" dirty="0" smtClean="0">
                <a:solidFill>
                  <a:srgbClr val="00B050"/>
                </a:solidFill>
              </a:rPr>
              <a:t>status, Brand </a:t>
            </a:r>
            <a:r>
              <a:rPr lang="en-US" sz="2400" dirty="0">
                <a:solidFill>
                  <a:srgbClr val="00B050"/>
                </a:solidFill>
              </a:rPr>
              <a:t>interactions</a:t>
            </a:r>
          </a:p>
          <a:p>
            <a:r>
              <a:rPr lang="en-US" sz="2400" dirty="0">
                <a:solidFill>
                  <a:srgbClr val="002060"/>
                </a:solidFill>
              </a:rPr>
              <a:t>Behavioral segmentation requires you </a:t>
            </a:r>
            <a:r>
              <a:rPr lang="en-US" sz="2400" b="1" dirty="0">
                <a:solidFill>
                  <a:srgbClr val="002060"/>
                </a:solidFill>
              </a:rPr>
              <a:t>to know about your customer’s actions.</a:t>
            </a:r>
            <a:r>
              <a:rPr lang="en-US" sz="2400" dirty="0">
                <a:solidFill>
                  <a:srgbClr val="002060"/>
                </a:solidFill>
              </a:rPr>
              <a:t> These activities may relate to </a:t>
            </a:r>
            <a:r>
              <a:rPr lang="en-US" sz="2400" b="1" dirty="0">
                <a:solidFill>
                  <a:srgbClr val="002060"/>
                </a:solidFill>
              </a:rPr>
              <a:t>how a customer interacts with your brand or to other activities that happen away from your brand.</a:t>
            </a:r>
          </a:p>
          <a:p>
            <a:r>
              <a:rPr lang="en-US" sz="2400" dirty="0" smtClean="0">
                <a:solidFill>
                  <a:srgbClr val="002060"/>
                </a:solidFill>
              </a:rPr>
              <a:t>A </a:t>
            </a:r>
            <a:r>
              <a:rPr lang="en-US" sz="2400" dirty="0">
                <a:solidFill>
                  <a:srgbClr val="002060"/>
                </a:solidFill>
              </a:rPr>
              <a:t>B2C example in this segment may be the </a:t>
            </a:r>
            <a:r>
              <a:rPr lang="en-US" sz="2400" b="1" dirty="0">
                <a:solidFill>
                  <a:srgbClr val="002060"/>
                </a:solidFill>
              </a:rPr>
              <a:t>luxury car brand </a:t>
            </a:r>
            <a:r>
              <a:rPr lang="en-US" sz="2400" dirty="0">
                <a:solidFill>
                  <a:srgbClr val="002060"/>
                </a:solidFill>
              </a:rPr>
              <a:t>choosing to </a:t>
            </a:r>
            <a:r>
              <a:rPr lang="en-US" sz="2400" b="1" dirty="0">
                <a:solidFill>
                  <a:srgbClr val="002060"/>
                </a:solidFill>
              </a:rPr>
              <a:t>target customers </a:t>
            </a:r>
            <a:r>
              <a:rPr lang="en-US" sz="2400" dirty="0">
                <a:solidFill>
                  <a:srgbClr val="002060"/>
                </a:solidFill>
              </a:rPr>
              <a:t>who have </a:t>
            </a:r>
            <a:r>
              <a:rPr lang="en-US" sz="2400" b="1" dirty="0">
                <a:solidFill>
                  <a:srgbClr val="002060"/>
                </a:solidFill>
              </a:rPr>
              <a:t>purchased a high-end vehicle </a:t>
            </a:r>
            <a:r>
              <a:rPr lang="en-US" sz="2400" dirty="0">
                <a:solidFill>
                  <a:srgbClr val="002060"/>
                </a:solidFill>
              </a:rPr>
              <a:t>in the past three years. The B2B marketing platform may focus on leads who have signed up for one of their free webinars.</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 y="469265"/>
            <a:ext cx="12205335" cy="72707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 segmentation</a:t>
            </a:r>
            <a:endParaRPr lang="en-US" sz="3200"/>
          </a:p>
        </p:txBody>
      </p:sp>
      <p:sp>
        <p:nvSpPr>
          <p:cNvPr id="3" name="Content Placeholder 2"/>
          <p:cNvSpPr>
            <a:spLocks noGrp="1"/>
          </p:cNvSpPr>
          <p:nvPr>
            <p:ph idx="1"/>
          </p:nvPr>
        </p:nvSpPr>
        <p:spPr>
          <a:xfrm>
            <a:off x="208280" y="1254125"/>
            <a:ext cx="11678920" cy="5079365"/>
          </a:xfrm>
        </p:spPr>
        <p:txBody>
          <a:bodyPr/>
          <a:lstStyle/>
          <a:p>
            <a:pPr marL="0" indent="0">
              <a:buNone/>
            </a:pPr>
            <a:r>
              <a:rPr lang="en-US" sz="2400" dirty="0">
                <a:solidFill>
                  <a:srgbClr val="00B050"/>
                </a:solidFill>
              </a:rPr>
              <a:t>Geographic Segmentation</a:t>
            </a:r>
          </a:p>
          <a:p>
            <a:r>
              <a:rPr lang="en-US" sz="2400" dirty="0">
                <a:solidFill>
                  <a:srgbClr val="002060"/>
                </a:solidFill>
              </a:rPr>
              <a:t>Geographic segmentation is the simplest type of market segmentation. It categorizes customers based on geographic borders.</a:t>
            </a:r>
          </a:p>
          <a:p>
            <a:r>
              <a:rPr lang="en-US" sz="2400" b="1" dirty="0">
                <a:solidFill>
                  <a:srgbClr val="002060"/>
                </a:solidFill>
              </a:rPr>
              <a:t>Geographic Market Segmentation Examples </a:t>
            </a:r>
            <a:r>
              <a:rPr lang="en-US" sz="2400" dirty="0">
                <a:solidFill>
                  <a:srgbClr val="002060"/>
                </a:solidFill>
              </a:rPr>
              <a:t>  </a:t>
            </a:r>
          </a:p>
          <a:p>
            <a:pPr lvl="1"/>
            <a:r>
              <a:rPr lang="en-US" sz="2400" dirty="0">
                <a:solidFill>
                  <a:srgbClr val="002060"/>
                </a:solidFill>
              </a:rPr>
              <a:t>ZIP </a:t>
            </a:r>
            <a:r>
              <a:rPr lang="en-US" sz="2400" dirty="0" smtClean="0">
                <a:solidFill>
                  <a:srgbClr val="002060"/>
                </a:solidFill>
              </a:rPr>
              <a:t>code, City, Country, Radius </a:t>
            </a:r>
            <a:r>
              <a:rPr lang="en-US" sz="2400" dirty="0">
                <a:solidFill>
                  <a:srgbClr val="002060"/>
                </a:solidFill>
              </a:rPr>
              <a:t>around a certain </a:t>
            </a:r>
            <a:r>
              <a:rPr lang="en-US" sz="2400" dirty="0" smtClean="0">
                <a:solidFill>
                  <a:srgbClr val="002060"/>
                </a:solidFill>
              </a:rPr>
              <a:t>location, Climate, Urban </a:t>
            </a:r>
            <a:r>
              <a:rPr lang="en-US" sz="2400" dirty="0">
                <a:solidFill>
                  <a:srgbClr val="002060"/>
                </a:solidFill>
              </a:rPr>
              <a:t>or rural</a:t>
            </a:r>
          </a:p>
          <a:p>
            <a:pPr algn="just"/>
            <a:r>
              <a:rPr lang="en-US" sz="2400" dirty="0">
                <a:solidFill>
                  <a:srgbClr val="002060"/>
                </a:solidFill>
              </a:rPr>
              <a:t>Geographic segmentation can refer to a </a:t>
            </a:r>
            <a:r>
              <a:rPr lang="en-US" sz="2400" b="1" dirty="0">
                <a:solidFill>
                  <a:srgbClr val="002060"/>
                </a:solidFill>
              </a:rPr>
              <a:t>defined geographic boundary (</a:t>
            </a:r>
            <a:r>
              <a:rPr lang="en-US" sz="2400" dirty="0">
                <a:solidFill>
                  <a:srgbClr val="002060"/>
                </a:solidFill>
              </a:rPr>
              <a:t>such as a city or ZIP code) or type of area (such as the size of city or type of climate).</a:t>
            </a:r>
          </a:p>
          <a:p>
            <a:pPr algn="just"/>
            <a:r>
              <a:rPr lang="en-US" sz="2400" dirty="0">
                <a:solidFill>
                  <a:srgbClr val="002060"/>
                </a:solidFill>
              </a:rPr>
              <a:t>An example of geographic segmentation may be the </a:t>
            </a:r>
            <a:r>
              <a:rPr lang="en-US" sz="2400" b="1" dirty="0">
                <a:solidFill>
                  <a:srgbClr val="002060"/>
                </a:solidFill>
              </a:rPr>
              <a:t>luxury car company choosing to target customers who live in warm climates </a:t>
            </a:r>
            <a:r>
              <a:rPr lang="en-US" sz="2400" dirty="0">
                <a:solidFill>
                  <a:srgbClr val="002060"/>
                </a:solidFill>
              </a:rPr>
              <a:t>where vehicles don’t need to be </a:t>
            </a:r>
            <a:r>
              <a:rPr lang="en-US" sz="2400" b="1" dirty="0">
                <a:solidFill>
                  <a:srgbClr val="002060"/>
                </a:solidFill>
              </a:rPr>
              <a:t>equipped for snowy weather</a:t>
            </a:r>
            <a:r>
              <a:rPr lang="en-US" sz="2400" dirty="0">
                <a:solidFill>
                  <a:srgbClr val="002060"/>
                </a:solidFill>
              </a:rPr>
              <a:t>. The marketing platform might focus their </a:t>
            </a:r>
            <a:r>
              <a:rPr lang="en-US" sz="2400" b="1" dirty="0">
                <a:solidFill>
                  <a:srgbClr val="002060"/>
                </a:solidFill>
              </a:rPr>
              <a:t>marketing efforts around urban</a:t>
            </a:r>
            <a:r>
              <a:rPr lang="en-US" sz="2400" dirty="0">
                <a:solidFill>
                  <a:srgbClr val="002060"/>
                </a:solidFill>
              </a:rPr>
              <a:t>, </a:t>
            </a:r>
            <a:r>
              <a:rPr lang="en-US" sz="2400" b="1" dirty="0">
                <a:solidFill>
                  <a:srgbClr val="002060"/>
                </a:solidFill>
              </a:rPr>
              <a:t>city centers where their target customer is likely to work.</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510540"/>
            <a:ext cx="12232640"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Eight Benefits of Market Segmentation</a:t>
            </a:r>
            <a:endParaRPr lang="en-US">
              <a:solidFill>
                <a:srgbClr val="990000"/>
              </a:solidFill>
            </a:endParaRPr>
          </a:p>
        </p:txBody>
      </p:sp>
      <p:sp>
        <p:nvSpPr>
          <p:cNvPr id="3" name="Content Placeholder 2"/>
          <p:cNvSpPr>
            <a:spLocks noGrp="1"/>
          </p:cNvSpPr>
          <p:nvPr>
            <p:ph idx="1"/>
          </p:nvPr>
        </p:nvSpPr>
        <p:spPr/>
        <p:txBody>
          <a:bodyPr/>
          <a:lstStyle/>
          <a:p>
            <a:pPr marL="0" indent="0">
              <a:buNone/>
            </a:pPr>
            <a:r>
              <a:rPr lang="en-US" sz="2000">
                <a:solidFill>
                  <a:srgbClr val="00B050"/>
                </a:solidFill>
              </a:rPr>
              <a:t>Eight Benefits of Market Segmentation</a:t>
            </a:r>
          </a:p>
          <a:p>
            <a:pPr marL="0" indent="0">
              <a:buNone/>
            </a:pPr>
            <a:endParaRPr lang="en-US" sz="2000">
              <a:solidFill>
                <a:srgbClr val="00B050"/>
              </a:solidFill>
            </a:endParaRPr>
          </a:p>
          <a:p>
            <a:r>
              <a:rPr lang="en-US" sz="2000">
                <a:solidFill>
                  <a:srgbClr val="002060"/>
                </a:solidFill>
              </a:rPr>
              <a:t>The importance of market segmentation is that it makes it easier to focus marketing efforts and resources on reaching the most valuable audiences and achieving business goals.</a:t>
            </a:r>
          </a:p>
          <a:p>
            <a:endParaRPr lang="en-US" sz="2000">
              <a:solidFill>
                <a:srgbClr val="002060"/>
              </a:solidFill>
            </a:endParaRPr>
          </a:p>
          <a:p>
            <a:r>
              <a:rPr lang="en-US" sz="2000">
                <a:solidFill>
                  <a:srgbClr val="002060"/>
                </a:solidFill>
              </a:rPr>
              <a:t>Market segmentation allows you to get to know your customers, identify what is needed in your market segment, and determine how you can best meet those needs with your product or service. This helps you design and execute better marketing strategies from top to bottom.</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511175"/>
            <a:ext cx="12192000" cy="68580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Eight Benefits of Market Segmentation</a:t>
            </a:r>
            <a:endParaRPr lang="en-US"/>
          </a:p>
        </p:txBody>
      </p:sp>
      <p:sp>
        <p:nvSpPr>
          <p:cNvPr id="3" name="Content Placeholder 2"/>
          <p:cNvSpPr>
            <a:spLocks noGrp="1"/>
          </p:cNvSpPr>
          <p:nvPr>
            <p:ph idx="1"/>
          </p:nvPr>
        </p:nvSpPr>
        <p:spPr>
          <a:xfrm>
            <a:off x="609600" y="1600200"/>
            <a:ext cx="10972800" cy="4678680"/>
          </a:xfrm>
        </p:spPr>
        <p:txBody>
          <a:bodyPr/>
          <a:lstStyle/>
          <a:p>
            <a:pPr marL="0" indent="0">
              <a:buNone/>
            </a:pPr>
            <a:r>
              <a:rPr lang="en-US" sz="2000">
                <a:solidFill>
                  <a:srgbClr val="00B050"/>
                </a:solidFill>
              </a:rPr>
              <a:t>1. Create stronger marketing messages</a:t>
            </a:r>
          </a:p>
          <a:p>
            <a:pPr marL="0" indent="0">
              <a:buNone/>
            </a:pPr>
            <a:endParaRPr lang="en-US" sz="2000">
              <a:solidFill>
                <a:srgbClr val="00B050"/>
              </a:solidFill>
            </a:endParaRPr>
          </a:p>
          <a:p>
            <a:pPr algn="just"/>
            <a:r>
              <a:rPr lang="en-US" sz="2000">
                <a:solidFill>
                  <a:srgbClr val="002060"/>
                </a:solidFill>
              </a:rPr>
              <a:t>When you know whom you’re talking to, you can develop stronger marketing messages. You can avoid generic, vague language that speaks to a broad audience. Instead, you can use direct messaging that speaks to the needs, wants, and unique characteristics of your target audience.</a:t>
            </a:r>
          </a:p>
          <a:p>
            <a:pPr marL="0" indent="0" algn="just">
              <a:buNone/>
            </a:pPr>
            <a:endParaRPr lang="en-US" sz="2000">
              <a:solidFill>
                <a:srgbClr val="002060"/>
              </a:solidFill>
            </a:endParaRPr>
          </a:p>
          <a:p>
            <a:pPr marL="0" indent="0">
              <a:buNone/>
            </a:pPr>
            <a:r>
              <a:rPr lang="en-US" sz="2000">
                <a:solidFill>
                  <a:srgbClr val="00B050"/>
                </a:solidFill>
              </a:rPr>
              <a:t>2. Identify the most effective marketing tactics</a:t>
            </a:r>
          </a:p>
          <a:p>
            <a:pPr marL="0" indent="0">
              <a:buNone/>
            </a:pPr>
            <a:endParaRPr lang="en-US" sz="2000">
              <a:solidFill>
                <a:srgbClr val="00B050"/>
              </a:solidFill>
            </a:endParaRPr>
          </a:p>
          <a:p>
            <a:pPr algn="just"/>
            <a:r>
              <a:rPr lang="en-US" sz="2000">
                <a:solidFill>
                  <a:srgbClr val="002060"/>
                </a:solidFill>
              </a:rPr>
              <a:t>With dozens of marketing tactics available, it can be difficult to know what will attract your ideal audience. Using different types of market segmentation guides you toward the marketing strategies that will work best. When you know the audience you are targeting, you can determine the best solutions and methods for reaching them.</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0540"/>
            <a:ext cx="12205970" cy="68580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Eight Benefits of Market Segmentation</a:t>
            </a:r>
            <a:endParaRPr lang="en-US" sz="3200"/>
          </a:p>
        </p:txBody>
      </p:sp>
      <p:sp>
        <p:nvSpPr>
          <p:cNvPr id="3" name="Content Placeholder 2"/>
          <p:cNvSpPr>
            <a:spLocks noGrp="1"/>
          </p:cNvSpPr>
          <p:nvPr>
            <p:ph idx="1"/>
          </p:nvPr>
        </p:nvSpPr>
        <p:spPr/>
        <p:txBody>
          <a:bodyPr/>
          <a:lstStyle/>
          <a:p>
            <a:pPr marL="0" indent="0">
              <a:buNone/>
            </a:pPr>
            <a:r>
              <a:rPr lang="en-US" sz="2000">
                <a:solidFill>
                  <a:srgbClr val="00B050"/>
                </a:solidFill>
              </a:rPr>
              <a:t>3. Design hyper-targeted ads</a:t>
            </a:r>
          </a:p>
          <a:p>
            <a:pPr marL="0" indent="0">
              <a:buNone/>
            </a:pPr>
            <a:endParaRPr lang="en-US" sz="2000">
              <a:solidFill>
                <a:srgbClr val="00B050"/>
              </a:solidFill>
            </a:endParaRPr>
          </a:p>
          <a:p>
            <a:pPr algn="just"/>
            <a:r>
              <a:rPr lang="en-US" sz="2000">
                <a:solidFill>
                  <a:srgbClr val="002060"/>
                </a:solidFill>
              </a:rPr>
              <a:t>On digital ad services, you can target audiences by their age, location, purchasing habits, interests, and more. When you use market segmentation to define your audience, you know these detailed characteristics and can use them to create more effective, targeted digital ad campaigns.</a:t>
            </a:r>
          </a:p>
          <a:p>
            <a:pPr marL="0" indent="0" algn="just">
              <a:buNone/>
            </a:pPr>
            <a:endParaRPr lang="en-US" sz="2000">
              <a:solidFill>
                <a:srgbClr val="002060"/>
              </a:solidFill>
            </a:endParaRPr>
          </a:p>
          <a:p>
            <a:pPr marL="0" indent="0">
              <a:buNone/>
            </a:pPr>
            <a:r>
              <a:rPr lang="en-US" sz="2000">
                <a:solidFill>
                  <a:srgbClr val="00B050"/>
                </a:solidFill>
              </a:rPr>
              <a:t>4. Attract (and convert) quality leads</a:t>
            </a:r>
          </a:p>
          <a:p>
            <a:pPr marL="0" indent="0">
              <a:buNone/>
            </a:pPr>
            <a:endParaRPr lang="en-US" sz="2000">
              <a:solidFill>
                <a:srgbClr val="00B050"/>
              </a:solidFill>
            </a:endParaRPr>
          </a:p>
          <a:p>
            <a:pPr algn="just"/>
            <a:r>
              <a:rPr lang="en-US" sz="2000">
                <a:solidFill>
                  <a:srgbClr val="002060"/>
                </a:solidFill>
              </a:rPr>
              <a:t>When your marketing messages are clear, direct, and targeted they attract the right people. You draw in ideal prospects and are more likely to convert potential customers into buyers.</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495935"/>
            <a:ext cx="12176760" cy="70104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Eight Benefits of Market Segmentation</a:t>
            </a:r>
            <a:endParaRPr lang="en-US"/>
          </a:p>
        </p:txBody>
      </p:sp>
      <p:sp>
        <p:nvSpPr>
          <p:cNvPr id="3" name="Content Placeholder 2"/>
          <p:cNvSpPr>
            <a:spLocks noGrp="1"/>
          </p:cNvSpPr>
          <p:nvPr>
            <p:ph idx="1"/>
          </p:nvPr>
        </p:nvSpPr>
        <p:spPr/>
        <p:txBody>
          <a:bodyPr/>
          <a:lstStyle/>
          <a:p>
            <a:pPr marL="0" indent="0">
              <a:buNone/>
            </a:pPr>
            <a:r>
              <a:rPr lang="en-US" sz="2000">
                <a:solidFill>
                  <a:srgbClr val="00B050"/>
                </a:solidFill>
              </a:rPr>
              <a:t>5. Differentiate your brand from competitors</a:t>
            </a:r>
          </a:p>
          <a:p>
            <a:pPr marL="0" indent="0">
              <a:buNone/>
            </a:pPr>
            <a:endParaRPr lang="en-US" sz="2000">
              <a:solidFill>
                <a:srgbClr val="00B050"/>
              </a:solidFill>
            </a:endParaRPr>
          </a:p>
          <a:p>
            <a:r>
              <a:rPr lang="en-US" sz="2000">
                <a:solidFill>
                  <a:srgbClr val="002060"/>
                </a:solidFill>
              </a:rPr>
              <a:t>Being more specific about your value propositions and messaging also allows you to stand out from competitors. Instead of blending in with other brands, you can differentiate your brand by focusing on specific customer needs and characteristics.</a:t>
            </a:r>
          </a:p>
          <a:p>
            <a:endParaRPr lang="en-US" sz="2000">
              <a:solidFill>
                <a:srgbClr val="002060"/>
              </a:solidFill>
            </a:endParaRPr>
          </a:p>
          <a:p>
            <a:pPr marL="0" indent="0">
              <a:buNone/>
            </a:pPr>
            <a:r>
              <a:rPr lang="en-US" sz="2000">
                <a:solidFill>
                  <a:srgbClr val="00B050"/>
                </a:solidFill>
              </a:rPr>
              <a:t>6. Build deeper customer affinity</a:t>
            </a:r>
          </a:p>
          <a:p>
            <a:pPr marL="0" indent="0">
              <a:buNone/>
            </a:pPr>
            <a:endParaRPr lang="en-US" sz="2000">
              <a:solidFill>
                <a:srgbClr val="00B050"/>
              </a:solidFill>
            </a:endParaRPr>
          </a:p>
          <a:p>
            <a:pPr algn="just"/>
            <a:r>
              <a:rPr lang="en-US" sz="2000">
                <a:solidFill>
                  <a:srgbClr val="002060"/>
                </a:solidFill>
              </a:rPr>
              <a:t>When you know what your customers want and need, you can deliver and communicate offerings that uniquely serve and resonate with them . This distinct value and messaging leads to stronger bonds between brands and customers and creates lasting brand affinity.</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 y="441325"/>
            <a:ext cx="12218670" cy="72707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a:t>
            </a:r>
            <a:r>
              <a:rPr lang="en-US" altLang="en-US" sz="3200">
                <a:solidFill>
                  <a:srgbClr val="990000"/>
                </a:solidFill>
                <a:sym typeface="+mn-ea"/>
              </a:rPr>
              <a:t>M</a:t>
            </a:r>
            <a:r>
              <a:rPr lang="en-US" sz="3200">
                <a:solidFill>
                  <a:srgbClr val="990000"/>
                </a:solidFill>
                <a:sym typeface="+mn-ea"/>
              </a:rPr>
              <a:t>anagement </a:t>
            </a:r>
          </a:p>
        </p:txBody>
      </p:sp>
      <p:sp>
        <p:nvSpPr>
          <p:cNvPr id="3" name="Content Placeholder 2"/>
          <p:cNvSpPr>
            <a:spLocks noGrp="1"/>
          </p:cNvSpPr>
          <p:nvPr>
            <p:ph idx="1"/>
          </p:nvPr>
        </p:nvSpPr>
        <p:spPr/>
        <p:txBody>
          <a:bodyPr/>
          <a:lstStyle/>
          <a:p>
            <a:pPr algn="just"/>
            <a:r>
              <a:rPr lang="en-US" sz="2400" dirty="0">
                <a:solidFill>
                  <a:srgbClr val="00B050"/>
                </a:solidFill>
              </a:rPr>
              <a:t>According to Philip Kotler, “Marketing Management is the </a:t>
            </a:r>
            <a:r>
              <a:rPr lang="en-US" sz="2400" b="1" dirty="0">
                <a:solidFill>
                  <a:srgbClr val="00B050"/>
                </a:solidFill>
              </a:rPr>
              <a:t>art and science of choosing target markets</a:t>
            </a:r>
            <a:r>
              <a:rPr lang="en-US" sz="2400" dirty="0">
                <a:solidFill>
                  <a:srgbClr val="00B050"/>
                </a:solidFill>
              </a:rPr>
              <a:t> and </a:t>
            </a:r>
            <a:r>
              <a:rPr lang="en-US" sz="2400" b="1" dirty="0">
                <a:solidFill>
                  <a:srgbClr val="00B050"/>
                </a:solidFill>
              </a:rPr>
              <a:t>building profitable relationship with them</a:t>
            </a:r>
            <a:r>
              <a:rPr lang="en-US" sz="2400" dirty="0">
                <a:solidFill>
                  <a:srgbClr val="00B050"/>
                </a:solidFill>
              </a:rPr>
              <a:t>. Marketing management is a process </a:t>
            </a:r>
            <a:r>
              <a:rPr lang="en-US" sz="2400" b="1" dirty="0">
                <a:solidFill>
                  <a:srgbClr val="00B050"/>
                </a:solidFill>
              </a:rPr>
              <a:t>involving analysis, planning</a:t>
            </a:r>
            <a:r>
              <a:rPr lang="en-US" sz="2400" dirty="0">
                <a:solidFill>
                  <a:srgbClr val="00B050"/>
                </a:solidFill>
              </a:rPr>
              <a:t>, </a:t>
            </a:r>
            <a:r>
              <a:rPr lang="en-US" sz="2400" b="1" dirty="0">
                <a:solidFill>
                  <a:srgbClr val="00B050"/>
                </a:solidFill>
              </a:rPr>
              <a:t>implementing and control </a:t>
            </a:r>
            <a:r>
              <a:rPr lang="en-US" sz="2400" dirty="0">
                <a:solidFill>
                  <a:srgbClr val="00B050"/>
                </a:solidFill>
              </a:rPr>
              <a:t>and it </a:t>
            </a:r>
            <a:r>
              <a:rPr lang="en-US" sz="2400" b="1" dirty="0">
                <a:solidFill>
                  <a:srgbClr val="00B050"/>
                </a:solidFill>
              </a:rPr>
              <a:t>covers goods, services, ideas and the goal </a:t>
            </a:r>
            <a:r>
              <a:rPr lang="en-US" sz="2400" dirty="0">
                <a:solidFill>
                  <a:srgbClr val="00B050"/>
                </a:solidFill>
              </a:rPr>
              <a:t>is to </a:t>
            </a:r>
            <a:r>
              <a:rPr lang="en-US" sz="2400" b="1" dirty="0">
                <a:solidFill>
                  <a:srgbClr val="00B050"/>
                </a:solidFill>
              </a:rPr>
              <a:t>produce satisfaction to the parties involved</a:t>
            </a:r>
            <a:r>
              <a:rPr lang="en-US" sz="2400" dirty="0">
                <a:solidFill>
                  <a:srgbClr val="00B050"/>
                </a:solidFill>
              </a:rPr>
              <a:t>”.</a:t>
            </a:r>
          </a:p>
          <a:p>
            <a:endParaRPr lang="en-US" sz="2400" dirty="0"/>
          </a:p>
          <a:p>
            <a:r>
              <a:rPr lang="en-US" sz="2400" dirty="0">
                <a:solidFill>
                  <a:srgbClr val="002060"/>
                </a:solidFill>
              </a:rPr>
              <a:t>Marketing Management is the process of management of </a:t>
            </a:r>
            <a:r>
              <a:rPr lang="en-US" sz="2400" b="1" dirty="0">
                <a:solidFill>
                  <a:srgbClr val="002060"/>
                </a:solidFill>
              </a:rPr>
              <a:t>marketing programmes</a:t>
            </a:r>
            <a:r>
              <a:rPr lang="en-US" sz="2400" dirty="0">
                <a:solidFill>
                  <a:srgbClr val="002060"/>
                </a:solidFill>
              </a:rPr>
              <a:t> for </a:t>
            </a:r>
            <a:r>
              <a:rPr lang="en-US" sz="2400" b="1" dirty="0">
                <a:solidFill>
                  <a:srgbClr val="002060"/>
                </a:solidFill>
              </a:rPr>
              <a:t>accomplishing organizational goals and objectives</a:t>
            </a:r>
            <a:r>
              <a:rPr lang="en-US" sz="2400" dirty="0">
                <a:solidFill>
                  <a:srgbClr val="002060"/>
                </a:solidFill>
              </a:rPr>
              <a:t>.</a:t>
            </a:r>
          </a:p>
        </p:txBody>
      </p:sp>
      <p:pic>
        <p:nvPicPr>
          <p:cNvPr id="5" name="Picture 4"/>
          <p:cNvPicPr/>
          <p:nvPr/>
        </p:nvPicPr>
        <p:blipFill>
          <a:blip r:embed="rId2"/>
          <a:srcRect/>
          <a:stretch>
            <a:fillRect/>
          </a:stretch>
        </p:blipFill>
        <p:spPr bwMode="auto">
          <a:xfrm>
            <a:off x="10149205" y="441325"/>
            <a:ext cx="2056130" cy="72771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82600"/>
            <a:ext cx="12219305" cy="71437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Eight Benefits of Market Segmentation</a:t>
            </a:r>
            <a:endParaRPr lang="en-US" sz="3200"/>
          </a:p>
        </p:txBody>
      </p:sp>
      <p:sp>
        <p:nvSpPr>
          <p:cNvPr id="3" name="Content Placeholder 2"/>
          <p:cNvSpPr>
            <a:spLocks noGrp="1"/>
          </p:cNvSpPr>
          <p:nvPr>
            <p:ph idx="1"/>
          </p:nvPr>
        </p:nvSpPr>
        <p:spPr/>
        <p:txBody>
          <a:bodyPr/>
          <a:lstStyle/>
          <a:p>
            <a:pPr marL="0" indent="0">
              <a:buNone/>
            </a:pPr>
            <a:r>
              <a:rPr lang="en-US" sz="2000">
                <a:solidFill>
                  <a:srgbClr val="00B050"/>
                </a:solidFill>
              </a:rPr>
              <a:t>7. Identify niche market opportunities</a:t>
            </a:r>
          </a:p>
          <a:p>
            <a:pPr marL="0" indent="0">
              <a:buNone/>
            </a:pPr>
            <a:r>
              <a:rPr lang="en-US" sz="2000">
                <a:solidFill>
                  <a:srgbClr val="002060"/>
                </a:solidFill>
              </a:rPr>
              <a:t>Niche marketing is the process of identifying segments of industries and verticals that have a large audience that can be served in new ways. </a:t>
            </a:r>
          </a:p>
          <a:p>
            <a:endParaRPr lang="en-US" sz="2000">
              <a:solidFill>
                <a:srgbClr val="002060"/>
              </a:solidFill>
            </a:endParaRPr>
          </a:p>
          <a:p>
            <a:r>
              <a:rPr lang="en-US" sz="2000">
                <a:solidFill>
                  <a:srgbClr val="002060"/>
                </a:solidFill>
              </a:rPr>
              <a:t>When you segment your target market, you can find underserved niche markets that you can develop new products and services for.</a:t>
            </a:r>
          </a:p>
          <a:p>
            <a:pPr marL="0" indent="0">
              <a:buNone/>
            </a:pPr>
            <a:endParaRPr lang="en-US" sz="2000">
              <a:solidFill>
                <a:srgbClr val="002060"/>
              </a:solidFill>
            </a:endParaRPr>
          </a:p>
          <a:p>
            <a:pPr marL="0" indent="0">
              <a:buNone/>
            </a:pPr>
            <a:r>
              <a:rPr lang="en-US" sz="2000">
                <a:solidFill>
                  <a:srgbClr val="00B050"/>
                </a:solidFill>
              </a:rPr>
              <a:t>8. Stay focused</a:t>
            </a:r>
          </a:p>
          <a:p>
            <a:pPr marL="0" indent="0">
              <a:buNone/>
            </a:pPr>
            <a:r>
              <a:rPr lang="en-US" sz="2000">
                <a:solidFill>
                  <a:srgbClr val="002060"/>
                </a:solidFill>
              </a:rPr>
              <a:t>Targeting in marketing keeps your messaging and marketing objectives on track.</a:t>
            </a:r>
          </a:p>
          <a:p>
            <a:r>
              <a:rPr lang="en-US" sz="2000">
                <a:solidFill>
                  <a:srgbClr val="002060"/>
                </a:solidFill>
              </a:rPr>
              <a:t> It helps you identify new marketing opportunities and avoid distractions that will lead you away from your target market.</a:t>
            </a: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noChangeArrowheads="1"/>
          </p:cNvSpPr>
          <p:nvPr>
            <p:ph type="ctrTitle"/>
          </p:nvPr>
        </p:nvSpPr>
        <p:spPr>
          <a:xfrm>
            <a:off x="5080" y="805180"/>
            <a:ext cx="12185015" cy="935355"/>
          </a:xfrm>
          <a:ln>
            <a:solidFill>
              <a:srgbClr val="990000"/>
            </a:solidFill>
          </a:ln>
        </p:spPr>
        <p:txBody>
          <a:bodyPr/>
          <a:lstStyle/>
          <a:p>
            <a:r>
              <a:rPr lang="en-US" altLang="en-US">
                <a:solidFill>
                  <a:srgbClr val="990000"/>
                </a:solidFill>
              </a:rPr>
              <a:t>FINANCIAL MANAGEMENT</a:t>
            </a:r>
          </a:p>
        </p:txBody>
      </p:sp>
      <p:sp>
        <p:nvSpPr>
          <p:cNvPr id="5" name="Slide Number Placeholder 4"/>
          <p:cNvSpPr>
            <a:spLocks noGrp="1"/>
          </p:cNvSpPr>
          <p:nvPr>
            <p:ph type="sldNum" sz="quarter" idx="4"/>
          </p:nvPr>
        </p:nvSpPr>
        <p:spPr/>
        <p:txBody>
          <a:bodyPr/>
          <a:lstStyle/>
          <a:p>
            <a:fld id="{49AE70B2-8BF9-45C0-BB95-33D1B9D3A854}" type="slidenum">
              <a:rPr lang="zh-CN" altLang="en-US" smtClean="0"/>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90855"/>
            <a:ext cx="12228830" cy="70485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Meaning of Financial Management</a:t>
            </a:r>
          </a:p>
        </p:txBody>
      </p:sp>
      <p:sp>
        <p:nvSpPr>
          <p:cNvPr id="3" name="Content Placeholder 2"/>
          <p:cNvSpPr>
            <a:spLocks noGrp="1"/>
          </p:cNvSpPr>
          <p:nvPr>
            <p:ph idx="1"/>
          </p:nvPr>
        </p:nvSpPr>
        <p:spPr>
          <a:xfrm>
            <a:off x="609600" y="1600200"/>
            <a:ext cx="11334750" cy="4526280"/>
          </a:xfrm>
        </p:spPr>
        <p:txBody>
          <a:bodyPr/>
          <a:lstStyle/>
          <a:p>
            <a:r>
              <a:rPr lang="en-US" sz="2400">
                <a:solidFill>
                  <a:srgbClr val="002060"/>
                </a:solidFill>
                <a:sym typeface="+mn-ea"/>
              </a:rPr>
              <a:t>Financial Management means</a:t>
            </a:r>
            <a:r>
              <a:rPr lang="en-US" sz="2400">
                <a:sym typeface="+mn-ea"/>
              </a:rPr>
              <a:t> </a:t>
            </a:r>
            <a:r>
              <a:rPr lang="en-US" sz="2400">
                <a:solidFill>
                  <a:srgbClr val="00B0F0"/>
                </a:solidFill>
                <a:sym typeface="+mn-ea"/>
              </a:rPr>
              <a:t>planning</a:t>
            </a:r>
            <a:r>
              <a:rPr lang="en-US" sz="2400">
                <a:sym typeface="+mn-ea"/>
              </a:rPr>
              <a:t>, </a:t>
            </a:r>
            <a:r>
              <a:rPr lang="en-US" sz="2400">
                <a:solidFill>
                  <a:srgbClr val="00B050"/>
                </a:solidFill>
                <a:sym typeface="+mn-ea"/>
              </a:rPr>
              <a:t>organizing</a:t>
            </a:r>
            <a:r>
              <a:rPr lang="en-US" sz="2400">
                <a:sym typeface="+mn-ea"/>
              </a:rPr>
              <a:t>, </a:t>
            </a:r>
            <a:r>
              <a:rPr lang="en-US" sz="2400">
                <a:solidFill>
                  <a:srgbClr val="7030A0"/>
                </a:solidFill>
                <a:sym typeface="+mn-ea"/>
              </a:rPr>
              <a:t>directing</a:t>
            </a:r>
            <a:r>
              <a:rPr lang="en-US" sz="2400">
                <a:solidFill>
                  <a:srgbClr val="002060"/>
                </a:solidFill>
                <a:sym typeface="+mn-ea"/>
              </a:rPr>
              <a:t> and </a:t>
            </a:r>
            <a:r>
              <a:rPr lang="en-US" sz="2400">
                <a:solidFill>
                  <a:srgbClr val="FF6600"/>
                </a:solidFill>
                <a:sym typeface="+mn-ea"/>
              </a:rPr>
              <a:t>controlling</a:t>
            </a:r>
            <a:r>
              <a:rPr lang="en-US" sz="2400">
                <a:sym typeface="+mn-ea"/>
              </a:rPr>
              <a:t> </a:t>
            </a:r>
            <a:r>
              <a:rPr lang="en-US" sz="2400">
                <a:solidFill>
                  <a:srgbClr val="002060"/>
                </a:solidFill>
                <a:sym typeface="+mn-ea"/>
              </a:rPr>
              <a:t>the</a:t>
            </a:r>
            <a:r>
              <a:rPr lang="en-US" sz="2400">
                <a:sym typeface="+mn-ea"/>
              </a:rPr>
              <a:t> </a:t>
            </a:r>
            <a:r>
              <a:rPr lang="en-US" sz="2400">
                <a:solidFill>
                  <a:srgbClr val="990000"/>
                </a:solidFill>
                <a:sym typeface="+mn-ea"/>
              </a:rPr>
              <a:t>financial activities</a:t>
            </a:r>
            <a:r>
              <a:rPr lang="en-US" sz="2400">
                <a:sym typeface="+mn-ea"/>
              </a:rPr>
              <a:t> </a:t>
            </a:r>
            <a:r>
              <a:rPr lang="en-US" sz="2400">
                <a:solidFill>
                  <a:srgbClr val="002060"/>
                </a:solidFill>
                <a:sym typeface="+mn-ea"/>
              </a:rPr>
              <a:t>such as procurement and utilization of funds of the enterprise. </a:t>
            </a:r>
          </a:p>
          <a:p>
            <a:endParaRPr lang="en-US" sz="2400">
              <a:solidFill>
                <a:srgbClr val="002060"/>
              </a:solidFill>
              <a:sym typeface="+mn-ea"/>
            </a:endParaRPr>
          </a:p>
          <a:p>
            <a:r>
              <a:rPr lang="en-US" sz="2400">
                <a:solidFill>
                  <a:srgbClr val="002060"/>
                </a:solidFill>
                <a:sym typeface="+mn-ea"/>
              </a:rPr>
              <a:t>It means applying general management principles to financial resources of the enterprise.</a:t>
            </a:r>
            <a:endParaRPr lang="en-US" sz="2400">
              <a:solidFill>
                <a:srgbClr val="002060"/>
              </a:solidFill>
            </a:endParaRPr>
          </a:p>
          <a:p>
            <a:endParaRPr lang="en-US" sz="240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 y="514985"/>
            <a:ext cx="12212955" cy="681355"/>
          </a:xfrm>
          <a:ln>
            <a:solidFill>
              <a:srgbClr val="990000"/>
            </a:solidFill>
          </a:ln>
        </p:spPr>
        <p:txBody>
          <a:bodyPr/>
          <a:lstStyle/>
          <a:p>
            <a:pPr algn="l"/>
            <a:r>
              <a:rPr lang="en-US" altLang="en-US">
                <a:solidFill>
                  <a:srgbClr val="990000"/>
                </a:solidFill>
                <a:sym typeface="+mn-ea"/>
              </a:rPr>
              <a:t>  </a:t>
            </a:r>
            <a:r>
              <a:rPr lang="en-US" sz="3200">
                <a:solidFill>
                  <a:srgbClr val="990000"/>
                </a:solidFill>
                <a:sym typeface="+mn-ea"/>
              </a:rPr>
              <a:t>Scope/Elements</a:t>
            </a:r>
          </a:p>
        </p:txBody>
      </p:sp>
      <p:sp>
        <p:nvSpPr>
          <p:cNvPr id="3" name="Content Placeholder 2"/>
          <p:cNvSpPr>
            <a:spLocks noGrp="1"/>
          </p:cNvSpPr>
          <p:nvPr>
            <p:ph idx="1"/>
          </p:nvPr>
        </p:nvSpPr>
        <p:spPr/>
        <p:txBody>
          <a:bodyPr/>
          <a:lstStyle/>
          <a:p>
            <a:pPr marL="0" indent="0">
              <a:buNone/>
            </a:pPr>
            <a:r>
              <a:rPr lang="en-US" sz="2000">
                <a:solidFill>
                  <a:srgbClr val="00B050"/>
                </a:solidFill>
                <a:sym typeface="+mn-ea"/>
              </a:rPr>
              <a:t>1.Investment decisions includes investment in fixed assets</a:t>
            </a:r>
            <a:r>
              <a:rPr lang="en-US" sz="2000">
                <a:sym typeface="+mn-ea"/>
              </a:rPr>
              <a:t> </a:t>
            </a:r>
            <a:r>
              <a:rPr lang="en-US" sz="2000">
                <a:solidFill>
                  <a:srgbClr val="002060"/>
                </a:solidFill>
                <a:sym typeface="+mn-ea"/>
              </a:rPr>
              <a:t>(called as capital budgeting). Investment in current assets are also a part of investment decisions called as working capital decisions.</a:t>
            </a:r>
            <a:endParaRPr lang="en-US" sz="2000">
              <a:solidFill>
                <a:srgbClr val="002060"/>
              </a:solidFill>
            </a:endParaRPr>
          </a:p>
          <a:p>
            <a:endParaRPr lang="en-US" sz="2000"/>
          </a:p>
          <a:p>
            <a:pPr marL="0" indent="0">
              <a:buNone/>
            </a:pPr>
            <a:r>
              <a:rPr lang="en-US" altLang="en-US" sz="2000">
                <a:solidFill>
                  <a:srgbClr val="00B050"/>
                </a:solidFill>
                <a:sym typeface="+mn-ea"/>
              </a:rPr>
              <a:t>2</a:t>
            </a:r>
            <a:r>
              <a:rPr lang="en-US" sz="2000">
                <a:solidFill>
                  <a:srgbClr val="00B050"/>
                </a:solidFill>
                <a:sym typeface="+mn-ea"/>
              </a:rPr>
              <a:t>.Financial decisions</a:t>
            </a:r>
            <a:r>
              <a:rPr lang="en-US" sz="2000">
                <a:sym typeface="+mn-ea"/>
              </a:rPr>
              <a:t> - </a:t>
            </a:r>
            <a:r>
              <a:rPr lang="en-US" sz="2000">
                <a:solidFill>
                  <a:srgbClr val="002060"/>
                </a:solidFill>
                <a:sym typeface="+mn-ea"/>
              </a:rPr>
              <a:t>They relate to the raising of finance from various resources which will depend upon decision on type of source, period of financing, cost of financing and the returns thereby.</a:t>
            </a:r>
            <a:endParaRPr lang="en-US" sz="2000">
              <a:solidFill>
                <a:srgbClr val="002060"/>
              </a:solidFill>
            </a:endParaRPr>
          </a:p>
          <a:p>
            <a:endParaRPr lang="en-US" sz="2000">
              <a:solidFill>
                <a:srgbClr val="002060"/>
              </a:solidFill>
            </a:endParaRPr>
          </a:p>
          <a:p>
            <a:pPr marL="0" indent="0">
              <a:buNone/>
            </a:pPr>
            <a:r>
              <a:rPr lang="en-US" altLang="en-US" sz="2000">
                <a:solidFill>
                  <a:srgbClr val="00B050"/>
                </a:solidFill>
                <a:sym typeface="+mn-ea"/>
              </a:rPr>
              <a:t>3</a:t>
            </a:r>
            <a:r>
              <a:rPr lang="en-US" sz="2000">
                <a:solidFill>
                  <a:srgbClr val="00B050"/>
                </a:solidFill>
                <a:sym typeface="+mn-ea"/>
              </a:rPr>
              <a:t>.Dividend decision</a:t>
            </a:r>
            <a:r>
              <a:rPr lang="en-US" sz="2000">
                <a:sym typeface="+mn-ea"/>
              </a:rPr>
              <a:t> - </a:t>
            </a:r>
            <a:r>
              <a:rPr lang="en-US" sz="2000">
                <a:solidFill>
                  <a:srgbClr val="002060"/>
                </a:solidFill>
                <a:sym typeface="+mn-ea"/>
              </a:rPr>
              <a:t>The finance manager has to take decision with regards to the net profit distribution. Net profits are generally divided into two:</a:t>
            </a:r>
            <a:endParaRPr lang="en-US" sz="2000">
              <a:solidFill>
                <a:srgbClr val="002060"/>
              </a:solidFill>
            </a:endParaRPr>
          </a:p>
          <a:p>
            <a:pPr marL="457200" lvl="1" indent="0">
              <a:buNone/>
            </a:pPr>
            <a:r>
              <a:rPr lang="en-US" altLang="en-US" sz="2000">
                <a:solidFill>
                  <a:srgbClr val="0070C0"/>
                </a:solidFill>
                <a:sym typeface="+mn-ea"/>
              </a:rPr>
              <a:t>a</a:t>
            </a:r>
            <a:r>
              <a:rPr lang="en-US" sz="2000">
                <a:solidFill>
                  <a:srgbClr val="0070C0"/>
                </a:solidFill>
                <a:sym typeface="+mn-ea"/>
              </a:rPr>
              <a:t>.Dividend for shareholders- </a:t>
            </a:r>
            <a:r>
              <a:rPr lang="en-US" sz="2000">
                <a:solidFill>
                  <a:srgbClr val="002060"/>
                </a:solidFill>
                <a:sym typeface="+mn-ea"/>
              </a:rPr>
              <a:t>Dividend and the rate of it has to be decided. </a:t>
            </a:r>
            <a:endParaRPr lang="en-US" sz="2000">
              <a:solidFill>
                <a:srgbClr val="002060"/>
              </a:solidFill>
            </a:endParaRPr>
          </a:p>
          <a:p>
            <a:pPr marL="457200" lvl="1" indent="0">
              <a:buNone/>
            </a:pPr>
            <a:r>
              <a:rPr lang="en-US" altLang="en-US" sz="2000">
                <a:solidFill>
                  <a:srgbClr val="0070C0"/>
                </a:solidFill>
                <a:sym typeface="+mn-ea"/>
              </a:rPr>
              <a:t>b</a:t>
            </a:r>
            <a:r>
              <a:rPr lang="en-US" sz="2000">
                <a:solidFill>
                  <a:srgbClr val="0070C0"/>
                </a:solidFill>
                <a:sym typeface="+mn-ea"/>
              </a:rPr>
              <a:t>.Retained profits- </a:t>
            </a:r>
            <a:r>
              <a:rPr lang="en-US" sz="2000">
                <a:solidFill>
                  <a:srgbClr val="002060"/>
                </a:solidFill>
                <a:sym typeface="+mn-ea"/>
              </a:rPr>
              <a:t>Amount of retained profits has to be finalized which will depend upon expansion and diversification plans of the enterprise. </a:t>
            </a:r>
            <a:endParaRPr lang="en-US" sz="2000">
              <a:solidFill>
                <a:srgbClr val="002060"/>
              </a:solidFill>
            </a:endParaRPr>
          </a:p>
          <a:p>
            <a:endParaRPr lang="en-US" sz="200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5" y="509905"/>
            <a:ext cx="12225020" cy="68707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Objectives of Financial Management</a:t>
            </a:r>
          </a:p>
        </p:txBody>
      </p:sp>
      <p:sp>
        <p:nvSpPr>
          <p:cNvPr id="3" name="Content Placeholder 2"/>
          <p:cNvSpPr>
            <a:spLocks noGrp="1"/>
          </p:cNvSpPr>
          <p:nvPr>
            <p:ph idx="1"/>
          </p:nvPr>
        </p:nvSpPr>
        <p:spPr>
          <a:xfrm>
            <a:off x="300355" y="1457960"/>
            <a:ext cx="11608435" cy="4526280"/>
          </a:xfrm>
        </p:spPr>
        <p:txBody>
          <a:bodyPr/>
          <a:lstStyle/>
          <a:p>
            <a:pPr marL="0" indent="0">
              <a:buNone/>
            </a:pPr>
            <a:r>
              <a:rPr lang="en-US" sz="1800">
                <a:solidFill>
                  <a:srgbClr val="002060"/>
                </a:solidFill>
                <a:sym typeface="+mn-ea"/>
              </a:rPr>
              <a:t>The financial management is generally concerned with procurement, allocation and control of financial resources of a concern.</a:t>
            </a:r>
          </a:p>
          <a:p>
            <a:pPr marL="0" indent="0">
              <a:buNone/>
            </a:pPr>
            <a:r>
              <a:rPr lang="en-US" sz="1800">
                <a:solidFill>
                  <a:srgbClr val="00B050"/>
                </a:solidFill>
                <a:sym typeface="+mn-ea"/>
              </a:rPr>
              <a:t>The objectives can be-</a:t>
            </a:r>
            <a:endParaRPr lang="en-US" sz="1800">
              <a:solidFill>
                <a:srgbClr val="00B050"/>
              </a:solidFill>
            </a:endParaRPr>
          </a:p>
          <a:p>
            <a:pPr marL="0" indent="0">
              <a:buNone/>
            </a:pPr>
            <a:r>
              <a:rPr lang="en-US" sz="1800">
                <a:solidFill>
                  <a:srgbClr val="002060"/>
                </a:solidFill>
                <a:sym typeface="+mn-ea"/>
              </a:rPr>
              <a:t>1.To ensure regular and adequate supply of funds to the concern.</a:t>
            </a:r>
            <a:endParaRPr lang="en-US" sz="1800">
              <a:solidFill>
                <a:srgbClr val="002060"/>
              </a:solidFill>
            </a:endParaRPr>
          </a:p>
          <a:p>
            <a:endParaRPr lang="en-US" sz="1800">
              <a:solidFill>
                <a:srgbClr val="002060"/>
              </a:solidFill>
            </a:endParaRPr>
          </a:p>
          <a:p>
            <a:pPr marL="0" indent="0">
              <a:buNone/>
            </a:pPr>
            <a:r>
              <a:rPr lang="en-US" altLang="en-US" sz="1800">
                <a:solidFill>
                  <a:srgbClr val="002060"/>
                </a:solidFill>
                <a:sym typeface="+mn-ea"/>
              </a:rPr>
              <a:t>2</a:t>
            </a:r>
            <a:r>
              <a:rPr lang="en-US" sz="1800">
                <a:solidFill>
                  <a:srgbClr val="002060"/>
                </a:solidFill>
                <a:sym typeface="+mn-ea"/>
              </a:rPr>
              <a:t>.To ensure adequate returns to the shareholders which will depend upon the earning capacity, market price of the share, expectations of the shareholders.</a:t>
            </a:r>
            <a:endParaRPr lang="en-US" sz="1800">
              <a:solidFill>
                <a:srgbClr val="002060"/>
              </a:solidFill>
            </a:endParaRPr>
          </a:p>
          <a:p>
            <a:endParaRPr lang="en-US" sz="1800">
              <a:solidFill>
                <a:srgbClr val="002060"/>
              </a:solidFill>
            </a:endParaRPr>
          </a:p>
          <a:p>
            <a:pPr marL="0" indent="0">
              <a:buNone/>
            </a:pPr>
            <a:r>
              <a:rPr lang="en-US" altLang="en-US" sz="1800">
                <a:solidFill>
                  <a:srgbClr val="002060"/>
                </a:solidFill>
                <a:sym typeface="+mn-ea"/>
              </a:rPr>
              <a:t>3</a:t>
            </a:r>
            <a:r>
              <a:rPr lang="en-US" sz="1800">
                <a:solidFill>
                  <a:srgbClr val="002060"/>
                </a:solidFill>
                <a:sym typeface="+mn-ea"/>
              </a:rPr>
              <a:t>.To ensure optimum funds utilization. Once the funds are procured, they should be utilized in maximum possible way at least cost.</a:t>
            </a:r>
            <a:endParaRPr lang="en-US" sz="1800">
              <a:solidFill>
                <a:srgbClr val="002060"/>
              </a:solidFill>
            </a:endParaRPr>
          </a:p>
          <a:p>
            <a:endParaRPr lang="en-US" sz="1800">
              <a:solidFill>
                <a:srgbClr val="002060"/>
              </a:solidFill>
            </a:endParaRPr>
          </a:p>
          <a:p>
            <a:pPr marL="0" indent="0">
              <a:buNone/>
            </a:pPr>
            <a:r>
              <a:rPr lang="en-US" altLang="en-US" sz="1800">
                <a:solidFill>
                  <a:srgbClr val="002060"/>
                </a:solidFill>
                <a:sym typeface="+mn-ea"/>
              </a:rPr>
              <a:t>4</a:t>
            </a:r>
            <a:r>
              <a:rPr lang="en-US" sz="1800">
                <a:solidFill>
                  <a:srgbClr val="002060"/>
                </a:solidFill>
                <a:sym typeface="+mn-ea"/>
              </a:rPr>
              <a:t>.To ensure safety on investment, i.e, funds should be invested in safe ventures so that adequate rate of return can be achieved.</a:t>
            </a:r>
            <a:endParaRPr lang="en-US" sz="1800">
              <a:solidFill>
                <a:srgbClr val="002060"/>
              </a:solidFill>
            </a:endParaRPr>
          </a:p>
          <a:p>
            <a:pPr marL="0" indent="0">
              <a:buNone/>
            </a:pPr>
            <a:endParaRPr lang="en-US" sz="1800">
              <a:solidFill>
                <a:srgbClr val="002060"/>
              </a:solidFill>
            </a:endParaRPr>
          </a:p>
          <a:p>
            <a:pPr marL="0" indent="0">
              <a:buNone/>
            </a:pPr>
            <a:r>
              <a:rPr lang="en-US" altLang="en-US" sz="1800">
                <a:solidFill>
                  <a:srgbClr val="002060"/>
                </a:solidFill>
                <a:sym typeface="+mn-ea"/>
              </a:rPr>
              <a:t>5</a:t>
            </a:r>
            <a:r>
              <a:rPr lang="en-US" sz="1800">
                <a:solidFill>
                  <a:srgbClr val="002060"/>
                </a:solidFill>
                <a:sym typeface="+mn-ea"/>
              </a:rPr>
              <a:t>.To plan a sound capital structure-There should be sound and fair composition of capital so that a balance is maintained between debt and equity capital.</a:t>
            </a:r>
            <a:endParaRPr lang="en-US" sz="1800">
              <a:solidFill>
                <a:srgbClr val="002060"/>
              </a:solidFill>
            </a:endParaRPr>
          </a:p>
          <a:p>
            <a:pPr marL="0" indent="0">
              <a:buNone/>
            </a:pPr>
            <a:endParaRPr lang="en-US" sz="1800"/>
          </a:p>
          <a:p>
            <a:endParaRPr lang="en-US" sz="180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 y="510540"/>
            <a:ext cx="12211050" cy="68580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Functions of Financial Management</a:t>
            </a:r>
          </a:p>
        </p:txBody>
      </p:sp>
      <p:sp>
        <p:nvSpPr>
          <p:cNvPr id="3" name="Content Placeholder 2"/>
          <p:cNvSpPr>
            <a:spLocks noGrp="1"/>
          </p:cNvSpPr>
          <p:nvPr>
            <p:ph idx="1"/>
          </p:nvPr>
        </p:nvSpPr>
        <p:spPr>
          <a:xfrm>
            <a:off x="386080" y="1315085"/>
            <a:ext cx="11523980" cy="4811395"/>
          </a:xfrm>
        </p:spPr>
        <p:txBody>
          <a:bodyPr/>
          <a:lstStyle/>
          <a:p>
            <a:pPr marL="0" indent="0">
              <a:buNone/>
            </a:pPr>
            <a:r>
              <a:rPr lang="en-US" sz="1800" dirty="0">
                <a:solidFill>
                  <a:srgbClr val="002060"/>
                </a:solidFill>
                <a:sym typeface="+mn-ea"/>
              </a:rPr>
              <a:t>1.Estimation of capital requirements: A finance manager has to make estimation with regards to capital requirements of the company. This will depend upon expected costs and profits and future programmes and policies of a concern. Estimations have to be made in an adequate manner which increases earning capacity of enterprise.</a:t>
            </a:r>
          </a:p>
          <a:p>
            <a:pPr marL="0" indent="0">
              <a:buNone/>
            </a:pPr>
            <a:endParaRPr lang="en-US" sz="1800" dirty="0">
              <a:solidFill>
                <a:srgbClr val="002060"/>
              </a:solidFill>
            </a:endParaRPr>
          </a:p>
          <a:p>
            <a:pPr marL="0" indent="0">
              <a:buNone/>
            </a:pPr>
            <a:r>
              <a:rPr lang="en-US" altLang="en-US" sz="1800" dirty="0">
                <a:solidFill>
                  <a:srgbClr val="002060"/>
                </a:solidFill>
                <a:sym typeface="+mn-ea"/>
              </a:rPr>
              <a:t>2.</a:t>
            </a:r>
            <a:r>
              <a:rPr lang="en-US" sz="1800" dirty="0">
                <a:solidFill>
                  <a:srgbClr val="002060"/>
                </a:solidFill>
                <a:sym typeface="+mn-ea"/>
              </a:rPr>
              <a:t>.Determination of capital composition: Once the estimation have been made, the capital structure have to be decided. This involves short- term and long- term debt equity analysis. This will depend upon the proportion of equity capital a company is possessing and additional funds which have to be raised from outside parties.</a:t>
            </a:r>
          </a:p>
          <a:p>
            <a:pPr marL="0" indent="0">
              <a:buNone/>
            </a:pPr>
            <a:endParaRPr lang="en-US" sz="1800" dirty="0">
              <a:solidFill>
                <a:srgbClr val="002060"/>
              </a:solidFill>
            </a:endParaRPr>
          </a:p>
          <a:p>
            <a:pPr marL="0" indent="0">
              <a:buNone/>
            </a:pPr>
            <a:r>
              <a:rPr lang="en-US" altLang="en-US" sz="1800" dirty="0">
                <a:solidFill>
                  <a:srgbClr val="002060"/>
                </a:solidFill>
                <a:sym typeface="+mn-ea"/>
              </a:rPr>
              <a:t>3</a:t>
            </a:r>
            <a:r>
              <a:rPr lang="en-US" sz="1800" dirty="0">
                <a:solidFill>
                  <a:srgbClr val="002060"/>
                </a:solidFill>
                <a:sym typeface="+mn-ea"/>
              </a:rPr>
              <a:t>.Choice of sources of funds: For additional funds to be procured, a company has many choices like- </a:t>
            </a:r>
            <a:endParaRPr lang="en-US" sz="1800" dirty="0">
              <a:solidFill>
                <a:srgbClr val="002060"/>
              </a:solidFill>
            </a:endParaRPr>
          </a:p>
          <a:p>
            <a:pPr marL="457200" lvl="1" indent="0">
              <a:buNone/>
            </a:pPr>
            <a:r>
              <a:rPr lang="en-US" sz="1800" dirty="0">
                <a:solidFill>
                  <a:srgbClr val="002060"/>
                </a:solidFill>
                <a:sym typeface="+mn-ea"/>
              </a:rPr>
              <a:t>1.Issue of shares and debentures </a:t>
            </a:r>
            <a:endParaRPr lang="en-US" sz="1800" dirty="0">
              <a:solidFill>
                <a:srgbClr val="002060"/>
              </a:solidFill>
            </a:endParaRPr>
          </a:p>
          <a:p>
            <a:pPr marL="457200" lvl="1" indent="0">
              <a:buNone/>
            </a:pPr>
            <a:r>
              <a:rPr lang="en-US" sz="1800" dirty="0">
                <a:solidFill>
                  <a:srgbClr val="002060"/>
                </a:solidFill>
                <a:sym typeface="+mn-ea"/>
              </a:rPr>
              <a:t>2.Loans to be taken from banks and financial institutions </a:t>
            </a:r>
            <a:endParaRPr lang="en-US" sz="1800" dirty="0">
              <a:solidFill>
                <a:srgbClr val="002060"/>
              </a:solidFill>
            </a:endParaRPr>
          </a:p>
          <a:p>
            <a:pPr marL="457200" lvl="1" indent="0">
              <a:buNone/>
            </a:pPr>
            <a:r>
              <a:rPr lang="en-US" sz="1800" dirty="0">
                <a:solidFill>
                  <a:srgbClr val="002060"/>
                </a:solidFill>
                <a:sym typeface="+mn-ea"/>
              </a:rPr>
              <a:t>3.Public deposits to be drawn like in form of bonds. </a:t>
            </a:r>
            <a:endParaRPr lang="en-US" sz="1800" dirty="0">
              <a:solidFill>
                <a:srgbClr val="002060"/>
              </a:solidFill>
            </a:endParaRPr>
          </a:p>
          <a:p>
            <a:pPr lvl="1"/>
            <a:endParaRPr lang="en-US" sz="1800" dirty="0"/>
          </a:p>
          <a:p>
            <a:endParaRPr lang="en-US" sz="1800" dirty="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 y="494665"/>
            <a:ext cx="12183745" cy="701675"/>
          </a:xfrm>
          <a:ln>
            <a:solidFill>
              <a:srgbClr val="990000"/>
            </a:solidFill>
          </a:ln>
        </p:spPr>
        <p:txBody>
          <a:bodyPr/>
          <a:lstStyle/>
          <a:p>
            <a:pPr algn="l"/>
            <a:r>
              <a:rPr lang="en-US" altLang="en-US" sz="3600">
                <a:solidFill>
                  <a:srgbClr val="990000"/>
                </a:solidFill>
                <a:sym typeface="+mn-ea"/>
              </a:rPr>
              <a:t>  </a:t>
            </a:r>
            <a:r>
              <a:rPr lang="en-US" sz="3600">
                <a:solidFill>
                  <a:srgbClr val="990000"/>
                </a:solidFill>
                <a:sym typeface="+mn-ea"/>
              </a:rPr>
              <a:t>Functions of Financial Management</a:t>
            </a:r>
          </a:p>
        </p:txBody>
      </p:sp>
      <p:sp>
        <p:nvSpPr>
          <p:cNvPr id="3" name="Content Placeholder 2"/>
          <p:cNvSpPr>
            <a:spLocks noGrp="1"/>
          </p:cNvSpPr>
          <p:nvPr>
            <p:ph idx="1"/>
          </p:nvPr>
        </p:nvSpPr>
        <p:spPr>
          <a:xfrm>
            <a:off x="300355" y="1342390"/>
            <a:ext cx="11557635" cy="4526280"/>
          </a:xfrm>
        </p:spPr>
        <p:txBody>
          <a:bodyPr/>
          <a:lstStyle/>
          <a:p>
            <a:r>
              <a:rPr lang="en-US" sz="2000">
                <a:solidFill>
                  <a:srgbClr val="002060"/>
                </a:solidFill>
                <a:sym typeface="+mn-ea"/>
              </a:rPr>
              <a:t>Choice of factor will depend on relative merits and demerits of each source and period of financing.</a:t>
            </a:r>
          </a:p>
          <a:p>
            <a:endParaRPr lang="en-US" sz="2000"/>
          </a:p>
          <a:p>
            <a:r>
              <a:rPr lang="en-US" altLang="en-US" sz="2000">
                <a:solidFill>
                  <a:srgbClr val="00B050"/>
                </a:solidFill>
                <a:sym typeface="+mn-ea"/>
              </a:rPr>
              <a:t>4</a:t>
            </a:r>
            <a:r>
              <a:rPr lang="en-US" sz="2000">
                <a:solidFill>
                  <a:srgbClr val="00B050"/>
                </a:solidFill>
                <a:sym typeface="+mn-ea"/>
              </a:rPr>
              <a:t>.Investment of funds:</a:t>
            </a:r>
          </a:p>
          <a:p>
            <a:r>
              <a:rPr lang="en-US" sz="2000">
                <a:solidFill>
                  <a:srgbClr val="002060"/>
                </a:solidFill>
                <a:sym typeface="+mn-ea"/>
              </a:rPr>
              <a:t> The finance manager has to decide to allocate funds into profitable ventures so that there is safety on investment and regular returns is possible.</a:t>
            </a:r>
          </a:p>
          <a:p>
            <a:endParaRPr lang="en-US" sz="2000"/>
          </a:p>
          <a:p>
            <a:r>
              <a:rPr lang="en-US" altLang="en-US" sz="2000">
                <a:solidFill>
                  <a:srgbClr val="00B050"/>
                </a:solidFill>
                <a:sym typeface="+mn-ea"/>
              </a:rPr>
              <a:t>5</a:t>
            </a:r>
            <a:r>
              <a:rPr lang="en-US" sz="2000">
                <a:solidFill>
                  <a:srgbClr val="00B050"/>
                </a:solidFill>
                <a:sym typeface="+mn-ea"/>
              </a:rPr>
              <a:t>.Disposal of surplus: </a:t>
            </a:r>
          </a:p>
          <a:p>
            <a:r>
              <a:rPr lang="en-US" sz="2000">
                <a:solidFill>
                  <a:srgbClr val="002060"/>
                </a:solidFill>
                <a:sym typeface="+mn-ea"/>
              </a:rPr>
              <a:t>The net profits decision have to be made by the finance manager. </a:t>
            </a:r>
            <a:r>
              <a:rPr lang="en-US" sz="2000">
                <a:sym typeface="+mn-ea"/>
              </a:rPr>
              <a:t>This can be </a:t>
            </a:r>
            <a:r>
              <a:rPr lang="en-US" sz="2000">
                <a:solidFill>
                  <a:srgbClr val="002060"/>
                </a:solidFill>
                <a:sym typeface="+mn-ea"/>
              </a:rPr>
              <a:t>done in two ways: </a:t>
            </a:r>
            <a:endParaRPr lang="en-US" sz="2000">
              <a:solidFill>
                <a:srgbClr val="002060"/>
              </a:solidFill>
            </a:endParaRPr>
          </a:p>
          <a:p>
            <a:r>
              <a:rPr lang="en-US" sz="2000">
                <a:solidFill>
                  <a:srgbClr val="002060"/>
                </a:solidFill>
                <a:sym typeface="+mn-ea"/>
              </a:rPr>
              <a:t>1.Dividend declaration - It includes identifying the rate of dividends and other benefits like bonus. </a:t>
            </a:r>
            <a:endParaRPr lang="en-US" sz="2000">
              <a:solidFill>
                <a:srgbClr val="002060"/>
              </a:solidFill>
            </a:endParaRPr>
          </a:p>
          <a:p>
            <a:r>
              <a:rPr lang="en-US" sz="2000">
                <a:solidFill>
                  <a:srgbClr val="002060"/>
                </a:solidFill>
                <a:sym typeface="+mn-ea"/>
              </a:rPr>
              <a:t>2.Retained profits - The volume has to be decided which will depend upon expansional, innovational, diversification plans of the company. </a:t>
            </a:r>
            <a:endParaRPr lang="en-US" sz="2000">
              <a:solidFill>
                <a:srgbClr val="002060"/>
              </a:solidFill>
            </a:endParaRPr>
          </a:p>
          <a:p>
            <a:endParaRPr lang="en-US" sz="200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508635"/>
            <a:ext cx="12198350" cy="68770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Functions of Financial Management</a:t>
            </a:r>
          </a:p>
        </p:txBody>
      </p:sp>
      <p:sp>
        <p:nvSpPr>
          <p:cNvPr id="3" name="Content Placeholder 2"/>
          <p:cNvSpPr>
            <a:spLocks noGrp="1"/>
          </p:cNvSpPr>
          <p:nvPr>
            <p:ph idx="1"/>
          </p:nvPr>
        </p:nvSpPr>
        <p:spPr/>
        <p:txBody>
          <a:bodyPr/>
          <a:lstStyle/>
          <a:p>
            <a:r>
              <a:rPr lang="en-US" altLang="en-US" sz="2000">
                <a:solidFill>
                  <a:srgbClr val="00B050"/>
                </a:solidFill>
                <a:sym typeface="+mn-ea"/>
              </a:rPr>
              <a:t>6</a:t>
            </a:r>
            <a:r>
              <a:rPr lang="en-US" sz="2000">
                <a:solidFill>
                  <a:srgbClr val="00B050"/>
                </a:solidFill>
                <a:sym typeface="+mn-ea"/>
              </a:rPr>
              <a:t>.Management of cash: </a:t>
            </a:r>
          </a:p>
          <a:p>
            <a:endParaRPr lang="en-US" sz="2000">
              <a:solidFill>
                <a:srgbClr val="00B050"/>
              </a:solidFill>
              <a:sym typeface="+mn-ea"/>
            </a:endParaRPr>
          </a:p>
          <a:p>
            <a:pPr algn="just"/>
            <a:r>
              <a:rPr lang="en-US" sz="2000">
                <a:solidFill>
                  <a:srgbClr val="002060"/>
                </a:solidFill>
                <a:sym typeface="+mn-ea"/>
              </a:rPr>
              <a:t>Finance manager has to make decisions with regards to cash management. Cash is required for many purposes like payment of wages and salaries, payment of electricity and water bills, payment to creditors, meeting current liabilities, maintainance of enough stock, purchase of raw materials, etc.</a:t>
            </a:r>
          </a:p>
          <a:p>
            <a:pPr marL="0" indent="0">
              <a:buNone/>
            </a:pPr>
            <a:endParaRPr lang="en-US" sz="2000"/>
          </a:p>
          <a:p>
            <a:r>
              <a:rPr lang="en-US" altLang="en-US" sz="2000">
                <a:solidFill>
                  <a:srgbClr val="00B050"/>
                </a:solidFill>
                <a:sym typeface="+mn-ea"/>
              </a:rPr>
              <a:t>7</a:t>
            </a:r>
            <a:r>
              <a:rPr lang="en-US" sz="2000">
                <a:solidFill>
                  <a:srgbClr val="00B050"/>
                </a:solidFill>
                <a:sym typeface="+mn-ea"/>
              </a:rPr>
              <a:t>.Financial controls:</a:t>
            </a:r>
            <a:r>
              <a:rPr lang="en-US" sz="2000">
                <a:sym typeface="+mn-ea"/>
              </a:rPr>
              <a:t> </a:t>
            </a:r>
          </a:p>
          <a:p>
            <a:endParaRPr lang="en-US" sz="2000">
              <a:sym typeface="+mn-ea"/>
            </a:endParaRPr>
          </a:p>
          <a:p>
            <a:pPr algn="just"/>
            <a:r>
              <a:rPr lang="en-US" sz="2000">
                <a:solidFill>
                  <a:srgbClr val="002060"/>
                </a:solidFill>
                <a:sym typeface="+mn-ea"/>
              </a:rPr>
              <a:t>The finance manager has not only to plan, procure and utilize the funds but he also has to exercise control over finances. This can be done through many techniques like ratio analysis, financial forecasting, cost and profit control, etc.</a:t>
            </a:r>
            <a:endParaRPr lang="en-US" sz="2000">
              <a:solidFill>
                <a:srgbClr val="002060"/>
              </a:solidFill>
            </a:endParaRPr>
          </a:p>
          <a:p>
            <a:endParaRPr lang="en-US" sz="2000"/>
          </a:p>
          <a:p>
            <a:endParaRPr lang="en-US" sz="2000"/>
          </a:p>
          <a:p>
            <a:endParaRPr lang="en-US" sz="200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494665"/>
            <a:ext cx="12197080" cy="701040"/>
          </a:xfrm>
          <a:ln>
            <a:solidFill>
              <a:srgbClr val="990000"/>
            </a:solidFill>
          </a:ln>
        </p:spPr>
        <p:txBody>
          <a:bodyPr/>
          <a:lstStyle/>
          <a:p>
            <a:pPr algn="l"/>
            <a:r>
              <a:rPr lang="en-US" altLang="en-US" sz="3600">
                <a:solidFill>
                  <a:srgbClr val="990000"/>
                </a:solidFill>
                <a:sym typeface="+mn-ea"/>
              </a:rPr>
              <a:t>  </a:t>
            </a:r>
            <a:r>
              <a:rPr lang="en-US" sz="3600">
                <a:solidFill>
                  <a:srgbClr val="990000"/>
                </a:solidFill>
                <a:sym typeface="+mn-ea"/>
              </a:rPr>
              <a:t>Role of a Financial Manager</a:t>
            </a:r>
          </a:p>
        </p:txBody>
      </p:sp>
      <p:sp>
        <p:nvSpPr>
          <p:cNvPr id="3" name="Content Placeholder 2"/>
          <p:cNvSpPr>
            <a:spLocks noGrp="1"/>
          </p:cNvSpPr>
          <p:nvPr>
            <p:ph idx="1"/>
          </p:nvPr>
        </p:nvSpPr>
        <p:spPr/>
        <p:txBody>
          <a:bodyPr/>
          <a:lstStyle/>
          <a:p>
            <a:pPr algn="just"/>
            <a:r>
              <a:rPr lang="en-US" sz="2000">
                <a:solidFill>
                  <a:srgbClr val="002060"/>
                </a:solidFill>
                <a:sym typeface="+mn-ea"/>
              </a:rPr>
              <a:t>Financial activities of a firm is one of the most important and complex activities of a firm. Therefore in order to take care of these activities a financial manager performs all the requisite financial activities.</a:t>
            </a:r>
            <a:endParaRPr lang="en-US" sz="2000">
              <a:solidFill>
                <a:srgbClr val="002060"/>
              </a:solidFill>
            </a:endParaRPr>
          </a:p>
          <a:p>
            <a:pPr algn="just"/>
            <a:endParaRPr lang="en-US" sz="2000">
              <a:solidFill>
                <a:srgbClr val="002060"/>
              </a:solidFill>
            </a:endParaRPr>
          </a:p>
          <a:p>
            <a:pPr algn="just"/>
            <a:r>
              <a:rPr lang="en-US" sz="2000">
                <a:solidFill>
                  <a:srgbClr val="002060"/>
                </a:solidFill>
                <a:sym typeface="+mn-ea"/>
              </a:rPr>
              <a:t>A financial manger is a person who takes care of all the important financial functions of an organization. </a:t>
            </a:r>
          </a:p>
          <a:p>
            <a:pPr algn="just"/>
            <a:endParaRPr lang="en-US" sz="2000">
              <a:solidFill>
                <a:srgbClr val="002060"/>
              </a:solidFill>
              <a:sym typeface="+mn-ea"/>
            </a:endParaRPr>
          </a:p>
          <a:p>
            <a:pPr algn="just"/>
            <a:r>
              <a:rPr lang="en-US" sz="2000">
                <a:solidFill>
                  <a:srgbClr val="002060"/>
                </a:solidFill>
                <a:sym typeface="+mn-ea"/>
              </a:rPr>
              <a:t>The person in charge should maintain a far sightedness in order to ensure that the funds are utilized in the most efficient manner. His actions directly affect the Profitability, growth and goodwill of the firm.</a:t>
            </a:r>
            <a:endParaRPr lang="en-US" sz="2000">
              <a:solidFill>
                <a:srgbClr val="002060"/>
              </a:solidFill>
            </a:endParaRPr>
          </a:p>
          <a:p>
            <a:pPr algn="just"/>
            <a:endParaRPr lang="en-US" sz="2000">
              <a:solidFill>
                <a:srgbClr val="002060"/>
              </a:solidFill>
            </a:endParaRPr>
          </a:p>
          <a:p>
            <a:pPr algn="just"/>
            <a:endParaRPr lang="en-US" sz="2000">
              <a:solidFill>
                <a:srgbClr val="002060"/>
              </a:solidFill>
            </a:endParaRPr>
          </a:p>
          <a:p>
            <a:pPr algn="just"/>
            <a:endParaRPr lang="en-US" sz="200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535940"/>
            <a:ext cx="12183745" cy="635635"/>
          </a:xfrm>
          <a:ln>
            <a:solidFill>
              <a:srgbClr val="990000"/>
            </a:solidFill>
          </a:ln>
        </p:spPr>
        <p:txBody>
          <a:bodyPr/>
          <a:lstStyle/>
          <a:p>
            <a:pPr algn="l"/>
            <a:r>
              <a:rPr lang="en-US" altLang="en-US" sz="3600">
                <a:solidFill>
                  <a:srgbClr val="990000"/>
                </a:solidFill>
                <a:sym typeface="+mn-ea"/>
              </a:rPr>
              <a:t>  </a:t>
            </a:r>
            <a:r>
              <a:rPr lang="en-US" sz="3600">
                <a:solidFill>
                  <a:srgbClr val="990000"/>
                </a:solidFill>
                <a:sym typeface="+mn-ea"/>
              </a:rPr>
              <a:t>Role of a Financial Manager</a:t>
            </a:r>
          </a:p>
        </p:txBody>
      </p:sp>
      <p:sp>
        <p:nvSpPr>
          <p:cNvPr id="3" name="Content Placeholder 2"/>
          <p:cNvSpPr>
            <a:spLocks noGrp="1"/>
          </p:cNvSpPr>
          <p:nvPr>
            <p:ph idx="1"/>
          </p:nvPr>
        </p:nvSpPr>
        <p:spPr>
          <a:xfrm>
            <a:off x="282575" y="1417955"/>
            <a:ext cx="11626215" cy="4708525"/>
          </a:xfrm>
        </p:spPr>
        <p:txBody>
          <a:bodyPr/>
          <a:lstStyle/>
          <a:p>
            <a:pPr marL="0" indent="0">
              <a:buNone/>
            </a:pPr>
            <a:r>
              <a:rPr lang="en-US" sz="1800" dirty="0">
                <a:solidFill>
                  <a:srgbClr val="002060"/>
                </a:solidFill>
                <a:sym typeface="+mn-ea"/>
              </a:rPr>
              <a:t>Following are the main functions of a Financial Manager:</a:t>
            </a:r>
            <a:endParaRPr lang="en-US" sz="1800" dirty="0">
              <a:solidFill>
                <a:srgbClr val="002060"/>
              </a:solidFill>
            </a:endParaRPr>
          </a:p>
          <a:p>
            <a:pPr marL="0" indent="0">
              <a:buNone/>
            </a:pPr>
            <a:r>
              <a:rPr lang="en-US" sz="1800" dirty="0">
                <a:solidFill>
                  <a:srgbClr val="00B050"/>
                </a:solidFill>
                <a:sym typeface="+mn-ea"/>
              </a:rPr>
              <a:t>Raising of Funds</a:t>
            </a:r>
            <a:endParaRPr lang="en-US" sz="1800" dirty="0">
              <a:solidFill>
                <a:srgbClr val="00B050"/>
              </a:solidFill>
            </a:endParaRPr>
          </a:p>
          <a:p>
            <a:pPr marL="0" indent="0">
              <a:buNone/>
            </a:pPr>
            <a:endParaRPr lang="en-US" sz="1800" dirty="0"/>
          </a:p>
          <a:p>
            <a:pPr marL="0" indent="0" algn="just">
              <a:buNone/>
            </a:pPr>
            <a:r>
              <a:rPr lang="en-US" sz="1800" dirty="0">
                <a:solidFill>
                  <a:srgbClr val="002060"/>
                </a:solidFill>
                <a:sym typeface="+mn-ea"/>
              </a:rPr>
              <a:t>In order to meet the obligation of the business it is important to have enough cash and liquidity. A firm can raise funds by the way of equity and debt. It is the responsibility of a financial manager to decide the ratio between debt and equity. It is important to maintain a good balance between equity and debt.</a:t>
            </a:r>
            <a:endParaRPr lang="en-US" sz="1800" dirty="0">
              <a:solidFill>
                <a:srgbClr val="002060"/>
              </a:solidFill>
            </a:endParaRPr>
          </a:p>
          <a:p>
            <a:pPr marL="0" indent="0">
              <a:buNone/>
            </a:pPr>
            <a:endParaRPr lang="en-US" sz="1800" dirty="0">
              <a:solidFill>
                <a:srgbClr val="00B050"/>
              </a:solidFill>
              <a:sym typeface="+mn-ea"/>
            </a:endParaRPr>
          </a:p>
          <a:p>
            <a:pPr marL="0" indent="0">
              <a:buNone/>
            </a:pPr>
            <a:r>
              <a:rPr lang="en-US" sz="1800" dirty="0">
                <a:solidFill>
                  <a:srgbClr val="00B050"/>
                </a:solidFill>
                <a:sym typeface="+mn-ea"/>
              </a:rPr>
              <a:t>Allocation of Funds</a:t>
            </a:r>
          </a:p>
          <a:p>
            <a:pPr marL="0" indent="0">
              <a:buNone/>
            </a:pPr>
            <a:r>
              <a:rPr lang="en-US" sz="1600" dirty="0">
                <a:solidFill>
                  <a:srgbClr val="002060"/>
                </a:solidFill>
                <a:sym typeface="+mn-ea"/>
              </a:rPr>
              <a:t>Once the funds are raised through different channels the next important function is to allocate the funds. The funds should be allocated in such a manner that they are optimally used. In order to allocate funds in the best possible manner the following point must be considered</a:t>
            </a:r>
            <a:endParaRPr lang="en-US" sz="1600" dirty="0">
              <a:solidFill>
                <a:srgbClr val="002060"/>
              </a:solidFill>
            </a:endParaRPr>
          </a:p>
          <a:p>
            <a:endParaRPr lang="en-US" sz="1600" dirty="0">
              <a:solidFill>
                <a:srgbClr val="002060"/>
              </a:solidFill>
            </a:endParaRPr>
          </a:p>
          <a:p>
            <a:r>
              <a:rPr lang="en-US" sz="1600" dirty="0">
                <a:solidFill>
                  <a:srgbClr val="002060"/>
                </a:solidFill>
                <a:sym typeface="+mn-ea"/>
              </a:rPr>
              <a:t>        The size of the firm and its growth capability</a:t>
            </a:r>
            <a:endParaRPr lang="en-US" sz="1600" dirty="0">
              <a:solidFill>
                <a:srgbClr val="002060"/>
              </a:solidFill>
            </a:endParaRPr>
          </a:p>
          <a:p>
            <a:r>
              <a:rPr lang="en-US" sz="1600" dirty="0">
                <a:solidFill>
                  <a:srgbClr val="002060"/>
                </a:solidFill>
                <a:sym typeface="+mn-ea"/>
              </a:rPr>
              <a:t>        Status of assets whether they are long-term or short-term</a:t>
            </a:r>
            <a:endParaRPr lang="en-US" sz="1600" dirty="0">
              <a:solidFill>
                <a:srgbClr val="002060"/>
              </a:solidFill>
            </a:endParaRPr>
          </a:p>
          <a:p>
            <a:r>
              <a:rPr lang="en-US" sz="1600" dirty="0">
                <a:solidFill>
                  <a:srgbClr val="002060"/>
                </a:solidFill>
                <a:sym typeface="+mn-ea"/>
              </a:rPr>
              <a:t>        Mode by which the funds are raised</a:t>
            </a:r>
            <a:endParaRPr lang="en-US" sz="1600" dirty="0">
              <a:solidFill>
                <a:srgbClr val="002060"/>
              </a:solidFill>
            </a:endParaRPr>
          </a:p>
          <a:p>
            <a:endParaRPr lang="en-US" sz="1600" dirty="0"/>
          </a:p>
          <a:p>
            <a:endParaRPr lang="en-US" sz="1800" dirty="0"/>
          </a:p>
          <a:p>
            <a:endParaRPr lang="en-US" sz="1800" dirty="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 y="412750"/>
            <a:ext cx="12177395" cy="798830"/>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Marketing </a:t>
            </a:r>
            <a:r>
              <a:rPr lang="en-US" altLang="en-US" sz="3200">
                <a:solidFill>
                  <a:srgbClr val="990000"/>
                </a:solidFill>
                <a:sym typeface="+mn-ea"/>
              </a:rPr>
              <a:t>M</a:t>
            </a:r>
            <a:r>
              <a:rPr lang="en-US" sz="3200">
                <a:solidFill>
                  <a:srgbClr val="990000"/>
                </a:solidFill>
                <a:sym typeface="+mn-ea"/>
              </a:rPr>
              <a:t>anagement </a:t>
            </a:r>
          </a:p>
        </p:txBody>
      </p:sp>
      <p:sp>
        <p:nvSpPr>
          <p:cNvPr id="3" name="Content Placeholder 2"/>
          <p:cNvSpPr>
            <a:spLocks noGrp="1"/>
          </p:cNvSpPr>
          <p:nvPr>
            <p:ph idx="1"/>
          </p:nvPr>
        </p:nvSpPr>
        <p:spPr/>
        <p:txBody>
          <a:bodyPr/>
          <a:lstStyle/>
          <a:p>
            <a:pPr marL="0" indent="0">
              <a:buNone/>
            </a:pPr>
            <a:r>
              <a:rPr lang="en-US" dirty="0">
                <a:solidFill>
                  <a:srgbClr val="00B050"/>
                </a:solidFill>
              </a:rPr>
              <a:t>Marketing Management Involves:</a:t>
            </a:r>
          </a:p>
          <a:p>
            <a:pPr marL="0" indent="0">
              <a:buNone/>
            </a:pPr>
            <a:endParaRPr lang="en-US" dirty="0"/>
          </a:p>
          <a:p>
            <a:pPr marL="457200" lvl="1" indent="0">
              <a:buNone/>
            </a:pPr>
            <a:r>
              <a:rPr lang="en-US" sz="2400" dirty="0">
                <a:solidFill>
                  <a:srgbClr val="002060"/>
                </a:solidFill>
              </a:rPr>
              <a:t>1. The </a:t>
            </a:r>
            <a:r>
              <a:rPr lang="en-US" sz="2400" b="1" dirty="0">
                <a:solidFill>
                  <a:srgbClr val="002060"/>
                </a:solidFill>
              </a:rPr>
              <a:t>setting of marketing goals and objectives</a:t>
            </a:r>
            <a:r>
              <a:rPr lang="en-US" sz="2400" dirty="0">
                <a:solidFill>
                  <a:srgbClr val="002060"/>
                </a:solidFill>
              </a:rPr>
              <a:t>,</a:t>
            </a:r>
          </a:p>
          <a:p>
            <a:pPr marL="457200" lvl="1" indent="0">
              <a:buNone/>
            </a:pPr>
            <a:r>
              <a:rPr lang="en-US" sz="2400" dirty="0">
                <a:solidFill>
                  <a:srgbClr val="002060"/>
                </a:solidFill>
              </a:rPr>
              <a:t>2. </a:t>
            </a:r>
            <a:r>
              <a:rPr lang="en-US" sz="2400" b="1" dirty="0">
                <a:solidFill>
                  <a:srgbClr val="002060"/>
                </a:solidFill>
              </a:rPr>
              <a:t>Developing the marketing plan</a:t>
            </a:r>
            <a:r>
              <a:rPr lang="en-US" sz="2400" dirty="0">
                <a:solidFill>
                  <a:srgbClr val="002060"/>
                </a:solidFill>
              </a:rPr>
              <a:t>,</a:t>
            </a:r>
          </a:p>
          <a:p>
            <a:pPr marL="457200" lvl="1" indent="0">
              <a:buNone/>
            </a:pPr>
            <a:r>
              <a:rPr lang="en-US" sz="2400" dirty="0">
                <a:solidFill>
                  <a:srgbClr val="002060"/>
                </a:solidFill>
              </a:rPr>
              <a:t>3. </a:t>
            </a:r>
            <a:r>
              <a:rPr lang="en-US" sz="2400" b="1" dirty="0" err="1">
                <a:solidFill>
                  <a:srgbClr val="002060"/>
                </a:solidFill>
              </a:rPr>
              <a:t>Organising</a:t>
            </a:r>
            <a:r>
              <a:rPr lang="en-US" sz="2400" b="1" dirty="0">
                <a:solidFill>
                  <a:srgbClr val="002060"/>
                </a:solidFill>
              </a:rPr>
              <a:t> the marketing function</a:t>
            </a:r>
            <a:r>
              <a:rPr lang="en-US" sz="2400" dirty="0">
                <a:solidFill>
                  <a:srgbClr val="002060"/>
                </a:solidFill>
              </a:rPr>
              <a:t>,</a:t>
            </a:r>
          </a:p>
          <a:p>
            <a:pPr marL="457200" lvl="1" indent="0">
              <a:buNone/>
            </a:pPr>
            <a:r>
              <a:rPr lang="en-US" sz="2400" dirty="0">
                <a:solidFill>
                  <a:srgbClr val="002060"/>
                </a:solidFill>
              </a:rPr>
              <a:t>4. </a:t>
            </a:r>
            <a:r>
              <a:rPr lang="en-US" sz="2400" b="1" dirty="0">
                <a:solidFill>
                  <a:srgbClr val="002060"/>
                </a:solidFill>
              </a:rPr>
              <a:t>Putting the marketing plan into action </a:t>
            </a:r>
            <a:r>
              <a:rPr lang="en-US" sz="2400" dirty="0">
                <a:solidFill>
                  <a:srgbClr val="002060"/>
                </a:solidFill>
              </a:rPr>
              <a:t>and</a:t>
            </a:r>
          </a:p>
          <a:p>
            <a:pPr marL="457200" lvl="1" indent="0">
              <a:buNone/>
            </a:pPr>
            <a:r>
              <a:rPr lang="en-US" sz="2400" dirty="0">
                <a:solidFill>
                  <a:srgbClr val="002060"/>
                </a:solidFill>
              </a:rPr>
              <a:t>5. </a:t>
            </a:r>
            <a:r>
              <a:rPr lang="en-US" sz="2400" b="1" dirty="0">
                <a:solidFill>
                  <a:srgbClr val="002060"/>
                </a:solidFill>
              </a:rPr>
              <a:t>Controlling the marketing programme</a:t>
            </a:r>
            <a:r>
              <a:rPr lang="en-US" sz="2400" dirty="0">
                <a:solidFill>
                  <a:srgbClr val="002060"/>
                </a:solidFill>
              </a:rPr>
              <a:t>.</a:t>
            </a:r>
          </a:p>
        </p:txBody>
      </p:sp>
      <p:pic>
        <p:nvPicPr>
          <p:cNvPr id="5" name="Picture 4"/>
          <p:cNvPicPr/>
          <p:nvPr/>
        </p:nvPicPr>
        <p:blipFill>
          <a:blip r:embed="rId2"/>
          <a:srcRect/>
          <a:stretch>
            <a:fillRect/>
          </a:stretch>
        </p:blipFill>
        <p:spPr bwMode="auto">
          <a:xfrm>
            <a:off x="10135235" y="412750"/>
            <a:ext cx="2070735" cy="78359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 y="535940"/>
            <a:ext cx="12184380" cy="662940"/>
          </a:xfrm>
          <a:ln>
            <a:solidFill>
              <a:srgbClr val="990000"/>
            </a:solidFill>
          </a:ln>
        </p:spPr>
        <p:txBody>
          <a:bodyPr/>
          <a:lstStyle/>
          <a:p>
            <a:pPr algn="l"/>
            <a:r>
              <a:rPr lang="en-US" altLang="en-US">
                <a:solidFill>
                  <a:srgbClr val="990000"/>
                </a:solidFill>
                <a:sym typeface="+mn-ea"/>
              </a:rPr>
              <a:t>  </a:t>
            </a:r>
            <a:r>
              <a:rPr lang="en-US" sz="3200">
                <a:solidFill>
                  <a:srgbClr val="990000"/>
                </a:solidFill>
                <a:sym typeface="+mn-ea"/>
              </a:rPr>
              <a:t>Role of a Financial Manager</a:t>
            </a:r>
          </a:p>
        </p:txBody>
      </p:sp>
      <p:sp>
        <p:nvSpPr>
          <p:cNvPr id="3" name="Content Placeholder 2"/>
          <p:cNvSpPr>
            <a:spLocks noGrp="1"/>
          </p:cNvSpPr>
          <p:nvPr>
            <p:ph idx="1"/>
          </p:nvPr>
        </p:nvSpPr>
        <p:spPr/>
        <p:txBody>
          <a:bodyPr/>
          <a:lstStyle/>
          <a:p>
            <a:pPr algn="just"/>
            <a:r>
              <a:rPr lang="en-US" sz="2000">
                <a:solidFill>
                  <a:srgbClr val="002060"/>
                </a:solidFill>
                <a:sym typeface="+mn-ea"/>
              </a:rPr>
              <a:t>These financial decisions directly and indirectly influence other managerial activities. Hence formation of a good asset mix and proper allocation of funds is one of the most important activity</a:t>
            </a:r>
          </a:p>
          <a:p>
            <a:pPr algn="just"/>
            <a:endParaRPr lang="en-US" sz="2000">
              <a:solidFill>
                <a:srgbClr val="002060"/>
              </a:solidFill>
              <a:sym typeface="+mn-ea"/>
            </a:endParaRPr>
          </a:p>
          <a:p>
            <a:pPr marL="0" indent="0">
              <a:buNone/>
            </a:pPr>
            <a:r>
              <a:rPr lang="en-US" sz="2000">
                <a:solidFill>
                  <a:srgbClr val="00B050"/>
                </a:solidFill>
                <a:sym typeface="+mn-ea"/>
              </a:rPr>
              <a:t>Profit Planning</a:t>
            </a:r>
            <a:endParaRPr lang="en-US" sz="2000">
              <a:solidFill>
                <a:srgbClr val="00B050"/>
              </a:solidFill>
            </a:endParaRPr>
          </a:p>
          <a:p>
            <a:endParaRPr lang="en-US" sz="2000"/>
          </a:p>
          <a:p>
            <a:pPr algn="just"/>
            <a:r>
              <a:rPr lang="en-US" sz="2000">
                <a:solidFill>
                  <a:srgbClr val="002060"/>
                </a:solidFill>
                <a:sym typeface="+mn-ea"/>
              </a:rPr>
              <a:t>Profit earning is one of the prime functions of any business organization. Profit earning is important for survival and sustenance of any organization. Profit planning refers to proper usage of the profit generated by the firm.</a:t>
            </a:r>
            <a:endParaRPr lang="en-US" sz="2000">
              <a:solidFill>
                <a:srgbClr val="002060"/>
              </a:solidFill>
            </a:endParaRPr>
          </a:p>
          <a:p>
            <a:pPr algn="just"/>
            <a:endParaRPr lang="en-US" sz="2000">
              <a:solidFill>
                <a:srgbClr val="002060"/>
              </a:solidFill>
            </a:endParaRPr>
          </a:p>
          <a:p>
            <a:pPr algn="just"/>
            <a:r>
              <a:rPr lang="en-US" sz="2000">
                <a:solidFill>
                  <a:srgbClr val="002060"/>
                </a:solidFill>
                <a:sym typeface="+mn-ea"/>
              </a:rPr>
              <a:t>Profit arises due to many factors such as pricing, industry competition, state of the economy, mechanism of demand and supply, cost and output. A healthy mix of variable and fixed factors of production can lead to an increase in the profitability of the firm.</a:t>
            </a:r>
            <a:endParaRPr lang="en-US" sz="2000">
              <a:solidFill>
                <a:srgbClr val="002060"/>
              </a:solidFill>
            </a:endParaRPr>
          </a:p>
          <a:p>
            <a:endParaRPr lang="en-US" sz="2000"/>
          </a:p>
          <a:p>
            <a:endParaRPr lang="en-US" sz="2000"/>
          </a:p>
          <a:p>
            <a:endParaRPr lang="en-US" sz="2000"/>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 y="549275"/>
            <a:ext cx="12178665" cy="54546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Role of a Financial Manager</a:t>
            </a:r>
          </a:p>
        </p:txBody>
      </p:sp>
      <p:sp>
        <p:nvSpPr>
          <p:cNvPr id="3" name="Content Placeholder 2"/>
          <p:cNvSpPr>
            <a:spLocks noGrp="1"/>
          </p:cNvSpPr>
          <p:nvPr>
            <p:ph idx="1"/>
          </p:nvPr>
        </p:nvSpPr>
        <p:spPr>
          <a:xfrm>
            <a:off x="541020" y="1355090"/>
            <a:ext cx="11402695" cy="4629150"/>
          </a:xfrm>
        </p:spPr>
        <p:txBody>
          <a:bodyPr/>
          <a:lstStyle/>
          <a:p>
            <a:pPr algn="just"/>
            <a:r>
              <a:rPr lang="en-US" sz="1800" dirty="0">
                <a:solidFill>
                  <a:srgbClr val="002060"/>
                </a:solidFill>
                <a:sym typeface="+mn-ea"/>
              </a:rPr>
              <a:t>Fixed costs are incurred by the use of fixed factors of production such as land and machinery. In order to maintain a tandem it is important to continuously value the depreciation cost of fixed cost of production. An opportunity cost must be calculated in order to replace those factors of production which has gone thrown wear and tear. If this is not noted then these fixed cost can cause huge fluctuations in profit.</a:t>
            </a:r>
            <a:endParaRPr lang="en-US" sz="1800" dirty="0">
              <a:solidFill>
                <a:srgbClr val="002060"/>
              </a:solidFill>
            </a:endParaRPr>
          </a:p>
          <a:p>
            <a:pPr marL="0" indent="0" algn="just">
              <a:buNone/>
            </a:pPr>
            <a:endParaRPr lang="en-US" sz="1600" dirty="0">
              <a:solidFill>
                <a:srgbClr val="002060"/>
              </a:solidFill>
              <a:sym typeface="+mn-ea"/>
            </a:endParaRPr>
          </a:p>
          <a:p>
            <a:pPr marL="0" indent="0" algn="just">
              <a:buNone/>
            </a:pPr>
            <a:r>
              <a:rPr lang="en-US" sz="1800" dirty="0">
                <a:solidFill>
                  <a:srgbClr val="00B050"/>
                </a:solidFill>
                <a:sym typeface="+mn-ea"/>
              </a:rPr>
              <a:t>Understanding Capital Markets</a:t>
            </a:r>
            <a:endParaRPr lang="en-US" sz="1800" dirty="0">
              <a:solidFill>
                <a:srgbClr val="00B050"/>
              </a:solidFill>
            </a:endParaRPr>
          </a:p>
          <a:p>
            <a:pPr algn="just"/>
            <a:r>
              <a:rPr lang="en-US" sz="1800" dirty="0">
                <a:solidFill>
                  <a:srgbClr val="002060"/>
                </a:solidFill>
                <a:sym typeface="+mn-ea"/>
              </a:rPr>
              <a:t>Shares of a company are traded on stock exchange and there is a continuous sale and purchase of securities. Hence a clear understanding of capital market is an important function of a financial manager. When securities are traded on stock market there involves a huge amount of risk involved. Therefore a financial manger understands and calculates the risk involved in this trading of shares and debentures.</a:t>
            </a:r>
            <a:endParaRPr lang="en-US" sz="1800" dirty="0">
              <a:solidFill>
                <a:srgbClr val="002060"/>
              </a:solidFill>
            </a:endParaRPr>
          </a:p>
          <a:p>
            <a:pPr algn="just"/>
            <a:endParaRPr lang="en-US" sz="1800" dirty="0">
              <a:solidFill>
                <a:srgbClr val="002060"/>
              </a:solidFill>
            </a:endParaRPr>
          </a:p>
          <a:p>
            <a:pPr algn="just"/>
            <a:r>
              <a:rPr lang="en-US" sz="1800" dirty="0">
                <a:solidFill>
                  <a:srgbClr val="002060"/>
                </a:solidFill>
                <a:sym typeface="+mn-ea"/>
              </a:rPr>
              <a:t>Its on the discretion of a financial manager as to how to distribute the profits. Many investors do not like the firm to distribute the profits amongst share holders as dividend instead invest in the business itself to enhance growth. The practices of a financial manager directly impact the operation in capital market.</a:t>
            </a:r>
            <a:endParaRPr lang="en-US" sz="1800" dirty="0">
              <a:solidFill>
                <a:srgbClr val="002060"/>
              </a:solidFill>
            </a:endParaRPr>
          </a:p>
          <a:p>
            <a:pPr algn="just"/>
            <a:endParaRPr lang="en-US" sz="1800" dirty="0">
              <a:solidFill>
                <a:srgbClr val="002060"/>
              </a:solidFill>
            </a:endParaRPr>
          </a:p>
          <a:p>
            <a:pPr algn="just"/>
            <a:endParaRPr lang="en-US" sz="1800" dirty="0">
              <a:solidFill>
                <a:srgbClr val="002060"/>
              </a:solidFill>
            </a:endParaRPr>
          </a:p>
          <a:p>
            <a:pPr algn="just"/>
            <a:endParaRPr lang="en-US" sz="1800" dirty="0">
              <a:solidFill>
                <a:srgbClr val="002060"/>
              </a:solidFill>
            </a:endParaRPr>
          </a:p>
        </p:txBody>
      </p:sp>
      <p:pic>
        <p:nvPicPr>
          <p:cNvPr id="5" name="Picture 4"/>
          <p:cNvPicPr/>
          <p:nvPr/>
        </p:nvPicPr>
        <p:blipFill>
          <a:blip r:embed="rId2"/>
          <a:srcRect/>
          <a:stretch>
            <a:fillRect/>
          </a:stretch>
        </p:blipFill>
        <p:spPr bwMode="auto">
          <a:xfrm>
            <a:off x="10260965" y="549275"/>
            <a:ext cx="1945005" cy="54483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 y="382270"/>
            <a:ext cx="12257405" cy="910590"/>
          </a:xfrm>
          <a:ln>
            <a:solidFill>
              <a:srgbClr val="990000"/>
            </a:solidFill>
          </a:ln>
        </p:spPr>
        <p:txBody>
          <a:bodyPr/>
          <a:lstStyle/>
          <a:p>
            <a:r>
              <a:rPr lang="" altLang="en-US">
                <a:solidFill>
                  <a:srgbClr val="990000"/>
                </a:solidFill>
              </a:rPr>
              <a:t>Assignment 4.1/4.2</a:t>
            </a:r>
          </a:p>
        </p:txBody>
      </p:sp>
      <p:sp>
        <p:nvSpPr>
          <p:cNvPr id="3" name="Content Placeholder 2"/>
          <p:cNvSpPr>
            <a:spLocks noGrp="1"/>
          </p:cNvSpPr>
          <p:nvPr>
            <p:ph idx="1"/>
          </p:nvPr>
        </p:nvSpPr>
        <p:spPr/>
        <p:txBody>
          <a:bodyPr/>
          <a:lstStyle/>
          <a:p>
            <a:pPr marL="0" indent="0">
              <a:buNone/>
            </a:pPr>
            <a:r>
              <a:rPr lang="" altLang="en-US" sz="2400" dirty="0">
                <a:solidFill>
                  <a:srgbClr val="002060"/>
                </a:solidFill>
              </a:rPr>
              <a:t>Q 1. Explain the features and importance of marketing Management.</a:t>
            </a:r>
          </a:p>
          <a:p>
            <a:pPr marL="0" indent="0">
              <a:buNone/>
            </a:pPr>
            <a:r>
              <a:rPr lang="" altLang="en-US" sz="2400" dirty="0">
                <a:solidFill>
                  <a:srgbClr val="002060"/>
                </a:solidFill>
              </a:rPr>
              <a:t>Q 2. Elaborate the r</a:t>
            </a:r>
            <a:r>
              <a:rPr lang="en-US" sz="2400" dirty="0">
                <a:solidFill>
                  <a:srgbClr val="002060"/>
                </a:solidFill>
                <a:sym typeface="+mn-ea"/>
              </a:rPr>
              <a:t>ole of a Financial Manager</a:t>
            </a:r>
            <a:r>
              <a:rPr lang="" altLang="en-US" sz="2400" dirty="0">
                <a:solidFill>
                  <a:srgbClr val="002060"/>
                </a:solidFill>
                <a:sym typeface="+mn-ea"/>
              </a:rPr>
              <a:t>.</a:t>
            </a:r>
          </a:p>
          <a:p>
            <a:pPr marL="0" indent="0">
              <a:buNone/>
            </a:pPr>
            <a:r>
              <a:rPr lang="" altLang="en-US" sz="2400" dirty="0">
                <a:solidFill>
                  <a:srgbClr val="002060"/>
                </a:solidFill>
                <a:sym typeface="+mn-ea"/>
              </a:rPr>
              <a:t>Q 3. Explain 4 P’s of marketing.</a:t>
            </a:r>
          </a:p>
          <a:p>
            <a:pPr marL="0" indent="0">
              <a:buNone/>
            </a:pPr>
            <a:r>
              <a:rPr lang="" altLang="en-US" sz="2400" dirty="0">
                <a:solidFill>
                  <a:srgbClr val="002060"/>
                </a:solidFill>
                <a:sym typeface="+mn-ea"/>
              </a:rPr>
              <a:t>Q 4. What is demand forcasting ? Explain its types.</a:t>
            </a:r>
          </a:p>
          <a:p>
            <a:pPr marL="0" indent="0">
              <a:buNone/>
            </a:pPr>
            <a:r>
              <a:rPr lang="" altLang="en-US" sz="2400" dirty="0">
                <a:solidFill>
                  <a:srgbClr val="002060"/>
                </a:solidFill>
                <a:sym typeface="+mn-ea"/>
              </a:rPr>
              <a:t>Q 5. What is market segmentation. Explain its eight benefits.</a:t>
            </a:r>
          </a:p>
          <a:p>
            <a:pPr marL="0" indent="0">
              <a:buNone/>
            </a:pPr>
            <a:r>
              <a:rPr lang="" altLang="en-US" sz="2400" dirty="0">
                <a:solidFill>
                  <a:srgbClr val="002060"/>
                </a:solidFill>
                <a:sym typeface="+mn-ea"/>
              </a:rPr>
              <a:t>Q 6. Explain the elements of financial management</a:t>
            </a:r>
            <a:r>
              <a:rPr lang="" altLang="en-US" sz="2400" dirty="0">
                <a:solidFill>
                  <a:srgbClr val="002060"/>
                </a:solidFill>
                <a:sym typeface="+mn-ea"/>
              </a:rPr>
              <a:t>.</a:t>
            </a:r>
            <a:endParaRPr lang="en-US" sz="2400" dirty="0">
              <a:solidFill>
                <a:srgbClr val="002060"/>
              </a:solidFill>
              <a:sym typeface="+mn-ea"/>
            </a:endParaRPr>
          </a:p>
          <a:p>
            <a:pPr marL="0" indent="0">
              <a:buNone/>
            </a:pPr>
            <a:endParaRPr lang="en-US" altLang="en-US" sz="2400" dirty="0">
              <a:solidFill>
                <a:srgbClr val="002060"/>
              </a:solidFill>
              <a:sym typeface="+mn-ea"/>
            </a:endParaRPr>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52</a:t>
            </a:fld>
            <a:endParaRPr lang="zh-CN" altLang="en-US"/>
          </a:p>
        </p:txBody>
      </p:sp>
      <p:pic>
        <p:nvPicPr>
          <p:cNvPr id="6" name="Picture 5"/>
          <p:cNvPicPr/>
          <p:nvPr/>
        </p:nvPicPr>
        <p:blipFill>
          <a:blip r:embed="rId2"/>
          <a:srcRect/>
          <a:stretch>
            <a:fillRect/>
          </a:stretch>
        </p:blipFill>
        <p:spPr bwMode="auto">
          <a:xfrm>
            <a:off x="9850755" y="382270"/>
            <a:ext cx="2355215" cy="910590"/>
          </a:xfrm>
          <a:prstGeom prst="rect">
            <a:avLst/>
          </a:prstGeom>
          <a:noFill/>
          <a:ln w="9525">
            <a:solidFill>
              <a:schemeClr val="accent1"/>
            </a:solid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82600"/>
            <a:ext cx="12219305" cy="713105"/>
          </a:xfrm>
          <a:ln>
            <a:solidFill>
              <a:srgbClr val="990000"/>
            </a:solidFill>
          </a:ln>
        </p:spPr>
        <p:txBody>
          <a:bodyPr/>
          <a:lstStyle/>
          <a:p>
            <a:pPr algn="l"/>
            <a:r>
              <a:rPr lang="en-US" altLang="en-US" sz="3200" dirty="0">
                <a:solidFill>
                  <a:srgbClr val="990000"/>
                </a:solidFill>
                <a:sym typeface="+mn-ea"/>
              </a:rPr>
              <a:t>  F</a:t>
            </a:r>
            <a:r>
              <a:rPr lang="en-US" sz="3200" dirty="0">
                <a:solidFill>
                  <a:srgbClr val="990000"/>
                </a:solidFill>
                <a:sym typeface="+mn-ea"/>
              </a:rPr>
              <a:t>eatures of marketing concept</a:t>
            </a:r>
          </a:p>
        </p:txBody>
      </p:sp>
      <p:sp>
        <p:nvSpPr>
          <p:cNvPr id="3" name="Content Placeholder 2"/>
          <p:cNvSpPr>
            <a:spLocks noGrp="1"/>
          </p:cNvSpPr>
          <p:nvPr>
            <p:ph idx="1"/>
          </p:nvPr>
        </p:nvSpPr>
        <p:spPr>
          <a:xfrm>
            <a:off x="282575" y="1417955"/>
            <a:ext cx="11643995" cy="4708525"/>
          </a:xfrm>
        </p:spPr>
        <p:txBody>
          <a:bodyPr>
            <a:noAutofit/>
          </a:bodyPr>
          <a:lstStyle/>
          <a:p>
            <a:pPr algn="just"/>
            <a:r>
              <a:rPr lang="en-US" sz="2400" dirty="0">
                <a:solidFill>
                  <a:srgbClr val="002060"/>
                </a:solidFill>
              </a:rPr>
              <a:t>The following are </a:t>
            </a:r>
            <a:r>
              <a:rPr lang="en-US" sz="2400" b="1" dirty="0">
                <a:solidFill>
                  <a:srgbClr val="002060"/>
                </a:solidFill>
              </a:rPr>
              <a:t>the features of marketing concept </a:t>
            </a:r>
            <a:r>
              <a:rPr lang="en-US" sz="2400" dirty="0">
                <a:solidFill>
                  <a:srgbClr val="002060"/>
                </a:solidFill>
              </a:rPr>
              <a:t>(modern marketing concept, integrated marketing concept, customer orientation):</a:t>
            </a:r>
          </a:p>
          <a:p>
            <a:pPr marL="457200" lvl="1" indent="0" algn="just">
              <a:buNone/>
            </a:pPr>
            <a:r>
              <a:rPr lang="en-US" sz="2400" dirty="0" err="1">
                <a:solidFill>
                  <a:srgbClr val="00B050"/>
                </a:solidFill>
              </a:rPr>
              <a:t>i</a:t>
            </a:r>
            <a:r>
              <a:rPr lang="en-US" sz="2400" dirty="0">
                <a:solidFill>
                  <a:srgbClr val="00B050"/>
                </a:solidFill>
              </a:rPr>
              <a:t>. </a:t>
            </a:r>
            <a:r>
              <a:rPr lang="en-US" sz="2400" b="1" dirty="0">
                <a:solidFill>
                  <a:srgbClr val="00B050"/>
                </a:solidFill>
              </a:rPr>
              <a:t>Focus on customer needs </a:t>
            </a:r>
            <a:r>
              <a:rPr lang="en-US" sz="2400" dirty="0">
                <a:solidFill>
                  <a:srgbClr val="00B050"/>
                </a:solidFill>
              </a:rPr>
              <a:t>– </a:t>
            </a:r>
            <a:r>
              <a:rPr lang="en-US" sz="2400" dirty="0">
                <a:solidFill>
                  <a:srgbClr val="002060"/>
                </a:solidFill>
              </a:rPr>
              <a:t>The </a:t>
            </a:r>
            <a:r>
              <a:rPr lang="en-US" sz="2400" b="1" dirty="0">
                <a:solidFill>
                  <a:srgbClr val="002060"/>
                </a:solidFill>
              </a:rPr>
              <a:t>needs of the consumer are studied </a:t>
            </a:r>
            <a:r>
              <a:rPr lang="en-US" sz="2400" dirty="0">
                <a:solidFill>
                  <a:srgbClr val="002060"/>
                </a:solidFill>
              </a:rPr>
              <a:t>and these </a:t>
            </a:r>
            <a:r>
              <a:rPr lang="en-US" sz="2400" b="1" dirty="0">
                <a:solidFill>
                  <a:srgbClr val="002060"/>
                </a:solidFill>
              </a:rPr>
              <a:t>become the basis of all product related activities </a:t>
            </a:r>
            <a:r>
              <a:rPr lang="en-US" sz="2400" dirty="0">
                <a:solidFill>
                  <a:srgbClr val="002060"/>
                </a:solidFill>
              </a:rPr>
              <a:t>such as </a:t>
            </a:r>
            <a:r>
              <a:rPr lang="en-US" sz="2400" b="1" dirty="0">
                <a:solidFill>
                  <a:srgbClr val="002060"/>
                </a:solidFill>
              </a:rPr>
              <a:t>designing, pricing, distribution, packaging etc.</a:t>
            </a:r>
          </a:p>
          <a:p>
            <a:pPr marL="457200" lvl="1" indent="0" algn="just">
              <a:buNone/>
            </a:pPr>
            <a:r>
              <a:rPr lang="en-US" sz="2400" dirty="0" smtClean="0">
                <a:solidFill>
                  <a:srgbClr val="00B050"/>
                </a:solidFill>
              </a:rPr>
              <a:t>ii</a:t>
            </a:r>
            <a:r>
              <a:rPr lang="en-US" sz="2400" dirty="0">
                <a:solidFill>
                  <a:srgbClr val="00B050"/>
                </a:solidFill>
              </a:rPr>
              <a:t>. </a:t>
            </a:r>
            <a:r>
              <a:rPr lang="en-US" sz="2400" b="1" dirty="0">
                <a:solidFill>
                  <a:srgbClr val="00B050"/>
                </a:solidFill>
              </a:rPr>
              <a:t>Providing consumer satisfaction </a:t>
            </a:r>
            <a:r>
              <a:rPr lang="en-US" sz="2400" dirty="0">
                <a:solidFill>
                  <a:srgbClr val="00B050"/>
                </a:solidFill>
              </a:rPr>
              <a:t>–</a:t>
            </a:r>
            <a:r>
              <a:rPr lang="en-US" sz="2400" dirty="0"/>
              <a:t> </a:t>
            </a:r>
            <a:r>
              <a:rPr lang="en-US" sz="2400" dirty="0">
                <a:solidFill>
                  <a:srgbClr val="002060"/>
                </a:solidFill>
              </a:rPr>
              <a:t>Every organization aims at providing </a:t>
            </a:r>
            <a:r>
              <a:rPr lang="en-US" sz="2400" b="1" dirty="0">
                <a:solidFill>
                  <a:srgbClr val="002060"/>
                </a:solidFill>
              </a:rPr>
              <a:t>maximum consumer satisfaction </a:t>
            </a:r>
            <a:r>
              <a:rPr lang="en-US" sz="2400" dirty="0">
                <a:solidFill>
                  <a:srgbClr val="002060"/>
                </a:solidFill>
              </a:rPr>
              <a:t>by </a:t>
            </a:r>
            <a:r>
              <a:rPr lang="en-US" sz="2400" b="1" dirty="0">
                <a:solidFill>
                  <a:srgbClr val="002060"/>
                </a:solidFill>
              </a:rPr>
              <a:t>understanding his needs </a:t>
            </a:r>
            <a:r>
              <a:rPr lang="en-US" sz="2400" dirty="0">
                <a:solidFill>
                  <a:srgbClr val="002060"/>
                </a:solidFill>
              </a:rPr>
              <a:t>and </a:t>
            </a:r>
            <a:r>
              <a:rPr lang="en-US" sz="2400" b="1" dirty="0">
                <a:solidFill>
                  <a:srgbClr val="002060"/>
                </a:solidFill>
              </a:rPr>
              <a:t>designing an appropriate product</a:t>
            </a:r>
            <a:r>
              <a:rPr lang="en-US" sz="2400" dirty="0">
                <a:solidFill>
                  <a:srgbClr val="002060"/>
                </a:solidFill>
              </a:rPr>
              <a:t>. The success of an organization is </a:t>
            </a:r>
            <a:r>
              <a:rPr lang="en-US" sz="2400" b="1" dirty="0">
                <a:solidFill>
                  <a:srgbClr val="002060"/>
                </a:solidFill>
              </a:rPr>
              <a:t>directly related to the consumer satisfaction it provides.</a:t>
            </a:r>
          </a:p>
          <a:p>
            <a:pPr marL="457200" lvl="1" indent="0" algn="just">
              <a:buNone/>
            </a:pPr>
            <a:r>
              <a:rPr lang="en-US" sz="2400" dirty="0" smtClean="0">
                <a:solidFill>
                  <a:srgbClr val="00B050"/>
                </a:solidFill>
              </a:rPr>
              <a:t>iii</a:t>
            </a:r>
            <a:r>
              <a:rPr lang="en-US" sz="2400" b="1" dirty="0">
                <a:solidFill>
                  <a:srgbClr val="00B050"/>
                </a:solidFill>
              </a:rPr>
              <a:t>. Integrated Marketing Management </a:t>
            </a:r>
            <a:r>
              <a:rPr lang="en-US" sz="2400" dirty="0">
                <a:solidFill>
                  <a:srgbClr val="00B050"/>
                </a:solidFill>
              </a:rPr>
              <a:t>–</a:t>
            </a:r>
            <a:r>
              <a:rPr lang="en-US" sz="2400" dirty="0"/>
              <a:t> </a:t>
            </a:r>
            <a:r>
              <a:rPr lang="en-US" sz="2400" dirty="0">
                <a:solidFill>
                  <a:srgbClr val="002060"/>
                </a:solidFill>
              </a:rPr>
              <a:t>Marketing management is only a part of the </a:t>
            </a:r>
            <a:r>
              <a:rPr lang="en-US" sz="2400" b="1" dirty="0">
                <a:solidFill>
                  <a:srgbClr val="002060"/>
                </a:solidFill>
              </a:rPr>
              <a:t>total managerial functions </a:t>
            </a:r>
            <a:r>
              <a:rPr lang="en-US" sz="2400" dirty="0">
                <a:solidFill>
                  <a:srgbClr val="002060"/>
                </a:solidFill>
              </a:rPr>
              <a:t>of an organization such as </a:t>
            </a:r>
            <a:r>
              <a:rPr lang="en-US" sz="2400" b="1" dirty="0">
                <a:solidFill>
                  <a:srgbClr val="002060"/>
                </a:solidFill>
              </a:rPr>
              <a:t>finance management, production management, human resources management </a:t>
            </a:r>
            <a:r>
              <a:rPr lang="en-US" sz="2400" dirty="0">
                <a:solidFill>
                  <a:srgbClr val="002060"/>
                </a:solidFill>
              </a:rPr>
              <a:t>etc. All these functions are </a:t>
            </a:r>
            <a:r>
              <a:rPr lang="en-US" sz="2400" b="1" dirty="0">
                <a:solidFill>
                  <a:srgbClr val="002060"/>
                </a:solidFill>
              </a:rPr>
              <a:t>integrated </a:t>
            </a:r>
            <a:r>
              <a:rPr lang="en-US" sz="2400" dirty="0">
                <a:solidFill>
                  <a:srgbClr val="002060"/>
                </a:solidFill>
              </a:rPr>
              <a:t>in order to provide </a:t>
            </a:r>
            <a:r>
              <a:rPr lang="en-US" sz="2400" b="1" dirty="0">
                <a:solidFill>
                  <a:srgbClr val="002060"/>
                </a:solidFill>
              </a:rPr>
              <a:t>maximum satisfaction </a:t>
            </a:r>
            <a:r>
              <a:rPr lang="en-US" sz="2400" dirty="0">
                <a:solidFill>
                  <a:srgbClr val="002060"/>
                </a:solidFill>
              </a:rPr>
              <a:t>to the consumer</a:t>
            </a:r>
            <a:r>
              <a:rPr lang="en-US" sz="2400" dirty="0" smtClean="0">
                <a:solidFill>
                  <a:srgbClr val="002060"/>
                </a:solidFill>
              </a:rPr>
              <a:t>.</a:t>
            </a:r>
            <a:endParaRPr lang="en-US" sz="2400" dirty="0">
              <a:solidFill>
                <a:srgbClr val="002060"/>
              </a:solidFill>
            </a:endParaRPr>
          </a:p>
          <a:p>
            <a:pPr marL="457200" lvl="1" indent="0" algn="just">
              <a:buNone/>
            </a:pPr>
            <a:endParaRPr lang="en-US" sz="24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 y="454660"/>
            <a:ext cx="12219305" cy="741680"/>
          </a:xfrm>
          <a:ln>
            <a:solidFill>
              <a:srgbClr val="990000"/>
            </a:solidFill>
          </a:ln>
        </p:spPr>
        <p:txBody>
          <a:bodyPr/>
          <a:lstStyle/>
          <a:p>
            <a:pPr algn="l"/>
            <a:r>
              <a:rPr lang="en-US" altLang="en-US" sz="3200">
                <a:solidFill>
                  <a:srgbClr val="990000"/>
                </a:solidFill>
                <a:sym typeface="+mn-ea"/>
              </a:rPr>
              <a:t>  F</a:t>
            </a:r>
            <a:r>
              <a:rPr lang="en-US" sz="3200">
                <a:solidFill>
                  <a:srgbClr val="990000"/>
                </a:solidFill>
                <a:sym typeface="+mn-ea"/>
              </a:rPr>
              <a:t>eatures of marketing concept</a:t>
            </a:r>
          </a:p>
        </p:txBody>
      </p:sp>
      <p:sp>
        <p:nvSpPr>
          <p:cNvPr id="3" name="Content Placeholder 2"/>
          <p:cNvSpPr>
            <a:spLocks noGrp="1"/>
          </p:cNvSpPr>
          <p:nvPr>
            <p:ph idx="1"/>
          </p:nvPr>
        </p:nvSpPr>
        <p:spPr/>
        <p:txBody>
          <a:bodyPr/>
          <a:lstStyle/>
          <a:p>
            <a:pPr marL="0" indent="0">
              <a:buNone/>
            </a:pPr>
            <a:r>
              <a:rPr lang="en-US" sz="2400" dirty="0">
                <a:solidFill>
                  <a:srgbClr val="00B050"/>
                </a:solidFill>
                <a:sym typeface="+mn-ea"/>
              </a:rPr>
              <a:t>iv. </a:t>
            </a:r>
            <a:r>
              <a:rPr lang="en-US" sz="2400" b="1" dirty="0">
                <a:solidFill>
                  <a:srgbClr val="00B050"/>
                </a:solidFill>
                <a:sym typeface="+mn-ea"/>
              </a:rPr>
              <a:t>Achieving organizational goals</a:t>
            </a:r>
            <a:r>
              <a:rPr lang="en-US" sz="2400" b="1" dirty="0">
                <a:sym typeface="+mn-ea"/>
              </a:rPr>
              <a:t> </a:t>
            </a:r>
            <a:r>
              <a:rPr lang="en-US" sz="2400" dirty="0">
                <a:solidFill>
                  <a:srgbClr val="002060"/>
                </a:solidFill>
                <a:sym typeface="+mn-ea"/>
              </a:rPr>
              <a:t>– Modern marketing states that an organization must aim at </a:t>
            </a:r>
            <a:r>
              <a:rPr lang="en-US" sz="2400" b="1" dirty="0">
                <a:solidFill>
                  <a:srgbClr val="002060"/>
                </a:solidFill>
                <a:sym typeface="+mn-ea"/>
              </a:rPr>
              <a:t>maximizing consumer satisfaction </a:t>
            </a:r>
            <a:r>
              <a:rPr lang="en-US" sz="2400" dirty="0">
                <a:solidFill>
                  <a:srgbClr val="002060"/>
                </a:solidFill>
                <a:sym typeface="+mn-ea"/>
              </a:rPr>
              <a:t>and in the </a:t>
            </a:r>
            <a:r>
              <a:rPr lang="en-US" sz="2400" b="1" dirty="0">
                <a:solidFill>
                  <a:srgbClr val="002060"/>
                </a:solidFill>
                <a:sym typeface="+mn-ea"/>
              </a:rPr>
              <a:t>process</a:t>
            </a:r>
            <a:r>
              <a:rPr lang="en-US" sz="2400" dirty="0">
                <a:solidFill>
                  <a:srgbClr val="002060"/>
                </a:solidFill>
                <a:sym typeface="+mn-ea"/>
              </a:rPr>
              <a:t> </a:t>
            </a:r>
            <a:r>
              <a:rPr lang="en-US" sz="2400" b="1" dirty="0">
                <a:solidFill>
                  <a:srgbClr val="002060"/>
                </a:solidFill>
                <a:sym typeface="+mn-ea"/>
              </a:rPr>
              <a:t>enable itself to achieve its goals such as growth</a:t>
            </a:r>
            <a:r>
              <a:rPr lang="en-US" sz="2400" dirty="0">
                <a:solidFill>
                  <a:srgbClr val="002060"/>
                </a:solidFill>
                <a:sym typeface="+mn-ea"/>
              </a:rPr>
              <a:t>, </a:t>
            </a:r>
            <a:r>
              <a:rPr lang="en-US" sz="2400" b="1" dirty="0">
                <a:solidFill>
                  <a:srgbClr val="002060"/>
                </a:solidFill>
                <a:sym typeface="+mn-ea"/>
              </a:rPr>
              <a:t>market share </a:t>
            </a:r>
            <a:r>
              <a:rPr lang="en-US" sz="2400" dirty="0">
                <a:solidFill>
                  <a:srgbClr val="002060"/>
                </a:solidFill>
                <a:sym typeface="+mn-ea"/>
              </a:rPr>
              <a:t>and </a:t>
            </a:r>
            <a:r>
              <a:rPr lang="en-US" sz="2400" b="1" dirty="0">
                <a:solidFill>
                  <a:srgbClr val="002060"/>
                </a:solidFill>
                <a:sym typeface="+mn-ea"/>
              </a:rPr>
              <a:t>reasonable amount of profit or return on investment.</a:t>
            </a:r>
          </a:p>
          <a:p>
            <a:pPr marL="0" indent="0">
              <a:buNone/>
            </a:pPr>
            <a:endParaRPr lang="en-US" sz="2400" dirty="0"/>
          </a:p>
          <a:p>
            <a:pPr marL="0" indent="0">
              <a:buNone/>
            </a:pPr>
            <a:r>
              <a:rPr lang="en-US" sz="2400" dirty="0">
                <a:solidFill>
                  <a:srgbClr val="00B050"/>
                </a:solidFill>
                <a:sym typeface="+mn-ea"/>
              </a:rPr>
              <a:t>v. </a:t>
            </a:r>
            <a:r>
              <a:rPr lang="en-US" sz="2400" b="1" dirty="0">
                <a:solidFill>
                  <a:srgbClr val="00B050"/>
                </a:solidFill>
                <a:sym typeface="+mn-ea"/>
              </a:rPr>
              <a:t>Innovation</a:t>
            </a:r>
            <a:r>
              <a:rPr lang="en-US" sz="2400" dirty="0">
                <a:sym typeface="+mn-ea"/>
              </a:rPr>
              <a:t> </a:t>
            </a:r>
            <a:r>
              <a:rPr lang="en-US" sz="2400" dirty="0">
                <a:solidFill>
                  <a:srgbClr val="002060"/>
                </a:solidFill>
                <a:sym typeface="+mn-ea"/>
              </a:rPr>
              <a:t>– Innovation is an </a:t>
            </a:r>
            <a:r>
              <a:rPr lang="en-US" sz="2400" b="1" dirty="0">
                <a:solidFill>
                  <a:srgbClr val="002060"/>
                </a:solidFill>
                <a:sym typeface="+mn-ea"/>
              </a:rPr>
              <a:t>important tool to provide consumer satisfaction</a:t>
            </a:r>
            <a:r>
              <a:rPr lang="en-US" sz="2400" dirty="0">
                <a:solidFill>
                  <a:srgbClr val="002060"/>
                </a:solidFill>
                <a:sym typeface="+mn-ea"/>
              </a:rPr>
              <a:t>. Innovative methods must be </a:t>
            </a:r>
            <a:r>
              <a:rPr lang="en-US" sz="2400" b="1" dirty="0">
                <a:solidFill>
                  <a:srgbClr val="002060"/>
                </a:solidFill>
                <a:sym typeface="+mn-ea"/>
              </a:rPr>
              <a:t>used to understand the consumer</a:t>
            </a:r>
            <a:r>
              <a:rPr lang="en-US" sz="2400" dirty="0">
                <a:solidFill>
                  <a:srgbClr val="002060"/>
                </a:solidFill>
                <a:sym typeface="+mn-ea"/>
              </a:rPr>
              <a:t>, </a:t>
            </a:r>
            <a:r>
              <a:rPr lang="en-US" sz="2400" b="1" dirty="0">
                <a:solidFill>
                  <a:srgbClr val="002060"/>
                </a:solidFill>
                <a:sym typeface="+mn-ea"/>
              </a:rPr>
              <a:t>design an appropriate product </a:t>
            </a:r>
            <a:r>
              <a:rPr lang="en-US" sz="2400" dirty="0">
                <a:solidFill>
                  <a:srgbClr val="002060"/>
                </a:solidFill>
                <a:sym typeface="+mn-ea"/>
              </a:rPr>
              <a:t>and </a:t>
            </a:r>
            <a:r>
              <a:rPr lang="en-US" sz="2400" b="1" dirty="0">
                <a:solidFill>
                  <a:srgbClr val="002060"/>
                </a:solidFill>
                <a:sym typeface="+mn-ea"/>
              </a:rPr>
              <a:t>offer it to the consumer.</a:t>
            </a:r>
            <a:endParaRPr lang="en-US" sz="2400" b="1" dirty="0">
              <a:solidFill>
                <a:srgbClr val="002060"/>
              </a:solidFill>
            </a:endParaRPr>
          </a:p>
          <a:p>
            <a:pPr marL="0" indent="0">
              <a:buNone/>
            </a:pPr>
            <a:endParaRPr lang="en-US" sz="2400" dirty="0">
              <a:solidFill>
                <a:srgbClr val="002060"/>
              </a:solidFill>
            </a:endParaRPr>
          </a:p>
        </p:txBody>
      </p:sp>
      <p:pic>
        <p:nvPicPr>
          <p:cNvPr id="5" name="Picture 4"/>
          <p:cNvPicPr/>
          <p:nvPr/>
        </p:nvPicPr>
        <p:blipFill>
          <a:blip r:embed="rId2"/>
          <a:srcRect/>
          <a:stretch>
            <a:fillRect/>
          </a:stretch>
        </p:blipFill>
        <p:spPr bwMode="auto">
          <a:xfrm>
            <a:off x="10219055" y="454025"/>
            <a:ext cx="1986915" cy="742315"/>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510540"/>
            <a:ext cx="12176760" cy="686435"/>
          </a:xfrm>
          <a:ln>
            <a:solidFill>
              <a:srgbClr val="990000"/>
            </a:solidFill>
          </a:ln>
        </p:spPr>
        <p:txBody>
          <a:bodyPr/>
          <a:lstStyle/>
          <a:p>
            <a:pPr algn="l"/>
            <a:r>
              <a:rPr lang="en-US" altLang="en-US" sz="3200">
                <a:solidFill>
                  <a:srgbClr val="990000"/>
                </a:solidFill>
                <a:sym typeface="+mn-ea"/>
              </a:rPr>
              <a:t>  </a:t>
            </a:r>
            <a:r>
              <a:rPr lang="en-US" sz="3200">
                <a:solidFill>
                  <a:srgbClr val="990000"/>
                </a:solidFill>
                <a:sym typeface="+mn-ea"/>
              </a:rPr>
              <a:t>Importance </a:t>
            </a:r>
            <a:r>
              <a:rPr lang="en-US" altLang="en-US" sz="3200">
                <a:solidFill>
                  <a:srgbClr val="990000"/>
                </a:solidFill>
                <a:sym typeface="+mn-ea"/>
              </a:rPr>
              <a:t>of</a:t>
            </a:r>
            <a:r>
              <a:rPr lang="en-US" sz="3200">
                <a:solidFill>
                  <a:srgbClr val="990000"/>
                </a:solidFill>
                <a:sym typeface="+mn-ea"/>
              </a:rPr>
              <a:t> Marketing Management </a:t>
            </a:r>
          </a:p>
        </p:txBody>
      </p:sp>
      <p:sp>
        <p:nvSpPr>
          <p:cNvPr id="3" name="Content Placeholder 2"/>
          <p:cNvSpPr>
            <a:spLocks noGrp="1"/>
          </p:cNvSpPr>
          <p:nvPr>
            <p:ph idx="1"/>
          </p:nvPr>
        </p:nvSpPr>
        <p:spPr>
          <a:xfrm>
            <a:off x="609600" y="1600200"/>
            <a:ext cx="10972800" cy="5121275"/>
          </a:xfrm>
        </p:spPr>
        <p:txBody>
          <a:bodyPr>
            <a:normAutofit fontScale="90000" lnSpcReduction="20000"/>
          </a:bodyPr>
          <a:lstStyle/>
          <a:p>
            <a:r>
              <a:rPr lang="en-US" sz="2700" dirty="0">
                <a:solidFill>
                  <a:srgbClr val="002060"/>
                </a:solidFill>
              </a:rPr>
              <a:t>Marketing management smoothen </a:t>
            </a:r>
            <a:r>
              <a:rPr lang="en-US" sz="2700" b="1" dirty="0">
                <a:solidFill>
                  <a:srgbClr val="002060"/>
                </a:solidFill>
              </a:rPr>
              <a:t>the process of exchange of ownership of goods and services from seller to the buyer.</a:t>
            </a:r>
          </a:p>
          <a:p>
            <a:pPr marL="457200" lvl="1" indent="0">
              <a:buNone/>
            </a:pPr>
            <a:r>
              <a:rPr lang="en-US" sz="2700" dirty="0" smtClean="0">
                <a:solidFill>
                  <a:srgbClr val="00B050"/>
                </a:solidFill>
              </a:rPr>
              <a:t>1</a:t>
            </a:r>
            <a:r>
              <a:rPr lang="en-US" sz="2700" dirty="0">
                <a:solidFill>
                  <a:srgbClr val="00B050"/>
                </a:solidFill>
              </a:rPr>
              <a:t>. </a:t>
            </a:r>
            <a:r>
              <a:rPr lang="en-US" sz="2700" b="1" dirty="0" smtClean="0">
                <a:solidFill>
                  <a:srgbClr val="00B050"/>
                </a:solidFill>
              </a:rPr>
              <a:t>Analyzing </a:t>
            </a:r>
            <a:r>
              <a:rPr lang="en-US" sz="2700" b="1" dirty="0">
                <a:solidFill>
                  <a:srgbClr val="00B050"/>
                </a:solidFill>
              </a:rPr>
              <a:t>Market Opportunities</a:t>
            </a:r>
            <a:r>
              <a:rPr lang="en-US" sz="2700" dirty="0">
                <a:solidFill>
                  <a:srgbClr val="00B050"/>
                </a:solidFill>
              </a:rPr>
              <a:t>:</a:t>
            </a:r>
          </a:p>
          <a:p>
            <a:pPr marL="457200" lvl="1" indent="0">
              <a:buNone/>
            </a:pPr>
            <a:r>
              <a:rPr lang="en-US" sz="2700" dirty="0">
                <a:solidFill>
                  <a:srgbClr val="002060"/>
                </a:solidFill>
              </a:rPr>
              <a:t>Marketing management </a:t>
            </a:r>
            <a:r>
              <a:rPr lang="en-US" sz="2700" b="1" dirty="0">
                <a:solidFill>
                  <a:srgbClr val="002060"/>
                </a:solidFill>
              </a:rPr>
              <a:t>collects and analyses information </a:t>
            </a:r>
            <a:r>
              <a:rPr lang="en-US" sz="2700" dirty="0">
                <a:solidFill>
                  <a:srgbClr val="002060"/>
                </a:solidFill>
              </a:rPr>
              <a:t>related to </a:t>
            </a:r>
            <a:r>
              <a:rPr lang="en-US" sz="2700" b="1" dirty="0">
                <a:solidFill>
                  <a:srgbClr val="002060"/>
                </a:solidFill>
              </a:rPr>
              <a:t>consumer’s needs</a:t>
            </a:r>
            <a:r>
              <a:rPr lang="en-US" sz="2700" dirty="0">
                <a:solidFill>
                  <a:srgbClr val="002060"/>
                </a:solidFill>
              </a:rPr>
              <a:t>, </a:t>
            </a:r>
            <a:r>
              <a:rPr lang="en-US" sz="2700" b="1" dirty="0">
                <a:solidFill>
                  <a:srgbClr val="002060"/>
                </a:solidFill>
              </a:rPr>
              <a:t>wants and demands</a:t>
            </a:r>
            <a:r>
              <a:rPr lang="en-US" sz="2700" dirty="0">
                <a:solidFill>
                  <a:srgbClr val="002060"/>
                </a:solidFill>
              </a:rPr>
              <a:t>, </a:t>
            </a:r>
            <a:r>
              <a:rPr lang="en-US" sz="2700" b="1" dirty="0">
                <a:solidFill>
                  <a:srgbClr val="002060"/>
                </a:solidFill>
              </a:rPr>
              <a:t>competitor’s marketing strategies, changing market trends and preferences</a:t>
            </a:r>
            <a:r>
              <a:rPr lang="en-US" sz="2700" dirty="0">
                <a:solidFill>
                  <a:srgbClr val="002060"/>
                </a:solidFill>
              </a:rPr>
              <a:t>. This helps to identify market opportunities.</a:t>
            </a:r>
          </a:p>
          <a:p>
            <a:pPr marL="457200" lvl="1" indent="0">
              <a:buNone/>
            </a:pPr>
            <a:r>
              <a:rPr lang="en-US" sz="2700" dirty="0" smtClean="0">
                <a:solidFill>
                  <a:srgbClr val="00B050"/>
                </a:solidFill>
              </a:rPr>
              <a:t>2</a:t>
            </a:r>
            <a:r>
              <a:rPr lang="en-US" sz="2700" dirty="0">
                <a:solidFill>
                  <a:srgbClr val="00B050"/>
                </a:solidFill>
              </a:rPr>
              <a:t>. </a:t>
            </a:r>
            <a:r>
              <a:rPr lang="en-US" sz="2700" b="1" dirty="0">
                <a:solidFill>
                  <a:srgbClr val="00B050"/>
                </a:solidFill>
              </a:rPr>
              <a:t>Determination of Target Market</a:t>
            </a:r>
            <a:r>
              <a:rPr lang="en-US" sz="2700" dirty="0">
                <a:solidFill>
                  <a:srgbClr val="00B050"/>
                </a:solidFill>
              </a:rPr>
              <a:t>:</a:t>
            </a:r>
          </a:p>
          <a:p>
            <a:pPr marL="457200" lvl="1" indent="0">
              <a:buNone/>
            </a:pPr>
            <a:r>
              <a:rPr lang="en-US" sz="2700" dirty="0">
                <a:solidFill>
                  <a:srgbClr val="002060"/>
                </a:solidFill>
              </a:rPr>
              <a:t>Marketing management helps to </a:t>
            </a:r>
            <a:r>
              <a:rPr lang="en-US" sz="2700" b="1" dirty="0">
                <a:solidFill>
                  <a:srgbClr val="002060"/>
                </a:solidFill>
              </a:rPr>
              <a:t>identify the target market </a:t>
            </a:r>
            <a:r>
              <a:rPr lang="en-US" sz="2700" dirty="0">
                <a:solidFill>
                  <a:srgbClr val="002060"/>
                </a:solidFill>
              </a:rPr>
              <a:t>that the organization wishes to offer its product.</a:t>
            </a:r>
          </a:p>
          <a:p>
            <a:pPr marL="457200" lvl="1" indent="0">
              <a:buNone/>
            </a:pPr>
            <a:r>
              <a:rPr lang="en-US" sz="2700" dirty="0" smtClean="0">
                <a:solidFill>
                  <a:srgbClr val="00B050"/>
                </a:solidFill>
              </a:rPr>
              <a:t>3</a:t>
            </a:r>
            <a:r>
              <a:rPr lang="en-US" sz="2700" dirty="0">
                <a:solidFill>
                  <a:srgbClr val="00B050"/>
                </a:solidFill>
              </a:rPr>
              <a:t>. </a:t>
            </a:r>
            <a:r>
              <a:rPr lang="en-US" sz="2700" b="1" dirty="0">
                <a:solidFill>
                  <a:srgbClr val="00B050"/>
                </a:solidFill>
              </a:rPr>
              <a:t>Planning and Decision Making</a:t>
            </a:r>
            <a:r>
              <a:rPr lang="en-US" sz="2700" dirty="0">
                <a:solidFill>
                  <a:srgbClr val="00B050"/>
                </a:solidFill>
              </a:rPr>
              <a:t>:</a:t>
            </a:r>
          </a:p>
          <a:p>
            <a:pPr marL="457200" lvl="1" indent="0">
              <a:buNone/>
            </a:pPr>
            <a:r>
              <a:rPr lang="en-US" sz="2700" dirty="0">
                <a:solidFill>
                  <a:srgbClr val="002060"/>
                </a:solidFill>
              </a:rPr>
              <a:t>Marketing management helps to prepare future course of action. </a:t>
            </a:r>
            <a:r>
              <a:rPr lang="en-US" sz="2700" b="1" dirty="0">
                <a:solidFill>
                  <a:srgbClr val="002060"/>
                </a:solidFill>
              </a:rPr>
              <a:t>Planning </a:t>
            </a:r>
            <a:r>
              <a:rPr lang="en-US" sz="2700" dirty="0">
                <a:solidFill>
                  <a:srgbClr val="002060"/>
                </a:solidFill>
              </a:rPr>
              <a:t>relates to </a:t>
            </a:r>
            <a:r>
              <a:rPr lang="en-US" sz="2700" b="1" dirty="0">
                <a:solidFill>
                  <a:srgbClr val="002060"/>
                </a:solidFill>
              </a:rPr>
              <a:t>product introduction</a:t>
            </a:r>
            <a:r>
              <a:rPr lang="en-US" sz="2700" dirty="0">
                <a:solidFill>
                  <a:srgbClr val="002060"/>
                </a:solidFill>
              </a:rPr>
              <a:t>, </a:t>
            </a:r>
            <a:r>
              <a:rPr lang="en-US" sz="2700" b="1" dirty="0">
                <a:solidFill>
                  <a:srgbClr val="002060"/>
                </a:solidFill>
              </a:rPr>
              <a:t>diversification</a:t>
            </a:r>
            <a:r>
              <a:rPr lang="en-US" sz="2700" dirty="0">
                <a:solidFill>
                  <a:srgbClr val="002060"/>
                </a:solidFill>
              </a:rPr>
              <a:t>. </a:t>
            </a:r>
            <a:r>
              <a:rPr lang="en-US" sz="2700" b="1" dirty="0">
                <a:solidFill>
                  <a:srgbClr val="002060"/>
                </a:solidFill>
              </a:rPr>
              <a:t>Decision making regarding pricing</a:t>
            </a:r>
            <a:r>
              <a:rPr lang="en-US" sz="2700" dirty="0">
                <a:solidFill>
                  <a:srgbClr val="002060"/>
                </a:solidFill>
              </a:rPr>
              <a:t>, </a:t>
            </a:r>
            <a:r>
              <a:rPr lang="en-US" sz="2700" b="1" dirty="0">
                <a:solidFill>
                  <a:srgbClr val="002060"/>
                </a:solidFill>
              </a:rPr>
              <a:t>selection of promotional</a:t>
            </a:r>
            <a:r>
              <a:rPr lang="en-US" sz="2700" dirty="0">
                <a:solidFill>
                  <a:srgbClr val="002060"/>
                </a:solidFill>
              </a:rPr>
              <a:t> </a:t>
            </a:r>
            <a:r>
              <a:rPr lang="en-US" sz="2700" b="1" dirty="0">
                <a:solidFill>
                  <a:srgbClr val="002060"/>
                </a:solidFill>
              </a:rPr>
              <a:t>mix</a:t>
            </a:r>
            <a:r>
              <a:rPr lang="en-US" sz="2700" dirty="0">
                <a:solidFill>
                  <a:srgbClr val="002060"/>
                </a:solidFill>
              </a:rPr>
              <a:t>, </a:t>
            </a:r>
            <a:r>
              <a:rPr lang="en-US" sz="2700" b="1" dirty="0">
                <a:solidFill>
                  <a:srgbClr val="002060"/>
                </a:solidFill>
              </a:rPr>
              <a:t>selection of distribution channel</a:t>
            </a:r>
            <a:r>
              <a:rPr lang="en-US" sz="2700" dirty="0">
                <a:solidFill>
                  <a:srgbClr val="002060"/>
                </a:solidFill>
              </a:rPr>
              <a:t> is taken by the marketing management.</a:t>
            </a:r>
          </a:p>
          <a:p>
            <a:pPr marL="457200" lvl="1" indent="0">
              <a:buNone/>
            </a:pPr>
            <a:endParaRPr lang="en-US" sz="21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 y="482600"/>
            <a:ext cx="12205970" cy="713105"/>
          </a:xfrm>
          <a:ln>
            <a:solidFill>
              <a:srgbClr val="990000"/>
            </a:solidFill>
          </a:ln>
        </p:spPr>
        <p:txBody>
          <a:bodyPr/>
          <a:lstStyle/>
          <a:p>
            <a:pPr algn="l"/>
            <a:r>
              <a:rPr lang="en-US" altLang="en-US" sz="3200">
                <a:sym typeface="+mn-ea"/>
              </a:rPr>
              <a:t>  </a:t>
            </a:r>
            <a:r>
              <a:rPr lang="en-US" sz="3200">
                <a:solidFill>
                  <a:srgbClr val="990000"/>
                </a:solidFill>
                <a:sym typeface="+mn-ea"/>
              </a:rPr>
              <a:t>Importance </a:t>
            </a:r>
            <a:r>
              <a:rPr lang="en-US" altLang="en-US" sz="3200">
                <a:solidFill>
                  <a:srgbClr val="990000"/>
                </a:solidFill>
                <a:sym typeface="+mn-ea"/>
              </a:rPr>
              <a:t>of</a:t>
            </a:r>
            <a:r>
              <a:rPr lang="en-US" sz="3200">
                <a:solidFill>
                  <a:srgbClr val="990000"/>
                </a:solidFill>
                <a:sym typeface="+mn-ea"/>
              </a:rPr>
              <a:t> Marketing Management</a:t>
            </a:r>
          </a:p>
        </p:txBody>
      </p:sp>
      <p:sp>
        <p:nvSpPr>
          <p:cNvPr id="3" name="Content Placeholder 2"/>
          <p:cNvSpPr>
            <a:spLocks noGrp="1"/>
          </p:cNvSpPr>
          <p:nvPr>
            <p:ph idx="1"/>
          </p:nvPr>
        </p:nvSpPr>
        <p:spPr/>
        <p:txBody>
          <a:bodyPr>
            <a:normAutofit/>
          </a:bodyPr>
          <a:lstStyle/>
          <a:p>
            <a:pPr marL="0" indent="0">
              <a:buNone/>
            </a:pPr>
            <a:r>
              <a:rPr lang="en-US" sz="2400" dirty="0">
                <a:solidFill>
                  <a:srgbClr val="00B050"/>
                </a:solidFill>
                <a:sym typeface="+mn-ea"/>
              </a:rPr>
              <a:t>4. </a:t>
            </a:r>
            <a:r>
              <a:rPr lang="en-US" sz="2400" b="1" dirty="0">
                <a:solidFill>
                  <a:srgbClr val="00B050"/>
                </a:solidFill>
                <a:sym typeface="+mn-ea"/>
              </a:rPr>
              <a:t>Creation of Customer:</a:t>
            </a:r>
            <a:endParaRPr lang="en-US" sz="2400" b="1" dirty="0">
              <a:solidFill>
                <a:srgbClr val="00B050"/>
              </a:solidFill>
            </a:endParaRPr>
          </a:p>
          <a:p>
            <a:r>
              <a:rPr lang="en-US" sz="2400" dirty="0">
                <a:solidFill>
                  <a:srgbClr val="002060"/>
                </a:solidFill>
                <a:sym typeface="+mn-ea"/>
              </a:rPr>
              <a:t>Consumers determine the </a:t>
            </a:r>
            <a:r>
              <a:rPr lang="en-US" sz="2400" b="1" dirty="0">
                <a:solidFill>
                  <a:srgbClr val="002060"/>
                </a:solidFill>
                <a:sym typeface="+mn-ea"/>
              </a:rPr>
              <a:t>future of the market </a:t>
            </a:r>
            <a:r>
              <a:rPr lang="en-US" sz="2400" dirty="0">
                <a:solidFill>
                  <a:srgbClr val="002060"/>
                </a:solidFill>
                <a:sym typeface="+mn-ea"/>
              </a:rPr>
              <a:t>.Therefore providing the </a:t>
            </a:r>
            <a:r>
              <a:rPr lang="en-US" sz="2400" b="1" dirty="0">
                <a:solidFill>
                  <a:srgbClr val="002060"/>
                </a:solidFill>
                <a:sym typeface="+mn-ea"/>
              </a:rPr>
              <a:t>best product </a:t>
            </a:r>
            <a:r>
              <a:rPr lang="en-US" sz="2400" dirty="0">
                <a:solidFill>
                  <a:srgbClr val="002060"/>
                </a:solidFill>
                <a:sym typeface="+mn-ea"/>
              </a:rPr>
              <a:t>to the </a:t>
            </a:r>
            <a:r>
              <a:rPr lang="en-US" sz="2400" b="1" dirty="0">
                <a:solidFill>
                  <a:srgbClr val="002060"/>
                </a:solidFill>
                <a:sym typeface="+mn-ea"/>
              </a:rPr>
              <a:t>consumer according </a:t>
            </a:r>
            <a:r>
              <a:rPr lang="en-US" sz="2400" dirty="0">
                <a:solidFill>
                  <a:srgbClr val="002060"/>
                </a:solidFill>
                <a:sym typeface="+mn-ea"/>
              </a:rPr>
              <a:t>to their preference is the </a:t>
            </a:r>
            <a:r>
              <a:rPr lang="en-US" sz="2400" b="1" dirty="0">
                <a:solidFill>
                  <a:srgbClr val="002060"/>
                </a:solidFill>
                <a:sym typeface="+mn-ea"/>
              </a:rPr>
              <a:t>important task of marketing</a:t>
            </a:r>
            <a:r>
              <a:rPr lang="en-US" sz="2400" dirty="0">
                <a:solidFill>
                  <a:srgbClr val="002060"/>
                </a:solidFill>
                <a:sym typeface="+mn-ea"/>
              </a:rPr>
              <a:t>. Marketing management helps in creation of </a:t>
            </a:r>
            <a:r>
              <a:rPr lang="en-US" sz="2400" b="1" dirty="0">
                <a:solidFill>
                  <a:srgbClr val="002060"/>
                </a:solidFill>
                <a:sym typeface="+mn-ea"/>
              </a:rPr>
              <a:t>new customers </a:t>
            </a:r>
            <a:r>
              <a:rPr lang="en-US" sz="2400" dirty="0">
                <a:solidFill>
                  <a:srgbClr val="002060"/>
                </a:solidFill>
                <a:sym typeface="+mn-ea"/>
              </a:rPr>
              <a:t>and </a:t>
            </a:r>
            <a:r>
              <a:rPr lang="en-US" sz="2400" b="1" dirty="0">
                <a:solidFill>
                  <a:srgbClr val="002060"/>
                </a:solidFill>
                <a:sym typeface="+mn-ea"/>
              </a:rPr>
              <a:t>retention of current customers</a:t>
            </a:r>
            <a:r>
              <a:rPr lang="en-US" sz="2400" dirty="0">
                <a:solidFill>
                  <a:srgbClr val="002060"/>
                </a:solidFill>
                <a:sym typeface="+mn-ea"/>
              </a:rPr>
              <a:t>.</a:t>
            </a:r>
            <a:endParaRPr lang="en-US" sz="2400" dirty="0">
              <a:solidFill>
                <a:srgbClr val="002060"/>
              </a:solidFill>
            </a:endParaRPr>
          </a:p>
          <a:p>
            <a:pPr marL="0" indent="0">
              <a:buNone/>
            </a:pPr>
            <a:endParaRPr lang="en-US" sz="2400" dirty="0">
              <a:sym typeface="+mn-ea"/>
            </a:endParaRPr>
          </a:p>
          <a:p>
            <a:pPr marL="0" indent="0">
              <a:buNone/>
            </a:pPr>
            <a:r>
              <a:rPr lang="en-US" sz="2400" dirty="0">
                <a:solidFill>
                  <a:srgbClr val="00B050"/>
                </a:solidFill>
                <a:sym typeface="+mn-ea"/>
              </a:rPr>
              <a:t>5. </a:t>
            </a:r>
            <a:r>
              <a:rPr lang="en-US" sz="2400" b="1" dirty="0">
                <a:solidFill>
                  <a:srgbClr val="00B050"/>
                </a:solidFill>
                <a:sym typeface="+mn-ea"/>
              </a:rPr>
              <a:t>Helps in Increasing Profit:</a:t>
            </a:r>
            <a:endParaRPr lang="en-US" sz="2400" b="1" dirty="0">
              <a:solidFill>
                <a:srgbClr val="00B050"/>
              </a:solidFill>
            </a:endParaRPr>
          </a:p>
          <a:p>
            <a:r>
              <a:rPr lang="en-US" sz="2400" dirty="0">
                <a:solidFill>
                  <a:srgbClr val="002060"/>
                </a:solidFill>
                <a:sym typeface="+mn-ea"/>
              </a:rPr>
              <a:t>Marketing </a:t>
            </a:r>
            <a:r>
              <a:rPr lang="en-US" sz="2400" dirty="0" smtClean="0">
                <a:solidFill>
                  <a:srgbClr val="002060"/>
                </a:solidFill>
                <a:sym typeface="+mn-ea"/>
              </a:rPr>
              <a:t>provides </a:t>
            </a:r>
            <a:r>
              <a:rPr lang="en-US" sz="2400" dirty="0">
                <a:solidFill>
                  <a:srgbClr val="002060"/>
                </a:solidFill>
                <a:sym typeface="+mn-ea"/>
              </a:rPr>
              <a:t>to the </a:t>
            </a:r>
            <a:r>
              <a:rPr lang="en-US" sz="2400" b="1" dirty="0">
                <a:solidFill>
                  <a:srgbClr val="002060"/>
                </a:solidFill>
                <a:sym typeface="+mn-ea"/>
              </a:rPr>
              <a:t>varied and unlimited needs of consumers</a:t>
            </a:r>
            <a:r>
              <a:rPr lang="en-US" sz="2400" dirty="0">
                <a:solidFill>
                  <a:srgbClr val="002060"/>
                </a:solidFill>
                <a:sym typeface="+mn-ea"/>
              </a:rPr>
              <a:t>. Marketing management helps to </a:t>
            </a:r>
            <a:r>
              <a:rPr lang="en-US" sz="2400" b="1" dirty="0">
                <a:solidFill>
                  <a:srgbClr val="002060"/>
                </a:solidFill>
                <a:sym typeface="+mn-ea"/>
              </a:rPr>
              <a:t>increase profit and sales volume</a:t>
            </a:r>
            <a:r>
              <a:rPr lang="en-US" sz="2400" dirty="0">
                <a:solidFill>
                  <a:srgbClr val="002060"/>
                </a:solidFill>
                <a:sym typeface="+mn-ea"/>
              </a:rPr>
              <a:t>. This is </a:t>
            </a:r>
            <a:r>
              <a:rPr lang="en-US" sz="2400" b="1" dirty="0">
                <a:solidFill>
                  <a:srgbClr val="002060"/>
                </a:solidFill>
                <a:sym typeface="+mn-ea"/>
              </a:rPr>
              <a:t>achieved by expansion of market </a:t>
            </a:r>
            <a:r>
              <a:rPr lang="en-US" sz="2400" dirty="0">
                <a:solidFill>
                  <a:srgbClr val="002060"/>
                </a:solidFill>
                <a:sym typeface="+mn-ea"/>
              </a:rPr>
              <a:t>and </a:t>
            </a:r>
            <a:r>
              <a:rPr lang="en-US" sz="2400" b="1" dirty="0">
                <a:solidFill>
                  <a:srgbClr val="002060"/>
                </a:solidFill>
                <a:sym typeface="+mn-ea"/>
              </a:rPr>
              <a:t>increasing customers.</a:t>
            </a:r>
            <a:endParaRPr lang="en-US" sz="2400" b="1" dirty="0">
              <a:solidFill>
                <a:srgbClr val="002060"/>
              </a:solidFill>
            </a:endParaRPr>
          </a:p>
          <a:p>
            <a:endParaRPr lang="en-US" sz="2000" dirty="0">
              <a:solidFill>
                <a:srgbClr val="002060"/>
              </a:solidFill>
            </a:endParaRPr>
          </a:p>
        </p:txBody>
      </p:sp>
      <p:pic>
        <p:nvPicPr>
          <p:cNvPr id="5" name="Picture 4"/>
          <p:cNvPicPr/>
          <p:nvPr/>
        </p:nvPicPr>
        <p:blipFill>
          <a:blip r:embed="rId2"/>
          <a:srcRect/>
          <a:stretch>
            <a:fillRect/>
          </a:stretch>
        </p:blipFill>
        <p:spPr bwMode="auto">
          <a:xfrm>
            <a:off x="10287635" y="510540"/>
            <a:ext cx="1918335" cy="685800"/>
          </a:xfrm>
          <a:prstGeom prst="rect">
            <a:avLst/>
          </a:prstGeom>
          <a:noFill/>
          <a:ln w="9525">
            <a:solidFill>
              <a:schemeClr val="accent1"/>
            </a:solidFill>
            <a:miter lim="800000"/>
            <a:headEnd/>
            <a:tailEnd/>
          </a:ln>
        </p:spPr>
      </p:pic>
      <p:sp>
        <p:nvSpPr>
          <p:cNvPr id="4" name="Slide Number Placeholder 3"/>
          <p:cNvSpPr>
            <a:spLocks noGrp="1"/>
          </p:cNvSpPr>
          <p:nvPr>
            <p:ph type="sldNum" sz="quarter" idx="12"/>
          </p:nvPr>
        </p:nvSpPr>
        <p:spPr/>
        <p:txBody>
          <a:bodyPr/>
          <a:lstStyle/>
          <a:p>
            <a:fld id="{49AE70B2-8BF9-45C0-BB95-33D1B9D3A854}"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5049</Words>
  <Application>Microsoft Office PowerPoint</Application>
  <PresentationFormat>Widescreen</PresentationFormat>
  <Paragraphs>387</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宋体</vt:lpstr>
      <vt:lpstr>宋体</vt:lpstr>
      <vt:lpstr>Arial</vt:lpstr>
      <vt:lpstr>Calibri</vt:lpstr>
      <vt:lpstr>Business Cooperate</vt:lpstr>
      <vt:lpstr>   4.1 Marketing Management    4.2 Financial Management</vt:lpstr>
      <vt:lpstr>  Marketing Management </vt:lpstr>
      <vt:lpstr>  Marketing management </vt:lpstr>
      <vt:lpstr>  Marketing Management </vt:lpstr>
      <vt:lpstr>  Marketing Management </vt:lpstr>
      <vt:lpstr>  Features of marketing concept</vt:lpstr>
      <vt:lpstr>  Features of marketing concept</vt:lpstr>
      <vt:lpstr>  Importance of Marketing Management </vt:lpstr>
      <vt:lpstr>  Importance of Marketing Management</vt:lpstr>
      <vt:lpstr>  Importance of Marketing Management</vt:lpstr>
      <vt:lpstr>  Marketing Management Functions </vt:lpstr>
      <vt:lpstr>  Marketing Management Functions </vt:lpstr>
      <vt:lpstr>  Marketing Management Functions</vt:lpstr>
      <vt:lpstr>  Marketing Management Functions</vt:lpstr>
      <vt:lpstr>  4 P’s of Marketing</vt:lpstr>
      <vt:lpstr>  4 P’s of Marketing</vt:lpstr>
      <vt:lpstr>  4 P’s of Marketing</vt:lpstr>
      <vt:lpstr>  4 P’s of Marketing</vt:lpstr>
      <vt:lpstr>  4 P’s of Marketing</vt:lpstr>
      <vt:lpstr>  4 P’s of Marketing</vt:lpstr>
      <vt:lpstr>  Extensions to the 4 P’s of Marketing</vt:lpstr>
      <vt:lpstr>  Activities of Marketing:</vt:lpstr>
      <vt:lpstr>  Activities of Marketing:</vt:lpstr>
      <vt:lpstr>  Activities of Marketing:</vt:lpstr>
      <vt:lpstr>  Demand Forecasting</vt:lpstr>
      <vt:lpstr>  Demand Forecasting types</vt:lpstr>
      <vt:lpstr>  Demand Forecasting types</vt:lpstr>
      <vt:lpstr>  Examples of Demand Forecasting</vt:lpstr>
      <vt:lpstr>  Importance of Demand Forecasting</vt:lpstr>
      <vt:lpstr>  Market segmentation</vt:lpstr>
      <vt:lpstr>  Market segmentation</vt:lpstr>
      <vt:lpstr>  Market segmentation</vt:lpstr>
      <vt:lpstr>  Market segmentation</vt:lpstr>
      <vt:lpstr>  Market segmentation</vt:lpstr>
      <vt:lpstr>  Market segmentation</vt:lpstr>
      <vt:lpstr>  Eight Benefits of Market Segmentation</vt:lpstr>
      <vt:lpstr>  Eight Benefits of Market Segmentation</vt:lpstr>
      <vt:lpstr>  Eight Benefits of Market Segmentation</vt:lpstr>
      <vt:lpstr>  Eight Benefits of Market Segmentation</vt:lpstr>
      <vt:lpstr>  Eight Benefits of Market Segmentation</vt:lpstr>
      <vt:lpstr>FINANCIAL MANAGEMENT</vt:lpstr>
      <vt:lpstr>  Meaning of Financial Management</vt:lpstr>
      <vt:lpstr>  Scope/Elements</vt:lpstr>
      <vt:lpstr>  Objectives of Financial Management</vt:lpstr>
      <vt:lpstr>  Functions of Financial Management</vt:lpstr>
      <vt:lpstr>  Functions of Financial Management</vt:lpstr>
      <vt:lpstr>  Functions of Financial Management</vt:lpstr>
      <vt:lpstr>  Role of a Financial Manager</vt:lpstr>
      <vt:lpstr>  Role of a Financial Manager</vt:lpstr>
      <vt:lpstr>  Role of a Financial Manager</vt:lpstr>
      <vt:lpstr>  Role of a Financial Manager</vt:lpstr>
      <vt:lpstr>Assignment 4.1/4.2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4.1 Marketing Management    4.2 Financial Management</dc:title>
  <dc:creator>faculty</dc:creator>
  <cp:lastModifiedBy>jaypal rana</cp:lastModifiedBy>
  <cp:revision>166</cp:revision>
  <dcterms:created xsi:type="dcterms:W3CDTF">2021-03-05T06:36:51Z</dcterms:created>
  <dcterms:modified xsi:type="dcterms:W3CDTF">2024-04-09T07:56:13Z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1033-11.1.0.9080</vt:lpwstr>
  </property>
</Properties>
</file>