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B2B2B2"/>
    <a:srgbClr val="202020"/>
    <a:srgbClr val="323232"/>
    <a:srgbClr val="CC3300"/>
    <a:srgbClr val="CC0000"/>
    <a:srgbClr val="FF33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69" d="100"/>
          <a:sy n="69" d="100"/>
        </p:scale>
        <p:origin x="810" y="60"/>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2024/4/22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t>2024/4/22</a:t>
            </a:fld>
            <a:endParaRPr lang="zh-CN" alt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zh-CN" altLang="en-US"/>
              <a:t>By; Mudit M. Saxena, Dept. Of Mech. Engg., ITE, Indus University</a:t>
            </a:r>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By; Mudit M. Saxena, Dept. Of Mech. Engg., ITE, Indus University</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t>2024/4/22</a:t>
            </a:fld>
            <a:endParaRPr lang="zh-CN" altLang="en-US"/>
          </a:p>
        </p:txBody>
      </p:sp>
      <p:sp>
        <p:nvSpPr>
          <p:cNvPr id="5" name="Footer Placeholder 4"/>
          <p:cNvSpPr>
            <a:spLocks noGrp="1"/>
          </p:cNvSpPr>
          <p:nvPr>
            <p:ph type="ftr" sz="quarter" idx="11"/>
          </p:nvPr>
        </p:nvSpPr>
        <p:spPr/>
        <p:txBody>
          <a:bodyPr/>
          <a:lstStyle/>
          <a:p>
            <a:r>
              <a:rPr lang="zh-CN" altLang="en-US"/>
              <a:t>By; Mudit M. Saxena, Dept. Of Mech. Engg., ITE, Indus University</a:t>
            </a: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t>2024/4/22</a:t>
            </a:fld>
            <a:endParaRPr lang="zh-CN" altLang="en-US"/>
          </a:p>
        </p:txBody>
      </p:sp>
      <p:sp>
        <p:nvSpPr>
          <p:cNvPr id="5" name="Footer Placeholder 4"/>
          <p:cNvSpPr>
            <a:spLocks noGrp="1"/>
          </p:cNvSpPr>
          <p:nvPr>
            <p:ph type="ftr" sz="quarter" idx="11"/>
          </p:nvPr>
        </p:nvSpPr>
        <p:spPr/>
        <p:txBody>
          <a:bodyPr/>
          <a:lstStyle/>
          <a:p>
            <a:r>
              <a:rPr lang="zh-CN" altLang="en-US"/>
              <a:t>By; Mudit M. Saxena, Dept. Of Mech. Engg., ITE, Indus University</a:t>
            </a: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2024/4/22</a:t>
            </a:fld>
            <a:endParaRPr lang="zh-CN" altLang="en-US"/>
          </a:p>
        </p:txBody>
      </p:sp>
      <p:sp>
        <p:nvSpPr>
          <p:cNvPr id="5" name="Footer Placeholder 4"/>
          <p:cNvSpPr>
            <a:spLocks noGrp="1"/>
          </p:cNvSpPr>
          <p:nvPr>
            <p:ph type="ftr" sz="quarter" idx="11"/>
          </p:nvPr>
        </p:nvSpPr>
        <p:spPr/>
        <p:txBody>
          <a:bodyPr/>
          <a:lstStyle/>
          <a:p>
            <a:r>
              <a:rPr lang="zh-CN" altLang="en-US"/>
              <a:t>By; Mudit M. Saxena, Dept. Of Mech. Engg., ITE, Indus University</a:t>
            </a: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t>2024/4/22</a:t>
            </a:fld>
            <a:endParaRPr lang="zh-CN" altLang="en-US"/>
          </a:p>
        </p:txBody>
      </p:sp>
      <p:sp>
        <p:nvSpPr>
          <p:cNvPr id="6" name="Footer Placeholder 5"/>
          <p:cNvSpPr>
            <a:spLocks noGrp="1"/>
          </p:cNvSpPr>
          <p:nvPr>
            <p:ph type="ftr" sz="quarter" idx="11"/>
          </p:nvPr>
        </p:nvSpPr>
        <p:spPr/>
        <p:txBody>
          <a:bodyPr/>
          <a:lstStyle/>
          <a:p>
            <a:r>
              <a:rPr lang="zh-CN" altLang="en-US"/>
              <a:t>By; Mudit M. Saxena, Dept. Of Mech. Engg., ITE, Indus University</a:t>
            </a:r>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t>2024/4/22</a:t>
            </a:fld>
            <a:endParaRPr lang="zh-CN" altLang="en-US"/>
          </a:p>
        </p:txBody>
      </p:sp>
      <p:sp>
        <p:nvSpPr>
          <p:cNvPr id="8" name="Footer Placeholder 7"/>
          <p:cNvSpPr>
            <a:spLocks noGrp="1"/>
          </p:cNvSpPr>
          <p:nvPr>
            <p:ph type="ftr" sz="quarter" idx="11"/>
          </p:nvPr>
        </p:nvSpPr>
        <p:spPr/>
        <p:txBody>
          <a:bodyPr/>
          <a:lstStyle/>
          <a:p>
            <a:r>
              <a:rPr lang="zh-CN" altLang="en-US"/>
              <a:t>By; Mudit M. Saxena, Dept. Of Mech. Engg., ITE, Indus University</a:t>
            </a:r>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t>2024/4/22</a:t>
            </a:fld>
            <a:endParaRPr lang="zh-CN" altLang="en-US"/>
          </a:p>
        </p:txBody>
      </p:sp>
      <p:sp>
        <p:nvSpPr>
          <p:cNvPr id="4" name="Footer Placeholder 3"/>
          <p:cNvSpPr>
            <a:spLocks noGrp="1"/>
          </p:cNvSpPr>
          <p:nvPr>
            <p:ph type="ftr" sz="quarter" idx="11"/>
          </p:nvPr>
        </p:nvSpPr>
        <p:spPr/>
        <p:txBody>
          <a:bodyPr/>
          <a:lstStyle/>
          <a:p>
            <a:r>
              <a:rPr lang="zh-CN" altLang="en-US"/>
              <a:t>By; Mudit M. Saxena, Dept. Of Mech. Engg., ITE, Indus University</a:t>
            </a:r>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2024/4/22</a:t>
            </a:fld>
            <a:endParaRPr lang="zh-CN" altLang="en-US"/>
          </a:p>
        </p:txBody>
      </p:sp>
      <p:sp>
        <p:nvSpPr>
          <p:cNvPr id="3" name="Footer Placeholder 2"/>
          <p:cNvSpPr>
            <a:spLocks noGrp="1"/>
          </p:cNvSpPr>
          <p:nvPr>
            <p:ph type="ftr" sz="quarter" idx="11"/>
          </p:nvPr>
        </p:nvSpPr>
        <p:spPr/>
        <p:txBody>
          <a:bodyPr/>
          <a:lstStyle/>
          <a:p>
            <a:r>
              <a:rPr lang="zh-CN" altLang="en-US"/>
              <a:t>By; Mudit M. Saxena, Dept. Of Mech. Engg., ITE, Indus University</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By; Mudit M. Saxena, Dept. Of Mech. Engg., ITE, Indus University</a:t>
            </a: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2024/4/22</a:t>
            </a:fld>
            <a:endParaRPr lang="zh-CN" altLang="en-US" dirty="0"/>
          </a:p>
        </p:txBody>
      </p:sp>
      <p:sp>
        <p:nvSpPr>
          <p:cNvPr id="6" name="Footer Placeholder 5"/>
          <p:cNvSpPr>
            <a:spLocks noGrp="1"/>
          </p:cNvSpPr>
          <p:nvPr>
            <p:ph type="ftr" sz="quarter" idx="11"/>
          </p:nvPr>
        </p:nvSpPr>
        <p:spPr/>
        <p:txBody>
          <a:bodyPr/>
          <a:lstStyle/>
          <a:p>
            <a:r>
              <a:rPr lang="zh-CN" altLang="en-US" dirty="0"/>
              <a:t>By; Mudit M. Saxena, Dept. Of Mech. Engg., ITE, Indus University</a:t>
            </a:r>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t>2024/4/22</a:t>
            </a:fld>
            <a:endParaRPr lang="zh-CN" alt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zh-CN" altLang="en-US"/>
              <a:t>By; Mudit M. Saxena, Dept. Of Mech. Engg., ITE, Indus University</a:t>
            </a:r>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80604020202020204" pitchFamily="34" charset="0"/>
          <a:ea typeface="SimSun" pitchFamily="2" charset="-122"/>
        </a:defRPr>
      </a:lvl2pPr>
      <a:lvl3pPr algn="ctr" rtl="0" fontAlgn="base">
        <a:spcBef>
          <a:spcPct val="0"/>
        </a:spcBef>
        <a:spcAft>
          <a:spcPct val="0"/>
        </a:spcAft>
        <a:defRPr sz="4400">
          <a:solidFill>
            <a:schemeClr val="tx2"/>
          </a:solidFill>
          <a:latin typeface="Arial" panose="02080604020202020204" pitchFamily="34" charset="0"/>
          <a:ea typeface="SimSun" pitchFamily="2" charset="-122"/>
        </a:defRPr>
      </a:lvl3pPr>
      <a:lvl4pPr algn="ctr" rtl="0" fontAlgn="base">
        <a:spcBef>
          <a:spcPct val="0"/>
        </a:spcBef>
        <a:spcAft>
          <a:spcPct val="0"/>
        </a:spcAft>
        <a:defRPr sz="4400">
          <a:solidFill>
            <a:schemeClr val="tx2"/>
          </a:solidFill>
          <a:latin typeface="Arial" panose="02080604020202020204" pitchFamily="34" charset="0"/>
          <a:ea typeface="SimSun" pitchFamily="2" charset="-122"/>
        </a:defRPr>
      </a:lvl4pPr>
      <a:lvl5pPr algn="ctr" rtl="0" fontAlgn="base">
        <a:spcBef>
          <a:spcPct val="0"/>
        </a:spcBef>
        <a:spcAft>
          <a:spcPct val="0"/>
        </a:spcAft>
        <a:defRPr sz="4400">
          <a:solidFill>
            <a:schemeClr val="tx2"/>
          </a:solidFill>
          <a:latin typeface="Arial" panose="0208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8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8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8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0" y="579755"/>
            <a:ext cx="12179935" cy="1470025"/>
          </a:xfrm>
        </p:spPr>
        <p:txBody>
          <a:bodyPr/>
          <a:lstStyle/>
          <a:p>
            <a:pPr algn="l"/>
            <a:r>
              <a:rPr lang="en-US" altLang="en-US" sz="4400">
                <a:solidFill>
                  <a:srgbClr val="990000"/>
                </a:solidFill>
                <a:sym typeface="+mn-ea"/>
              </a:rPr>
              <a:t>  4.3 </a:t>
            </a:r>
            <a:r>
              <a:rPr lang="en-US" sz="4400">
                <a:solidFill>
                  <a:srgbClr val="990000"/>
                </a:solidFill>
                <a:sym typeface="+mn-ea"/>
              </a:rPr>
              <a:t>Lean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5" y="508635"/>
            <a:ext cx="12238990" cy="675005"/>
          </a:xfrm>
        </p:spPr>
        <p:txBody>
          <a:bodyPr/>
          <a:lstStyle/>
          <a:p>
            <a:pPr algn="l"/>
            <a:r>
              <a:rPr lang="en-US" altLang="en-US" sz="3200">
                <a:solidFill>
                  <a:srgbClr val="990000"/>
                </a:solidFill>
                <a:sym typeface="+mn-ea"/>
              </a:rPr>
              <a:t>  </a:t>
            </a:r>
            <a:r>
              <a:rPr lang="en-US" sz="3200">
                <a:solidFill>
                  <a:srgbClr val="990000"/>
                </a:solidFill>
                <a:sym typeface="+mn-ea"/>
              </a:rPr>
              <a:t>Benefits of a Lean System</a:t>
            </a:r>
          </a:p>
        </p:txBody>
      </p:sp>
      <p:sp>
        <p:nvSpPr>
          <p:cNvPr id="3" name="Content Placeholder 2"/>
          <p:cNvSpPr>
            <a:spLocks noGrp="1"/>
          </p:cNvSpPr>
          <p:nvPr>
            <p:ph idx="1"/>
          </p:nvPr>
        </p:nvSpPr>
        <p:spPr/>
        <p:txBody>
          <a:bodyPr>
            <a:normAutofit lnSpcReduction="10000"/>
          </a:bodyPr>
          <a:lstStyle/>
          <a:p>
            <a:r>
              <a:rPr lang="en-US" sz="1600" dirty="0"/>
              <a:t>When an organization holistically applies these Lean principles, it is able to function in a healthier, smarter, more sustainable way. This directly results in business value.</a:t>
            </a:r>
          </a:p>
          <a:p>
            <a:pPr marL="0" indent="0">
              <a:buNone/>
            </a:pPr>
            <a:endParaRPr lang="en-US" sz="1600" dirty="0"/>
          </a:p>
          <a:p>
            <a:r>
              <a:rPr lang="en-US" sz="1600" dirty="0"/>
              <a:t>When the organization wins, the people within it win too. Members of Lean systems are not only more productive, but often more fulfilled and less stressed too. </a:t>
            </a:r>
          </a:p>
          <a:p>
            <a:endParaRPr lang="en-US" sz="1600" dirty="0"/>
          </a:p>
          <a:p>
            <a:pPr marL="0" indent="0">
              <a:buNone/>
            </a:pPr>
            <a:r>
              <a:rPr lang="en-US" altLang="en-US" sz="1600" dirty="0">
                <a:solidFill>
                  <a:srgbClr val="00B050"/>
                </a:solidFill>
              </a:rPr>
              <a:t>T</a:t>
            </a:r>
            <a:r>
              <a:rPr lang="en-US" sz="1600" dirty="0">
                <a:solidFill>
                  <a:srgbClr val="00B050"/>
                </a:solidFill>
              </a:rPr>
              <a:t>op ten benefits Lean practitioners :</a:t>
            </a:r>
          </a:p>
          <a:p>
            <a:pPr marL="914400" lvl="2" indent="0">
              <a:buNone/>
            </a:pPr>
            <a:r>
              <a:rPr lang="en-US" sz="1600" dirty="0"/>
              <a:t>1.Manage team / process complexity</a:t>
            </a:r>
          </a:p>
          <a:p>
            <a:pPr marL="914400" lvl="2" indent="0">
              <a:buNone/>
            </a:pPr>
            <a:r>
              <a:rPr lang="en-US" sz="1600" dirty="0"/>
              <a:t>2.More efficient business processes</a:t>
            </a:r>
          </a:p>
          <a:p>
            <a:pPr marL="914400" lvl="2" indent="0">
              <a:buNone/>
            </a:pPr>
            <a:r>
              <a:rPr lang="en-US" sz="1600" dirty="0"/>
              <a:t>3.Better management of changing priorities</a:t>
            </a:r>
          </a:p>
          <a:p>
            <a:pPr marL="914400" lvl="2" indent="0">
              <a:buNone/>
            </a:pPr>
            <a:r>
              <a:rPr lang="en-US" sz="1600" dirty="0"/>
              <a:t>4.Better project visibility at the team level</a:t>
            </a:r>
          </a:p>
          <a:p>
            <a:pPr marL="914400" lvl="2" indent="0">
              <a:buNone/>
            </a:pPr>
            <a:r>
              <a:rPr lang="en-US" sz="1600" dirty="0"/>
              <a:t>5.Increased team productivity</a:t>
            </a:r>
          </a:p>
          <a:p>
            <a:pPr marL="914400" lvl="2" indent="0">
              <a:buNone/>
            </a:pPr>
            <a:r>
              <a:rPr lang="en-US" sz="1600" dirty="0"/>
              <a:t>6.Reduced lead time</a:t>
            </a:r>
          </a:p>
          <a:p>
            <a:pPr marL="914400" lvl="2" indent="0">
              <a:buNone/>
            </a:pPr>
            <a:r>
              <a:rPr lang="en-US" sz="1600" dirty="0"/>
              <a:t>7.Increased team morale</a:t>
            </a:r>
          </a:p>
          <a:p>
            <a:pPr marL="914400" lvl="2" indent="0">
              <a:buNone/>
            </a:pPr>
            <a:r>
              <a:rPr lang="en-US" sz="1600" dirty="0"/>
              <a:t>8.Improved visibility to stakeholders</a:t>
            </a:r>
          </a:p>
          <a:p>
            <a:pPr marL="914400" lvl="2" indent="0">
              <a:buNone/>
            </a:pPr>
            <a:r>
              <a:rPr lang="en-US" sz="1600" dirty="0"/>
              <a:t>9.Reduced costs</a:t>
            </a:r>
          </a:p>
          <a:p>
            <a:pPr marL="914400" lvl="2" indent="0">
              <a:buNone/>
            </a:pPr>
            <a:r>
              <a:rPr lang="en-US" sz="1600" dirty="0"/>
              <a:t>10.Predictable delivery of customer value</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solidFill>
                  <a:srgbClr val="990000"/>
                </a:solidFill>
              </a:rPr>
              <a:t>Assignment - 4.3</a:t>
            </a:r>
          </a:p>
        </p:txBody>
      </p:sp>
      <p:sp>
        <p:nvSpPr>
          <p:cNvPr id="3" name="Content Placeholder 2"/>
          <p:cNvSpPr>
            <a:spLocks noGrp="1"/>
          </p:cNvSpPr>
          <p:nvPr>
            <p:ph idx="1"/>
          </p:nvPr>
        </p:nvSpPr>
        <p:spPr/>
        <p:txBody>
          <a:bodyPr/>
          <a:lstStyle/>
          <a:p>
            <a:pPr marL="0" indent="0">
              <a:buNone/>
            </a:pPr>
            <a:r>
              <a:rPr lang="" altLang="en-US" sz="2400" dirty="0"/>
              <a:t>Q 1. Define Lean System. Explain g</a:t>
            </a:r>
            <a:r>
              <a:rPr lang="en-US" sz="2400" dirty="0" err="1">
                <a:sym typeface="+mn-ea"/>
              </a:rPr>
              <a:t>uiding</a:t>
            </a:r>
            <a:r>
              <a:rPr lang="en-US" sz="2400" dirty="0">
                <a:sym typeface="+mn-ea"/>
              </a:rPr>
              <a:t> </a:t>
            </a:r>
            <a:r>
              <a:rPr lang="" altLang="en-US" sz="2400" dirty="0">
                <a:sym typeface="+mn-ea"/>
              </a:rPr>
              <a:t>p</a:t>
            </a:r>
            <a:r>
              <a:rPr lang="en-US" sz="2400" dirty="0" err="1">
                <a:sym typeface="+mn-ea"/>
              </a:rPr>
              <a:t>rinciples</a:t>
            </a:r>
            <a:r>
              <a:rPr lang="en-US" sz="2400" dirty="0">
                <a:sym typeface="+mn-ea"/>
              </a:rPr>
              <a:t> of a Lean System</a:t>
            </a:r>
            <a:r>
              <a:rPr lang="" altLang="en-US" sz="2400" dirty="0">
                <a:sym typeface="+mn-ea"/>
              </a:rPr>
              <a:t>.</a:t>
            </a:r>
          </a:p>
          <a:p>
            <a:pPr marL="0" indent="0">
              <a:buNone/>
            </a:pPr>
            <a:endParaRPr lang="" altLang="en-US" sz="2400" dirty="0">
              <a:sym typeface="+mn-ea"/>
            </a:endParaRPr>
          </a:p>
          <a:p>
            <a:pPr marL="0" indent="0">
              <a:buNone/>
            </a:pPr>
            <a:r>
              <a:rPr lang="" altLang="en-US" sz="2400" dirty="0">
                <a:sym typeface="+mn-ea"/>
              </a:rPr>
              <a:t>Q 2. What are the benefits of lean System</a:t>
            </a:r>
            <a:endParaRPr lang="en-US" sz="2400" dirty="0">
              <a:sym typeface="+mn-ea"/>
            </a:endParaRPr>
          </a:p>
          <a:p>
            <a:pPr marL="0" indent="0">
              <a:buNone/>
            </a:pPr>
            <a:endParaRPr lang="" altLang="en-US" sz="2400" dirty="0"/>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11</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274955"/>
            <a:ext cx="11591925" cy="1143000"/>
          </a:xfrm>
        </p:spPr>
        <p:txBody>
          <a:bodyPr/>
          <a:lstStyle/>
          <a:p>
            <a:pPr algn="l"/>
            <a:r>
              <a:rPr lang="en-US" altLang="en-US" sz="3200">
                <a:solidFill>
                  <a:srgbClr val="990000"/>
                </a:solidFill>
                <a:sym typeface="+mn-ea"/>
              </a:rPr>
              <a:t>  </a:t>
            </a:r>
            <a:r>
              <a:rPr lang="en-US" sz="3200">
                <a:solidFill>
                  <a:srgbClr val="990000"/>
                </a:solidFill>
                <a:sym typeface="+mn-ea"/>
              </a:rPr>
              <a:t>Lean System: Definition</a:t>
            </a:r>
          </a:p>
        </p:txBody>
      </p:sp>
      <p:sp>
        <p:nvSpPr>
          <p:cNvPr id="3" name="Content Placeholder 2"/>
          <p:cNvSpPr>
            <a:spLocks noGrp="1"/>
          </p:cNvSpPr>
          <p:nvPr>
            <p:ph idx="1"/>
          </p:nvPr>
        </p:nvSpPr>
        <p:spPr/>
        <p:txBody>
          <a:bodyPr/>
          <a:lstStyle/>
          <a:p>
            <a:r>
              <a:rPr lang="en-US" sz="2000"/>
              <a:t>A Lean system describes a business or business unit that holistically applies Lean principles to the way it plans, prioritizes, manages, and measures work. </a:t>
            </a:r>
          </a:p>
          <a:p>
            <a:endParaRPr lang="en-US" sz="2000"/>
          </a:p>
          <a:p>
            <a:r>
              <a:rPr lang="en-US" sz="2000"/>
              <a:t>The goal for any Lean system is to maximize customer value. While Lean thinking can greatly improve the productivity and function of a team or department, Lean implementations that spread across the entire organization have the greatest impact on the customer.</a:t>
            </a:r>
          </a:p>
          <a:p>
            <a:endParaRPr lang="en-US" sz="2000"/>
          </a:p>
          <a:p>
            <a:r>
              <a:rPr lang="en-US" sz="2000"/>
              <a:t>Lean systems use a Lean approach to identify and eliminate waste. They systematically discover and act upon opportunities to improve. </a:t>
            </a:r>
          </a:p>
          <a:p>
            <a:endParaRPr lang="en-US" sz="2000"/>
          </a:p>
          <a:p>
            <a:r>
              <a:rPr lang="en-US" sz="2000"/>
              <a:t>These are two of the fundamental concepts of Lean: Eliminate anything that does not add value to the customer, and work systematically and continuously to create more value for the customer.</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 y="274955"/>
            <a:ext cx="12183745" cy="1143000"/>
          </a:xfrm>
        </p:spPr>
        <p:txBody>
          <a:bodyPr/>
          <a:lstStyle/>
          <a:p>
            <a:pPr algn="l"/>
            <a:r>
              <a:rPr lang="en-US" altLang="en-US" sz="3200">
                <a:solidFill>
                  <a:srgbClr val="990000"/>
                </a:solidFill>
                <a:sym typeface="+mn-ea"/>
              </a:rPr>
              <a:t>  </a:t>
            </a:r>
            <a:r>
              <a:rPr lang="en-US" sz="3200">
                <a:solidFill>
                  <a:srgbClr val="990000"/>
                </a:solidFill>
                <a:sym typeface="+mn-ea"/>
              </a:rPr>
              <a:t>What is Lean Thinking?</a:t>
            </a:r>
          </a:p>
        </p:txBody>
      </p:sp>
      <p:sp>
        <p:nvSpPr>
          <p:cNvPr id="3" name="Content Placeholder 2"/>
          <p:cNvSpPr>
            <a:spLocks noGrp="1"/>
          </p:cNvSpPr>
          <p:nvPr>
            <p:ph idx="1"/>
          </p:nvPr>
        </p:nvSpPr>
        <p:spPr/>
        <p:txBody>
          <a:bodyPr/>
          <a:lstStyle/>
          <a:p>
            <a:r>
              <a:rPr lang="en-US" sz="2400"/>
              <a:t>The new Lean is differentiated from other business methodologies in that it doesn’t prescribe a strict, rigid set of rules, tools, processes, or practices. Although transforming into a Lean system involves a great deal of effort, its lightweight, flexible nature makes it easy to scale than more structured, regimented methodologies.</a:t>
            </a:r>
          </a:p>
          <a:p>
            <a:r>
              <a:rPr lang="en-US" sz="2400"/>
              <a:t>Practicing Lean simply involves relying upon the principles of Lean thinking to make smarter, more informed decisions. We define Lean thinking as the application of the 7 principles below, each of which work to create a healthier, more sustainable, more productive organizational system.</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274955"/>
            <a:ext cx="12211050" cy="1143000"/>
          </a:xfrm>
        </p:spPr>
        <p:txBody>
          <a:bodyPr/>
          <a:lstStyle/>
          <a:p>
            <a:pPr algn="l"/>
            <a:r>
              <a:rPr lang="en-US" altLang="en-US" sz="3200">
                <a:solidFill>
                  <a:srgbClr val="990000"/>
                </a:solidFill>
                <a:sym typeface="+mn-ea"/>
              </a:rPr>
              <a:t>  </a:t>
            </a:r>
            <a:r>
              <a:rPr lang="en-US" sz="3200">
                <a:solidFill>
                  <a:srgbClr val="990000"/>
                </a:solidFill>
                <a:sym typeface="+mn-ea"/>
              </a:rPr>
              <a:t>Guiding Principles of a Lean System</a:t>
            </a:r>
          </a:p>
        </p:txBody>
      </p:sp>
      <p:sp>
        <p:nvSpPr>
          <p:cNvPr id="3" name="Content Placeholder 2"/>
          <p:cNvSpPr>
            <a:spLocks noGrp="1"/>
          </p:cNvSpPr>
          <p:nvPr>
            <p:ph idx="1"/>
          </p:nvPr>
        </p:nvSpPr>
        <p:spPr/>
        <p:txBody>
          <a:bodyPr>
            <a:normAutofit/>
          </a:bodyPr>
          <a:lstStyle/>
          <a:p>
            <a:r>
              <a:rPr lang="en-US" sz="2000"/>
              <a:t>Although transforming into a Lean system involves a great deal of effort, Lean’s lightweight, flexible nature makes it easy to scale than more structured, regimented methodologies. Practicing Lean thinking begins with a thorough understanding of these 7 Lean principles.</a:t>
            </a:r>
          </a:p>
          <a:p>
            <a:pPr marL="0" indent="0">
              <a:buNone/>
            </a:pPr>
            <a:r>
              <a:rPr lang="en-US" sz="2000">
                <a:solidFill>
                  <a:srgbClr val="00B050"/>
                </a:solidFill>
              </a:rPr>
              <a:t>Optimize the whole</a:t>
            </a:r>
          </a:p>
          <a:p>
            <a:r>
              <a:rPr lang="en-US" sz="2000"/>
              <a:t>Visualize, optimize, and manage the entire organizational value stream as one value-generating system. Make decisions that optimize the entire organization’s ability to deliver value to the customer, not just one team or department.</a:t>
            </a:r>
          </a:p>
          <a:p>
            <a:pPr marL="0" indent="0">
              <a:buNone/>
            </a:pPr>
            <a:r>
              <a:rPr lang="en-US" sz="2000">
                <a:solidFill>
                  <a:srgbClr val="00B050"/>
                </a:solidFill>
              </a:rPr>
              <a:t>Create knowledge</a:t>
            </a:r>
          </a:p>
          <a:p>
            <a:r>
              <a:rPr lang="en-US" sz="2000"/>
              <a:t>A Lean system is a learning system; it grows and develops through analyzing the results of small, incremental experiments. In order to retain the insight and knowledge gained from constant experimentation, Lean systems must provide the infrastructure necessary to properly document and retain value learnings.</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 y="274955"/>
            <a:ext cx="11604625" cy="1143000"/>
          </a:xfrm>
        </p:spPr>
        <p:txBody>
          <a:bodyPr/>
          <a:lstStyle/>
          <a:p>
            <a:pPr algn="l"/>
            <a:r>
              <a:rPr lang="en-US" altLang="en-US" sz="3200">
                <a:solidFill>
                  <a:srgbClr val="990000"/>
                </a:solidFill>
                <a:sym typeface="+mn-ea"/>
              </a:rPr>
              <a:t>  </a:t>
            </a:r>
            <a:r>
              <a:rPr lang="en-US" sz="3200">
                <a:solidFill>
                  <a:srgbClr val="990000"/>
                </a:solidFill>
                <a:sym typeface="+mn-ea"/>
              </a:rPr>
              <a:t>Guiding Principles of a Lean System</a:t>
            </a:r>
          </a:p>
        </p:txBody>
      </p:sp>
      <p:sp>
        <p:nvSpPr>
          <p:cNvPr id="3" name="Content Placeholder 2"/>
          <p:cNvSpPr>
            <a:spLocks noGrp="1"/>
          </p:cNvSpPr>
          <p:nvPr>
            <p:ph idx="1"/>
          </p:nvPr>
        </p:nvSpPr>
        <p:spPr/>
        <p:txBody>
          <a:bodyPr/>
          <a:lstStyle/>
          <a:p>
            <a:pPr marL="0" indent="0">
              <a:buNone/>
            </a:pPr>
            <a:r>
              <a:rPr lang="en-US" sz="2000">
                <a:solidFill>
                  <a:srgbClr val="00B050"/>
                </a:solidFill>
              </a:rPr>
              <a:t>Eliminate waste</a:t>
            </a:r>
          </a:p>
          <a:p>
            <a:r>
              <a:rPr lang="en-US" sz="2000"/>
              <a:t>Lean systems use this definition of waste: If your customer wouldn’t pay for it, it’s waste. </a:t>
            </a:r>
          </a:p>
          <a:p>
            <a:endParaRPr lang="en-US" sz="2000"/>
          </a:p>
          <a:p>
            <a:r>
              <a:rPr lang="en-US" sz="2000"/>
              <a:t>Waste can be anything from context switching, to too much work in process, to time spent manually completing a task that could be automated. </a:t>
            </a:r>
          </a:p>
          <a:p>
            <a:endParaRPr lang="en-US" sz="2000"/>
          </a:p>
          <a:p>
            <a:r>
              <a:rPr lang="en-US" sz="2000"/>
              <a:t>Lean thinkers are relentless about eliminating any process, activity, or practice that does not result in more value for the customer.</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 y="274955"/>
            <a:ext cx="12197080" cy="1143000"/>
          </a:xfrm>
        </p:spPr>
        <p:txBody>
          <a:bodyPr/>
          <a:lstStyle/>
          <a:p>
            <a:pPr algn="l"/>
            <a:r>
              <a:rPr lang="en-US" altLang="en-US" sz="3200">
                <a:solidFill>
                  <a:srgbClr val="990000"/>
                </a:solidFill>
                <a:sym typeface="+mn-ea"/>
              </a:rPr>
              <a:t>  </a:t>
            </a:r>
            <a:r>
              <a:rPr lang="en-US" sz="3200">
                <a:solidFill>
                  <a:srgbClr val="990000"/>
                </a:solidFill>
                <a:sym typeface="+mn-ea"/>
              </a:rPr>
              <a:t>Guiding Principles of a Lean System</a:t>
            </a:r>
          </a:p>
        </p:txBody>
      </p:sp>
      <p:sp>
        <p:nvSpPr>
          <p:cNvPr id="3" name="Content Placeholder 2"/>
          <p:cNvSpPr>
            <a:spLocks noGrp="1"/>
          </p:cNvSpPr>
          <p:nvPr>
            <p:ph idx="1"/>
          </p:nvPr>
        </p:nvSpPr>
        <p:spPr/>
        <p:txBody>
          <a:bodyPr/>
          <a:lstStyle/>
          <a:p>
            <a:pPr marL="0" indent="0">
              <a:buNone/>
            </a:pPr>
            <a:r>
              <a:rPr lang="en-US">
                <a:solidFill>
                  <a:srgbClr val="00B050"/>
                </a:solidFill>
              </a:rPr>
              <a:t>Build quality in</a:t>
            </a:r>
          </a:p>
          <a:p>
            <a:endParaRPr lang="en-US">
              <a:solidFill>
                <a:srgbClr val="00B050"/>
              </a:solidFill>
            </a:endParaRPr>
          </a:p>
          <a:p>
            <a:r>
              <a:rPr lang="en-US" sz="2000"/>
              <a:t>Lean organizations set themselves up for sustainable growth by building quality into processes and documentation. </a:t>
            </a:r>
          </a:p>
          <a:p>
            <a:endParaRPr lang="en-US" sz="2000"/>
          </a:p>
          <a:p>
            <a:r>
              <a:rPr lang="en-US" sz="2000"/>
              <a:t>They automate and standardize any tedious, repeatable process or any process prone to human error, which allows them to error-proof significant portions of their value streams.</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 y="274955"/>
            <a:ext cx="12197080" cy="1143000"/>
          </a:xfrm>
        </p:spPr>
        <p:txBody>
          <a:bodyPr/>
          <a:lstStyle/>
          <a:p>
            <a:pPr algn="l"/>
            <a:r>
              <a:rPr lang="en-US" altLang="en-US" sz="3200">
                <a:solidFill>
                  <a:srgbClr val="990000"/>
                </a:solidFill>
                <a:sym typeface="+mn-ea"/>
              </a:rPr>
              <a:t>  </a:t>
            </a:r>
            <a:r>
              <a:rPr lang="en-US" sz="3200">
                <a:solidFill>
                  <a:srgbClr val="990000"/>
                </a:solidFill>
                <a:sym typeface="+mn-ea"/>
              </a:rPr>
              <a:t>Guiding Principles of a Lean System</a:t>
            </a:r>
          </a:p>
        </p:txBody>
      </p:sp>
      <p:sp>
        <p:nvSpPr>
          <p:cNvPr id="3" name="Content Placeholder 2"/>
          <p:cNvSpPr>
            <a:spLocks noGrp="1"/>
          </p:cNvSpPr>
          <p:nvPr>
            <p:ph idx="1"/>
          </p:nvPr>
        </p:nvSpPr>
        <p:spPr/>
        <p:txBody>
          <a:bodyPr/>
          <a:lstStyle/>
          <a:p>
            <a:pPr marL="0" indent="0">
              <a:buNone/>
            </a:pPr>
            <a:r>
              <a:rPr lang="en-US">
                <a:solidFill>
                  <a:srgbClr val="00B050"/>
                </a:solidFill>
              </a:rPr>
              <a:t>Deliver fast</a:t>
            </a:r>
          </a:p>
          <a:p>
            <a:pPr marL="0" indent="0">
              <a:buNone/>
            </a:pPr>
            <a:endParaRPr lang="en-US">
              <a:solidFill>
                <a:srgbClr val="00B050"/>
              </a:solidFill>
            </a:endParaRPr>
          </a:p>
          <a:p>
            <a:r>
              <a:rPr lang="en-US" sz="2000"/>
              <a:t>In Lean, flow refers to the manner by which work moves through your organizational system. Good flow describes a Lean system with a steady, consistent flow of value delivery, while bad flow describes a system with unpredictable delivery and unsustainable habits.</a:t>
            </a:r>
          </a:p>
          <a:p>
            <a:endParaRPr lang="en-US" sz="2000"/>
          </a:p>
          <a:p>
            <a:r>
              <a:rPr lang="en-US" sz="2000"/>
              <a:t>In a Lean system, organizations and the teams within them define, visualize, and refine their processes to optimize for a consistent flow of value.</a:t>
            </a:r>
          </a:p>
          <a:p>
            <a:endParaRPr lang="en-US" sz="2000"/>
          </a:p>
          <a:p>
            <a:r>
              <a:rPr lang="en-US" sz="2000"/>
              <a:t>They actively manage flow by limiting work in process, or WIP.</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5" y="274955"/>
            <a:ext cx="11605895" cy="1143000"/>
          </a:xfrm>
        </p:spPr>
        <p:txBody>
          <a:bodyPr/>
          <a:lstStyle/>
          <a:p>
            <a:pPr algn="l"/>
            <a:r>
              <a:rPr lang="en-US" altLang="en-US" sz="3200">
                <a:solidFill>
                  <a:srgbClr val="990000"/>
                </a:solidFill>
                <a:sym typeface="+mn-ea"/>
              </a:rPr>
              <a:t>  </a:t>
            </a:r>
            <a:r>
              <a:rPr lang="en-US" sz="3200">
                <a:solidFill>
                  <a:srgbClr val="990000"/>
                </a:solidFill>
                <a:sym typeface="+mn-ea"/>
              </a:rPr>
              <a:t>Guiding Principles of a Lean System</a:t>
            </a:r>
          </a:p>
        </p:txBody>
      </p:sp>
      <p:sp>
        <p:nvSpPr>
          <p:cNvPr id="3" name="Content Placeholder 2"/>
          <p:cNvSpPr>
            <a:spLocks noGrp="1"/>
          </p:cNvSpPr>
          <p:nvPr>
            <p:ph idx="1"/>
          </p:nvPr>
        </p:nvSpPr>
        <p:spPr/>
        <p:txBody>
          <a:bodyPr/>
          <a:lstStyle/>
          <a:p>
            <a:pPr marL="0" indent="0">
              <a:buNone/>
            </a:pPr>
            <a:r>
              <a:rPr lang="en-US">
                <a:solidFill>
                  <a:srgbClr val="00B050"/>
                </a:solidFill>
              </a:rPr>
              <a:t>Defer commitment</a:t>
            </a:r>
          </a:p>
          <a:p>
            <a:pPr marL="0" indent="0">
              <a:buNone/>
            </a:pPr>
            <a:endParaRPr lang="en-US">
              <a:solidFill>
                <a:srgbClr val="00B050"/>
              </a:solidFill>
            </a:endParaRPr>
          </a:p>
          <a:p>
            <a:r>
              <a:rPr lang="en-US" sz="2400"/>
              <a:t>This Lean principle says that Lean systems should function as just-in-time systems, waiting until the last responsible moment to make decisions and deliver work. </a:t>
            </a:r>
          </a:p>
          <a:p>
            <a:endParaRPr lang="en-US" sz="2400"/>
          </a:p>
          <a:p>
            <a:r>
              <a:rPr lang="en-US" sz="2400"/>
              <a:t>This is based on the idea that the longer we wait, the greater the chance that our decisions will be well-informed, based on data that reflects the reality of the market.</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 y="274955"/>
            <a:ext cx="11577955" cy="1143000"/>
          </a:xfrm>
        </p:spPr>
        <p:txBody>
          <a:bodyPr/>
          <a:lstStyle/>
          <a:p>
            <a:pPr algn="l"/>
            <a:r>
              <a:rPr lang="en-US" altLang="en-US" sz="3200">
                <a:solidFill>
                  <a:srgbClr val="990000"/>
                </a:solidFill>
                <a:sym typeface="+mn-ea"/>
              </a:rPr>
              <a:t>  </a:t>
            </a:r>
            <a:r>
              <a:rPr lang="en-US" sz="3200">
                <a:solidFill>
                  <a:srgbClr val="990000"/>
                </a:solidFill>
                <a:sym typeface="+mn-ea"/>
              </a:rPr>
              <a:t>Guiding Principles of a Lean System</a:t>
            </a:r>
          </a:p>
        </p:txBody>
      </p:sp>
      <p:sp>
        <p:nvSpPr>
          <p:cNvPr id="3" name="Content Placeholder 2"/>
          <p:cNvSpPr>
            <a:spLocks noGrp="1"/>
          </p:cNvSpPr>
          <p:nvPr>
            <p:ph idx="1"/>
          </p:nvPr>
        </p:nvSpPr>
        <p:spPr/>
        <p:txBody>
          <a:bodyPr/>
          <a:lstStyle/>
          <a:p>
            <a:pPr marL="0" indent="0">
              <a:buNone/>
            </a:pPr>
            <a:r>
              <a:rPr lang="en-US">
                <a:solidFill>
                  <a:srgbClr val="00B050"/>
                </a:solidFill>
              </a:rPr>
              <a:t>Respect people</a:t>
            </a:r>
          </a:p>
          <a:p>
            <a:pPr marL="0" indent="0">
              <a:buNone/>
            </a:pPr>
            <a:endParaRPr lang="en-US">
              <a:solidFill>
                <a:srgbClr val="00B050"/>
              </a:solidFill>
            </a:endParaRPr>
          </a:p>
          <a:p>
            <a:r>
              <a:rPr lang="en-US" sz="2000"/>
              <a:t>At its core, all successful Lean systems are rooted in one thing: Respect for people. Lean systems are designed to maximize customer value while minimizing waste, out of respect for the customer.</a:t>
            </a:r>
          </a:p>
          <a:p>
            <a:endParaRPr lang="en-US" sz="2000"/>
          </a:p>
          <a:p>
            <a:r>
              <a:rPr lang="en-US" sz="2000"/>
              <a:t>Out of respect for employees, Lean systems encourage environments that allow everyone to do their best work. In Lean systems, team members continuously strive to optimize processes to allow everyone to deliver the most value they can provide.</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937</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SimSun</vt:lpstr>
      <vt:lpstr>SimSun</vt:lpstr>
      <vt:lpstr>Arial</vt:lpstr>
      <vt:lpstr>Calibri</vt:lpstr>
      <vt:lpstr>Business Cooperate</vt:lpstr>
      <vt:lpstr>  4.3 Lean System</vt:lpstr>
      <vt:lpstr>  Lean System: Definition</vt:lpstr>
      <vt:lpstr>  What is Lean Thinking?</vt:lpstr>
      <vt:lpstr>  Guiding Principles of a Lean System</vt:lpstr>
      <vt:lpstr>  Guiding Principles of a Lean System</vt:lpstr>
      <vt:lpstr>  Guiding Principles of a Lean System</vt:lpstr>
      <vt:lpstr>  Guiding Principles of a Lean System</vt:lpstr>
      <vt:lpstr>  Guiding Principles of a Lean System</vt:lpstr>
      <vt:lpstr>  Guiding Principles of a Lean System</vt:lpstr>
      <vt:lpstr>  Benefits of a Lean System</vt:lpstr>
      <vt:lpstr>Assignment - 4.3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4.3 Lean System</dc:title>
  <dc:creator>faculty</dc:creator>
  <cp:lastModifiedBy>jaypal rana</cp:lastModifiedBy>
  <cp:revision>15</cp:revision>
  <dcterms:created xsi:type="dcterms:W3CDTF">2021-03-05T06:41:52Z</dcterms:created>
  <dcterms:modified xsi:type="dcterms:W3CDTF">2024-04-22T03:26:38Z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