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notesMasterIdLst>
    <p:notesMasterId r:id="rId22"/>
  </p:notesMasterIdLst>
  <p:sldIdLst>
    <p:sldId id="530" r:id="rId5"/>
    <p:sldId id="533" r:id="rId6"/>
    <p:sldId id="548" r:id="rId7"/>
    <p:sldId id="549" r:id="rId8"/>
    <p:sldId id="550" r:id="rId9"/>
    <p:sldId id="556" r:id="rId10"/>
    <p:sldId id="551" r:id="rId11"/>
    <p:sldId id="552" r:id="rId12"/>
    <p:sldId id="554" r:id="rId13"/>
    <p:sldId id="560" r:id="rId14"/>
    <p:sldId id="557" r:id="rId15"/>
    <p:sldId id="562" r:id="rId16"/>
    <p:sldId id="563" r:id="rId17"/>
    <p:sldId id="558" r:id="rId18"/>
    <p:sldId id="559" r:id="rId19"/>
    <p:sldId id="543"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5F82"/>
    <a:srgbClr val="102857"/>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7" autoAdjust="0"/>
    <p:restoredTop sz="94422"/>
  </p:normalViewPr>
  <p:slideViewPr>
    <p:cSldViewPr snapToGrid="0">
      <p:cViewPr>
        <p:scale>
          <a:sx n="100" d="100"/>
          <a:sy n="100" d="100"/>
        </p:scale>
        <p:origin x="1296"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3/12/2025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2">
            <a:extLst>
              <a:ext uri="{FF2B5EF4-FFF2-40B4-BE49-F238E27FC236}">
                <a16:creationId xmlns:a16="http://schemas.microsoft.com/office/drawing/2014/main" id="{67F6399C-E209-D909-B160-5738158AFF02}"/>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EEE035ED-1F9F-38D9-22A1-3B4FF5A7F64B}"/>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D36C52D2-ADD8-9A6F-8875-888E6B6FB862}"/>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Freeform 1">
            <a:extLst>
              <a:ext uri="{FF2B5EF4-FFF2-40B4-BE49-F238E27FC236}">
                <a16:creationId xmlns:a16="http://schemas.microsoft.com/office/drawing/2014/main" id="{A969574B-071A-CD11-AE64-5B85AE0A51FB}"/>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3">
            <a:extLst>
              <a:ext uri="{FF2B5EF4-FFF2-40B4-BE49-F238E27FC236}">
                <a16:creationId xmlns:a16="http://schemas.microsoft.com/office/drawing/2014/main" id="{D70CBF48-613F-5754-68BF-23A8EF46BBC2}"/>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4">
            <a:extLst>
              <a:ext uri="{FF2B5EF4-FFF2-40B4-BE49-F238E27FC236}">
                <a16:creationId xmlns:a16="http://schemas.microsoft.com/office/drawing/2014/main" id="{FB5F6734-E648-9714-5D0C-F83F5908FC7D}"/>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5">
            <a:extLst>
              <a:ext uri="{FF2B5EF4-FFF2-40B4-BE49-F238E27FC236}">
                <a16:creationId xmlns:a16="http://schemas.microsoft.com/office/drawing/2014/main" id="{1AEE6E78-639A-6040-0F54-C029FEA8714B}"/>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136508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6">
            <a:extLst>
              <a:ext uri="{FF2B5EF4-FFF2-40B4-BE49-F238E27FC236}">
                <a16:creationId xmlns:a16="http://schemas.microsoft.com/office/drawing/2014/main" id="{770BC460-F114-31CD-9CAF-3C8A114117CD}"/>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0" name="Freeform: Shape 9">
            <a:extLst>
              <a:ext uri="{FF2B5EF4-FFF2-40B4-BE49-F238E27FC236}">
                <a16:creationId xmlns:a16="http://schemas.microsoft.com/office/drawing/2014/main" id="{D01238EE-11C9-44EE-CC67-DE8B158866EB}"/>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Freeform 24">
            <a:extLst>
              <a:ext uri="{FF2B5EF4-FFF2-40B4-BE49-F238E27FC236}">
                <a16:creationId xmlns:a16="http://schemas.microsoft.com/office/drawing/2014/main" id="{861DE804-4C62-56BA-D56B-C4D7E2E07E9D}"/>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F9DB62-B14C-5B00-4E8D-B287B0344817}"/>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3" name="Freeform 29">
            <a:extLst>
              <a:ext uri="{FF2B5EF4-FFF2-40B4-BE49-F238E27FC236}">
                <a16:creationId xmlns:a16="http://schemas.microsoft.com/office/drawing/2014/main" id="{B9F08C83-F9C0-794A-95FC-312CE08CD162}"/>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5" name="Straight Connector 14">
            <a:extLst>
              <a:ext uri="{FF2B5EF4-FFF2-40B4-BE49-F238E27FC236}">
                <a16:creationId xmlns:a16="http://schemas.microsoft.com/office/drawing/2014/main" id="{DDA4E7DB-740D-DF8D-019A-65A2E74C59D2}"/>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82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9" name="Oval 8">
            <a:extLst>
              <a:ext uri="{FF2B5EF4-FFF2-40B4-BE49-F238E27FC236}">
                <a16:creationId xmlns:a16="http://schemas.microsoft.com/office/drawing/2014/main" id="{EB9024F0-168A-648D-1AD7-F9B63586674C}"/>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855E962-A4FC-7E73-1328-D44C62E81427}"/>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5C89AC8-513F-23BB-6455-83BBAD2F7F4A}"/>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124DB354-58B3-1D46-057F-14D23AD8480B}"/>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96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5" name="Oval 4">
            <a:extLst>
              <a:ext uri="{FF2B5EF4-FFF2-40B4-BE49-F238E27FC236}">
                <a16:creationId xmlns:a16="http://schemas.microsoft.com/office/drawing/2014/main" id="{37D13752-0FB2-70CE-7FF3-322E04EA4EA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4433AB14-5318-F16B-B754-3B460C1158B6}"/>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AF822F12-2770-4552-1142-5AD4446A81DF}"/>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5E1C20D-029D-CAB5-F32C-FA5D2B3DDE1D}"/>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5785B50C-CC28-0342-6BDB-EA63235EBD6D}"/>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3C7D0B4-16A8-26A7-4815-DA4457A1083F}"/>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8881EA05-656E-79E3-84BE-0C20F00276B4}"/>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288E912D-F6A9-2A96-B26F-3B5C214CBC87}"/>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702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4" name="Freeform: Shape 3">
            <a:extLst>
              <a:ext uri="{FF2B5EF4-FFF2-40B4-BE49-F238E27FC236}">
                <a16:creationId xmlns:a16="http://schemas.microsoft.com/office/drawing/2014/main" id="{05E61A49-1E67-8104-4191-6EB74CCE6560}"/>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5" name="Freeform: Shape 4">
            <a:extLst>
              <a:ext uri="{FF2B5EF4-FFF2-40B4-BE49-F238E27FC236}">
                <a16:creationId xmlns:a16="http://schemas.microsoft.com/office/drawing/2014/main" id="{19451E0F-EDFA-3090-AD3E-E5ACFA9AA91C}"/>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6" name="Freeform: Shape 5">
            <a:extLst>
              <a:ext uri="{FF2B5EF4-FFF2-40B4-BE49-F238E27FC236}">
                <a16:creationId xmlns:a16="http://schemas.microsoft.com/office/drawing/2014/main" id="{DB419BBA-062D-F694-E27D-5D1338F83CF1}"/>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7" name="Freeform: Shape 6">
            <a:extLst>
              <a:ext uri="{FF2B5EF4-FFF2-40B4-BE49-F238E27FC236}">
                <a16:creationId xmlns:a16="http://schemas.microsoft.com/office/drawing/2014/main" id="{F4583C8B-A477-F4C1-340C-7BB68CD8F75E}"/>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8" name="glass card">
            <a:extLst>
              <a:ext uri="{FF2B5EF4-FFF2-40B4-BE49-F238E27FC236}">
                <a16:creationId xmlns:a16="http://schemas.microsoft.com/office/drawing/2014/main" id="{37B8A9C3-C232-DF0B-0214-FA6C32B683A8}"/>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8AB9DF92-8306-FEDB-0778-1EBC76679874}"/>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6AF85C65-A889-45E7-31E6-E4A627991D0A}"/>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Freeform: Shape 10">
            <a:extLst>
              <a:ext uri="{FF2B5EF4-FFF2-40B4-BE49-F238E27FC236}">
                <a16:creationId xmlns:a16="http://schemas.microsoft.com/office/drawing/2014/main" id="{A247A5EC-D6E1-5A50-88CF-F3AC755A4E78}"/>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181480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Freeform 14">
            <a:extLst>
              <a:ext uri="{FF2B5EF4-FFF2-40B4-BE49-F238E27FC236}">
                <a16:creationId xmlns:a16="http://schemas.microsoft.com/office/drawing/2014/main" id="{85935114-C85C-CEF1-463D-806ED16348B2}"/>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6">
            <a:extLst>
              <a:ext uri="{FF2B5EF4-FFF2-40B4-BE49-F238E27FC236}">
                <a16:creationId xmlns:a16="http://schemas.microsoft.com/office/drawing/2014/main" id="{BB316342-41E4-DEBF-277A-0781CC4594E0}"/>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7">
            <a:extLst>
              <a:ext uri="{FF2B5EF4-FFF2-40B4-BE49-F238E27FC236}">
                <a16:creationId xmlns:a16="http://schemas.microsoft.com/office/drawing/2014/main" id="{EB80D043-5103-CE35-9F13-649C9D4F563A}"/>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0">
            <a:extLst>
              <a:ext uri="{FF2B5EF4-FFF2-40B4-BE49-F238E27FC236}">
                <a16:creationId xmlns:a16="http://schemas.microsoft.com/office/drawing/2014/main" id="{F0E221E8-34C7-5980-7C02-CEF942BC2FD6}"/>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78256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7981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18708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9600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0130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15">
            <a:extLst>
              <a:ext uri="{FF2B5EF4-FFF2-40B4-BE49-F238E27FC236}">
                <a16:creationId xmlns:a16="http://schemas.microsoft.com/office/drawing/2014/main" id="{732EE6BD-1FEC-9D87-86FA-0BEECE579601}"/>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8">
            <a:extLst>
              <a:ext uri="{FF2B5EF4-FFF2-40B4-BE49-F238E27FC236}">
                <a16:creationId xmlns:a16="http://schemas.microsoft.com/office/drawing/2014/main" id="{986E98A2-5753-3FF6-4BA0-C6F302C90A47}"/>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2">
            <a:extLst>
              <a:ext uri="{FF2B5EF4-FFF2-40B4-BE49-F238E27FC236}">
                <a16:creationId xmlns:a16="http://schemas.microsoft.com/office/drawing/2014/main" id="{33EF28F5-16AE-7A1A-C3C2-1701E083496A}"/>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90460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AB66764F-1CAB-26C9-5CA7-5E1B973BCC88}"/>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5" name="Freeform: Shape 4">
            <a:extLst>
              <a:ext uri="{FF2B5EF4-FFF2-40B4-BE49-F238E27FC236}">
                <a16:creationId xmlns:a16="http://schemas.microsoft.com/office/drawing/2014/main" id="{20C559F4-9944-8206-E9F4-76570DEB6D0C}"/>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6" name="Freeform: Shape 5">
            <a:extLst>
              <a:ext uri="{FF2B5EF4-FFF2-40B4-BE49-F238E27FC236}">
                <a16:creationId xmlns:a16="http://schemas.microsoft.com/office/drawing/2014/main" id="{AC3FEDD0-D40A-2929-B013-B2F13EA6CBD4}"/>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7" name="glass card">
            <a:extLst>
              <a:ext uri="{FF2B5EF4-FFF2-40B4-BE49-F238E27FC236}">
                <a16:creationId xmlns:a16="http://schemas.microsoft.com/office/drawing/2014/main" id="{2615B3F3-9470-A833-1FA6-FF0AC5629379}"/>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E1D7CA24-E3C1-5B16-FF69-7E8CC67B5D23}"/>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9" name="Straight Connector 8">
            <a:extLst>
              <a:ext uri="{FF2B5EF4-FFF2-40B4-BE49-F238E27FC236}">
                <a16:creationId xmlns:a16="http://schemas.microsoft.com/office/drawing/2014/main" id="{3D52DEB5-2FDC-A646-BD71-66CB66502222}"/>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90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Freeform 3">
            <a:extLst>
              <a:ext uri="{FF2B5EF4-FFF2-40B4-BE49-F238E27FC236}">
                <a16:creationId xmlns:a16="http://schemas.microsoft.com/office/drawing/2014/main" id="{3B6B57BF-C54F-CB28-A69E-1FD82EF28F2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4">
            <a:extLst>
              <a:ext uri="{FF2B5EF4-FFF2-40B4-BE49-F238E27FC236}">
                <a16:creationId xmlns:a16="http://schemas.microsoft.com/office/drawing/2014/main" id="{BC91A090-B660-788D-41B8-250115323CD2}"/>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5">
            <a:extLst>
              <a:ext uri="{FF2B5EF4-FFF2-40B4-BE49-F238E27FC236}">
                <a16:creationId xmlns:a16="http://schemas.microsoft.com/office/drawing/2014/main" id="{B2B2D129-4668-188C-ECE5-C8C2C634B9C6}"/>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6">
            <a:extLst>
              <a:ext uri="{FF2B5EF4-FFF2-40B4-BE49-F238E27FC236}">
                <a16:creationId xmlns:a16="http://schemas.microsoft.com/office/drawing/2014/main" id="{60204434-9C21-8F52-554B-FC1509B1BFE2}"/>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9" name="Straight Connector 8">
            <a:extLst>
              <a:ext uri="{FF2B5EF4-FFF2-40B4-BE49-F238E27FC236}">
                <a16:creationId xmlns:a16="http://schemas.microsoft.com/office/drawing/2014/main" id="{A5E8C00E-9595-7D9C-F5D8-3D9626A3F9EA}"/>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09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166116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Freeform 6">
            <a:extLst>
              <a:ext uri="{FF2B5EF4-FFF2-40B4-BE49-F238E27FC236}">
                <a16:creationId xmlns:a16="http://schemas.microsoft.com/office/drawing/2014/main" id="{9AECB48B-B641-C521-CFD1-E3713CE19229}"/>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7">
            <a:extLst>
              <a:ext uri="{FF2B5EF4-FFF2-40B4-BE49-F238E27FC236}">
                <a16:creationId xmlns:a16="http://schemas.microsoft.com/office/drawing/2014/main" id="{4BDFCEC6-C57E-F5AC-C6AB-26DDCA72E076}"/>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9">
            <a:extLst>
              <a:ext uri="{FF2B5EF4-FFF2-40B4-BE49-F238E27FC236}">
                <a16:creationId xmlns:a16="http://schemas.microsoft.com/office/drawing/2014/main" id="{C6B9537A-2CFF-964A-181C-97832FF68318}"/>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0">
            <a:extLst>
              <a:ext uri="{FF2B5EF4-FFF2-40B4-BE49-F238E27FC236}">
                <a16:creationId xmlns:a16="http://schemas.microsoft.com/office/drawing/2014/main" id="{7E0FB174-6AB0-FD95-71D0-C81658A9CE12}"/>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A793C105-D921-5CDB-297B-338F634BD7D4}"/>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578DFC76-7A6D-5717-558F-8E6C6631E6C7}"/>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8">
            <a:extLst>
              <a:ext uri="{FF2B5EF4-FFF2-40B4-BE49-F238E27FC236}">
                <a16:creationId xmlns:a16="http://schemas.microsoft.com/office/drawing/2014/main" id="{E774FDD4-7E34-2F8C-900D-7E79574C137D}"/>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9">
            <a:extLst>
              <a:ext uri="{FF2B5EF4-FFF2-40B4-BE49-F238E27FC236}">
                <a16:creationId xmlns:a16="http://schemas.microsoft.com/office/drawing/2014/main" id="{163D5A71-E3AE-174C-FEB4-993B6495ED09}"/>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3381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79510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cxnSp>
        <p:nvCxnSpPr>
          <p:cNvPr id="35" name="Straight Connector 34">
            <a:extLst>
              <a:ext uri="{FF2B5EF4-FFF2-40B4-BE49-F238E27FC236}">
                <a16:creationId xmlns:a16="http://schemas.microsoft.com/office/drawing/2014/main" id="{1771A6EA-379D-2E9C-2F3E-BA5E7B1EC9B7}"/>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80CDDC5-9FB6-EEFC-F273-DDE00693F960}"/>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79D0C7F-09B9-D443-2451-F71B5EFEDC84}"/>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0FAA1D-CE91-A1C5-7F8A-16641E7DCF3D}"/>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AF20CEC-D59B-C28A-2446-BF193B0DEF1D}"/>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44EB50E0-B8D5-AC33-8103-119EE883D791}"/>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91489B21-D6AA-8C05-4C6B-3A5F50D36019}"/>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8D2C25D-50D5-7F17-995B-EB01EA0C7E6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F09F1C63-490D-839C-81C1-F670EA358FD6}"/>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69A44E14-FCE7-052F-82CD-8EA1CA4F60FE}"/>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B520CF37-C855-8771-D4FE-035E75F42200}"/>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AAE1C30-0E7F-4049-2FD0-7EFF40AB7DBD}"/>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0EF72B97-1C4F-41B2-1632-3E3875231C23}"/>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C70B4DB7-94B0-3E3B-AE29-C5B0DBD99846}"/>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348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10">
            <a:extLst>
              <a:ext uri="{FF2B5EF4-FFF2-40B4-BE49-F238E27FC236}">
                <a16:creationId xmlns:a16="http://schemas.microsoft.com/office/drawing/2014/main" id="{0E62237E-ECFA-298B-6086-CE81FA812F8D}"/>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1">
            <a:extLst>
              <a:ext uri="{FF2B5EF4-FFF2-40B4-BE49-F238E27FC236}">
                <a16:creationId xmlns:a16="http://schemas.microsoft.com/office/drawing/2014/main" id="{DB8AA23B-874A-7969-DDCC-A892E5D0EFF4}"/>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B7B4B39F-34A4-8245-6086-542519BAA721}"/>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9674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D931A5F-AE5F-CD3F-50AD-50D9E43D9E27}"/>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6875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70" r:id="rId20"/>
    <p:sldLayoutId id="2147483669" r:id="rId21"/>
    <p:sldLayoutId id="2147483666" r:id="rId22"/>
    <p:sldLayoutId id="2147483667" r:id="rId23"/>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7" orient="horz" pos="2160" userDrawn="1">
          <p15:clr>
            <a:srgbClr val="A4A3A4"/>
          </p15:clr>
        </p15:guide>
        <p15:guide id="18" pos="3840" userDrawn="1">
          <p15:clr>
            <a:srgbClr val="A4A3A4"/>
          </p15:clr>
        </p15:guide>
        <p15:guide id="19" pos="240" userDrawn="1">
          <p15:clr>
            <a:srgbClr val="547EBF"/>
          </p15:clr>
        </p15:guide>
        <p15:guide id="20" orient="horz" pos="240" userDrawn="1">
          <p15:clr>
            <a:srgbClr val="547EBF"/>
          </p15:clr>
        </p15:guide>
        <p15:guide id="21" pos="7440" userDrawn="1">
          <p15:clr>
            <a:srgbClr val="547EBF"/>
          </p15:clr>
        </p15:guide>
        <p15:guide id="22" orient="horz" pos="4080" userDrawn="1">
          <p15:clr>
            <a:srgbClr val="547EBF"/>
          </p15:clr>
        </p15:guide>
        <p15:guide id="23" pos="3960" userDrawn="1">
          <p15:clr>
            <a:srgbClr val="547EBF"/>
          </p15:clr>
        </p15:guide>
        <p15:guide id="24" pos="3720" userDrawn="1">
          <p15:clr>
            <a:srgbClr val="547EBF"/>
          </p15:clr>
        </p15:guide>
        <p15:guide id="25" pos="2112" userDrawn="1">
          <p15:clr>
            <a:srgbClr val="547EBF"/>
          </p15:clr>
        </p15:guide>
        <p15:guide id="26" pos="1848" userDrawn="1">
          <p15:clr>
            <a:srgbClr val="547EBF"/>
          </p15:clr>
        </p15:guide>
        <p15:guide id="27" pos="5568" userDrawn="1">
          <p15:clr>
            <a:srgbClr val="547EBF"/>
          </p15:clr>
        </p15:guide>
        <p15:guide id="28" pos="5832" userDrawn="1">
          <p15:clr>
            <a:srgbClr val="547EBF"/>
          </p15:clr>
        </p15:guide>
        <p15:guide id="29" pos="4968" userDrawn="1">
          <p15:clr>
            <a:srgbClr val="9FCC3B"/>
          </p15:clr>
        </p15:guide>
        <p15:guide id="30" pos="5208" userDrawn="1">
          <p15:clr>
            <a:srgbClr val="9FCC3B"/>
          </p15:clr>
        </p15:guide>
        <p15:guide id="31" pos="2712" userDrawn="1">
          <p15:clr>
            <a:srgbClr val="9FCC3B"/>
          </p15:clr>
        </p15:guide>
        <p15:guide id="32"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4000" spc="300" dirty="0"/>
              <a:t>Dealing with Duplicate Data </a:t>
            </a:r>
            <a:br>
              <a:rPr lang="en-US" sz="4000" spc="300" dirty="0"/>
            </a:br>
            <a:r>
              <a:rPr lang="en-US" sz="4000" spc="300" dirty="0"/>
              <a:t>in Large Datasets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261103"/>
            <a:ext cx="7068312" cy="1481327"/>
          </a:xfrm>
        </p:spPr>
        <p:txBody>
          <a:bodyPr wrap="square"/>
          <a:lstStyle/>
          <a:p>
            <a:r>
              <a:rPr lang="en-US" sz="2000" dirty="0"/>
              <a:t>Rishi Joshi | IU2341231551</a:t>
            </a:r>
          </a:p>
          <a:p>
            <a:r>
              <a:rPr lang="en-US" sz="2000" dirty="0"/>
              <a:t>Nikunj Tank | IU2341231559</a:t>
            </a:r>
          </a:p>
          <a:p>
            <a:r>
              <a:rPr lang="en-US" sz="2000" dirty="0"/>
              <a:t>Prathmesh Kothari | IU2341231582</a:t>
            </a:r>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551F5-B89C-91D5-1E69-B9999BBBBB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7A198-B6FF-E6AB-E13B-A9A326912236}"/>
              </a:ext>
            </a:extLst>
          </p:cNvPr>
          <p:cNvSpPr>
            <a:spLocks noGrp="1"/>
          </p:cNvSpPr>
          <p:nvPr>
            <p:ph type="title"/>
          </p:nvPr>
        </p:nvSpPr>
        <p:spPr/>
        <p:txBody>
          <a:bodyPr anchor="ctr"/>
          <a:lstStyle/>
          <a:p>
            <a:pPr algn="l"/>
            <a:r>
              <a:rPr lang="en-US" b="1" dirty="0"/>
              <a:t>Tools for Duplicate Data Detection</a:t>
            </a:r>
          </a:p>
        </p:txBody>
      </p:sp>
      <p:sp>
        <p:nvSpPr>
          <p:cNvPr id="3" name="Content Placeholder 2">
            <a:extLst>
              <a:ext uri="{FF2B5EF4-FFF2-40B4-BE49-F238E27FC236}">
                <a16:creationId xmlns:a16="http://schemas.microsoft.com/office/drawing/2014/main" id="{85FE15B3-75DB-5BFC-88E6-522DA38C7E08}"/>
              </a:ext>
            </a:extLst>
          </p:cNvPr>
          <p:cNvSpPr>
            <a:spLocks noGrp="1"/>
          </p:cNvSpPr>
          <p:nvPr>
            <p:ph idx="1"/>
          </p:nvPr>
        </p:nvSpPr>
        <p:spPr/>
        <p:txBody>
          <a:bodyPr/>
          <a:lstStyle/>
          <a:p>
            <a:pPr marL="338328" indent="-457200">
              <a:buFont typeface="+mj-lt"/>
              <a:buAutoNum type="arabicPeriod" startAt="3"/>
            </a:pPr>
            <a:r>
              <a:rPr lang="en-US" dirty="0"/>
              <a:t>Enterprise Solutions</a:t>
            </a:r>
          </a:p>
          <a:p>
            <a:pPr lvl="1">
              <a:buFont typeface="Arial" panose="020B0604020202020204" pitchFamily="34" charset="0"/>
              <a:buChar char="•"/>
            </a:pPr>
            <a:r>
              <a:rPr lang="en-US" sz="2000" dirty="0"/>
              <a:t>Talend – Provides data integration and quality management, including deduplication features.</a:t>
            </a:r>
          </a:p>
          <a:p>
            <a:pPr lvl="1">
              <a:buFont typeface="Arial" panose="020B0604020202020204" pitchFamily="34" charset="0"/>
              <a:buChar char="•"/>
            </a:pPr>
            <a:r>
              <a:rPr lang="en-US" sz="2000" dirty="0"/>
              <a:t>Trifacta – A data preparation platform that detects and merges duplicate records.</a:t>
            </a:r>
          </a:p>
          <a:p>
            <a:pPr lvl="1">
              <a:buFont typeface="Arial" panose="020B0604020202020204" pitchFamily="34" charset="0"/>
              <a:buChar char="•"/>
            </a:pPr>
            <a:r>
              <a:rPr lang="en-US" sz="2000" dirty="0" err="1"/>
              <a:t>OpenRefine</a:t>
            </a:r>
            <a:r>
              <a:rPr lang="en-US" sz="2000" dirty="0"/>
              <a:t> – Used for data cleaning, transformation, and duplicate detection.</a:t>
            </a:r>
          </a:p>
          <a:p>
            <a:pPr lvl="1">
              <a:buFont typeface="Arial" panose="020B0604020202020204" pitchFamily="34" charset="0"/>
              <a:buChar char="•"/>
            </a:pPr>
            <a:r>
              <a:rPr lang="en-US" sz="2000" dirty="0"/>
              <a:t>Informatica Data Quality – Offers advanced deduplication for large-scale enterprise data.</a:t>
            </a:r>
          </a:p>
        </p:txBody>
      </p:sp>
    </p:spTree>
    <p:extLst>
      <p:ext uri="{BB962C8B-B14F-4D97-AF65-F5344CB8AC3E}">
        <p14:creationId xmlns:p14="http://schemas.microsoft.com/office/powerpoint/2010/main" val="1993130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F5FBF-72C0-3A94-1DCF-CBE957705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E0838-097B-B570-7D1A-378AB45880B1}"/>
              </a:ext>
            </a:extLst>
          </p:cNvPr>
          <p:cNvSpPr>
            <a:spLocks noGrp="1"/>
          </p:cNvSpPr>
          <p:nvPr>
            <p:ph type="title"/>
          </p:nvPr>
        </p:nvSpPr>
        <p:spPr/>
        <p:txBody>
          <a:bodyPr anchor="ctr"/>
          <a:lstStyle/>
          <a:p>
            <a:pPr algn="l"/>
            <a:r>
              <a:rPr lang="en-US" b="1" dirty="0"/>
              <a:t>Duplication methods IN database</a:t>
            </a:r>
          </a:p>
        </p:txBody>
      </p:sp>
      <p:sp>
        <p:nvSpPr>
          <p:cNvPr id="3" name="Content Placeholder 2">
            <a:extLst>
              <a:ext uri="{FF2B5EF4-FFF2-40B4-BE49-F238E27FC236}">
                <a16:creationId xmlns:a16="http://schemas.microsoft.com/office/drawing/2014/main" id="{46B14C32-6B37-1DB5-34DA-032400BBB469}"/>
              </a:ext>
            </a:extLst>
          </p:cNvPr>
          <p:cNvSpPr>
            <a:spLocks noGrp="1"/>
          </p:cNvSpPr>
          <p:nvPr>
            <p:ph idx="1"/>
          </p:nvPr>
        </p:nvSpPr>
        <p:spPr/>
        <p:txBody>
          <a:bodyPr/>
          <a:lstStyle/>
          <a:p>
            <a:pPr>
              <a:buFont typeface="Arial" panose="020B0604020202020204" pitchFamily="34" charset="0"/>
              <a:buChar char="•"/>
            </a:pPr>
            <a:r>
              <a:rPr lang="en-US" sz="2400" b="1" dirty="0"/>
              <a:t>SQL-Based Deduplication:</a:t>
            </a:r>
            <a:r>
              <a:rPr lang="en-US" sz="2400" dirty="0"/>
              <a:t> Using DISTINCT, GROUP BY, and JOIN queries.</a:t>
            </a:r>
          </a:p>
          <a:p>
            <a:pPr marL="346075" indent="-346075">
              <a:buFont typeface="Arial" panose="020B0604020202020204" pitchFamily="34" charset="0"/>
              <a:buChar char="•"/>
            </a:pPr>
            <a:r>
              <a:rPr lang="en-US" sz="2400" b="1" dirty="0"/>
              <a:t>Indexing Techniques:</a:t>
            </a:r>
            <a:r>
              <a:rPr lang="en-US" sz="2400" dirty="0"/>
              <a:t> Bloom filters, hash indexes for quick lookup and duplicate detection.</a:t>
            </a:r>
          </a:p>
          <a:p>
            <a:pPr marL="346075" indent="-346075">
              <a:buFont typeface="Arial" panose="020B0604020202020204" pitchFamily="34" charset="0"/>
              <a:buChar char="•"/>
            </a:pPr>
            <a:r>
              <a:rPr lang="en-US" sz="2400" b="1" dirty="0"/>
              <a:t>Cluster-Based Deduplication:</a:t>
            </a:r>
            <a:r>
              <a:rPr lang="en-US" sz="2400" dirty="0"/>
              <a:t> Grouping similar records for efficient duplicate removal.</a:t>
            </a:r>
          </a:p>
        </p:txBody>
      </p:sp>
    </p:spTree>
    <p:extLst>
      <p:ext uri="{BB962C8B-B14F-4D97-AF65-F5344CB8AC3E}">
        <p14:creationId xmlns:p14="http://schemas.microsoft.com/office/powerpoint/2010/main" val="300908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CEC35-2043-E7D1-D8DC-90D166D4B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1B081-EB73-6019-8CBC-8F3F88EEE77A}"/>
              </a:ext>
            </a:extLst>
          </p:cNvPr>
          <p:cNvSpPr>
            <a:spLocks noGrp="1"/>
          </p:cNvSpPr>
          <p:nvPr>
            <p:ph type="title"/>
          </p:nvPr>
        </p:nvSpPr>
        <p:spPr/>
        <p:txBody>
          <a:bodyPr anchor="ctr"/>
          <a:lstStyle/>
          <a:p>
            <a:pPr algn="l"/>
            <a:r>
              <a:rPr lang="en-US" b="1" dirty="0"/>
              <a:t>Example – befor</a:t>
            </a:r>
            <a:r>
              <a:rPr lang="en-US" dirty="0"/>
              <a:t>e cleaning data</a:t>
            </a:r>
            <a:endParaRPr lang="en-US" b="1" dirty="0"/>
          </a:p>
        </p:txBody>
      </p:sp>
      <p:graphicFrame>
        <p:nvGraphicFramePr>
          <p:cNvPr id="7" name="Content Placeholder 6">
            <a:extLst>
              <a:ext uri="{FF2B5EF4-FFF2-40B4-BE49-F238E27FC236}">
                <a16:creationId xmlns:a16="http://schemas.microsoft.com/office/drawing/2014/main" id="{6EF257D5-CB57-7707-581D-1F65A9BA7B05}"/>
              </a:ext>
            </a:extLst>
          </p:cNvPr>
          <p:cNvGraphicFramePr>
            <a:graphicFrameLocks noGrp="1"/>
          </p:cNvGraphicFramePr>
          <p:nvPr>
            <p:ph idx="1"/>
            <p:extLst>
              <p:ext uri="{D42A27DB-BD31-4B8C-83A1-F6EECF244321}">
                <p14:modId xmlns:p14="http://schemas.microsoft.com/office/powerpoint/2010/main" val="2766214135"/>
              </p:ext>
            </p:extLst>
          </p:nvPr>
        </p:nvGraphicFramePr>
        <p:xfrm>
          <a:off x="1298556" y="1901952"/>
          <a:ext cx="9594887" cy="3847013"/>
        </p:xfrm>
        <a:graphic>
          <a:graphicData uri="http://schemas.openxmlformats.org/drawingml/2006/table">
            <a:tbl>
              <a:tblPr firstRow="1" firstCol="1" bandRow="1">
                <a:tableStyleId>{284E427A-3D55-4303-BF80-6455036E1DE7}</a:tableStyleId>
              </a:tblPr>
              <a:tblGrid>
                <a:gridCol w="701686">
                  <a:extLst>
                    <a:ext uri="{9D8B030D-6E8A-4147-A177-3AD203B41FA5}">
                      <a16:colId xmlns:a16="http://schemas.microsoft.com/office/drawing/2014/main" val="3802497788"/>
                    </a:ext>
                  </a:extLst>
                </a:gridCol>
                <a:gridCol w="2222992">
                  <a:extLst>
                    <a:ext uri="{9D8B030D-6E8A-4147-A177-3AD203B41FA5}">
                      <a16:colId xmlns:a16="http://schemas.microsoft.com/office/drawing/2014/main" val="3965809436"/>
                    </a:ext>
                  </a:extLst>
                </a:gridCol>
                <a:gridCol w="2222992">
                  <a:extLst>
                    <a:ext uri="{9D8B030D-6E8A-4147-A177-3AD203B41FA5}">
                      <a16:colId xmlns:a16="http://schemas.microsoft.com/office/drawing/2014/main" val="158359583"/>
                    </a:ext>
                  </a:extLst>
                </a:gridCol>
                <a:gridCol w="2222992">
                  <a:extLst>
                    <a:ext uri="{9D8B030D-6E8A-4147-A177-3AD203B41FA5}">
                      <a16:colId xmlns:a16="http://schemas.microsoft.com/office/drawing/2014/main" val="3822706907"/>
                    </a:ext>
                  </a:extLst>
                </a:gridCol>
                <a:gridCol w="2224225">
                  <a:extLst>
                    <a:ext uri="{9D8B030D-6E8A-4147-A177-3AD203B41FA5}">
                      <a16:colId xmlns:a16="http://schemas.microsoft.com/office/drawing/2014/main" val="827098981"/>
                    </a:ext>
                  </a:extLst>
                </a:gridCol>
              </a:tblGrid>
              <a:tr h="540147">
                <a:tc>
                  <a:txBody>
                    <a:bodyPr/>
                    <a:lstStyle/>
                    <a:p>
                      <a:pPr algn="ctr">
                        <a:lnSpc>
                          <a:spcPct val="115000"/>
                        </a:lnSpc>
                        <a:spcAft>
                          <a:spcPts val="800"/>
                        </a:spcAft>
                        <a:buNone/>
                      </a:pPr>
                      <a:r>
                        <a:rPr lang="en-IN" sz="1600" kern="100" dirty="0">
                          <a:effectLst/>
                        </a:rPr>
                        <a:t>Track 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Song Name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Artist Name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Album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Duration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4469603"/>
                  </a:ext>
                </a:extLst>
              </a:tr>
              <a:tr h="358919">
                <a:tc>
                  <a:txBody>
                    <a:bodyPr/>
                    <a:lstStyle/>
                    <a:p>
                      <a:pPr algn="ctr">
                        <a:lnSpc>
                          <a:spcPct val="115000"/>
                        </a:lnSpc>
                        <a:spcAft>
                          <a:spcPts val="800"/>
                        </a:spcAft>
                        <a:buNone/>
                      </a:pPr>
                      <a:r>
                        <a:rPr lang="en-IN" sz="1600" kern="100">
                          <a:effectLst/>
                        </a:rPr>
                        <a:t>101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Blinding Lights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The Weeknd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After Hours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3:22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7928829"/>
                  </a:ext>
                </a:extLst>
              </a:tr>
              <a:tr h="358919">
                <a:tc>
                  <a:txBody>
                    <a:bodyPr/>
                    <a:lstStyle/>
                    <a:p>
                      <a:pPr algn="ctr">
                        <a:lnSpc>
                          <a:spcPct val="115000"/>
                        </a:lnSpc>
                        <a:spcAft>
                          <a:spcPts val="800"/>
                        </a:spcAft>
                        <a:buNone/>
                      </a:pPr>
                      <a:r>
                        <a:rPr lang="en-IN" sz="1600" kern="100">
                          <a:effectLst/>
                        </a:rPr>
                        <a:t>102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Blinding Lights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TheWeeknd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After Hours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3:22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1581455"/>
                  </a:ext>
                </a:extLst>
              </a:tr>
              <a:tr h="358919">
                <a:tc>
                  <a:txBody>
                    <a:bodyPr/>
                    <a:lstStyle/>
                    <a:p>
                      <a:pPr algn="ctr">
                        <a:lnSpc>
                          <a:spcPct val="115000"/>
                        </a:lnSpc>
                        <a:spcAft>
                          <a:spcPts val="800"/>
                        </a:spcAft>
                        <a:buNone/>
                      </a:pPr>
                      <a:r>
                        <a:rPr lang="en-IN" sz="1600" kern="100">
                          <a:effectLst/>
                        </a:rPr>
                        <a:t>103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Blinding Light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The Weeknd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After Hour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3:22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7758741"/>
                  </a:ext>
                </a:extLst>
              </a:tr>
              <a:tr h="742507">
                <a:tc>
                  <a:txBody>
                    <a:bodyPr/>
                    <a:lstStyle/>
                    <a:p>
                      <a:pPr algn="ctr">
                        <a:lnSpc>
                          <a:spcPct val="115000"/>
                        </a:lnSpc>
                        <a:spcAft>
                          <a:spcPts val="800"/>
                        </a:spcAft>
                        <a:buNone/>
                      </a:pPr>
                      <a:r>
                        <a:rPr lang="en-IN" sz="1600" kern="100">
                          <a:effectLst/>
                        </a:rPr>
                        <a:t>104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BLINDING LIGHTS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THE WEEKND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AFTER HOURS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3:22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7654874"/>
                  </a:ext>
                </a:extLst>
              </a:tr>
              <a:tr h="742507">
                <a:tc>
                  <a:txBody>
                    <a:bodyPr/>
                    <a:lstStyle/>
                    <a:p>
                      <a:pPr algn="ctr">
                        <a:lnSpc>
                          <a:spcPct val="115000"/>
                        </a:lnSpc>
                        <a:spcAft>
                          <a:spcPts val="800"/>
                        </a:spcAft>
                        <a:buNone/>
                      </a:pPr>
                      <a:r>
                        <a:rPr lang="en-IN" sz="1600" kern="100">
                          <a:effectLst/>
                        </a:rPr>
                        <a:t>105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Save Your Tears (Remix)</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The Weeknd &amp; Ariana</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After Hours (Deluxe)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3:35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484452"/>
                  </a:ext>
                </a:extLst>
              </a:tr>
              <a:tr h="742507">
                <a:tc>
                  <a:txBody>
                    <a:bodyPr/>
                    <a:lstStyle/>
                    <a:p>
                      <a:pPr algn="ctr">
                        <a:lnSpc>
                          <a:spcPct val="115000"/>
                        </a:lnSpc>
                        <a:spcAft>
                          <a:spcPts val="800"/>
                        </a:spcAft>
                        <a:buNone/>
                      </a:pPr>
                      <a:r>
                        <a:rPr lang="en-IN" sz="1600" kern="100">
                          <a:effectLst/>
                        </a:rPr>
                        <a:t>106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Save Your Tears (Remix)</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The Weeknd, Ariana</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a:effectLst/>
                        </a:rPr>
                        <a:t>After Hours (Deluxe)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1600" kern="100" dirty="0">
                          <a:effectLst/>
                        </a:rPr>
                        <a:t>3:35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339818"/>
                  </a:ext>
                </a:extLst>
              </a:tr>
            </a:tbl>
          </a:graphicData>
        </a:graphic>
      </p:graphicFrame>
    </p:spTree>
    <p:extLst>
      <p:ext uri="{BB962C8B-B14F-4D97-AF65-F5344CB8AC3E}">
        <p14:creationId xmlns:p14="http://schemas.microsoft.com/office/powerpoint/2010/main" val="515379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7E59A-C16C-FE33-22A6-4280C03F9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C5991-B987-76E0-53ED-870746516CCD}"/>
              </a:ext>
            </a:extLst>
          </p:cNvPr>
          <p:cNvSpPr>
            <a:spLocks noGrp="1"/>
          </p:cNvSpPr>
          <p:nvPr>
            <p:ph type="title"/>
          </p:nvPr>
        </p:nvSpPr>
        <p:spPr/>
        <p:txBody>
          <a:bodyPr anchor="ctr"/>
          <a:lstStyle/>
          <a:p>
            <a:pPr algn="l"/>
            <a:r>
              <a:rPr lang="en-US" b="1" dirty="0"/>
              <a:t>Example – after</a:t>
            </a:r>
            <a:r>
              <a:rPr lang="en-US" dirty="0"/>
              <a:t> cleaning data</a:t>
            </a:r>
            <a:endParaRPr lang="en-US" b="1" dirty="0"/>
          </a:p>
        </p:txBody>
      </p:sp>
      <p:sp>
        <p:nvSpPr>
          <p:cNvPr id="3" name="Content Placeholder 2">
            <a:extLst>
              <a:ext uri="{FF2B5EF4-FFF2-40B4-BE49-F238E27FC236}">
                <a16:creationId xmlns:a16="http://schemas.microsoft.com/office/drawing/2014/main" id="{92C656F7-0ECE-A539-0C73-FE2DBD560EAD}"/>
              </a:ext>
            </a:extLst>
          </p:cNvPr>
          <p:cNvSpPr>
            <a:spLocks noGrp="1"/>
          </p:cNvSpPr>
          <p:nvPr>
            <p:ph idx="1"/>
          </p:nvPr>
        </p:nvSpPr>
        <p:spPr/>
        <p:txBody>
          <a:bodyPr/>
          <a:lstStyle/>
          <a:p>
            <a:pPr marL="0" indent="0">
              <a:buNone/>
            </a:pPr>
            <a:r>
              <a:rPr lang="en-US" sz="2200" dirty="0"/>
              <a:t> </a:t>
            </a:r>
          </a:p>
        </p:txBody>
      </p:sp>
      <p:graphicFrame>
        <p:nvGraphicFramePr>
          <p:cNvPr id="6" name="Table 5">
            <a:extLst>
              <a:ext uri="{FF2B5EF4-FFF2-40B4-BE49-F238E27FC236}">
                <a16:creationId xmlns:a16="http://schemas.microsoft.com/office/drawing/2014/main" id="{B282A956-1EC8-2DE5-90D6-FAECBF36E6FB}"/>
              </a:ext>
            </a:extLst>
          </p:cNvPr>
          <p:cNvGraphicFramePr>
            <a:graphicFrameLocks noGrp="1"/>
          </p:cNvGraphicFramePr>
          <p:nvPr>
            <p:extLst>
              <p:ext uri="{D42A27DB-BD31-4B8C-83A1-F6EECF244321}">
                <p14:modId xmlns:p14="http://schemas.microsoft.com/office/powerpoint/2010/main" val="1343227588"/>
              </p:ext>
            </p:extLst>
          </p:nvPr>
        </p:nvGraphicFramePr>
        <p:xfrm>
          <a:off x="2592069" y="2304755"/>
          <a:ext cx="7007862" cy="2936010"/>
        </p:xfrm>
        <a:graphic>
          <a:graphicData uri="http://schemas.openxmlformats.org/drawingml/2006/table">
            <a:tbl>
              <a:tblPr firstRow="1" firstCol="1" bandRow="1">
                <a:tableStyleId>{284E427A-3D55-4303-BF80-6455036E1DE7}</a:tableStyleId>
              </a:tblPr>
              <a:tblGrid>
                <a:gridCol w="1401417">
                  <a:extLst>
                    <a:ext uri="{9D8B030D-6E8A-4147-A177-3AD203B41FA5}">
                      <a16:colId xmlns:a16="http://schemas.microsoft.com/office/drawing/2014/main" val="561401185"/>
                    </a:ext>
                  </a:extLst>
                </a:gridCol>
                <a:gridCol w="1401417">
                  <a:extLst>
                    <a:ext uri="{9D8B030D-6E8A-4147-A177-3AD203B41FA5}">
                      <a16:colId xmlns:a16="http://schemas.microsoft.com/office/drawing/2014/main" val="3462645430"/>
                    </a:ext>
                  </a:extLst>
                </a:gridCol>
                <a:gridCol w="1401417">
                  <a:extLst>
                    <a:ext uri="{9D8B030D-6E8A-4147-A177-3AD203B41FA5}">
                      <a16:colId xmlns:a16="http://schemas.microsoft.com/office/drawing/2014/main" val="770034093"/>
                    </a:ext>
                  </a:extLst>
                </a:gridCol>
                <a:gridCol w="1401417">
                  <a:extLst>
                    <a:ext uri="{9D8B030D-6E8A-4147-A177-3AD203B41FA5}">
                      <a16:colId xmlns:a16="http://schemas.microsoft.com/office/drawing/2014/main" val="1655352357"/>
                    </a:ext>
                  </a:extLst>
                </a:gridCol>
                <a:gridCol w="1402194">
                  <a:extLst>
                    <a:ext uri="{9D8B030D-6E8A-4147-A177-3AD203B41FA5}">
                      <a16:colId xmlns:a16="http://schemas.microsoft.com/office/drawing/2014/main" val="3004123570"/>
                    </a:ext>
                  </a:extLst>
                </a:gridCol>
              </a:tblGrid>
              <a:tr h="727927">
                <a:tc>
                  <a:txBody>
                    <a:bodyPr/>
                    <a:lstStyle/>
                    <a:p>
                      <a:pPr>
                        <a:lnSpc>
                          <a:spcPct val="115000"/>
                        </a:lnSpc>
                        <a:spcAft>
                          <a:spcPts val="800"/>
                        </a:spcAft>
                        <a:buNone/>
                      </a:pPr>
                      <a:r>
                        <a:rPr lang="en-IN" sz="1800" kern="100" dirty="0">
                          <a:effectLst/>
                        </a:rPr>
                        <a:t>Track 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dirty="0">
                          <a:effectLst/>
                        </a:rPr>
                        <a:t>Song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dirty="0">
                          <a:effectLst/>
                        </a:rPr>
                        <a:t>Artist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a:effectLst/>
                        </a:rPr>
                        <a:t>Album</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a:effectLst/>
                        </a:rPr>
                        <a:t>Duration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4727673"/>
                  </a:ext>
                </a:extLst>
              </a:tr>
              <a:tr h="727927">
                <a:tc>
                  <a:txBody>
                    <a:bodyPr/>
                    <a:lstStyle/>
                    <a:p>
                      <a:pPr>
                        <a:lnSpc>
                          <a:spcPct val="115000"/>
                        </a:lnSpc>
                        <a:spcAft>
                          <a:spcPts val="800"/>
                        </a:spcAft>
                        <a:buNone/>
                      </a:pPr>
                      <a:r>
                        <a:rPr lang="en-IN" sz="1800" kern="100">
                          <a:effectLst/>
                        </a:rPr>
                        <a:t>101</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a:effectLst/>
                        </a:rPr>
                        <a:t>Blinding Lights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a:effectLst/>
                        </a:rPr>
                        <a:t>The Weeknd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a:effectLst/>
                        </a:rPr>
                        <a:t>After Hours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a:effectLst/>
                        </a:rPr>
                        <a:t>3:22</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412754"/>
                  </a:ext>
                </a:extLst>
              </a:tr>
              <a:tr h="1480156">
                <a:tc>
                  <a:txBody>
                    <a:bodyPr/>
                    <a:lstStyle/>
                    <a:p>
                      <a:pPr>
                        <a:lnSpc>
                          <a:spcPct val="115000"/>
                        </a:lnSpc>
                        <a:spcAft>
                          <a:spcPts val="800"/>
                        </a:spcAft>
                        <a:buNone/>
                      </a:pPr>
                      <a:r>
                        <a:rPr lang="en-IN" sz="1800" kern="100" dirty="0">
                          <a:effectLst/>
                        </a:rPr>
                        <a:t>105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dirty="0">
                          <a:effectLst/>
                        </a:rPr>
                        <a:t>Save Your Tears (Remix)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dirty="0">
                          <a:effectLst/>
                        </a:rPr>
                        <a:t>The </a:t>
                      </a:r>
                      <a:r>
                        <a:rPr lang="en-IN" sz="1800" kern="100" dirty="0" err="1">
                          <a:effectLst/>
                        </a:rPr>
                        <a:t>Weeknd</a:t>
                      </a:r>
                      <a:r>
                        <a:rPr lang="en-IN" sz="1800" kern="100" dirty="0">
                          <a:effectLst/>
                        </a:rPr>
                        <a:t> &amp; Ariana Grande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dirty="0">
                          <a:effectLst/>
                        </a:rPr>
                        <a:t>After Hours (Deluxe)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1800" kern="100" dirty="0">
                          <a:effectLst/>
                        </a:rPr>
                        <a:t>3:35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977251"/>
                  </a:ext>
                </a:extLst>
              </a:tr>
            </a:tbl>
          </a:graphicData>
        </a:graphic>
      </p:graphicFrame>
      <p:sp>
        <p:nvSpPr>
          <p:cNvPr id="7" name="Rectangle 2">
            <a:extLst>
              <a:ext uri="{FF2B5EF4-FFF2-40B4-BE49-F238E27FC236}">
                <a16:creationId xmlns:a16="http://schemas.microsoft.com/office/drawing/2014/main" id="{AADD3433-BB80-299B-39EE-B29199789F5D}"/>
              </a:ext>
            </a:extLst>
          </p:cNvPr>
          <p:cNvSpPr>
            <a:spLocks noChangeArrowheads="1"/>
          </p:cNvSpPr>
          <p:nvPr/>
        </p:nvSpPr>
        <p:spPr bwMode="auto">
          <a:xfrm>
            <a:off x="2395855" y="26280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4029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4D319-643C-5DD0-D7AE-49E18AE72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F723F-A154-6D92-6A21-60BDB6CD4112}"/>
              </a:ext>
            </a:extLst>
          </p:cNvPr>
          <p:cNvSpPr>
            <a:spLocks noGrp="1"/>
          </p:cNvSpPr>
          <p:nvPr>
            <p:ph type="title"/>
          </p:nvPr>
        </p:nvSpPr>
        <p:spPr/>
        <p:txBody>
          <a:bodyPr anchor="ctr"/>
          <a:lstStyle/>
          <a:p>
            <a:pPr algn="l"/>
            <a:r>
              <a:rPr lang="en-US" b="1" dirty="0"/>
              <a:t>REAL world use cases</a:t>
            </a:r>
          </a:p>
        </p:txBody>
      </p:sp>
      <p:sp>
        <p:nvSpPr>
          <p:cNvPr id="3" name="Content Placeholder 2">
            <a:extLst>
              <a:ext uri="{FF2B5EF4-FFF2-40B4-BE49-F238E27FC236}">
                <a16:creationId xmlns:a16="http://schemas.microsoft.com/office/drawing/2014/main" id="{9AF3E962-8C69-8BC4-FA29-028541EC7F9F}"/>
              </a:ext>
            </a:extLst>
          </p:cNvPr>
          <p:cNvSpPr>
            <a:spLocks noGrp="1"/>
          </p:cNvSpPr>
          <p:nvPr>
            <p:ph idx="1"/>
          </p:nvPr>
        </p:nvSpPr>
        <p:spPr/>
        <p:txBody>
          <a:bodyPr/>
          <a:lstStyle/>
          <a:p>
            <a:pPr marL="342900" indent="-342900">
              <a:buFont typeface="Arial" panose="020B0604020202020204" pitchFamily="34" charset="0"/>
              <a:buChar char="•"/>
            </a:pPr>
            <a:r>
              <a:rPr lang="en-US" sz="2400" b="1" dirty="0"/>
              <a:t>E-commerce:</a:t>
            </a:r>
            <a:r>
              <a:rPr lang="en-US" sz="2400" dirty="0"/>
              <a:t> Preventing duplicate customer records and duplicate product listings (e.g., Amazon, Shopify).</a:t>
            </a:r>
          </a:p>
          <a:p>
            <a:pPr marL="342900" indent="-342900">
              <a:buFont typeface="Arial" panose="020B0604020202020204" pitchFamily="34" charset="0"/>
              <a:buChar char="•"/>
            </a:pPr>
            <a:r>
              <a:rPr lang="en-US" sz="2400" b="1" dirty="0"/>
              <a:t>Healthcare:</a:t>
            </a:r>
            <a:r>
              <a:rPr lang="en-US" sz="2400" dirty="0"/>
              <a:t> Avoiding duplicate patient records for accurate medical history tracking (e.g., hospitals using Epic Systems for data integrity).</a:t>
            </a:r>
          </a:p>
          <a:p>
            <a:pPr marL="346075" indent="-346075">
              <a:buFont typeface="Arial" panose="020B0604020202020204" pitchFamily="34" charset="0"/>
              <a:buChar char="•"/>
            </a:pPr>
            <a:r>
              <a:rPr lang="en-US" sz="2400" b="1" dirty="0"/>
              <a:t>Finance:</a:t>
            </a:r>
            <a:r>
              <a:rPr lang="en-US" sz="2400" dirty="0"/>
              <a:t> Fraud detection by identifying duplicate transactions (e.g., Visa using AI-powered deduplication for fraud prevention).</a:t>
            </a:r>
          </a:p>
        </p:txBody>
      </p:sp>
    </p:spTree>
    <p:extLst>
      <p:ext uri="{BB962C8B-B14F-4D97-AF65-F5344CB8AC3E}">
        <p14:creationId xmlns:p14="http://schemas.microsoft.com/office/powerpoint/2010/main" val="6070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B57C8-5F7A-90E0-0404-967B512C3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E56F3-B658-D9BC-9DEA-4654D504C392}"/>
              </a:ext>
            </a:extLst>
          </p:cNvPr>
          <p:cNvSpPr>
            <a:spLocks noGrp="1"/>
          </p:cNvSpPr>
          <p:nvPr>
            <p:ph type="title"/>
          </p:nvPr>
        </p:nvSpPr>
        <p:spPr/>
        <p:txBody>
          <a:bodyPr anchor="ctr"/>
          <a:lstStyle/>
          <a:p>
            <a:pPr algn="l"/>
            <a:r>
              <a:rPr lang="en-US" b="1" dirty="0"/>
              <a:t>Performance Considerations</a:t>
            </a:r>
          </a:p>
        </p:txBody>
      </p:sp>
      <p:sp>
        <p:nvSpPr>
          <p:cNvPr id="3" name="Content Placeholder 2">
            <a:extLst>
              <a:ext uri="{FF2B5EF4-FFF2-40B4-BE49-F238E27FC236}">
                <a16:creationId xmlns:a16="http://schemas.microsoft.com/office/drawing/2014/main" id="{4AFAE326-EAF8-68D8-38E4-7BA896636D10}"/>
              </a:ext>
            </a:extLst>
          </p:cNvPr>
          <p:cNvSpPr>
            <a:spLocks noGrp="1"/>
          </p:cNvSpPr>
          <p:nvPr>
            <p:ph idx="1"/>
          </p:nvPr>
        </p:nvSpPr>
        <p:spPr/>
        <p:txBody>
          <a:bodyPr/>
          <a:lstStyle/>
          <a:p>
            <a:pPr marL="346075" indent="-346075">
              <a:buFont typeface="Arial" panose="020B0604020202020204" pitchFamily="34" charset="0"/>
              <a:buChar char="•"/>
            </a:pPr>
            <a:r>
              <a:rPr lang="en-US" sz="2400" b="1" dirty="0"/>
              <a:t>Trade-offs Between Speed &amp; Accuracy:</a:t>
            </a:r>
            <a:r>
              <a:rPr lang="en-US" sz="2400" dirty="0"/>
              <a:t> High-precision methods may be computationally expensive.</a:t>
            </a:r>
          </a:p>
          <a:p>
            <a:pPr>
              <a:buFont typeface="Arial" panose="020B0604020202020204" pitchFamily="34" charset="0"/>
              <a:buChar char="•"/>
            </a:pPr>
            <a:r>
              <a:rPr lang="en-US" sz="2400" b="1" dirty="0"/>
              <a:t>Scalability Challenges:</a:t>
            </a:r>
            <a:r>
              <a:rPr lang="en-US" sz="2400" dirty="0"/>
              <a:t> Handling deduplication in real-time with massive datasets.</a:t>
            </a:r>
          </a:p>
          <a:p>
            <a:pPr marL="346075" indent="-346075">
              <a:buFont typeface="Arial" panose="020B0604020202020204" pitchFamily="34" charset="0"/>
              <a:buChar char="•"/>
            </a:pPr>
            <a:r>
              <a:rPr lang="en-US" sz="2400" b="1" dirty="0"/>
              <a:t>Resource Optimization:</a:t>
            </a:r>
            <a:r>
              <a:rPr lang="en-US" sz="2400" dirty="0"/>
              <a:t> Choosing the right balance between hardware, software, and algorithm complexity.</a:t>
            </a:r>
          </a:p>
        </p:txBody>
      </p:sp>
    </p:spTree>
    <p:extLst>
      <p:ext uri="{BB962C8B-B14F-4D97-AF65-F5344CB8AC3E}">
        <p14:creationId xmlns:p14="http://schemas.microsoft.com/office/powerpoint/2010/main" val="1840881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pPr algn="just"/>
            <a:r>
              <a:rPr lang="en-US" dirty="0"/>
              <a:t>Duplicate data causes inefficiencies, errors, and increased costs. It stems from human mistakes, system migrations, and multi-source data collection. Detection methods include exact matching, fuzzy matching, and AI. Automated deduplication and data cleaning techniques improve accuracy, with tools like Python libraries and SQL aiding the process.</a:t>
            </a:r>
          </a:p>
        </p:txBody>
      </p:sp>
    </p:spTree>
    <p:extLst>
      <p:ext uri="{BB962C8B-B14F-4D97-AF65-F5344CB8AC3E}">
        <p14:creationId xmlns:p14="http://schemas.microsoft.com/office/powerpoint/2010/main" val="19587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1815882"/>
          </a:xfrm>
        </p:spPr>
        <p:txBody>
          <a:bodyPr/>
          <a:lstStyle/>
          <a:p>
            <a:pPr algn="just"/>
            <a:r>
              <a:rPr lang="en-US" dirty="0"/>
              <a:t>Duplicate data is a major challenge in large datasets, leading to inconsistencies, storage inefficiencies, and inaccurate insights. As data is collected from multiple sources and systems, redundancies often arise due to human errors, system migrations, or lack of proper data governance. Without effective deduplication, businesses face increased costs, degraded performance, and poor decision-making.</a:t>
            </a:r>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914-836C-11B8-52FF-46F6EA3E047A}"/>
              </a:ext>
            </a:extLst>
          </p:cNvPr>
          <p:cNvSpPr>
            <a:spLocks noGrp="1"/>
          </p:cNvSpPr>
          <p:nvPr>
            <p:ph type="title"/>
          </p:nvPr>
        </p:nvSpPr>
        <p:spPr/>
        <p:txBody>
          <a:bodyPr anchor="ctr"/>
          <a:lstStyle/>
          <a:p>
            <a:pPr algn="l"/>
            <a:r>
              <a:rPr lang="en-US" dirty="0"/>
              <a:t>Impact OF duplicate Data?</a:t>
            </a:r>
          </a:p>
        </p:txBody>
      </p:sp>
      <p:sp>
        <p:nvSpPr>
          <p:cNvPr id="3" name="Content Placeholder 2">
            <a:extLst>
              <a:ext uri="{FF2B5EF4-FFF2-40B4-BE49-F238E27FC236}">
                <a16:creationId xmlns:a16="http://schemas.microsoft.com/office/drawing/2014/main" id="{0291E395-91E3-5CDF-C68F-4C046F022F4B}"/>
              </a:ext>
            </a:extLst>
          </p:cNvPr>
          <p:cNvSpPr>
            <a:spLocks noGrp="1"/>
          </p:cNvSpPr>
          <p:nvPr>
            <p:ph idx="1"/>
          </p:nvPr>
        </p:nvSpPr>
        <p:spPr/>
        <p:txBody>
          <a:bodyPr/>
          <a:lstStyle/>
          <a:p>
            <a:pPr>
              <a:buFont typeface="Arial" panose="020B0604020202020204" pitchFamily="34" charset="0"/>
              <a:buChar char="•"/>
            </a:pPr>
            <a:r>
              <a:rPr lang="en-US" sz="2400" dirty="0"/>
              <a:t>Increases storage costs.</a:t>
            </a:r>
          </a:p>
          <a:p>
            <a:pPr>
              <a:buFont typeface="Arial" panose="020B0604020202020204" pitchFamily="34" charset="0"/>
              <a:buChar char="•"/>
            </a:pPr>
            <a:r>
              <a:rPr lang="en-US" sz="2400" dirty="0"/>
              <a:t>Slows down database performance.</a:t>
            </a:r>
          </a:p>
          <a:p>
            <a:pPr>
              <a:buFont typeface="Arial" panose="020B0604020202020204" pitchFamily="34" charset="0"/>
              <a:buChar char="•"/>
            </a:pPr>
            <a:r>
              <a:rPr lang="en-US" sz="2400" dirty="0"/>
              <a:t>Leads to incorrect analytics and predictions.</a:t>
            </a:r>
          </a:p>
          <a:p>
            <a:pPr>
              <a:buFont typeface="Arial" panose="020B0604020202020204" pitchFamily="34" charset="0"/>
              <a:buChar char="•"/>
            </a:pPr>
            <a:r>
              <a:rPr lang="en-US" sz="2400" dirty="0"/>
              <a:t>Affects customer experience (e.g., duplicate emails or invoices).</a:t>
            </a:r>
          </a:p>
          <a:p>
            <a:pPr marL="346075" indent="-346075">
              <a:buFont typeface="Arial" panose="020B0604020202020204" pitchFamily="34" charset="0"/>
              <a:buChar char="•"/>
            </a:pPr>
            <a:r>
              <a:rPr lang="en-US" sz="2400" dirty="0"/>
              <a:t>Data duplication can lead to discrepancies in financial and legal records, violating compliance standards.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20121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F5734-5BDE-701A-4CE7-6C855E19A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E09DC-3864-73B4-9E0D-BA461E374687}"/>
              </a:ext>
            </a:extLst>
          </p:cNvPr>
          <p:cNvSpPr>
            <a:spLocks noGrp="1"/>
          </p:cNvSpPr>
          <p:nvPr>
            <p:ph type="title"/>
          </p:nvPr>
        </p:nvSpPr>
        <p:spPr/>
        <p:txBody>
          <a:bodyPr anchor="ctr"/>
          <a:lstStyle/>
          <a:p>
            <a:pPr algn="l"/>
            <a:r>
              <a:rPr lang="en-US" dirty="0"/>
              <a:t>Common Causes of duplicate Data?</a:t>
            </a:r>
          </a:p>
        </p:txBody>
      </p:sp>
      <p:sp>
        <p:nvSpPr>
          <p:cNvPr id="3" name="Content Placeholder 2">
            <a:extLst>
              <a:ext uri="{FF2B5EF4-FFF2-40B4-BE49-F238E27FC236}">
                <a16:creationId xmlns:a16="http://schemas.microsoft.com/office/drawing/2014/main" id="{61D6F1AF-D49B-0DA5-BA8F-33318044FAC4}"/>
              </a:ext>
            </a:extLst>
          </p:cNvPr>
          <p:cNvSpPr>
            <a:spLocks noGrp="1"/>
          </p:cNvSpPr>
          <p:nvPr>
            <p:ph idx="1"/>
          </p:nvPr>
        </p:nvSpPr>
        <p:spPr/>
        <p:txBody>
          <a:bodyPr/>
          <a:lstStyle/>
          <a:p>
            <a:pPr marL="342900" indent="-342900">
              <a:buFont typeface="Arial" panose="020B0604020202020204" pitchFamily="34" charset="0"/>
              <a:buChar char="•"/>
            </a:pPr>
            <a:r>
              <a:rPr lang="en-US" sz="2400" b="1" dirty="0"/>
              <a:t>Human Errors:</a:t>
            </a:r>
            <a:r>
              <a:rPr lang="en-US" sz="2400" dirty="0"/>
              <a:t> Mistyped entries, duplicate form submissions, and inconsistent data entry formats.</a:t>
            </a:r>
          </a:p>
          <a:p>
            <a:pPr marL="346075" indent="-346075">
              <a:buFont typeface="Arial" panose="020B0604020202020204" pitchFamily="34" charset="0"/>
              <a:buChar char="•"/>
            </a:pPr>
            <a:r>
              <a:rPr lang="en-US" sz="2400" b="1" dirty="0"/>
              <a:t>System Integrations &amp; Migrations:</a:t>
            </a:r>
            <a:r>
              <a:rPr lang="en-US" sz="2400" dirty="0"/>
              <a:t> Merging databases without deduplication leads to redundancy, especially in CRM and ERP systems.</a:t>
            </a:r>
          </a:p>
          <a:p>
            <a:pPr marL="342900" indent="-342900">
              <a:buFont typeface="Arial" panose="020B0604020202020204" pitchFamily="34" charset="0"/>
              <a:buChar char="•"/>
              <a:tabLst>
                <a:tab pos="228600" algn="l"/>
                <a:tab pos="628650" algn="l"/>
              </a:tabLst>
            </a:pPr>
            <a:r>
              <a:rPr lang="en-US" sz="2400" b="1" dirty="0"/>
              <a:t>Multi-Source Data Collection:</a:t>
            </a:r>
            <a:r>
              <a:rPr lang="en-US" sz="2400" dirty="0"/>
              <a:t> Aggregating data from various sources such as different vendors, partners, and third-party tools creates overlapping records.</a:t>
            </a:r>
          </a:p>
          <a:p>
            <a:pPr marL="342900" indent="-342900">
              <a:buFont typeface="Arial" panose="020B0604020202020204" pitchFamily="34" charset="0"/>
              <a:buChar char="•"/>
            </a:pPr>
            <a:r>
              <a:rPr lang="en-US" sz="2400" b="1" dirty="0"/>
              <a:t>Lack of Unique Identifiers:</a:t>
            </a:r>
            <a:r>
              <a:rPr lang="en-US" sz="2400" dirty="0"/>
              <a:t> Poorly designed keys, missing primary IDs, or inconsistent formatting lead to duplicate entries.</a:t>
            </a:r>
          </a:p>
        </p:txBody>
      </p:sp>
    </p:spTree>
    <p:extLst>
      <p:ext uri="{BB962C8B-B14F-4D97-AF65-F5344CB8AC3E}">
        <p14:creationId xmlns:p14="http://schemas.microsoft.com/office/powerpoint/2010/main" val="13629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1B16C-EC5A-6A85-709F-15C256C52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742F2-EE98-AC0F-969C-71E8CAB849E0}"/>
              </a:ext>
            </a:extLst>
          </p:cNvPr>
          <p:cNvSpPr>
            <a:spLocks noGrp="1"/>
          </p:cNvSpPr>
          <p:nvPr>
            <p:ph type="title"/>
          </p:nvPr>
        </p:nvSpPr>
        <p:spPr/>
        <p:txBody>
          <a:bodyPr anchor="ctr"/>
          <a:lstStyle/>
          <a:p>
            <a:pPr algn="l"/>
            <a:r>
              <a:rPr lang="en-US" dirty="0"/>
              <a:t>Identifying duplicate Data?</a:t>
            </a:r>
          </a:p>
        </p:txBody>
      </p:sp>
      <p:sp>
        <p:nvSpPr>
          <p:cNvPr id="3" name="Content Placeholder 2">
            <a:extLst>
              <a:ext uri="{FF2B5EF4-FFF2-40B4-BE49-F238E27FC236}">
                <a16:creationId xmlns:a16="http://schemas.microsoft.com/office/drawing/2014/main" id="{A9A69AB1-C63F-1B1C-5EEA-5E25757B2231}"/>
              </a:ext>
            </a:extLst>
          </p:cNvPr>
          <p:cNvSpPr>
            <a:spLocks noGrp="1"/>
          </p:cNvSpPr>
          <p:nvPr>
            <p:ph idx="1"/>
          </p:nvPr>
        </p:nvSpPr>
        <p:spPr/>
        <p:txBody>
          <a:bodyPr/>
          <a:lstStyle/>
          <a:p>
            <a:pPr marL="342900" indent="-342900">
              <a:buFont typeface="Arial" panose="020B0604020202020204" pitchFamily="34" charset="0"/>
              <a:buChar char="•"/>
            </a:pPr>
            <a:r>
              <a:rPr lang="en-US" sz="2400" b="1" dirty="0"/>
              <a:t>Exact Matching:</a:t>
            </a:r>
            <a:r>
              <a:rPr lang="en-US" sz="2400" dirty="0"/>
              <a:t> Identifying perfect duplicates based on text, numbers, or formats (e.g., duplicate invoice numbers).</a:t>
            </a:r>
          </a:p>
          <a:p>
            <a:pPr marL="342900" indent="-342900">
              <a:buFont typeface="Arial" panose="020B0604020202020204" pitchFamily="34" charset="0"/>
              <a:buChar char="•"/>
            </a:pPr>
            <a:r>
              <a:rPr lang="en-US" sz="2400" b="1" dirty="0"/>
              <a:t>Fuzzy Matching:</a:t>
            </a:r>
            <a:r>
              <a:rPr lang="en-US" sz="2400" dirty="0"/>
              <a:t> Detecting near-duplicates using similarity algorithms like </a:t>
            </a:r>
            <a:r>
              <a:rPr lang="en-US" sz="2400" dirty="0" err="1"/>
              <a:t>Levenshtein</a:t>
            </a:r>
            <a:r>
              <a:rPr lang="en-US" sz="2400" dirty="0"/>
              <a:t> Distance, Soundex, and Jaccard Similarity.</a:t>
            </a:r>
          </a:p>
          <a:p>
            <a:pPr marL="342900" indent="-342900">
              <a:buFont typeface="Arial" panose="020B0604020202020204" pitchFamily="34" charset="0"/>
              <a:buChar char="•"/>
            </a:pPr>
            <a:r>
              <a:rPr lang="en-US" sz="2400" b="1" dirty="0"/>
              <a:t>Machine Learning Approaches:</a:t>
            </a:r>
            <a:r>
              <a:rPr lang="en-US" sz="2400" dirty="0"/>
              <a:t> Clustering techniques, anomaly detection, and deep learning methods for intelligent deduplication.</a:t>
            </a:r>
          </a:p>
        </p:txBody>
      </p:sp>
    </p:spTree>
    <p:extLst>
      <p:ext uri="{BB962C8B-B14F-4D97-AF65-F5344CB8AC3E}">
        <p14:creationId xmlns:p14="http://schemas.microsoft.com/office/powerpoint/2010/main" val="110168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0EF54-F38D-4913-D00E-0852A8619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B1F72-ACFF-878D-8017-2FFEB51D82DC}"/>
              </a:ext>
            </a:extLst>
          </p:cNvPr>
          <p:cNvSpPr>
            <a:spLocks noGrp="1"/>
          </p:cNvSpPr>
          <p:nvPr>
            <p:ph type="title"/>
          </p:nvPr>
        </p:nvSpPr>
        <p:spPr/>
        <p:txBody>
          <a:bodyPr anchor="ctr"/>
          <a:lstStyle/>
          <a:p>
            <a:pPr algn="l"/>
            <a:r>
              <a:rPr lang="en-US" b="1" dirty="0"/>
              <a:t>Data Cleaning Strategies</a:t>
            </a:r>
          </a:p>
        </p:txBody>
      </p:sp>
      <p:sp>
        <p:nvSpPr>
          <p:cNvPr id="3" name="Content Placeholder 2">
            <a:extLst>
              <a:ext uri="{FF2B5EF4-FFF2-40B4-BE49-F238E27FC236}">
                <a16:creationId xmlns:a16="http://schemas.microsoft.com/office/drawing/2014/main" id="{062950C7-08D9-DFFB-37B6-37494DD2A4C4}"/>
              </a:ext>
            </a:extLst>
          </p:cNvPr>
          <p:cNvSpPr>
            <a:spLocks noGrp="1"/>
          </p:cNvSpPr>
          <p:nvPr>
            <p:ph idx="1"/>
          </p:nvPr>
        </p:nvSpPr>
        <p:spPr/>
        <p:txBody>
          <a:bodyPr/>
          <a:lstStyle/>
          <a:p>
            <a:pPr marL="342900" indent="-342900">
              <a:buFont typeface="Arial" panose="020B0604020202020204" pitchFamily="34" charset="0"/>
              <a:buChar char="•"/>
            </a:pPr>
            <a:r>
              <a:rPr lang="en-US" sz="2400" b="1" dirty="0"/>
              <a:t>Standardization:</a:t>
            </a:r>
            <a:r>
              <a:rPr lang="en-US" sz="2400" dirty="0"/>
              <a:t> Ensuring consistency in names, addresses, and dates.</a:t>
            </a:r>
          </a:p>
          <a:p>
            <a:pPr marL="346075" indent="-346075">
              <a:buFont typeface="Arial" panose="020B0604020202020204" pitchFamily="34" charset="0"/>
              <a:buChar char="•"/>
            </a:pPr>
            <a:r>
              <a:rPr lang="en-US" sz="2400" b="1" dirty="0"/>
              <a:t>Handling Missing Values:</a:t>
            </a:r>
            <a:r>
              <a:rPr lang="en-US" sz="2400" dirty="0"/>
              <a:t> Filling gaps, removing incomplete records, or using imputation techniques.</a:t>
            </a:r>
          </a:p>
          <a:p>
            <a:pPr marL="342900" indent="-342900">
              <a:buFont typeface="Arial" panose="020B0604020202020204" pitchFamily="34" charset="0"/>
              <a:buChar char="•"/>
            </a:pPr>
            <a:r>
              <a:rPr lang="en-US" sz="2400" b="1" dirty="0"/>
              <a:t>Normalization &amp; Transformation:</a:t>
            </a:r>
            <a:r>
              <a:rPr lang="en-US" sz="2400" dirty="0"/>
              <a:t> Converting data into a uniform structure to prevent duplication.</a:t>
            </a:r>
          </a:p>
        </p:txBody>
      </p:sp>
    </p:spTree>
    <p:extLst>
      <p:ext uri="{BB962C8B-B14F-4D97-AF65-F5344CB8AC3E}">
        <p14:creationId xmlns:p14="http://schemas.microsoft.com/office/powerpoint/2010/main" val="385300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B7E92-3949-D4FF-6776-4653F290CF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47659-3ED3-DC6F-7940-833FCC964CC3}"/>
              </a:ext>
            </a:extLst>
          </p:cNvPr>
          <p:cNvSpPr>
            <a:spLocks noGrp="1"/>
          </p:cNvSpPr>
          <p:nvPr>
            <p:ph type="title"/>
          </p:nvPr>
        </p:nvSpPr>
        <p:spPr/>
        <p:txBody>
          <a:bodyPr anchor="ctr"/>
          <a:lstStyle/>
          <a:p>
            <a:pPr algn="l"/>
            <a:r>
              <a:rPr lang="en-US" dirty="0"/>
              <a:t>Manual vs. Automatic </a:t>
            </a:r>
            <a:br>
              <a:rPr lang="en-US" dirty="0"/>
            </a:br>
            <a:r>
              <a:rPr lang="en-US" b="1" dirty="0"/>
              <a:t>Deduplication</a:t>
            </a:r>
            <a:r>
              <a:rPr lang="en-US" dirty="0"/>
              <a:t> of Data?</a:t>
            </a:r>
          </a:p>
        </p:txBody>
      </p:sp>
      <p:sp>
        <p:nvSpPr>
          <p:cNvPr id="3" name="Content Placeholder 2">
            <a:extLst>
              <a:ext uri="{FF2B5EF4-FFF2-40B4-BE49-F238E27FC236}">
                <a16:creationId xmlns:a16="http://schemas.microsoft.com/office/drawing/2014/main" id="{84AA15E6-3CD3-5E58-B81A-2D3E5312C5C6}"/>
              </a:ext>
            </a:extLst>
          </p:cNvPr>
          <p:cNvSpPr>
            <a:spLocks noGrp="1"/>
          </p:cNvSpPr>
          <p:nvPr>
            <p:ph idx="1"/>
          </p:nvPr>
        </p:nvSpPr>
        <p:spPr/>
        <p:txBody>
          <a:bodyPr/>
          <a:lstStyle/>
          <a:p>
            <a:r>
              <a:rPr lang="en-US" sz="2400" b="1" dirty="0"/>
              <a:t>Manual Deduplication:</a:t>
            </a:r>
          </a:p>
          <a:p>
            <a:pPr lvl="1">
              <a:buFont typeface="Arial" panose="020B0604020202020204" pitchFamily="34" charset="0"/>
              <a:buChar char="•"/>
            </a:pPr>
            <a:r>
              <a:rPr lang="en-US" dirty="0"/>
              <a:t>Labor-intensive and time-consuming.</a:t>
            </a:r>
          </a:p>
          <a:p>
            <a:pPr lvl="1">
              <a:buFont typeface="Arial" panose="020B0604020202020204" pitchFamily="34" charset="0"/>
              <a:buChar char="•"/>
            </a:pPr>
            <a:r>
              <a:rPr lang="en-US" dirty="0"/>
              <a:t>Requires human effort to review and remove duplicates manually.</a:t>
            </a:r>
          </a:p>
          <a:p>
            <a:pPr lvl="1">
              <a:buFont typeface="Arial" panose="020B0604020202020204" pitchFamily="34" charset="0"/>
              <a:buChar char="•"/>
            </a:pPr>
            <a:r>
              <a:rPr lang="en-US" dirty="0"/>
              <a:t>Prone to human error and inefficient for large-scale datasets.</a:t>
            </a:r>
          </a:p>
          <a:p>
            <a:pPr lvl="1">
              <a:buFont typeface="Arial" panose="020B0604020202020204" pitchFamily="34" charset="0"/>
              <a:buChar char="•"/>
            </a:pPr>
            <a:r>
              <a:rPr lang="en-US" b="1" dirty="0"/>
              <a:t>Example:</a:t>
            </a:r>
            <a:r>
              <a:rPr lang="en-US" dirty="0"/>
              <a:t> A small retail store manually checking and merging duplicate customer records in an Excel sheet.</a:t>
            </a:r>
          </a:p>
        </p:txBody>
      </p:sp>
    </p:spTree>
    <p:extLst>
      <p:ext uri="{BB962C8B-B14F-4D97-AF65-F5344CB8AC3E}">
        <p14:creationId xmlns:p14="http://schemas.microsoft.com/office/powerpoint/2010/main" val="662237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320AB-19DC-8A52-43FD-CD96BE520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4562-F01D-58E1-27D5-B6AA3AA2FDB9}"/>
              </a:ext>
            </a:extLst>
          </p:cNvPr>
          <p:cNvSpPr>
            <a:spLocks noGrp="1"/>
          </p:cNvSpPr>
          <p:nvPr>
            <p:ph type="title"/>
          </p:nvPr>
        </p:nvSpPr>
        <p:spPr/>
        <p:txBody>
          <a:bodyPr anchor="ctr"/>
          <a:lstStyle/>
          <a:p>
            <a:pPr algn="l"/>
            <a:r>
              <a:rPr lang="en-US" dirty="0"/>
              <a:t>Manual vs. Automatic </a:t>
            </a:r>
            <a:br>
              <a:rPr lang="en-US" dirty="0"/>
            </a:br>
            <a:r>
              <a:rPr lang="en-US" b="1" dirty="0"/>
              <a:t>Deduplication</a:t>
            </a:r>
            <a:r>
              <a:rPr lang="en-US" dirty="0"/>
              <a:t> of Data?</a:t>
            </a:r>
          </a:p>
        </p:txBody>
      </p:sp>
      <p:sp>
        <p:nvSpPr>
          <p:cNvPr id="3" name="Content Placeholder 2">
            <a:extLst>
              <a:ext uri="{FF2B5EF4-FFF2-40B4-BE49-F238E27FC236}">
                <a16:creationId xmlns:a16="http://schemas.microsoft.com/office/drawing/2014/main" id="{362D34B3-22DF-C647-A18D-F92F9232C395}"/>
              </a:ext>
            </a:extLst>
          </p:cNvPr>
          <p:cNvSpPr>
            <a:spLocks noGrp="1"/>
          </p:cNvSpPr>
          <p:nvPr>
            <p:ph idx="1"/>
          </p:nvPr>
        </p:nvSpPr>
        <p:spPr/>
        <p:txBody>
          <a:bodyPr/>
          <a:lstStyle/>
          <a:p>
            <a:r>
              <a:rPr lang="en-US" sz="2400" b="1" dirty="0"/>
              <a:t>Automated Deduplication:</a:t>
            </a:r>
          </a:p>
          <a:p>
            <a:pPr lvl="1">
              <a:buFont typeface="Arial" panose="020B0604020202020204" pitchFamily="34" charset="0"/>
              <a:buChar char="•"/>
            </a:pPr>
            <a:r>
              <a:rPr lang="en-US" dirty="0"/>
              <a:t>Uses algorithms and AI to identify and remove duplicates efficiently.</a:t>
            </a:r>
          </a:p>
          <a:p>
            <a:pPr lvl="1">
              <a:buFont typeface="Arial" panose="020B0604020202020204" pitchFamily="34" charset="0"/>
              <a:buChar char="•"/>
            </a:pPr>
            <a:r>
              <a:rPr lang="en-US" dirty="0"/>
              <a:t>Scalable for large datasets with minimal human intervention.</a:t>
            </a:r>
          </a:p>
          <a:p>
            <a:pPr lvl="1">
              <a:buFont typeface="Arial" panose="020B0604020202020204" pitchFamily="34" charset="0"/>
              <a:buChar char="•"/>
            </a:pPr>
            <a:r>
              <a:rPr lang="en-US" dirty="0"/>
              <a:t>Reduces errors and enhances efficiency compared to manual processes.</a:t>
            </a:r>
          </a:p>
          <a:p>
            <a:pPr lvl="1">
              <a:buFont typeface="Arial" panose="020B0604020202020204" pitchFamily="34" charset="0"/>
              <a:buChar char="•"/>
            </a:pPr>
            <a:r>
              <a:rPr lang="en-US" b="1" dirty="0"/>
              <a:t>Example:</a:t>
            </a:r>
            <a:r>
              <a:rPr lang="en-US" dirty="0"/>
              <a:t> PayPal using AI-powered deduplication to detect duplicate transactions in real-time.</a:t>
            </a:r>
          </a:p>
          <a:p>
            <a:pPr lvl="1">
              <a:buFont typeface="Arial" panose="020B0604020202020204" pitchFamily="34" charset="0"/>
              <a:buChar char="•"/>
            </a:pPr>
            <a:r>
              <a:rPr lang="en-US" b="1" dirty="0"/>
              <a:t>Example:</a:t>
            </a:r>
            <a:r>
              <a:rPr lang="en-US" dirty="0"/>
              <a:t> Netflix implementing automated deduplication to prevent repeated recommendations to users.</a:t>
            </a:r>
          </a:p>
        </p:txBody>
      </p:sp>
    </p:spTree>
    <p:extLst>
      <p:ext uri="{BB962C8B-B14F-4D97-AF65-F5344CB8AC3E}">
        <p14:creationId xmlns:p14="http://schemas.microsoft.com/office/powerpoint/2010/main" val="127343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DA2F5-AF69-505D-C3D5-D60F6443B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584E0-9325-795F-5FEB-D9C307D92C93}"/>
              </a:ext>
            </a:extLst>
          </p:cNvPr>
          <p:cNvSpPr>
            <a:spLocks noGrp="1"/>
          </p:cNvSpPr>
          <p:nvPr>
            <p:ph type="title"/>
          </p:nvPr>
        </p:nvSpPr>
        <p:spPr/>
        <p:txBody>
          <a:bodyPr anchor="ctr"/>
          <a:lstStyle/>
          <a:p>
            <a:pPr algn="l"/>
            <a:r>
              <a:rPr lang="en-US" b="1" dirty="0"/>
              <a:t>Tools</a:t>
            </a:r>
            <a:r>
              <a:rPr lang="en-US" dirty="0"/>
              <a:t> for deduplication data</a:t>
            </a:r>
            <a:endParaRPr lang="en-US" b="1" dirty="0"/>
          </a:p>
        </p:txBody>
      </p:sp>
      <p:sp>
        <p:nvSpPr>
          <p:cNvPr id="3" name="Content Placeholder 2">
            <a:extLst>
              <a:ext uri="{FF2B5EF4-FFF2-40B4-BE49-F238E27FC236}">
                <a16:creationId xmlns:a16="http://schemas.microsoft.com/office/drawing/2014/main" id="{21D1C62F-9482-5E19-3749-0C89EB996DC6}"/>
              </a:ext>
            </a:extLst>
          </p:cNvPr>
          <p:cNvSpPr>
            <a:spLocks noGrp="1"/>
          </p:cNvSpPr>
          <p:nvPr>
            <p:ph idx="1"/>
          </p:nvPr>
        </p:nvSpPr>
        <p:spPr/>
        <p:txBody>
          <a:bodyPr/>
          <a:lstStyle/>
          <a:p>
            <a:pPr marL="338328" indent="-457200">
              <a:buFont typeface="+mj-lt"/>
              <a:buAutoNum type="arabicPeriod"/>
            </a:pPr>
            <a:r>
              <a:rPr lang="en-US" sz="2400" dirty="0"/>
              <a:t>Python Libraries</a:t>
            </a:r>
          </a:p>
          <a:p>
            <a:pPr marL="800100" lvl="1" indent="-342900">
              <a:buFont typeface="Arial" panose="020B0604020202020204" pitchFamily="34" charset="0"/>
              <a:buChar char="•"/>
            </a:pPr>
            <a:r>
              <a:rPr lang="en-US" sz="2000" dirty="0"/>
              <a:t>Pandas – Used for data manipulation and detecting duplicates with .duplicated() and .</a:t>
            </a:r>
            <a:r>
              <a:rPr lang="en-US" sz="2000" dirty="0" err="1"/>
              <a:t>drop_duplicates</a:t>
            </a:r>
            <a:r>
              <a:rPr lang="en-US" sz="2000" dirty="0"/>
              <a:t>().</a:t>
            </a:r>
          </a:p>
          <a:p>
            <a:pPr marL="800100" lvl="1" indent="-342900">
              <a:buFont typeface="Arial" panose="020B0604020202020204" pitchFamily="34" charset="0"/>
              <a:buChar char="•"/>
            </a:pPr>
            <a:r>
              <a:rPr lang="en-US" sz="2000" dirty="0"/>
              <a:t>Dedupe – A machine learning-based library for fuzzy matching and record linkage.</a:t>
            </a:r>
          </a:p>
          <a:p>
            <a:pPr marL="800100" lvl="1" indent="-342900">
              <a:buFont typeface="Arial" panose="020B0604020202020204" pitchFamily="34" charset="0"/>
              <a:buChar char="•"/>
            </a:pPr>
            <a:r>
              <a:rPr lang="en-US" sz="2000" dirty="0" err="1"/>
              <a:t>FuzzyWuzzy</a:t>
            </a:r>
            <a:r>
              <a:rPr lang="en-US" sz="2000" dirty="0"/>
              <a:t> – Uses </a:t>
            </a:r>
            <a:r>
              <a:rPr lang="en-US" sz="2000" dirty="0" err="1"/>
              <a:t>Levenshtein</a:t>
            </a:r>
            <a:r>
              <a:rPr lang="en-US" sz="2000" dirty="0"/>
              <a:t> distance to detect near-duplicate text entries.</a:t>
            </a:r>
          </a:p>
          <a:p>
            <a:pPr marL="800100" lvl="1" indent="-342900">
              <a:buFont typeface="Arial" panose="020B0604020202020204" pitchFamily="34" charset="0"/>
              <a:buChar char="•"/>
            </a:pPr>
            <a:r>
              <a:rPr lang="en-US" sz="2000" dirty="0"/>
              <a:t>Record Linkage Toolkit – Helps with linking and deduplicating records across datasets.</a:t>
            </a:r>
          </a:p>
          <a:p>
            <a:pPr marL="457200" indent="-457200">
              <a:buFont typeface="+mj-lt"/>
              <a:buAutoNum type="arabicPeriod"/>
            </a:pPr>
            <a:r>
              <a:rPr lang="en-US" sz="2400" dirty="0"/>
              <a:t>Cloud-Based Solutions</a:t>
            </a:r>
          </a:p>
          <a:p>
            <a:pPr marL="742950" lvl="1" indent="-285750">
              <a:buFont typeface="Arial" panose="020B0604020202020204" pitchFamily="34" charset="0"/>
              <a:buChar char="•"/>
            </a:pPr>
            <a:r>
              <a:rPr lang="en-US" sz="2000" dirty="0"/>
              <a:t>Google </a:t>
            </a:r>
            <a:r>
              <a:rPr lang="en-US" sz="2000" dirty="0" err="1"/>
              <a:t>DataPrep</a:t>
            </a:r>
            <a:r>
              <a:rPr lang="en-US" sz="2000" dirty="0"/>
              <a:t> – Automates data cleaning and deduplication for large datasets.</a:t>
            </a:r>
          </a:p>
          <a:p>
            <a:pPr marL="742950" lvl="1" indent="-285750">
              <a:buFont typeface="Arial" panose="020B0604020202020204" pitchFamily="34" charset="0"/>
              <a:buChar char="•"/>
            </a:pPr>
            <a:r>
              <a:rPr lang="en-US" sz="2000" dirty="0"/>
              <a:t>AWS Data Wrangler – Helps with data preparation and deduplication in AWS environments.</a:t>
            </a:r>
          </a:p>
          <a:p>
            <a:pPr marL="742950" lvl="1" indent="-285750">
              <a:buFont typeface="Arial" panose="020B0604020202020204" pitchFamily="34" charset="0"/>
              <a:buChar char="•"/>
            </a:pPr>
            <a:r>
              <a:rPr lang="en-US" sz="2000" dirty="0"/>
              <a:t>Snowflake Deduplication Features – Provides SQL-based deduplication and data optimization.</a:t>
            </a:r>
          </a:p>
        </p:txBody>
      </p:sp>
    </p:spTree>
    <p:extLst>
      <p:ext uri="{BB962C8B-B14F-4D97-AF65-F5344CB8AC3E}">
        <p14:creationId xmlns:p14="http://schemas.microsoft.com/office/powerpoint/2010/main" val="602430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eme1">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25702603-71D7-4AF9-840E-DB370C864BA7}" vid="{B970DBDD-C491-4A43-97AE-1B92F2355A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Theme1</Template>
  <TotalTime>329</TotalTime>
  <Words>943</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Segoe UI Light</vt:lpstr>
      <vt:lpstr>Tw Cen MT</vt:lpstr>
      <vt:lpstr>Theme1</vt:lpstr>
      <vt:lpstr>Dealing with Duplicate Data  in Large Datasets</vt:lpstr>
      <vt:lpstr>INTRODUCTION</vt:lpstr>
      <vt:lpstr>Impact OF duplicate Data?</vt:lpstr>
      <vt:lpstr>Common Causes of duplicate Data?</vt:lpstr>
      <vt:lpstr>Identifying duplicate Data?</vt:lpstr>
      <vt:lpstr>Data Cleaning Strategies</vt:lpstr>
      <vt:lpstr>Manual vs. Automatic  Deduplication of Data?</vt:lpstr>
      <vt:lpstr>Manual vs. Automatic  Deduplication of Data?</vt:lpstr>
      <vt:lpstr>Tools for deduplication data</vt:lpstr>
      <vt:lpstr>Tools for Duplicate Data Detection</vt:lpstr>
      <vt:lpstr>Duplication methods IN database</vt:lpstr>
      <vt:lpstr>Example – before cleaning data</vt:lpstr>
      <vt:lpstr>Example – after cleaning data</vt:lpstr>
      <vt:lpstr>REAL world use cases</vt:lpstr>
      <vt:lpstr>Performance Considerations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Prathmesh Kothari</dc:creator>
  <cp:lastModifiedBy>Citric Lemon</cp:lastModifiedBy>
  <cp:revision>15</cp:revision>
  <dcterms:created xsi:type="dcterms:W3CDTF">2025-03-03T12:36:06Z</dcterms:created>
  <dcterms:modified xsi:type="dcterms:W3CDTF">2025-03-12T18:52:22Z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