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73">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873"/>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7"/>
          <p:cNvSpPr txBox="1">
            <a:spLocks noGrp="1"/>
          </p:cNvSpPr>
          <p:nvPr>
            <p:ph type="ctrTitle"/>
          </p:nvPr>
        </p:nvSpPr>
        <p:spPr>
          <a:xfrm>
            <a:off x="3195574" y="2067305"/>
            <a:ext cx="5800851" cy="508635"/>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IN"/>
              <a:t>RISHIKA M</a:t>
            </a:r>
            <a:endParaRPr/>
          </a:p>
        </p:txBody>
      </p:sp>
      <p:sp>
        <p:nvSpPr>
          <p:cNvPr id="59" name="Google Shape;59;p7"/>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2400" b="1">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63" name="Google Shape;63;p7"/>
          <p:cNvSpPr txBox="1"/>
          <p:nvPr/>
        </p:nvSpPr>
        <p:spPr>
          <a:xfrm>
            <a:off x="7146290" y="6252210"/>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p:nvPr/>
        </p:nvSpPr>
        <p:spPr>
          <a:xfrm>
            <a:off x="752475" y="6486037"/>
            <a:ext cx="1773555" cy="196336"/>
          </a:xfrm>
          <a:prstGeom prst="rect">
            <a:avLst/>
          </a:prstGeom>
          <a:noFill/>
          <a:ln>
            <a:noFill/>
          </a:ln>
        </p:spPr>
        <p:txBody>
          <a:bodyPr spcFirstLastPara="1" wrap="square" lIns="0" tIns="0" rIns="0" bIns="0" anchor="t" anchorCtr="0">
            <a:spAutoFit/>
          </a:bodyPr>
          <a:lstStyle/>
          <a:p>
            <a:pPr marL="0" marR="0" lvl="0" indent="0" algn="just" rtl="0">
              <a:lnSpc>
                <a:spcPct val="115909"/>
              </a:lnSpc>
              <a:spcBef>
                <a:spcPts val="0"/>
              </a:spcBef>
              <a:spcAft>
                <a:spcPts val="0"/>
              </a:spcAft>
              <a:buNone/>
            </a:pPr>
            <a:endParaRPr sz="1100">
              <a:solidFill>
                <a:schemeClr val="dk1"/>
              </a:solidFill>
              <a:latin typeface="Trebuchet MS"/>
              <a:ea typeface="Trebuchet MS"/>
              <a:cs typeface="Trebuchet MS"/>
              <a:sym typeface="Trebuchet MS"/>
            </a:endParaRPr>
          </a:p>
        </p:txBody>
      </p:sp>
      <p:sp>
        <p:nvSpPr>
          <p:cNvPr id="169" name="Google Shape;169;p15"/>
          <p:cNvSpPr/>
          <p:nvPr/>
        </p:nvSpPr>
        <p:spPr>
          <a:xfrm>
            <a:off x="12922262" y="437139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5"/>
          <p:cNvSpPr/>
          <p:nvPr/>
        </p:nvSpPr>
        <p:spPr>
          <a:xfrm>
            <a:off x="12836537" y="82496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5"/>
          <p:cNvSpPr/>
          <p:nvPr/>
        </p:nvSpPr>
        <p:spPr>
          <a:xfrm>
            <a:off x="13492931" y="5777988"/>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172" name="Google Shape;172;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3" name="Google Shape;173;p15"/>
          <p:cNvSpPr txBox="1"/>
          <p:nvPr/>
        </p:nvSpPr>
        <p:spPr>
          <a:xfrm>
            <a:off x="300061" y="687719"/>
            <a:ext cx="9601429" cy="4757713"/>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IN"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1. Dataset Description</a:t>
            </a:r>
            <a:endParaRPr sz="2000" dirty="0">
              <a:latin typeface="Calibri" panose="020F0502020204030204" pitchFamily="34" charset="0"/>
              <a:ea typeface="Calibri" panose="020F0502020204030204" pitchFamily="34" charset="0"/>
              <a:cs typeface="Calibri" panose="020F0502020204030204" pitchFamily="34" charset="0"/>
            </a:endParaRPr>
          </a:p>
          <a:p>
            <a:pPr marL="12700" marR="0" lvl="0" indent="0" algn="just" rtl="0">
              <a:lnSpc>
                <a:spcPct val="100000"/>
              </a:lnSpc>
              <a:spcBef>
                <a:spcPts val="100"/>
              </a:spcBef>
              <a:spcAft>
                <a:spcPts val="0"/>
              </a:spcAft>
              <a:buNone/>
            </a:pPr>
            <a:r>
              <a:rPr lang="en-IN"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Times New Roman"/>
              </a:rPr>
              <a:t>The dataset consists of categories such as "spam" or "ham," along with the corresponding text that has been categorized.</a:t>
            </a:r>
            <a:endParaRPr sz="2000" dirty="0">
              <a:latin typeface="Calibri" panose="020F0502020204030204" pitchFamily="34" charset="0"/>
              <a:ea typeface="Calibri" panose="020F0502020204030204" pitchFamily="34" charset="0"/>
              <a:cs typeface="Calibri" panose="020F0502020204030204" pitchFamily="34" charset="0"/>
            </a:endParaRPr>
          </a:p>
          <a:p>
            <a:pPr marL="12700" marR="0" lvl="0" indent="0" algn="just" rtl="0">
              <a:lnSpc>
                <a:spcPct val="100000"/>
              </a:lnSpc>
              <a:spcBef>
                <a:spcPts val="100"/>
              </a:spcBef>
              <a:spcAft>
                <a:spcPts val="0"/>
              </a:spcAft>
              <a:buNone/>
            </a:pPr>
            <a:r>
              <a:rPr lang="en-IN"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2. Data Preprocessing</a:t>
            </a:r>
            <a:endParaRPr sz="2000" dirty="0">
              <a:latin typeface="Calibri" panose="020F0502020204030204" pitchFamily="34" charset="0"/>
              <a:ea typeface="Calibri" panose="020F0502020204030204" pitchFamily="34" charset="0"/>
              <a:cs typeface="Calibri" panose="020F0502020204030204" pitchFamily="34" charset="0"/>
            </a:endParaRPr>
          </a:p>
          <a:p>
            <a:pPr marL="12700" marR="0" lvl="0" indent="0" algn="just" rtl="0">
              <a:lnSpc>
                <a:spcPct val="100000"/>
              </a:lnSpc>
              <a:spcBef>
                <a:spcPts val="100"/>
              </a:spcBef>
              <a:spcAft>
                <a:spcPts val="0"/>
              </a:spcAft>
              <a:buNone/>
            </a:pPr>
            <a:r>
              <a:rPr lang="en-IN"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Times New Roman"/>
              </a:rPr>
              <a:t>The data is pre-processed to identify outliers, missing values, and other anomalies.</a:t>
            </a:r>
            <a:endParaRPr sz="2000" dirty="0">
              <a:latin typeface="Calibri" panose="020F0502020204030204" pitchFamily="34" charset="0"/>
              <a:ea typeface="Calibri" panose="020F0502020204030204" pitchFamily="34" charset="0"/>
              <a:cs typeface="Calibri" panose="020F0502020204030204" pitchFamily="34" charset="0"/>
            </a:endParaRPr>
          </a:p>
          <a:p>
            <a:pPr marL="12700" marR="0" lvl="0" indent="0" algn="just" rtl="0">
              <a:lnSpc>
                <a:spcPct val="100000"/>
              </a:lnSpc>
              <a:spcBef>
                <a:spcPts val="100"/>
              </a:spcBef>
              <a:spcAft>
                <a:spcPts val="0"/>
              </a:spcAft>
              <a:buNone/>
            </a:pPr>
            <a:r>
              <a:rPr lang="en-IN"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3. Exploratory Data Analysis</a:t>
            </a:r>
            <a:endParaRPr sz="2000" dirty="0">
              <a:latin typeface="Calibri" panose="020F0502020204030204" pitchFamily="34" charset="0"/>
              <a:ea typeface="Calibri" panose="020F0502020204030204" pitchFamily="34" charset="0"/>
              <a:cs typeface="Calibri" panose="020F0502020204030204" pitchFamily="34" charset="0"/>
            </a:endParaRPr>
          </a:p>
          <a:p>
            <a:pPr marL="12700" marR="0" lvl="0" indent="0" algn="just" rtl="0">
              <a:lnSpc>
                <a:spcPct val="100000"/>
              </a:lnSpc>
              <a:spcBef>
                <a:spcPts val="100"/>
              </a:spcBef>
              <a:spcAft>
                <a:spcPts val="0"/>
              </a:spcAft>
              <a:buNone/>
            </a:pPr>
            <a:r>
              <a:rPr lang="en-IN"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Exploratory Data Analysis involves visually analysing the data to gain insights and understand patterns more effectively.</a:t>
            </a:r>
            <a:endParaRPr sz="2000" dirty="0">
              <a:latin typeface="Calibri" panose="020F0502020204030204" pitchFamily="34" charset="0"/>
              <a:ea typeface="Calibri" panose="020F0502020204030204" pitchFamily="34" charset="0"/>
              <a:cs typeface="Calibri" panose="020F0502020204030204" pitchFamily="34" charset="0"/>
            </a:endParaRPr>
          </a:p>
          <a:p>
            <a:pPr marL="12700" marR="0" lvl="0" indent="0" algn="just" rtl="0">
              <a:lnSpc>
                <a:spcPct val="100000"/>
              </a:lnSpc>
              <a:spcBef>
                <a:spcPts val="100"/>
              </a:spcBef>
              <a:spcAft>
                <a:spcPts val="0"/>
              </a:spcAft>
              <a:buNone/>
            </a:pPr>
            <a:r>
              <a:rPr lang="en-IN"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4. Training the model using algorithm</a:t>
            </a:r>
            <a:endParaRPr sz="2000" dirty="0">
              <a:latin typeface="Calibri" panose="020F0502020204030204" pitchFamily="34" charset="0"/>
              <a:ea typeface="Calibri" panose="020F0502020204030204" pitchFamily="34" charset="0"/>
              <a:cs typeface="Calibri" panose="020F0502020204030204" pitchFamily="34" charset="0"/>
            </a:endParaRPr>
          </a:p>
          <a:p>
            <a:pPr marL="12700" marR="0" lvl="0" indent="0" algn="just" rtl="0">
              <a:lnSpc>
                <a:spcPct val="100000"/>
              </a:lnSpc>
              <a:spcBef>
                <a:spcPts val="100"/>
              </a:spcBef>
              <a:spcAft>
                <a:spcPts val="0"/>
              </a:spcAft>
              <a:buNone/>
            </a:pPr>
            <a:r>
              <a:rPr lang="en-IN"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The machine learning algorithm is trained using MLP(Multilayer perceptron), Multinomial NaiyeBayes, and Bernoulli NaiyeBayes these are neural network algorithms.</a:t>
            </a:r>
            <a:endParaRPr sz="2000" dirty="0">
              <a:latin typeface="Calibri" panose="020F0502020204030204" pitchFamily="34" charset="0"/>
              <a:ea typeface="Calibri" panose="020F0502020204030204" pitchFamily="34" charset="0"/>
              <a:cs typeface="Calibri" panose="020F0502020204030204" pitchFamily="34" charset="0"/>
            </a:endParaRPr>
          </a:p>
          <a:p>
            <a:pPr marL="12700" marR="0" lvl="0" indent="0" algn="just" rtl="0">
              <a:lnSpc>
                <a:spcPct val="100000"/>
              </a:lnSpc>
              <a:spcBef>
                <a:spcPts val="100"/>
              </a:spcBef>
              <a:spcAft>
                <a:spcPts val="0"/>
              </a:spcAft>
              <a:buNone/>
            </a:pPr>
            <a:r>
              <a:rPr lang="en-IN"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5. Testing the model</a:t>
            </a:r>
            <a:endParaRPr sz="2000" dirty="0">
              <a:latin typeface="Calibri" panose="020F0502020204030204" pitchFamily="34" charset="0"/>
              <a:ea typeface="Calibri" panose="020F0502020204030204" pitchFamily="34" charset="0"/>
              <a:cs typeface="Calibri" panose="020F0502020204030204" pitchFamily="34" charset="0"/>
            </a:endParaRPr>
          </a:p>
          <a:p>
            <a:pPr marL="12700" marR="0" lvl="0" indent="0" algn="just" rtl="0">
              <a:lnSpc>
                <a:spcPct val="100000"/>
              </a:lnSpc>
              <a:spcBef>
                <a:spcPts val="100"/>
              </a:spcBef>
              <a:spcAft>
                <a:spcPts val="0"/>
              </a:spcAft>
              <a:buNone/>
            </a:pPr>
            <a:r>
              <a:rPr lang="en-IN"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After successfully training the model, it predicts accuracy scores and precision scores. Users can input messages to determine whether they are classified as spam or ham.</a:t>
            </a:r>
            <a:endParaRPr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12700" marR="0" lvl="0" indent="0" algn="just" rtl="0">
              <a:lnSpc>
                <a:spcPct val="100000"/>
              </a:lnSpc>
              <a:spcBef>
                <a:spcPts val="100"/>
              </a:spcBef>
              <a:spcAft>
                <a:spcPts val="0"/>
              </a:spcAft>
              <a:buNone/>
            </a:pPr>
            <a:endParaRPr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74" name="Google Shape;174;p15"/>
          <p:cNvSpPr txBox="1"/>
          <p:nvPr/>
        </p:nvSpPr>
        <p:spPr>
          <a:xfrm>
            <a:off x="11277218" y="6473337"/>
            <a:ext cx="228600" cy="176320"/>
          </a:xfrm>
          <a:prstGeom prst="rect">
            <a:avLst/>
          </a:prstGeom>
          <a:noFill/>
          <a:ln>
            <a:noFill/>
          </a:ln>
        </p:spPr>
        <p:txBody>
          <a:bodyPr spcFirstLastPara="1" wrap="square" lIns="0" tIns="6975" rIns="0" bIns="0" anchor="t" anchorCtr="0">
            <a:spAutoFit/>
          </a:bodyPr>
          <a:lstStyle/>
          <a:p>
            <a:pPr marL="38100" marR="0" lvl="0" indent="0" algn="just"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pPr marL="38100" marR="0" lvl="0" indent="0" algn="just" rtl="0">
                <a:lnSpc>
                  <a:spcPct val="100000"/>
                </a:lnSpc>
                <a:spcBef>
                  <a:spcPts val="0"/>
                </a:spcBef>
                <a:spcAft>
                  <a:spcPts val="0"/>
                </a:spcAft>
                <a:buNone/>
              </a:pPr>
              <a:t>10</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6"/>
          <p:cNvSpPr/>
          <p:nvPr/>
        </p:nvSpPr>
        <p:spPr>
          <a:xfrm>
            <a:off x="8077200" y="76208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3" name="Google Shape;183;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4" name="Google Shape;184;p16"/>
          <p:cNvSpPr txBox="1">
            <a:spLocks noGrp="1"/>
          </p:cNvSpPr>
          <p:nvPr>
            <p:ph type="title"/>
          </p:nvPr>
        </p:nvSpPr>
        <p:spPr>
          <a:xfrm>
            <a:off x="755332" y="385444"/>
            <a:ext cx="2833442"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dirty="0"/>
              <a:t>RESULTS</a:t>
            </a:r>
            <a:endParaRPr dirty="0"/>
          </a:p>
        </p:txBody>
      </p:sp>
      <p:sp>
        <p:nvSpPr>
          <p:cNvPr id="185" name="Google Shape;185;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86" name="Google Shape;186;p16"/>
          <p:cNvSpPr txBox="1"/>
          <p:nvPr/>
        </p:nvSpPr>
        <p:spPr>
          <a:xfrm>
            <a:off x="755332" y="1098737"/>
            <a:ext cx="8007668" cy="4000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dirty="0">
                <a:solidFill>
                  <a:schemeClr val="dk1"/>
                </a:solidFill>
                <a:latin typeface="Calibri"/>
                <a:ea typeface="Calibri"/>
                <a:cs typeface="Calibri"/>
                <a:sym typeface="Calibri"/>
              </a:rPr>
              <a:t>The user can enter the message that is subjected in the input box</a:t>
            </a:r>
            <a:endParaRPr sz="20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7294980-E8CC-F465-6BFC-DEE605FA5E15}"/>
              </a:ext>
            </a:extLst>
          </p:cNvPr>
          <p:cNvPicPr>
            <a:picLocks noChangeAspect="1"/>
          </p:cNvPicPr>
          <p:nvPr/>
        </p:nvPicPr>
        <p:blipFill>
          <a:blip r:embed="rId4"/>
          <a:stretch>
            <a:fillRect/>
          </a:stretch>
        </p:blipFill>
        <p:spPr>
          <a:xfrm>
            <a:off x="780527" y="1615638"/>
            <a:ext cx="8127499" cy="38707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06FFF6-4E4E-E871-FEA8-9A7054F8F237}"/>
              </a:ext>
            </a:extLst>
          </p:cNvPr>
          <p:cNvPicPr>
            <a:picLocks noChangeAspect="1"/>
          </p:cNvPicPr>
          <p:nvPr/>
        </p:nvPicPr>
        <p:blipFill>
          <a:blip r:embed="rId2"/>
          <a:stretch>
            <a:fillRect/>
          </a:stretch>
        </p:blipFill>
        <p:spPr>
          <a:xfrm>
            <a:off x="400675" y="533921"/>
            <a:ext cx="8890809" cy="2307602"/>
          </a:xfrm>
          <a:prstGeom prst="rect">
            <a:avLst/>
          </a:prstGeom>
        </p:spPr>
      </p:pic>
      <p:pic>
        <p:nvPicPr>
          <p:cNvPr id="6" name="Picture 5">
            <a:extLst>
              <a:ext uri="{FF2B5EF4-FFF2-40B4-BE49-F238E27FC236}">
                <a16:creationId xmlns:a16="http://schemas.microsoft.com/office/drawing/2014/main" id="{B49007BC-9D07-D145-9D11-CBBD9ADF1636}"/>
              </a:ext>
            </a:extLst>
          </p:cNvPr>
          <p:cNvPicPr>
            <a:picLocks noChangeAspect="1"/>
          </p:cNvPicPr>
          <p:nvPr/>
        </p:nvPicPr>
        <p:blipFill>
          <a:blip r:embed="rId2"/>
          <a:stretch>
            <a:fillRect/>
          </a:stretch>
        </p:blipFill>
        <p:spPr>
          <a:xfrm>
            <a:off x="400675" y="2930534"/>
            <a:ext cx="9018628" cy="2171888"/>
          </a:xfrm>
          <a:prstGeom prst="rect">
            <a:avLst/>
          </a:prstGeom>
        </p:spPr>
      </p:pic>
      <p:sp>
        <p:nvSpPr>
          <p:cNvPr id="7" name="TextBox 6">
            <a:extLst>
              <a:ext uri="{FF2B5EF4-FFF2-40B4-BE49-F238E27FC236}">
                <a16:creationId xmlns:a16="http://schemas.microsoft.com/office/drawing/2014/main" id="{26F69CE9-F274-8073-C08E-CBCB74260C2C}"/>
              </a:ext>
            </a:extLst>
          </p:cNvPr>
          <p:cNvSpPr txBox="1"/>
          <p:nvPr/>
        </p:nvSpPr>
        <p:spPr>
          <a:xfrm>
            <a:off x="786581" y="5840361"/>
            <a:ext cx="5489003" cy="400110"/>
          </a:xfrm>
          <a:prstGeom prst="rect">
            <a:avLst/>
          </a:prstGeom>
          <a:noFill/>
        </p:spPr>
        <p:txBody>
          <a:bodyPr wrap="non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The system classifies the message as spam or ham.</a:t>
            </a:r>
          </a:p>
        </p:txBody>
      </p:sp>
    </p:spTree>
    <p:extLst>
      <p:ext uri="{BB962C8B-B14F-4D97-AF65-F5344CB8AC3E}">
        <p14:creationId xmlns:p14="http://schemas.microsoft.com/office/powerpoint/2010/main" val="74661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9" name="Google Shape;79;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8071141" y="618659"/>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txBox="1">
            <a:spLocks noGrp="1"/>
          </p:cNvSpPr>
          <p:nvPr>
            <p:ph type="title"/>
          </p:nvPr>
        </p:nvSpPr>
        <p:spPr>
          <a:xfrm>
            <a:off x="1337310" y="781050"/>
            <a:ext cx="9517380" cy="3956685"/>
          </a:xfrm>
          <a:prstGeom prst="rect">
            <a:avLst/>
          </a:prstGeom>
          <a:noFill/>
          <a:ln>
            <a:noFill/>
          </a:ln>
        </p:spPr>
        <p:txBody>
          <a:bodyPr spcFirstLastPara="1" wrap="square" lIns="0" tIns="16500" rIns="0" bIns="0" anchor="ctr" anchorCtr="0">
            <a:noAutofit/>
          </a:bodyPr>
          <a:lstStyle/>
          <a:p>
            <a:pPr marL="12700" lvl="0" indent="0" algn="l" rtl="0">
              <a:lnSpc>
                <a:spcPct val="100000"/>
              </a:lnSpc>
              <a:spcBef>
                <a:spcPts val="0"/>
              </a:spcBef>
              <a:spcAft>
                <a:spcPts val="0"/>
              </a:spcAft>
              <a:buNone/>
            </a:pPr>
            <a:r>
              <a:rPr lang="en-IN"/>
              <a:t>BUILDING A SMARTER AI POWERED SPAM CLASSIFIER</a:t>
            </a:r>
            <a:endParaRPr/>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9"/>
          <p:cNvSpPr/>
          <p:nvPr/>
        </p:nvSpPr>
        <p:spPr>
          <a:xfrm>
            <a:off x="0" y="7620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 name="Google Shape;103;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9"/>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107" name="Google Shape;107;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AGENDA</a:t>
            </a:r>
            <a:endParaRPr/>
          </a:p>
        </p:txBody>
      </p:sp>
      <p:sp>
        <p:nvSpPr>
          <p:cNvPr id="108" name="Google Shape;108;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3</a:t>
            </a:fld>
            <a:endParaRPr/>
          </a:p>
        </p:txBody>
      </p:sp>
      <p:sp>
        <p:nvSpPr>
          <p:cNvPr id="109" name="Google Shape;109;p9"/>
          <p:cNvSpPr txBox="1"/>
          <p:nvPr/>
        </p:nvSpPr>
        <p:spPr>
          <a:xfrm>
            <a:off x="687453" y="1600200"/>
            <a:ext cx="7389600" cy="4248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Problem Statement</a:t>
            </a:r>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Project Overview</a:t>
            </a:r>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End Users</a:t>
            </a:r>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Solution and Value Proposition</a:t>
            </a:r>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Specific Enhancement</a:t>
            </a:r>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Modelling</a:t>
            </a:r>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Result</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p:nvPr/>
        </p:nvSpPr>
        <p:spPr>
          <a:xfrm>
            <a:off x="8991600" y="5943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0"/>
          <p:cNvSpPr txBox="1">
            <a:spLocks noGrp="1"/>
          </p:cNvSpPr>
          <p:nvPr>
            <p:ph type="title"/>
          </p:nvPr>
        </p:nvSpPr>
        <p:spPr>
          <a:xfrm>
            <a:off x="834072" y="575055"/>
            <a:ext cx="6412302"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dirty="0"/>
              <a:t>PROBLEM STATEMENT</a:t>
            </a:r>
            <a:endParaRPr sz="4250" dirty="0"/>
          </a:p>
        </p:txBody>
      </p:sp>
      <p:pic>
        <p:nvPicPr>
          <p:cNvPr id="116" name="Google Shape;116;p10"/>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17" name="Google Shape;117;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4</a:t>
            </a:fld>
            <a:endParaRPr/>
          </a:p>
        </p:txBody>
      </p:sp>
      <p:sp>
        <p:nvSpPr>
          <p:cNvPr id="118" name="Google Shape;118;p10"/>
          <p:cNvSpPr txBox="1"/>
          <p:nvPr/>
        </p:nvSpPr>
        <p:spPr>
          <a:xfrm>
            <a:off x="834072" y="1674674"/>
            <a:ext cx="7848600" cy="3385502"/>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Clr>
                <a:schemeClr val="dk1"/>
              </a:buClr>
              <a:buSzPts val="1100"/>
              <a:buFont typeface="Arial"/>
              <a:buNone/>
            </a:pPr>
            <a:r>
              <a:rPr lang="en-IN" sz="2000" dirty="0">
                <a:latin typeface="Calibri"/>
                <a:ea typeface="Calibri"/>
                <a:cs typeface="Calibri"/>
                <a:sym typeface="Calibri"/>
              </a:rPr>
              <a:t>The exponential growth of digital communication has led to a surge in unwanted, unsolicited messages commonly known as spam. These messages not only clutter inboxes but also pose serious threats such as phishing attacks, malware dissemination, and financial fraud. As a result, there's an urgent need for robust spam filtering systems to ensure users' safety and streamline communication channels.</a:t>
            </a:r>
            <a:endParaRPr sz="2000" dirty="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2000" dirty="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n-IN" sz="2000" dirty="0">
                <a:latin typeface="Calibri"/>
                <a:ea typeface="Calibri"/>
                <a:cs typeface="Calibri"/>
                <a:sym typeface="Calibri"/>
              </a:rPr>
              <a:t>The challenge lies in developing an AI model capable of accurately identifying and filtering out spam messages across various platforms, including email, social media and message applications.</a:t>
            </a:r>
            <a:endParaRPr sz="2000" dirty="0">
              <a:latin typeface="Calibri"/>
              <a:ea typeface="Calibri"/>
              <a:cs typeface="Calibri"/>
              <a:sym typeface="Calibri"/>
            </a:endParaRPr>
          </a:p>
          <a:p>
            <a:pPr marL="0" marR="0" lvl="0" indent="0" algn="just"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11"/>
          <p:cNvGrpSpPr/>
          <p:nvPr/>
        </p:nvGrpSpPr>
        <p:grpSpPr>
          <a:xfrm>
            <a:off x="8658225" y="2647950"/>
            <a:ext cx="3533775" cy="3810000"/>
            <a:chOff x="8658225" y="2647950"/>
            <a:chExt cx="3533775" cy="3810000"/>
          </a:xfrm>
        </p:grpSpPr>
        <p:sp>
          <p:nvSpPr>
            <p:cNvPr id="124" name="Google Shape;12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27" name="Google Shape;127;p11"/>
          <p:cNvSpPr/>
          <p:nvPr/>
        </p:nvSpPr>
        <p:spPr>
          <a:xfrm>
            <a:off x="8501062" y="829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1"/>
          <p:cNvSpPr txBox="1">
            <a:spLocks noGrp="1"/>
          </p:cNvSpPr>
          <p:nvPr>
            <p:ph type="title"/>
          </p:nvPr>
        </p:nvSpPr>
        <p:spPr>
          <a:xfrm>
            <a:off x="676748" y="556545"/>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OVERVIEW</a:t>
            </a:r>
            <a:endParaRPr sz="4250"/>
          </a:p>
        </p:txBody>
      </p:sp>
      <p:pic>
        <p:nvPicPr>
          <p:cNvPr id="129" name="Google Shape;12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5</a:t>
            </a:fld>
            <a:endParaRPr/>
          </a:p>
        </p:txBody>
      </p:sp>
      <p:sp>
        <p:nvSpPr>
          <p:cNvPr id="131" name="Google Shape;131;p11"/>
          <p:cNvSpPr txBox="1"/>
          <p:nvPr/>
        </p:nvSpPr>
        <p:spPr>
          <a:xfrm>
            <a:off x="805336" y="1735435"/>
            <a:ext cx="7413600" cy="4832052"/>
          </a:xfrm>
          <a:prstGeom prst="rect">
            <a:avLst/>
          </a:prstGeom>
          <a:noFill/>
          <a:ln>
            <a:noFill/>
          </a:ln>
        </p:spPr>
        <p:txBody>
          <a:bodyPr spcFirstLastPara="1" wrap="square" lIns="91425" tIns="45700" rIns="91425" bIns="45700" anchor="t" anchorCtr="0">
            <a:spAutoFit/>
          </a:bodyPr>
          <a:lstStyle/>
          <a:p>
            <a:pPr marL="457200" marR="0" lvl="0" indent="-317500" algn="just" rtl="0">
              <a:spcBef>
                <a:spcPts val="0"/>
              </a:spcBef>
              <a:spcAft>
                <a:spcPts val="0"/>
              </a:spcAft>
              <a:buClr>
                <a:schemeClr val="dk1"/>
              </a:buClr>
              <a:buSzPts val="1400"/>
              <a:buFont typeface="Calibri"/>
              <a:buChar char="●"/>
            </a:pPr>
            <a:r>
              <a:rPr lang="en-IN" sz="2000" dirty="0">
                <a:solidFill>
                  <a:schemeClr val="dk1"/>
                </a:solidFill>
                <a:latin typeface="Calibri"/>
                <a:ea typeface="Calibri"/>
                <a:cs typeface="Calibri"/>
                <a:sym typeface="Calibri"/>
              </a:rPr>
              <a:t>The primary objective of this project is to develop an message classifier system that distinguish the spam and ham message based on the MLP classifier and </a:t>
            </a:r>
            <a:r>
              <a:rPr lang="en-IN" sz="2000" dirty="0" err="1">
                <a:solidFill>
                  <a:schemeClr val="dk1"/>
                </a:solidFill>
                <a:latin typeface="Calibri"/>
                <a:ea typeface="Calibri"/>
                <a:cs typeface="Calibri"/>
                <a:sym typeface="Calibri"/>
              </a:rPr>
              <a:t>multinomialNB</a:t>
            </a:r>
            <a:r>
              <a:rPr lang="en-IN" sz="2000" dirty="0">
                <a:solidFill>
                  <a:schemeClr val="dk1"/>
                </a:solidFill>
                <a:latin typeface="Calibri"/>
                <a:ea typeface="Calibri"/>
                <a:cs typeface="Calibri"/>
                <a:sym typeface="Calibri"/>
              </a:rPr>
              <a:t> algorithm of neural network.</a:t>
            </a:r>
          </a:p>
          <a:p>
            <a:pPr marL="139700" marR="0" lvl="0" algn="just" rtl="0">
              <a:spcBef>
                <a:spcPts val="0"/>
              </a:spcBef>
              <a:spcAft>
                <a:spcPts val="0"/>
              </a:spcAft>
              <a:buClr>
                <a:schemeClr val="dk1"/>
              </a:buClr>
              <a:buSzPts val="1400"/>
            </a:pPr>
            <a:endParaRPr lang="en-IN" sz="2000" dirty="0">
              <a:solidFill>
                <a:schemeClr val="dk1"/>
              </a:solidFill>
              <a:latin typeface="Calibri"/>
              <a:ea typeface="Calibri"/>
              <a:cs typeface="Calibri"/>
              <a:sym typeface="Calibri"/>
            </a:endParaRPr>
          </a:p>
          <a:p>
            <a:pPr marL="457200" indent="-317500" algn="just">
              <a:buClr>
                <a:schemeClr val="dk1"/>
              </a:buClr>
              <a:buSzPts val="1400"/>
              <a:buFont typeface="Calibri"/>
              <a:buChar char="●"/>
            </a:pPr>
            <a:r>
              <a:rPr lang="en-US" sz="2000" dirty="0">
                <a:latin typeface="Calibri" panose="020F0502020204030204" pitchFamily="34" charset="0"/>
              </a:rPr>
              <a:t>By accurately identifying spam, we aim to enhance email security, improve user experience, and reduce the risk of falling victim to phishing attacks or malicious content.</a:t>
            </a:r>
          </a:p>
          <a:p>
            <a:pPr marL="139700" algn="just">
              <a:buClr>
                <a:schemeClr val="dk1"/>
              </a:buClr>
              <a:buSzPts val="1400"/>
            </a:pPr>
            <a:endParaRPr lang="en-US" sz="2000" dirty="0">
              <a:latin typeface="Calibri" panose="020F0502020204030204" pitchFamily="34" charset="0"/>
            </a:endParaRPr>
          </a:p>
          <a:p>
            <a:pPr marL="457200" indent="-317500" algn="just">
              <a:buClr>
                <a:schemeClr val="dk1"/>
              </a:buClr>
              <a:buSzPts val="1400"/>
              <a:buFont typeface="Calibri"/>
              <a:buChar char="●"/>
            </a:pPr>
            <a:r>
              <a:rPr lang="en-US" sz="2000" dirty="0">
                <a:latin typeface="Calibri" panose="020F0502020204030204" pitchFamily="34" charset="0"/>
              </a:rPr>
              <a:t>The data is trained with three classifier model and the choice of algorithm is based on its accuracy during its testing.</a:t>
            </a:r>
          </a:p>
          <a:p>
            <a:pPr marL="457200" marR="0" lvl="0" indent="-317500" algn="just" rtl="0">
              <a:spcBef>
                <a:spcPts val="0"/>
              </a:spcBef>
              <a:spcAft>
                <a:spcPts val="0"/>
              </a:spcAft>
              <a:buClr>
                <a:schemeClr val="dk1"/>
              </a:buClr>
              <a:buSzPts val="1400"/>
              <a:buFont typeface="Calibri"/>
              <a:buChar char="●"/>
            </a:pPr>
            <a:endParaRPr lang="en-IN" sz="2000" dirty="0">
              <a:solidFill>
                <a:schemeClr val="dk1"/>
              </a:solidFill>
              <a:latin typeface="Calibri"/>
              <a:ea typeface="Calibri"/>
              <a:cs typeface="Calibri"/>
              <a:sym typeface="Calibri"/>
            </a:endParaRPr>
          </a:p>
          <a:p>
            <a:pPr marL="457200" marR="0" lvl="0" indent="-317500" algn="just" rtl="0">
              <a:spcBef>
                <a:spcPts val="0"/>
              </a:spcBef>
              <a:spcAft>
                <a:spcPts val="0"/>
              </a:spcAft>
              <a:buClr>
                <a:schemeClr val="dk1"/>
              </a:buClr>
              <a:buSzPts val="1400"/>
              <a:buFont typeface="Calibri"/>
              <a:buChar char="●"/>
            </a:pPr>
            <a:endParaRPr sz="2200" dirty="0">
              <a:solidFill>
                <a:schemeClr val="dk1"/>
              </a:solidFill>
              <a:latin typeface="Calibri"/>
              <a:ea typeface="Calibri"/>
              <a:cs typeface="Calibri"/>
              <a:sym typeface="Calibri"/>
            </a:endParaRPr>
          </a:p>
          <a:p>
            <a:pPr marL="457200" marR="0" lvl="0" indent="-368300" algn="just" rtl="0">
              <a:spcBef>
                <a:spcPts val="0"/>
              </a:spcBef>
              <a:spcAft>
                <a:spcPts val="0"/>
              </a:spcAft>
              <a:buClr>
                <a:schemeClr val="dk1"/>
              </a:buClr>
              <a:buSzPts val="2200"/>
              <a:buFont typeface="Calibri"/>
              <a:buChar char="●"/>
            </a:pPr>
            <a:endParaRPr sz="2200" dirty="0">
              <a:solidFill>
                <a:schemeClr val="dk1"/>
              </a:solidFill>
              <a:latin typeface="Calibri"/>
              <a:ea typeface="Calibri"/>
              <a:cs typeface="Calibri"/>
              <a:sym typeface="Calibri"/>
            </a:endParaRPr>
          </a:p>
          <a:p>
            <a:pPr marL="0" marR="0" lvl="0" indent="0" algn="l" rtl="0">
              <a:spcBef>
                <a:spcPts val="0"/>
              </a:spcBef>
              <a:spcAft>
                <a:spcPts val="0"/>
              </a:spcAft>
              <a:buNone/>
            </a:pPr>
            <a:endParaRPr sz="22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2"/>
          <p:cNvSpPr/>
          <p:nvPr/>
        </p:nvSpPr>
        <p:spPr>
          <a:xfrm>
            <a:off x="8610600" y="457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2"/>
          <p:cNvSpPr txBox="1">
            <a:spLocks noGrp="1"/>
          </p:cNvSpPr>
          <p:nvPr>
            <p:ph type="title"/>
          </p:nvPr>
        </p:nvSpPr>
        <p:spPr>
          <a:xfrm>
            <a:off x="688772" y="636950"/>
            <a:ext cx="66333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dirty="0"/>
              <a:t>END USERS</a:t>
            </a:r>
            <a:endParaRPr sz="3200" dirty="0"/>
          </a:p>
        </p:txBody>
      </p:sp>
      <p:pic>
        <p:nvPicPr>
          <p:cNvPr id="140" name="Google Shape;140;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1" name="Google Shape;141;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sp>
        <p:nvSpPr>
          <p:cNvPr id="142" name="Google Shape;142;p12"/>
          <p:cNvSpPr txBox="1"/>
          <p:nvPr/>
        </p:nvSpPr>
        <p:spPr>
          <a:xfrm>
            <a:off x="609599" y="1524000"/>
            <a:ext cx="8925000" cy="34778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dirty="0">
                <a:solidFill>
                  <a:schemeClr val="dk1"/>
                </a:solidFill>
                <a:latin typeface="Calibri"/>
                <a:ea typeface="Calibri"/>
                <a:cs typeface="Calibri"/>
                <a:sym typeface="Calibri"/>
              </a:rPr>
              <a:t>The end users of a spam classifier model built using AI could be individuals, businesses, or organizations that rely on message communication and want to filter out unwanted or potentially harmful messages.</a:t>
            </a:r>
            <a:endParaRPr sz="2000" dirty="0">
              <a:latin typeface="Calibri"/>
              <a:ea typeface="Calibri"/>
              <a:cs typeface="Calibri"/>
              <a:sym typeface="Calibri"/>
            </a:endParaRPr>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pPr marL="342900" marR="0" lvl="0" indent="-368300" algn="just" rtl="0">
              <a:spcBef>
                <a:spcPts val="0"/>
              </a:spcBef>
              <a:spcAft>
                <a:spcPts val="0"/>
              </a:spcAft>
              <a:buClr>
                <a:schemeClr val="dk1"/>
              </a:buClr>
              <a:buSzPts val="2200"/>
              <a:buFont typeface="Calibri"/>
              <a:buAutoNum type="arabicPeriod"/>
            </a:pPr>
            <a:r>
              <a:rPr lang="en-IN" sz="2000" dirty="0">
                <a:solidFill>
                  <a:schemeClr val="dk1"/>
                </a:solidFill>
                <a:latin typeface="Calibri"/>
                <a:ea typeface="Calibri"/>
                <a:cs typeface="Calibri"/>
                <a:sym typeface="Calibri"/>
              </a:rPr>
              <a:t>Individual Users</a:t>
            </a:r>
            <a:endParaRPr sz="2000" dirty="0">
              <a:latin typeface="Calibri"/>
              <a:ea typeface="Calibri"/>
              <a:cs typeface="Calibri"/>
              <a:sym typeface="Calibri"/>
            </a:endParaRPr>
          </a:p>
          <a:p>
            <a:pPr marL="342900" marR="0" lvl="0" indent="-368300" algn="just" rtl="0">
              <a:spcBef>
                <a:spcPts val="0"/>
              </a:spcBef>
              <a:spcAft>
                <a:spcPts val="0"/>
              </a:spcAft>
              <a:buClr>
                <a:schemeClr val="dk1"/>
              </a:buClr>
              <a:buSzPts val="2200"/>
              <a:buFont typeface="Calibri"/>
              <a:buAutoNum type="arabicPeriod"/>
            </a:pPr>
            <a:r>
              <a:rPr lang="en-IN" sz="2000" dirty="0">
                <a:solidFill>
                  <a:schemeClr val="dk1"/>
                </a:solidFill>
                <a:latin typeface="Calibri"/>
                <a:ea typeface="Calibri"/>
                <a:cs typeface="Calibri"/>
                <a:sym typeface="Calibri"/>
              </a:rPr>
              <a:t>Businesses</a:t>
            </a:r>
            <a:endParaRPr sz="2000" dirty="0">
              <a:latin typeface="Calibri"/>
              <a:ea typeface="Calibri"/>
              <a:cs typeface="Calibri"/>
              <a:sym typeface="Calibri"/>
            </a:endParaRPr>
          </a:p>
          <a:p>
            <a:pPr marL="342900" marR="0" lvl="0" indent="-368300" algn="just" rtl="0">
              <a:spcBef>
                <a:spcPts val="0"/>
              </a:spcBef>
              <a:spcAft>
                <a:spcPts val="0"/>
              </a:spcAft>
              <a:buClr>
                <a:schemeClr val="dk1"/>
              </a:buClr>
              <a:buSzPts val="2200"/>
              <a:buFont typeface="Calibri"/>
              <a:buAutoNum type="arabicPeriod"/>
            </a:pPr>
            <a:r>
              <a:rPr lang="en-IN" sz="2000" dirty="0">
                <a:solidFill>
                  <a:schemeClr val="dk1"/>
                </a:solidFill>
                <a:latin typeface="Calibri"/>
                <a:ea typeface="Calibri"/>
                <a:cs typeface="Calibri"/>
                <a:sym typeface="Calibri"/>
              </a:rPr>
              <a:t>Email Service Providers (ESP)</a:t>
            </a:r>
            <a:endParaRPr sz="2000" dirty="0">
              <a:latin typeface="Calibri"/>
              <a:ea typeface="Calibri"/>
              <a:cs typeface="Calibri"/>
              <a:sym typeface="Calibri"/>
            </a:endParaRPr>
          </a:p>
          <a:p>
            <a:pPr marL="342900" marR="0" lvl="0" indent="-368300" algn="just" rtl="0">
              <a:spcBef>
                <a:spcPts val="0"/>
              </a:spcBef>
              <a:spcAft>
                <a:spcPts val="0"/>
              </a:spcAft>
              <a:buClr>
                <a:schemeClr val="dk1"/>
              </a:buClr>
              <a:buSzPts val="2200"/>
              <a:buFont typeface="Calibri"/>
              <a:buAutoNum type="arabicPeriod"/>
            </a:pPr>
            <a:r>
              <a:rPr lang="en-IN" sz="2000" dirty="0">
                <a:solidFill>
                  <a:schemeClr val="dk1"/>
                </a:solidFill>
                <a:latin typeface="Calibri"/>
                <a:ea typeface="Calibri"/>
                <a:cs typeface="Calibri"/>
                <a:sym typeface="Calibri"/>
              </a:rPr>
              <a:t>Internet Service Providers (ISPs)</a:t>
            </a:r>
            <a:endParaRPr sz="2000" dirty="0">
              <a:latin typeface="Calibri"/>
              <a:ea typeface="Calibri"/>
              <a:cs typeface="Calibri"/>
              <a:sym typeface="Calibri"/>
            </a:endParaRPr>
          </a:p>
          <a:p>
            <a:pPr marL="342900" marR="0" lvl="0" indent="-368300" algn="just" rtl="0">
              <a:spcBef>
                <a:spcPts val="0"/>
              </a:spcBef>
              <a:spcAft>
                <a:spcPts val="0"/>
              </a:spcAft>
              <a:buClr>
                <a:schemeClr val="dk1"/>
              </a:buClr>
              <a:buSzPts val="2200"/>
              <a:buFont typeface="Calibri"/>
              <a:buAutoNum type="arabicPeriod"/>
            </a:pPr>
            <a:r>
              <a:rPr lang="en-IN" sz="2000" dirty="0">
                <a:solidFill>
                  <a:schemeClr val="dk1"/>
                </a:solidFill>
                <a:latin typeface="Calibri"/>
                <a:ea typeface="Calibri"/>
                <a:cs typeface="Calibri"/>
                <a:sym typeface="Calibri"/>
              </a:rPr>
              <a:t>Government Agencies and Regulatory Bodies</a:t>
            </a:r>
            <a:endParaRPr sz="2000" dirty="0">
              <a:solidFill>
                <a:schemeClr val="dk1"/>
              </a:solidFill>
              <a:latin typeface="Calibri"/>
              <a:ea typeface="Calibri"/>
              <a:cs typeface="Calibri"/>
              <a:sym typeface="Calibri"/>
            </a:endParaRPr>
          </a:p>
          <a:p>
            <a:pPr marL="342900" marR="0" lvl="0" indent="-368300" algn="just" rtl="0">
              <a:spcBef>
                <a:spcPts val="0"/>
              </a:spcBef>
              <a:spcAft>
                <a:spcPts val="0"/>
              </a:spcAft>
              <a:buClr>
                <a:schemeClr val="dk1"/>
              </a:buClr>
              <a:buSzPts val="2200"/>
              <a:buFont typeface="Calibri"/>
              <a:buAutoNum type="arabicPeriod"/>
            </a:pPr>
            <a:r>
              <a:rPr lang="en-IN" sz="2000" dirty="0">
                <a:solidFill>
                  <a:schemeClr val="dk1"/>
                </a:solidFill>
                <a:latin typeface="Calibri"/>
                <a:ea typeface="Calibri"/>
                <a:cs typeface="Calibri"/>
                <a:sym typeface="Calibri"/>
              </a:rPr>
              <a:t>Security Companies</a:t>
            </a:r>
            <a:endParaRPr sz="2000" b="1" dirty="0">
              <a:solidFill>
                <a:srgbClr val="ECECEC"/>
              </a:solidFill>
              <a:latin typeface="Calibri"/>
              <a:ea typeface="Calibri"/>
              <a:cs typeface="Calibri"/>
              <a:sym typeface="Calibri"/>
            </a:endParaRPr>
          </a:p>
          <a:p>
            <a:pPr marL="342900" marR="0" lvl="0" indent="-368300" algn="just" rtl="0">
              <a:spcBef>
                <a:spcPts val="0"/>
              </a:spcBef>
              <a:spcAft>
                <a:spcPts val="0"/>
              </a:spcAft>
              <a:buClr>
                <a:schemeClr val="dk1"/>
              </a:buClr>
              <a:buSzPts val="2200"/>
              <a:buFont typeface="Calibri"/>
              <a:buAutoNum type="arabicPeriod"/>
            </a:pPr>
            <a:r>
              <a:rPr lang="en-IN" sz="2000" dirty="0">
                <a:solidFill>
                  <a:schemeClr val="dk1"/>
                </a:solidFill>
                <a:latin typeface="Calibri"/>
                <a:ea typeface="Calibri"/>
                <a:cs typeface="Calibri"/>
                <a:sym typeface="Calibri"/>
              </a:rPr>
              <a:t>E-commerce Platforms</a:t>
            </a:r>
            <a:endParaRPr sz="20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3"/>
          <p:cNvSpPr/>
          <p:nvPr/>
        </p:nvSpPr>
        <p:spPr>
          <a:xfrm>
            <a:off x="7772400" y="381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3"/>
          <p:cNvSpPr txBox="1">
            <a:spLocks noGrp="1"/>
          </p:cNvSpPr>
          <p:nvPr>
            <p:ph type="title"/>
          </p:nvPr>
        </p:nvSpPr>
        <p:spPr>
          <a:xfrm>
            <a:off x="558175" y="857875"/>
            <a:ext cx="103347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600" dirty="0"/>
              <a:t>SOLUTION AND ITS VALUE PROPOSITION</a:t>
            </a:r>
            <a:endParaRPr dirty="0"/>
          </a:p>
        </p:txBody>
      </p:sp>
      <p:pic>
        <p:nvPicPr>
          <p:cNvPr id="151" name="Google Shape;151;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52" name="Google Shape;152;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sp>
        <p:nvSpPr>
          <p:cNvPr id="2" name="TextBox 1">
            <a:extLst>
              <a:ext uri="{FF2B5EF4-FFF2-40B4-BE49-F238E27FC236}">
                <a16:creationId xmlns:a16="http://schemas.microsoft.com/office/drawing/2014/main" id="{0F8C326D-01DD-8560-52DA-749440636BD7}"/>
              </a:ext>
            </a:extLst>
          </p:cNvPr>
          <p:cNvSpPr txBox="1"/>
          <p:nvPr/>
        </p:nvSpPr>
        <p:spPr>
          <a:xfrm>
            <a:off x="558175" y="1802547"/>
            <a:ext cx="9156096" cy="4093428"/>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ALGORITHM WORKING</a:t>
            </a:r>
          </a:p>
          <a:p>
            <a:r>
              <a:rPr lang="en-US" sz="2000" dirty="0">
                <a:latin typeface="Calibri" panose="020F0502020204030204" pitchFamily="34" charset="0"/>
                <a:ea typeface="Calibri" panose="020F0502020204030204" pitchFamily="34" charset="0"/>
                <a:cs typeface="Calibri" panose="020F0502020204030204" pitchFamily="34" charset="0"/>
              </a:rPr>
              <a:t>The user provide the message subjected as the input to the system, Multinomial NB computes the probability of it being spam or non-spam using Bayes' theorem.</a:t>
            </a:r>
          </a:p>
          <a:p>
            <a:r>
              <a:rPr lang="en-US" sz="2000" dirty="0">
                <a:latin typeface="Calibri" panose="020F0502020204030204" pitchFamily="34" charset="0"/>
                <a:ea typeface="Calibri" panose="020F0502020204030204" pitchFamily="34" charset="0"/>
                <a:cs typeface="Calibri" panose="020F0502020204030204" pitchFamily="34" charset="0"/>
              </a:rPr>
              <a:t>It calculates the likelihood of observing the words in the document given each class (spam or non-spam).</a:t>
            </a:r>
          </a:p>
          <a:p>
            <a:r>
              <a:rPr lang="en-US" sz="2000" dirty="0">
                <a:latin typeface="Calibri" panose="020F0502020204030204" pitchFamily="34" charset="0"/>
                <a:ea typeface="Calibri" panose="020F0502020204030204" pitchFamily="34" charset="0"/>
                <a:cs typeface="Calibri" panose="020F0502020204030204" pitchFamily="34" charset="0"/>
              </a:rPr>
              <a:t>It combines the likelihood with the prior probabilities to compute the posterior probability of each class.</a:t>
            </a:r>
          </a:p>
          <a:p>
            <a:r>
              <a:rPr lang="en-US" sz="2000" dirty="0">
                <a:latin typeface="Calibri" panose="020F0502020204030204" pitchFamily="34" charset="0"/>
                <a:ea typeface="Calibri" panose="020F0502020204030204" pitchFamily="34" charset="0"/>
                <a:cs typeface="Calibri" panose="020F0502020204030204" pitchFamily="34" charset="0"/>
              </a:rPr>
              <a:t>The class with the highest posterior probability is assigned as the predicted class for the document.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SYSTEM OUTPUT</a:t>
            </a:r>
          </a:p>
          <a:p>
            <a:r>
              <a:rPr lang="en-US" sz="2000" dirty="0">
                <a:latin typeface="Calibri" panose="020F0502020204030204" pitchFamily="34" charset="0"/>
                <a:ea typeface="Calibri" panose="020F0502020204030204" pitchFamily="34" charset="0"/>
                <a:cs typeface="Calibri" panose="020F0502020204030204" pitchFamily="34" charset="0"/>
              </a:rPr>
              <a:t>The system is provided with the input message and the system finally classifies it as ham or spam message.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4"/>
          <p:cNvSpPr/>
          <p:nvPr/>
        </p:nvSpPr>
        <p:spPr>
          <a:xfrm>
            <a:off x="8686800" y="65493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4"/>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dirty="0"/>
              <a:t>WOW IN YOUR SOLUTION</a:t>
            </a:r>
            <a:endParaRPr sz="4250" dirty="0"/>
          </a:p>
        </p:txBody>
      </p:sp>
      <p:sp>
        <p:nvSpPr>
          <p:cNvPr id="162" name="Google Shape;162;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63" name="Google Shape;163;p14"/>
          <p:cNvSpPr txBox="1"/>
          <p:nvPr/>
        </p:nvSpPr>
        <p:spPr>
          <a:xfrm>
            <a:off x="838200" y="1519084"/>
            <a:ext cx="8515350" cy="5016718"/>
          </a:xfrm>
          <a:prstGeom prst="rect">
            <a:avLst/>
          </a:prstGeom>
          <a:noFill/>
          <a:ln>
            <a:noFill/>
          </a:ln>
        </p:spPr>
        <p:txBody>
          <a:bodyPr spcFirstLastPara="1" wrap="square" lIns="91425" tIns="45700" rIns="91425" bIns="45700" anchor="t" anchorCtr="0">
            <a:spAutoFit/>
          </a:bodyPr>
          <a:lstStyle/>
          <a:p>
            <a:pPr algn="just" rtl="0" fontAlgn="base">
              <a:spcBef>
                <a:spcPts val="0"/>
              </a:spcBef>
              <a:spcAft>
                <a:spcPts val="0"/>
              </a:spcAft>
              <a:buFont typeface="+mj-lt"/>
              <a:buAutoNum type="arabicPeriod"/>
            </a:pPr>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Streamlines Inboxes</a:t>
            </a:r>
          </a:p>
          <a:p>
            <a:pPr algn="just" rtl="0">
              <a:spcBef>
                <a:spcPts val="0"/>
              </a:spcBef>
              <a:spcAft>
                <a:spcPts val="0"/>
              </a:spcAft>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With less garbage coming into your inbox, you can actually go through your emails more effectively and stay in touch with those who matter.</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0"/>
              </a:spcBef>
              <a:spcAft>
                <a:spcPts val="0"/>
              </a:spcAft>
            </a:pPr>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Protect Against Malware</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0"/>
              </a:spcBef>
              <a:spcAft>
                <a:spcPts val="0"/>
              </a:spcAft>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Malware, viruses, and other forms of malicious attacks are heading to people’s email inboxes every day. Some of these can be easily weeded out by your internet provider’s own spam filters, but spam gets smarter every day.</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0"/>
              </a:spcBef>
              <a:spcAft>
                <a:spcPts val="0"/>
              </a:spcAft>
            </a:pPr>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Keeps You Compliant</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0"/>
              </a:spcBef>
              <a:spcAft>
                <a:spcPts val="0"/>
              </a:spcAft>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Spam filtering is a major part of any cybersecurity plan, and it helps you stay compliant with the wishes and demands of companies and agencies that are concerned about their information.</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0"/>
              </a:spcBef>
              <a:spcAft>
                <a:spcPts val="0"/>
              </a:spcAft>
            </a:pPr>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It Saves You Money</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0"/>
              </a:spcBef>
              <a:spcAft>
                <a:spcPts val="0"/>
              </a:spcAft>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Spam filtering is also incredibly affordable, making it a cheap but extremely effective way to keep yourself safe.</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br>
              <a:rPr lang="en-US" sz="2000" dirty="0"/>
            </a:b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F783BD-4AB9-C957-9C59-0B9C17DAA804}"/>
              </a:ext>
            </a:extLst>
          </p:cNvPr>
          <p:cNvPicPr>
            <a:picLocks noChangeAspect="1"/>
          </p:cNvPicPr>
          <p:nvPr/>
        </p:nvPicPr>
        <p:blipFill>
          <a:blip r:embed="rId2"/>
          <a:stretch>
            <a:fillRect/>
          </a:stretch>
        </p:blipFill>
        <p:spPr>
          <a:xfrm>
            <a:off x="607572" y="1702994"/>
            <a:ext cx="8613988" cy="3961059"/>
          </a:xfrm>
          <a:prstGeom prst="rect">
            <a:avLst/>
          </a:prstGeom>
        </p:spPr>
      </p:pic>
      <p:sp>
        <p:nvSpPr>
          <p:cNvPr id="2" name="TextBox 1">
            <a:extLst>
              <a:ext uri="{FF2B5EF4-FFF2-40B4-BE49-F238E27FC236}">
                <a16:creationId xmlns:a16="http://schemas.microsoft.com/office/drawing/2014/main" id="{73F3F49D-398B-6BC5-CA57-FA8BD7930A96}"/>
              </a:ext>
            </a:extLst>
          </p:cNvPr>
          <p:cNvSpPr txBox="1"/>
          <p:nvPr/>
        </p:nvSpPr>
        <p:spPr>
          <a:xfrm>
            <a:off x="315851" y="192424"/>
            <a:ext cx="3496470" cy="1046440"/>
          </a:xfrm>
          <a:prstGeom prst="rect">
            <a:avLst/>
          </a:prstGeom>
          <a:noFill/>
        </p:spPr>
        <p:txBody>
          <a:bodyPr wrap="none" rtlCol="0">
            <a:spAutoFit/>
          </a:bodyPr>
          <a:lstStyle/>
          <a:p>
            <a:r>
              <a:rPr lang="en-IN" sz="4800" b="1" dirty="0">
                <a:solidFill>
                  <a:schemeClr val="dk1"/>
                </a:solidFill>
                <a:latin typeface="Trebuchet MS"/>
                <a:ea typeface="Trebuchet MS"/>
                <a:cs typeface="Trebuchet MS"/>
                <a:sym typeface="Trebuchet MS"/>
              </a:rPr>
              <a:t>MODELLING</a:t>
            </a:r>
            <a:endParaRPr lang="en-IN" sz="4800" dirty="0">
              <a:solidFill>
                <a:schemeClr val="dk1"/>
              </a:solidFill>
              <a:latin typeface="Trebuchet MS"/>
              <a:ea typeface="Trebuchet MS"/>
              <a:cs typeface="Trebuchet MS"/>
              <a:sym typeface="Trebuchet MS"/>
            </a:endParaRPr>
          </a:p>
          <a:p>
            <a:endParaRPr lang="en-IN" dirty="0"/>
          </a:p>
        </p:txBody>
      </p:sp>
    </p:spTree>
    <p:extLst>
      <p:ext uri="{BB962C8B-B14F-4D97-AF65-F5344CB8AC3E}">
        <p14:creationId xmlns:p14="http://schemas.microsoft.com/office/powerpoint/2010/main" val="184459407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700</Words>
  <Application>Microsoft Office PowerPoint</Application>
  <PresentationFormat>Widescreen</PresentationFormat>
  <Paragraphs>78</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RISHIKA M</vt:lpstr>
      <vt:lpstr>BUILDING A SMARTER AI POWERED SPAM CLASSIFIER</vt:lpstr>
      <vt:lpstr>AGENDA</vt:lpstr>
      <vt:lpstr>PROBLEM STATEMENT</vt:lpstr>
      <vt:lpstr>PROJECT OVERVIEW</vt:lpstr>
      <vt:lpstr>END USERS</vt:lpstr>
      <vt:lpstr>SOLUTION AND ITS VALUE PROPOSITION</vt:lpstr>
      <vt:lpstr>WOW IN YOUR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RISHIKA M</dc:title>
  <cp:lastModifiedBy>PRIYA DHARSHINI</cp:lastModifiedBy>
  <cp:revision>3</cp:revision>
  <dcterms:modified xsi:type="dcterms:W3CDTF">2024-05-10T07:02:47Z</dcterms:modified>
</cp:coreProperties>
</file>