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3"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73"/>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508635"/>
          </a:xfrm>
          <a:prstGeom prst="rect">
            <a:avLst/>
          </a:prstGeom>
        </p:spPr>
        <p:txBody>
          <a:bodyPr vert="horz" wrap="square" lIns="0" tIns="16510" rIns="0" bIns="0" rtlCol="0">
            <a:spAutoFit/>
          </a:bodyPr>
          <a:lstStyle/>
          <a:p>
            <a:pPr marL="3213735">
              <a:lnSpc>
                <a:spcPct val="100000"/>
              </a:lnSpc>
              <a:spcBef>
                <a:spcPts val="130"/>
              </a:spcBef>
            </a:pPr>
            <a:r>
              <a:rPr lang="en-IN" spc="15" dirty="0"/>
              <a:t>RISHIKA M</a:t>
            </a: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 Box 11"/>
          <p:cNvSpPr txBox="1"/>
          <p:nvPr/>
        </p:nvSpPr>
        <p:spPr>
          <a:xfrm>
            <a:off x="7146290" y="6252210"/>
            <a:ext cx="4064000" cy="368300"/>
          </a:xfrm>
          <a:prstGeom prst="rect">
            <a:avLst/>
          </a:prstGeom>
          <a:noFill/>
        </p:spPr>
        <p:txBody>
          <a:bodyPr wrap="square" rtlCol="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77200" y="7620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22" name="TextBox 21">
            <a:extLst>
              <a:ext uri="{FF2B5EF4-FFF2-40B4-BE49-F238E27FC236}">
                <a16:creationId xmlns:a16="http://schemas.microsoft.com/office/drawing/2014/main" id="{D523CE8C-511E-5D9A-D772-9EB382913772}"/>
              </a:ext>
            </a:extLst>
          </p:cNvPr>
          <p:cNvSpPr txBox="1"/>
          <p:nvPr/>
        </p:nvSpPr>
        <p:spPr>
          <a:xfrm>
            <a:off x="755332" y="1676400"/>
            <a:ext cx="8007668"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spam classifier model demonstrates promising performance, achieving high accuracy and precision scores during training. Through exploratory data analysis, we visually inspected the dataset, identified outliers, and handled missing values effectively. During testing, the model accurately distinguishes between spam and ham messages, providing valuable assistance in filtering unwanted communication. However, continuous monitoring and potential updates are necessary to adapt to evolving spam patterns and maintain optimal performance over time.</a:t>
            </a:r>
          </a:p>
          <a:p>
            <a:pPr algn="just"/>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071141" y="61865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337310" y="781050"/>
            <a:ext cx="9517380" cy="3956685"/>
          </a:xfrm>
          <a:prstGeom prst="rect">
            <a:avLst/>
          </a:prstGeom>
        </p:spPr>
        <p:txBody>
          <a:bodyPr vert="horz" wrap="square" lIns="0" tIns="16510" rIns="0" bIns="0" rtlCol="0" anchor="ctr">
            <a:noAutofit/>
          </a:bodyPr>
          <a:lstStyle/>
          <a:p>
            <a:pPr marL="12700">
              <a:lnSpc>
                <a:spcPct val="100000"/>
              </a:lnSpc>
              <a:spcBef>
                <a:spcPts val="130"/>
              </a:spcBef>
            </a:pPr>
            <a:r>
              <a:rPr lang="en-IN" dirty="0"/>
              <a:t>BUILDING A SMARTER AI POWERED SPAM CLASSIFIER</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0F114EA9-AE3F-6527-07DC-1AEB8201FDA4}"/>
              </a:ext>
            </a:extLst>
          </p:cNvPr>
          <p:cNvSpPr txBox="1"/>
          <p:nvPr/>
        </p:nvSpPr>
        <p:spPr>
          <a:xfrm>
            <a:off x="687453" y="1600200"/>
            <a:ext cx="7389747" cy="4247317"/>
          </a:xfrm>
          <a:prstGeom prst="rect">
            <a:avLst/>
          </a:prstGeom>
          <a:noFill/>
        </p:spPr>
        <p:txBody>
          <a:bodyPr wrap="square" rtlCol="0">
            <a:spAutoFit/>
          </a:bodyPr>
          <a:lstStyle/>
          <a:p>
            <a:pPr marL="285750" indent="-285750">
              <a:buFont typeface="Arial" panose="020B0604020202020204" pitchFamily="34" charset="0"/>
              <a:buChar char="•"/>
            </a:pPr>
            <a:r>
              <a:rPr lang="en-IN" sz="2800" dirty="0"/>
              <a:t>PROBLEM STATEMENT</a:t>
            </a:r>
          </a:p>
          <a:p>
            <a:pPr marL="285750" indent="-285750">
              <a:buFont typeface="Arial" panose="020B0604020202020204" pitchFamily="34" charset="0"/>
              <a:buChar char="•"/>
            </a:pPr>
            <a:r>
              <a:rPr lang="en-IN" sz="2800" dirty="0"/>
              <a:t>PROJECT OVERVIEW</a:t>
            </a:r>
          </a:p>
          <a:p>
            <a:pPr marL="285750" indent="-285750">
              <a:buFont typeface="Arial" panose="020B0604020202020204" pitchFamily="34" charset="0"/>
              <a:buChar char="•"/>
            </a:pPr>
            <a:r>
              <a:rPr lang="en-IN" sz="2800" dirty="0"/>
              <a:t>WHO ARE THE END USER?</a:t>
            </a:r>
          </a:p>
          <a:p>
            <a:pPr marL="285750" indent="-285750">
              <a:buFont typeface="Arial" panose="020B0604020202020204" pitchFamily="34" charset="0"/>
              <a:buChar char="•"/>
            </a:pPr>
            <a:r>
              <a:rPr lang="en-IN" sz="2800" dirty="0"/>
              <a:t>YOUR SOLUTION AND ITS VALUE PROPOSITION</a:t>
            </a:r>
          </a:p>
          <a:p>
            <a:pPr marL="285750" indent="-285750">
              <a:buFont typeface="Arial" panose="020B0604020202020204" pitchFamily="34" charset="0"/>
              <a:buChar char="•"/>
            </a:pPr>
            <a:r>
              <a:rPr lang="en-IN" sz="2800" dirty="0"/>
              <a:t>THE WOW IN YOUR SOLUTION</a:t>
            </a:r>
          </a:p>
          <a:p>
            <a:pPr marL="285750" indent="-285750">
              <a:buFont typeface="Arial" panose="020B0604020202020204" pitchFamily="34" charset="0"/>
              <a:buChar char="•"/>
            </a:pPr>
            <a:r>
              <a:rPr lang="en-IN" sz="2800" dirty="0"/>
              <a:t>MODELLING</a:t>
            </a:r>
          </a:p>
          <a:p>
            <a:pPr marL="285750" indent="-285750">
              <a:buFont typeface="Arial" panose="020B0604020202020204" pitchFamily="34" charset="0"/>
              <a:buChar char="•"/>
            </a:pPr>
            <a:r>
              <a:rPr lang="en-IN" sz="2800" dirty="0"/>
              <a:t>RESULT</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991600" y="594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324EFD9-27CB-BBC6-96C6-97350310503F}"/>
              </a:ext>
            </a:extLst>
          </p:cNvPr>
          <p:cNvSpPr txBox="1"/>
          <p:nvPr/>
        </p:nvSpPr>
        <p:spPr>
          <a:xfrm>
            <a:off x="834072" y="1674674"/>
            <a:ext cx="7848600"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this e-world, most of the transactions and business is taking place through e-mails. Nowadays, email becomes a powerful tool for communication as it saves a lot of time and cost. But, due to social networks and advertisers, most of the emails contain unwanted information called spam. Even though lot of algorithms has been developed for email spam classification, still none of the algorithms produces 100% accuracy in classifying spam. The aim is to develop generative AI model that learning the input data and detect whether is spam or ham using the trained data.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501062" y="829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748" y="556545"/>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IN" sz="4250" spc="5" dirty="0"/>
              <a: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386965E-0F4F-1FE6-7ADC-43C482B348F6}"/>
              </a:ext>
            </a:extLst>
          </p:cNvPr>
          <p:cNvSpPr txBox="1"/>
          <p:nvPr/>
        </p:nvSpPr>
        <p:spPr>
          <a:xfrm>
            <a:off x="676275" y="1343858"/>
            <a:ext cx="7413625" cy="5109091"/>
          </a:xfrm>
          <a:prstGeom prst="rect">
            <a:avLst/>
          </a:prstGeom>
          <a:noFill/>
        </p:spPr>
        <p:txBody>
          <a:bodyPr wrap="square" rtlCol="0">
            <a:spAutoFit/>
          </a:bodyPr>
          <a:lstStyle/>
          <a:p>
            <a:pPr algn="just"/>
            <a:r>
              <a:rPr lang="en-US" b="0" i="0" dirty="0">
                <a:effectLst/>
                <a:latin typeface="Times New Roman" panose="02020603050405020304" pitchFamily="18" charset="0"/>
                <a:cs typeface="Times New Roman" panose="02020603050405020304" pitchFamily="18" charset="0"/>
              </a:rPr>
              <a:t>With the rapid development of internet technology, many people use email and other modes to share information. The increase in email usage also leads to a rise in spam data.</a:t>
            </a:r>
          </a:p>
          <a:p>
            <a:pPr algn="just"/>
            <a:endParaRPr lang="en-US" b="0" i="0" dirty="0">
              <a:effectLst/>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WHAT IS SPAM?</a:t>
            </a:r>
            <a:endParaRPr lang="en-US" sz="2000" b="0" i="0"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It is a message received by a group of people who are not the intended recipients, leading to various drawbacks such as wasting time, reducing network bandwidth, and increasing traffic.</a:t>
            </a:r>
          </a:p>
          <a:p>
            <a:pPr algn="just"/>
            <a:endParaRPr lang="en-US" b="0" i="0"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NECESSITY OF A SPAM CLASSIFIER</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arises because it is not feasible to manually read, delete, and avoid spam messages. This is where machine learning comes into existence, distinguishing between legitimate ("ham") and spam messages.</a:t>
            </a:r>
          </a:p>
          <a:p>
            <a:pPr algn="just"/>
            <a:endParaRPr lang="en-US" b="0" i="0" dirty="0">
              <a:effectLst/>
              <a:latin typeface="Times New Roman" panose="02020603050405020304" pitchFamily="18" charset="0"/>
              <a:cs typeface="Times New Roman" panose="02020603050405020304" pitchFamily="18" charset="0"/>
            </a:endParaRPr>
          </a:p>
          <a:p>
            <a:pPr algn="just"/>
            <a:r>
              <a:rPr lang="en-US" b="1" i="0" dirty="0">
                <a:effectLst/>
                <a:latin typeface="Times New Roman" panose="02020603050405020304" pitchFamily="18" charset="0"/>
                <a:cs typeface="Times New Roman" panose="02020603050405020304" pitchFamily="18" charset="0"/>
              </a:rPr>
              <a:t>GOAL</a:t>
            </a:r>
          </a:p>
          <a:p>
            <a:pPr algn="just"/>
            <a:r>
              <a:rPr lang="en-US" b="0" i="0" dirty="0">
                <a:effectLst/>
                <a:latin typeface="Times New Roman" panose="02020603050405020304" pitchFamily="18" charset="0"/>
                <a:cs typeface="Times New Roman" panose="02020603050405020304" pitchFamily="18" charset="0"/>
              </a:rPr>
              <a:t>The goal of the project is to build a spam classifier using machine learning algorithm. The algorithm classify the content based on the training data.</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10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88785" y="636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FDBA65DB-C119-DB53-8CD0-96BE87DD020C}"/>
              </a:ext>
            </a:extLst>
          </p:cNvPr>
          <p:cNvSpPr txBox="1"/>
          <p:nvPr/>
        </p:nvSpPr>
        <p:spPr>
          <a:xfrm>
            <a:off x="609599" y="1524000"/>
            <a:ext cx="8924925" cy="313932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end users of a spam classifier model built using AI could be individuals, businesses, or organizations that rely on email communication and want to filter out unwanted or potentially harmful messages.</a:t>
            </a:r>
          </a:p>
          <a:p>
            <a:pPr algn="just"/>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Individual Users</a:t>
            </a: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Businesses</a:t>
            </a: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Email Service Providers (ESP)</a:t>
            </a: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Internet Service Providers (ISPs)</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Government Agencies and Regulatory Bodies</a:t>
            </a:r>
            <a:endParaRPr lang="en-IN"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Security Companies</a:t>
            </a:r>
            <a:endParaRPr lang="en-IN" b="1" dirty="0">
              <a:solidFill>
                <a:srgbClr val="ECECEC"/>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E-commerce Platforms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5EF6B130-7959-17BB-E3D0-2108097CFC30}"/>
              </a:ext>
            </a:extLst>
          </p:cNvPr>
          <p:cNvSpPr txBox="1"/>
          <p:nvPr/>
        </p:nvSpPr>
        <p:spPr>
          <a:xfrm>
            <a:off x="558165" y="1707632"/>
            <a:ext cx="9077325" cy="452431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Nowadays, as the use of email and social media for data transfer increases, so does the volume of spam data.</a:t>
            </a:r>
          </a:p>
          <a:p>
            <a:pPr marL="342900" indent="-342900" algn="just">
              <a:buFont typeface="+mj-lt"/>
              <a:buAutoNum type="arabicPeriod"/>
            </a:pPr>
            <a:r>
              <a:rPr lang="en-IN" b="1" i="0" dirty="0">
                <a:effectLst/>
                <a:latin typeface="Times New Roman" panose="02020603050405020304" pitchFamily="18" charset="0"/>
                <a:cs typeface="Times New Roman" panose="02020603050405020304" pitchFamily="18" charset="0"/>
              </a:rPr>
              <a:t>It Streamlines Inboxes</a:t>
            </a:r>
          </a:p>
          <a:p>
            <a:pPr algn="just"/>
            <a:r>
              <a:rPr lang="en-US" b="0" i="0" dirty="0">
                <a:effectLst/>
                <a:latin typeface="Times New Roman" panose="02020603050405020304" pitchFamily="18" charset="0"/>
                <a:cs typeface="Times New Roman" panose="02020603050405020304" pitchFamily="18" charset="0"/>
              </a:rPr>
              <a:t>This is one of the secret benefits of spam filtering that people do not know about: it simply streamlines your inbox. With less garbage coming into your inbox, you can actually go through your emails more effectively and stay in touch with those who matter.</a:t>
            </a:r>
          </a:p>
          <a:p>
            <a:pPr algn="just"/>
            <a:r>
              <a:rPr lang="en-IN" b="1" i="0" dirty="0">
                <a:effectLst/>
                <a:latin typeface="Times New Roman" panose="02020603050405020304" pitchFamily="18" charset="0"/>
                <a:cs typeface="Times New Roman" panose="02020603050405020304" pitchFamily="18" charset="0"/>
              </a:rPr>
              <a:t>2. Protect Against Malware</a:t>
            </a:r>
          </a:p>
          <a:p>
            <a:pPr algn="just"/>
            <a:r>
              <a:rPr lang="en-US" b="0" i="0" dirty="0">
                <a:effectLst/>
                <a:latin typeface="Times New Roman" panose="02020603050405020304" pitchFamily="18" charset="0"/>
                <a:cs typeface="Times New Roman" panose="02020603050405020304" pitchFamily="18" charset="0"/>
              </a:rPr>
              <a:t>Malware, viruses, and other forms of malicious attacks are heading to people’s email inboxes every day. Some of these can be easily weeded out by your internet provider’s own spam filters, but spam gets smarter every day.</a:t>
            </a:r>
            <a:endParaRPr lang="en-IN" b="1" i="0" dirty="0">
              <a:effectLst/>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3.</a:t>
            </a:r>
            <a:r>
              <a:rPr lang="en-IN" b="1" i="0" dirty="0">
                <a:effectLst/>
                <a:latin typeface="Times New Roman" panose="02020603050405020304" pitchFamily="18" charset="0"/>
                <a:cs typeface="Times New Roman" panose="02020603050405020304" pitchFamily="18" charset="0"/>
              </a:rPr>
              <a:t> Keeps You Compliant</a:t>
            </a:r>
          </a:p>
          <a:p>
            <a:pPr algn="just"/>
            <a:r>
              <a:rPr lang="en-US" b="0" i="0" dirty="0">
                <a:effectLst/>
                <a:latin typeface="Times New Roman" panose="02020603050405020304" pitchFamily="18" charset="0"/>
                <a:cs typeface="Times New Roman" panose="02020603050405020304" pitchFamily="18" charset="0"/>
              </a:rPr>
              <a:t>Spam filtering is a major part of any cybersecurity plan, and it helps you stay compliant with the wishes and demands of companies and agencies that are concerned about their information.</a:t>
            </a:r>
            <a:endParaRPr lang="en-IN" b="1" i="0" dirty="0">
              <a:effectLst/>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4.</a:t>
            </a:r>
            <a:r>
              <a:rPr lang="en-IN" b="1" i="0" dirty="0">
                <a:effectLst/>
                <a:latin typeface="Times New Roman" panose="02020603050405020304" pitchFamily="18" charset="0"/>
                <a:cs typeface="Times New Roman" panose="02020603050405020304" pitchFamily="18" charset="0"/>
              </a:rPr>
              <a:t> It Saves You Money</a:t>
            </a:r>
          </a:p>
          <a:p>
            <a:pPr algn="just"/>
            <a:r>
              <a:rPr lang="en-US" b="0" i="0" dirty="0">
                <a:effectLst/>
                <a:latin typeface="Times New Roman" panose="02020603050405020304" pitchFamily="18" charset="0"/>
                <a:cs typeface="Times New Roman" panose="02020603050405020304" pitchFamily="18" charset="0"/>
              </a:rPr>
              <a:t>Spam filtering is also incredibly affordable, making it a cheap but extremely effective way to keep yourself safe.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65493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9" name="TextBox 8">
            <a:extLst>
              <a:ext uri="{FF2B5EF4-FFF2-40B4-BE49-F238E27FC236}">
                <a16:creationId xmlns:a16="http://schemas.microsoft.com/office/drawing/2014/main" id="{0E7DAD54-A221-DDA3-16D5-9D1A5B403710}"/>
              </a:ext>
            </a:extLst>
          </p:cNvPr>
          <p:cNvSpPr txBox="1"/>
          <p:nvPr/>
        </p:nvSpPr>
        <p:spPr>
          <a:xfrm>
            <a:off x="838200" y="1676400"/>
            <a:ext cx="7848600" cy="313932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Developing a solution utilizing machine learning algorithms provides us with the capability to effortlessly detect spam and proactively remove it. This is crucial, as manually sifting through spam messages, one by one, proves to be impractical for users, businesses, and email service providers. By leveraging advanced algorithms, the system can rapidly analyze vast amounts of data, identifying patterns and characteristics indicative of spam. Moreover, machine learning models continuously learn and adapt to new spamming techniques, ensuring improved accuracy and effectiveness over time. This proactive approach not only enhances the efficiency of email management but also bolsters cybersecurity defenses, safeguarding users and organizations against potential threats lurking within their inboxes.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endParaRPr sz="1100" dirty="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102292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7870826" cy="4283224"/>
          </a:xfrm>
          <a:prstGeom prst="rect">
            <a:avLst/>
          </a:prstGeom>
        </p:spPr>
        <p:txBody>
          <a:bodyPr vert="horz" wrap="square" lIns="0" tIns="12700" rIns="0" bIns="0" rtlCol="0">
            <a:spAutoFit/>
          </a:bodyPr>
          <a:lstStyle/>
          <a:p>
            <a:pPr marL="12700" algn="just">
              <a:lnSpc>
                <a:spcPct val="100000"/>
              </a:lnSpc>
              <a:spcBef>
                <a:spcPts val="100"/>
              </a:spcBef>
            </a:pPr>
            <a:r>
              <a:rPr lang="en-IN" b="1" spc="-45" dirty="0">
                <a:latin typeface="Times New Roman" panose="02020603050405020304" pitchFamily="18" charset="0"/>
                <a:cs typeface="Times New Roman" panose="02020603050405020304" pitchFamily="18" charset="0"/>
              </a:rPr>
              <a:t>1. DATASET DESCRIPTION</a:t>
            </a:r>
          </a:p>
          <a:p>
            <a:pPr marL="12700" algn="just">
              <a:lnSpc>
                <a:spcPct val="100000"/>
              </a:lnSpc>
              <a:spcBef>
                <a:spcPts val="100"/>
              </a:spcBef>
            </a:pPr>
            <a:r>
              <a:rPr lang="en-US" b="0" i="0" dirty="0">
                <a:solidFill>
                  <a:srgbClr val="0D0D0D"/>
                </a:solidFill>
                <a:effectLst/>
                <a:latin typeface="Times New Roman" panose="02020603050405020304" pitchFamily="18" charset="0"/>
                <a:cs typeface="Times New Roman" panose="02020603050405020304" pitchFamily="18" charset="0"/>
              </a:rPr>
              <a:t>The dataset consists of categories such as "spam" or "ham," along with the corresponding text that has been categorized.</a:t>
            </a:r>
          </a:p>
          <a:p>
            <a:pPr marL="12700" algn="just">
              <a:lnSpc>
                <a:spcPct val="100000"/>
              </a:lnSpc>
              <a:spcBef>
                <a:spcPts val="100"/>
              </a:spcBef>
            </a:pPr>
            <a:r>
              <a:rPr lang="en-IN" b="1" spc="-45" dirty="0">
                <a:latin typeface="Times New Roman" panose="02020603050405020304" pitchFamily="18" charset="0"/>
                <a:cs typeface="Times New Roman" panose="02020603050405020304" pitchFamily="18" charset="0"/>
              </a:rPr>
              <a:t>2. DATA PREPROCESSING</a:t>
            </a:r>
          </a:p>
          <a:p>
            <a:pPr marL="12700" algn="just">
              <a:lnSpc>
                <a:spcPct val="100000"/>
              </a:lnSpc>
              <a:spcBef>
                <a:spcPts val="100"/>
              </a:spcBef>
            </a:pPr>
            <a:r>
              <a:rPr lang="en-US" b="0" i="0" dirty="0">
                <a:solidFill>
                  <a:srgbClr val="0D0D0D"/>
                </a:solidFill>
                <a:effectLst/>
                <a:latin typeface="Times New Roman" panose="02020603050405020304" pitchFamily="18" charset="0"/>
                <a:cs typeface="Times New Roman" panose="02020603050405020304" pitchFamily="18" charset="0"/>
              </a:rPr>
              <a:t>The data is preprocessed to identify outliers, missing values, and other anomalies.</a:t>
            </a:r>
          </a:p>
          <a:p>
            <a:pPr marL="12700" algn="just">
              <a:lnSpc>
                <a:spcPct val="100000"/>
              </a:lnSpc>
              <a:spcBef>
                <a:spcPts val="100"/>
              </a:spcBef>
            </a:pPr>
            <a:r>
              <a:rPr lang="en-IN" b="1" spc="-45" dirty="0">
                <a:latin typeface="Times New Roman" panose="02020603050405020304" pitchFamily="18" charset="0"/>
                <a:cs typeface="Times New Roman" panose="02020603050405020304" pitchFamily="18" charset="0"/>
              </a:rPr>
              <a:t>3. EXPLORATORY DATA ANALYSIS</a:t>
            </a:r>
          </a:p>
          <a:p>
            <a:pPr marL="12700" algn="just">
              <a:lnSpc>
                <a:spcPct val="100000"/>
              </a:lnSpc>
              <a:spcBef>
                <a:spcPts val="100"/>
              </a:spcBef>
            </a:pPr>
            <a:r>
              <a:rPr lang="en-US" spc="-45" dirty="0">
                <a:latin typeface="Times New Roman" panose="02020603050405020304" pitchFamily="18" charset="0"/>
                <a:cs typeface="Times New Roman" panose="02020603050405020304" pitchFamily="18" charset="0"/>
              </a:rPr>
              <a:t>Exploratory Data Analysis involves visually analyzing the data to gain insights and understand patterns more effectively.</a:t>
            </a:r>
          </a:p>
          <a:p>
            <a:pPr marL="12700" algn="just">
              <a:lnSpc>
                <a:spcPct val="100000"/>
              </a:lnSpc>
              <a:spcBef>
                <a:spcPts val="100"/>
              </a:spcBef>
            </a:pPr>
            <a:r>
              <a:rPr lang="en-IN" b="1" spc="-45" dirty="0">
                <a:latin typeface="Times New Roman" panose="02020603050405020304" pitchFamily="18" charset="0"/>
                <a:cs typeface="Times New Roman" panose="02020603050405020304" pitchFamily="18" charset="0"/>
              </a:rPr>
              <a:t>4. TRAINING THE MODEL USING ALGORITHMS</a:t>
            </a:r>
          </a:p>
          <a:p>
            <a:pPr marL="12700" algn="just">
              <a:lnSpc>
                <a:spcPct val="100000"/>
              </a:lnSpc>
              <a:spcBef>
                <a:spcPts val="100"/>
              </a:spcBef>
            </a:pPr>
            <a:r>
              <a:rPr lang="en-IN" spc="-45" dirty="0">
                <a:latin typeface="Times New Roman" panose="02020603050405020304" pitchFamily="18" charset="0"/>
                <a:cs typeface="Times New Roman" panose="02020603050405020304" pitchFamily="18" charset="0"/>
              </a:rPr>
              <a:t>The machine learning algorithm is trained using MLP(Multilayer perceptron), Multinomial </a:t>
            </a:r>
            <a:r>
              <a:rPr lang="en-IN" spc="-45" dirty="0" err="1">
                <a:latin typeface="Times New Roman" panose="02020603050405020304" pitchFamily="18" charset="0"/>
                <a:cs typeface="Times New Roman" panose="02020603050405020304" pitchFamily="18" charset="0"/>
              </a:rPr>
              <a:t>Naiye</a:t>
            </a:r>
            <a:r>
              <a:rPr lang="en-IN" spc="-45" dirty="0">
                <a:latin typeface="Times New Roman" panose="02020603050405020304" pitchFamily="18" charset="0"/>
                <a:cs typeface="Times New Roman" panose="02020603050405020304" pitchFamily="18" charset="0"/>
              </a:rPr>
              <a:t>-Bayes, and Bernoulli </a:t>
            </a:r>
            <a:r>
              <a:rPr lang="en-IN" spc="-45" dirty="0" err="1">
                <a:latin typeface="Times New Roman" panose="02020603050405020304" pitchFamily="18" charset="0"/>
                <a:cs typeface="Times New Roman" panose="02020603050405020304" pitchFamily="18" charset="0"/>
              </a:rPr>
              <a:t>Naiye</a:t>
            </a:r>
            <a:r>
              <a:rPr lang="en-IN" spc="-45" dirty="0">
                <a:latin typeface="Times New Roman" panose="02020603050405020304" pitchFamily="18" charset="0"/>
                <a:cs typeface="Times New Roman" panose="02020603050405020304" pitchFamily="18" charset="0"/>
              </a:rPr>
              <a:t>-Bayes these are neural network algorithms.</a:t>
            </a:r>
          </a:p>
          <a:p>
            <a:pPr marL="12700" algn="just">
              <a:lnSpc>
                <a:spcPct val="100000"/>
              </a:lnSpc>
              <a:spcBef>
                <a:spcPts val="100"/>
              </a:spcBef>
            </a:pPr>
            <a:r>
              <a:rPr lang="en-IN" b="1" spc="-45" dirty="0">
                <a:latin typeface="Times New Roman" panose="02020603050405020304" pitchFamily="18" charset="0"/>
                <a:cs typeface="Times New Roman" panose="02020603050405020304" pitchFamily="18" charset="0"/>
              </a:rPr>
              <a:t>5. TESTING THE MODEL</a:t>
            </a:r>
          </a:p>
          <a:p>
            <a:pPr marL="12700" algn="just">
              <a:lnSpc>
                <a:spcPct val="100000"/>
              </a:lnSpc>
              <a:spcBef>
                <a:spcPts val="100"/>
              </a:spcBef>
            </a:pPr>
            <a:r>
              <a:rPr lang="en-US" spc="-45" dirty="0">
                <a:latin typeface="Times New Roman" panose="02020603050405020304" pitchFamily="18" charset="0"/>
                <a:cs typeface="Times New Roman" panose="02020603050405020304" pitchFamily="18" charset="0"/>
              </a:rPr>
              <a:t>After successfully training the model, it predicts accuracy scores and precision scores. Users can input messages to determine whether they are classified as spam or ham.</a:t>
            </a:r>
            <a:endParaRPr lang="en-IN" spc="-45" dirty="0">
              <a:latin typeface="Times New Roman" panose="02020603050405020304" pitchFamily="18" charset="0"/>
              <a:cs typeface="Times New Roman" panose="02020603050405020304" pitchFamily="18" charset="0"/>
            </a:endParaRPr>
          </a:p>
          <a:p>
            <a:pPr marL="12700" algn="just">
              <a:lnSpc>
                <a:spcPct val="100000"/>
              </a:lnSpc>
              <a:spcBef>
                <a:spcPts val="100"/>
              </a:spcBef>
            </a:pPr>
            <a:endParaRPr lang="en-IN" b="1" spc="-45"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901</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RISHIKA M</vt:lpstr>
      <vt:lpstr>BUILDING A SMARTER AI POWERED SPAM CLASSIFIER</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RISHIKA M</dc:title>
  <dc:creator>Shruthi S</dc:creator>
  <cp:lastModifiedBy>Shruthi S</cp:lastModifiedBy>
  <cp:revision>6</cp:revision>
  <dcterms:created xsi:type="dcterms:W3CDTF">2024-04-01T15:33:29Z</dcterms:created>
  <dcterms:modified xsi:type="dcterms:W3CDTF">2024-04-01T17:42:00Z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2024-04-01T05:30:00Z</vt:filetime>
  </property>
  <property fmtid="{D5CDD505-2E9C-101B-9397-08002B2CF9AE}" pid="4" name="ICV">
    <vt:lpwstr>92AA22DF2B0B4874A3EEB8E286E8E7B2_12</vt:lpwstr>
  </property>
  <property fmtid="{D5CDD505-2E9C-101B-9397-08002B2CF9AE}" pid="5" name="KSOProductBuildVer">
    <vt:lpwstr>1033-12.2.0.13489</vt:lpwstr>
  </property>
</Properties>
</file>