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60" r:id="rId5"/>
    <p:sldId id="261" r:id="rId6"/>
    <p:sldId id="262" r:id="rId7"/>
    <p:sldId id="263" r:id="rId8"/>
    <p:sldId id="264" r:id="rId9"/>
    <p:sldId id="265" r:id="rId10"/>
    <p:sldId id="267" r:id="rId11"/>
    <p:sldId id="266" r:id="rId12"/>
    <p:sldId id="268" r:id="rId13"/>
    <p:sldId id="270" r:id="rId14"/>
    <p:sldId id="271" r:id="rId15"/>
    <p:sldId id="272" r:id="rId16"/>
    <p:sldId id="273" r:id="rId17"/>
    <p:sldId id="274" r:id="rId18"/>
    <p:sldId id="275" r:id="rId19"/>
    <p:sldId id="27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7E128E-AC6C-428E-88AE-9CB9D1479C4A}" type="datetimeFigureOut">
              <a:rPr lang="en-IN" smtClean="0"/>
              <a:t>19-12-2022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668214-DFD3-4992-A81A-BD644B1F03C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0353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7E128E-AC6C-428E-88AE-9CB9D1479C4A}" type="datetimeFigureOut">
              <a:rPr lang="en-IN" smtClean="0"/>
              <a:t>19-12-2022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668214-DFD3-4992-A81A-BD644B1F03CD}" type="slidenum">
              <a:rPr lang="en-IN" smtClean="0"/>
              <a:t>‹#›</a:t>
            </a:fld>
            <a:endParaRPr lang="en-IN"/>
          </a:p>
        </p:txBody>
      </p:sp>
    </p:spTree>
    <p:extLst>
      <p:ext uri="{BB962C8B-B14F-4D97-AF65-F5344CB8AC3E}">
        <p14:creationId xmlns:p14="http://schemas.microsoft.com/office/powerpoint/2010/main" val="2933362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7E128E-AC6C-428E-88AE-9CB9D1479C4A}" type="datetimeFigureOut">
              <a:rPr lang="en-IN" smtClean="0"/>
              <a:t>19-12-2022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668214-DFD3-4992-A81A-BD644B1F03CD}" type="slidenum">
              <a:rPr lang="en-IN" smtClean="0"/>
              <a:t>‹#›</a:t>
            </a:fld>
            <a:endParaRPr lang="en-IN"/>
          </a:p>
        </p:txBody>
      </p:sp>
    </p:spTree>
    <p:extLst>
      <p:ext uri="{BB962C8B-B14F-4D97-AF65-F5344CB8AC3E}">
        <p14:creationId xmlns:p14="http://schemas.microsoft.com/office/powerpoint/2010/main" val="1584330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7E128E-AC6C-428E-88AE-9CB9D1479C4A}" type="datetimeFigureOut">
              <a:rPr lang="en-IN" smtClean="0"/>
              <a:t>19-12-2022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668214-DFD3-4992-A81A-BD644B1F03CD}" type="slidenum">
              <a:rPr lang="en-IN" smtClean="0"/>
              <a:t>‹#›</a:t>
            </a:fld>
            <a:endParaRPr lang="en-IN"/>
          </a:p>
        </p:txBody>
      </p:sp>
    </p:spTree>
    <p:extLst>
      <p:ext uri="{BB962C8B-B14F-4D97-AF65-F5344CB8AC3E}">
        <p14:creationId xmlns:p14="http://schemas.microsoft.com/office/powerpoint/2010/main" val="768190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7E128E-AC6C-428E-88AE-9CB9D1479C4A}" type="datetimeFigureOut">
              <a:rPr lang="en-IN" smtClean="0"/>
              <a:t>19-12-2022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668214-DFD3-4992-A81A-BD644B1F03C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9309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7E128E-AC6C-428E-88AE-9CB9D1479C4A}" type="datetimeFigureOut">
              <a:rPr lang="en-IN" smtClean="0"/>
              <a:t>19-12-2022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668214-DFD3-4992-A81A-BD644B1F03CD}" type="slidenum">
              <a:rPr lang="en-IN" smtClean="0"/>
              <a:t>‹#›</a:t>
            </a:fld>
            <a:endParaRPr lang="en-IN"/>
          </a:p>
        </p:txBody>
      </p:sp>
    </p:spTree>
    <p:extLst>
      <p:ext uri="{BB962C8B-B14F-4D97-AF65-F5344CB8AC3E}">
        <p14:creationId xmlns:p14="http://schemas.microsoft.com/office/powerpoint/2010/main" val="2485831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7E128E-AC6C-428E-88AE-9CB9D1479C4A}" type="datetimeFigureOut">
              <a:rPr lang="en-IN" smtClean="0"/>
              <a:t>19-12-2022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2668214-DFD3-4992-A81A-BD644B1F03CD}" type="slidenum">
              <a:rPr lang="en-IN" smtClean="0"/>
              <a:t>‹#›</a:t>
            </a:fld>
            <a:endParaRPr lang="en-IN"/>
          </a:p>
        </p:txBody>
      </p:sp>
    </p:spTree>
    <p:extLst>
      <p:ext uri="{BB962C8B-B14F-4D97-AF65-F5344CB8AC3E}">
        <p14:creationId xmlns:p14="http://schemas.microsoft.com/office/powerpoint/2010/main" val="3394034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7E128E-AC6C-428E-88AE-9CB9D1479C4A}" type="datetimeFigureOut">
              <a:rPr lang="en-IN" smtClean="0"/>
              <a:t>19-12-2022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2668214-DFD3-4992-A81A-BD644B1F03CD}" type="slidenum">
              <a:rPr lang="en-IN" smtClean="0"/>
              <a:t>‹#›</a:t>
            </a:fld>
            <a:endParaRPr lang="en-IN"/>
          </a:p>
        </p:txBody>
      </p:sp>
    </p:spTree>
    <p:extLst>
      <p:ext uri="{BB962C8B-B14F-4D97-AF65-F5344CB8AC3E}">
        <p14:creationId xmlns:p14="http://schemas.microsoft.com/office/powerpoint/2010/main" val="221366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87E128E-AC6C-428E-88AE-9CB9D1479C4A}" type="datetimeFigureOut">
              <a:rPr lang="en-IN" smtClean="0"/>
              <a:t>19-12-2022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22668214-DFD3-4992-A81A-BD644B1F03CD}" type="slidenum">
              <a:rPr lang="en-IN" smtClean="0"/>
              <a:t>‹#›</a:t>
            </a:fld>
            <a:endParaRPr lang="en-IN"/>
          </a:p>
        </p:txBody>
      </p:sp>
    </p:spTree>
    <p:extLst>
      <p:ext uri="{BB962C8B-B14F-4D97-AF65-F5344CB8AC3E}">
        <p14:creationId xmlns:p14="http://schemas.microsoft.com/office/powerpoint/2010/main" val="1270973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87E128E-AC6C-428E-88AE-9CB9D1479C4A}" type="datetimeFigureOut">
              <a:rPr lang="en-IN" smtClean="0"/>
              <a:t>19-12-2022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2668214-DFD3-4992-A81A-BD644B1F03CD}" type="slidenum">
              <a:rPr lang="en-IN" smtClean="0"/>
              <a:t>‹#›</a:t>
            </a:fld>
            <a:endParaRPr lang="en-IN"/>
          </a:p>
        </p:txBody>
      </p:sp>
    </p:spTree>
    <p:extLst>
      <p:ext uri="{BB962C8B-B14F-4D97-AF65-F5344CB8AC3E}">
        <p14:creationId xmlns:p14="http://schemas.microsoft.com/office/powerpoint/2010/main" val="1866163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7E128E-AC6C-428E-88AE-9CB9D1479C4A}" type="datetimeFigureOut">
              <a:rPr lang="en-IN" smtClean="0"/>
              <a:t>19-12-2022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668214-DFD3-4992-A81A-BD644B1F03CD}" type="slidenum">
              <a:rPr lang="en-IN" smtClean="0"/>
              <a:t>‹#›</a:t>
            </a:fld>
            <a:endParaRPr lang="en-IN"/>
          </a:p>
        </p:txBody>
      </p:sp>
    </p:spTree>
    <p:extLst>
      <p:ext uri="{BB962C8B-B14F-4D97-AF65-F5344CB8AC3E}">
        <p14:creationId xmlns:p14="http://schemas.microsoft.com/office/powerpoint/2010/main" val="2804869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87E128E-AC6C-428E-88AE-9CB9D1479C4A}" type="datetimeFigureOut">
              <a:rPr lang="en-IN" smtClean="0"/>
              <a:t>19-12-2022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2668214-DFD3-4992-A81A-BD644B1F03CD}"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915906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6A38C-5E3A-A9F6-DE9E-F922CF667252}"/>
              </a:ext>
            </a:extLst>
          </p:cNvPr>
          <p:cNvSpPr>
            <a:spLocks noGrp="1"/>
          </p:cNvSpPr>
          <p:nvPr>
            <p:ph type="ctrTitle"/>
          </p:nvPr>
        </p:nvSpPr>
        <p:spPr>
          <a:xfrm>
            <a:off x="1398871" y="592974"/>
            <a:ext cx="9144000" cy="783439"/>
          </a:xfrm>
        </p:spPr>
        <p:txBody>
          <a:bodyPr>
            <a:normAutofit fontScale="90000"/>
          </a:bodyPr>
          <a:lstStyle/>
          <a:p>
            <a:r>
              <a:rPr lang="en-IN" dirty="0"/>
              <a:t>Cyclistic: Bike-Share</a:t>
            </a:r>
          </a:p>
        </p:txBody>
      </p:sp>
      <p:sp>
        <p:nvSpPr>
          <p:cNvPr id="3" name="Subtitle 2">
            <a:extLst>
              <a:ext uri="{FF2B5EF4-FFF2-40B4-BE49-F238E27FC236}">
                <a16:creationId xmlns:a16="http://schemas.microsoft.com/office/drawing/2014/main" id="{AEB0432F-B736-4D7A-3438-C96FF5DEA635}"/>
              </a:ext>
            </a:extLst>
          </p:cNvPr>
          <p:cNvSpPr>
            <a:spLocks noGrp="1"/>
          </p:cNvSpPr>
          <p:nvPr>
            <p:ph type="subTitle" idx="1"/>
          </p:nvPr>
        </p:nvSpPr>
        <p:spPr>
          <a:xfrm>
            <a:off x="1507958" y="1448601"/>
            <a:ext cx="9144000" cy="633078"/>
          </a:xfrm>
        </p:spPr>
        <p:txBody>
          <a:bodyPr/>
          <a:lstStyle/>
          <a:p>
            <a:r>
              <a:rPr lang="en-US" cap="none" dirty="0">
                <a:solidFill>
                  <a:schemeClr val="tx1"/>
                </a:solidFill>
                <a:latin typeface="+mj-lt"/>
              </a:rPr>
              <a:t>How Does A Bike-share Navigate Speedy Success?</a:t>
            </a:r>
            <a:endParaRPr lang="en-IN" cap="none" dirty="0">
              <a:solidFill>
                <a:schemeClr val="tx1"/>
              </a:solidFill>
              <a:latin typeface="+mj-lt"/>
            </a:endParaRPr>
          </a:p>
        </p:txBody>
      </p:sp>
      <p:pic>
        <p:nvPicPr>
          <p:cNvPr id="5" name="Picture 4">
            <a:extLst>
              <a:ext uri="{FF2B5EF4-FFF2-40B4-BE49-F238E27FC236}">
                <a16:creationId xmlns:a16="http://schemas.microsoft.com/office/drawing/2014/main" id="{2647111E-B78D-A641-2A43-77897FA5B3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1901" y="2081679"/>
            <a:ext cx="3056114" cy="2961534"/>
          </a:xfrm>
          <a:prstGeom prst="rect">
            <a:avLst/>
          </a:prstGeom>
        </p:spPr>
      </p:pic>
      <p:sp>
        <p:nvSpPr>
          <p:cNvPr id="6" name="Subtitle 2">
            <a:extLst>
              <a:ext uri="{FF2B5EF4-FFF2-40B4-BE49-F238E27FC236}">
                <a16:creationId xmlns:a16="http://schemas.microsoft.com/office/drawing/2014/main" id="{38BF43DE-5666-B971-D972-28D622C6E76B}"/>
              </a:ext>
            </a:extLst>
          </p:cNvPr>
          <p:cNvSpPr txBox="1">
            <a:spLocks/>
          </p:cNvSpPr>
          <p:nvPr/>
        </p:nvSpPr>
        <p:spPr>
          <a:xfrm>
            <a:off x="1679609" y="5092859"/>
            <a:ext cx="9144000" cy="117216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latin typeface="+mj-lt"/>
              </a:rPr>
              <a:t>Rishika Gour</a:t>
            </a:r>
          </a:p>
          <a:p>
            <a:r>
              <a:rPr lang="en-US" dirty="0">
                <a:latin typeface="+mj-lt"/>
              </a:rPr>
              <a:t>Google Data Analytics Cyclistic Capstone</a:t>
            </a:r>
          </a:p>
          <a:p>
            <a:endParaRPr lang="en-IN" dirty="0">
              <a:latin typeface="+mj-lt"/>
            </a:endParaRPr>
          </a:p>
        </p:txBody>
      </p:sp>
    </p:spTree>
    <p:extLst>
      <p:ext uri="{BB962C8B-B14F-4D97-AF65-F5344CB8AC3E}">
        <p14:creationId xmlns:p14="http://schemas.microsoft.com/office/powerpoint/2010/main" val="2520995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92D5E-E8D4-7147-6E47-D0D3EA78C63D}"/>
              </a:ext>
            </a:extLst>
          </p:cNvPr>
          <p:cNvSpPr>
            <a:spLocks noGrp="1"/>
          </p:cNvSpPr>
          <p:nvPr>
            <p:ph type="title"/>
          </p:nvPr>
        </p:nvSpPr>
        <p:spPr/>
        <p:txBody>
          <a:bodyPr>
            <a:normAutofit/>
          </a:bodyPr>
          <a:lstStyle/>
          <a:p>
            <a:pPr algn="ctr"/>
            <a:r>
              <a:rPr lang="en-US" sz="4000" dirty="0">
                <a:solidFill>
                  <a:schemeClr val="tx1"/>
                </a:solidFill>
              </a:rPr>
              <a:t>Step 4: Conducting Descriptive Analysis</a:t>
            </a:r>
            <a:endParaRPr lang="en-IN" sz="4000" dirty="0">
              <a:solidFill>
                <a:schemeClr val="tx1"/>
              </a:solidFill>
            </a:endParaRPr>
          </a:p>
        </p:txBody>
      </p:sp>
      <p:sp>
        <p:nvSpPr>
          <p:cNvPr id="3" name="Content Placeholder 2">
            <a:extLst>
              <a:ext uri="{FF2B5EF4-FFF2-40B4-BE49-F238E27FC236}">
                <a16:creationId xmlns:a16="http://schemas.microsoft.com/office/drawing/2014/main" id="{8BCF4022-8FD2-F38C-5823-C648448C40BD}"/>
              </a:ext>
            </a:extLst>
          </p:cNvPr>
          <p:cNvSpPr>
            <a:spLocks noGrp="1"/>
          </p:cNvSpPr>
          <p:nvPr>
            <p:ph idx="1"/>
          </p:nvPr>
        </p:nvSpPr>
        <p:spPr/>
        <p:txBody>
          <a:bodyPr>
            <a:noAutofit/>
          </a:bodyPr>
          <a:lstStyle/>
          <a:p>
            <a:pPr rtl="0">
              <a:spcBef>
                <a:spcPts val="0"/>
              </a:spcBef>
              <a:spcAft>
                <a:spcPts val="0"/>
              </a:spcAft>
              <a:buClrTx/>
              <a:buSzPct val="103000"/>
              <a:buFont typeface="Arial" panose="020B0604020202020204" pitchFamily="34" charset="0"/>
              <a:buChar char="•"/>
            </a:pPr>
            <a:r>
              <a:rPr lang="en-US" dirty="0">
                <a:solidFill>
                  <a:schemeClr val="tx1"/>
                </a:solidFill>
              </a:rPr>
              <a:t> Conducted Descriptive analysis on </a:t>
            </a:r>
            <a:r>
              <a:rPr lang="en-US" dirty="0" err="1">
                <a:solidFill>
                  <a:schemeClr val="tx1"/>
                </a:solidFill>
              </a:rPr>
              <a:t>ride_length</a:t>
            </a:r>
            <a:r>
              <a:rPr lang="en-US" dirty="0">
                <a:solidFill>
                  <a:schemeClr val="tx1"/>
                </a:solidFill>
              </a:rPr>
              <a:t>.</a:t>
            </a:r>
          </a:p>
          <a:p>
            <a:pPr rtl="0">
              <a:spcBef>
                <a:spcPts val="0"/>
              </a:spcBef>
              <a:spcAft>
                <a:spcPts val="0"/>
              </a:spcAft>
              <a:buClrTx/>
              <a:buSzPct val="103000"/>
              <a:buFont typeface="Arial" panose="020B0604020202020204" pitchFamily="34" charset="0"/>
              <a:buChar char="•"/>
            </a:pPr>
            <a:r>
              <a:rPr lang="en-US" dirty="0">
                <a:solidFill>
                  <a:schemeClr val="tx1"/>
                </a:solidFill>
              </a:rPr>
              <a:t> Compared members and casual users.</a:t>
            </a:r>
          </a:p>
          <a:p>
            <a:pPr rtl="0">
              <a:spcBef>
                <a:spcPts val="0"/>
              </a:spcBef>
              <a:spcAft>
                <a:spcPts val="0"/>
              </a:spcAft>
              <a:buClrTx/>
              <a:buSzPct val="103000"/>
              <a:buFont typeface="Arial" panose="020B0604020202020204" pitchFamily="34" charset="0"/>
              <a:buChar char="•"/>
            </a:pPr>
            <a:r>
              <a:rPr lang="en-US" dirty="0">
                <a:solidFill>
                  <a:schemeClr val="tx1"/>
                </a:solidFill>
              </a:rPr>
              <a:t> Found the average ride time by each day for members vs casual users.</a:t>
            </a:r>
          </a:p>
          <a:p>
            <a:pPr rtl="0">
              <a:spcBef>
                <a:spcPts val="0"/>
              </a:spcBef>
              <a:spcAft>
                <a:spcPts val="0"/>
              </a:spcAft>
              <a:buClrTx/>
              <a:buSzPct val="103000"/>
              <a:buFont typeface="Arial" panose="020B0604020202020204" pitchFamily="34" charset="0"/>
              <a:buChar char="•"/>
            </a:pPr>
            <a:r>
              <a:rPr lang="en-US" dirty="0">
                <a:solidFill>
                  <a:schemeClr val="tx1"/>
                </a:solidFill>
              </a:rPr>
              <a:t> Analyzed ridership data by type and weekday.</a:t>
            </a:r>
          </a:p>
          <a:p>
            <a:pPr rtl="0">
              <a:spcBef>
                <a:spcPts val="0"/>
              </a:spcBef>
              <a:spcAft>
                <a:spcPts val="0"/>
              </a:spcAft>
              <a:buClrTx/>
              <a:buSzPct val="103000"/>
              <a:buFont typeface="Arial" panose="020B0604020202020204" pitchFamily="34" charset="0"/>
              <a:buChar char="•"/>
            </a:pPr>
            <a:r>
              <a:rPr lang="en-US" dirty="0">
                <a:solidFill>
                  <a:schemeClr val="tx1"/>
                </a:solidFill>
              </a:rPr>
              <a:t> Created weekday field using </a:t>
            </a:r>
            <a:r>
              <a:rPr lang="en-US" dirty="0" err="1">
                <a:solidFill>
                  <a:schemeClr val="tx1"/>
                </a:solidFill>
              </a:rPr>
              <a:t>wday</a:t>
            </a:r>
            <a:r>
              <a:rPr lang="en-US" dirty="0">
                <a:solidFill>
                  <a:schemeClr val="tx1"/>
                </a:solidFill>
              </a:rPr>
              <a:t>().</a:t>
            </a:r>
          </a:p>
          <a:p>
            <a:pPr rtl="0">
              <a:spcBef>
                <a:spcPts val="0"/>
              </a:spcBef>
              <a:spcAft>
                <a:spcPts val="0"/>
              </a:spcAft>
              <a:buClrTx/>
              <a:buSzPct val="103000"/>
              <a:buFont typeface="Arial" panose="020B0604020202020204" pitchFamily="34" charset="0"/>
              <a:buChar char="•"/>
            </a:pPr>
            <a:r>
              <a:rPr lang="en-US" dirty="0">
                <a:solidFill>
                  <a:schemeClr val="tx1"/>
                </a:solidFill>
              </a:rPr>
              <a:t> Calculated the number of rides and average duration .</a:t>
            </a:r>
          </a:p>
          <a:p>
            <a:pPr rtl="0">
              <a:spcBef>
                <a:spcPts val="0"/>
              </a:spcBef>
              <a:spcAft>
                <a:spcPts val="0"/>
              </a:spcAft>
              <a:buClrTx/>
              <a:buSzPct val="103000"/>
              <a:buFont typeface="Arial" panose="020B0604020202020204" pitchFamily="34" charset="0"/>
              <a:buChar char="•"/>
            </a:pPr>
            <a:r>
              <a:rPr lang="en-US" dirty="0">
                <a:solidFill>
                  <a:schemeClr val="tx1"/>
                </a:solidFill>
              </a:rPr>
              <a:t> Calculated the average duration.</a:t>
            </a:r>
          </a:p>
        </p:txBody>
      </p:sp>
    </p:spTree>
    <p:extLst>
      <p:ext uri="{BB962C8B-B14F-4D97-AF65-F5344CB8AC3E}">
        <p14:creationId xmlns:p14="http://schemas.microsoft.com/office/powerpoint/2010/main" val="2573149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6169F-30C2-E4BA-A248-F76F5C718B30}"/>
              </a:ext>
            </a:extLst>
          </p:cNvPr>
          <p:cNvSpPr>
            <a:spLocks noGrp="1"/>
          </p:cNvSpPr>
          <p:nvPr>
            <p:ph type="title"/>
          </p:nvPr>
        </p:nvSpPr>
        <p:spPr/>
        <p:txBody>
          <a:bodyPr>
            <a:normAutofit/>
          </a:bodyPr>
          <a:lstStyle/>
          <a:p>
            <a:pPr algn="ctr"/>
            <a:r>
              <a:rPr lang="en-IN" i="0" dirty="0">
                <a:solidFill>
                  <a:schemeClr val="tx1"/>
                </a:solidFill>
                <a:effectLst/>
              </a:rPr>
              <a:t>Visualizations and Key Findings</a:t>
            </a:r>
            <a:br>
              <a:rPr lang="en-IN" i="0" dirty="0">
                <a:solidFill>
                  <a:schemeClr val="tx1"/>
                </a:solidFill>
                <a:effectLst/>
              </a:rPr>
            </a:br>
            <a:r>
              <a:rPr lang="en-US" sz="4000" cap="none" dirty="0">
                <a:solidFill>
                  <a:schemeClr val="tx1"/>
                </a:solidFill>
              </a:rPr>
              <a:t>Proportion Of Casual and Member Riders</a:t>
            </a:r>
            <a:endParaRPr lang="en-IN" sz="4000" dirty="0">
              <a:solidFill>
                <a:schemeClr val="tx1"/>
              </a:solidFill>
            </a:endParaRPr>
          </a:p>
        </p:txBody>
      </p:sp>
      <p:pic>
        <p:nvPicPr>
          <p:cNvPr id="7" name="Content Placeholder 6">
            <a:extLst>
              <a:ext uri="{FF2B5EF4-FFF2-40B4-BE49-F238E27FC236}">
                <a16:creationId xmlns:a16="http://schemas.microsoft.com/office/drawing/2014/main" id="{F48D1479-2002-150D-C3A6-887F2859485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18052" y="1942833"/>
            <a:ext cx="4896533" cy="3829584"/>
          </a:xfrm>
        </p:spPr>
      </p:pic>
      <p:sp>
        <p:nvSpPr>
          <p:cNvPr id="10" name="Content Placeholder 9">
            <a:extLst>
              <a:ext uri="{FF2B5EF4-FFF2-40B4-BE49-F238E27FC236}">
                <a16:creationId xmlns:a16="http://schemas.microsoft.com/office/drawing/2014/main" id="{BE19AB14-16E6-D3E4-1492-76766EC2EED9}"/>
              </a:ext>
            </a:extLst>
          </p:cNvPr>
          <p:cNvSpPr>
            <a:spLocks noGrp="1"/>
          </p:cNvSpPr>
          <p:nvPr>
            <p:ph sz="half" idx="2"/>
          </p:nvPr>
        </p:nvSpPr>
        <p:spPr/>
        <p:txBody>
          <a:bodyPr/>
          <a:lstStyle/>
          <a:p>
            <a:endParaRPr lang="en-US" b="0" i="0" dirty="0">
              <a:solidFill>
                <a:schemeClr val="tx1"/>
              </a:solidFill>
              <a:effectLst/>
            </a:endParaRPr>
          </a:p>
          <a:p>
            <a:endParaRPr lang="en-US" dirty="0">
              <a:solidFill>
                <a:schemeClr val="tx1"/>
              </a:solidFill>
            </a:endParaRPr>
          </a:p>
          <a:p>
            <a:pPr marL="0" indent="0">
              <a:buNone/>
            </a:pPr>
            <a:r>
              <a:rPr lang="en-US" b="0" i="0" dirty="0">
                <a:solidFill>
                  <a:schemeClr val="tx1"/>
                </a:solidFill>
                <a:effectLst/>
              </a:rPr>
              <a:t>We can see that more than a half of the </a:t>
            </a:r>
            <a:r>
              <a:rPr lang="en-US" b="0" i="0" dirty="0" err="1">
                <a:solidFill>
                  <a:schemeClr val="tx1"/>
                </a:solidFill>
                <a:effectLst/>
              </a:rPr>
              <a:t>cyclistic</a:t>
            </a:r>
            <a:r>
              <a:rPr lang="en-US" b="0" i="0" dirty="0">
                <a:solidFill>
                  <a:schemeClr val="tx1"/>
                </a:solidFill>
                <a:effectLst/>
              </a:rPr>
              <a:t> users has chosen the membership option. Members ride more as compared to the casual riders.</a:t>
            </a:r>
          </a:p>
        </p:txBody>
      </p:sp>
    </p:spTree>
    <p:extLst>
      <p:ext uri="{BB962C8B-B14F-4D97-AF65-F5344CB8AC3E}">
        <p14:creationId xmlns:p14="http://schemas.microsoft.com/office/powerpoint/2010/main" val="1166701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5151A97-56AA-E848-99CC-0ABAF2217ED6}"/>
              </a:ext>
            </a:extLst>
          </p:cNvPr>
          <p:cNvSpPr>
            <a:spLocks noGrp="1"/>
          </p:cNvSpPr>
          <p:nvPr>
            <p:ph type="title"/>
          </p:nvPr>
        </p:nvSpPr>
        <p:spPr/>
        <p:txBody>
          <a:bodyPr>
            <a:normAutofit/>
          </a:bodyPr>
          <a:lstStyle/>
          <a:p>
            <a:pPr algn="ctr"/>
            <a:r>
              <a:rPr lang="en-US" sz="4000" i="0" dirty="0">
                <a:solidFill>
                  <a:schemeClr val="tx1"/>
                </a:solidFill>
                <a:effectLst/>
              </a:rPr>
              <a:t>Proportion of Daily Rides and Monthly Rides</a:t>
            </a:r>
            <a:endParaRPr lang="en-IN" sz="4000" dirty="0">
              <a:solidFill>
                <a:schemeClr val="tx1"/>
              </a:solidFill>
            </a:endParaRPr>
          </a:p>
        </p:txBody>
      </p:sp>
      <p:pic>
        <p:nvPicPr>
          <p:cNvPr id="11" name="Content Placeholder 10">
            <a:extLst>
              <a:ext uri="{FF2B5EF4-FFF2-40B4-BE49-F238E27FC236}">
                <a16:creationId xmlns:a16="http://schemas.microsoft.com/office/drawing/2014/main" id="{FF927ED1-5D97-019E-16CA-E1C149903BC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18052" y="1942833"/>
            <a:ext cx="4896533" cy="3829584"/>
          </a:xfrm>
        </p:spPr>
      </p:pic>
      <p:pic>
        <p:nvPicPr>
          <p:cNvPr id="13" name="Content Placeholder 12">
            <a:extLst>
              <a:ext uri="{FF2B5EF4-FFF2-40B4-BE49-F238E27FC236}">
                <a16:creationId xmlns:a16="http://schemas.microsoft.com/office/drawing/2014/main" id="{49700EE9-1D8C-BA7C-67C7-A2BEE9489F5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38534" y="1942833"/>
            <a:ext cx="4896533" cy="3829584"/>
          </a:xfrm>
        </p:spPr>
      </p:pic>
    </p:spTree>
    <p:extLst>
      <p:ext uri="{BB962C8B-B14F-4D97-AF65-F5344CB8AC3E}">
        <p14:creationId xmlns:p14="http://schemas.microsoft.com/office/powerpoint/2010/main" val="4251330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2EE84DDF-B8F8-C86F-B025-9703F5A7F7E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406624" y="2435192"/>
            <a:ext cx="4319390" cy="3525871"/>
          </a:xfrm>
        </p:spPr>
      </p:pic>
      <p:pic>
        <p:nvPicPr>
          <p:cNvPr id="10" name="Content Placeholder 9">
            <a:extLst>
              <a:ext uri="{FF2B5EF4-FFF2-40B4-BE49-F238E27FC236}">
                <a16:creationId xmlns:a16="http://schemas.microsoft.com/office/drawing/2014/main" id="{99CA42AF-FD40-AECD-D683-68375E62912E}"/>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527105" y="2435192"/>
            <a:ext cx="4319390" cy="3525871"/>
          </a:xfrm>
        </p:spPr>
      </p:pic>
      <p:sp>
        <p:nvSpPr>
          <p:cNvPr id="11" name="Text Placeholder 2">
            <a:extLst>
              <a:ext uri="{FF2B5EF4-FFF2-40B4-BE49-F238E27FC236}">
                <a16:creationId xmlns:a16="http://schemas.microsoft.com/office/drawing/2014/main" id="{1627AB54-9E92-E418-CCF3-D1304D63AE65}"/>
              </a:ext>
            </a:extLst>
          </p:cNvPr>
          <p:cNvSpPr>
            <a:spLocks noGrp="1"/>
          </p:cNvSpPr>
          <p:nvPr>
            <p:ph type="body" idx="1"/>
          </p:nvPr>
        </p:nvSpPr>
        <p:spPr>
          <a:xfrm>
            <a:off x="1116531" y="211756"/>
            <a:ext cx="10212404" cy="1366787"/>
          </a:xfrm>
        </p:spPr>
        <p:txBody>
          <a:bodyPr/>
          <a:lstStyle/>
          <a:p>
            <a:r>
              <a:rPr lang="en-US" cap="none" dirty="0">
                <a:solidFill>
                  <a:schemeClr val="tx1"/>
                </a:solidFill>
              </a:rPr>
              <a:t>Looking at rides by day of the week, we see that total rides increases during the weekend, especially on Saturday. Members are more consistent in their use of </a:t>
            </a:r>
            <a:r>
              <a:rPr lang="en-US" cap="none" dirty="0" err="1">
                <a:solidFill>
                  <a:schemeClr val="tx1"/>
                </a:solidFill>
              </a:rPr>
              <a:t>cyclistic</a:t>
            </a:r>
            <a:r>
              <a:rPr lang="en-US" cap="none" dirty="0">
                <a:solidFill>
                  <a:schemeClr val="tx1"/>
                </a:solidFill>
              </a:rPr>
              <a:t> during weekdays than casual riders, with 60-70% of total rides per day. During the weekend, casual riders increase their riding activity by 20%.</a:t>
            </a:r>
            <a:endParaRPr lang="en-IN" cap="none" dirty="0">
              <a:solidFill>
                <a:schemeClr val="tx1"/>
              </a:solidFill>
            </a:endParaRPr>
          </a:p>
        </p:txBody>
      </p:sp>
    </p:spTree>
    <p:extLst>
      <p:ext uri="{BB962C8B-B14F-4D97-AF65-F5344CB8AC3E}">
        <p14:creationId xmlns:p14="http://schemas.microsoft.com/office/powerpoint/2010/main" val="3078747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DF34A9D-08CF-874B-BD11-8AB377B6E2AF}"/>
              </a:ext>
            </a:extLst>
          </p:cNvPr>
          <p:cNvSpPr>
            <a:spLocks noGrp="1"/>
          </p:cNvSpPr>
          <p:nvPr>
            <p:ph type="title"/>
          </p:nvPr>
        </p:nvSpPr>
        <p:spPr/>
        <p:txBody>
          <a:bodyPr>
            <a:normAutofit/>
          </a:bodyPr>
          <a:lstStyle/>
          <a:p>
            <a:pPr algn="ctr"/>
            <a:r>
              <a:rPr lang="en-IN" sz="4000" i="0" dirty="0">
                <a:solidFill>
                  <a:schemeClr val="tx1"/>
                </a:solidFill>
                <a:effectLst/>
              </a:rPr>
              <a:t>Proportion of </a:t>
            </a:r>
            <a:r>
              <a:rPr lang="en-IN" sz="4000" i="0" dirty="0" err="1">
                <a:solidFill>
                  <a:schemeClr val="tx1"/>
                </a:solidFill>
                <a:effectLst/>
              </a:rPr>
              <a:t>Rideables</a:t>
            </a:r>
            <a:endParaRPr lang="en-IN" sz="4000" dirty="0">
              <a:solidFill>
                <a:schemeClr val="tx1"/>
              </a:solidFill>
            </a:endParaRPr>
          </a:p>
        </p:txBody>
      </p:sp>
      <p:pic>
        <p:nvPicPr>
          <p:cNvPr id="11" name="Content Placeholder 10">
            <a:extLst>
              <a:ext uri="{FF2B5EF4-FFF2-40B4-BE49-F238E27FC236}">
                <a16:creationId xmlns:a16="http://schemas.microsoft.com/office/drawing/2014/main" id="{5800E964-D71B-4DA2-49EE-4BA4FF3B3C8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406624" y="2582863"/>
            <a:ext cx="4319390" cy="3378200"/>
          </a:xfrm>
        </p:spPr>
      </p:pic>
      <p:sp>
        <p:nvSpPr>
          <p:cNvPr id="8" name="Text Placeholder 7">
            <a:extLst>
              <a:ext uri="{FF2B5EF4-FFF2-40B4-BE49-F238E27FC236}">
                <a16:creationId xmlns:a16="http://schemas.microsoft.com/office/drawing/2014/main" id="{45953218-2460-9DCC-A0E4-2E7451E9C1A1}"/>
              </a:ext>
            </a:extLst>
          </p:cNvPr>
          <p:cNvSpPr>
            <a:spLocks noGrp="1"/>
          </p:cNvSpPr>
          <p:nvPr>
            <p:ph type="body" sz="quarter" idx="3"/>
          </p:nvPr>
        </p:nvSpPr>
        <p:spPr>
          <a:xfrm>
            <a:off x="1232034" y="1846052"/>
            <a:ext cx="9923646" cy="736282"/>
          </a:xfrm>
        </p:spPr>
        <p:txBody>
          <a:bodyPr>
            <a:normAutofit fontScale="92500" lnSpcReduction="20000"/>
          </a:bodyPr>
          <a:lstStyle/>
          <a:p>
            <a:r>
              <a:rPr lang="en-US" cap="none" dirty="0">
                <a:solidFill>
                  <a:schemeClr val="tx1"/>
                </a:solidFill>
              </a:rPr>
              <a:t>While there is a clear preference for classic bike within the members, the ride length does not seem to be greatly affected by the type of </a:t>
            </a:r>
            <a:r>
              <a:rPr lang="en-US" cap="none" dirty="0" err="1">
                <a:solidFill>
                  <a:schemeClr val="tx1"/>
                </a:solidFill>
              </a:rPr>
              <a:t>rideables</a:t>
            </a:r>
            <a:r>
              <a:rPr lang="en-US" cap="none" dirty="0">
                <a:solidFill>
                  <a:schemeClr val="tx1"/>
                </a:solidFill>
              </a:rPr>
              <a:t>. Casual riders, on the other hand, favor electric bike and tend to take longer rides with it on the weekends.</a:t>
            </a:r>
            <a:endParaRPr lang="en-IN" cap="none" dirty="0">
              <a:solidFill>
                <a:schemeClr val="tx1"/>
              </a:solidFill>
            </a:endParaRPr>
          </a:p>
        </p:txBody>
      </p:sp>
      <p:pic>
        <p:nvPicPr>
          <p:cNvPr id="13" name="Content Placeholder 12">
            <a:extLst>
              <a:ext uri="{FF2B5EF4-FFF2-40B4-BE49-F238E27FC236}">
                <a16:creationId xmlns:a16="http://schemas.microsoft.com/office/drawing/2014/main" id="{F2537A44-D83A-C911-9379-EDF99F05D8AE}"/>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527105" y="2582863"/>
            <a:ext cx="4319390" cy="3378200"/>
          </a:xfrm>
        </p:spPr>
      </p:pic>
    </p:spTree>
    <p:extLst>
      <p:ext uri="{BB962C8B-B14F-4D97-AF65-F5344CB8AC3E}">
        <p14:creationId xmlns:p14="http://schemas.microsoft.com/office/powerpoint/2010/main" val="1627281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F7C0B-0B91-B84D-EA84-23934F9F95DA}"/>
              </a:ext>
            </a:extLst>
          </p:cNvPr>
          <p:cNvSpPr>
            <a:spLocks noGrp="1"/>
          </p:cNvSpPr>
          <p:nvPr>
            <p:ph type="title"/>
          </p:nvPr>
        </p:nvSpPr>
        <p:spPr/>
        <p:txBody>
          <a:bodyPr>
            <a:normAutofit/>
          </a:bodyPr>
          <a:lstStyle/>
          <a:p>
            <a:pPr algn="ctr"/>
            <a:r>
              <a:rPr lang="en-IN" sz="4000" i="0" dirty="0">
                <a:solidFill>
                  <a:schemeClr val="tx1"/>
                </a:solidFill>
                <a:effectLst/>
              </a:rPr>
              <a:t>Rides Duration</a:t>
            </a:r>
            <a:endParaRPr lang="en-IN" sz="4000" dirty="0">
              <a:solidFill>
                <a:schemeClr val="tx1"/>
              </a:solidFill>
            </a:endParaRPr>
          </a:p>
        </p:txBody>
      </p:sp>
      <p:pic>
        <p:nvPicPr>
          <p:cNvPr id="10" name="Content Placeholder 9">
            <a:extLst>
              <a:ext uri="{FF2B5EF4-FFF2-40B4-BE49-F238E27FC236}">
                <a16:creationId xmlns:a16="http://schemas.microsoft.com/office/drawing/2014/main" id="{5AA89ECF-35AC-639C-2DAB-B97790612D3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18052" y="1942833"/>
            <a:ext cx="4896533" cy="3829584"/>
          </a:xfrm>
        </p:spPr>
      </p:pic>
      <p:pic>
        <p:nvPicPr>
          <p:cNvPr id="12" name="Content Placeholder 11">
            <a:extLst>
              <a:ext uri="{FF2B5EF4-FFF2-40B4-BE49-F238E27FC236}">
                <a16:creationId xmlns:a16="http://schemas.microsoft.com/office/drawing/2014/main" id="{BBF5421B-41F7-DA43-0836-D4C7D796056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38534" y="1942833"/>
            <a:ext cx="4896533" cy="3829584"/>
          </a:xfrm>
        </p:spPr>
      </p:pic>
    </p:spTree>
    <p:extLst>
      <p:ext uri="{BB962C8B-B14F-4D97-AF65-F5344CB8AC3E}">
        <p14:creationId xmlns:p14="http://schemas.microsoft.com/office/powerpoint/2010/main" val="2712229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B0CB4-50FD-CF1A-F5F3-2BF0A61AAD4C}"/>
              </a:ext>
            </a:extLst>
          </p:cNvPr>
          <p:cNvSpPr>
            <a:spLocks noGrp="1"/>
          </p:cNvSpPr>
          <p:nvPr>
            <p:ph type="title"/>
          </p:nvPr>
        </p:nvSpPr>
        <p:spPr/>
        <p:txBody>
          <a:bodyPr>
            <a:normAutofit/>
          </a:bodyPr>
          <a:lstStyle/>
          <a:p>
            <a:pPr algn="ctr"/>
            <a:r>
              <a:rPr lang="en-IN" sz="4000" i="0" dirty="0">
                <a:solidFill>
                  <a:schemeClr val="tx1"/>
                </a:solidFill>
                <a:effectLst/>
              </a:rPr>
              <a:t>Rides Duration</a:t>
            </a:r>
            <a:endParaRPr lang="en-IN" sz="4000" dirty="0"/>
          </a:p>
        </p:txBody>
      </p:sp>
      <p:pic>
        <p:nvPicPr>
          <p:cNvPr id="6" name="Content Placeholder 5">
            <a:extLst>
              <a:ext uri="{FF2B5EF4-FFF2-40B4-BE49-F238E27FC236}">
                <a16:creationId xmlns:a16="http://schemas.microsoft.com/office/drawing/2014/main" id="{389F8B35-CFD0-F4DB-5E90-679BE790398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18052" y="1942833"/>
            <a:ext cx="4896533" cy="3829584"/>
          </a:xfrm>
        </p:spPr>
      </p:pic>
      <p:sp>
        <p:nvSpPr>
          <p:cNvPr id="4" name="Content Placeholder 3">
            <a:extLst>
              <a:ext uri="{FF2B5EF4-FFF2-40B4-BE49-F238E27FC236}">
                <a16:creationId xmlns:a16="http://schemas.microsoft.com/office/drawing/2014/main" id="{A4912655-DCD7-ACA5-5961-8BED4B65EF68}"/>
              </a:ext>
            </a:extLst>
          </p:cNvPr>
          <p:cNvSpPr>
            <a:spLocks noGrp="1"/>
          </p:cNvSpPr>
          <p:nvPr>
            <p:ph sz="half" idx="2"/>
          </p:nvPr>
        </p:nvSpPr>
        <p:spPr/>
        <p:txBody>
          <a:bodyPr>
            <a:normAutofit lnSpcReduction="10000"/>
          </a:bodyPr>
          <a:lstStyle/>
          <a:p>
            <a:pPr algn="l"/>
            <a:r>
              <a:rPr lang="en-US" b="0" i="0" dirty="0">
                <a:solidFill>
                  <a:schemeClr val="tx1"/>
                </a:solidFill>
                <a:effectLst/>
              </a:rPr>
              <a:t>Comparing the distribution, we see that casual riders have longer and more variable rides duration: about twice as long than members do. The median duration is 22 minutes for casual riders and 11 minutes for members. For casual riders, 75% of the rides are under 42 minutes and. For members, 75% are under 19 minutes.</a:t>
            </a:r>
          </a:p>
          <a:p>
            <a:pPr algn="l"/>
            <a:r>
              <a:rPr lang="en-US" b="0" i="0" dirty="0">
                <a:solidFill>
                  <a:schemeClr val="tx1"/>
                </a:solidFill>
                <a:effectLst/>
              </a:rPr>
              <a:t>Both of the plots show positive skewness, indicated by the mean that is greater than the median. Mean ride length is 42 minutes for casual riders and 19 minutes for members. This skewness is largely caused by the presence of outliers: rides duration that are relatively very long.</a:t>
            </a:r>
          </a:p>
        </p:txBody>
      </p:sp>
    </p:spTree>
    <p:extLst>
      <p:ext uri="{BB962C8B-B14F-4D97-AF65-F5344CB8AC3E}">
        <p14:creationId xmlns:p14="http://schemas.microsoft.com/office/powerpoint/2010/main" val="5882360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F150C-9C90-89FA-D20A-744A2C037092}"/>
              </a:ext>
            </a:extLst>
          </p:cNvPr>
          <p:cNvSpPr>
            <a:spLocks noGrp="1"/>
          </p:cNvSpPr>
          <p:nvPr>
            <p:ph type="title"/>
          </p:nvPr>
        </p:nvSpPr>
        <p:spPr/>
        <p:txBody>
          <a:bodyPr>
            <a:normAutofit/>
          </a:bodyPr>
          <a:lstStyle/>
          <a:p>
            <a:pPr algn="ctr"/>
            <a:r>
              <a:rPr lang="en-IN" sz="4000" i="0" dirty="0">
                <a:solidFill>
                  <a:schemeClr val="tx1"/>
                </a:solidFill>
                <a:effectLst/>
              </a:rPr>
              <a:t>Location</a:t>
            </a:r>
            <a:r>
              <a:rPr lang="en-IN" sz="4000" i="0" dirty="0">
                <a:effectLst/>
              </a:rPr>
              <a:t> Map</a:t>
            </a:r>
            <a:endParaRPr lang="en-IN" sz="4000" dirty="0"/>
          </a:p>
        </p:txBody>
      </p:sp>
      <p:pic>
        <p:nvPicPr>
          <p:cNvPr id="6" name="Content Placeholder 5">
            <a:extLst>
              <a:ext uri="{FF2B5EF4-FFF2-40B4-BE49-F238E27FC236}">
                <a16:creationId xmlns:a16="http://schemas.microsoft.com/office/drawing/2014/main" id="{63ED2F6B-4A70-4626-CA7C-82A6A91CD15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27570" y="1846263"/>
            <a:ext cx="4277497" cy="4022725"/>
          </a:xfrm>
        </p:spPr>
      </p:pic>
      <p:sp>
        <p:nvSpPr>
          <p:cNvPr id="4" name="Content Placeholder 3">
            <a:extLst>
              <a:ext uri="{FF2B5EF4-FFF2-40B4-BE49-F238E27FC236}">
                <a16:creationId xmlns:a16="http://schemas.microsoft.com/office/drawing/2014/main" id="{D27DA25F-380A-71DE-915A-BA46A7D22174}"/>
              </a:ext>
            </a:extLst>
          </p:cNvPr>
          <p:cNvSpPr>
            <a:spLocks noGrp="1"/>
          </p:cNvSpPr>
          <p:nvPr>
            <p:ph sz="half" idx="2"/>
          </p:nvPr>
        </p:nvSpPr>
        <p:spPr/>
        <p:txBody>
          <a:bodyPr/>
          <a:lstStyle/>
          <a:p>
            <a:pPr algn="l"/>
            <a:r>
              <a:rPr lang="en-US" b="0" i="0" dirty="0">
                <a:solidFill>
                  <a:schemeClr val="tx1"/>
                </a:solidFill>
                <a:effectLst/>
              </a:rPr>
              <a:t>The map below displays 200 stations with the highest number of rides started. The purple circles represent casual riders, and the pink represent members. Radius of the circles illustrate the total rides starting out from a particular station.</a:t>
            </a:r>
          </a:p>
          <a:p>
            <a:pPr algn="l"/>
            <a:r>
              <a:rPr lang="en-US" b="0" i="0" dirty="0">
                <a:solidFill>
                  <a:schemeClr val="tx1"/>
                </a:solidFill>
                <a:effectLst/>
              </a:rPr>
              <a:t>As shown on the map, members are clustered further inland, beginning their rides on docking stations located within the city. Casual riders, on the other hand, tend to start their rides on stations closer to the coastal area.</a:t>
            </a:r>
          </a:p>
        </p:txBody>
      </p:sp>
    </p:spTree>
    <p:extLst>
      <p:ext uri="{BB962C8B-B14F-4D97-AF65-F5344CB8AC3E}">
        <p14:creationId xmlns:p14="http://schemas.microsoft.com/office/powerpoint/2010/main" val="1031065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FB75B-5C25-038B-42D8-A1F8694E2AE2}"/>
              </a:ext>
            </a:extLst>
          </p:cNvPr>
          <p:cNvSpPr>
            <a:spLocks noGrp="1"/>
          </p:cNvSpPr>
          <p:nvPr>
            <p:ph type="title"/>
          </p:nvPr>
        </p:nvSpPr>
        <p:spPr/>
        <p:txBody>
          <a:bodyPr/>
          <a:lstStyle/>
          <a:p>
            <a:pPr algn="ctr"/>
            <a:r>
              <a:rPr lang="en-IN" i="0" dirty="0">
                <a:solidFill>
                  <a:schemeClr val="tx1"/>
                </a:solidFill>
                <a:effectLst/>
              </a:rPr>
              <a:t>Summary of the Analysis</a:t>
            </a:r>
            <a:endParaRPr lang="en-IN" dirty="0">
              <a:solidFill>
                <a:schemeClr val="tx1"/>
              </a:solidFill>
            </a:endParaRPr>
          </a:p>
        </p:txBody>
      </p:sp>
      <p:sp>
        <p:nvSpPr>
          <p:cNvPr id="3" name="Content Placeholder 2">
            <a:extLst>
              <a:ext uri="{FF2B5EF4-FFF2-40B4-BE49-F238E27FC236}">
                <a16:creationId xmlns:a16="http://schemas.microsoft.com/office/drawing/2014/main" id="{C3FD3C29-9BFF-668A-7542-DBA9918AE60B}"/>
              </a:ext>
            </a:extLst>
          </p:cNvPr>
          <p:cNvSpPr>
            <a:spLocks noGrp="1"/>
          </p:cNvSpPr>
          <p:nvPr>
            <p:ph idx="1"/>
          </p:nvPr>
        </p:nvSpPr>
        <p:spPr/>
        <p:txBody>
          <a:bodyPr/>
          <a:lstStyle/>
          <a:p>
            <a:pPr algn="l">
              <a:buClrTx/>
              <a:buFont typeface="+mj-lt"/>
              <a:buAutoNum type="arabicPeriod"/>
            </a:pPr>
            <a:r>
              <a:rPr lang="en-US" b="0" i="0" dirty="0">
                <a:solidFill>
                  <a:schemeClr val="tx1"/>
                </a:solidFill>
                <a:effectLst/>
              </a:rPr>
              <a:t> Casual riders use Cyclistic bikes for a longer duration and ride more frequently on the weekends and warmer seasons. They favor electric bikes and docking stations located close to the lake. These riding patterns suggest that casual riders have a leisure-oriented use of Cyclistic.</a:t>
            </a:r>
          </a:p>
          <a:p>
            <a:pPr algn="l">
              <a:buClrTx/>
              <a:buFont typeface="+mj-lt"/>
              <a:buAutoNum type="arabicPeriod"/>
            </a:pPr>
            <a:r>
              <a:rPr lang="en-US" b="0" i="0" dirty="0">
                <a:solidFill>
                  <a:schemeClr val="tx1"/>
                </a:solidFill>
                <a:effectLst/>
              </a:rPr>
              <a:t> Users with annual membership, on the other hand, appear to have a more practical use of the bike-share service. They ride more frequently and consistently throughout the weekdays, taking shorter rides and preferring classic bikes. They start their rides from stations located further within the city.</a:t>
            </a:r>
          </a:p>
          <a:p>
            <a:pPr marL="457200" indent="-457200">
              <a:buClrTx/>
              <a:buFont typeface="+mj-lt"/>
              <a:buAutoNum type="arabicPeriod"/>
            </a:pPr>
            <a:endParaRPr lang="en-IN" dirty="0">
              <a:solidFill>
                <a:schemeClr val="tx1"/>
              </a:solidFill>
            </a:endParaRPr>
          </a:p>
        </p:txBody>
      </p:sp>
    </p:spTree>
    <p:extLst>
      <p:ext uri="{BB962C8B-B14F-4D97-AF65-F5344CB8AC3E}">
        <p14:creationId xmlns:p14="http://schemas.microsoft.com/office/powerpoint/2010/main" val="42352579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F8652-6461-4925-CC64-AB1A159472E2}"/>
              </a:ext>
            </a:extLst>
          </p:cNvPr>
          <p:cNvSpPr>
            <a:spLocks noGrp="1"/>
          </p:cNvSpPr>
          <p:nvPr>
            <p:ph type="title"/>
          </p:nvPr>
        </p:nvSpPr>
        <p:spPr/>
        <p:txBody>
          <a:bodyPr/>
          <a:lstStyle/>
          <a:p>
            <a:pPr algn="ctr"/>
            <a:r>
              <a:rPr lang="en-IN" i="0" dirty="0">
                <a:solidFill>
                  <a:schemeClr val="tx1"/>
                </a:solidFill>
                <a:effectLst/>
              </a:rPr>
              <a:t>Top Three Recommendations</a:t>
            </a:r>
            <a:endParaRPr lang="en-IN" dirty="0">
              <a:solidFill>
                <a:schemeClr val="tx1"/>
              </a:solidFill>
            </a:endParaRPr>
          </a:p>
        </p:txBody>
      </p:sp>
      <p:sp>
        <p:nvSpPr>
          <p:cNvPr id="3" name="Content Placeholder 2">
            <a:extLst>
              <a:ext uri="{FF2B5EF4-FFF2-40B4-BE49-F238E27FC236}">
                <a16:creationId xmlns:a16="http://schemas.microsoft.com/office/drawing/2014/main" id="{1E01D47C-6882-B1B9-A65A-143D65CB7136}"/>
              </a:ext>
            </a:extLst>
          </p:cNvPr>
          <p:cNvSpPr>
            <a:spLocks noGrp="1"/>
          </p:cNvSpPr>
          <p:nvPr>
            <p:ph idx="1"/>
          </p:nvPr>
        </p:nvSpPr>
        <p:spPr/>
        <p:txBody>
          <a:bodyPr/>
          <a:lstStyle/>
          <a:p>
            <a:pPr algn="l">
              <a:buClrTx/>
              <a:buFont typeface="+mj-lt"/>
              <a:buAutoNum type="arabicPeriod"/>
            </a:pPr>
            <a:r>
              <a:rPr lang="en-US" b="0" i="0" dirty="0">
                <a:solidFill>
                  <a:schemeClr val="tx1"/>
                </a:solidFill>
                <a:effectLst/>
                <a:latin typeface="-apple-system"/>
              </a:rPr>
              <a:t> Create seasonal campaigns, e.g., promotional deals for membership sign-up during the peak months (July, August) or on weekends.</a:t>
            </a:r>
          </a:p>
          <a:p>
            <a:pPr algn="l">
              <a:buClrTx/>
              <a:buFont typeface="+mj-lt"/>
              <a:buAutoNum type="arabicPeriod"/>
            </a:pPr>
            <a:r>
              <a:rPr lang="en-US" b="0" i="0" dirty="0">
                <a:solidFill>
                  <a:schemeClr val="tx1"/>
                </a:solidFill>
                <a:effectLst/>
                <a:latin typeface="-apple-system"/>
              </a:rPr>
              <a:t> Offer discounts for shorter rides on weekdays during work commuting hours.</a:t>
            </a:r>
          </a:p>
          <a:p>
            <a:pPr algn="l">
              <a:buClrTx/>
              <a:buFont typeface="+mj-lt"/>
              <a:buAutoNum type="arabicPeriod"/>
            </a:pPr>
            <a:r>
              <a:rPr lang="en-US" b="0" i="0" dirty="0">
                <a:solidFill>
                  <a:schemeClr val="tx1"/>
                </a:solidFill>
                <a:effectLst/>
                <a:latin typeface="-apple-system"/>
              </a:rPr>
              <a:t> Investigate whether adding more docking stations within the city would boost membership sign-ups.</a:t>
            </a:r>
          </a:p>
        </p:txBody>
      </p:sp>
    </p:spTree>
    <p:extLst>
      <p:ext uri="{BB962C8B-B14F-4D97-AF65-F5344CB8AC3E}">
        <p14:creationId xmlns:p14="http://schemas.microsoft.com/office/powerpoint/2010/main" val="4267604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8C99F4-5F36-1009-940F-70FF8817F2FA}"/>
              </a:ext>
            </a:extLst>
          </p:cNvPr>
          <p:cNvSpPr>
            <a:spLocks noGrp="1"/>
          </p:cNvSpPr>
          <p:nvPr>
            <p:ph type="title"/>
          </p:nvPr>
        </p:nvSpPr>
        <p:spPr/>
        <p:txBody>
          <a:bodyPr/>
          <a:lstStyle/>
          <a:p>
            <a:pPr algn="ctr"/>
            <a:r>
              <a:rPr lang="en-IN" dirty="0">
                <a:solidFill>
                  <a:schemeClr val="tx1"/>
                </a:solidFill>
              </a:rPr>
              <a:t>Introduction</a:t>
            </a:r>
          </a:p>
        </p:txBody>
      </p:sp>
      <p:sp>
        <p:nvSpPr>
          <p:cNvPr id="5" name="Content Placeholder 4">
            <a:extLst>
              <a:ext uri="{FF2B5EF4-FFF2-40B4-BE49-F238E27FC236}">
                <a16:creationId xmlns:a16="http://schemas.microsoft.com/office/drawing/2014/main" id="{3D795D17-22BB-25F6-CE95-6B0A3D963002}"/>
              </a:ext>
            </a:extLst>
          </p:cNvPr>
          <p:cNvSpPr>
            <a:spLocks noGrp="1"/>
          </p:cNvSpPr>
          <p:nvPr>
            <p:ph idx="1"/>
          </p:nvPr>
        </p:nvSpPr>
        <p:spPr>
          <a:xfrm>
            <a:off x="1097280" y="1845734"/>
            <a:ext cx="10058400" cy="4006426"/>
          </a:xfrm>
        </p:spPr>
        <p:txBody>
          <a:bodyPr/>
          <a:lstStyle/>
          <a:p>
            <a:r>
              <a:rPr lang="en-US" dirty="0">
                <a:solidFill>
                  <a:schemeClr val="tx1"/>
                </a:solidFill>
              </a:rPr>
              <a:t>Welcome to the Cyclistic bike-share analysis case study.</a:t>
            </a:r>
          </a:p>
          <a:p>
            <a:r>
              <a:rPr lang="en-US" dirty="0">
                <a:solidFill>
                  <a:schemeClr val="tx1"/>
                </a:solidFill>
              </a:rPr>
              <a:t>In this case study, I have performed many real-world tasks of a junior data analyst. I worked for a fictional company, Cyclistic, and met different characters and team members. In order to answer the key business questions, I followed the steps of the data analysis process: ask, prepare, process, analyze, share, and act.</a:t>
            </a:r>
            <a:endParaRPr lang="en-IN" dirty="0">
              <a:solidFill>
                <a:schemeClr val="tx1"/>
              </a:solidFill>
            </a:endParaRPr>
          </a:p>
        </p:txBody>
      </p:sp>
    </p:spTree>
    <p:extLst>
      <p:ext uri="{BB962C8B-B14F-4D97-AF65-F5344CB8AC3E}">
        <p14:creationId xmlns:p14="http://schemas.microsoft.com/office/powerpoint/2010/main" val="1544967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08DB7-6B87-A429-6B15-89ADAE65C0D7}"/>
              </a:ext>
            </a:extLst>
          </p:cNvPr>
          <p:cNvSpPr>
            <a:spLocks noGrp="1"/>
          </p:cNvSpPr>
          <p:nvPr>
            <p:ph type="title"/>
          </p:nvPr>
        </p:nvSpPr>
        <p:spPr/>
        <p:txBody>
          <a:bodyPr>
            <a:normAutofit/>
          </a:bodyPr>
          <a:lstStyle/>
          <a:p>
            <a:pPr algn="ctr"/>
            <a:r>
              <a:rPr lang="en-US" i="0" dirty="0">
                <a:solidFill>
                  <a:schemeClr val="tx1"/>
                </a:solidFill>
                <a:effectLst/>
              </a:rPr>
              <a:t>Statement of the Business </a:t>
            </a:r>
            <a:r>
              <a:rPr lang="en-US" dirty="0">
                <a:solidFill>
                  <a:schemeClr val="tx1"/>
                </a:solidFill>
              </a:rPr>
              <a:t>T</a:t>
            </a:r>
            <a:r>
              <a:rPr lang="en-US" i="0" dirty="0">
                <a:solidFill>
                  <a:schemeClr val="tx1"/>
                </a:solidFill>
                <a:effectLst/>
              </a:rPr>
              <a:t>ask</a:t>
            </a:r>
            <a:endParaRPr lang="en-IN" dirty="0">
              <a:solidFill>
                <a:schemeClr val="tx1"/>
              </a:solidFill>
            </a:endParaRPr>
          </a:p>
        </p:txBody>
      </p:sp>
      <p:sp>
        <p:nvSpPr>
          <p:cNvPr id="3" name="Content Placeholder 2">
            <a:extLst>
              <a:ext uri="{FF2B5EF4-FFF2-40B4-BE49-F238E27FC236}">
                <a16:creationId xmlns:a16="http://schemas.microsoft.com/office/drawing/2014/main" id="{69D55EC9-550D-BBC6-8848-8D2617F44B4E}"/>
              </a:ext>
            </a:extLst>
          </p:cNvPr>
          <p:cNvSpPr>
            <a:spLocks noGrp="1"/>
          </p:cNvSpPr>
          <p:nvPr>
            <p:ph idx="1"/>
          </p:nvPr>
        </p:nvSpPr>
        <p:spPr>
          <a:xfrm>
            <a:off x="1097280" y="1855359"/>
            <a:ext cx="10058400" cy="4023360"/>
          </a:xfrm>
        </p:spPr>
        <p:txBody>
          <a:bodyPr/>
          <a:lstStyle/>
          <a:p>
            <a:pPr algn="l"/>
            <a:r>
              <a:rPr lang="en-US" b="0" i="0" dirty="0">
                <a:solidFill>
                  <a:schemeClr val="tx1"/>
                </a:solidFill>
                <a:effectLst/>
              </a:rPr>
              <a:t>Analyze the data and identify trends to understand how annual members and casual riders differ, why casual riders would buy a membership, and how digital media could affect their marketing tactics. Insights from the analysis will be used to design marketing strategies aimed at converting casual riders into annual members.</a:t>
            </a:r>
          </a:p>
          <a:p>
            <a:endParaRPr lang="en-IN" dirty="0">
              <a:solidFill>
                <a:schemeClr val="tx1"/>
              </a:solidFill>
            </a:endParaRPr>
          </a:p>
        </p:txBody>
      </p:sp>
    </p:spTree>
    <p:extLst>
      <p:ext uri="{BB962C8B-B14F-4D97-AF65-F5344CB8AC3E}">
        <p14:creationId xmlns:p14="http://schemas.microsoft.com/office/powerpoint/2010/main" val="4039960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56921-F83C-3CFC-2E38-61592A7E54CA}"/>
              </a:ext>
            </a:extLst>
          </p:cNvPr>
          <p:cNvSpPr>
            <a:spLocks noGrp="1"/>
          </p:cNvSpPr>
          <p:nvPr>
            <p:ph type="title"/>
          </p:nvPr>
        </p:nvSpPr>
        <p:spPr/>
        <p:txBody>
          <a:bodyPr/>
          <a:lstStyle/>
          <a:p>
            <a:pPr algn="ctr"/>
            <a:r>
              <a:rPr lang="en-IN" dirty="0">
                <a:solidFill>
                  <a:schemeClr val="tx1"/>
                </a:solidFill>
              </a:rPr>
              <a:t>Key Stakeholders</a:t>
            </a:r>
          </a:p>
        </p:txBody>
      </p:sp>
      <p:sp>
        <p:nvSpPr>
          <p:cNvPr id="3" name="Content Placeholder 2">
            <a:extLst>
              <a:ext uri="{FF2B5EF4-FFF2-40B4-BE49-F238E27FC236}">
                <a16:creationId xmlns:a16="http://schemas.microsoft.com/office/drawing/2014/main" id="{50AE40F8-8888-6FD8-F842-3D0DE9BDFF53}"/>
              </a:ext>
            </a:extLst>
          </p:cNvPr>
          <p:cNvSpPr>
            <a:spLocks noGrp="1"/>
          </p:cNvSpPr>
          <p:nvPr>
            <p:ph idx="1"/>
          </p:nvPr>
        </p:nvSpPr>
        <p:spPr/>
        <p:txBody>
          <a:bodyPr>
            <a:normAutofit/>
          </a:bodyPr>
          <a:lstStyle/>
          <a:p>
            <a:pPr>
              <a:lnSpc>
                <a:spcPct val="100000"/>
              </a:lnSpc>
              <a:spcBef>
                <a:spcPts val="0"/>
              </a:spcBef>
              <a:spcAft>
                <a:spcPts val="0"/>
              </a:spcAft>
              <a:buClrTx/>
              <a:buSzPct val="103000"/>
              <a:buFont typeface="Arial" panose="020B0604020202020204" pitchFamily="34" charset="0"/>
              <a:buChar char="•"/>
            </a:pPr>
            <a:r>
              <a:rPr lang="en-US" dirty="0">
                <a:solidFill>
                  <a:schemeClr val="tx1"/>
                </a:solidFill>
              </a:rPr>
              <a:t> Cyclistic: A bike-share program that features more than 5,800 bicycles and 600 docking stations.</a:t>
            </a:r>
          </a:p>
          <a:p>
            <a:pPr>
              <a:lnSpc>
                <a:spcPct val="100000"/>
              </a:lnSpc>
              <a:spcBef>
                <a:spcPts val="0"/>
              </a:spcBef>
              <a:spcAft>
                <a:spcPts val="0"/>
              </a:spcAft>
              <a:buClrTx/>
              <a:buSzPct val="103000"/>
              <a:buFont typeface="Arial" panose="020B0604020202020204" pitchFamily="34" charset="0"/>
              <a:buChar char="•"/>
            </a:pPr>
            <a:r>
              <a:rPr lang="en-US" dirty="0">
                <a:solidFill>
                  <a:schemeClr val="tx1"/>
                </a:solidFill>
              </a:rPr>
              <a:t> Lily Moreno: The director of marketing and your manager.</a:t>
            </a:r>
          </a:p>
          <a:p>
            <a:pPr>
              <a:lnSpc>
                <a:spcPct val="100000"/>
              </a:lnSpc>
              <a:spcBef>
                <a:spcPts val="0"/>
              </a:spcBef>
              <a:spcAft>
                <a:spcPts val="0"/>
              </a:spcAft>
              <a:buClrTx/>
              <a:buSzPct val="103000"/>
              <a:buFont typeface="Arial" panose="020B0604020202020204" pitchFamily="34" charset="0"/>
              <a:buChar char="•"/>
            </a:pPr>
            <a:r>
              <a:rPr lang="en-US" dirty="0">
                <a:solidFill>
                  <a:schemeClr val="tx1"/>
                </a:solidFill>
              </a:rPr>
              <a:t> Cyclistic marketing analytics team: A team of data analysts who are responsible for collecting, analyzing, and reporting data that helps guide Cyclistic marketing strategy.</a:t>
            </a:r>
          </a:p>
          <a:p>
            <a:pPr>
              <a:lnSpc>
                <a:spcPct val="100000"/>
              </a:lnSpc>
              <a:spcBef>
                <a:spcPts val="0"/>
              </a:spcBef>
              <a:spcAft>
                <a:spcPts val="0"/>
              </a:spcAft>
              <a:buClrTx/>
              <a:buSzPct val="103000"/>
              <a:buFont typeface="Arial" panose="020B0604020202020204" pitchFamily="34" charset="0"/>
              <a:buChar char="•"/>
            </a:pPr>
            <a:r>
              <a:rPr lang="en-US" dirty="0">
                <a:solidFill>
                  <a:schemeClr val="tx1"/>
                </a:solidFill>
              </a:rPr>
              <a:t> Cyclistic executive team: The notoriously detail-oriented executive team will decide whether to approve the recommended marketing program.</a:t>
            </a:r>
            <a:endParaRPr lang="en-IN" dirty="0">
              <a:solidFill>
                <a:schemeClr val="tx1"/>
              </a:solidFill>
            </a:endParaRPr>
          </a:p>
        </p:txBody>
      </p:sp>
    </p:spTree>
    <p:extLst>
      <p:ext uri="{BB962C8B-B14F-4D97-AF65-F5344CB8AC3E}">
        <p14:creationId xmlns:p14="http://schemas.microsoft.com/office/powerpoint/2010/main" val="4055151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C03C4-DCDA-8CE0-E373-301AA738AE1B}"/>
              </a:ext>
            </a:extLst>
          </p:cNvPr>
          <p:cNvSpPr>
            <a:spLocks noGrp="1"/>
          </p:cNvSpPr>
          <p:nvPr>
            <p:ph type="title"/>
          </p:nvPr>
        </p:nvSpPr>
        <p:spPr/>
        <p:txBody>
          <a:bodyPr/>
          <a:lstStyle/>
          <a:p>
            <a:pPr algn="ctr"/>
            <a:r>
              <a:rPr lang="en-IN" dirty="0">
                <a:solidFill>
                  <a:schemeClr val="tx1"/>
                </a:solidFill>
              </a:rPr>
              <a:t>Data Source</a:t>
            </a:r>
          </a:p>
        </p:txBody>
      </p:sp>
      <p:sp>
        <p:nvSpPr>
          <p:cNvPr id="3" name="Content Placeholder 2">
            <a:extLst>
              <a:ext uri="{FF2B5EF4-FFF2-40B4-BE49-F238E27FC236}">
                <a16:creationId xmlns:a16="http://schemas.microsoft.com/office/drawing/2014/main" id="{055F63A8-4036-3CAE-74CE-7CE2B0EF9444}"/>
              </a:ext>
            </a:extLst>
          </p:cNvPr>
          <p:cNvSpPr>
            <a:spLocks noGrp="1"/>
          </p:cNvSpPr>
          <p:nvPr>
            <p:ph idx="1"/>
          </p:nvPr>
        </p:nvSpPr>
        <p:spPr/>
        <p:txBody>
          <a:bodyPr/>
          <a:lstStyle/>
          <a:p>
            <a:r>
              <a:rPr lang="en-US" b="0" i="0" dirty="0">
                <a:solidFill>
                  <a:schemeClr val="tx1"/>
                </a:solidFill>
                <a:effectLst/>
              </a:rPr>
              <a:t>The data used in the analysis is from previous twelve months i.e., from November 2021 to October 2022. It is downloaded from Divvy Data. Each file was originally compressed in a .zip file format. The .zip files were named according to the month in the year the data was collected. For example, the file containing the data from December 2021 was named “202112-divvy-tripdata.zip. The data has been made available by Motivate International Inc. under this data license agreement. The data-privacy issues prohibit from using riders’ personally identifiable information. The data is separated by month, each on its own csv. The population of the dataset is its own clients as bike riders. It has full credibility for the same reason. It is ROCCC because it is reliable, original, comprehensive, current, and cited. All the files have consistent columns and each column has the correct type of data. </a:t>
            </a:r>
          </a:p>
        </p:txBody>
      </p:sp>
    </p:spTree>
    <p:extLst>
      <p:ext uri="{BB962C8B-B14F-4D97-AF65-F5344CB8AC3E}">
        <p14:creationId xmlns:p14="http://schemas.microsoft.com/office/powerpoint/2010/main" val="3257106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D43FC-F588-3BAE-1DEF-4C8A5CA014E7}"/>
              </a:ext>
            </a:extLst>
          </p:cNvPr>
          <p:cNvSpPr>
            <a:spLocks noGrp="1"/>
          </p:cNvSpPr>
          <p:nvPr>
            <p:ph type="title"/>
          </p:nvPr>
        </p:nvSpPr>
        <p:spPr/>
        <p:txBody>
          <a:bodyPr/>
          <a:lstStyle/>
          <a:p>
            <a:pPr algn="ctr"/>
            <a:r>
              <a:rPr lang="en-IN" dirty="0">
                <a:solidFill>
                  <a:schemeClr val="tx1"/>
                </a:solidFill>
              </a:rPr>
              <a:t>Tools </a:t>
            </a:r>
          </a:p>
        </p:txBody>
      </p:sp>
      <p:sp>
        <p:nvSpPr>
          <p:cNvPr id="3" name="Content Placeholder 2">
            <a:extLst>
              <a:ext uri="{FF2B5EF4-FFF2-40B4-BE49-F238E27FC236}">
                <a16:creationId xmlns:a16="http://schemas.microsoft.com/office/drawing/2014/main" id="{5BE40C06-AAD5-BC90-26F6-B0745F3FFDED}"/>
              </a:ext>
            </a:extLst>
          </p:cNvPr>
          <p:cNvSpPr>
            <a:spLocks noGrp="1"/>
          </p:cNvSpPr>
          <p:nvPr>
            <p:ph idx="1"/>
          </p:nvPr>
        </p:nvSpPr>
        <p:spPr/>
        <p:txBody>
          <a:bodyPr/>
          <a:lstStyle/>
          <a:p>
            <a:pPr marL="0" indent="0">
              <a:lnSpc>
                <a:spcPct val="100000"/>
              </a:lnSpc>
              <a:spcBef>
                <a:spcPts val="0"/>
              </a:spcBef>
              <a:spcAft>
                <a:spcPts val="0"/>
              </a:spcAft>
              <a:buClrTx/>
              <a:buSzPct val="103000"/>
              <a:buFont typeface="Arial" panose="020B0604020202020204" pitchFamily="34" charset="0"/>
              <a:buChar char="•"/>
            </a:pPr>
            <a:r>
              <a:rPr lang="en-US" dirty="0">
                <a:solidFill>
                  <a:schemeClr val="tx1"/>
                </a:solidFill>
              </a:rPr>
              <a:t> Used Excel, RStudio and Power BI for the cleaning, analysis and visualization of the data. </a:t>
            </a:r>
          </a:p>
          <a:p>
            <a:pPr marL="0" indent="0">
              <a:lnSpc>
                <a:spcPct val="100000"/>
              </a:lnSpc>
              <a:spcBef>
                <a:spcPts val="0"/>
              </a:spcBef>
              <a:spcAft>
                <a:spcPts val="0"/>
              </a:spcAft>
              <a:buClrTx/>
              <a:buSzPct val="103000"/>
              <a:buFont typeface="Arial" panose="020B0604020202020204" pitchFamily="34" charset="0"/>
              <a:buChar char="•"/>
            </a:pPr>
            <a:r>
              <a:rPr lang="en-US" dirty="0">
                <a:solidFill>
                  <a:schemeClr val="tx1"/>
                </a:solidFill>
              </a:rPr>
              <a:t> Sorted, filtered and formatted the data using Excel since it is a simple program to use for sorting and filtering. </a:t>
            </a:r>
          </a:p>
          <a:p>
            <a:pPr marL="0" indent="0">
              <a:lnSpc>
                <a:spcPct val="100000"/>
              </a:lnSpc>
              <a:spcBef>
                <a:spcPts val="0"/>
              </a:spcBef>
              <a:spcAft>
                <a:spcPts val="0"/>
              </a:spcAft>
              <a:buClrTx/>
              <a:buSzPct val="103000"/>
              <a:buFont typeface="Arial" panose="020B0604020202020204" pitchFamily="34" charset="0"/>
              <a:buChar char="•"/>
            </a:pPr>
            <a:r>
              <a:rPr lang="en-US" dirty="0">
                <a:solidFill>
                  <a:schemeClr val="tx1"/>
                </a:solidFill>
              </a:rPr>
              <a:t> Further organized and analyzed data using RStudio. </a:t>
            </a:r>
          </a:p>
          <a:p>
            <a:pPr marL="0" indent="0">
              <a:lnSpc>
                <a:spcPct val="100000"/>
              </a:lnSpc>
              <a:spcBef>
                <a:spcPts val="0"/>
              </a:spcBef>
              <a:spcAft>
                <a:spcPts val="0"/>
              </a:spcAft>
              <a:buClrTx/>
              <a:buSzPct val="103000"/>
              <a:buFont typeface="Arial" panose="020B0604020202020204" pitchFamily="34" charset="0"/>
              <a:buChar char="•"/>
            </a:pPr>
            <a:r>
              <a:rPr lang="en-US" dirty="0">
                <a:solidFill>
                  <a:schemeClr val="tx1"/>
                </a:solidFill>
              </a:rPr>
              <a:t> Created the visuals using Power BI since it can create compelling visuals in a few simple steps.</a:t>
            </a:r>
            <a:endParaRPr lang="en-IN" dirty="0">
              <a:solidFill>
                <a:schemeClr val="tx1"/>
              </a:solidFill>
            </a:endParaRPr>
          </a:p>
        </p:txBody>
      </p:sp>
    </p:spTree>
    <p:extLst>
      <p:ext uri="{BB962C8B-B14F-4D97-AF65-F5344CB8AC3E}">
        <p14:creationId xmlns:p14="http://schemas.microsoft.com/office/powerpoint/2010/main" val="3912042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11B15-2A8B-705B-9D00-257717C1C2BC}"/>
              </a:ext>
            </a:extLst>
          </p:cNvPr>
          <p:cNvSpPr>
            <a:spLocks noGrp="1"/>
          </p:cNvSpPr>
          <p:nvPr>
            <p:ph type="title"/>
          </p:nvPr>
        </p:nvSpPr>
        <p:spPr/>
        <p:txBody>
          <a:bodyPr>
            <a:normAutofit/>
          </a:bodyPr>
          <a:lstStyle/>
          <a:p>
            <a:pPr algn="ctr"/>
            <a:r>
              <a:rPr lang="en-US" i="0" dirty="0">
                <a:solidFill>
                  <a:schemeClr val="tx1"/>
                </a:solidFill>
                <a:effectLst/>
              </a:rPr>
              <a:t>Cleaning or Manipulation of data</a:t>
            </a:r>
            <a:br>
              <a:rPr lang="en-US" i="0" dirty="0">
                <a:solidFill>
                  <a:schemeClr val="tx1"/>
                </a:solidFill>
                <a:effectLst/>
              </a:rPr>
            </a:br>
            <a:r>
              <a:rPr lang="en-IN" sz="4000" b="0" dirty="0">
                <a:solidFill>
                  <a:schemeClr val="tx1"/>
                </a:solidFill>
                <a:effectLst/>
              </a:rPr>
              <a:t>Step 1: Collect Data </a:t>
            </a:r>
            <a:endParaRPr lang="en-IN" sz="4000" dirty="0">
              <a:solidFill>
                <a:schemeClr val="tx1"/>
              </a:solidFill>
            </a:endParaRPr>
          </a:p>
        </p:txBody>
      </p:sp>
      <p:sp>
        <p:nvSpPr>
          <p:cNvPr id="3" name="Content Placeholder 2">
            <a:extLst>
              <a:ext uri="{FF2B5EF4-FFF2-40B4-BE49-F238E27FC236}">
                <a16:creationId xmlns:a16="http://schemas.microsoft.com/office/drawing/2014/main" id="{96A6B1B2-5EBB-46B2-C275-627923E782D0}"/>
              </a:ext>
            </a:extLst>
          </p:cNvPr>
          <p:cNvSpPr>
            <a:spLocks noGrp="1"/>
          </p:cNvSpPr>
          <p:nvPr>
            <p:ph idx="1"/>
          </p:nvPr>
        </p:nvSpPr>
        <p:spPr/>
        <p:txBody>
          <a:bodyPr>
            <a:normAutofit fontScale="92500" lnSpcReduction="10000"/>
          </a:bodyPr>
          <a:lstStyle/>
          <a:p>
            <a:pPr marL="0" indent="0">
              <a:lnSpc>
                <a:spcPct val="120000"/>
              </a:lnSpc>
              <a:spcBef>
                <a:spcPts val="0"/>
              </a:spcBef>
              <a:spcAft>
                <a:spcPts val="0"/>
              </a:spcAft>
              <a:buNone/>
            </a:pPr>
            <a:r>
              <a:rPr lang="en-IN" b="0" i="0" dirty="0">
                <a:solidFill>
                  <a:schemeClr val="tx1"/>
                </a:solidFill>
                <a:effectLst/>
              </a:rPr>
              <a:t> X1_202111 &lt;- </a:t>
            </a:r>
            <a:r>
              <a:rPr lang="en-IN" b="0" i="0" dirty="0" err="1">
                <a:solidFill>
                  <a:schemeClr val="tx1"/>
                </a:solidFill>
                <a:effectLst/>
              </a:rPr>
              <a:t>read_csv</a:t>
            </a:r>
            <a:r>
              <a:rPr lang="en-IN" b="0" i="0" dirty="0">
                <a:solidFill>
                  <a:schemeClr val="tx1"/>
                </a:solidFill>
                <a:effectLst/>
              </a:rPr>
              <a:t>("1-202111-divvy-tripdata.csv")</a:t>
            </a:r>
          </a:p>
          <a:p>
            <a:pPr marL="0" indent="0">
              <a:lnSpc>
                <a:spcPct val="120000"/>
              </a:lnSpc>
              <a:spcBef>
                <a:spcPts val="0"/>
              </a:spcBef>
              <a:spcAft>
                <a:spcPts val="0"/>
              </a:spcAft>
            </a:pPr>
            <a:r>
              <a:rPr lang="en-IN" b="0" i="0" dirty="0">
                <a:solidFill>
                  <a:schemeClr val="tx1"/>
                </a:solidFill>
                <a:effectLst/>
              </a:rPr>
              <a:t>X2_202112 &lt;- read.csv("2-202112-divvy-tripdata.csv") </a:t>
            </a:r>
          </a:p>
          <a:p>
            <a:pPr marL="0" indent="0">
              <a:lnSpc>
                <a:spcPct val="120000"/>
              </a:lnSpc>
              <a:spcBef>
                <a:spcPts val="0"/>
              </a:spcBef>
              <a:spcAft>
                <a:spcPts val="0"/>
              </a:spcAft>
            </a:pPr>
            <a:r>
              <a:rPr lang="en-IN" b="0" i="0" dirty="0">
                <a:solidFill>
                  <a:schemeClr val="tx1"/>
                </a:solidFill>
                <a:effectLst/>
              </a:rPr>
              <a:t>X3_202201 &lt;- read.csv("3-202201-divvy-tripdata.csv") </a:t>
            </a:r>
          </a:p>
          <a:p>
            <a:pPr marL="0" indent="0">
              <a:lnSpc>
                <a:spcPct val="120000"/>
              </a:lnSpc>
              <a:spcBef>
                <a:spcPts val="0"/>
              </a:spcBef>
              <a:spcAft>
                <a:spcPts val="0"/>
              </a:spcAft>
            </a:pPr>
            <a:r>
              <a:rPr lang="en-IN" b="0" i="0" dirty="0">
                <a:solidFill>
                  <a:schemeClr val="tx1"/>
                </a:solidFill>
                <a:effectLst/>
              </a:rPr>
              <a:t>X4_202202 &lt;- read.csv("4-202202-divvy-tripdata.csv") </a:t>
            </a:r>
          </a:p>
          <a:p>
            <a:pPr marL="0" indent="0">
              <a:lnSpc>
                <a:spcPct val="120000"/>
              </a:lnSpc>
              <a:spcBef>
                <a:spcPts val="0"/>
              </a:spcBef>
              <a:spcAft>
                <a:spcPts val="0"/>
              </a:spcAft>
            </a:pPr>
            <a:r>
              <a:rPr lang="en-IN" b="0" i="0" dirty="0">
                <a:solidFill>
                  <a:schemeClr val="tx1"/>
                </a:solidFill>
                <a:effectLst/>
              </a:rPr>
              <a:t>X5_202203 &lt;- read.csv("5-202203-divvy-tripdata.csv") </a:t>
            </a:r>
          </a:p>
          <a:p>
            <a:pPr marL="0" indent="0">
              <a:lnSpc>
                <a:spcPct val="120000"/>
              </a:lnSpc>
              <a:spcBef>
                <a:spcPts val="0"/>
              </a:spcBef>
              <a:spcAft>
                <a:spcPts val="0"/>
              </a:spcAft>
            </a:pPr>
            <a:r>
              <a:rPr lang="en-IN" b="0" i="0" dirty="0">
                <a:solidFill>
                  <a:schemeClr val="tx1"/>
                </a:solidFill>
                <a:effectLst/>
              </a:rPr>
              <a:t>X6_202204 &lt;- read.csv("6-202204-divvy-tripdata.csv") </a:t>
            </a:r>
          </a:p>
          <a:p>
            <a:pPr marL="0" indent="0">
              <a:lnSpc>
                <a:spcPct val="120000"/>
              </a:lnSpc>
              <a:spcBef>
                <a:spcPts val="0"/>
              </a:spcBef>
              <a:spcAft>
                <a:spcPts val="0"/>
              </a:spcAft>
            </a:pPr>
            <a:r>
              <a:rPr lang="en-IN" b="0" i="0" dirty="0">
                <a:solidFill>
                  <a:schemeClr val="tx1"/>
                </a:solidFill>
                <a:effectLst/>
              </a:rPr>
              <a:t>X7_202205 &lt;- read.csv("7-202205-divvy-tripdata.csv") </a:t>
            </a:r>
          </a:p>
          <a:p>
            <a:pPr marL="0" indent="0">
              <a:lnSpc>
                <a:spcPct val="120000"/>
              </a:lnSpc>
              <a:spcBef>
                <a:spcPts val="0"/>
              </a:spcBef>
              <a:spcAft>
                <a:spcPts val="0"/>
              </a:spcAft>
            </a:pPr>
            <a:r>
              <a:rPr lang="en-IN" b="0" i="0" dirty="0">
                <a:solidFill>
                  <a:schemeClr val="tx1"/>
                </a:solidFill>
                <a:effectLst/>
              </a:rPr>
              <a:t>X8_202206 &lt;- read.csv("8-202206-divvy-tripdata.csv") </a:t>
            </a:r>
          </a:p>
          <a:p>
            <a:pPr marL="0" indent="0">
              <a:lnSpc>
                <a:spcPct val="120000"/>
              </a:lnSpc>
              <a:spcBef>
                <a:spcPts val="0"/>
              </a:spcBef>
              <a:spcAft>
                <a:spcPts val="0"/>
              </a:spcAft>
            </a:pPr>
            <a:r>
              <a:rPr lang="en-IN" b="0" i="0" dirty="0">
                <a:solidFill>
                  <a:schemeClr val="tx1"/>
                </a:solidFill>
                <a:effectLst/>
              </a:rPr>
              <a:t>X9_202207 &lt;- </a:t>
            </a:r>
            <a:r>
              <a:rPr lang="en-IN" sz="2200" b="0" i="0" dirty="0">
                <a:solidFill>
                  <a:schemeClr val="tx1"/>
                </a:solidFill>
                <a:effectLst/>
              </a:rPr>
              <a:t>read</a:t>
            </a:r>
            <a:r>
              <a:rPr lang="en-IN" b="0" i="0" dirty="0">
                <a:solidFill>
                  <a:schemeClr val="tx1"/>
                </a:solidFill>
                <a:effectLst/>
              </a:rPr>
              <a:t>.csv("9-202207-divvy-tripdata.csv") </a:t>
            </a:r>
          </a:p>
          <a:p>
            <a:pPr marL="0" indent="0">
              <a:lnSpc>
                <a:spcPct val="120000"/>
              </a:lnSpc>
              <a:spcBef>
                <a:spcPts val="0"/>
              </a:spcBef>
              <a:spcAft>
                <a:spcPts val="0"/>
              </a:spcAft>
            </a:pPr>
            <a:r>
              <a:rPr lang="en-IN" b="0" i="0" dirty="0">
                <a:solidFill>
                  <a:schemeClr val="tx1"/>
                </a:solidFill>
                <a:effectLst/>
              </a:rPr>
              <a:t>X10_202208 &lt;- read.csv("10-202208-divvy-tripdata.csv") </a:t>
            </a:r>
          </a:p>
          <a:p>
            <a:pPr marL="0" indent="0">
              <a:lnSpc>
                <a:spcPct val="120000"/>
              </a:lnSpc>
              <a:spcBef>
                <a:spcPts val="0"/>
              </a:spcBef>
              <a:spcAft>
                <a:spcPts val="0"/>
              </a:spcAft>
            </a:pPr>
            <a:r>
              <a:rPr lang="en-IN" b="0" i="0" dirty="0">
                <a:solidFill>
                  <a:schemeClr val="tx1"/>
                </a:solidFill>
                <a:effectLst/>
              </a:rPr>
              <a:t>X11_202209 &lt;- read.csv("11-202209-divvy-tripdata.csv") </a:t>
            </a:r>
          </a:p>
          <a:p>
            <a:pPr marL="0" indent="0">
              <a:lnSpc>
                <a:spcPct val="120000"/>
              </a:lnSpc>
              <a:spcBef>
                <a:spcPts val="0"/>
              </a:spcBef>
              <a:spcAft>
                <a:spcPts val="0"/>
              </a:spcAft>
            </a:pPr>
            <a:r>
              <a:rPr lang="en-IN" b="0" i="0" dirty="0">
                <a:solidFill>
                  <a:schemeClr val="tx1"/>
                </a:solidFill>
                <a:effectLst/>
              </a:rPr>
              <a:t>X12_202210 &lt;- read.csv("12-202210-divvy-tripdata.csv")</a:t>
            </a:r>
            <a:endParaRPr lang="en-IN" dirty="0">
              <a:solidFill>
                <a:schemeClr val="tx1"/>
              </a:solidFill>
            </a:endParaRPr>
          </a:p>
        </p:txBody>
      </p:sp>
    </p:spTree>
    <p:extLst>
      <p:ext uri="{BB962C8B-B14F-4D97-AF65-F5344CB8AC3E}">
        <p14:creationId xmlns:p14="http://schemas.microsoft.com/office/powerpoint/2010/main" val="19540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FAA210-8A7F-A8A9-403B-166F3127B9F7}"/>
              </a:ext>
            </a:extLst>
          </p:cNvPr>
          <p:cNvSpPr>
            <a:spLocks noGrp="1"/>
          </p:cNvSpPr>
          <p:nvPr>
            <p:ph idx="1"/>
          </p:nvPr>
        </p:nvSpPr>
        <p:spPr/>
        <p:txBody>
          <a:bodyPr>
            <a:noAutofit/>
          </a:bodyPr>
          <a:lstStyle/>
          <a:p>
            <a:pPr marL="0" indent="0">
              <a:lnSpc>
                <a:spcPct val="100000"/>
              </a:lnSpc>
              <a:spcBef>
                <a:spcPts val="0"/>
              </a:spcBef>
              <a:spcAft>
                <a:spcPts val="0"/>
              </a:spcAft>
              <a:buClrTx/>
              <a:buSzPct val="103000"/>
              <a:buFont typeface="Arial" panose="020B0604020202020204" pitchFamily="34" charset="0"/>
              <a:buChar char="•"/>
            </a:pPr>
            <a:r>
              <a:rPr lang="en-US" b="0" dirty="0">
                <a:solidFill>
                  <a:schemeClr val="tx1"/>
                </a:solidFill>
                <a:effectLst/>
              </a:rPr>
              <a:t> Compared column names each of the files.</a:t>
            </a:r>
            <a:endParaRPr lang="en-US" dirty="0">
              <a:solidFill>
                <a:schemeClr val="tx1"/>
              </a:solidFill>
            </a:endParaRPr>
          </a:p>
          <a:p>
            <a:pPr marL="0" indent="0">
              <a:lnSpc>
                <a:spcPct val="100000"/>
              </a:lnSpc>
              <a:spcBef>
                <a:spcPts val="0"/>
              </a:spcBef>
              <a:spcAft>
                <a:spcPts val="0"/>
              </a:spcAft>
              <a:buClr>
                <a:schemeClr val="tx1"/>
              </a:buClr>
              <a:buSzPct val="103000"/>
              <a:buFont typeface="Arial" panose="020B0604020202020204" pitchFamily="34" charset="0"/>
              <a:buChar char="•"/>
            </a:pPr>
            <a:r>
              <a:rPr lang="en-US" b="0" dirty="0">
                <a:solidFill>
                  <a:schemeClr val="tx1"/>
                </a:solidFill>
                <a:effectLst/>
              </a:rPr>
              <a:t> While the names don't have to be in the same order, they do need to match perfectly before we can use a command to join them into one file.</a:t>
            </a:r>
          </a:p>
          <a:p>
            <a:pPr marL="0" indent="0">
              <a:lnSpc>
                <a:spcPct val="100000"/>
              </a:lnSpc>
              <a:spcBef>
                <a:spcPts val="0"/>
              </a:spcBef>
              <a:spcAft>
                <a:spcPts val="0"/>
              </a:spcAft>
            </a:pPr>
            <a:r>
              <a:rPr lang="en-US" b="0" dirty="0" err="1">
                <a:solidFill>
                  <a:schemeClr val="tx1"/>
                </a:solidFill>
                <a:effectLst/>
              </a:rPr>
              <a:t>colnames</a:t>
            </a:r>
            <a:r>
              <a:rPr lang="en-US" b="0" dirty="0">
                <a:solidFill>
                  <a:schemeClr val="tx1"/>
                </a:solidFill>
                <a:effectLst/>
              </a:rPr>
              <a:t>(X1_202111) </a:t>
            </a:r>
            <a:r>
              <a:rPr lang="en-US" b="0" dirty="0" err="1">
                <a:solidFill>
                  <a:schemeClr val="tx1"/>
                </a:solidFill>
                <a:effectLst/>
              </a:rPr>
              <a:t>colnames</a:t>
            </a:r>
            <a:r>
              <a:rPr lang="en-US" b="0" dirty="0">
                <a:solidFill>
                  <a:schemeClr val="tx1"/>
                </a:solidFill>
                <a:effectLst/>
              </a:rPr>
              <a:t>(X2_202112) </a:t>
            </a:r>
            <a:r>
              <a:rPr lang="en-US" b="0" dirty="0" err="1">
                <a:solidFill>
                  <a:schemeClr val="tx1"/>
                </a:solidFill>
                <a:effectLst/>
              </a:rPr>
              <a:t>colnames</a:t>
            </a:r>
            <a:r>
              <a:rPr lang="en-US" b="0" dirty="0">
                <a:solidFill>
                  <a:schemeClr val="tx1"/>
                </a:solidFill>
                <a:effectLst/>
              </a:rPr>
              <a:t>(X3_202201) </a:t>
            </a:r>
            <a:r>
              <a:rPr lang="en-US" b="0" dirty="0" err="1">
                <a:solidFill>
                  <a:schemeClr val="tx1"/>
                </a:solidFill>
                <a:effectLst/>
              </a:rPr>
              <a:t>colnames</a:t>
            </a:r>
            <a:r>
              <a:rPr lang="en-US" b="0" dirty="0">
                <a:solidFill>
                  <a:schemeClr val="tx1"/>
                </a:solidFill>
                <a:effectLst/>
              </a:rPr>
              <a:t>(X4_202202) </a:t>
            </a:r>
            <a:r>
              <a:rPr lang="en-US" b="0" dirty="0" err="1">
                <a:solidFill>
                  <a:schemeClr val="tx1"/>
                </a:solidFill>
                <a:effectLst/>
              </a:rPr>
              <a:t>colnames</a:t>
            </a:r>
            <a:r>
              <a:rPr lang="en-US" b="0" dirty="0">
                <a:solidFill>
                  <a:schemeClr val="tx1"/>
                </a:solidFill>
                <a:effectLst/>
              </a:rPr>
              <a:t>(X5_202203) </a:t>
            </a:r>
            <a:r>
              <a:rPr lang="en-US" b="0" dirty="0" err="1">
                <a:solidFill>
                  <a:schemeClr val="tx1"/>
                </a:solidFill>
                <a:effectLst/>
              </a:rPr>
              <a:t>colnames</a:t>
            </a:r>
            <a:r>
              <a:rPr lang="en-US" b="0" dirty="0">
                <a:solidFill>
                  <a:schemeClr val="tx1"/>
                </a:solidFill>
                <a:effectLst/>
              </a:rPr>
              <a:t>(X6_202204) </a:t>
            </a:r>
            <a:r>
              <a:rPr lang="en-US" b="0" dirty="0" err="1">
                <a:solidFill>
                  <a:schemeClr val="tx1"/>
                </a:solidFill>
                <a:effectLst/>
              </a:rPr>
              <a:t>colnames</a:t>
            </a:r>
            <a:r>
              <a:rPr lang="en-US" b="0" dirty="0">
                <a:solidFill>
                  <a:schemeClr val="tx1"/>
                </a:solidFill>
                <a:effectLst/>
              </a:rPr>
              <a:t>(X7_202205) </a:t>
            </a:r>
            <a:r>
              <a:rPr lang="en-US" b="0" dirty="0" err="1">
                <a:solidFill>
                  <a:schemeClr val="tx1"/>
                </a:solidFill>
                <a:effectLst/>
              </a:rPr>
              <a:t>colnames</a:t>
            </a:r>
            <a:r>
              <a:rPr lang="en-US" b="0" dirty="0">
                <a:solidFill>
                  <a:schemeClr val="tx1"/>
                </a:solidFill>
                <a:effectLst/>
              </a:rPr>
              <a:t>(X8_202206) </a:t>
            </a:r>
            <a:r>
              <a:rPr lang="en-US" b="0" dirty="0" err="1">
                <a:solidFill>
                  <a:schemeClr val="tx1"/>
                </a:solidFill>
                <a:effectLst/>
              </a:rPr>
              <a:t>colnames</a:t>
            </a:r>
            <a:r>
              <a:rPr lang="en-US" b="0" dirty="0">
                <a:solidFill>
                  <a:schemeClr val="tx1"/>
                </a:solidFill>
                <a:effectLst/>
              </a:rPr>
              <a:t>(X9_202207) </a:t>
            </a:r>
            <a:r>
              <a:rPr lang="en-US" b="0" dirty="0" err="1">
                <a:solidFill>
                  <a:schemeClr val="tx1"/>
                </a:solidFill>
                <a:effectLst/>
              </a:rPr>
              <a:t>colnames</a:t>
            </a:r>
            <a:r>
              <a:rPr lang="en-US" b="0" dirty="0">
                <a:solidFill>
                  <a:schemeClr val="tx1"/>
                </a:solidFill>
                <a:effectLst/>
              </a:rPr>
              <a:t>(X10_202208) </a:t>
            </a:r>
            <a:r>
              <a:rPr lang="en-US" b="0" dirty="0" err="1">
                <a:solidFill>
                  <a:schemeClr val="tx1"/>
                </a:solidFill>
                <a:effectLst/>
              </a:rPr>
              <a:t>colnames</a:t>
            </a:r>
            <a:r>
              <a:rPr lang="en-US" b="0" dirty="0">
                <a:solidFill>
                  <a:schemeClr val="tx1"/>
                </a:solidFill>
                <a:effectLst/>
              </a:rPr>
              <a:t>(X11_202209) </a:t>
            </a:r>
            <a:r>
              <a:rPr lang="en-US" b="0" dirty="0" err="1">
                <a:solidFill>
                  <a:schemeClr val="tx1"/>
                </a:solidFill>
                <a:effectLst/>
              </a:rPr>
              <a:t>colnames</a:t>
            </a:r>
            <a:r>
              <a:rPr lang="en-US" b="0" dirty="0">
                <a:solidFill>
                  <a:schemeClr val="tx1"/>
                </a:solidFill>
                <a:effectLst/>
              </a:rPr>
              <a:t>(X12_202210)</a:t>
            </a:r>
          </a:p>
          <a:p>
            <a:pPr marL="0" indent="0">
              <a:lnSpc>
                <a:spcPct val="100000"/>
              </a:lnSpc>
              <a:spcBef>
                <a:spcPts val="0"/>
              </a:spcBef>
              <a:spcAft>
                <a:spcPts val="0"/>
              </a:spcAft>
              <a:buClrTx/>
              <a:buSzPct val="103000"/>
              <a:buFont typeface="Arial" panose="020B0604020202020204" pitchFamily="34" charset="0"/>
              <a:buChar char="•"/>
            </a:pPr>
            <a:r>
              <a:rPr lang="en-US" dirty="0">
                <a:solidFill>
                  <a:schemeClr val="tx1"/>
                </a:solidFill>
              </a:rPr>
              <a:t> Renamed columns to make them consistent with X12_202210 (as this will be the supposed going-forward table design for Divvy)</a:t>
            </a:r>
          </a:p>
          <a:p>
            <a:pPr marL="0" indent="0">
              <a:lnSpc>
                <a:spcPct val="100000"/>
              </a:lnSpc>
              <a:spcBef>
                <a:spcPts val="0"/>
              </a:spcBef>
              <a:spcAft>
                <a:spcPts val="0"/>
              </a:spcAft>
              <a:buClrTx/>
              <a:buSzPct val="103000"/>
              <a:buFont typeface="Arial" panose="020B0604020202020204" pitchFamily="34" charset="0"/>
              <a:buChar char="•"/>
            </a:pPr>
            <a:r>
              <a:rPr lang="en-US" dirty="0">
                <a:solidFill>
                  <a:schemeClr val="tx1"/>
                </a:solidFill>
              </a:rPr>
              <a:t> Inspected the </a:t>
            </a:r>
            <a:r>
              <a:rPr lang="en-US" dirty="0" err="1">
                <a:solidFill>
                  <a:schemeClr val="tx1"/>
                </a:solidFill>
              </a:rPr>
              <a:t>dataframes</a:t>
            </a:r>
            <a:r>
              <a:rPr lang="en-US" dirty="0">
                <a:solidFill>
                  <a:schemeClr val="tx1"/>
                </a:solidFill>
              </a:rPr>
              <a:t> and look for incongruencies.</a:t>
            </a:r>
          </a:p>
          <a:p>
            <a:pPr marL="0" indent="0">
              <a:lnSpc>
                <a:spcPct val="100000"/>
              </a:lnSpc>
              <a:spcBef>
                <a:spcPts val="0"/>
              </a:spcBef>
              <a:spcAft>
                <a:spcPts val="0"/>
              </a:spcAft>
              <a:buClrTx/>
              <a:buSzPct val="103000"/>
              <a:buFont typeface="Arial" panose="020B0604020202020204" pitchFamily="34" charset="0"/>
              <a:buChar char="•"/>
            </a:pPr>
            <a:r>
              <a:rPr lang="en-US" dirty="0">
                <a:solidFill>
                  <a:schemeClr val="tx1"/>
                </a:solidFill>
              </a:rPr>
              <a:t> Converted </a:t>
            </a:r>
            <a:r>
              <a:rPr lang="en-US" dirty="0" err="1">
                <a:solidFill>
                  <a:schemeClr val="tx1"/>
                </a:solidFill>
              </a:rPr>
              <a:t>ride_id</a:t>
            </a:r>
            <a:r>
              <a:rPr lang="en-US" dirty="0">
                <a:solidFill>
                  <a:schemeClr val="tx1"/>
                </a:solidFill>
              </a:rPr>
              <a:t> and </a:t>
            </a:r>
            <a:r>
              <a:rPr lang="en-US" dirty="0" err="1">
                <a:solidFill>
                  <a:schemeClr val="tx1"/>
                </a:solidFill>
              </a:rPr>
              <a:t>rideable_type</a:t>
            </a:r>
            <a:r>
              <a:rPr lang="en-US" dirty="0">
                <a:solidFill>
                  <a:schemeClr val="tx1"/>
                </a:solidFill>
              </a:rPr>
              <a:t> to character so that they can stack correctly.</a:t>
            </a:r>
          </a:p>
          <a:p>
            <a:pPr marL="0" indent="0">
              <a:lnSpc>
                <a:spcPct val="100000"/>
              </a:lnSpc>
              <a:spcBef>
                <a:spcPts val="0"/>
              </a:spcBef>
              <a:spcAft>
                <a:spcPts val="0"/>
              </a:spcAft>
              <a:buClrTx/>
              <a:buSzPct val="103000"/>
              <a:buFont typeface="Arial" panose="020B0604020202020204" pitchFamily="34" charset="0"/>
              <a:buChar char="•"/>
            </a:pPr>
            <a:r>
              <a:rPr lang="en-US" dirty="0">
                <a:solidFill>
                  <a:schemeClr val="tx1"/>
                </a:solidFill>
              </a:rPr>
              <a:t> Stacked individual month's data frames into one big data frame.</a:t>
            </a:r>
          </a:p>
          <a:p>
            <a:pPr marL="0" indent="0">
              <a:lnSpc>
                <a:spcPct val="100000"/>
              </a:lnSpc>
              <a:spcBef>
                <a:spcPts val="0"/>
              </a:spcBef>
              <a:spcAft>
                <a:spcPts val="0"/>
              </a:spcAft>
              <a:buClrTx/>
              <a:buSzPct val="103000"/>
              <a:buFont typeface="Arial" panose="020B0604020202020204" pitchFamily="34" charset="0"/>
              <a:buChar char="•"/>
            </a:pPr>
            <a:r>
              <a:rPr lang="en-US" dirty="0">
                <a:solidFill>
                  <a:schemeClr val="tx1"/>
                </a:solidFill>
              </a:rPr>
              <a:t> Removed </a:t>
            </a:r>
            <a:r>
              <a:rPr lang="en-US" dirty="0" err="1">
                <a:solidFill>
                  <a:schemeClr val="tx1"/>
                </a:solidFill>
              </a:rPr>
              <a:t>lat</a:t>
            </a:r>
            <a:r>
              <a:rPr lang="en-US" dirty="0">
                <a:solidFill>
                  <a:schemeClr val="tx1"/>
                </a:solidFill>
              </a:rPr>
              <a:t> and long.</a:t>
            </a:r>
          </a:p>
        </p:txBody>
      </p:sp>
      <p:sp>
        <p:nvSpPr>
          <p:cNvPr id="4" name="Title 1">
            <a:extLst>
              <a:ext uri="{FF2B5EF4-FFF2-40B4-BE49-F238E27FC236}">
                <a16:creationId xmlns:a16="http://schemas.microsoft.com/office/drawing/2014/main" id="{50AF3E0C-216C-4F83-3901-64395D98C265}"/>
              </a:ext>
            </a:extLst>
          </p:cNvPr>
          <p:cNvSpPr>
            <a:spLocks noGrp="1"/>
          </p:cNvSpPr>
          <p:nvPr>
            <p:ph type="title"/>
          </p:nvPr>
        </p:nvSpPr>
        <p:spPr>
          <a:xfrm>
            <a:off x="1097280" y="286603"/>
            <a:ext cx="10058400" cy="1450757"/>
          </a:xfrm>
        </p:spPr>
        <p:txBody>
          <a:bodyPr>
            <a:normAutofit/>
          </a:bodyPr>
          <a:lstStyle/>
          <a:p>
            <a:pPr algn="ctr"/>
            <a:r>
              <a:rPr lang="en-US" sz="4000" b="0" dirty="0">
                <a:solidFill>
                  <a:schemeClr val="tx1"/>
                </a:solidFill>
                <a:effectLst/>
              </a:rPr>
              <a:t>Step 2: Wrangle Data And Combine Into A Single File</a:t>
            </a:r>
            <a:endParaRPr lang="en-IN" sz="4000" dirty="0">
              <a:solidFill>
                <a:schemeClr val="tx1"/>
              </a:solidFill>
            </a:endParaRPr>
          </a:p>
        </p:txBody>
      </p:sp>
    </p:spTree>
    <p:extLst>
      <p:ext uri="{BB962C8B-B14F-4D97-AF65-F5344CB8AC3E}">
        <p14:creationId xmlns:p14="http://schemas.microsoft.com/office/powerpoint/2010/main" val="2772415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92D5E-E8D4-7147-6E47-D0D3EA78C63D}"/>
              </a:ext>
            </a:extLst>
          </p:cNvPr>
          <p:cNvSpPr>
            <a:spLocks noGrp="1"/>
          </p:cNvSpPr>
          <p:nvPr>
            <p:ph type="title"/>
          </p:nvPr>
        </p:nvSpPr>
        <p:spPr/>
        <p:txBody>
          <a:bodyPr>
            <a:normAutofit/>
          </a:bodyPr>
          <a:lstStyle/>
          <a:p>
            <a:pPr algn="ctr"/>
            <a:r>
              <a:rPr lang="en-US" sz="4000" dirty="0">
                <a:solidFill>
                  <a:schemeClr val="tx1"/>
                </a:solidFill>
              </a:rPr>
              <a:t>Step 3: Cleaning Up And Adding Data To Prepare For Analysis</a:t>
            </a:r>
            <a:endParaRPr lang="en-IN" sz="4000" dirty="0">
              <a:solidFill>
                <a:schemeClr val="tx1"/>
              </a:solidFill>
            </a:endParaRPr>
          </a:p>
        </p:txBody>
      </p:sp>
      <p:sp>
        <p:nvSpPr>
          <p:cNvPr id="3" name="Content Placeholder 2">
            <a:extLst>
              <a:ext uri="{FF2B5EF4-FFF2-40B4-BE49-F238E27FC236}">
                <a16:creationId xmlns:a16="http://schemas.microsoft.com/office/drawing/2014/main" id="{8BCF4022-8FD2-F38C-5823-C648448C40BD}"/>
              </a:ext>
            </a:extLst>
          </p:cNvPr>
          <p:cNvSpPr>
            <a:spLocks noGrp="1"/>
          </p:cNvSpPr>
          <p:nvPr>
            <p:ph idx="1"/>
          </p:nvPr>
        </p:nvSpPr>
        <p:spPr/>
        <p:txBody>
          <a:bodyPr>
            <a:noAutofit/>
          </a:bodyPr>
          <a:lstStyle/>
          <a:p>
            <a:pPr rtl="0">
              <a:spcBef>
                <a:spcPts val="0"/>
              </a:spcBef>
              <a:spcAft>
                <a:spcPts val="0"/>
              </a:spcAft>
              <a:buClrTx/>
              <a:buSzPct val="103000"/>
              <a:buFont typeface="Arial" panose="020B0604020202020204" pitchFamily="34" charset="0"/>
              <a:buChar char="•"/>
            </a:pPr>
            <a:r>
              <a:rPr lang="en-US" dirty="0">
                <a:solidFill>
                  <a:schemeClr val="tx1"/>
                </a:solidFill>
              </a:rPr>
              <a:t> </a:t>
            </a:r>
            <a:r>
              <a:rPr lang="en-US" i="0" u="none" strike="noStrike" dirty="0">
                <a:solidFill>
                  <a:schemeClr val="tx1"/>
                </a:solidFill>
                <a:effectLst/>
              </a:rPr>
              <a:t>Inspected the new table that has been created.</a:t>
            </a:r>
            <a:endParaRPr lang="en-US" dirty="0">
              <a:solidFill>
                <a:schemeClr val="tx1"/>
              </a:solidFill>
              <a:effectLst/>
            </a:endParaRPr>
          </a:p>
          <a:p>
            <a:pPr rtl="0">
              <a:spcBef>
                <a:spcPts val="0"/>
              </a:spcBef>
              <a:spcAft>
                <a:spcPts val="0"/>
              </a:spcAft>
            </a:pPr>
            <a:r>
              <a:rPr lang="en-US" i="0" u="none" strike="noStrike" dirty="0" err="1">
                <a:solidFill>
                  <a:schemeClr val="tx1"/>
                </a:solidFill>
                <a:effectLst/>
              </a:rPr>
              <a:t>colnames</a:t>
            </a:r>
            <a:r>
              <a:rPr lang="en-US" i="0" u="none" strike="noStrike" dirty="0">
                <a:solidFill>
                  <a:schemeClr val="tx1"/>
                </a:solidFill>
                <a:effectLst/>
              </a:rPr>
              <a:t>(</a:t>
            </a:r>
            <a:r>
              <a:rPr lang="en-US" i="0" u="none" strike="noStrike" dirty="0" err="1">
                <a:solidFill>
                  <a:schemeClr val="tx1"/>
                </a:solidFill>
                <a:effectLst/>
              </a:rPr>
              <a:t>all_trips</a:t>
            </a:r>
            <a:r>
              <a:rPr lang="en-US" i="0" u="none" strike="noStrike" dirty="0">
                <a:solidFill>
                  <a:schemeClr val="tx1"/>
                </a:solidFill>
                <a:effectLst/>
              </a:rPr>
              <a:t>)  #List of column names</a:t>
            </a:r>
            <a:endParaRPr lang="en-US" dirty="0">
              <a:solidFill>
                <a:schemeClr val="tx1"/>
              </a:solidFill>
              <a:effectLst/>
            </a:endParaRPr>
          </a:p>
          <a:p>
            <a:pPr rtl="0">
              <a:spcBef>
                <a:spcPts val="0"/>
              </a:spcBef>
              <a:spcAft>
                <a:spcPts val="0"/>
              </a:spcAft>
            </a:pPr>
            <a:r>
              <a:rPr lang="en-US" i="0" u="none" strike="noStrike" dirty="0" err="1">
                <a:solidFill>
                  <a:schemeClr val="tx1"/>
                </a:solidFill>
                <a:effectLst/>
              </a:rPr>
              <a:t>nrow</a:t>
            </a:r>
            <a:r>
              <a:rPr lang="en-US" i="0" u="none" strike="noStrike" dirty="0">
                <a:solidFill>
                  <a:schemeClr val="tx1"/>
                </a:solidFill>
                <a:effectLst/>
              </a:rPr>
              <a:t>(</a:t>
            </a:r>
            <a:r>
              <a:rPr lang="en-US" i="0" u="none" strike="noStrike" dirty="0" err="1">
                <a:solidFill>
                  <a:schemeClr val="tx1"/>
                </a:solidFill>
                <a:effectLst/>
              </a:rPr>
              <a:t>all_trips</a:t>
            </a:r>
            <a:r>
              <a:rPr lang="en-US" i="0" u="none" strike="noStrike" dirty="0">
                <a:solidFill>
                  <a:schemeClr val="tx1"/>
                </a:solidFill>
                <a:effectLst/>
              </a:rPr>
              <a:t>)  #How many rows are in data frame?</a:t>
            </a:r>
            <a:endParaRPr lang="en-US" dirty="0">
              <a:solidFill>
                <a:schemeClr val="tx1"/>
              </a:solidFill>
              <a:effectLst/>
            </a:endParaRPr>
          </a:p>
          <a:p>
            <a:pPr rtl="0">
              <a:spcBef>
                <a:spcPts val="0"/>
              </a:spcBef>
              <a:spcAft>
                <a:spcPts val="0"/>
              </a:spcAft>
            </a:pPr>
            <a:r>
              <a:rPr lang="en-US" i="0" u="none" strike="noStrike" dirty="0">
                <a:solidFill>
                  <a:schemeClr val="tx1"/>
                </a:solidFill>
                <a:effectLst/>
              </a:rPr>
              <a:t>dim(</a:t>
            </a:r>
            <a:r>
              <a:rPr lang="en-US" i="0" u="none" strike="noStrike" dirty="0" err="1">
                <a:solidFill>
                  <a:schemeClr val="tx1"/>
                </a:solidFill>
                <a:effectLst/>
              </a:rPr>
              <a:t>all_trips</a:t>
            </a:r>
            <a:r>
              <a:rPr lang="en-US" i="0" u="none" strike="noStrike" dirty="0">
                <a:solidFill>
                  <a:schemeClr val="tx1"/>
                </a:solidFill>
                <a:effectLst/>
              </a:rPr>
              <a:t>)  #Dimensions of the data frame?</a:t>
            </a:r>
            <a:endParaRPr lang="en-US" dirty="0">
              <a:solidFill>
                <a:schemeClr val="tx1"/>
              </a:solidFill>
              <a:effectLst/>
            </a:endParaRPr>
          </a:p>
          <a:p>
            <a:pPr rtl="0">
              <a:spcBef>
                <a:spcPts val="0"/>
              </a:spcBef>
              <a:spcAft>
                <a:spcPts val="0"/>
              </a:spcAft>
            </a:pPr>
            <a:r>
              <a:rPr lang="en-US" i="0" u="none" strike="noStrike" dirty="0">
                <a:solidFill>
                  <a:schemeClr val="tx1"/>
                </a:solidFill>
                <a:effectLst/>
              </a:rPr>
              <a:t>head(</a:t>
            </a:r>
            <a:r>
              <a:rPr lang="en-US" i="0" u="none" strike="noStrike" dirty="0" err="1">
                <a:solidFill>
                  <a:schemeClr val="tx1"/>
                </a:solidFill>
                <a:effectLst/>
              </a:rPr>
              <a:t>all_trips</a:t>
            </a:r>
            <a:r>
              <a:rPr lang="en-US" i="0" u="none" strike="noStrike" dirty="0">
                <a:solidFill>
                  <a:schemeClr val="tx1"/>
                </a:solidFill>
                <a:effectLst/>
              </a:rPr>
              <a:t>)  #See the first 6 rows of data frame.  Also tail(</a:t>
            </a:r>
            <a:r>
              <a:rPr lang="en-US" i="0" u="none" strike="noStrike" dirty="0" err="1">
                <a:solidFill>
                  <a:schemeClr val="tx1"/>
                </a:solidFill>
                <a:effectLst/>
              </a:rPr>
              <a:t>all_trips</a:t>
            </a:r>
            <a:r>
              <a:rPr lang="en-US" i="0" u="none" strike="noStrike" dirty="0">
                <a:solidFill>
                  <a:schemeClr val="tx1"/>
                </a:solidFill>
                <a:effectLst/>
              </a:rPr>
              <a:t>)</a:t>
            </a:r>
            <a:endParaRPr lang="en-US" dirty="0">
              <a:solidFill>
                <a:schemeClr val="tx1"/>
              </a:solidFill>
              <a:effectLst/>
            </a:endParaRPr>
          </a:p>
          <a:p>
            <a:pPr rtl="0">
              <a:spcBef>
                <a:spcPts val="0"/>
              </a:spcBef>
              <a:spcAft>
                <a:spcPts val="0"/>
              </a:spcAft>
            </a:pPr>
            <a:r>
              <a:rPr lang="en-US" i="0" u="none" strike="noStrike" dirty="0">
                <a:solidFill>
                  <a:schemeClr val="tx1"/>
                </a:solidFill>
                <a:effectLst/>
              </a:rPr>
              <a:t>str(</a:t>
            </a:r>
            <a:r>
              <a:rPr lang="en-US" i="0" u="none" strike="noStrike" dirty="0" err="1">
                <a:solidFill>
                  <a:schemeClr val="tx1"/>
                </a:solidFill>
                <a:effectLst/>
              </a:rPr>
              <a:t>all_trips</a:t>
            </a:r>
            <a:r>
              <a:rPr lang="en-US" i="0" u="none" strike="noStrike" dirty="0">
                <a:solidFill>
                  <a:schemeClr val="tx1"/>
                </a:solidFill>
                <a:effectLst/>
              </a:rPr>
              <a:t>)  #See list of columns and data types (numeric, character, </a:t>
            </a:r>
            <a:r>
              <a:rPr lang="en-US" i="0" u="none" strike="noStrike" dirty="0" err="1">
                <a:solidFill>
                  <a:schemeClr val="tx1"/>
                </a:solidFill>
                <a:effectLst/>
              </a:rPr>
              <a:t>etc</a:t>
            </a:r>
            <a:r>
              <a:rPr lang="en-US" i="0" u="none" strike="noStrike" dirty="0">
                <a:solidFill>
                  <a:schemeClr val="tx1"/>
                </a:solidFill>
                <a:effectLst/>
              </a:rPr>
              <a:t>)</a:t>
            </a:r>
            <a:endParaRPr lang="en-US" dirty="0">
              <a:solidFill>
                <a:schemeClr val="tx1"/>
              </a:solidFill>
              <a:effectLst/>
            </a:endParaRPr>
          </a:p>
          <a:p>
            <a:pPr rtl="0">
              <a:spcBef>
                <a:spcPts val="0"/>
              </a:spcBef>
              <a:spcAft>
                <a:spcPts val="0"/>
              </a:spcAft>
            </a:pPr>
            <a:r>
              <a:rPr lang="en-US" i="0" u="none" strike="noStrike" dirty="0">
                <a:solidFill>
                  <a:schemeClr val="tx1"/>
                </a:solidFill>
                <a:effectLst/>
              </a:rPr>
              <a:t>summary(</a:t>
            </a:r>
            <a:r>
              <a:rPr lang="en-US" i="0" u="none" strike="noStrike" dirty="0" err="1">
                <a:solidFill>
                  <a:schemeClr val="tx1"/>
                </a:solidFill>
                <a:effectLst/>
              </a:rPr>
              <a:t>all_trips</a:t>
            </a:r>
            <a:r>
              <a:rPr lang="en-US" i="0" u="none" strike="noStrike" dirty="0">
                <a:solidFill>
                  <a:schemeClr val="tx1"/>
                </a:solidFill>
                <a:effectLst/>
              </a:rPr>
              <a:t>)  #Statistical summary of data</a:t>
            </a:r>
            <a:endParaRPr lang="en-US" dirty="0">
              <a:solidFill>
                <a:schemeClr val="tx1"/>
              </a:solidFill>
              <a:effectLst/>
            </a:endParaRPr>
          </a:p>
          <a:p>
            <a:pPr rtl="0">
              <a:spcBef>
                <a:spcPts val="0"/>
              </a:spcBef>
              <a:spcAft>
                <a:spcPts val="0"/>
              </a:spcAft>
              <a:buClrTx/>
              <a:buSzPct val="103000"/>
              <a:buFont typeface="Arial" panose="020B0604020202020204" pitchFamily="34" charset="0"/>
              <a:buChar char="•"/>
            </a:pPr>
            <a:r>
              <a:rPr lang="en-US" dirty="0">
                <a:solidFill>
                  <a:schemeClr val="tx1"/>
                </a:solidFill>
              </a:rPr>
              <a:t> Reassigned to the desired values.</a:t>
            </a:r>
          </a:p>
          <a:p>
            <a:pPr rtl="0">
              <a:spcBef>
                <a:spcPts val="0"/>
              </a:spcBef>
              <a:spcAft>
                <a:spcPts val="0"/>
              </a:spcAft>
              <a:buClrTx/>
              <a:buSzPct val="103000"/>
              <a:buFont typeface="Arial" panose="020B0604020202020204" pitchFamily="34" charset="0"/>
              <a:buChar char="•"/>
            </a:pPr>
            <a:r>
              <a:rPr lang="en-US" dirty="0">
                <a:solidFill>
                  <a:schemeClr val="tx1"/>
                </a:solidFill>
                <a:effectLst/>
              </a:rPr>
              <a:t> Checked to make sure the proper number of observations were reassigned.</a:t>
            </a:r>
          </a:p>
          <a:p>
            <a:pPr rtl="0">
              <a:spcBef>
                <a:spcPts val="0"/>
              </a:spcBef>
              <a:spcAft>
                <a:spcPts val="0"/>
              </a:spcAft>
              <a:buClrTx/>
              <a:buSzPct val="103000"/>
              <a:buFont typeface="Arial" panose="020B0604020202020204" pitchFamily="34" charset="0"/>
              <a:buChar char="•"/>
            </a:pPr>
            <a:r>
              <a:rPr lang="en-US" dirty="0">
                <a:solidFill>
                  <a:schemeClr val="tx1"/>
                </a:solidFill>
              </a:rPr>
              <a:t> Added columns that list the date, month, day, and year of each ride.</a:t>
            </a:r>
          </a:p>
          <a:p>
            <a:pPr rtl="0">
              <a:spcBef>
                <a:spcPts val="0"/>
              </a:spcBef>
              <a:spcAft>
                <a:spcPts val="0"/>
              </a:spcAft>
              <a:buClrTx/>
              <a:buSzPct val="103000"/>
              <a:buFont typeface="Arial" panose="020B0604020202020204" pitchFamily="34" charset="0"/>
              <a:buChar char="•"/>
            </a:pPr>
            <a:r>
              <a:rPr lang="en-US" dirty="0">
                <a:solidFill>
                  <a:schemeClr val="tx1"/>
                </a:solidFill>
                <a:effectLst/>
              </a:rPr>
              <a:t> Added a "</a:t>
            </a:r>
            <a:r>
              <a:rPr lang="en-US" dirty="0" err="1">
                <a:solidFill>
                  <a:schemeClr val="tx1"/>
                </a:solidFill>
                <a:effectLst/>
              </a:rPr>
              <a:t>ride_length</a:t>
            </a:r>
            <a:r>
              <a:rPr lang="en-US" dirty="0">
                <a:solidFill>
                  <a:schemeClr val="tx1"/>
                </a:solidFill>
                <a:effectLst/>
              </a:rPr>
              <a:t>" calculation to </a:t>
            </a:r>
            <a:r>
              <a:rPr lang="en-US" dirty="0" err="1">
                <a:solidFill>
                  <a:schemeClr val="tx1"/>
                </a:solidFill>
                <a:effectLst/>
              </a:rPr>
              <a:t>all_trips</a:t>
            </a:r>
            <a:r>
              <a:rPr lang="en-US" dirty="0">
                <a:solidFill>
                  <a:schemeClr val="tx1"/>
                </a:solidFill>
                <a:effectLst/>
              </a:rPr>
              <a:t>.</a:t>
            </a:r>
          </a:p>
          <a:p>
            <a:pPr rtl="0">
              <a:spcBef>
                <a:spcPts val="0"/>
              </a:spcBef>
              <a:spcAft>
                <a:spcPts val="0"/>
              </a:spcAft>
              <a:buClrTx/>
              <a:buSzPct val="103000"/>
              <a:buFont typeface="Arial" panose="020B0604020202020204" pitchFamily="34" charset="0"/>
              <a:buChar char="•"/>
            </a:pPr>
            <a:r>
              <a:rPr lang="en-US" dirty="0">
                <a:solidFill>
                  <a:schemeClr val="tx1"/>
                </a:solidFill>
                <a:effectLst/>
              </a:rPr>
              <a:t> Inspected the structure of the columns.</a:t>
            </a:r>
          </a:p>
          <a:p>
            <a:pPr rtl="0">
              <a:spcBef>
                <a:spcPts val="0"/>
              </a:spcBef>
              <a:spcAft>
                <a:spcPts val="0"/>
              </a:spcAft>
              <a:buClrTx/>
              <a:buSzPct val="103000"/>
              <a:buFont typeface="Arial" panose="020B0604020202020204" pitchFamily="34" charset="0"/>
              <a:buChar char="•"/>
            </a:pPr>
            <a:r>
              <a:rPr lang="en-US" dirty="0">
                <a:solidFill>
                  <a:schemeClr val="tx1"/>
                </a:solidFill>
              </a:rPr>
              <a:t> Converted "</a:t>
            </a:r>
            <a:r>
              <a:rPr lang="en-US" dirty="0" err="1">
                <a:solidFill>
                  <a:schemeClr val="tx1"/>
                </a:solidFill>
              </a:rPr>
              <a:t>ride_length</a:t>
            </a:r>
            <a:r>
              <a:rPr lang="en-US" dirty="0">
                <a:solidFill>
                  <a:schemeClr val="tx1"/>
                </a:solidFill>
              </a:rPr>
              <a:t>" from Factor to numeric so we can run calculations on the data</a:t>
            </a:r>
          </a:p>
          <a:p>
            <a:pPr rtl="0">
              <a:spcBef>
                <a:spcPts val="0"/>
              </a:spcBef>
              <a:spcAft>
                <a:spcPts val="0"/>
              </a:spcAft>
              <a:buClrTx/>
              <a:buSzPct val="103000"/>
              <a:buFont typeface="Arial" panose="020B0604020202020204" pitchFamily="34" charset="0"/>
              <a:buChar char="•"/>
            </a:pPr>
            <a:r>
              <a:rPr lang="en-US" dirty="0">
                <a:solidFill>
                  <a:schemeClr val="tx1"/>
                </a:solidFill>
                <a:effectLst/>
              </a:rPr>
              <a:t> Removed "bad" data.</a:t>
            </a:r>
          </a:p>
          <a:p>
            <a:pPr rtl="0">
              <a:spcBef>
                <a:spcPts val="0"/>
              </a:spcBef>
              <a:spcAft>
                <a:spcPts val="0"/>
              </a:spcAft>
              <a:buClrTx/>
              <a:buSzPct val="103000"/>
              <a:buFont typeface="Arial" panose="020B0604020202020204" pitchFamily="34" charset="0"/>
              <a:buChar char="•"/>
            </a:pPr>
            <a:r>
              <a:rPr lang="en-US" dirty="0">
                <a:solidFill>
                  <a:schemeClr val="tx1"/>
                </a:solidFill>
                <a:effectLst/>
              </a:rPr>
              <a:t> Created a new version of the </a:t>
            </a:r>
            <a:r>
              <a:rPr lang="en-US" dirty="0" err="1">
                <a:solidFill>
                  <a:schemeClr val="tx1"/>
                </a:solidFill>
                <a:effectLst/>
              </a:rPr>
              <a:t>dataframe</a:t>
            </a:r>
            <a:r>
              <a:rPr lang="en-US" dirty="0">
                <a:solidFill>
                  <a:schemeClr val="tx1"/>
                </a:solidFill>
                <a:effectLst/>
              </a:rPr>
              <a:t> (v2) since data is being removed.</a:t>
            </a:r>
          </a:p>
        </p:txBody>
      </p:sp>
    </p:spTree>
    <p:extLst>
      <p:ext uri="{BB962C8B-B14F-4D97-AF65-F5344CB8AC3E}">
        <p14:creationId xmlns:p14="http://schemas.microsoft.com/office/powerpoint/2010/main" val="305672841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159</TotalTime>
  <Words>1601</Words>
  <Application>Microsoft Office PowerPoint</Application>
  <PresentationFormat>Widescreen</PresentationFormat>
  <Paragraphs>89</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-apple-system</vt:lpstr>
      <vt:lpstr>Arial</vt:lpstr>
      <vt:lpstr>Calibri</vt:lpstr>
      <vt:lpstr>Calibri Light</vt:lpstr>
      <vt:lpstr>Retrospect</vt:lpstr>
      <vt:lpstr>Cyclistic: Bike-Share</vt:lpstr>
      <vt:lpstr>Introduction</vt:lpstr>
      <vt:lpstr>Statement of the Business Task</vt:lpstr>
      <vt:lpstr>Key Stakeholders</vt:lpstr>
      <vt:lpstr>Data Source</vt:lpstr>
      <vt:lpstr>Tools </vt:lpstr>
      <vt:lpstr>Cleaning or Manipulation of data Step 1: Collect Data </vt:lpstr>
      <vt:lpstr>Step 2: Wrangle Data And Combine Into A Single File</vt:lpstr>
      <vt:lpstr>Step 3: Cleaning Up And Adding Data To Prepare For Analysis</vt:lpstr>
      <vt:lpstr>Step 4: Conducting Descriptive Analysis</vt:lpstr>
      <vt:lpstr>Visualizations and Key Findings Proportion Of Casual and Member Riders</vt:lpstr>
      <vt:lpstr>Proportion of Daily Rides and Monthly Rides</vt:lpstr>
      <vt:lpstr>PowerPoint Presentation</vt:lpstr>
      <vt:lpstr>Proportion of Rideables</vt:lpstr>
      <vt:lpstr>Rides Duration</vt:lpstr>
      <vt:lpstr>Rides Duration</vt:lpstr>
      <vt:lpstr>Location Map</vt:lpstr>
      <vt:lpstr>Summary of the Analysis</vt:lpstr>
      <vt:lpstr>Top Three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Cyclistic: Bike-Share</dc:title>
  <dc:creator>Rishika Gour</dc:creator>
  <cp:lastModifiedBy>Rishika Gour</cp:lastModifiedBy>
  <cp:revision>15</cp:revision>
  <dcterms:created xsi:type="dcterms:W3CDTF">2022-12-19T14:04:33Z</dcterms:created>
  <dcterms:modified xsi:type="dcterms:W3CDTF">2022-12-19T16:43:50Z</dcterms:modified>
</cp:coreProperties>
</file>