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9" r:id="rId5"/>
    <p:sldId id="257" r:id="rId6"/>
    <p:sldId id="258"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physionet.org/users/shared/challenge-20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D936-9CE8-4ABB-A139-CFAEFE113087}"/>
              </a:ext>
            </a:extLst>
          </p:cNvPr>
          <p:cNvSpPr>
            <a:spLocks noGrp="1"/>
          </p:cNvSpPr>
          <p:nvPr>
            <p:ph type="ctrTitle"/>
          </p:nvPr>
        </p:nvSpPr>
        <p:spPr>
          <a:xfrm>
            <a:off x="592183" y="2404534"/>
            <a:ext cx="8681820" cy="1646302"/>
          </a:xfrm>
        </p:spPr>
        <p:txBody>
          <a:bodyPr/>
          <a:lstStyle/>
          <a:p>
            <a:r>
              <a:rPr lang="en-IN" dirty="0"/>
              <a:t>Machine Learning Project</a:t>
            </a:r>
          </a:p>
        </p:txBody>
      </p:sp>
      <p:sp>
        <p:nvSpPr>
          <p:cNvPr id="3" name="Subtitle 2">
            <a:extLst>
              <a:ext uri="{FF2B5EF4-FFF2-40B4-BE49-F238E27FC236}">
                <a16:creationId xmlns:a16="http://schemas.microsoft.com/office/drawing/2014/main" id="{3982CBC0-8C75-4466-8C6B-E94652A49577}"/>
              </a:ext>
            </a:extLst>
          </p:cNvPr>
          <p:cNvSpPr>
            <a:spLocks noGrp="1"/>
          </p:cNvSpPr>
          <p:nvPr>
            <p:ph type="subTitle" idx="1"/>
          </p:nvPr>
        </p:nvSpPr>
        <p:spPr>
          <a:xfrm>
            <a:off x="1507067" y="4050833"/>
            <a:ext cx="8812590" cy="2167087"/>
          </a:xfrm>
        </p:spPr>
        <p:txBody>
          <a:bodyPr>
            <a:normAutofit/>
          </a:bodyPr>
          <a:lstStyle/>
          <a:p>
            <a:r>
              <a:rPr lang="en-IN" dirty="0"/>
              <a:t>Team members:</a:t>
            </a:r>
          </a:p>
          <a:p>
            <a:r>
              <a:rPr lang="en-IN" dirty="0"/>
              <a:t>Rishika Rathore 17045084</a:t>
            </a:r>
          </a:p>
          <a:p>
            <a:r>
              <a:rPr lang="en-IN" dirty="0"/>
              <a:t>Abhishek Kumar 16074002</a:t>
            </a:r>
          </a:p>
          <a:p>
            <a:r>
              <a:rPr lang="en-IN" dirty="0"/>
              <a:t>BHANU PRAKASH 16074004 </a:t>
            </a:r>
          </a:p>
        </p:txBody>
      </p:sp>
    </p:spTree>
    <p:extLst>
      <p:ext uri="{BB962C8B-B14F-4D97-AF65-F5344CB8AC3E}">
        <p14:creationId xmlns:p14="http://schemas.microsoft.com/office/powerpoint/2010/main" val="14747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DAE0-A3F1-4194-AC5C-C257D0093094}"/>
              </a:ext>
            </a:extLst>
          </p:cNvPr>
          <p:cNvSpPr>
            <a:spLocks noGrp="1"/>
          </p:cNvSpPr>
          <p:nvPr>
            <p:ph type="title"/>
          </p:nvPr>
        </p:nvSpPr>
        <p:spPr/>
        <p:txBody>
          <a:bodyPr/>
          <a:lstStyle/>
          <a:p>
            <a:r>
              <a:rPr lang="en-IN" dirty="0"/>
              <a:t> </a:t>
            </a:r>
          </a:p>
        </p:txBody>
      </p:sp>
      <p:pic>
        <p:nvPicPr>
          <p:cNvPr id="4" name="Content Placeholder 3">
            <a:extLst>
              <a:ext uri="{FF2B5EF4-FFF2-40B4-BE49-F238E27FC236}">
                <a16:creationId xmlns:a16="http://schemas.microsoft.com/office/drawing/2014/main" id="{0842535D-DFB4-4A26-B34A-38432EDB7208}"/>
              </a:ext>
            </a:extLst>
          </p:cNvPr>
          <p:cNvPicPr>
            <a:picLocks noGrp="1" noChangeAspect="1"/>
          </p:cNvPicPr>
          <p:nvPr>
            <p:ph idx="1"/>
          </p:nvPr>
        </p:nvPicPr>
        <p:blipFill>
          <a:blip r:embed="rId2"/>
          <a:stretch>
            <a:fillRect/>
          </a:stretch>
        </p:blipFill>
        <p:spPr>
          <a:xfrm>
            <a:off x="438149" y="609600"/>
            <a:ext cx="8740685" cy="5128767"/>
          </a:xfrm>
          <a:prstGeom prst="rect">
            <a:avLst/>
          </a:prstGeom>
        </p:spPr>
      </p:pic>
    </p:spTree>
    <p:extLst>
      <p:ext uri="{BB962C8B-B14F-4D97-AF65-F5344CB8AC3E}">
        <p14:creationId xmlns:p14="http://schemas.microsoft.com/office/powerpoint/2010/main" val="145998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11A5-1DF1-4EA0-9B85-4BDC4E063FA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89FACE6-884A-43D6-9487-050615E39FEC}"/>
              </a:ext>
            </a:extLst>
          </p:cNvPr>
          <p:cNvSpPr>
            <a:spLocks noGrp="1"/>
          </p:cNvSpPr>
          <p:nvPr>
            <p:ph idx="1"/>
          </p:nvPr>
        </p:nvSpPr>
        <p:spPr>
          <a:xfrm>
            <a:off x="766353" y="1628502"/>
            <a:ext cx="7941591" cy="2531808"/>
          </a:xfrm>
        </p:spPr>
        <p:txBody>
          <a:bodyPr/>
          <a:lstStyle/>
          <a:p>
            <a:r>
              <a:rPr lang="en-US" dirty="0"/>
              <a:t>The objective of this project is to early detect sepsis (6 hours ahead) utilizing physiological information. The sources of info are patients' data, including imperative signs, research center qualities and demographics. The output is the results whether the model predicts non-Sepsis patients or Sepsis patients six hours in front of clinical beginning time.</a:t>
            </a:r>
            <a:endParaRPr lang="en-IN" dirty="0"/>
          </a:p>
        </p:txBody>
      </p:sp>
    </p:spTree>
    <p:extLst>
      <p:ext uri="{BB962C8B-B14F-4D97-AF65-F5344CB8AC3E}">
        <p14:creationId xmlns:p14="http://schemas.microsoft.com/office/powerpoint/2010/main" val="13496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4993-AEDA-4ED4-917A-D37FA78B8C39}"/>
              </a:ext>
            </a:extLst>
          </p:cNvPr>
          <p:cNvSpPr>
            <a:spLocks noGrp="1"/>
          </p:cNvSpPr>
          <p:nvPr>
            <p:ph type="title"/>
          </p:nvPr>
        </p:nvSpPr>
        <p:spPr/>
        <p:txBody>
          <a:bodyPr/>
          <a:lstStyle/>
          <a:p>
            <a:r>
              <a:rPr lang="en-IN" dirty="0"/>
              <a:t>Dataset Details</a:t>
            </a:r>
          </a:p>
        </p:txBody>
      </p:sp>
      <p:sp>
        <p:nvSpPr>
          <p:cNvPr id="3" name="Content Placeholder 2">
            <a:extLst>
              <a:ext uri="{FF2B5EF4-FFF2-40B4-BE49-F238E27FC236}">
                <a16:creationId xmlns:a16="http://schemas.microsoft.com/office/drawing/2014/main" id="{0A2D51E2-2E4C-42E2-90E4-192061376157}"/>
              </a:ext>
            </a:extLst>
          </p:cNvPr>
          <p:cNvSpPr>
            <a:spLocks noGrp="1"/>
          </p:cNvSpPr>
          <p:nvPr>
            <p:ph idx="1"/>
          </p:nvPr>
        </p:nvSpPr>
        <p:spPr>
          <a:xfrm>
            <a:off x="677334" y="2160589"/>
            <a:ext cx="8596668" cy="4214085"/>
          </a:xfrm>
        </p:spPr>
        <p:txBody>
          <a:bodyPr>
            <a:normAutofit fontScale="92500" lnSpcReduction="10000"/>
          </a:bodyPr>
          <a:lstStyle/>
          <a:p>
            <a:r>
              <a:rPr lang="en-US" dirty="0"/>
              <a:t>For this study, we use clinical data of ICU patients from two separate hospital systems provided by the </a:t>
            </a:r>
            <a:r>
              <a:rPr lang="en-US" dirty="0" err="1"/>
              <a:t>PhysioNet</a:t>
            </a:r>
            <a:r>
              <a:rPr lang="en-US" dirty="0"/>
              <a:t> Computing in Cardiology Challenge 2019. The data for each patient are saved in a single pipe-delimited text file that has a fixed header. Each row of a patient file represents a single hour's worth for all the measurements within that ICU-hour stay. These measurements include vital signs, laboratory, and demographics values of 40 time-dependent variables. Nan indicates that the measurement is missing at this time interval. In total, we used over 40,336 patient files. After concatenating ICU-hour-stay entries from all the patients, we have about 1,552,229 lines of data in total.</a:t>
            </a:r>
          </a:p>
          <a:p>
            <a:r>
              <a:rPr lang="en-US" dirty="0"/>
              <a:t>According to the Challenge, labels in the dataset already take the goal of predicting Sepsis. The label for each hour of patient data is 1 (Sepsis onset positive) or 0 (Sepsis onset negative). Summarized from the labels, we have a very imbalanced dataset.</a:t>
            </a:r>
          </a:p>
          <a:p>
            <a:r>
              <a:rPr lang="en-US" dirty="0">
                <a:hlinkClick r:id="rId2"/>
              </a:rPr>
              <a:t>Click here</a:t>
            </a:r>
            <a:r>
              <a:rPr lang="en-US" dirty="0"/>
              <a:t> to download the complete training database, consisting of two parts: training set A (20,336 subjects) and B (20,000 subjects).</a:t>
            </a:r>
          </a:p>
          <a:p>
            <a:endParaRPr lang="en-IN" dirty="0"/>
          </a:p>
        </p:txBody>
      </p:sp>
    </p:spTree>
    <p:extLst>
      <p:ext uri="{BB962C8B-B14F-4D97-AF65-F5344CB8AC3E}">
        <p14:creationId xmlns:p14="http://schemas.microsoft.com/office/powerpoint/2010/main" val="61010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5D80-964B-4B47-86EE-A32D081E7947}"/>
              </a:ext>
            </a:extLst>
          </p:cNvPr>
          <p:cNvSpPr>
            <a:spLocks noGrp="1"/>
          </p:cNvSpPr>
          <p:nvPr>
            <p:ph type="title"/>
          </p:nvPr>
        </p:nvSpPr>
        <p:spPr/>
        <p:txBody>
          <a:bodyPr/>
          <a:lstStyle/>
          <a:p>
            <a:r>
              <a:rPr lang="en-IN" dirty="0"/>
              <a:t>Data Study</a:t>
            </a:r>
          </a:p>
        </p:txBody>
      </p:sp>
      <p:sp>
        <p:nvSpPr>
          <p:cNvPr id="3" name="Content Placeholder 2">
            <a:extLst>
              <a:ext uri="{FF2B5EF4-FFF2-40B4-BE49-F238E27FC236}">
                <a16:creationId xmlns:a16="http://schemas.microsoft.com/office/drawing/2014/main" id="{B3BDDFC3-08EC-4BD6-BD87-BAF186D3341E}"/>
              </a:ext>
            </a:extLst>
          </p:cNvPr>
          <p:cNvSpPr>
            <a:spLocks noGrp="1"/>
          </p:cNvSpPr>
          <p:nvPr>
            <p:ph idx="1"/>
          </p:nvPr>
        </p:nvSpPr>
        <p:spPr/>
        <p:txBody>
          <a:bodyPr/>
          <a:lstStyle/>
          <a:p>
            <a:r>
              <a:rPr lang="en-IN" dirty="0"/>
              <a:t>The data is stored as two files named: “</a:t>
            </a:r>
            <a:r>
              <a:rPr lang="en-IN" dirty="0" err="1"/>
              <a:t>training_setA</a:t>
            </a:r>
            <a:r>
              <a:rPr lang="en-IN" dirty="0"/>
              <a:t>” and “</a:t>
            </a:r>
            <a:r>
              <a:rPr lang="en-IN" dirty="0" err="1"/>
              <a:t>training_setB</a:t>
            </a:r>
            <a:r>
              <a:rPr lang="en-IN" dirty="0"/>
              <a:t>” </a:t>
            </a:r>
          </a:p>
          <a:p>
            <a:r>
              <a:rPr lang="en-IN" dirty="0"/>
              <a:t>Further there are excel files into these folder.</a:t>
            </a:r>
          </a:p>
          <a:p>
            <a:r>
              <a:rPr lang="en-IN" dirty="0"/>
              <a:t>All these folders have been merged and a single pandas files has been obtained for further processing .</a:t>
            </a:r>
          </a:p>
          <a:p>
            <a:r>
              <a:rPr lang="en-IN" dirty="0"/>
              <a:t> Also, files has been divided into Train,</a:t>
            </a:r>
          </a:p>
          <a:p>
            <a:pPr marL="0" indent="0">
              <a:buNone/>
            </a:pPr>
            <a:r>
              <a:rPr lang="en-IN" dirty="0"/>
              <a:t>Validation and Test </a:t>
            </a:r>
            <a:r>
              <a:rPr lang="en-IN" dirty="0" err="1"/>
              <a:t>Datatset</a:t>
            </a:r>
            <a:r>
              <a:rPr lang="en-IN" dirty="0"/>
              <a:t>.</a:t>
            </a:r>
          </a:p>
          <a:p>
            <a:endParaRPr lang="en-IN" dirty="0"/>
          </a:p>
          <a:p>
            <a:pPr marL="0" indent="0">
              <a:buNone/>
            </a:pPr>
            <a:endParaRPr lang="en-IN" dirty="0"/>
          </a:p>
        </p:txBody>
      </p:sp>
      <p:pic>
        <p:nvPicPr>
          <p:cNvPr id="4" name="Picture 3">
            <a:extLst>
              <a:ext uri="{FF2B5EF4-FFF2-40B4-BE49-F238E27FC236}">
                <a16:creationId xmlns:a16="http://schemas.microsoft.com/office/drawing/2014/main" id="{516B5B50-CF4B-454F-B60F-750D4507BC9F}"/>
              </a:ext>
            </a:extLst>
          </p:cNvPr>
          <p:cNvPicPr>
            <a:picLocks noChangeAspect="1"/>
          </p:cNvPicPr>
          <p:nvPr/>
        </p:nvPicPr>
        <p:blipFill>
          <a:blip r:embed="rId2"/>
          <a:stretch>
            <a:fillRect/>
          </a:stretch>
        </p:blipFill>
        <p:spPr>
          <a:xfrm>
            <a:off x="6145285" y="3506017"/>
            <a:ext cx="6046715" cy="3351983"/>
          </a:xfrm>
          <a:prstGeom prst="rect">
            <a:avLst/>
          </a:prstGeom>
          <a:ln w="28575">
            <a:solidFill>
              <a:srgbClr val="002060"/>
            </a:solidFill>
          </a:ln>
        </p:spPr>
      </p:pic>
    </p:spTree>
    <p:extLst>
      <p:ext uri="{BB962C8B-B14F-4D97-AF65-F5344CB8AC3E}">
        <p14:creationId xmlns:p14="http://schemas.microsoft.com/office/powerpoint/2010/main" val="275375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3036-B3BE-4667-A8ED-D56F15FEC3F3}"/>
              </a:ext>
            </a:extLst>
          </p:cNvPr>
          <p:cNvSpPr>
            <a:spLocks noGrp="1"/>
          </p:cNvSpPr>
          <p:nvPr>
            <p:ph type="title"/>
          </p:nvPr>
        </p:nvSpPr>
        <p:spPr/>
        <p:txBody>
          <a:bodyPr/>
          <a:lstStyle/>
          <a:p>
            <a:r>
              <a:rPr lang="en-IN" dirty="0"/>
              <a:t>Data Visualizations and insights</a:t>
            </a:r>
          </a:p>
        </p:txBody>
      </p:sp>
      <p:sp>
        <p:nvSpPr>
          <p:cNvPr id="3" name="Content Placeholder 2">
            <a:extLst>
              <a:ext uri="{FF2B5EF4-FFF2-40B4-BE49-F238E27FC236}">
                <a16:creationId xmlns:a16="http://schemas.microsoft.com/office/drawing/2014/main" id="{C908CFEF-6CD3-4F9A-BA7D-A0C0C78DF3B8}"/>
              </a:ext>
            </a:extLst>
          </p:cNvPr>
          <p:cNvSpPr>
            <a:spLocks noGrp="1"/>
          </p:cNvSpPr>
          <p:nvPr>
            <p:ph idx="1"/>
          </p:nvPr>
        </p:nvSpPr>
        <p:spPr/>
        <p:txBody>
          <a:bodyPr/>
          <a:lstStyle/>
          <a:p>
            <a:r>
              <a:rPr lang="en-IN" dirty="0"/>
              <a:t>Firstly it was checked how many values of each class is present , and it was concluded that the data is highly imbalanced . To handle that we will use average precision. Other methods include </a:t>
            </a:r>
            <a:r>
              <a:rPr lang="en-IN" dirty="0" err="1"/>
              <a:t>undersampling</a:t>
            </a:r>
            <a:r>
              <a:rPr lang="en-IN" dirty="0"/>
              <a:t>, oversampling etc</a:t>
            </a:r>
          </a:p>
          <a:p>
            <a:r>
              <a:rPr lang="en-IN" dirty="0"/>
              <a:t>Next we checked the percentage of null values</a:t>
            </a:r>
          </a:p>
          <a:p>
            <a:pPr marL="0" indent="0">
              <a:buNone/>
            </a:pPr>
            <a:r>
              <a:rPr lang="en-IN" dirty="0"/>
              <a:t> in every column and dropped the columns which have</a:t>
            </a:r>
          </a:p>
          <a:p>
            <a:pPr marL="0" indent="0">
              <a:buNone/>
            </a:pPr>
            <a:r>
              <a:rPr lang="en-IN" dirty="0"/>
              <a:t> more than 90% NULL values</a:t>
            </a:r>
          </a:p>
          <a:p>
            <a:r>
              <a:rPr lang="en-IN" dirty="0"/>
              <a:t>After that we obtained the correlation matrix and </a:t>
            </a:r>
          </a:p>
          <a:p>
            <a:pPr marL="0" indent="0">
              <a:buNone/>
            </a:pPr>
            <a:r>
              <a:rPr lang="en-IN" dirty="0"/>
              <a:t> plotted the heatmap to visualize.</a:t>
            </a:r>
          </a:p>
          <a:p>
            <a:pPr marL="0" indent="0">
              <a:buNone/>
            </a:pPr>
            <a:r>
              <a:rPr lang="en-IN" dirty="0"/>
              <a:t> </a:t>
            </a:r>
          </a:p>
          <a:p>
            <a:endParaRPr lang="en-IN" dirty="0"/>
          </a:p>
        </p:txBody>
      </p:sp>
      <p:pic>
        <p:nvPicPr>
          <p:cNvPr id="4" name="Picture 3">
            <a:extLst>
              <a:ext uri="{FF2B5EF4-FFF2-40B4-BE49-F238E27FC236}">
                <a16:creationId xmlns:a16="http://schemas.microsoft.com/office/drawing/2014/main" id="{E75865D2-0807-4FE6-8FF4-211CAD2A5341}"/>
              </a:ext>
            </a:extLst>
          </p:cNvPr>
          <p:cNvPicPr>
            <a:picLocks noChangeAspect="1"/>
          </p:cNvPicPr>
          <p:nvPr/>
        </p:nvPicPr>
        <p:blipFill>
          <a:blip r:embed="rId2"/>
          <a:stretch>
            <a:fillRect/>
          </a:stretch>
        </p:blipFill>
        <p:spPr>
          <a:xfrm>
            <a:off x="6514011" y="3099556"/>
            <a:ext cx="3962672" cy="3498955"/>
          </a:xfrm>
          <a:prstGeom prst="rect">
            <a:avLst/>
          </a:prstGeom>
        </p:spPr>
      </p:pic>
      <p:pic>
        <p:nvPicPr>
          <p:cNvPr id="5" name="Picture 4">
            <a:extLst>
              <a:ext uri="{FF2B5EF4-FFF2-40B4-BE49-F238E27FC236}">
                <a16:creationId xmlns:a16="http://schemas.microsoft.com/office/drawing/2014/main" id="{0791DAD5-ADCA-4733-9040-DD19522BEB91}"/>
              </a:ext>
            </a:extLst>
          </p:cNvPr>
          <p:cNvPicPr>
            <a:picLocks noChangeAspect="1"/>
          </p:cNvPicPr>
          <p:nvPr/>
        </p:nvPicPr>
        <p:blipFill>
          <a:blip r:embed="rId3"/>
          <a:stretch>
            <a:fillRect/>
          </a:stretch>
        </p:blipFill>
        <p:spPr>
          <a:xfrm>
            <a:off x="1538214" y="5000217"/>
            <a:ext cx="4476823" cy="1857783"/>
          </a:xfrm>
          <a:prstGeom prst="rect">
            <a:avLst/>
          </a:prstGeom>
        </p:spPr>
      </p:pic>
    </p:spTree>
    <p:extLst>
      <p:ext uri="{BB962C8B-B14F-4D97-AF65-F5344CB8AC3E}">
        <p14:creationId xmlns:p14="http://schemas.microsoft.com/office/powerpoint/2010/main" val="80510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8C05-4238-43FF-B98F-3675AF3D1926}"/>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AC26376-CD91-46BB-9E24-17C5F98AACD2}"/>
              </a:ext>
            </a:extLst>
          </p:cNvPr>
          <p:cNvSpPr>
            <a:spLocks noGrp="1"/>
          </p:cNvSpPr>
          <p:nvPr>
            <p:ph idx="1"/>
          </p:nvPr>
        </p:nvSpPr>
        <p:spPr>
          <a:xfrm>
            <a:off x="511871" y="392749"/>
            <a:ext cx="8596668" cy="5855651"/>
          </a:xfrm>
        </p:spPr>
        <p:txBody>
          <a:bodyPr/>
          <a:lstStyle/>
          <a:p>
            <a:r>
              <a:rPr lang="en-IN" dirty="0"/>
              <a:t>We have also plotted the box plot to visualize how the values are spread and what are the IQR.</a:t>
            </a:r>
          </a:p>
          <a:p>
            <a:r>
              <a:rPr lang="en-IN" dirty="0"/>
              <a:t>The box plot helped us to decide what to replace NULL values with. We will replace NULL values with median for non-categorical values. And for categorical values we will replace NULL values by constant.</a:t>
            </a:r>
          </a:p>
          <a:p>
            <a:endParaRPr lang="en-IN" dirty="0"/>
          </a:p>
          <a:p>
            <a:endParaRPr lang="en-IN" dirty="0"/>
          </a:p>
          <a:p>
            <a:endParaRPr lang="en-IN" dirty="0"/>
          </a:p>
          <a:p>
            <a:endParaRPr lang="en-IN" dirty="0"/>
          </a:p>
          <a:p>
            <a:endParaRPr lang="en-IN" dirty="0"/>
          </a:p>
          <a:p>
            <a:endParaRPr lang="en-IN" dirty="0"/>
          </a:p>
          <a:p>
            <a:r>
              <a:rPr lang="en-IN" dirty="0"/>
              <a:t>Next we trained the models on this data and obtained the </a:t>
            </a:r>
            <a:r>
              <a:rPr lang="en-IN" dirty="0" err="1"/>
              <a:t>baselone</a:t>
            </a:r>
            <a:r>
              <a:rPr lang="en-IN" dirty="0"/>
              <a:t> accuracies.</a:t>
            </a:r>
          </a:p>
          <a:p>
            <a:pPr marL="0" indent="0">
              <a:buNone/>
            </a:pPr>
            <a:r>
              <a:rPr lang="en-IN" dirty="0"/>
              <a:t> </a:t>
            </a:r>
          </a:p>
          <a:p>
            <a:endParaRPr lang="en-IN" dirty="0"/>
          </a:p>
        </p:txBody>
      </p:sp>
      <p:pic>
        <p:nvPicPr>
          <p:cNvPr id="4" name="Picture 3">
            <a:extLst>
              <a:ext uri="{FF2B5EF4-FFF2-40B4-BE49-F238E27FC236}">
                <a16:creationId xmlns:a16="http://schemas.microsoft.com/office/drawing/2014/main" id="{8FE6C1B9-5089-483A-9E2C-1422B49C6CB1}"/>
              </a:ext>
            </a:extLst>
          </p:cNvPr>
          <p:cNvPicPr>
            <a:picLocks noChangeAspect="1"/>
          </p:cNvPicPr>
          <p:nvPr/>
        </p:nvPicPr>
        <p:blipFill>
          <a:blip r:embed="rId2"/>
          <a:stretch>
            <a:fillRect/>
          </a:stretch>
        </p:blipFill>
        <p:spPr>
          <a:xfrm>
            <a:off x="2656249" y="2230423"/>
            <a:ext cx="7820025" cy="1743075"/>
          </a:xfrm>
          <a:prstGeom prst="rect">
            <a:avLst/>
          </a:prstGeom>
          <a:ln w="28575">
            <a:solidFill>
              <a:srgbClr val="002060"/>
            </a:solidFill>
          </a:ln>
        </p:spPr>
      </p:pic>
    </p:spTree>
    <p:extLst>
      <p:ext uri="{BB962C8B-B14F-4D97-AF65-F5344CB8AC3E}">
        <p14:creationId xmlns:p14="http://schemas.microsoft.com/office/powerpoint/2010/main" val="428791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7372-3B93-4CED-BE24-A7AA03A56B25}"/>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AEFA595D-30AF-4B6C-B62A-30AF6316802B}"/>
              </a:ext>
            </a:extLst>
          </p:cNvPr>
          <p:cNvSpPr>
            <a:spLocks noGrp="1"/>
          </p:cNvSpPr>
          <p:nvPr>
            <p:ph idx="1"/>
          </p:nvPr>
        </p:nvSpPr>
        <p:spPr>
          <a:xfrm>
            <a:off x="677334" y="1376818"/>
            <a:ext cx="8596668" cy="3880773"/>
          </a:xfrm>
        </p:spPr>
        <p:txBody>
          <a:bodyPr/>
          <a:lstStyle/>
          <a:p>
            <a:r>
              <a:rPr lang="en-IN" dirty="0"/>
              <a:t>On analysis we realized that there are certain features that are of extreme importance to this classification task.</a:t>
            </a:r>
          </a:p>
          <a:p>
            <a:r>
              <a:rPr lang="en-IN" dirty="0"/>
              <a:t>These features include</a:t>
            </a:r>
          </a:p>
          <a:p>
            <a:pPr lvl="6">
              <a:buFont typeface="+mj-lt"/>
              <a:buAutoNum type="arabicPeriod"/>
            </a:pPr>
            <a:r>
              <a:rPr lang="en-IN" sz="1500" dirty="0"/>
              <a:t>Heart Rate</a:t>
            </a:r>
          </a:p>
          <a:p>
            <a:pPr lvl="6">
              <a:buFont typeface="+mj-lt"/>
              <a:buAutoNum type="arabicPeriod"/>
            </a:pPr>
            <a:r>
              <a:rPr lang="en-IN" sz="1500" dirty="0"/>
              <a:t>Temperature</a:t>
            </a:r>
          </a:p>
          <a:p>
            <a:pPr lvl="6">
              <a:buFont typeface="+mj-lt"/>
              <a:buAutoNum type="arabicPeriod"/>
            </a:pPr>
            <a:r>
              <a:rPr lang="en-IN" sz="1500" dirty="0"/>
              <a:t>Age </a:t>
            </a:r>
          </a:p>
          <a:p>
            <a:pPr lvl="6">
              <a:buFont typeface="+mj-lt"/>
              <a:buAutoNum type="arabicPeriod"/>
            </a:pPr>
            <a:r>
              <a:rPr lang="en-IN" sz="1500" dirty="0"/>
              <a:t>O2Stat</a:t>
            </a:r>
          </a:p>
          <a:p>
            <a:pPr lvl="6">
              <a:buFont typeface="+mj-lt"/>
              <a:buAutoNum type="arabicPeriod"/>
            </a:pPr>
            <a:r>
              <a:rPr lang="en-IN" sz="1500" dirty="0"/>
              <a:t>SBP and DBP </a:t>
            </a:r>
          </a:p>
          <a:p>
            <a:pPr lvl="6">
              <a:buFont typeface="+mj-lt"/>
              <a:buAutoNum type="arabicPeriod"/>
            </a:pPr>
            <a:r>
              <a:rPr lang="en-IN" sz="1500" dirty="0"/>
              <a:t>Respiration Rate</a:t>
            </a:r>
          </a:p>
          <a:p>
            <a:pPr marL="2743200" lvl="6" indent="0">
              <a:buNone/>
            </a:pPr>
            <a:endParaRPr lang="en-IN" sz="1500" dirty="0"/>
          </a:p>
        </p:txBody>
      </p:sp>
    </p:spTree>
    <p:extLst>
      <p:ext uri="{BB962C8B-B14F-4D97-AF65-F5344CB8AC3E}">
        <p14:creationId xmlns:p14="http://schemas.microsoft.com/office/powerpoint/2010/main" val="13210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AC67-18E6-4F35-A0EC-B2E124092572}"/>
              </a:ext>
            </a:extLst>
          </p:cNvPr>
          <p:cNvSpPr>
            <a:spLocks noGrp="1"/>
          </p:cNvSpPr>
          <p:nvPr>
            <p:ph type="title"/>
          </p:nvPr>
        </p:nvSpPr>
        <p:spPr/>
        <p:txBody>
          <a:bodyPr/>
          <a:lstStyle/>
          <a:p>
            <a:r>
              <a:rPr lang="en-IN" dirty="0"/>
              <a:t>Finally filtered features </a:t>
            </a:r>
          </a:p>
        </p:txBody>
      </p:sp>
      <p:sp>
        <p:nvSpPr>
          <p:cNvPr id="3" name="Content Placeholder 2">
            <a:extLst>
              <a:ext uri="{FF2B5EF4-FFF2-40B4-BE49-F238E27FC236}">
                <a16:creationId xmlns:a16="http://schemas.microsoft.com/office/drawing/2014/main" id="{C6093BAE-9DF4-42BD-BF59-340E6D0322E1}"/>
              </a:ext>
            </a:extLst>
          </p:cNvPr>
          <p:cNvSpPr>
            <a:spLocks noGrp="1"/>
          </p:cNvSpPr>
          <p:nvPr>
            <p:ph idx="1"/>
          </p:nvPr>
        </p:nvSpPr>
        <p:spPr/>
        <p:txBody>
          <a:bodyPr/>
          <a:lstStyle/>
          <a:p>
            <a:r>
              <a:rPr lang="en-US" dirty="0"/>
              <a:t>According to the CDC website heart rate, fever and BP are the most important signs of sepsis. So  selecting the features on this </a:t>
            </a:r>
            <a:r>
              <a:rPr lang="en-US" dirty="0" err="1"/>
              <a:t>basis,we</a:t>
            </a:r>
            <a:r>
              <a:rPr lang="en-US" dirty="0"/>
              <a:t> finally included following features:</a:t>
            </a:r>
          </a:p>
          <a:p>
            <a:endParaRPr lang="en-US" dirty="0"/>
          </a:p>
          <a:p>
            <a:pPr marL="0" indent="0">
              <a:buNone/>
            </a:pPr>
            <a:endParaRPr lang="en-US" dirty="0"/>
          </a:p>
        </p:txBody>
      </p:sp>
      <p:pic>
        <p:nvPicPr>
          <p:cNvPr id="4" name="Picture 3">
            <a:extLst>
              <a:ext uri="{FF2B5EF4-FFF2-40B4-BE49-F238E27FC236}">
                <a16:creationId xmlns:a16="http://schemas.microsoft.com/office/drawing/2014/main" id="{BD8E99A4-FCB6-4C69-8F11-D21580D1D2E4}"/>
              </a:ext>
            </a:extLst>
          </p:cNvPr>
          <p:cNvPicPr>
            <a:picLocks noChangeAspect="1"/>
          </p:cNvPicPr>
          <p:nvPr/>
        </p:nvPicPr>
        <p:blipFill>
          <a:blip r:embed="rId2"/>
          <a:stretch>
            <a:fillRect/>
          </a:stretch>
        </p:blipFill>
        <p:spPr>
          <a:xfrm>
            <a:off x="841818" y="3485107"/>
            <a:ext cx="8267700" cy="1400175"/>
          </a:xfrm>
          <a:prstGeom prst="rect">
            <a:avLst/>
          </a:prstGeom>
          <a:ln w="28575">
            <a:solidFill>
              <a:srgbClr val="002060"/>
            </a:solidFill>
          </a:ln>
        </p:spPr>
      </p:pic>
    </p:spTree>
    <p:extLst>
      <p:ext uri="{BB962C8B-B14F-4D97-AF65-F5344CB8AC3E}">
        <p14:creationId xmlns:p14="http://schemas.microsoft.com/office/powerpoint/2010/main" val="287042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5196-01EF-4441-A399-36341BE73310}"/>
              </a:ext>
            </a:extLst>
          </p:cNvPr>
          <p:cNvSpPr>
            <a:spLocks noGrp="1"/>
          </p:cNvSpPr>
          <p:nvPr>
            <p:ph type="title"/>
          </p:nvPr>
        </p:nvSpPr>
        <p:spPr/>
        <p:txBody>
          <a:bodyPr/>
          <a:lstStyle/>
          <a:p>
            <a:r>
              <a:rPr lang="en-IN" dirty="0"/>
              <a:t>Training and application of Grid Search</a:t>
            </a:r>
          </a:p>
        </p:txBody>
      </p:sp>
      <p:sp>
        <p:nvSpPr>
          <p:cNvPr id="3" name="Content Placeholder 2">
            <a:extLst>
              <a:ext uri="{FF2B5EF4-FFF2-40B4-BE49-F238E27FC236}">
                <a16:creationId xmlns:a16="http://schemas.microsoft.com/office/drawing/2014/main" id="{A0E94E36-CA06-4CF2-9383-3B617B5CF197}"/>
              </a:ext>
            </a:extLst>
          </p:cNvPr>
          <p:cNvSpPr>
            <a:spLocks noGrp="1"/>
          </p:cNvSpPr>
          <p:nvPr>
            <p:ph idx="1"/>
          </p:nvPr>
        </p:nvSpPr>
        <p:spPr/>
        <p:txBody>
          <a:bodyPr/>
          <a:lstStyle/>
          <a:p>
            <a:r>
              <a:rPr lang="en-IN" dirty="0"/>
              <a:t>Next model was trained on various models and later on we also </a:t>
            </a:r>
            <a:r>
              <a:rPr lang="en-IN" dirty="0" err="1"/>
              <a:t>apploied</a:t>
            </a:r>
            <a:r>
              <a:rPr lang="en-IN" dirty="0"/>
              <a:t> </a:t>
            </a:r>
            <a:r>
              <a:rPr lang="en-IN" dirty="0" err="1"/>
              <a:t>gried</a:t>
            </a:r>
            <a:r>
              <a:rPr lang="en-IN" dirty="0"/>
              <a:t> search to get hyperparameter.</a:t>
            </a:r>
          </a:p>
          <a:p>
            <a:r>
              <a:rPr lang="en-IN" dirty="0"/>
              <a:t>We realized that on application of Grid search that for Logistic Regression</a:t>
            </a:r>
          </a:p>
          <a:p>
            <a:endParaRPr lang="en-IN" dirty="0"/>
          </a:p>
          <a:p>
            <a:endParaRPr lang="en-IN" dirty="0"/>
          </a:p>
          <a:p>
            <a:endParaRPr lang="en-IN" dirty="0"/>
          </a:p>
          <a:p>
            <a:endParaRPr lang="en-IN" dirty="0"/>
          </a:p>
          <a:p>
            <a:r>
              <a:rPr lang="en-IN" dirty="0"/>
              <a:t>Also Logistic Regression has performed the best amongst all the models.</a:t>
            </a:r>
          </a:p>
          <a:p>
            <a:pPr marL="0" indent="0">
              <a:buNone/>
            </a:pPr>
            <a:endParaRPr lang="en-IN" dirty="0"/>
          </a:p>
        </p:txBody>
      </p:sp>
      <p:pic>
        <p:nvPicPr>
          <p:cNvPr id="4" name="Picture 3">
            <a:extLst>
              <a:ext uri="{FF2B5EF4-FFF2-40B4-BE49-F238E27FC236}">
                <a16:creationId xmlns:a16="http://schemas.microsoft.com/office/drawing/2014/main" id="{0C507488-42B4-4541-85BB-CF70D6ABC826}"/>
              </a:ext>
            </a:extLst>
          </p:cNvPr>
          <p:cNvPicPr>
            <a:picLocks noChangeAspect="1"/>
          </p:cNvPicPr>
          <p:nvPr/>
        </p:nvPicPr>
        <p:blipFill>
          <a:blip r:embed="rId2"/>
          <a:stretch>
            <a:fillRect/>
          </a:stretch>
        </p:blipFill>
        <p:spPr>
          <a:xfrm>
            <a:off x="1322478" y="3429000"/>
            <a:ext cx="7038975" cy="1019175"/>
          </a:xfrm>
          <a:prstGeom prst="rect">
            <a:avLst/>
          </a:prstGeom>
          <a:ln w="28575">
            <a:solidFill>
              <a:srgbClr val="002060"/>
            </a:solidFill>
          </a:ln>
        </p:spPr>
      </p:pic>
    </p:spTree>
    <p:extLst>
      <p:ext uri="{BB962C8B-B14F-4D97-AF65-F5344CB8AC3E}">
        <p14:creationId xmlns:p14="http://schemas.microsoft.com/office/powerpoint/2010/main" val="2156657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TotalTime>
  <Words>623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Machine Learning Project</vt:lpstr>
      <vt:lpstr>Problem Statement</vt:lpstr>
      <vt:lpstr>Dataset Details</vt:lpstr>
      <vt:lpstr>Data Study</vt:lpstr>
      <vt:lpstr>Data Visualizations and insights</vt:lpstr>
      <vt:lpstr>  </vt:lpstr>
      <vt:lpstr>Feature Engineering</vt:lpstr>
      <vt:lpstr>Finally filtered features </vt:lpstr>
      <vt:lpstr>Training and application of Grid Search</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Divyam Rathore</dc:creator>
  <cp:lastModifiedBy>Divyam Rathore</cp:lastModifiedBy>
  <cp:revision>7</cp:revision>
  <dcterms:created xsi:type="dcterms:W3CDTF">2020-06-18T11:43:31Z</dcterms:created>
  <dcterms:modified xsi:type="dcterms:W3CDTF">2020-06-18T13:13:04Z</dcterms:modified>
</cp:coreProperties>
</file>