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08" r:id="rId1"/>
  </p:sldMasterIdLst>
  <p:sldIdLst>
    <p:sldId id="256" r:id="rId2"/>
    <p:sldId id="257" r:id="rId3"/>
    <p:sldId id="258" r:id="rId4"/>
    <p:sldId id="259" r:id="rId5"/>
    <p:sldId id="260" r:id="rId6"/>
    <p:sldId id="261" r:id="rId7"/>
    <p:sldId id="262" r:id="rId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75" d="100"/>
          <a:sy n="75" d="100"/>
        </p:scale>
        <p:origin x="715" y="43"/>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69804"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5/7/2025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370091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5/7/2025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4985964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5/7/2025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5446675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5/7/2025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507828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5/7/2025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5555671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5/7/2025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39726108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5/7/2025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2735513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5/7/2025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5612462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5/7/2025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8179053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5/7/2025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577422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BCAD085-E8A6-8845-BD4E-CB4CCA059FC4}" type="datetimeFigureOut">
              <a:rPr lang="en-US" smtClean="0"/>
              <a:t>5/7/2025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00762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t>5/7/2025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14466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BCAD085-E8A6-8845-BD4E-CB4CCA059FC4}" type="datetimeFigureOut">
              <a:rPr lang="en-US" smtClean="0"/>
              <a:t>5/7/2025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4355910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5/7/2025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3630616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5/7/2025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98198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5/7/2025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820704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69805" cy="6874935"/>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BCAD085-E8A6-8845-BD4E-CB4CCA059FC4}" type="datetimeFigureOut">
              <a:rPr lang="en-US" smtClean="0"/>
              <a:t>5/7/2025</a:t>
            </a:fld>
            <a:endParaRPr lang="en-US"/>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081758279"/>
      </p:ext>
    </p:extLst>
  </p:cSld>
  <p:clrMap bg1="lt1" tx1="dk1" bg2="lt2" tx2="dk2" accent1="accent1" accent2="accent2" accent3="accent3" accent4="accent4" accent5="accent5" accent6="accent6" hlink="hlink" folHlink="folHlink"/>
  <p:sldLayoutIdLst>
    <p:sldLayoutId id="2147483809" r:id="rId1"/>
    <p:sldLayoutId id="2147483810" r:id="rId2"/>
    <p:sldLayoutId id="2147483811" r:id="rId3"/>
    <p:sldLayoutId id="2147483812" r:id="rId4"/>
    <p:sldLayoutId id="2147483813" r:id="rId5"/>
    <p:sldLayoutId id="2147483814" r:id="rId6"/>
    <p:sldLayoutId id="2147483815" r:id="rId7"/>
    <p:sldLayoutId id="2147483816" r:id="rId8"/>
    <p:sldLayoutId id="2147483817" r:id="rId9"/>
    <p:sldLayoutId id="2147483818" r:id="rId10"/>
    <p:sldLayoutId id="2147483819" r:id="rId11"/>
    <p:sldLayoutId id="2147483820" r:id="rId12"/>
    <p:sldLayoutId id="2147483821" r:id="rId13"/>
    <p:sldLayoutId id="2147483822" r:id="rId14"/>
    <p:sldLayoutId id="2147483823" r:id="rId15"/>
    <p:sldLayoutId id="214748382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3863" y="2900356"/>
            <a:ext cx="7010399" cy="1138244"/>
          </a:xfrm>
        </p:spPr>
        <p:txBody>
          <a:bodyPr>
            <a:normAutofit/>
          </a:bodyPr>
          <a:lstStyle/>
          <a:p>
            <a:r>
              <a:rPr lang="en-IN" sz="6000" b="1" dirty="0">
                <a:solidFill>
                  <a:schemeClr val="accent1">
                    <a:lumMod val="75000"/>
                  </a:schemeClr>
                </a:solidFill>
                <a:latin typeface="Footlight MT Light" panose="0204060206030A020304" pitchFamily="18" charset="0"/>
                <a:ea typeface="Cascadia Code" panose="020B0609020000020004" pitchFamily="49" charset="0"/>
                <a:cs typeface="Cascadia Code" panose="020B0609020000020004" pitchFamily="49" charset="0"/>
              </a:rPr>
              <a:t>WEALTH WHIZ</a:t>
            </a:r>
            <a:endParaRPr sz="6000" b="1" dirty="0">
              <a:solidFill>
                <a:schemeClr val="accent1">
                  <a:lumMod val="75000"/>
                </a:schemeClr>
              </a:solidFill>
              <a:latin typeface="Footlight MT Light" panose="0204060206030A020304" pitchFamily="18" charset="0"/>
              <a:ea typeface="Cascadia Code" panose="020B0609020000020004" pitchFamily="49" charset="0"/>
              <a:cs typeface="Cascadia Code" panose="020B0609020000020004" pitchFamily="49"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02844" y="1128710"/>
            <a:ext cx="1738312" cy="1738312"/>
          </a:xfrm>
          <a:prstGeom prst="rect">
            <a:avLst/>
          </a:prstGeom>
        </p:spPr>
      </p:pic>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l="20000" t="5556" r="19722" b="79444"/>
          <a:stretch/>
        </p:blipFill>
        <p:spPr>
          <a:xfrm>
            <a:off x="1709737" y="66676"/>
            <a:ext cx="5724525" cy="1028700"/>
          </a:xfrm>
          <a:prstGeom prst="rect">
            <a:avLst/>
          </a:prstGeom>
        </p:spPr>
      </p:pic>
      <p:sp>
        <p:nvSpPr>
          <p:cNvPr id="8" name="TextBox 7"/>
          <p:cNvSpPr txBox="1"/>
          <p:nvPr/>
        </p:nvSpPr>
        <p:spPr>
          <a:xfrm>
            <a:off x="266700" y="3848100"/>
            <a:ext cx="1943100" cy="2769989"/>
          </a:xfrm>
          <a:prstGeom prst="rect">
            <a:avLst/>
          </a:prstGeom>
          <a:noFill/>
        </p:spPr>
        <p:txBody>
          <a:bodyPr wrap="square" rtlCol="0">
            <a:spAutoFit/>
          </a:bodyPr>
          <a:lstStyle/>
          <a:p>
            <a:r>
              <a:rPr lang="en-IN" sz="2400" dirty="0">
                <a:solidFill>
                  <a:srgbClr val="C00000"/>
                </a:solidFill>
              </a:rPr>
              <a:t>TEAM MEMBERS:-</a:t>
            </a:r>
          </a:p>
          <a:p>
            <a:endParaRPr lang="en-IN" dirty="0"/>
          </a:p>
          <a:p>
            <a:r>
              <a:rPr lang="en-IN" dirty="0">
                <a:solidFill>
                  <a:schemeClr val="bg2">
                    <a:lumMod val="25000"/>
                  </a:schemeClr>
                </a:solidFill>
              </a:rPr>
              <a:t>(1)</a:t>
            </a:r>
            <a:r>
              <a:rPr lang="en-IN" dirty="0" err="1">
                <a:solidFill>
                  <a:schemeClr val="bg2">
                    <a:lumMod val="25000"/>
                  </a:schemeClr>
                </a:solidFill>
              </a:rPr>
              <a:t>Vansh</a:t>
            </a:r>
            <a:r>
              <a:rPr lang="en-IN" dirty="0">
                <a:solidFill>
                  <a:schemeClr val="bg2">
                    <a:lumMod val="25000"/>
                  </a:schemeClr>
                </a:solidFill>
              </a:rPr>
              <a:t> Sharma                                                </a:t>
            </a:r>
          </a:p>
          <a:p>
            <a:r>
              <a:rPr lang="en-IN" dirty="0">
                <a:solidFill>
                  <a:schemeClr val="bg2">
                    <a:lumMod val="25000"/>
                  </a:schemeClr>
                </a:solidFill>
              </a:rPr>
              <a:t>2401730033</a:t>
            </a:r>
          </a:p>
          <a:p>
            <a:endParaRPr lang="en-IN" dirty="0">
              <a:solidFill>
                <a:schemeClr val="bg2">
                  <a:lumMod val="25000"/>
                </a:schemeClr>
              </a:solidFill>
            </a:endParaRPr>
          </a:p>
          <a:p>
            <a:r>
              <a:rPr lang="en-IN" dirty="0">
                <a:solidFill>
                  <a:schemeClr val="bg2">
                    <a:lumMod val="25000"/>
                  </a:schemeClr>
                </a:solidFill>
              </a:rPr>
              <a:t>(2)Aditi Arora</a:t>
            </a:r>
          </a:p>
          <a:p>
            <a:r>
              <a:rPr lang="en-IN" dirty="0">
                <a:solidFill>
                  <a:schemeClr val="bg2">
                    <a:lumMod val="25000"/>
                  </a:schemeClr>
                </a:solidFill>
              </a:rPr>
              <a:t>2401730148 </a:t>
            </a:r>
            <a:r>
              <a:rPr lang="en-IN" dirty="0"/>
              <a:t>                                                                  </a:t>
            </a:r>
          </a:p>
          <a:p>
            <a:r>
              <a:rPr lang="en-IN" dirty="0"/>
              <a:t>                                                                                  </a:t>
            </a:r>
          </a:p>
        </p:txBody>
      </p:sp>
      <p:sp>
        <p:nvSpPr>
          <p:cNvPr id="9" name="TextBox 8"/>
          <p:cNvSpPr txBox="1"/>
          <p:nvPr/>
        </p:nvSpPr>
        <p:spPr>
          <a:xfrm>
            <a:off x="2333623" y="4312682"/>
            <a:ext cx="2419352" cy="2031325"/>
          </a:xfrm>
          <a:prstGeom prst="rect">
            <a:avLst/>
          </a:prstGeom>
          <a:noFill/>
        </p:spPr>
        <p:txBody>
          <a:bodyPr wrap="square" rtlCol="0">
            <a:spAutoFit/>
          </a:bodyPr>
          <a:lstStyle/>
          <a:p>
            <a:endParaRPr lang="en-IN" dirty="0"/>
          </a:p>
          <a:p>
            <a:endParaRPr lang="en-IN" dirty="0"/>
          </a:p>
          <a:p>
            <a:r>
              <a:rPr lang="en-IN" dirty="0">
                <a:solidFill>
                  <a:schemeClr val="bg2">
                    <a:lumMod val="25000"/>
                  </a:schemeClr>
                </a:solidFill>
              </a:rPr>
              <a:t>(3)</a:t>
            </a:r>
            <a:r>
              <a:rPr lang="en-IN" dirty="0" err="1">
                <a:solidFill>
                  <a:schemeClr val="bg2">
                    <a:lumMod val="25000"/>
                  </a:schemeClr>
                </a:solidFill>
              </a:rPr>
              <a:t>Pushti</a:t>
            </a:r>
            <a:r>
              <a:rPr lang="en-IN" dirty="0">
                <a:solidFill>
                  <a:schemeClr val="bg2">
                    <a:lumMod val="25000"/>
                  </a:schemeClr>
                </a:solidFill>
              </a:rPr>
              <a:t> </a:t>
            </a:r>
            <a:r>
              <a:rPr lang="en-IN" dirty="0" err="1">
                <a:solidFill>
                  <a:schemeClr val="bg2">
                    <a:lumMod val="25000"/>
                  </a:schemeClr>
                </a:solidFill>
              </a:rPr>
              <a:t>Verma</a:t>
            </a:r>
            <a:endParaRPr lang="en-IN" dirty="0">
              <a:solidFill>
                <a:schemeClr val="bg2">
                  <a:lumMod val="25000"/>
                </a:schemeClr>
              </a:solidFill>
            </a:endParaRPr>
          </a:p>
          <a:p>
            <a:r>
              <a:rPr lang="en-IN" dirty="0">
                <a:solidFill>
                  <a:schemeClr val="bg2">
                    <a:lumMod val="25000"/>
                  </a:schemeClr>
                </a:solidFill>
              </a:rPr>
              <a:t> 2401730143</a:t>
            </a:r>
          </a:p>
          <a:p>
            <a:endParaRPr lang="en-IN" dirty="0">
              <a:solidFill>
                <a:schemeClr val="bg2">
                  <a:lumMod val="25000"/>
                </a:schemeClr>
              </a:solidFill>
            </a:endParaRPr>
          </a:p>
          <a:p>
            <a:r>
              <a:rPr lang="en-IN" dirty="0">
                <a:solidFill>
                  <a:schemeClr val="bg2">
                    <a:lumMod val="25000"/>
                  </a:schemeClr>
                </a:solidFill>
              </a:rPr>
              <a:t>(4)</a:t>
            </a:r>
            <a:r>
              <a:rPr lang="en-IN" dirty="0" err="1">
                <a:solidFill>
                  <a:schemeClr val="bg2">
                    <a:lumMod val="25000"/>
                  </a:schemeClr>
                </a:solidFill>
              </a:rPr>
              <a:t>Rishika</a:t>
            </a:r>
            <a:r>
              <a:rPr lang="en-IN" dirty="0">
                <a:solidFill>
                  <a:schemeClr val="bg2">
                    <a:lumMod val="25000"/>
                  </a:schemeClr>
                </a:solidFill>
              </a:rPr>
              <a:t> </a:t>
            </a:r>
            <a:r>
              <a:rPr lang="en-IN" dirty="0" err="1">
                <a:solidFill>
                  <a:schemeClr val="bg2">
                    <a:lumMod val="25000"/>
                  </a:schemeClr>
                </a:solidFill>
              </a:rPr>
              <a:t>Pasricha</a:t>
            </a:r>
            <a:endParaRPr lang="en-IN" dirty="0">
              <a:solidFill>
                <a:schemeClr val="bg2">
                  <a:lumMod val="25000"/>
                </a:schemeClr>
              </a:solidFill>
            </a:endParaRPr>
          </a:p>
          <a:p>
            <a:r>
              <a:rPr lang="en-IN" dirty="0">
                <a:solidFill>
                  <a:schemeClr val="bg2">
                    <a:lumMod val="25000"/>
                  </a:schemeClr>
                </a:solidFill>
              </a:rPr>
              <a:t>2401730086</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p>
            <a:r>
              <a:rPr sz="4400" dirty="0"/>
              <a:t>Problem</a:t>
            </a:r>
            <a:r>
              <a:rPr dirty="0"/>
              <a:t> </a:t>
            </a:r>
            <a:r>
              <a:rPr sz="4000" dirty="0"/>
              <a:t>Statement</a:t>
            </a:r>
          </a:p>
        </p:txBody>
      </p:sp>
      <p:sp>
        <p:nvSpPr>
          <p:cNvPr id="3" name="Content Placeholder 2"/>
          <p:cNvSpPr>
            <a:spLocks noGrp="1"/>
          </p:cNvSpPr>
          <p:nvPr>
            <p:ph idx="1"/>
          </p:nvPr>
        </p:nvSpPr>
        <p:spPr>
          <a:xfrm>
            <a:off x="609598" y="1615858"/>
            <a:ext cx="6805809" cy="4425505"/>
          </a:xfrm>
        </p:spPr>
        <p:txBody>
          <a:bodyPr>
            <a:noAutofit/>
          </a:bodyPr>
          <a:lstStyle/>
          <a:p>
            <a:r>
              <a:rPr lang="en-US" sz="2000" dirty="0">
                <a:solidFill>
                  <a:srgbClr val="FF0000"/>
                </a:solidFill>
              </a:rPr>
              <a:t>In today’s world, many people find it difficult to manage their personal finances due to a lack of financial literacy, time constraints, or complex traditional tools. Most existing financial management tools are either too simplistic or too complex, leading to poor adoption among users. Our project addresses the gap by providing an intuitive platform tailored for effective budgeting, tracking, and savings optimization.</a:t>
            </a:r>
          </a:p>
          <a:p>
            <a:r>
              <a:rPr sz="2000" dirty="0">
                <a:solidFill>
                  <a:srgbClr val="FF0000"/>
                </a:solidFill>
              </a:rPr>
              <a:t>Many individuals struggle with managing their finances effectively.</a:t>
            </a:r>
          </a:p>
          <a:p>
            <a:r>
              <a:rPr sz="2000" dirty="0">
                <a:solidFill>
                  <a:srgbClr val="FF0000"/>
                </a:solidFill>
              </a:rPr>
              <a:t>There is a need for a tool that helps users track expenses, plan budgets, and optimize savings.</a:t>
            </a:r>
          </a:p>
          <a:p>
            <a:r>
              <a:rPr sz="2000" dirty="0">
                <a:solidFill>
                  <a:srgbClr val="FF0000"/>
                </a:solidFill>
              </a:rPr>
              <a:t>Traditional budgeting methods are often complex and not user-friendly.</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270006"/>
            <a:ext cx="6347713" cy="1320800"/>
          </a:xfrm>
        </p:spPr>
        <p:txBody>
          <a:bodyPr>
            <a:normAutofit fontScale="90000"/>
          </a:bodyPr>
          <a:lstStyle/>
          <a:p>
            <a:r>
              <a:rPr sz="4400" dirty="0">
                <a:solidFill>
                  <a:srgbClr val="FF0000"/>
                </a:solidFill>
              </a:rPr>
              <a:t>Objectives</a:t>
            </a:r>
            <a:r>
              <a:rPr lang="en-IN" sz="4400" dirty="0">
                <a:solidFill>
                  <a:srgbClr val="FF0000"/>
                </a:solidFill>
              </a:rPr>
              <a:t> of the website:-</a:t>
            </a:r>
            <a:endParaRPr sz="4400" dirty="0">
              <a:solidFill>
                <a:srgbClr val="FF0000"/>
              </a:solidFill>
            </a:endParaRPr>
          </a:p>
        </p:txBody>
      </p:sp>
      <p:sp>
        <p:nvSpPr>
          <p:cNvPr id="3" name="Content Placeholder 2"/>
          <p:cNvSpPr>
            <a:spLocks noGrp="1"/>
          </p:cNvSpPr>
          <p:nvPr>
            <p:ph idx="1"/>
          </p:nvPr>
        </p:nvSpPr>
        <p:spPr>
          <a:xfrm>
            <a:off x="609598" y="1590806"/>
            <a:ext cx="6680549" cy="4450558"/>
          </a:xfrm>
        </p:spPr>
        <p:txBody>
          <a:bodyPr/>
          <a:lstStyle/>
          <a:p>
            <a:r>
              <a:rPr lang="en-US" sz="2400" b="1" i="1" u="sng" dirty="0">
                <a:solidFill>
                  <a:schemeClr val="bg2">
                    <a:lumMod val="25000"/>
                  </a:schemeClr>
                </a:solidFill>
              </a:rPr>
              <a:t>The core objectives of the website are:</a:t>
            </a:r>
          </a:p>
          <a:p>
            <a:r>
              <a:rPr lang="en-US" sz="2400" b="1" dirty="0">
                <a:solidFill>
                  <a:schemeClr val="bg2">
                    <a:lumMod val="25000"/>
                  </a:schemeClr>
                </a:solidFill>
              </a:rPr>
              <a:t>User-Friendly Financial Tracking:</a:t>
            </a:r>
            <a:r>
              <a:rPr lang="en-US" sz="2400" dirty="0">
                <a:solidFill>
                  <a:schemeClr val="bg2">
                    <a:lumMod val="25000"/>
                  </a:schemeClr>
                </a:solidFill>
              </a:rPr>
              <a:t> A simple interface to track income, expenses, and overall financial health.</a:t>
            </a:r>
          </a:p>
          <a:p>
            <a:r>
              <a:rPr lang="en-US" sz="2400" b="1" dirty="0">
                <a:solidFill>
                  <a:schemeClr val="bg2">
                    <a:lumMod val="25000"/>
                  </a:schemeClr>
                </a:solidFill>
              </a:rPr>
              <a:t>Goal-Oriented Planning:</a:t>
            </a:r>
            <a:r>
              <a:rPr lang="en-US" sz="2400" dirty="0">
                <a:solidFill>
                  <a:schemeClr val="bg2">
                    <a:lumMod val="25000"/>
                  </a:schemeClr>
                </a:solidFill>
              </a:rPr>
              <a:t> Allow users to set financial goals (e.g., saving for a trip) and track their progress.</a:t>
            </a:r>
          </a:p>
          <a:p>
            <a:r>
              <a:rPr lang="en-US" sz="2400" b="1" dirty="0">
                <a:solidFill>
                  <a:schemeClr val="bg2">
                    <a:lumMod val="25000"/>
                  </a:schemeClr>
                </a:solidFill>
              </a:rPr>
              <a:t>Spending Analysis:</a:t>
            </a:r>
            <a:r>
              <a:rPr lang="en-US" sz="2400" dirty="0">
                <a:solidFill>
                  <a:schemeClr val="bg2">
                    <a:lumMod val="25000"/>
                  </a:schemeClr>
                </a:solidFill>
              </a:rPr>
              <a:t> Use graphs and charts to show users where their money goes, helping them to make smarter financial decisions.</a:t>
            </a:r>
          </a:p>
          <a:p>
            <a:pPr marL="0" indent="0">
              <a:buNone/>
            </a:pP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308976"/>
            <a:ext cx="6347713" cy="1320800"/>
          </a:xfrm>
        </p:spPr>
        <p:txBody>
          <a:bodyPr>
            <a:normAutofit/>
          </a:bodyPr>
          <a:lstStyle/>
          <a:p>
            <a:r>
              <a:rPr sz="4000" b="1" i="1" dirty="0">
                <a:solidFill>
                  <a:srgbClr val="7030A0"/>
                </a:solidFill>
              </a:rPr>
              <a:t>Methodology / Architecture / Tools Used</a:t>
            </a:r>
          </a:p>
        </p:txBody>
      </p:sp>
      <p:sp>
        <p:nvSpPr>
          <p:cNvPr id="3" name="Content Placeholder 2"/>
          <p:cNvSpPr>
            <a:spLocks noGrp="1"/>
          </p:cNvSpPr>
          <p:nvPr>
            <p:ph idx="1"/>
          </p:nvPr>
        </p:nvSpPr>
        <p:spPr>
          <a:xfrm>
            <a:off x="609598" y="1728592"/>
            <a:ext cx="7018753" cy="4772416"/>
          </a:xfrm>
        </p:spPr>
        <p:txBody>
          <a:bodyPr>
            <a:normAutofit fontScale="70000" lnSpcReduction="20000"/>
          </a:bodyPr>
          <a:lstStyle/>
          <a:p>
            <a:r>
              <a:rPr lang="en-US" sz="2900" dirty="0">
                <a:solidFill>
                  <a:schemeClr val="bg2">
                    <a:lumMod val="25000"/>
                  </a:schemeClr>
                </a:solidFill>
                <a:latin typeface="Arial" panose="020B0604020202020204" pitchFamily="34" charset="0"/>
                <a:cs typeface="Arial" panose="020B0604020202020204" pitchFamily="34" charset="0"/>
              </a:rPr>
              <a:t>Our website is built using a robust tech stack that ensures performance, scalability, and user security.</a:t>
            </a:r>
          </a:p>
          <a:p>
            <a:r>
              <a:rPr lang="en-US" sz="2900" b="1" dirty="0">
                <a:solidFill>
                  <a:schemeClr val="bg2">
                    <a:lumMod val="25000"/>
                  </a:schemeClr>
                </a:solidFill>
                <a:latin typeface="Arial" panose="020B0604020202020204" pitchFamily="34" charset="0"/>
                <a:cs typeface="Arial" panose="020B0604020202020204" pitchFamily="34" charset="0"/>
              </a:rPr>
              <a:t>(1)Frontend (React.js): </a:t>
            </a:r>
            <a:r>
              <a:rPr lang="en-US" sz="2900" dirty="0">
                <a:solidFill>
                  <a:schemeClr val="bg2">
                    <a:lumMod val="25000"/>
                  </a:schemeClr>
                </a:solidFill>
                <a:latin typeface="Arial" panose="020B0604020202020204" pitchFamily="34" charset="0"/>
                <a:cs typeface="Arial" panose="020B0604020202020204" pitchFamily="34" charset="0"/>
              </a:rPr>
              <a:t>Provides a dynamic and responsive user interface, enabling smooth interactions.</a:t>
            </a:r>
          </a:p>
          <a:p>
            <a:r>
              <a:rPr lang="en-US" sz="2900" b="1" dirty="0">
                <a:solidFill>
                  <a:schemeClr val="bg2">
                    <a:lumMod val="25000"/>
                  </a:schemeClr>
                </a:solidFill>
                <a:latin typeface="Arial" panose="020B0604020202020204" pitchFamily="34" charset="0"/>
                <a:cs typeface="Arial" panose="020B0604020202020204" pitchFamily="34" charset="0"/>
              </a:rPr>
              <a:t>(2)Backend (Node.js with Express):</a:t>
            </a:r>
            <a:r>
              <a:rPr lang="en-US" sz="2900" dirty="0">
                <a:solidFill>
                  <a:schemeClr val="bg2">
                    <a:lumMod val="25000"/>
                  </a:schemeClr>
                </a:solidFill>
                <a:latin typeface="Arial" panose="020B0604020202020204" pitchFamily="34" charset="0"/>
                <a:cs typeface="Arial" panose="020B0604020202020204" pitchFamily="34" charset="0"/>
              </a:rPr>
              <a:t> Manages server-side operations including APIs, authentication, and data processing.</a:t>
            </a:r>
          </a:p>
          <a:p>
            <a:r>
              <a:rPr lang="en-US" sz="2900" b="1" dirty="0">
                <a:solidFill>
                  <a:schemeClr val="bg2">
                    <a:lumMod val="25000"/>
                  </a:schemeClr>
                </a:solidFill>
                <a:latin typeface="Arial" panose="020B0604020202020204" pitchFamily="34" charset="0"/>
                <a:cs typeface="Arial" panose="020B0604020202020204" pitchFamily="34" charset="0"/>
              </a:rPr>
              <a:t>(3)Database (</a:t>
            </a:r>
            <a:r>
              <a:rPr lang="en-US" sz="2900" b="1" dirty="0" err="1">
                <a:solidFill>
                  <a:schemeClr val="bg2">
                    <a:lumMod val="25000"/>
                  </a:schemeClr>
                </a:solidFill>
                <a:latin typeface="Arial" panose="020B0604020202020204" pitchFamily="34" charset="0"/>
                <a:cs typeface="Arial" panose="020B0604020202020204" pitchFamily="34" charset="0"/>
              </a:rPr>
              <a:t>MongoDB</a:t>
            </a:r>
            <a:r>
              <a:rPr lang="en-US" sz="2900" b="1" dirty="0">
                <a:solidFill>
                  <a:schemeClr val="bg2">
                    <a:lumMod val="25000"/>
                  </a:schemeClr>
                </a:solidFill>
                <a:latin typeface="Arial" panose="020B0604020202020204" pitchFamily="34" charset="0"/>
                <a:cs typeface="Arial" panose="020B0604020202020204" pitchFamily="34" charset="0"/>
              </a:rPr>
              <a:t>):</a:t>
            </a:r>
            <a:r>
              <a:rPr lang="en-US" sz="2900" dirty="0">
                <a:solidFill>
                  <a:schemeClr val="bg2">
                    <a:lumMod val="25000"/>
                  </a:schemeClr>
                </a:solidFill>
                <a:latin typeface="Arial" panose="020B0604020202020204" pitchFamily="34" charset="0"/>
                <a:cs typeface="Arial" panose="020B0604020202020204" pitchFamily="34" charset="0"/>
              </a:rPr>
              <a:t> A </a:t>
            </a:r>
            <a:r>
              <a:rPr lang="en-US" sz="2900" dirty="0" err="1">
                <a:solidFill>
                  <a:schemeClr val="bg2">
                    <a:lumMod val="25000"/>
                  </a:schemeClr>
                </a:solidFill>
                <a:latin typeface="Arial" panose="020B0604020202020204" pitchFamily="34" charset="0"/>
                <a:cs typeface="Arial" panose="020B0604020202020204" pitchFamily="34" charset="0"/>
              </a:rPr>
              <a:t>NoSQL</a:t>
            </a:r>
            <a:r>
              <a:rPr lang="en-US" sz="2900" dirty="0">
                <a:solidFill>
                  <a:schemeClr val="bg2">
                    <a:lumMod val="25000"/>
                  </a:schemeClr>
                </a:solidFill>
                <a:latin typeface="Arial" panose="020B0604020202020204" pitchFamily="34" charset="0"/>
                <a:cs typeface="Arial" panose="020B0604020202020204" pitchFamily="34" charset="0"/>
              </a:rPr>
              <a:t> database used to store user data such as transactions, budgets, and goals securely.</a:t>
            </a:r>
          </a:p>
          <a:p>
            <a:r>
              <a:rPr lang="en-US" sz="2900" b="1" dirty="0">
                <a:solidFill>
                  <a:schemeClr val="bg2">
                    <a:lumMod val="25000"/>
                  </a:schemeClr>
                </a:solidFill>
                <a:latin typeface="Arial" panose="020B0604020202020204" pitchFamily="34" charset="0"/>
                <a:cs typeface="Arial" panose="020B0604020202020204" pitchFamily="34" charset="0"/>
              </a:rPr>
              <a:t>(4)Architecture:</a:t>
            </a:r>
            <a:r>
              <a:rPr lang="en-US" sz="2900" dirty="0">
                <a:solidFill>
                  <a:schemeClr val="bg2">
                    <a:lumMod val="25000"/>
                  </a:schemeClr>
                </a:solidFill>
                <a:latin typeface="Arial" panose="020B0604020202020204" pitchFamily="34" charset="0"/>
                <a:cs typeface="Arial" panose="020B0604020202020204" pitchFamily="34" charset="0"/>
              </a:rPr>
              <a:t> The MVC (Model-View-Controller) pattern divides the logic into separate layers, making the application easier to manage and scale.</a:t>
            </a:r>
          </a:p>
          <a:p>
            <a:r>
              <a:rPr lang="en-US" sz="2900" b="1" dirty="0">
                <a:solidFill>
                  <a:schemeClr val="bg2">
                    <a:lumMod val="25000"/>
                  </a:schemeClr>
                </a:solidFill>
                <a:latin typeface="Arial" panose="020B0604020202020204" pitchFamily="34" charset="0"/>
                <a:cs typeface="Arial" panose="020B0604020202020204" pitchFamily="34" charset="0"/>
              </a:rPr>
              <a:t>(5)Deployment:</a:t>
            </a:r>
            <a:r>
              <a:rPr lang="en-US" sz="2900" dirty="0">
                <a:solidFill>
                  <a:schemeClr val="bg2">
                    <a:lumMod val="25000"/>
                  </a:schemeClr>
                </a:solidFill>
                <a:latin typeface="Arial" panose="020B0604020202020204" pitchFamily="34" charset="0"/>
                <a:cs typeface="Arial" panose="020B0604020202020204" pitchFamily="34" charset="0"/>
              </a:rPr>
              <a:t> The website is deployed on a reliable cloud platform to ensure uptime, fast access, and seamless updates.</a:t>
            </a:r>
          </a:p>
          <a:p>
            <a:pPr marL="0" indent="0">
              <a:buNone/>
            </a:pP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1291" y="505892"/>
            <a:ext cx="6347713" cy="1320800"/>
          </a:xfrm>
        </p:spPr>
        <p:txBody>
          <a:bodyPr>
            <a:noAutofit/>
          </a:bodyPr>
          <a:lstStyle/>
          <a:p>
            <a:r>
              <a:rPr sz="4400" dirty="0">
                <a:solidFill>
                  <a:schemeClr val="accent6"/>
                </a:solidFill>
              </a:rPr>
              <a:t>Key Features of the Website</a:t>
            </a:r>
            <a:r>
              <a:rPr lang="en-IN" sz="4400" dirty="0">
                <a:solidFill>
                  <a:schemeClr val="accent6"/>
                </a:solidFill>
              </a:rPr>
              <a:t>:</a:t>
            </a:r>
            <a:endParaRPr sz="4400" dirty="0">
              <a:solidFill>
                <a:schemeClr val="accent6"/>
              </a:solidFill>
            </a:endParaRPr>
          </a:p>
        </p:txBody>
      </p:sp>
      <p:sp>
        <p:nvSpPr>
          <p:cNvPr id="10" name="Rectangle 7"/>
          <p:cNvSpPr>
            <a:spLocks noChangeArrowheads="1"/>
          </p:cNvSpPr>
          <p:nvPr/>
        </p:nvSpPr>
        <p:spPr bwMode="auto">
          <a:xfrm>
            <a:off x="275574" y="1803413"/>
            <a:ext cx="6964470" cy="4339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1" i="0" u="none" strike="noStrike" cap="none" normalizeH="0" baseline="0" dirty="0">
                <a:ln>
                  <a:noFill/>
                </a:ln>
                <a:solidFill>
                  <a:schemeClr val="bg2">
                    <a:lumMod val="25000"/>
                  </a:schemeClr>
                </a:solidFill>
                <a:effectLst/>
                <a:latin typeface="Arial" panose="020B0604020202020204" pitchFamily="34" charset="0"/>
              </a:rPr>
              <a:t>Dashboard Overview:</a:t>
            </a:r>
            <a:r>
              <a:rPr kumimoji="0" lang="en-US" sz="2000" b="0" i="0" u="none" strike="noStrike" cap="none" normalizeH="0" baseline="0" dirty="0">
                <a:ln>
                  <a:noFill/>
                </a:ln>
                <a:solidFill>
                  <a:schemeClr val="bg2">
                    <a:lumMod val="25000"/>
                  </a:schemeClr>
                </a:solidFill>
                <a:effectLst/>
                <a:latin typeface="Arial" panose="020B0604020202020204" pitchFamily="34" charset="0"/>
              </a:rPr>
              <a:t> Gives users a quick glance at their current financial status.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1" i="0" u="none" strike="noStrike" cap="none" normalizeH="0" baseline="0" dirty="0">
                <a:ln>
                  <a:noFill/>
                </a:ln>
                <a:solidFill>
                  <a:schemeClr val="bg2">
                    <a:lumMod val="25000"/>
                  </a:schemeClr>
                </a:solidFill>
                <a:effectLst/>
                <a:latin typeface="Arial" panose="020B0604020202020204" pitchFamily="34" charset="0"/>
              </a:rPr>
              <a:t>Expense Tracking:</a:t>
            </a:r>
            <a:r>
              <a:rPr kumimoji="0" lang="en-US" sz="2000" b="0" i="0" u="none" strike="noStrike" cap="none" normalizeH="0" baseline="0" dirty="0">
                <a:ln>
                  <a:noFill/>
                </a:ln>
                <a:solidFill>
                  <a:schemeClr val="bg2">
                    <a:lumMod val="25000"/>
                  </a:schemeClr>
                </a:solidFill>
                <a:effectLst/>
                <a:latin typeface="Arial" panose="020B0604020202020204" pitchFamily="34" charset="0"/>
              </a:rPr>
              <a:t> Users can log daily expenses, categorize them, and review spending patterns.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1" i="0" u="none" strike="noStrike" cap="none" normalizeH="0" baseline="0" dirty="0">
                <a:ln>
                  <a:noFill/>
                </a:ln>
                <a:solidFill>
                  <a:schemeClr val="bg2">
                    <a:lumMod val="25000"/>
                  </a:schemeClr>
                </a:solidFill>
                <a:effectLst/>
                <a:latin typeface="Arial" panose="020B0604020202020204" pitchFamily="34" charset="0"/>
              </a:rPr>
              <a:t>Budget Planning:</a:t>
            </a:r>
            <a:r>
              <a:rPr kumimoji="0" lang="en-US" sz="2000" b="0" i="0" u="none" strike="noStrike" cap="none" normalizeH="0" baseline="0" dirty="0">
                <a:ln>
                  <a:noFill/>
                </a:ln>
                <a:solidFill>
                  <a:schemeClr val="bg2">
                    <a:lumMod val="25000"/>
                  </a:schemeClr>
                </a:solidFill>
                <a:effectLst/>
                <a:latin typeface="Arial" panose="020B0604020202020204" pitchFamily="34" charset="0"/>
              </a:rPr>
              <a:t> Customizable budget creation to keep finances under control.</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1" i="0" u="none" strike="noStrike" cap="none" normalizeH="0" baseline="0" dirty="0">
                <a:ln>
                  <a:noFill/>
                </a:ln>
                <a:solidFill>
                  <a:schemeClr val="bg2">
                    <a:lumMod val="25000"/>
                  </a:schemeClr>
                </a:solidFill>
                <a:effectLst/>
                <a:latin typeface="Arial" panose="020B0604020202020204" pitchFamily="34" charset="0"/>
              </a:rPr>
              <a:t>Goal Setting:</a:t>
            </a:r>
            <a:r>
              <a:rPr kumimoji="0" lang="en-US" sz="2000" b="0" i="0" u="none" strike="noStrike" cap="none" normalizeH="0" baseline="0" dirty="0">
                <a:ln>
                  <a:noFill/>
                </a:ln>
                <a:solidFill>
                  <a:schemeClr val="bg2">
                    <a:lumMod val="25000"/>
                  </a:schemeClr>
                </a:solidFill>
                <a:effectLst/>
                <a:latin typeface="Arial" panose="020B0604020202020204" pitchFamily="34" charset="0"/>
              </a:rPr>
              <a:t> Lets users define savings goals and get reminders to stay on track.</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1" i="0" u="none" strike="noStrike" cap="none" normalizeH="0" baseline="0" dirty="0">
                <a:ln>
                  <a:noFill/>
                </a:ln>
                <a:solidFill>
                  <a:schemeClr val="bg2">
                    <a:lumMod val="25000"/>
                  </a:schemeClr>
                </a:solidFill>
                <a:effectLst/>
                <a:latin typeface="Arial" panose="020B0604020202020204" pitchFamily="34" charset="0"/>
              </a:rPr>
              <a:t>Data Visualization:</a:t>
            </a:r>
            <a:r>
              <a:rPr kumimoji="0" lang="en-US" sz="2000" b="0" i="0" u="none" strike="noStrike" cap="none" normalizeH="0" baseline="0" dirty="0">
                <a:ln>
                  <a:noFill/>
                </a:ln>
                <a:solidFill>
                  <a:schemeClr val="bg2">
                    <a:lumMod val="25000"/>
                  </a:schemeClr>
                </a:solidFill>
                <a:effectLst/>
                <a:latin typeface="Arial" panose="020B0604020202020204" pitchFamily="34" charset="0"/>
              </a:rPr>
              <a:t> Interactive charts and graphs enhance financial understanding.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1" i="0" u="none" strike="noStrike" cap="none" normalizeH="0" baseline="0" dirty="0">
                <a:ln>
                  <a:noFill/>
                </a:ln>
                <a:solidFill>
                  <a:schemeClr val="bg2">
                    <a:lumMod val="25000"/>
                  </a:schemeClr>
                </a:solidFill>
                <a:effectLst/>
                <a:latin typeface="Arial" panose="020B0604020202020204" pitchFamily="34" charset="0"/>
              </a:rPr>
              <a:t>Authentication:</a:t>
            </a:r>
            <a:r>
              <a:rPr kumimoji="0" lang="en-US" sz="2000" b="0" i="0" u="none" strike="noStrike" cap="none" normalizeH="0" baseline="0" dirty="0">
                <a:ln>
                  <a:noFill/>
                </a:ln>
                <a:solidFill>
                  <a:schemeClr val="bg2">
                    <a:lumMod val="25000"/>
                  </a:schemeClr>
                </a:solidFill>
                <a:effectLst/>
                <a:latin typeface="Arial" panose="020B0604020202020204" pitchFamily="34" charset="0"/>
              </a:rPr>
              <a:t> Secure login ensures user data privacy and integrity.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6448" y="121085"/>
            <a:ext cx="6347713" cy="1320800"/>
          </a:xfrm>
        </p:spPr>
        <p:txBody>
          <a:bodyPr/>
          <a:lstStyle/>
          <a:p>
            <a:r>
              <a:rPr lang="en-US">
                <a:solidFill>
                  <a:schemeClr val="accent2">
                    <a:lumMod val="75000"/>
                  </a:schemeClr>
                </a:solidFill>
              </a:rPr>
              <a:t>Screenshots of our Website:WEALTH WHIZ</a:t>
            </a:r>
            <a:endParaRPr lang="en-US" dirty="0">
              <a:solidFill>
                <a:schemeClr val="accent2">
                  <a:lumMod val="75000"/>
                </a:schemeClr>
              </a:solidFill>
            </a:endParaRPr>
          </a:p>
        </p:txBody>
      </p:sp>
      <p:pic>
        <p:nvPicPr>
          <p:cNvPr id="5" name="Picture 4" descr="A screenshot of a computer&#10;&#10;AI-generated content may be incorrect.">
            <a:extLst>
              <a:ext uri="{FF2B5EF4-FFF2-40B4-BE49-F238E27FC236}">
                <a16:creationId xmlns:a16="http://schemas.microsoft.com/office/drawing/2014/main" id="{BA96EE7D-7803-94F0-5D7E-E949E005B282}"/>
              </a:ext>
            </a:extLst>
          </p:cNvPr>
          <p:cNvPicPr>
            <a:picLocks noChangeAspect="1"/>
          </p:cNvPicPr>
          <p:nvPr/>
        </p:nvPicPr>
        <p:blipFill>
          <a:blip r:embed="rId2"/>
          <a:stretch>
            <a:fillRect/>
          </a:stretch>
        </p:blipFill>
        <p:spPr>
          <a:xfrm>
            <a:off x="296447" y="1449408"/>
            <a:ext cx="5834594" cy="2624751"/>
          </a:xfrm>
          <a:prstGeom prst="rect">
            <a:avLst/>
          </a:prstGeom>
        </p:spPr>
      </p:pic>
      <p:pic>
        <p:nvPicPr>
          <p:cNvPr id="7" name="Picture 6" descr="A screenshot of a computer&#10;&#10;AI-generated content may be incorrect.">
            <a:extLst>
              <a:ext uri="{FF2B5EF4-FFF2-40B4-BE49-F238E27FC236}">
                <a16:creationId xmlns:a16="http://schemas.microsoft.com/office/drawing/2014/main" id="{3AD57456-3F8D-ED34-CD25-BB99BEB1DC9B}"/>
              </a:ext>
            </a:extLst>
          </p:cNvPr>
          <p:cNvPicPr>
            <a:picLocks noChangeAspect="1"/>
          </p:cNvPicPr>
          <p:nvPr/>
        </p:nvPicPr>
        <p:blipFill>
          <a:blip r:embed="rId3"/>
          <a:srcRect t="11366" b="5457"/>
          <a:stretch/>
        </p:blipFill>
        <p:spPr>
          <a:xfrm>
            <a:off x="3423920" y="4256248"/>
            <a:ext cx="4958080" cy="2319733"/>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3714" y="65414"/>
            <a:ext cx="6347713" cy="1320800"/>
          </a:xfrm>
        </p:spPr>
        <p:txBody>
          <a:bodyPr>
            <a:normAutofit/>
          </a:bodyPr>
          <a:lstStyle/>
          <a:p>
            <a:r>
              <a:rPr sz="4000" dirty="0">
                <a:solidFill>
                  <a:schemeClr val="accent6">
                    <a:lumMod val="75000"/>
                  </a:schemeClr>
                </a:solidFill>
              </a:rPr>
              <a:t>Conclusion &amp; Future Work</a:t>
            </a:r>
            <a:r>
              <a:rPr lang="en-IN" sz="4000" dirty="0">
                <a:solidFill>
                  <a:schemeClr val="accent6">
                    <a:lumMod val="75000"/>
                  </a:schemeClr>
                </a:solidFill>
              </a:rPr>
              <a:t>:</a:t>
            </a:r>
            <a:endParaRPr sz="4000" dirty="0">
              <a:solidFill>
                <a:schemeClr val="accent6">
                  <a:lumMod val="75000"/>
                </a:schemeClr>
              </a:solidFill>
            </a:endParaRPr>
          </a:p>
        </p:txBody>
      </p:sp>
      <p:sp>
        <p:nvSpPr>
          <p:cNvPr id="4" name="Content Placeholder 3"/>
          <p:cNvSpPr>
            <a:spLocks noGrp="1"/>
          </p:cNvSpPr>
          <p:nvPr>
            <p:ph idx="1"/>
          </p:nvPr>
        </p:nvSpPr>
        <p:spPr>
          <a:xfrm>
            <a:off x="183714" y="876822"/>
            <a:ext cx="7582424" cy="4726131"/>
          </a:xfrm>
        </p:spPr>
        <p:txBody>
          <a:bodyPr>
            <a:noAutofit/>
          </a:bodyPr>
          <a:lstStyle/>
          <a:p>
            <a:r>
              <a:rPr lang="en-US" sz="2000" b="1" dirty="0">
                <a:solidFill>
                  <a:schemeClr val="bg2">
                    <a:lumMod val="25000"/>
                  </a:schemeClr>
                </a:solidFill>
              </a:rPr>
              <a:t>Conclusion:</a:t>
            </a:r>
            <a:r>
              <a:rPr lang="en-US" sz="2000" dirty="0">
                <a:solidFill>
                  <a:schemeClr val="bg2">
                    <a:lumMod val="25000"/>
                  </a:schemeClr>
                </a:solidFill>
              </a:rPr>
              <a:t> The Financial Freedom Optimizer website successfully streamlines the personal finance management process. By offering features like intuitive dashboards, expense categorization, and budgeting tools, it empowers users to take control of their financial lives.</a:t>
            </a:r>
          </a:p>
          <a:p>
            <a:r>
              <a:rPr lang="en-US" sz="2000" b="1" dirty="0">
                <a:solidFill>
                  <a:schemeClr val="bg2">
                    <a:lumMod val="25000"/>
                  </a:schemeClr>
                </a:solidFill>
              </a:rPr>
              <a:t>Future Work:</a:t>
            </a:r>
            <a:endParaRPr lang="en-US" sz="2000" dirty="0">
              <a:solidFill>
                <a:schemeClr val="bg2">
                  <a:lumMod val="25000"/>
                </a:schemeClr>
              </a:solidFill>
            </a:endParaRPr>
          </a:p>
          <a:p>
            <a:pPr lvl="1"/>
            <a:r>
              <a:rPr lang="en-US" sz="2000" dirty="0">
                <a:solidFill>
                  <a:schemeClr val="bg2">
                    <a:lumMod val="25000"/>
                  </a:schemeClr>
                </a:solidFill>
              </a:rPr>
              <a:t>Integration with banking APIs to fetch and sync real-time financial data.</a:t>
            </a:r>
          </a:p>
          <a:p>
            <a:pPr lvl="1"/>
            <a:r>
              <a:rPr lang="en-US" sz="2000" dirty="0">
                <a:solidFill>
                  <a:schemeClr val="bg2">
                    <a:lumMod val="25000"/>
                  </a:schemeClr>
                </a:solidFill>
              </a:rPr>
              <a:t>Optimization for mobile devices and tablets to ensure smooth usability on the go.</a:t>
            </a:r>
          </a:p>
          <a:p>
            <a:pPr lvl="1"/>
            <a:r>
              <a:rPr lang="en-US" sz="2000" dirty="0">
                <a:solidFill>
                  <a:schemeClr val="bg2">
                    <a:lumMod val="25000"/>
                  </a:schemeClr>
                </a:solidFill>
              </a:rPr>
              <a:t>Addition of machine learning algorithms to provide personalized financial insights and recommendations based on user data and behavior.</a:t>
            </a:r>
          </a:p>
          <a:p>
            <a:pPr lvl="1"/>
            <a:r>
              <a:rPr lang="en-US" sz="2000" dirty="0">
                <a:solidFill>
                  <a:schemeClr val="bg2">
                    <a:lumMod val="25000"/>
                  </a:schemeClr>
                </a:solidFill>
              </a:rPr>
              <a:t>Creating educational modules or tips to help users build better financial habits over time.</a:t>
            </a:r>
          </a:p>
        </p:txBody>
      </p:sp>
    </p:spTree>
  </p:cSld>
  <p:clrMapOvr>
    <a:masterClrMapping/>
  </p:clrMapOvr>
</p:sld>
</file>

<file path=ppt/theme/theme1.xml><?xml version="1.0" encoding="utf-8"?>
<a:theme xmlns:a="http://schemas.openxmlformats.org/drawingml/2006/main" name="Facet">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51</TotalTime>
  <Words>569</Words>
  <Application>Microsoft Office PowerPoint</Application>
  <PresentationFormat>On-screen Show (4:3)</PresentationFormat>
  <Paragraphs>49</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Footlight MT Light</vt:lpstr>
      <vt:lpstr>Trebuchet MS</vt:lpstr>
      <vt:lpstr>Wingdings 3</vt:lpstr>
      <vt:lpstr>Facet</vt:lpstr>
      <vt:lpstr>WEALTH WHIZ</vt:lpstr>
      <vt:lpstr>Problem Statement</vt:lpstr>
      <vt:lpstr>Objectives of the website:-</vt:lpstr>
      <vt:lpstr>Methodology / Architecture / Tools Used</vt:lpstr>
      <vt:lpstr>Key Features of the Website:</vt:lpstr>
      <vt:lpstr>Screenshots of our Website:WEALTH WHIZ</vt:lpstr>
      <vt:lpstr>Conclusion &amp; Future Work:</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WEALTH WHIZ</dc:title>
  <dc:subject/>
  <dc:creator>Aditi</dc:creator>
  <cp:keywords/>
  <dc:description>generated using python-pptx</dc:description>
  <cp:lastModifiedBy>RISHIKA PASRICHA 2401730086</cp:lastModifiedBy>
  <cp:revision>7</cp:revision>
  <dcterms:created xsi:type="dcterms:W3CDTF">2013-01-27T09:14:16Z</dcterms:created>
  <dcterms:modified xsi:type="dcterms:W3CDTF">2025-05-07T16:14:56Z</dcterms:modified>
  <cp:category/>
</cp:coreProperties>
</file>