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89" r:id="rId5"/>
    <p:sldId id="341" r:id="rId6"/>
    <p:sldId id="329" r:id="rId7"/>
    <p:sldId id="340" r:id="rId8"/>
    <p:sldId id="344" r:id="rId9"/>
    <p:sldId id="342" r:id="rId10"/>
    <p:sldId id="260"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67C47F-A536-4698-87AB-4A0EA8F109D3}">
          <p14:sldIdLst>
            <p14:sldId id="289"/>
            <p14:sldId id="341"/>
            <p14:sldId id="329"/>
            <p14:sldId id="340"/>
            <p14:sldId id="344"/>
            <p14:sldId id="342"/>
            <p14:sldId id="260"/>
            <p14:sldId id="261"/>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20" autoAdjust="0"/>
    <p:restoredTop sz="95033" autoAdjust="0"/>
  </p:normalViewPr>
  <p:slideViewPr>
    <p:cSldViewPr snapToGrid="0" showGuides="1">
      <p:cViewPr varScale="1">
        <p:scale>
          <a:sx n="82" d="100"/>
          <a:sy n="82" d="100"/>
        </p:scale>
        <p:origin x="1109"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17/11/2024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17/11/2024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3934570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8</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9</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pPr algn="ctr"/>
            <a:r>
              <a:rPr lang="en-US" sz="6000" dirty="0">
                <a:latin typeface="Calibri" panose="020F0502020204030204" pitchFamily="34" charset="0"/>
                <a:ea typeface="Calibri" panose="020F0502020204030204" pitchFamily="34" charset="0"/>
                <a:cs typeface="Calibri" panose="020F0502020204030204" pitchFamily="34" charset="0"/>
              </a:rPr>
              <a:t>Visualization and Analysis </a:t>
            </a:r>
            <a:br>
              <a:rPr lang="en-US" dirty="0">
                <a:latin typeface="Calibri" panose="020F0502020204030204" pitchFamily="34" charset="0"/>
                <a:ea typeface="Calibri" panose="020F0502020204030204" pitchFamily="34" charset="0"/>
                <a:cs typeface="Calibri" panose="020F0502020204030204" pitchFamily="34" charset="0"/>
              </a:rPr>
            </a:br>
            <a:r>
              <a:rPr lang="en-US" sz="4000" dirty="0">
                <a:latin typeface="Calibri" panose="020F0502020204030204" pitchFamily="34" charset="0"/>
                <a:ea typeface="Calibri" panose="020F0502020204030204" pitchFamily="34" charset="0"/>
                <a:cs typeface="Calibri" panose="020F0502020204030204" pitchFamily="34" charset="0"/>
              </a:rPr>
              <a:t>Tutorial Presentation for Feedback</a:t>
            </a:r>
            <a:br>
              <a:rPr lang="en-US" sz="4000" dirty="0">
                <a:latin typeface="Calibri" panose="020F0502020204030204" pitchFamily="34" charset="0"/>
                <a:ea typeface="Calibri" panose="020F0502020204030204" pitchFamily="34" charset="0"/>
                <a:cs typeface="Calibri" panose="020F0502020204030204" pitchFamily="34" charset="0"/>
              </a:rPr>
            </a:b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Id: A196                                       Name of Student Presenting: </a:t>
            </a:r>
            <a:r>
              <a:rPr lang="en-GB" sz="2000" b="1" dirty="0" err="1">
                <a:latin typeface="Calibri" panose="020F0502020204030204" pitchFamily="34" charset="0"/>
                <a:ea typeface="Calibri" panose="020F0502020204030204" pitchFamily="34" charset="0"/>
                <a:cs typeface="Calibri" panose="020F0502020204030204" pitchFamily="34" charset="0"/>
              </a:rPr>
              <a:t>Aayushi</a:t>
            </a:r>
            <a:r>
              <a:rPr lang="en-GB" sz="2000" b="1" dirty="0">
                <a:latin typeface="Calibri" panose="020F0502020204030204" pitchFamily="34" charset="0"/>
                <a:ea typeface="Calibri" panose="020F0502020204030204" pitchFamily="34" charset="0"/>
                <a:cs typeface="Calibri" panose="020F0502020204030204" pitchFamily="34" charset="0"/>
              </a:rPr>
              <a:t> </a:t>
            </a:r>
            <a:r>
              <a:rPr lang="en-GB" sz="2000" b="1" dirty="0" err="1">
                <a:latin typeface="Calibri" panose="020F0502020204030204" pitchFamily="34" charset="0"/>
                <a:ea typeface="Calibri" panose="020F0502020204030204" pitchFamily="34" charset="0"/>
                <a:cs typeface="Calibri" panose="020F0502020204030204" pitchFamily="34" charset="0"/>
              </a:rPr>
              <a:t>Vijaybhai</a:t>
            </a:r>
            <a:r>
              <a:rPr lang="en-GB" sz="2000" b="1" dirty="0">
                <a:latin typeface="Calibri" panose="020F0502020204030204" pitchFamily="34" charset="0"/>
                <a:ea typeface="Calibri" panose="020F0502020204030204" pitchFamily="34" charset="0"/>
                <a:cs typeface="Calibri" panose="020F0502020204030204" pitchFamily="34" charset="0"/>
              </a:rPr>
              <a:t> </a:t>
            </a:r>
            <a:r>
              <a:rPr lang="en-GB" sz="2000" b="1" dirty="0" err="1">
                <a:latin typeface="Calibri" panose="020F0502020204030204" pitchFamily="34" charset="0"/>
                <a:ea typeface="Calibri" panose="020F0502020204030204" pitchFamily="34" charset="0"/>
                <a:cs typeface="Calibri" panose="020F0502020204030204" pitchFamily="34" charset="0"/>
              </a:rPr>
              <a:t>Kosambia</a:t>
            </a:r>
            <a:r>
              <a:rPr lang="en-GB" sz="2000" b="1" dirty="0">
                <a:latin typeface="Calibri" panose="020F0502020204030204" pitchFamily="34" charset="0"/>
                <a:ea typeface="Calibri" panose="020F0502020204030204" pitchFamily="34" charset="0"/>
                <a:cs typeface="Calibri" panose="020F0502020204030204" pitchFamily="34" charset="0"/>
              </a:rPr>
              <a:t>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1285965"/>
          </a:xfrm>
        </p:spPr>
        <p:txBody>
          <a:bodyPr/>
          <a:lstStyle/>
          <a:p>
            <a:pPr algn="l">
              <a:buFont typeface="Arial" panose="020B0604020202020204" pitchFamily="34" charset="0"/>
              <a:buChar char="•"/>
            </a:pPr>
            <a:r>
              <a:rPr lang="en-GB" dirty="0"/>
              <a:t>7COM1079-2024  Student Group No:    A196                Names of Student Attendees</a:t>
            </a:r>
            <a:r>
              <a:rPr lang="en-GB" sz="1600" b="1" dirty="0">
                <a:latin typeface="Calibri" panose="020F0502020204030204" pitchFamily="34" charset="0"/>
                <a:ea typeface="Calibri" panose="020F0502020204030204" pitchFamily="34" charset="0"/>
                <a:cs typeface="Calibri" panose="020F0502020204030204" pitchFamily="34" charset="0"/>
              </a:rPr>
              <a:t>: </a:t>
            </a:r>
            <a:r>
              <a:rPr lang="en-GB" sz="1800" b="1" dirty="0" err="1">
                <a:latin typeface="Calibri" panose="020F0502020204030204" pitchFamily="34" charset="0"/>
                <a:ea typeface="Calibri" panose="020F0502020204030204" pitchFamily="34" charset="0"/>
                <a:cs typeface="Calibri" panose="020F0502020204030204" pitchFamily="34" charset="0"/>
              </a:rPr>
              <a:t>Aayushi</a:t>
            </a:r>
            <a:r>
              <a:rPr lang="en-GB" sz="1800" b="1" dirty="0">
                <a:latin typeface="Calibri" panose="020F0502020204030204" pitchFamily="34" charset="0"/>
                <a:ea typeface="Calibri" panose="020F0502020204030204" pitchFamily="34" charset="0"/>
                <a:cs typeface="Calibri" panose="020F0502020204030204" pitchFamily="34" charset="0"/>
              </a:rPr>
              <a:t> </a:t>
            </a:r>
            <a:r>
              <a:rPr lang="en-GB" sz="1800" b="1" dirty="0" err="1">
                <a:latin typeface="Calibri" panose="020F0502020204030204" pitchFamily="34" charset="0"/>
                <a:ea typeface="Calibri" panose="020F0502020204030204" pitchFamily="34" charset="0"/>
                <a:cs typeface="Calibri" panose="020F0502020204030204" pitchFamily="34" charset="0"/>
              </a:rPr>
              <a:t>Vijaybhai</a:t>
            </a:r>
            <a:r>
              <a:rPr lang="en-GB" sz="1800" b="1" dirty="0">
                <a:latin typeface="Calibri" panose="020F0502020204030204" pitchFamily="34" charset="0"/>
                <a:ea typeface="Calibri" panose="020F0502020204030204" pitchFamily="34" charset="0"/>
                <a:cs typeface="Calibri" panose="020F0502020204030204" pitchFamily="34" charset="0"/>
              </a:rPr>
              <a:t> </a:t>
            </a:r>
            <a:r>
              <a:rPr lang="en-GB" sz="1800" b="1" dirty="0" err="1">
                <a:latin typeface="Calibri" panose="020F0502020204030204" pitchFamily="34" charset="0"/>
                <a:ea typeface="Calibri" panose="020F0502020204030204" pitchFamily="34" charset="0"/>
                <a:cs typeface="Calibri" panose="020F0502020204030204" pitchFamily="34" charset="0"/>
              </a:rPr>
              <a:t>Kosambia</a:t>
            </a:r>
            <a:r>
              <a:rPr lang="en-GB" sz="1800" b="1" dirty="0">
                <a:latin typeface="Calibri" panose="020F0502020204030204" pitchFamily="34" charset="0"/>
                <a:ea typeface="Calibri" panose="020F0502020204030204" pitchFamily="34" charset="0"/>
                <a:cs typeface="Calibri" panose="020F0502020204030204" pitchFamily="34" charset="0"/>
              </a:rPr>
              <a:t> </a:t>
            </a:r>
            <a:r>
              <a:rPr lang="en-IN" sz="1800" b="1"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IN" sz="1800" b="1"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IN" sz="1800" b="1"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Jeet </a:t>
            </a:r>
            <a:r>
              <a:rPr lang="en-IN" sz="1800" b="1" i="0"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Pareshkumar</a:t>
            </a:r>
            <a:r>
              <a:rPr lang="en-IN" sz="1800" b="1" i="0"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Kadia</a:t>
            </a:r>
          </a:p>
          <a:p>
            <a:pPr lvl="1"/>
            <a:r>
              <a:rPr lang="en-IN" b="1" i="0"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a:t>
            </a:r>
            <a:r>
              <a:rPr lang="en-IN" b="1" i="0" strike="noStrike" dirty="0" err="1">
                <a:solidFill>
                  <a:schemeClr val="bg2"/>
                </a:solidFill>
                <a:effectLst/>
                <a:latin typeface="Calibri" panose="020F0502020204030204" pitchFamily="34" charset="0"/>
                <a:ea typeface="Calibri" panose="020F0502020204030204" pitchFamily="34" charset="0"/>
                <a:cs typeface="Calibri" panose="020F0502020204030204" pitchFamily="34" charset="0"/>
              </a:rPr>
              <a:t>Kadeeja</a:t>
            </a:r>
            <a:r>
              <a:rPr lang="en-IN" b="1" i="0"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Muhammed</a:t>
            </a:r>
          </a:p>
          <a:p>
            <a:pPr lvl="1"/>
            <a:r>
              <a:rPr lang="en-IN" b="1" i="0"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							        Pritham Goud Bende</a:t>
            </a:r>
          </a:p>
          <a:p>
            <a:pPr algn="l"/>
            <a:r>
              <a:rPr lang="en-IN" sz="1800" b="1" i="0" dirty="0">
                <a:solidFill>
                  <a:schemeClr val="bg1">
                    <a:lumMod val="95000"/>
                  </a:schemeClr>
                </a:solidFill>
                <a:effectLst/>
                <a:latin typeface="Calibri" panose="020F0502020204030204" pitchFamily="34" charset="0"/>
                <a:ea typeface="Calibri" panose="020F0502020204030204" pitchFamily="34" charset="0"/>
                <a:cs typeface="Calibri" panose="020F0502020204030204" pitchFamily="34" charset="0"/>
              </a:rPr>
              <a:t>							        Rishika Rajan</a:t>
            </a:r>
          </a:p>
          <a:p>
            <a:endParaRPr lang="en-GB" dirty="0"/>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7" name="Title 1">
            <a:extLst>
              <a:ext uri="{FF2B5EF4-FFF2-40B4-BE49-F238E27FC236}">
                <a16:creationId xmlns:a16="http://schemas.microsoft.com/office/drawing/2014/main" id="{80F6D00A-895D-D4D4-AC24-2BB911EAFB9D}"/>
              </a:ext>
            </a:extLst>
          </p:cNvPr>
          <p:cNvSpPr txBox="1">
            <a:spLocks/>
          </p:cNvSpPr>
          <p:nvPr/>
        </p:nvSpPr>
        <p:spPr>
          <a:xfrm>
            <a:off x="8403772" y="4739715"/>
            <a:ext cx="3788228" cy="942628"/>
          </a:xfrm>
          <a:prstGeom prst="rect">
            <a:avLst/>
          </a:prstGeom>
        </p:spPr>
        <p:txBody>
          <a:bodyPr vert="horz" lIns="0" tIns="0" rIns="0" bIns="0" rtlCol="0" anchor="t" anchorCtr="0">
            <a:noAutofit/>
          </a:bodyPr>
          <a:lstStyle>
            <a:lvl1pPr algn="l" defTabSz="914400" rtl="0" eaLnBrk="1" latinLnBrk="0" hangingPunct="1">
              <a:lnSpc>
                <a:spcPts val="8000"/>
              </a:lnSpc>
              <a:spcBef>
                <a:spcPct val="0"/>
              </a:spcBef>
              <a:buNone/>
              <a:defRPr sz="7500" b="1" kern="3000" spc="-200" baseline="0">
                <a:solidFill>
                  <a:schemeClr val="bg1"/>
                </a:solidFill>
                <a:latin typeface="+mj-lt"/>
                <a:ea typeface="+mj-ea"/>
                <a:cs typeface="+mj-cs"/>
              </a:defRPr>
            </a:lvl1pPr>
          </a:lstStyle>
          <a:p>
            <a:r>
              <a:rPr lang="en-US" sz="2000" dirty="0">
                <a:latin typeface="Calibri" panose="020F0502020204030204" pitchFamily="34" charset="0"/>
                <a:ea typeface="Calibri" panose="020F0502020204030204" pitchFamily="34" charset="0"/>
                <a:cs typeface="Calibri" panose="020F0502020204030204" pitchFamily="34" charset="0"/>
              </a:rPr>
              <a:t>Date: 17-11-2024</a:t>
            </a:r>
            <a:br>
              <a:rPr lang="en-US" sz="2000" dirty="0">
                <a:latin typeface="Calibri" panose="020F0502020204030204" pitchFamily="34" charset="0"/>
                <a:ea typeface="Calibri" panose="020F0502020204030204" pitchFamily="34" charset="0"/>
                <a:cs typeface="Calibri" panose="020F0502020204030204" pitchFamily="34" charset="0"/>
              </a:rPr>
            </a:b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1262B9-84B0-C1A5-543C-8FA0F2459C07}"/>
              </a:ext>
            </a:extLst>
          </p:cNvPr>
          <p:cNvSpPr>
            <a:spLocks noGrp="1"/>
          </p:cNvSpPr>
          <p:nvPr>
            <p:ph type="subTitle" idx="1"/>
          </p:nvPr>
        </p:nvSpPr>
        <p:spPr>
          <a:xfrm>
            <a:off x="942200" y="1150374"/>
            <a:ext cx="7200000" cy="766915"/>
          </a:xfrm>
        </p:spPr>
        <p:txBody>
          <a:bodyPr/>
          <a:lstStyle/>
          <a:p>
            <a:r>
              <a:rPr lang="en-US" dirty="0">
                <a:solidFill>
                  <a:srgbClr val="7030A0"/>
                </a:solidFill>
              </a:rPr>
              <a:t>Part 1:</a:t>
            </a:r>
            <a:endParaRPr lang="en-GB" dirty="0">
              <a:solidFill>
                <a:srgbClr val="7030A0"/>
              </a:solidFill>
            </a:endParaRPr>
          </a:p>
        </p:txBody>
      </p:sp>
      <p:sp>
        <p:nvSpPr>
          <p:cNvPr id="4" name="Slide Number Placeholder 3">
            <a:extLst>
              <a:ext uri="{FF2B5EF4-FFF2-40B4-BE49-F238E27FC236}">
                <a16:creationId xmlns:a16="http://schemas.microsoft.com/office/drawing/2014/main" id="{2B0B5058-8385-6382-3B48-5ADE78EDFDAD}"/>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7" name="Title 6">
            <a:extLst>
              <a:ext uri="{FF2B5EF4-FFF2-40B4-BE49-F238E27FC236}">
                <a16:creationId xmlns:a16="http://schemas.microsoft.com/office/drawing/2014/main" id="{BDD9E850-BAFB-3931-0027-C458E5061614}"/>
              </a:ext>
            </a:extLst>
          </p:cNvPr>
          <p:cNvSpPr>
            <a:spLocks noGrp="1"/>
          </p:cNvSpPr>
          <p:nvPr>
            <p:ph type="ctrTitle"/>
          </p:nvPr>
        </p:nvSpPr>
        <p:spPr>
          <a:xfrm>
            <a:off x="942200" y="2649167"/>
            <a:ext cx="10031157" cy="1559666"/>
          </a:xfrm>
        </p:spPr>
        <p:txBody>
          <a:bodyPr/>
          <a:lstStyle/>
          <a:p>
            <a:pPr algn="ctr"/>
            <a:r>
              <a:rPr lang="en-US" dirty="0">
                <a:solidFill>
                  <a:schemeClr val="accent1">
                    <a:lumMod val="75000"/>
                  </a:schemeClr>
                </a:solidFill>
              </a:rPr>
              <a:t>VISUALIZATION</a:t>
            </a:r>
            <a:endParaRPr lang="en-IN" dirty="0">
              <a:solidFill>
                <a:schemeClr val="accent1">
                  <a:lumMod val="75000"/>
                </a:schemeClr>
              </a:solidFill>
            </a:endParaRPr>
          </a:p>
        </p:txBody>
      </p:sp>
    </p:spTree>
    <p:extLst>
      <p:ext uri="{BB962C8B-B14F-4D97-AF65-F5344CB8AC3E}">
        <p14:creationId xmlns:p14="http://schemas.microsoft.com/office/powerpoint/2010/main" val="233914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391886" y="530942"/>
            <a:ext cx="10319712" cy="824870"/>
          </a:xfrm>
        </p:spPr>
        <p:txBody>
          <a:bodyPr/>
          <a:lstStyle/>
          <a:p>
            <a:r>
              <a:rPr lang="en-US" sz="1800" b="0" dirty="0">
                <a:latin typeface="Calibri" panose="020F0502020204030204" pitchFamily="34" charset="0"/>
                <a:cs typeface="Calibri" panose="020F0502020204030204" pitchFamily="34" charset="0"/>
              </a:rPr>
              <a:t>We are using the dataset </a:t>
            </a:r>
            <a:r>
              <a:rPr lang="en-US" sz="1800" dirty="0">
                <a:latin typeface="Calibri" panose="020F0502020204030204" pitchFamily="34" charset="0"/>
                <a:cs typeface="Calibri" panose="020F0502020204030204" pitchFamily="34" charset="0"/>
              </a:rPr>
              <a:t>DS240,</a:t>
            </a:r>
            <a:r>
              <a:rPr lang="en-US" sz="1800" b="0" dirty="0">
                <a:latin typeface="Calibri" panose="020F0502020204030204" pitchFamily="34" charset="0"/>
                <a:cs typeface="Calibri" panose="020F0502020204030204" pitchFamily="34" charset="0"/>
              </a:rPr>
              <a:t> </a:t>
            </a:r>
            <a:r>
              <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Time Americans Spend Sleeping .xlsx</a:t>
            </a:r>
            <a:r>
              <a:rPr lang="en-US" sz="1800" dirty="0">
                <a:solidFill>
                  <a:schemeClr val="tx1"/>
                </a:solidFill>
                <a:latin typeface="Calibri" panose="020F0502020204030204" pitchFamily="34" charset="0"/>
                <a:cs typeface="Calibri" panose="020F0502020204030204" pitchFamily="34" charset="0"/>
              </a:rPr>
              <a:t>  </a:t>
            </a:r>
            <a:r>
              <a:rPr lang="en-US" sz="1800" b="0" dirty="0">
                <a:solidFill>
                  <a:schemeClr val="tx1"/>
                </a:solidFill>
                <a:latin typeface="Calibri" panose="020F0502020204030204" pitchFamily="34" charset="0"/>
                <a:cs typeface="Calibri" panose="020F0502020204030204" pitchFamily="34" charset="0"/>
              </a:rPr>
              <a:t>to answer our Research Question  </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en-US"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Is there a difference in the average hours spent sleeping per day between males and females over the years?”</a:t>
            </a:r>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193180"/>
            <a:ext cx="9129687" cy="337762"/>
          </a:xfrm>
        </p:spPr>
        <p:txBody>
          <a:bodyPr/>
          <a:lstStyle/>
          <a:p>
            <a:r>
              <a:rPr lang="en-GB" dirty="0"/>
              <a:t>7COM1079-2024  Student Group No: </a:t>
            </a:r>
            <a:r>
              <a:rPr lang="en-GB" b="1" dirty="0">
                <a:latin typeface="Calibri" panose="020F0502020204030204" pitchFamily="34" charset="0"/>
                <a:ea typeface="Calibri" panose="020F0502020204030204" pitchFamily="34" charset="0"/>
                <a:cs typeface="Calibri" panose="020F0502020204030204" pitchFamily="34" charset="0"/>
              </a:rPr>
              <a:t>A196</a:t>
            </a:r>
            <a:r>
              <a:rPr lang="en-GB" dirty="0"/>
              <a:t>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17" name="TextBox 16">
            <a:extLst>
              <a:ext uri="{FF2B5EF4-FFF2-40B4-BE49-F238E27FC236}">
                <a16:creationId xmlns:a16="http://schemas.microsoft.com/office/drawing/2014/main" id="{02FDD890-F323-BC39-8E76-43B2265D0104}"/>
              </a:ext>
            </a:extLst>
          </p:cNvPr>
          <p:cNvSpPr txBox="1"/>
          <p:nvPr/>
        </p:nvSpPr>
        <p:spPr>
          <a:xfrm>
            <a:off x="319307" y="1756657"/>
            <a:ext cx="4860975" cy="2308324"/>
          </a:xfrm>
          <a:prstGeom prst="rect">
            <a:avLst/>
          </a:prstGeom>
          <a:noFill/>
        </p:spPr>
        <p:txBody>
          <a:bodyPr wrap="square" rtlCol="0">
            <a:spAutoFit/>
          </a:bodyPr>
          <a:lstStyle/>
          <a:p>
            <a:pPr marL="286110" indent="-285750">
              <a:lnSpc>
                <a:spcPct val="100000"/>
              </a:lnSpc>
              <a:buClr>
                <a:schemeClr val="tx1"/>
              </a:buClr>
              <a:buFont typeface="Arial" panose="020B0604020202020204" pitchFamily="34" charset="0"/>
              <a:buChar char="•"/>
            </a:pPr>
            <a:r>
              <a:rPr lang="en-GB" sz="1800" b="0" strike="noStrike" spc="-1" dirty="0">
                <a:latin typeface="Arial"/>
              </a:rPr>
              <a:t>The dataset has </a:t>
            </a:r>
            <a:r>
              <a:rPr lang="en-IN" b="1" i="0"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rPr>
              <a:t>945 rows</a:t>
            </a:r>
          </a:p>
          <a:p>
            <a:pPr marL="360">
              <a:lnSpc>
                <a:spcPct val="100000"/>
              </a:lnSpc>
              <a:buClr>
                <a:schemeClr val="tx1"/>
              </a:buClr>
            </a:pPr>
            <a:endParaRPr lang="en-IN" b="1" i="0"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marL="286110" indent="-285750">
              <a:lnSpc>
                <a:spcPct val="100000"/>
              </a:lnSpc>
              <a:buClr>
                <a:schemeClr val="tx1"/>
              </a:buClr>
              <a:buFont typeface="Arial" panose="020B0604020202020204" pitchFamily="34" charset="0"/>
              <a:buChar char="•"/>
            </a:pPr>
            <a:r>
              <a:rPr lang="en-GB" sz="1800" b="0" strike="noStrike" spc="-1" dirty="0">
                <a:latin typeface="Arial"/>
              </a:rPr>
              <a:t>The dependent variable</a:t>
            </a:r>
            <a:r>
              <a:rPr lang="en-GB" sz="1800" b="0" strike="noStrike" spc="-1" baseline="30000" dirty="0">
                <a:latin typeface="Arial"/>
              </a:rPr>
              <a:t> </a:t>
            </a:r>
            <a:r>
              <a:rPr lang="en-GB" sz="1800" b="0" strike="noStrike" spc="-1" dirty="0">
                <a:latin typeface="Arial"/>
              </a:rPr>
              <a:t>is</a:t>
            </a:r>
            <a:r>
              <a:rPr lang="en-GB" i="1" spc="-1" dirty="0">
                <a:latin typeface="Arial"/>
              </a:rPr>
              <a:t> </a:t>
            </a:r>
            <a:r>
              <a:rPr lang="en-US" b="1"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rPr>
              <a:t>Average hours spent sleeping per day</a:t>
            </a:r>
            <a:r>
              <a:rPr lang="en-GB" sz="1800" b="0" i="1" strike="noStrike" spc="-1" dirty="0">
                <a:solidFill>
                  <a:schemeClr val="accent3">
                    <a:lumMod val="75000"/>
                  </a:schemeClr>
                </a:solidFill>
                <a:latin typeface="Arial"/>
              </a:rPr>
              <a:t> </a:t>
            </a:r>
          </a:p>
          <a:p>
            <a:pPr marL="360">
              <a:lnSpc>
                <a:spcPct val="100000"/>
              </a:lnSpc>
              <a:buClr>
                <a:schemeClr val="tx1"/>
              </a:buClr>
            </a:pPr>
            <a:endParaRPr lang="en-US" i="1" spc="-1" dirty="0">
              <a:solidFill>
                <a:schemeClr val="accent3">
                  <a:lumMod val="75000"/>
                </a:schemeClr>
              </a:solidFill>
              <a:latin typeface="Arial"/>
            </a:endParaRPr>
          </a:p>
          <a:p>
            <a:pPr marL="286110" indent="-285750">
              <a:lnSpc>
                <a:spcPct val="100000"/>
              </a:lnSpc>
              <a:buClr>
                <a:schemeClr val="tx1"/>
              </a:buClr>
              <a:buFont typeface="Arial" panose="020B0604020202020204" pitchFamily="34" charset="0"/>
              <a:buChar char="•"/>
            </a:pPr>
            <a:r>
              <a:rPr lang="en-GB" sz="1800" b="0" strike="noStrike" spc="-1" dirty="0">
                <a:latin typeface="Arial"/>
              </a:rPr>
              <a:t>The independent variable</a:t>
            </a:r>
            <a:r>
              <a:rPr lang="en-GB" sz="1800" b="0" strike="noStrike" spc="-1" baseline="30000" dirty="0">
                <a:latin typeface="Arial"/>
              </a:rPr>
              <a:t>4 </a:t>
            </a:r>
            <a:r>
              <a:rPr lang="en-GB" sz="1800" b="0" strike="noStrike" spc="-1" dirty="0">
                <a:latin typeface="Arial"/>
              </a:rPr>
              <a:t>is </a:t>
            </a:r>
            <a:r>
              <a:rPr lang="en-US" b="1"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rPr>
              <a:t>Sex (Male or Female)</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and</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a:solidFill>
                  <a:schemeClr val="accent3">
                    <a:lumMod val="75000"/>
                  </a:schemeClr>
                </a:solidFill>
                <a:effectLst/>
                <a:latin typeface="Calibri" panose="020F0502020204030204" pitchFamily="34" charset="0"/>
                <a:ea typeface="Calibri" panose="020F0502020204030204" pitchFamily="34" charset="0"/>
                <a:cs typeface="Calibri" panose="020F0502020204030204" pitchFamily="34" charset="0"/>
              </a:rPr>
              <a:t>Year</a:t>
            </a:r>
            <a:endParaRPr lang="en-US" sz="1800" b="0" strike="noStrike" spc="-1" dirty="0">
              <a:solidFill>
                <a:schemeClr val="accent3">
                  <a:lumMod val="75000"/>
                </a:schemeClr>
              </a:solidFill>
              <a:latin typeface="Arial"/>
            </a:endParaRPr>
          </a:p>
          <a:p>
            <a:endParaRPr lang="en-GB"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sp>
        <p:nvSpPr>
          <p:cNvPr id="7" name="Rectangle 3">
            <a:extLst>
              <a:ext uri="{FF2B5EF4-FFF2-40B4-BE49-F238E27FC236}">
                <a16:creationId xmlns:a16="http://schemas.microsoft.com/office/drawing/2014/main" id="{989C79CB-CD0A-F220-E0D4-C19C46BDDA92}"/>
              </a:ext>
            </a:extLst>
          </p:cNvPr>
          <p:cNvSpPr>
            <a:spLocks noChangeArrowheads="1"/>
          </p:cNvSpPr>
          <p:nvPr/>
        </p:nvSpPr>
        <p:spPr bwMode="auto">
          <a:xfrm>
            <a:off x="0" y="-276999"/>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333D49"/>
                </a:solidFill>
                <a:effectLst/>
                <a:latin typeface="Figtre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C10CD35-86BC-930A-2294-375DEDE97AD3}"/>
              </a:ext>
            </a:extLst>
          </p:cNvPr>
          <p:cNvPicPr>
            <a:picLocks noChangeAspect="1"/>
          </p:cNvPicPr>
          <p:nvPr/>
        </p:nvPicPr>
        <p:blipFill>
          <a:blip r:embed="rId5"/>
          <a:stretch>
            <a:fillRect/>
          </a:stretch>
        </p:blipFill>
        <p:spPr>
          <a:xfrm>
            <a:off x="4882246" y="1395774"/>
            <a:ext cx="6963831" cy="4066451"/>
          </a:xfrm>
          <a:prstGeom prst="rect">
            <a:avLst/>
          </a:prstGeom>
        </p:spPr>
      </p:pic>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7COM1079-2022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8" name="Subtitle 7">
            <a:extLst>
              <a:ext uri="{FF2B5EF4-FFF2-40B4-BE49-F238E27FC236}">
                <a16:creationId xmlns:a16="http://schemas.microsoft.com/office/drawing/2014/main" id="{08296624-D625-8A51-63F8-EC461F283B3B}"/>
              </a:ext>
            </a:extLst>
          </p:cNvPr>
          <p:cNvSpPr>
            <a:spLocks noGrp="1"/>
          </p:cNvSpPr>
          <p:nvPr>
            <p:ph type="subTitle" idx="1"/>
          </p:nvPr>
        </p:nvSpPr>
        <p:spPr>
          <a:xfrm>
            <a:off x="965289" y="353630"/>
            <a:ext cx="10273911" cy="668224"/>
          </a:xfrm>
          <a:solidFill>
            <a:schemeClr val="bg2"/>
          </a:solidFill>
        </p:spPr>
        <p:txBody>
          <a:bodyPr/>
          <a:lstStyle/>
          <a:p>
            <a:pPr>
              <a:lnSpc>
                <a:spcPct val="100000"/>
              </a:lnSpc>
            </a:pPr>
            <a:r>
              <a:rPr lang="en-GB" b="0" dirty="0">
                <a:solidFill>
                  <a:srgbClr val="FF0000"/>
                </a:solidFill>
              </a:rPr>
              <a:t>Where your research question asks about</a:t>
            </a:r>
          </a:p>
          <a:p>
            <a:pPr>
              <a:lnSpc>
                <a:spcPct val="100000"/>
              </a:lnSpc>
            </a:pPr>
            <a:r>
              <a:rPr lang="en-GB" sz="2600" dirty="0">
                <a:latin typeface="Calibri" panose="020F0502020204030204" pitchFamily="34" charset="0"/>
                <a:ea typeface="Calibri" panose="020F0502020204030204" pitchFamily="34" charset="0"/>
                <a:cs typeface="Calibri" panose="020F0502020204030204" pitchFamily="34" charset="0"/>
              </a:rPr>
              <a:t>Comparison of means/medians</a:t>
            </a:r>
            <a:r>
              <a:rPr lang="en-GB" sz="2600" b="0" dirty="0">
                <a:latin typeface="Calibri" panose="020F0502020204030204" pitchFamily="34" charset="0"/>
                <a:ea typeface="Calibri" panose="020F0502020204030204" pitchFamily="34" charset="0"/>
                <a:cs typeface="Calibri" panose="020F0502020204030204" pitchFamily="34" charset="0"/>
              </a:rPr>
              <a:t>: Include two plots</a:t>
            </a:r>
            <a:endParaRPr lang="en-GB" sz="2600" b="0" i="1" dirty="0">
              <a:latin typeface="Calibri" panose="020F0502020204030204" pitchFamily="34" charset="0"/>
              <a:ea typeface="Calibri" panose="020F0502020204030204" pitchFamily="34" charset="0"/>
              <a:cs typeface="Calibri" panose="020F0502020204030204" pitchFamily="34" charset="0"/>
            </a:endParaRPr>
          </a:p>
        </p:txBody>
      </p:sp>
      <p:sp>
        <p:nvSpPr>
          <p:cNvPr id="12" name="Title 11">
            <a:extLst>
              <a:ext uri="{FF2B5EF4-FFF2-40B4-BE49-F238E27FC236}">
                <a16:creationId xmlns:a16="http://schemas.microsoft.com/office/drawing/2014/main" id="{F41CBD45-A845-C335-489D-8BB5DDD408DD}"/>
              </a:ext>
            </a:extLst>
          </p:cNvPr>
          <p:cNvSpPr>
            <a:spLocks noGrp="1"/>
          </p:cNvSpPr>
          <p:nvPr>
            <p:ph type="ctrTitle"/>
          </p:nvPr>
        </p:nvSpPr>
        <p:spPr>
          <a:xfrm>
            <a:off x="965289" y="1534358"/>
            <a:ext cx="10656467" cy="528358"/>
          </a:xfrm>
          <a:solidFill>
            <a:schemeClr val="bg1"/>
          </a:solidFill>
        </p:spPr>
        <p:txBody>
          <a:bodyPr>
            <a:noAutofit/>
          </a:bodyPr>
          <a:lstStyle/>
          <a:p>
            <a:pPr>
              <a:lnSpc>
                <a:spcPct val="100000"/>
              </a:lnSpc>
            </a:pPr>
            <a:r>
              <a:rPr lang="en-GB" sz="2600" dirty="0"/>
              <a:t>1. Boxplots</a:t>
            </a:r>
            <a:br>
              <a:rPr lang="en-GB" sz="2600" b="0" dirty="0"/>
            </a:br>
            <a:endParaRPr lang="en-GB" sz="2600" b="0" dirty="0"/>
          </a:p>
        </p:txBody>
      </p:sp>
      <p:pic>
        <p:nvPicPr>
          <p:cNvPr id="11" name="Picture 10">
            <a:extLst>
              <a:ext uri="{FF2B5EF4-FFF2-40B4-BE49-F238E27FC236}">
                <a16:creationId xmlns:a16="http://schemas.microsoft.com/office/drawing/2014/main" id="{03BA0C43-215B-A2A1-F7C9-826611B10D09}"/>
              </a:ext>
            </a:extLst>
          </p:cNvPr>
          <p:cNvPicPr>
            <a:picLocks noChangeAspect="1"/>
          </p:cNvPicPr>
          <p:nvPr/>
        </p:nvPicPr>
        <p:blipFill>
          <a:blip r:embed="rId3"/>
          <a:stretch>
            <a:fillRect/>
          </a:stretch>
        </p:blipFill>
        <p:spPr>
          <a:xfrm>
            <a:off x="219531" y="1997264"/>
            <a:ext cx="5532457" cy="3675747"/>
          </a:xfrm>
          <a:prstGeom prst="rect">
            <a:avLst/>
          </a:prstGeom>
        </p:spPr>
      </p:pic>
      <p:pic>
        <p:nvPicPr>
          <p:cNvPr id="13" name="Picture 12">
            <a:extLst>
              <a:ext uri="{FF2B5EF4-FFF2-40B4-BE49-F238E27FC236}">
                <a16:creationId xmlns:a16="http://schemas.microsoft.com/office/drawing/2014/main" id="{28572651-1D22-AC8F-F285-13C928CBD946}"/>
              </a:ext>
            </a:extLst>
          </p:cNvPr>
          <p:cNvPicPr>
            <a:picLocks noChangeAspect="1"/>
          </p:cNvPicPr>
          <p:nvPr/>
        </p:nvPicPr>
        <p:blipFill>
          <a:blip r:embed="rId4"/>
          <a:srcRect l="5409" t="7271" r="4883" b="18824"/>
          <a:stretch>
            <a:fillRect/>
          </a:stretch>
        </p:blipFill>
        <p:spPr>
          <a:xfrm>
            <a:off x="5880224" y="2369976"/>
            <a:ext cx="5974689" cy="3697002"/>
          </a:xfrm>
          <a:prstGeom prst="rect">
            <a:avLst/>
          </a:prstGeom>
          <a:noFill/>
          <a:ln>
            <a:noFill/>
          </a:ln>
        </p:spPr>
      </p:pic>
    </p:spTree>
    <p:extLst>
      <p:ext uri="{BB962C8B-B14F-4D97-AF65-F5344CB8AC3E}">
        <p14:creationId xmlns:p14="http://schemas.microsoft.com/office/powerpoint/2010/main" val="272335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B096EA0-376D-9C4A-17FF-57213E29D0C4}"/>
              </a:ext>
            </a:extLst>
          </p:cNvPr>
          <p:cNvSpPr>
            <a:spLocks noGrp="1"/>
          </p:cNvSpPr>
          <p:nvPr>
            <p:ph type="subTitle" idx="1"/>
          </p:nvPr>
        </p:nvSpPr>
        <p:spPr>
          <a:xfrm>
            <a:off x="805145" y="726438"/>
            <a:ext cx="7200000" cy="360000"/>
          </a:xfrm>
        </p:spPr>
        <p:txBody>
          <a:bodyPr/>
          <a:lstStyle/>
          <a:p>
            <a:r>
              <a:rPr lang="en-IN" sz="2600" b="0" dirty="0">
                <a:latin typeface="Calibri" panose="020F0502020204030204" pitchFamily="34" charset="0"/>
                <a:ea typeface="Calibri" panose="020F0502020204030204" pitchFamily="34" charset="0"/>
                <a:cs typeface="Calibri" panose="020F0502020204030204" pitchFamily="34" charset="0"/>
              </a:rPr>
              <a:t>B2. </a:t>
            </a:r>
            <a:r>
              <a:rPr lang="en-GB" sz="2600" b="0" dirty="0">
                <a:latin typeface="Calibri" panose="020F0502020204030204" pitchFamily="34" charset="0"/>
                <a:ea typeface="Calibri" panose="020F0502020204030204" pitchFamily="34" charset="0"/>
                <a:cs typeface="Calibri" panose="020F0502020204030204" pitchFamily="34" charset="0"/>
              </a:rPr>
              <a:t>A </a:t>
            </a:r>
            <a:r>
              <a:rPr lang="en-GB" sz="2600" dirty="0">
                <a:latin typeface="Calibri" panose="020F0502020204030204" pitchFamily="34" charset="0"/>
                <a:ea typeface="Calibri" panose="020F0502020204030204" pitchFamily="34" charset="0"/>
                <a:cs typeface="Calibri" panose="020F0502020204030204" pitchFamily="34" charset="0"/>
              </a:rPr>
              <a:t>histogram</a:t>
            </a:r>
            <a:r>
              <a:rPr lang="en-GB" sz="2600" b="0" dirty="0">
                <a:latin typeface="Calibri" panose="020F0502020204030204" pitchFamily="34" charset="0"/>
                <a:ea typeface="Calibri" panose="020F0502020204030204" pitchFamily="34" charset="0"/>
                <a:cs typeface="Calibri" panose="020F0502020204030204" pitchFamily="34" charset="0"/>
              </a:rPr>
              <a:t> to include the normal curve overlay</a:t>
            </a:r>
            <a:endParaRPr lang="en-IN" sz="2600" b="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968AFC3-3DB5-16B7-46BE-B81165373005}"/>
              </a:ext>
            </a:extLst>
          </p:cNvPr>
          <p:cNvSpPr>
            <a:spLocks noGrp="1"/>
          </p:cNvSpPr>
          <p:nvPr>
            <p:ph type="sldNum" sz="quarter" idx="12"/>
          </p:nvPr>
        </p:nvSpPr>
        <p:spPr/>
        <p:txBody>
          <a:bodyPr/>
          <a:lstStyle/>
          <a:p>
            <a:fld id="{E4D355CA-84B7-41B1-B164-8BB439CC7C6B}" type="slidenum">
              <a:rPr lang="en-GB" smtClean="0"/>
              <a:pPr/>
              <a:t>5</a:t>
            </a:fld>
            <a:endParaRPr lang="en-GB" dirty="0"/>
          </a:p>
        </p:txBody>
      </p:sp>
      <p:pic>
        <p:nvPicPr>
          <p:cNvPr id="11" name="Picture 10">
            <a:extLst>
              <a:ext uri="{FF2B5EF4-FFF2-40B4-BE49-F238E27FC236}">
                <a16:creationId xmlns:a16="http://schemas.microsoft.com/office/drawing/2014/main" id="{39E149F1-558F-CDDA-D9B6-DF72BC828BC5}"/>
              </a:ext>
            </a:extLst>
          </p:cNvPr>
          <p:cNvPicPr>
            <a:picLocks noChangeAspect="1"/>
          </p:cNvPicPr>
          <p:nvPr/>
        </p:nvPicPr>
        <p:blipFill>
          <a:blip r:embed="rId2"/>
          <a:stretch>
            <a:fillRect/>
          </a:stretch>
        </p:blipFill>
        <p:spPr>
          <a:xfrm>
            <a:off x="127525" y="1736139"/>
            <a:ext cx="6058671" cy="4395423"/>
          </a:xfrm>
          <a:prstGeom prst="rect">
            <a:avLst/>
          </a:prstGeom>
        </p:spPr>
      </p:pic>
      <p:pic>
        <p:nvPicPr>
          <p:cNvPr id="12" name="Picture 11">
            <a:extLst>
              <a:ext uri="{FF2B5EF4-FFF2-40B4-BE49-F238E27FC236}">
                <a16:creationId xmlns:a16="http://schemas.microsoft.com/office/drawing/2014/main" id="{467730B2-F07C-734D-BFC9-29113BE2A414}"/>
              </a:ext>
            </a:extLst>
          </p:cNvPr>
          <p:cNvPicPr>
            <a:picLocks noChangeAspect="1"/>
          </p:cNvPicPr>
          <p:nvPr/>
        </p:nvPicPr>
        <p:blipFill>
          <a:blip r:embed="rId3"/>
          <a:srcRect l="6709" t="8121" r="2838" b="13473"/>
          <a:stretch>
            <a:fillRect/>
          </a:stretch>
        </p:blipFill>
        <p:spPr>
          <a:xfrm>
            <a:off x="6447453" y="1606732"/>
            <a:ext cx="5617021" cy="4460246"/>
          </a:xfrm>
          <a:prstGeom prst="rect">
            <a:avLst/>
          </a:prstGeom>
          <a:noFill/>
          <a:ln>
            <a:noFill/>
          </a:ln>
        </p:spPr>
      </p:pic>
    </p:spTree>
    <p:extLst>
      <p:ext uri="{BB962C8B-B14F-4D97-AF65-F5344CB8AC3E}">
        <p14:creationId xmlns:p14="http://schemas.microsoft.com/office/powerpoint/2010/main" val="2285452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BCDAA3-A3AD-A880-5E9C-0E1ABBC0A463}"/>
              </a:ext>
            </a:extLst>
          </p:cNvPr>
          <p:cNvSpPr>
            <a:spLocks noGrp="1"/>
          </p:cNvSpPr>
          <p:nvPr>
            <p:ph type="subTitle" idx="1"/>
          </p:nvPr>
        </p:nvSpPr>
        <p:spPr>
          <a:xfrm>
            <a:off x="954000" y="1698171"/>
            <a:ext cx="10285200" cy="551829"/>
          </a:xfrm>
        </p:spPr>
        <p:txBody>
          <a:bodyPr/>
          <a:lstStyle/>
          <a:p>
            <a:r>
              <a:rPr lang="en-US" dirty="0">
                <a:solidFill>
                  <a:schemeClr val="accent1"/>
                </a:solidFill>
              </a:rPr>
              <a:t>Part 2:</a:t>
            </a:r>
            <a:endParaRPr lang="en-GB" dirty="0">
              <a:solidFill>
                <a:schemeClr val="accent1"/>
              </a:solidFill>
            </a:endParaRPr>
          </a:p>
        </p:txBody>
      </p:sp>
      <p:sp>
        <p:nvSpPr>
          <p:cNvPr id="4" name="Slide Number Placeholder 3">
            <a:extLst>
              <a:ext uri="{FF2B5EF4-FFF2-40B4-BE49-F238E27FC236}">
                <a16:creationId xmlns:a16="http://schemas.microsoft.com/office/drawing/2014/main" id="{953BD585-11D8-30FD-4A30-9F1639F0D149}"/>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5" name="Title 4">
            <a:extLst>
              <a:ext uri="{FF2B5EF4-FFF2-40B4-BE49-F238E27FC236}">
                <a16:creationId xmlns:a16="http://schemas.microsoft.com/office/drawing/2014/main" id="{54177ABE-27C8-AEF5-9AE6-21E6BE179092}"/>
              </a:ext>
            </a:extLst>
          </p:cNvPr>
          <p:cNvSpPr>
            <a:spLocks noGrp="1"/>
          </p:cNvSpPr>
          <p:nvPr>
            <p:ph type="ctrTitle"/>
          </p:nvPr>
        </p:nvSpPr>
        <p:spPr>
          <a:xfrm>
            <a:off x="954000" y="3108217"/>
            <a:ext cx="10031157" cy="849285"/>
          </a:xfrm>
        </p:spPr>
        <p:txBody>
          <a:bodyPr>
            <a:normAutofit/>
          </a:bodyPr>
          <a:lstStyle/>
          <a:p>
            <a:pPr algn="ctr">
              <a:lnSpc>
                <a:spcPts val="4000"/>
              </a:lnSpc>
            </a:pPr>
            <a:r>
              <a:rPr lang="en-US" dirty="0">
                <a:solidFill>
                  <a:schemeClr val="accent1"/>
                </a:solidFill>
                <a:latin typeface="Calibri" panose="020F0502020204030204" pitchFamily="34" charset="0"/>
                <a:ea typeface="Calibri" panose="020F0502020204030204" pitchFamily="34" charset="0"/>
                <a:cs typeface="Calibri" panose="020F0502020204030204" pitchFamily="34" charset="0"/>
              </a:rPr>
              <a:t>Analysis</a:t>
            </a:r>
            <a:endParaRPr lang="en-GB"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132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7</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507000" y="3207079"/>
            <a:ext cx="5057640" cy="11988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Kendal’s Tau</a:t>
            </a:r>
            <a:endParaRPr lang="en-US" sz="1800" b="0" strike="noStrike" spc="-1" dirty="0">
              <a:latin typeface="Arial"/>
            </a:endParaRPr>
          </a:p>
        </p:txBody>
      </p:sp>
      <p:pic>
        <p:nvPicPr>
          <p:cNvPr id="2" name="Picture 1">
            <a:extLst>
              <a:ext uri="{FF2B5EF4-FFF2-40B4-BE49-F238E27FC236}">
                <a16:creationId xmlns:a16="http://schemas.microsoft.com/office/drawing/2014/main" id="{99873BCC-7C57-079E-BC92-A4E96130327F}"/>
              </a:ext>
            </a:extLst>
          </p:cNvPr>
          <p:cNvPicPr>
            <a:picLocks noChangeAspect="1"/>
          </p:cNvPicPr>
          <p:nvPr/>
        </p:nvPicPr>
        <p:blipFill>
          <a:blip r:embed="rId3"/>
          <a:stretch>
            <a:fillRect/>
          </a:stretch>
        </p:blipFill>
        <p:spPr>
          <a:xfrm>
            <a:off x="369669" y="2137356"/>
            <a:ext cx="5796411" cy="42051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55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dirty="0">
                <a:solidFill>
                  <a:srgbClr val="FFFFFF"/>
                </a:solidFill>
                <a:latin typeface="Arial"/>
              </a:rPr>
              <a:t>Our RQ is about Differences in proportions</a:t>
            </a:r>
            <a:endParaRPr lang="en-US" sz="3200" b="0" strike="noStrike" spc="-1" dirty="0">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8</a:t>
            </a:fld>
            <a:endParaRPr lang="en-US" sz="1100" b="0" strike="noStrike" spc="-1">
              <a:latin typeface="Times New Roman"/>
            </a:endParaRPr>
          </a:p>
        </p:txBody>
      </p:sp>
      <p:pic>
        <p:nvPicPr>
          <p:cNvPr id="3" name="Picture 2">
            <a:extLst>
              <a:ext uri="{FF2B5EF4-FFF2-40B4-BE49-F238E27FC236}">
                <a16:creationId xmlns:a16="http://schemas.microsoft.com/office/drawing/2014/main" id="{EB350326-3C87-9444-7EB2-20C088AE1CD2}"/>
              </a:ext>
            </a:extLst>
          </p:cNvPr>
          <p:cNvPicPr>
            <a:picLocks noChangeAspect="1"/>
          </p:cNvPicPr>
          <p:nvPr/>
        </p:nvPicPr>
        <p:blipFill>
          <a:blip r:embed="rId3"/>
          <a:stretch>
            <a:fillRect/>
          </a:stretch>
        </p:blipFill>
        <p:spPr>
          <a:xfrm>
            <a:off x="2438568" y="1785198"/>
            <a:ext cx="5932152" cy="32872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9</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Calibri" panose="020F0502020204030204" pitchFamily="34" charset="0"/>
                <a:ea typeface="Calibri" panose="020F0502020204030204" pitchFamily="34" charset="0"/>
                <a:cs typeface="Calibri" panose="020F0502020204030204" pitchFamily="34" charset="0"/>
              </a:rPr>
              <a:t>R Script and Results</a:t>
            </a:r>
            <a:endParaRPr lang="en-US" sz="3600" b="1" strike="noStrike" spc="-1"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1"/>
            <a:ext cx="5538860" cy="3170099"/>
          </a:xfrm>
          <a:prstGeom prst="rect">
            <a:avLst/>
          </a:prstGeom>
          <a:solidFill>
            <a:schemeClr val="bg1"/>
          </a:solidFill>
        </p:spPr>
        <p:txBody>
          <a:bodyPr wrap="square" rtlCol="0">
            <a:spAutoFit/>
          </a:bodyPr>
          <a:lstStyle/>
          <a:p>
            <a:pPr marL="571500" indent="-5715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Test statistic (z)</a:t>
            </a:r>
            <a:r>
              <a:rPr lang="en-IN" sz="2000" dirty="0">
                <a:latin typeface="Calibri" panose="020F0502020204030204" pitchFamily="34" charset="0"/>
                <a:ea typeface="Calibri" panose="020F0502020204030204" pitchFamily="34" charset="0"/>
                <a:cs typeface="Calibri" panose="020F0502020204030204" pitchFamily="34" charset="0"/>
              </a:rPr>
              <a:t>: 4.6992</a:t>
            </a:r>
          </a:p>
          <a:p>
            <a:pPr marL="571500" indent="-5715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Estimated tau</a:t>
            </a:r>
            <a:r>
              <a:rPr lang="en-IN" sz="2000" dirty="0">
                <a:latin typeface="Calibri" panose="020F0502020204030204" pitchFamily="34" charset="0"/>
                <a:ea typeface="Calibri" panose="020F0502020204030204" pitchFamily="34" charset="0"/>
                <a:cs typeface="Calibri" panose="020F0502020204030204" pitchFamily="34" charset="0"/>
              </a:rPr>
              <a:t>: 0.1056606</a:t>
            </a:r>
          </a:p>
          <a:p>
            <a:pPr marL="571500" indent="-5715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P-value</a:t>
            </a:r>
            <a:r>
              <a:rPr lang="en-IN" sz="2000" dirty="0">
                <a:latin typeface="Calibri" panose="020F0502020204030204" pitchFamily="34" charset="0"/>
                <a:ea typeface="Calibri" panose="020F0502020204030204" pitchFamily="34" charset="0"/>
                <a:cs typeface="Calibri" panose="020F0502020204030204" pitchFamily="34" charset="0"/>
              </a:rPr>
              <a:t>: 2.612e-06</a:t>
            </a:r>
            <a:endParaRPr lang="en-GB" sz="200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p-value is </a:t>
            </a:r>
            <a:r>
              <a:rPr lang="en-US" sz="2000" b="1" dirty="0">
                <a:latin typeface="Calibri" panose="020F0502020204030204" pitchFamily="34" charset="0"/>
                <a:ea typeface="Calibri" panose="020F0502020204030204" pitchFamily="34" charset="0"/>
                <a:cs typeface="Calibri" panose="020F0502020204030204" pitchFamily="34" charset="0"/>
              </a:rPr>
              <a:t>much smaller</a:t>
            </a:r>
            <a:r>
              <a:rPr lang="en-US" sz="2000" dirty="0">
                <a:latin typeface="Calibri" panose="020F0502020204030204" pitchFamily="34" charset="0"/>
                <a:ea typeface="Calibri" panose="020F0502020204030204" pitchFamily="34" charset="0"/>
                <a:cs typeface="Calibri" panose="020F0502020204030204" pitchFamily="34" charset="0"/>
              </a:rPr>
              <a:t> than 0.05.</a:t>
            </a:r>
            <a:endParaRPr lang="en-GB" sz="200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since the p-value (2.612e-06) is less than 0.05, the result is </a:t>
            </a:r>
            <a:r>
              <a:rPr lang="en-US" sz="2000" b="1" dirty="0">
                <a:latin typeface="Calibri" panose="020F0502020204030204" pitchFamily="34" charset="0"/>
                <a:ea typeface="Calibri" panose="020F0502020204030204" pitchFamily="34" charset="0"/>
                <a:cs typeface="Calibri" panose="020F0502020204030204" pitchFamily="34" charset="0"/>
              </a:rPr>
              <a:t>statistically significant</a:t>
            </a:r>
            <a:r>
              <a:rPr lang="en-US" sz="2000" dirty="0">
                <a:latin typeface="Calibri" panose="020F0502020204030204" pitchFamily="34" charset="0"/>
                <a:ea typeface="Calibri" panose="020F0502020204030204" pitchFamily="34" charset="0"/>
                <a:cs typeface="Calibri" panose="020F0502020204030204" pitchFamily="34" charset="0"/>
              </a:rPr>
              <a:t>.</a:t>
            </a:r>
          </a:p>
          <a:p>
            <a:pPr marL="571500" indent="-57150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Since the result is not significant, we can conclude that there is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 significant association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between Sex and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Age.Group</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571500" indent="-5715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3B2513F-56B8-E4DA-0ED2-9F93A6052C09}"/>
              </a:ext>
            </a:extLst>
          </p:cNvPr>
          <p:cNvPicPr>
            <a:picLocks noChangeAspect="1"/>
          </p:cNvPicPr>
          <p:nvPr/>
        </p:nvPicPr>
        <p:blipFill>
          <a:blip r:embed="rId3"/>
          <a:stretch>
            <a:fillRect/>
          </a:stretch>
        </p:blipFill>
        <p:spPr>
          <a:xfrm>
            <a:off x="6550505" y="1161280"/>
            <a:ext cx="5538860" cy="3811937"/>
          </a:xfrm>
          <a:prstGeom prst="rect">
            <a:avLst/>
          </a:prstGeom>
        </p:spPr>
      </p:pic>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3832</TotalTime>
  <Words>402</Words>
  <Application>Microsoft Office PowerPoint</Application>
  <PresentationFormat>Widescreen</PresentationFormat>
  <Paragraphs>65</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Figtree</vt:lpstr>
      <vt:lpstr>Times New Roman</vt:lpstr>
      <vt:lpstr>Herts Theme</vt:lpstr>
      <vt:lpstr>Visualization and Analysis  Tutorial Presentation for Feedback  </vt:lpstr>
      <vt:lpstr>VISUALIZATION</vt:lpstr>
      <vt:lpstr>PowerPoint Presentation</vt:lpstr>
      <vt:lpstr>1. Boxplots </vt:lpstr>
      <vt:lpstr>PowerPoint Presentation</vt:lpstr>
      <vt:lpstr>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Rishika Rishi</cp:lastModifiedBy>
  <cp:revision>164</cp:revision>
  <dcterms:created xsi:type="dcterms:W3CDTF">2019-10-01T08:37:56Z</dcterms:created>
  <dcterms:modified xsi:type="dcterms:W3CDTF">2024-11-17T22:31:25Z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