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1" r:id="rId2"/>
    <p:sldId id="328" r:id="rId3"/>
    <p:sldId id="297" r:id="rId4"/>
    <p:sldId id="293" r:id="rId5"/>
    <p:sldId id="269" r:id="rId6"/>
    <p:sldId id="272" r:id="rId7"/>
    <p:sldId id="319" r:id="rId8"/>
    <p:sldId id="321" r:id="rId9"/>
    <p:sldId id="320" r:id="rId10"/>
    <p:sldId id="313" r:id="rId11"/>
    <p:sldId id="325" r:id="rId12"/>
    <p:sldId id="326" r:id="rId13"/>
    <p:sldId id="324" r:id="rId14"/>
    <p:sldId id="318"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snapToGrid="0">
      <p:cViewPr varScale="1">
        <p:scale>
          <a:sx n="86" d="100"/>
          <a:sy n="86" d="100"/>
        </p:scale>
        <p:origin x="6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DD1A7-8CB0-4B4D-B768-D1A0398F78BC}" type="datetimeFigureOut">
              <a:rPr lang="en-IN" smtClean="0"/>
              <a:t>28/09/2020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20BCE-B8F5-4925-B686-A03615051CB3}" type="slidenum">
              <a:rPr lang="en-IN" smtClean="0"/>
              <a:t>‹#›</a:t>
            </a:fld>
            <a:endParaRPr lang="en-IN"/>
          </a:p>
        </p:txBody>
      </p:sp>
    </p:spTree>
    <p:extLst>
      <p:ext uri="{BB962C8B-B14F-4D97-AF65-F5344CB8AC3E}">
        <p14:creationId xmlns:p14="http://schemas.microsoft.com/office/powerpoint/2010/main" val="1855178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EF8D-DDED-493D-8B17-88A69EB30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5753C0-15BB-4DCD-82D9-0E1AEC6C9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FCCE1-EFE4-49CD-B73E-E6DA1B08E2E4}"/>
              </a:ext>
            </a:extLst>
          </p:cNvPr>
          <p:cNvSpPr>
            <a:spLocks noGrp="1"/>
          </p:cNvSpPr>
          <p:nvPr>
            <p:ph type="dt" sz="half" idx="10"/>
          </p:nvPr>
        </p:nvSpPr>
        <p:spPr/>
        <p:txBody>
          <a:bodyPr/>
          <a:lstStyle/>
          <a:p>
            <a:fld id="{729C15F1-8C60-4E79-925A-977369483A14}" type="datetime1">
              <a:rPr lang="en-IN" smtClean="0"/>
              <a:t>28/09/2020</a:t>
            </a:fld>
            <a:endParaRPr lang="en-IN"/>
          </a:p>
        </p:txBody>
      </p:sp>
      <p:sp>
        <p:nvSpPr>
          <p:cNvPr id="5" name="Footer Placeholder 4">
            <a:extLst>
              <a:ext uri="{FF2B5EF4-FFF2-40B4-BE49-F238E27FC236}">
                <a16:creationId xmlns:a16="http://schemas.microsoft.com/office/drawing/2014/main" id="{340EA8A2-B139-49D0-9F36-45ED726B85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8E611-9F4D-4B84-B328-25EED8C8D20E}"/>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212268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1EB8-9AE9-4C7E-9430-8D6BB90B42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0CAA4-3714-4CE3-A2D2-4A83D64F2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4E460-B766-4C54-9AD3-5ABE570D2F59}"/>
              </a:ext>
            </a:extLst>
          </p:cNvPr>
          <p:cNvSpPr>
            <a:spLocks noGrp="1"/>
          </p:cNvSpPr>
          <p:nvPr>
            <p:ph type="dt" sz="half" idx="10"/>
          </p:nvPr>
        </p:nvSpPr>
        <p:spPr/>
        <p:txBody>
          <a:bodyPr/>
          <a:lstStyle/>
          <a:p>
            <a:fld id="{40A73A55-98D1-4C66-BE59-9F3127DED290}" type="datetime1">
              <a:rPr lang="en-IN" smtClean="0"/>
              <a:t>28/09/2020</a:t>
            </a:fld>
            <a:endParaRPr lang="en-IN"/>
          </a:p>
        </p:txBody>
      </p:sp>
      <p:sp>
        <p:nvSpPr>
          <p:cNvPr id="5" name="Footer Placeholder 4">
            <a:extLst>
              <a:ext uri="{FF2B5EF4-FFF2-40B4-BE49-F238E27FC236}">
                <a16:creationId xmlns:a16="http://schemas.microsoft.com/office/drawing/2014/main" id="{6F686792-1E40-4D96-8718-88366B5A5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486E8-BCF9-4333-A16A-0731C62AC2DE}"/>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39612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740A2-1B34-469C-8A58-172F818875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CC213A-84A2-45AA-AEBF-543DC0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89527-2959-4CAD-AE2C-689984B4A2E7}"/>
              </a:ext>
            </a:extLst>
          </p:cNvPr>
          <p:cNvSpPr>
            <a:spLocks noGrp="1"/>
          </p:cNvSpPr>
          <p:nvPr>
            <p:ph type="dt" sz="half" idx="10"/>
          </p:nvPr>
        </p:nvSpPr>
        <p:spPr/>
        <p:txBody>
          <a:bodyPr/>
          <a:lstStyle/>
          <a:p>
            <a:fld id="{5AB37C12-E1C9-4B70-ABB1-6F7E6FA8E037}" type="datetime1">
              <a:rPr lang="en-IN" smtClean="0"/>
              <a:t>28/09/2020</a:t>
            </a:fld>
            <a:endParaRPr lang="en-IN"/>
          </a:p>
        </p:txBody>
      </p:sp>
      <p:sp>
        <p:nvSpPr>
          <p:cNvPr id="5" name="Footer Placeholder 4">
            <a:extLst>
              <a:ext uri="{FF2B5EF4-FFF2-40B4-BE49-F238E27FC236}">
                <a16:creationId xmlns:a16="http://schemas.microsoft.com/office/drawing/2014/main" id="{9210B690-514A-48AD-AB71-6EC7D15CB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2361F-A8E1-4200-A743-F6585840C2BD}"/>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419033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ABFD-2A1C-452A-B27B-E427929621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566B8C-5737-4842-9C99-486361609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8797D-EA98-4FE7-A687-19F3610BB0FD}"/>
              </a:ext>
            </a:extLst>
          </p:cNvPr>
          <p:cNvSpPr>
            <a:spLocks noGrp="1"/>
          </p:cNvSpPr>
          <p:nvPr>
            <p:ph type="dt" sz="half" idx="10"/>
          </p:nvPr>
        </p:nvSpPr>
        <p:spPr/>
        <p:txBody>
          <a:bodyPr/>
          <a:lstStyle/>
          <a:p>
            <a:fld id="{76D02BCB-85A4-42CD-891A-E321AC48DB29}" type="datetime1">
              <a:rPr lang="en-IN" smtClean="0"/>
              <a:t>28/09/2020</a:t>
            </a:fld>
            <a:endParaRPr lang="en-IN"/>
          </a:p>
        </p:txBody>
      </p:sp>
      <p:sp>
        <p:nvSpPr>
          <p:cNvPr id="5" name="Footer Placeholder 4">
            <a:extLst>
              <a:ext uri="{FF2B5EF4-FFF2-40B4-BE49-F238E27FC236}">
                <a16:creationId xmlns:a16="http://schemas.microsoft.com/office/drawing/2014/main" id="{629F97C3-93F3-42B4-8A74-46BB1B8B4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6B3D8-80B8-4B35-B865-B1D07B5BD0FF}"/>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372557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AA50-BE2A-4CDA-B791-8D717DC8A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DCA738-2801-4597-A57E-3C9C603C0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C8588-CF07-4EA5-B263-0A62FC911FF1}"/>
              </a:ext>
            </a:extLst>
          </p:cNvPr>
          <p:cNvSpPr>
            <a:spLocks noGrp="1"/>
          </p:cNvSpPr>
          <p:nvPr>
            <p:ph type="dt" sz="half" idx="10"/>
          </p:nvPr>
        </p:nvSpPr>
        <p:spPr/>
        <p:txBody>
          <a:bodyPr/>
          <a:lstStyle/>
          <a:p>
            <a:fld id="{F5808A1D-192D-4D41-AA9A-2449267B748A}" type="datetime1">
              <a:rPr lang="en-IN" smtClean="0"/>
              <a:t>28/09/2020</a:t>
            </a:fld>
            <a:endParaRPr lang="en-IN"/>
          </a:p>
        </p:txBody>
      </p:sp>
      <p:sp>
        <p:nvSpPr>
          <p:cNvPr id="5" name="Footer Placeholder 4">
            <a:extLst>
              <a:ext uri="{FF2B5EF4-FFF2-40B4-BE49-F238E27FC236}">
                <a16:creationId xmlns:a16="http://schemas.microsoft.com/office/drawing/2014/main" id="{3E351570-4057-4B20-AD74-9327DFB82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D49D9-1BCF-497C-91E0-8F49DC83614E}"/>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353266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D1C7-596B-447F-8A74-42A884D7B4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336CB-6C5F-44BA-9D7F-7465B227F7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BEFF1-A165-4575-92AE-19FEA2F8F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097CBB-7E2B-4611-AC61-4AEF69148CAC}"/>
              </a:ext>
            </a:extLst>
          </p:cNvPr>
          <p:cNvSpPr>
            <a:spLocks noGrp="1"/>
          </p:cNvSpPr>
          <p:nvPr>
            <p:ph type="dt" sz="half" idx="10"/>
          </p:nvPr>
        </p:nvSpPr>
        <p:spPr/>
        <p:txBody>
          <a:bodyPr/>
          <a:lstStyle/>
          <a:p>
            <a:fld id="{0EF7F2A2-1E64-4D4B-91A8-4106DD7E2226}" type="datetime1">
              <a:rPr lang="en-IN" smtClean="0"/>
              <a:t>28/09/2020</a:t>
            </a:fld>
            <a:endParaRPr lang="en-IN"/>
          </a:p>
        </p:txBody>
      </p:sp>
      <p:sp>
        <p:nvSpPr>
          <p:cNvPr id="6" name="Footer Placeholder 5">
            <a:extLst>
              <a:ext uri="{FF2B5EF4-FFF2-40B4-BE49-F238E27FC236}">
                <a16:creationId xmlns:a16="http://schemas.microsoft.com/office/drawing/2014/main" id="{7E68E1D4-F112-45E9-B902-F13FEB615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B1420C-0D58-4BA4-B3A7-C5BBBFA60B97}"/>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364690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D61C-EB36-4B89-8508-A481B664E7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80924D-25C0-4D69-ACC9-E7F689B2C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5D147-53E0-4CDE-803B-45911699A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D8CB06-BA66-46FC-B978-DECB58670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F75019-E914-491A-93AC-3505519EE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FD828D-692E-4126-816D-C091313385E7}"/>
              </a:ext>
            </a:extLst>
          </p:cNvPr>
          <p:cNvSpPr>
            <a:spLocks noGrp="1"/>
          </p:cNvSpPr>
          <p:nvPr>
            <p:ph type="dt" sz="half" idx="10"/>
          </p:nvPr>
        </p:nvSpPr>
        <p:spPr/>
        <p:txBody>
          <a:bodyPr/>
          <a:lstStyle/>
          <a:p>
            <a:fld id="{00CC67E4-0976-454F-8E52-28D2630A75CA}" type="datetime1">
              <a:rPr lang="en-IN" smtClean="0"/>
              <a:t>28/09/2020</a:t>
            </a:fld>
            <a:endParaRPr lang="en-IN"/>
          </a:p>
        </p:txBody>
      </p:sp>
      <p:sp>
        <p:nvSpPr>
          <p:cNvPr id="8" name="Footer Placeholder 7">
            <a:extLst>
              <a:ext uri="{FF2B5EF4-FFF2-40B4-BE49-F238E27FC236}">
                <a16:creationId xmlns:a16="http://schemas.microsoft.com/office/drawing/2014/main" id="{EFA72583-9C52-4CF7-A755-F8753CD42F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D1B2AA-7E45-440B-A850-0B36F197E578}"/>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372958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2181-B197-40F7-9EBF-685CEB2F7B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38B4FD-3544-4F7E-AE00-3D4C88B453C2}"/>
              </a:ext>
            </a:extLst>
          </p:cNvPr>
          <p:cNvSpPr>
            <a:spLocks noGrp="1"/>
          </p:cNvSpPr>
          <p:nvPr>
            <p:ph type="dt" sz="half" idx="10"/>
          </p:nvPr>
        </p:nvSpPr>
        <p:spPr/>
        <p:txBody>
          <a:bodyPr/>
          <a:lstStyle/>
          <a:p>
            <a:fld id="{7423129F-DCC9-4826-B543-E65D8F58639A}" type="datetime1">
              <a:rPr lang="en-IN" smtClean="0"/>
              <a:t>28/09/2020</a:t>
            </a:fld>
            <a:endParaRPr lang="en-IN"/>
          </a:p>
        </p:txBody>
      </p:sp>
      <p:sp>
        <p:nvSpPr>
          <p:cNvPr id="4" name="Footer Placeholder 3">
            <a:extLst>
              <a:ext uri="{FF2B5EF4-FFF2-40B4-BE49-F238E27FC236}">
                <a16:creationId xmlns:a16="http://schemas.microsoft.com/office/drawing/2014/main" id="{08EC8682-9F0C-420B-B391-1613A78829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8188AA-076F-482A-A9EB-4319D738FDB2}"/>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401403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5ACAF-634D-4CA5-83B1-A515F395DB01}"/>
              </a:ext>
            </a:extLst>
          </p:cNvPr>
          <p:cNvSpPr>
            <a:spLocks noGrp="1"/>
          </p:cNvSpPr>
          <p:nvPr>
            <p:ph type="dt" sz="half" idx="10"/>
          </p:nvPr>
        </p:nvSpPr>
        <p:spPr/>
        <p:txBody>
          <a:bodyPr/>
          <a:lstStyle/>
          <a:p>
            <a:fld id="{9A585E76-2B10-44CD-9AC2-A5B7F01CC742}" type="datetime1">
              <a:rPr lang="en-IN" smtClean="0"/>
              <a:t>28/09/2020</a:t>
            </a:fld>
            <a:endParaRPr lang="en-IN"/>
          </a:p>
        </p:txBody>
      </p:sp>
      <p:sp>
        <p:nvSpPr>
          <p:cNvPr id="3" name="Footer Placeholder 2">
            <a:extLst>
              <a:ext uri="{FF2B5EF4-FFF2-40B4-BE49-F238E27FC236}">
                <a16:creationId xmlns:a16="http://schemas.microsoft.com/office/drawing/2014/main" id="{43348C3D-BE06-41E7-8FA2-B18F2D136D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0F2363-06DD-4855-ABA1-A9DDCC6610E9}"/>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130830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D77F-FF39-4AF5-B162-AC3E59EAC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0372EB-CEBA-4881-9611-41A27041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197844-6F9D-4F22-9D7F-EAD624174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8C639-CE74-476E-9A4C-CFACA5FA89A7}"/>
              </a:ext>
            </a:extLst>
          </p:cNvPr>
          <p:cNvSpPr>
            <a:spLocks noGrp="1"/>
          </p:cNvSpPr>
          <p:nvPr>
            <p:ph type="dt" sz="half" idx="10"/>
          </p:nvPr>
        </p:nvSpPr>
        <p:spPr/>
        <p:txBody>
          <a:bodyPr/>
          <a:lstStyle/>
          <a:p>
            <a:fld id="{78B671B6-0801-4562-B3CD-5DAFCF44BA5F}" type="datetime1">
              <a:rPr lang="en-IN" smtClean="0"/>
              <a:t>28/09/2020</a:t>
            </a:fld>
            <a:endParaRPr lang="en-IN"/>
          </a:p>
        </p:txBody>
      </p:sp>
      <p:sp>
        <p:nvSpPr>
          <p:cNvPr id="6" name="Footer Placeholder 5">
            <a:extLst>
              <a:ext uri="{FF2B5EF4-FFF2-40B4-BE49-F238E27FC236}">
                <a16:creationId xmlns:a16="http://schemas.microsoft.com/office/drawing/2014/main" id="{A44C2DA4-A638-4012-BED2-CE765A3CC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03AA0-D476-459A-8BFB-C46D9D586715}"/>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416684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5FBD-A778-455D-8898-D9469C95B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D1AB04-0EF3-429C-90DF-6A56AAD44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BAD8EF-E463-48E2-BA98-B9B2654CA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3BC86-63C0-4F4A-9060-0FF71701A239}"/>
              </a:ext>
            </a:extLst>
          </p:cNvPr>
          <p:cNvSpPr>
            <a:spLocks noGrp="1"/>
          </p:cNvSpPr>
          <p:nvPr>
            <p:ph type="dt" sz="half" idx="10"/>
          </p:nvPr>
        </p:nvSpPr>
        <p:spPr/>
        <p:txBody>
          <a:bodyPr/>
          <a:lstStyle/>
          <a:p>
            <a:fld id="{EF8F4E87-4260-4B34-A4C9-314FD0AC5405}" type="datetime1">
              <a:rPr lang="en-IN" smtClean="0"/>
              <a:t>28/09/2020</a:t>
            </a:fld>
            <a:endParaRPr lang="en-IN"/>
          </a:p>
        </p:txBody>
      </p:sp>
      <p:sp>
        <p:nvSpPr>
          <p:cNvPr id="6" name="Footer Placeholder 5">
            <a:extLst>
              <a:ext uri="{FF2B5EF4-FFF2-40B4-BE49-F238E27FC236}">
                <a16:creationId xmlns:a16="http://schemas.microsoft.com/office/drawing/2014/main" id="{9B20E120-C878-496E-B085-BD5BAC1F3B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FF5221-7AD1-4FB6-9B94-5624F2CEBA0A}"/>
              </a:ext>
            </a:extLst>
          </p:cNvPr>
          <p:cNvSpPr>
            <a:spLocks noGrp="1"/>
          </p:cNvSpPr>
          <p:nvPr>
            <p:ph type="sldNum" sz="quarter" idx="12"/>
          </p:nvPr>
        </p:nvSpPr>
        <p:spPr/>
        <p:txBody>
          <a:bodyPr/>
          <a:lstStyle/>
          <a:p>
            <a:fld id="{6276792D-B61D-40D1-A57C-047D9388A804}" type="slidenum">
              <a:rPr lang="en-IN" smtClean="0"/>
              <a:t>‹#›</a:t>
            </a:fld>
            <a:endParaRPr lang="en-IN"/>
          </a:p>
        </p:txBody>
      </p:sp>
    </p:spTree>
    <p:extLst>
      <p:ext uri="{BB962C8B-B14F-4D97-AF65-F5344CB8AC3E}">
        <p14:creationId xmlns:p14="http://schemas.microsoft.com/office/powerpoint/2010/main" val="74099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B71638-41FA-4630-B517-D34E3D026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B8AF23-7427-47AE-9A32-6A7BDB590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05648-F1E8-4DC3-95A7-2AD87AA2A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D1716-25FD-4CEE-A378-57D5CCF5E9CC}" type="datetime1">
              <a:rPr lang="en-IN" smtClean="0"/>
              <a:t>28/09/2020</a:t>
            </a:fld>
            <a:endParaRPr lang="en-IN"/>
          </a:p>
        </p:txBody>
      </p:sp>
      <p:sp>
        <p:nvSpPr>
          <p:cNvPr id="5" name="Footer Placeholder 4">
            <a:extLst>
              <a:ext uri="{FF2B5EF4-FFF2-40B4-BE49-F238E27FC236}">
                <a16:creationId xmlns:a16="http://schemas.microsoft.com/office/drawing/2014/main" id="{3D503AAF-1439-4BF0-BFC6-EA14FFFBE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3CF45A-A036-4314-A57F-5F4ABDC0D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6792D-B61D-40D1-A57C-047D9388A804}" type="slidenum">
              <a:rPr lang="en-IN" smtClean="0"/>
              <a:t>‹#›</a:t>
            </a:fld>
            <a:endParaRPr lang="en-IN"/>
          </a:p>
        </p:txBody>
      </p:sp>
    </p:spTree>
    <p:extLst>
      <p:ext uri="{BB962C8B-B14F-4D97-AF65-F5344CB8AC3E}">
        <p14:creationId xmlns:p14="http://schemas.microsoft.com/office/powerpoint/2010/main" val="1380699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21AF86-9038-4A41-9E28-ED3399CDF383}"/>
              </a:ext>
            </a:extLst>
          </p:cNvPr>
          <p:cNvSpPr txBox="1"/>
          <p:nvPr/>
        </p:nvSpPr>
        <p:spPr>
          <a:xfrm>
            <a:off x="1207363" y="2124087"/>
            <a:ext cx="8993079" cy="1323439"/>
          </a:xfrm>
          <a:prstGeom prst="rect">
            <a:avLst/>
          </a:prstGeom>
          <a:noFill/>
        </p:spPr>
        <p:txBody>
          <a:bodyPr wrap="square" rtlCol="0">
            <a:spAutoFit/>
          </a:bodyPr>
          <a:lstStyle/>
          <a:p>
            <a:pPr algn="ctr"/>
            <a:r>
              <a:rPr lang="en-US" sz="4000" dirty="0">
                <a:solidFill>
                  <a:schemeClr val="accent1"/>
                </a:solidFill>
                <a:latin typeface="Algerian" panose="04020705040A02060702" pitchFamily="82" charset="0"/>
              </a:rPr>
              <a:t>IMPLEMENTATION OF FACEBOOK FAKE PROFILE DETECTION TOOL.</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34EE481-0B85-4962-A8B3-B25D1F812C57}"/>
              </a:ext>
            </a:extLst>
          </p:cNvPr>
          <p:cNvSpPr txBox="1"/>
          <p:nvPr/>
        </p:nvSpPr>
        <p:spPr>
          <a:xfrm>
            <a:off x="1104490" y="4999901"/>
            <a:ext cx="2615103"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Guide Name</a:t>
            </a:r>
          </a:p>
          <a:p>
            <a:pPr algn="ct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Dinesha</a:t>
            </a:r>
            <a:r>
              <a:rPr lang="en-IN" sz="2400" dirty="0">
                <a:latin typeface="Times New Roman" panose="02020603050405020304" pitchFamily="18" charset="0"/>
                <a:cs typeface="Times New Roman" panose="02020603050405020304" pitchFamily="18" charset="0"/>
              </a:rPr>
              <a:t> H. A</a:t>
            </a:r>
          </a:p>
        </p:txBody>
      </p:sp>
      <p:sp>
        <p:nvSpPr>
          <p:cNvPr id="10" name="TextBox 9">
            <a:extLst>
              <a:ext uri="{FF2B5EF4-FFF2-40B4-BE49-F238E27FC236}">
                <a16:creationId xmlns:a16="http://schemas.microsoft.com/office/drawing/2014/main" id="{900C2D85-E858-4DFC-B178-71D7CB147843}"/>
              </a:ext>
            </a:extLst>
          </p:cNvPr>
          <p:cNvSpPr txBox="1"/>
          <p:nvPr/>
        </p:nvSpPr>
        <p:spPr>
          <a:xfrm>
            <a:off x="6388362" y="4678632"/>
            <a:ext cx="4699148" cy="1692771"/>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Presented By</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Rishika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Yadannavar</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Swati </a:t>
            </a:r>
            <a:r>
              <a:rPr lang="en-IN" sz="2000" dirty="0" err="1">
                <a:latin typeface="Times New Roman" panose="02020603050405020304" pitchFamily="18" charset="0"/>
                <a:cs typeface="Times New Roman" panose="02020603050405020304" pitchFamily="18" charset="0"/>
              </a:rPr>
              <a:t>Bhajantri</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Yashodha</a:t>
            </a:r>
            <a:r>
              <a:rPr lang="en-IN" sz="2000" dirty="0">
                <a:latin typeface="Times New Roman" panose="02020603050405020304" pitchFamily="18" charset="0"/>
                <a:cs typeface="Times New Roman" panose="02020603050405020304" pitchFamily="18" charset="0"/>
              </a:rPr>
              <a:t> Gokak</a:t>
            </a:r>
          </a:p>
          <a:p>
            <a:r>
              <a:rPr lang="en-IN" sz="2000" dirty="0">
                <a:latin typeface="Times New Roman" panose="02020603050405020304" pitchFamily="18" charset="0"/>
                <a:cs typeface="Times New Roman" panose="02020603050405020304" pitchFamily="18" charset="0"/>
              </a:rPr>
              <a:t>                           Apoorva </a:t>
            </a:r>
            <a:r>
              <a:rPr lang="en-IN" sz="2000" dirty="0" err="1">
                <a:latin typeface="Times New Roman" panose="02020603050405020304" pitchFamily="18" charset="0"/>
                <a:cs typeface="Times New Roman" panose="02020603050405020304" pitchFamily="18" charset="0"/>
              </a:rPr>
              <a:t>Savadi</a:t>
            </a:r>
            <a:r>
              <a:rPr lang="en-IN" sz="2000" dirty="0">
                <a:latin typeface="Times New Roman" panose="02020603050405020304" pitchFamily="18" charset="0"/>
                <a:cs typeface="Times New Roman" panose="02020603050405020304" pitchFamily="18" charset="0"/>
              </a:rPr>
              <a:t> </a:t>
            </a:r>
          </a:p>
        </p:txBody>
      </p:sp>
      <p:pic>
        <p:nvPicPr>
          <p:cNvPr id="2050" name="Picture 2">
            <a:extLst>
              <a:ext uri="{FF2B5EF4-FFF2-40B4-BE49-F238E27FC236}">
                <a16:creationId xmlns:a16="http://schemas.microsoft.com/office/drawing/2014/main" id="{E5D2B31D-0762-4D13-99F9-AA143D53C46F}"/>
              </a:ext>
            </a:extLst>
          </p:cNvPr>
          <p:cNvPicPr>
            <a:picLocks noChangeAspect="1" noChangeArrowheads="1"/>
          </p:cNvPicPr>
          <p:nvPr/>
        </p:nvPicPr>
        <p:blipFill>
          <a:blip r:embed="rId2">
            <a:lum bright="10000"/>
            <a:extLst>
              <a:ext uri="{28A0092B-C50C-407E-A947-70E740481C1C}">
                <a14:useLocalDpi xmlns:a14="http://schemas.microsoft.com/office/drawing/2010/main" val="0"/>
              </a:ext>
            </a:extLst>
          </a:blip>
          <a:srcRect/>
          <a:stretch>
            <a:fillRect/>
          </a:stretch>
        </p:blipFill>
        <p:spPr bwMode="auto">
          <a:xfrm>
            <a:off x="5545491" y="1135610"/>
            <a:ext cx="779108" cy="98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896E060-03DC-4E4E-A19F-DAB2028B00B4}"/>
              </a:ext>
            </a:extLst>
          </p:cNvPr>
          <p:cNvSpPr txBox="1"/>
          <p:nvPr/>
        </p:nvSpPr>
        <p:spPr>
          <a:xfrm>
            <a:off x="3818034" y="350646"/>
            <a:ext cx="4234023" cy="954107"/>
          </a:xfrm>
          <a:prstGeom prst="rect">
            <a:avLst/>
          </a:prstGeom>
          <a:noFill/>
        </p:spPr>
        <p:txBody>
          <a:bodyPr wrap="square" rtlCol="0">
            <a:spAutoFit/>
          </a:bodyPr>
          <a:lstStyle/>
          <a:p>
            <a:r>
              <a:rPr lang="en-US" sz="1900" b="1" dirty="0">
                <a:latin typeface="Times New Roman" panose="02020603050405020304" pitchFamily="18" charset="0"/>
                <a:cs typeface="Times New Roman" panose="02020603050405020304" pitchFamily="18" charset="0"/>
              </a:rPr>
              <a:t>Visvesvaraya Technological University</a:t>
            </a:r>
            <a:endParaRPr lang="en-IN" sz="1900" dirty="0">
              <a:latin typeface="Times New Roman" panose="02020603050405020304" pitchFamily="18" charset="0"/>
              <a:cs typeface="Times New Roman" panose="02020603050405020304" pitchFamily="18" charset="0"/>
            </a:endParaRPr>
          </a:p>
          <a:p>
            <a:pPr algn="ctr"/>
            <a:r>
              <a:rPr lang="en-US" sz="1900" dirty="0">
                <a:latin typeface="Times New Roman" panose="02020603050405020304" pitchFamily="18" charset="0"/>
                <a:cs typeface="Times New Roman" panose="02020603050405020304" pitchFamily="18" charset="0"/>
              </a:rPr>
              <a:t>    Jnana Sangam, Belagavi</a:t>
            </a:r>
            <a:endParaRPr lang="en-IN" sz="1900" dirty="0">
              <a:latin typeface="Times New Roman" panose="02020603050405020304" pitchFamily="18"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FFC39F79-0FBA-4916-9EDD-BD0F12877225}"/>
              </a:ext>
            </a:extLst>
          </p:cNvPr>
          <p:cNvSpPr>
            <a:spLocks noGrp="1"/>
          </p:cNvSpPr>
          <p:nvPr>
            <p:ph type="sldNum" sz="quarter" idx="12"/>
          </p:nvPr>
        </p:nvSpPr>
        <p:spPr/>
        <p:txBody>
          <a:bodyPr/>
          <a:lstStyle/>
          <a:p>
            <a:fld id="{6276792D-B61D-40D1-A57C-047D9388A804}" type="slidenum">
              <a:rPr lang="en-IN" smtClean="0"/>
              <a:t>1</a:t>
            </a:fld>
            <a:endParaRPr lang="en-IN" dirty="0"/>
          </a:p>
        </p:txBody>
      </p:sp>
      <p:pic>
        <p:nvPicPr>
          <p:cNvPr id="6" name="Picture 5">
            <a:extLst>
              <a:ext uri="{FF2B5EF4-FFF2-40B4-BE49-F238E27FC236}">
                <a16:creationId xmlns:a16="http://schemas.microsoft.com/office/drawing/2014/main" id="{E5C77BCF-4F19-4C3C-8068-C4D696C96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427" y="3579852"/>
            <a:ext cx="2453600" cy="1374016"/>
          </a:xfrm>
          <a:prstGeom prst="rect">
            <a:avLst/>
          </a:prstGeom>
        </p:spPr>
      </p:pic>
    </p:spTree>
    <p:extLst>
      <p:ext uri="{BB962C8B-B14F-4D97-AF65-F5344CB8AC3E}">
        <p14:creationId xmlns:p14="http://schemas.microsoft.com/office/powerpoint/2010/main" val="421663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4F33-4BD0-4933-817C-C77007B02FCF}"/>
              </a:ext>
            </a:extLst>
          </p:cNvPr>
          <p:cNvSpPr>
            <a:spLocks noGrp="1"/>
          </p:cNvSpPr>
          <p:nvPr>
            <p:ph type="title"/>
          </p:nvPr>
        </p:nvSpPr>
        <p:spPr>
          <a:xfrm>
            <a:off x="255723" y="147099"/>
            <a:ext cx="11098078" cy="759687"/>
          </a:xfrm>
        </p:spPr>
        <p:txBody>
          <a:bodyPr>
            <a:normAutofit/>
          </a:bodyPr>
          <a:lstStyle/>
          <a:p>
            <a:r>
              <a:rPr lang="en-IN" dirty="0">
                <a:solidFill>
                  <a:srgbClr val="FF0000"/>
                </a:solidFill>
                <a:latin typeface="Algerian" panose="04020705040A02060702" pitchFamily="82" charset="0"/>
              </a:rPr>
              <a:t>				</a:t>
            </a:r>
            <a:r>
              <a:rPr lang="en-IN" sz="4000" dirty="0">
                <a:solidFill>
                  <a:srgbClr val="FF0000"/>
                </a:solidFill>
                <a:latin typeface="Algerian" panose="04020705040A02060702" pitchFamily="82" charset="0"/>
              </a:rPr>
              <a:t>METHODOLOGY</a:t>
            </a:r>
          </a:p>
        </p:txBody>
      </p:sp>
      <p:pic>
        <p:nvPicPr>
          <p:cNvPr id="5" name="Content Placeholder 3" descr="Fig: workflow">
            <a:extLst>
              <a:ext uri="{FF2B5EF4-FFF2-40B4-BE49-F238E27FC236}">
                <a16:creationId xmlns:a16="http://schemas.microsoft.com/office/drawing/2014/main" id="{DF5A1553-BD4A-4F5A-9B42-72B31BDBBD06}"/>
              </a:ext>
            </a:extLst>
          </p:cNvPr>
          <p:cNvPicPr>
            <a:picLocks noGrp="1"/>
          </p:cNvPicPr>
          <p:nvPr>
            <p:ph idx="1"/>
          </p:nvPr>
        </p:nvPicPr>
        <p:blipFill>
          <a:blip r:embed="rId2"/>
          <a:stretch>
            <a:fillRect/>
          </a:stretch>
        </p:blipFill>
        <p:spPr>
          <a:xfrm>
            <a:off x="3435635" y="906786"/>
            <a:ext cx="4572000" cy="5267325"/>
          </a:xfrm>
          <a:prstGeom prst="rect">
            <a:avLst/>
          </a:prstGeom>
        </p:spPr>
      </p:pic>
      <p:sp>
        <p:nvSpPr>
          <p:cNvPr id="6" name="Rectangle 5">
            <a:extLst>
              <a:ext uri="{FF2B5EF4-FFF2-40B4-BE49-F238E27FC236}">
                <a16:creationId xmlns:a16="http://schemas.microsoft.com/office/drawing/2014/main" id="{69A39A74-B488-4F02-81E3-CE9ABDED9C27}"/>
              </a:ext>
            </a:extLst>
          </p:cNvPr>
          <p:cNvSpPr/>
          <p:nvPr/>
        </p:nvSpPr>
        <p:spPr>
          <a:xfrm>
            <a:off x="4998424" y="6174111"/>
            <a:ext cx="1446422" cy="369332"/>
          </a:xfrm>
          <a:prstGeom prst="rect">
            <a:avLst/>
          </a:prstGeom>
        </p:spPr>
        <p:txBody>
          <a:bodyPr wrap="none">
            <a:spAutoFit/>
          </a:bodyPr>
          <a:lstStyle/>
          <a:p>
            <a:r>
              <a:rPr lang="en-IN" dirty="0"/>
              <a:t>Fig: workflow</a:t>
            </a:r>
          </a:p>
        </p:txBody>
      </p:sp>
      <p:sp>
        <p:nvSpPr>
          <p:cNvPr id="3" name="Slide Number Placeholder 2">
            <a:extLst>
              <a:ext uri="{FF2B5EF4-FFF2-40B4-BE49-F238E27FC236}">
                <a16:creationId xmlns:a16="http://schemas.microsoft.com/office/drawing/2014/main" id="{19392F6E-7451-4BDA-836F-829F6AD5F258}"/>
              </a:ext>
            </a:extLst>
          </p:cNvPr>
          <p:cNvSpPr>
            <a:spLocks noGrp="1"/>
          </p:cNvSpPr>
          <p:nvPr>
            <p:ph type="sldNum" sz="quarter" idx="12"/>
          </p:nvPr>
        </p:nvSpPr>
        <p:spPr/>
        <p:txBody>
          <a:bodyPr/>
          <a:lstStyle/>
          <a:p>
            <a:fld id="{6276792D-B61D-40D1-A57C-047D9388A804}" type="slidenum">
              <a:rPr lang="en-IN" smtClean="0"/>
              <a:t>10</a:t>
            </a:fld>
            <a:endParaRPr lang="en-IN"/>
          </a:p>
        </p:txBody>
      </p:sp>
    </p:spTree>
    <p:extLst>
      <p:ext uri="{BB962C8B-B14F-4D97-AF65-F5344CB8AC3E}">
        <p14:creationId xmlns:p14="http://schemas.microsoft.com/office/powerpoint/2010/main" val="76925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2167-8343-409F-87D0-6F7C55E7987D}"/>
              </a:ext>
            </a:extLst>
          </p:cNvPr>
          <p:cNvSpPr>
            <a:spLocks noGrp="1"/>
          </p:cNvSpPr>
          <p:nvPr>
            <p:ph type="title"/>
          </p:nvPr>
        </p:nvSpPr>
        <p:spPr/>
        <p:txBody>
          <a:bodyPr/>
          <a:lstStyle/>
          <a:p>
            <a:r>
              <a:rPr lang="en-IN" dirty="0">
                <a:solidFill>
                  <a:srgbClr val="FF0000"/>
                </a:solidFill>
                <a:latin typeface="Algerian" panose="04020705040A02060702" pitchFamily="82" charset="0"/>
              </a:rPr>
              <a:t>SUPPORT VECTOR MACHINE</a:t>
            </a:r>
          </a:p>
        </p:txBody>
      </p:sp>
      <p:sp>
        <p:nvSpPr>
          <p:cNvPr id="9" name="Content Placeholder 8">
            <a:extLst>
              <a:ext uri="{FF2B5EF4-FFF2-40B4-BE49-F238E27FC236}">
                <a16:creationId xmlns:a16="http://schemas.microsoft.com/office/drawing/2014/main" id="{961A8F77-FA5C-41C3-BEB9-7C62D6E878F5}"/>
              </a:ext>
            </a:extLst>
          </p:cNvPr>
          <p:cNvSpPr>
            <a:spLocks noGrp="1"/>
          </p:cNvSpPr>
          <p:nvPr>
            <p:ph idx="1"/>
          </p:nvPr>
        </p:nvSpPr>
        <p:spPr>
          <a:xfrm>
            <a:off x="670249" y="1690688"/>
            <a:ext cx="7064829" cy="4271573"/>
          </a:xfrm>
        </p:spPr>
        <p:txBody>
          <a:bodyPr>
            <a:normAutofit/>
          </a:bodyPr>
          <a:lstStyle/>
          <a:p>
            <a:r>
              <a:rPr lang="en-IN" sz="2000" dirty="0">
                <a:latin typeface="Times New Roman" panose="02020603050405020304" pitchFamily="18" charset="0"/>
                <a:cs typeface="Times New Roman" panose="02020603050405020304" pitchFamily="18" charset="0"/>
              </a:rPr>
              <a:t>SVM is supervised machine learning techniques used for classification.</a:t>
            </a:r>
          </a:p>
          <a:p>
            <a:r>
              <a:rPr lang="en-IN" sz="2000" dirty="0">
                <a:latin typeface="Times New Roman" panose="02020603050405020304" pitchFamily="18" charset="0"/>
                <a:cs typeface="Times New Roman" panose="02020603050405020304" pitchFamily="18" charset="0"/>
              </a:rPr>
              <a:t> It finds the hyper plane to classify the data. </a:t>
            </a:r>
          </a:p>
          <a:p>
            <a:r>
              <a:rPr lang="en-IN" sz="2000" dirty="0">
                <a:latin typeface="Times New Roman" panose="02020603050405020304" pitchFamily="18" charset="0"/>
                <a:cs typeface="Times New Roman" panose="02020603050405020304" pitchFamily="18" charset="0"/>
              </a:rPr>
              <a:t>SVM are able to accept a large amount of random data and suitable to detect the fake accounts 2 on social networking sites based on various characteristics of accounts</a:t>
            </a:r>
          </a:p>
          <a:p>
            <a:r>
              <a:rPr lang="en-IN" sz="2000" dirty="0">
                <a:latin typeface="Times New Roman" panose="02020603050405020304" pitchFamily="18" charset="0"/>
                <a:cs typeface="Times New Roman" panose="02020603050405020304" pitchFamily="18" charset="0"/>
              </a:rPr>
              <a:t>SVM are machine learning techniques which efficiently work on different kind of data sets. </a:t>
            </a:r>
          </a:p>
          <a:p>
            <a:r>
              <a:rPr lang="en-IN" sz="2000" dirty="0">
                <a:latin typeface="Times New Roman" panose="02020603050405020304" pitchFamily="18" charset="0"/>
                <a:cs typeface="Times New Roman" panose="02020603050405020304" pitchFamily="18" charset="0"/>
              </a:rPr>
              <a:t>The execution time of SVM is less because it takes less time to train the SVM</a:t>
            </a:r>
          </a:p>
        </p:txBody>
      </p:sp>
      <p:pic>
        <p:nvPicPr>
          <p:cNvPr id="11" name="Picture 10" descr="Fig: SVM&#10;">
            <a:extLst>
              <a:ext uri="{FF2B5EF4-FFF2-40B4-BE49-F238E27FC236}">
                <a16:creationId xmlns:a16="http://schemas.microsoft.com/office/drawing/2014/main" id="{4A76F10F-53E2-4417-81A5-B8E4AC56A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864" y="1595534"/>
            <a:ext cx="4769838" cy="3179892"/>
          </a:xfrm>
          <a:prstGeom prst="rect">
            <a:avLst/>
          </a:prstGeom>
        </p:spPr>
      </p:pic>
      <p:sp>
        <p:nvSpPr>
          <p:cNvPr id="12" name="Rectangle 11">
            <a:extLst>
              <a:ext uri="{FF2B5EF4-FFF2-40B4-BE49-F238E27FC236}">
                <a16:creationId xmlns:a16="http://schemas.microsoft.com/office/drawing/2014/main" id="{482FFEA1-F09B-46E1-B5EA-E2870EBF58AF}"/>
              </a:ext>
            </a:extLst>
          </p:cNvPr>
          <p:cNvSpPr/>
          <p:nvPr/>
        </p:nvSpPr>
        <p:spPr>
          <a:xfrm>
            <a:off x="9402592" y="4775426"/>
            <a:ext cx="1000595" cy="369332"/>
          </a:xfrm>
          <a:prstGeom prst="rect">
            <a:avLst/>
          </a:prstGeom>
        </p:spPr>
        <p:txBody>
          <a:bodyPr wrap="none">
            <a:spAutoFit/>
          </a:bodyPr>
          <a:lstStyle/>
          <a:p>
            <a:r>
              <a:rPr lang="en-IN" dirty="0"/>
              <a:t>Fig: SVM</a:t>
            </a:r>
          </a:p>
        </p:txBody>
      </p:sp>
      <p:sp>
        <p:nvSpPr>
          <p:cNvPr id="3" name="Slide Number Placeholder 2">
            <a:extLst>
              <a:ext uri="{FF2B5EF4-FFF2-40B4-BE49-F238E27FC236}">
                <a16:creationId xmlns:a16="http://schemas.microsoft.com/office/drawing/2014/main" id="{5E4290D1-21C0-4371-AEFC-A05511A97107}"/>
              </a:ext>
            </a:extLst>
          </p:cNvPr>
          <p:cNvSpPr>
            <a:spLocks noGrp="1"/>
          </p:cNvSpPr>
          <p:nvPr>
            <p:ph type="sldNum" sz="quarter" idx="12"/>
          </p:nvPr>
        </p:nvSpPr>
        <p:spPr/>
        <p:txBody>
          <a:bodyPr/>
          <a:lstStyle/>
          <a:p>
            <a:fld id="{6276792D-B61D-40D1-A57C-047D9388A804}" type="slidenum">
              <a:rPr lang="en-IN" smtClean="0"/>
              <a:t>11</a:t>
            </a:fld>
            <a:endParaRPr lang="en-IN"/>
          </a:p>
        </p:txBody>
      </p:sp>
    </p:spTree>
    <p:extLst>
      <p:ext uri="{BB962C8B-B14F-4D97-AF65-F5344CB8AC3E}">
        <p14:creationId xmlns:p14="http://schemas.microsoft.com/office/powerpoint/2010/main" val="388053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9C59-9A3D-4DCC-9859-88FB94F8ED05}"/>
              </a:ext>
            </a:extLst>
          </p:cNvPr>
          <p:cNvSpPr>
            <a:spLocks noGrp="1"/>
          </p:cNvSpPr>
          <p:nvPr>
            <p:ph type="title"/>
          </p:nvPr>
        </p:nvSpPr>
        <p:spPr/>
        <p:txBody>
          <a:bodyPr/>
          <a:lstStyle/>
          <a:p>
            <a:r>
              <a:rPr lang="en-IN" dirty="0">
                <a:solidFill>
                  <a:srgbClr val="FF0000"/>
                </a:solidFill>
                <a:latin typeface="Algerian" panose="04020705040A02060702" pitchFamily="82" charset="0"/>
              </a:rPr>
              <a:t>RESEARCH METHODOLY</a:t>
            </a:r>
          </a:p>
        </p:txBody>
      </p:sp>
      <p:sp>
        <p:nvSpPr>
          <p:cNvPr id="3" name="Content Placeholder 2">
            <a:extLst>
              <a:ext uri="{FF2B5EF4-FFF2-40B4-BE49-F238E27FC236}">
                <a16:creationId xmlns:a16="http://schemas.microsoft.com/office/drawing/2014/main" id="{D954E302-526A-40C6-9CAC-701B6F5C8CF2}"/>
              </a:ext>
            </a:extLst>
          </p:cNvPr>
          <p:cNvSpPr>
            <a:spLocks noGrp="1"/>
          </p:cNvSpPr>
          <p:nvPr>
            <p:ph idx="1"/>
          </p:nvPr>
        </p:nvSpPr>
        <p:spPr/>
        <p:txBody>
          <a:bodyPr/>
          <a:lstStyle/>
          <a:p>
            <a:pPr marL="0" indent="0">
              <a:buNone/>
            </a:pPr>
            <a:r>
              <a:rPr lang="en-IN" dirty="0">
                <a:solidFill>
                  <a:schemeClr val="accent1">
                    <a:lumMod val="75000"/>
                  </a:schemeClr>
                </a:solidFill>
                <a:latin typeface="Times New Roman" panose="02020603050405020304" pitchFamily="18" charset="0"/>
                <a:cs typeface="Times New Roman" panose="02020603050405020304" pitchFamily="18" charset="0"/>
              </a:rPr>
              <a:t>Steps for how SVM is used to classify</a:t>
            </a:r>
            <a:r>
              <a:rPr lang="en-IN"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Data collection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Filtration of dataset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Clustering of dataset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Feature selection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Classification of dataset</a:t>
            </a:r>
          </a:p>
        </p:txBody>
      </p:sp>
      <p:sp>
        <p:nvSpPr>
          <p:cNvPr id="4" name="Slide Number Placeholder 3">
            <a:extLst>
              <a:ext uri="{FF2B5EF4-FFF2-40B4-BE49-F238E27FC236}">
                <a16:creationId xmlns:a16="http://schemas.microsoft.com/office/drawing/2014/main" id="{A4C26275-45A2-4249-B03C-7DB1247715AF}"/>
              </a:ext>
            </a:extLst>
          </p:cNvPr>
          <p:cNvSpPr>
            <a:spLocks noGrp="1"/>
          </p:cNvSpPr>
          <p:nvPr>
            <p:ph type="sldNum" sz="quarter" idx="12"/>
          </p:nvPr>
        </p:nvSpPr>
        <p:spPr/>
        <p:txBody>
          <a:bodyPr/>
          <a:lstStyle/>
          <a:p>
            <a:fld id="{6276792D-B61D-40D1-A57C-047D9388A804}" type="slidenum">
              <a:rPr lang="en-IN" smtClean="0"/>
              <a:t>12</a:t>
            </a:fld>
            <a:endParaRPr lang="en-IN"/>
          </a:p>
        </p:txBody>
      </p:sp>
    </p:spTree>
    <p:extLst>
      <p:ext uri="{BB962C8B-B14F-4D97-AF65-F5344CB8AC3E}">
        <p14:creationId xmlns:p14="http://schemas.microsoft.com/office/powerpoint/2010/main" val="179285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2C23-57D1-49E0-BB01-716CB27E50DE}"/>
              </a:ext>
            </a:extLst>
          </p:cNvPr>
          <p:cNvSpPr>
            <a:spLocks noGrp="1"/>
          </p:cNvSpPr>
          <p:nvPr>
            <p:ph type="title"/>
          </p:nvPr>
        </p:nvSpPr>
        <p:spPr/>
        <p:txBody>
          <a:bodyPr/>
          <a:lstStyle/>
          <a:p>
            <a:r>
              <a:rPr lang="en-IN" dirty="0">
                <a:solidFill>
                  <a:srgbClr val="FF0000"/>
                </a:solidFill>
                <a:latin typeface="Algerian" panose="04020705040A02060702" pitchFamily="82" charset="0"/>
              </a:rPr>
              <a:t>RESULT AND ANALYSIS</a:t>
            </a:r>
          </a:p>
        </p:txBody>
      </p:sp>
      <p:sp>
        <p:nvSpPr>
          <p:cNvPr id="3" name="Content Placeholder 2">
            <a:extLst>
              <a:ext uri="{FF2B5EF4-FFF2-40B4-BE49-F238E27FC236}">
                <a16:creationId xmlns:a16="http://schemas.microsoft.com/office/drawing/2014/main" id="{386D3891-E7B3-4E75-B563-98A4C7026963}"/>
              </a:ext>
            </a:extLst>
          </p:cNvPr>
          <p:cNvSpPr>
            <a:spLocks noGrp="1"/>
          </p:cNvSpPr>
          <p:nvPr>
            <p:ph idx="1"/>
          </p:nvPr>
        </p:nvSpPr>
        <p:spPr>
          <a:xfrm>
            <a:off x="420949" y="1690688"/>
            <a:ext cx="8616519" cy="4351338"/>
          </a:xfrm>
        </p:spPr>
        <p:txBody>
          <a:bodyPr>
            <a:normAutofit/>
          </a:bodyPr>
          <a:lstStyle/>
          <a:p>
            <a:pPr marL="0" indent="0" algn="just">
              <a:buNone/>
            </a:pPr>
            <a:r>
              <a:rPr lang="en-US" sz="1600" b="1" dirty="0"/>
              <a:t> Risk Identification</a:t>
            </a:r>
            <a:endParaRPr lang="en-IN" sz="1600" dirty="0"/>
          </a:p>
          <a:p>
            <a:pPr algn="just"/>
            <a:r>
              <a:rPr lang="en-US" sz="1600" dirty="0">
                <a:latin typeface="Times New Roman" panose="02020603050405020304" pitchFamily="18" charset="0"/>
                <a:cs typeface="Times New Roman" panose="02020603050405020304" pitchFamily="18" charset="0"/>
              </a:rPr>
              <a:t>Any unauthorized user should be prevented from accessing the system. Password authentication can be introduced. To ensure the safety of the system, perform regular monitoring of the system so as to trace the proper working of the system. An internal staff has to be trained to ensure the safety of the system. He has to be trained to handle extreme error cases.</a:t>
            </a:r>
            <a:endParaRPr lang="en-IN"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 Risk Analysis</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Risks can be evaluated based on quantity. Project managers need to analyze the likely chances of a risk occurring with the help of a matrix.</a:t>
            </a:r>
          </a:p>
          <a:p>
            <a:pPr algn="just"/>
            <a:endParaRPr lang="en-IN" sz="16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As mentioned above, risks contain two sides. It can be either viewed as a negative element or a positive element. Negative risks can be detrimental factors that can haphazard situations for a project.</a:t>
            </a:r>
            <a:endParaRPr lang="en-IN"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Therefore, these should be curbed once identified. On the other hand, positive risks can bring about acknowledgements from both the customer and the management. All the risks need to be addressed by the project manager.</a:t>
            </a:r>
            <a:endParaRPr lang="en-IN" sz="1700" dirty="0">
              <a:latin typeface="Times New Roman" panose="02020603050405020304" pitchFamily="18" charset="0"/>
              <a:cs typeface="Times New Roman" panose="02020603050405020304" pitchFamily="18" charset="0"/>
            </a:endParaRPr>
          </a:p>
          <a:p>
            <a:endParaRPr lang="en-IN" sz="1600" dirty="0"/>
          </a:p>
        </p:txBody>
      </p:sp>
      <p:pic>
        <p:nvPicPr>
          <p:cNvPr id="10" name="Picture 9" descr="Fig: Risk Analysis&#10;">
            <a:extLst>
              <a:ext uri="{FF2B5EF4-FFF2-40B4-BE49-F238E27FC236}">
                <a16:creationId xmlns:a16="http://schemas.microsoft.com/office/drawing/2014/main" id="{1A22AD69-177F-4175-90E1-1B1174A9F1E6}"/>
              </a:ext>
            </a:extLst>
          </p:cNvPr>
          <p:cNvPicPr/>
          <p:nvPr/>
        </p:nvPicPr>
        <p:blipFill>
          <a:blip r:embed="rId2">
            <a:extLst>
              <a:ext uri="{28A0092B-C50C-407E-A947-70E740481C1C}">
                <a14:useLocalDpi xmlns:a14="http://schemas.microsoft.com/office/drawing/2010/main" val="0"/>
              </a:ext>
            </a:extLst>
          </a:blip>
          <a:stretch>
            <a:fillRect/>
          </a:stretch>
        </p:blipFill>
        <p:spPr>
          <a:xfrm>
            <a:off x="9037468" y="1823853"/>
            <a:ext cx="3048000" cy="3471168"/>
          </a:xfrm>
          <a:prstGeom prst="rect">
            <a:avLst/>
          </a:prstGeom>
        </p:spPr>
      </p:pic>
      <p:sp>
        <p:nvSpPr>
          <p:cNvPr id="8" name="Rectangle 7">
            <a:extLst>
              <a:ext uri="{FF2B5EF4-FFF2-40B4-BE49-F238E27FC236}">
                <a16:creationId xmlns:a16="http://schemas.microsoft.com/office/drawing/2014/main" id="{085D1A59-7B3D-466E-884C-4B9D934C67E3}"/>
              </a:ext>
            </a:extLst>
          </p:cNvPr>
          <p:cNvSpPr/>
          <p:nvPr/>
        </p:nvSpPr>
        <p:spPr>
          <a:xfrm>
            <a:off x="10025573" y="5483857"/>
            <a:ext cx="1745478" cy="369332"/>
          </a:xfrm>
          <a:prstGeom prst="rect">
            <a:avLst/>
          </a:prstGeom>
        </p:spPr>
        <p:txBody>
          <a:bodyPr wrap="none">
            <a:spAutoFit/>
          </a:bodyPr>
          <a:lstStyle/>
          <a:p>
            <a:r>
              <a:rPr lang="en-IN" dirty="0"/>
              <a:t>Fig: Risk Analysis</a:t>
            </a:r>
          </a:p>
        </p:txBody>
      </p:sp>
      <p:sp>
        <p:nvSpPr>
          <p:cNvPr id="4" name="Slide Number Placeholder 3">
            <a:extLst>
              <a:ext uri="{FF2B5EF4-FFF2-40B4-BE49-F238E27FC236}">
                <a16:creationId xmlns:a16="http://schemas.microsoft.com/office/drawing/2014/main" id="{2D742FFD-86B3-43A9-BEC4-D7E476FE3A27}"/>
              </a:ext>
            </a:extLst>
          </p:cNvPr>
          <p:cNvSpPr>
            <a:spLocks noGrp="1"/>
          </p:cNvSpPr>
          <p:nvPr>
            <p:ph type="sldNum" sz="quarter" idx="12"/>
          </p:nvPr>
        </p:nvSpPr>
        <p:spPr/>
        <p:txBody>
          <a:bodyPr/>
          <a:lstStyle/>
          <a:p>
            <a:fld id="{6276792D-B61D-40D1-A57C-047D9388A804}" type="slidenum">
              <a:rPr lang="en-IN" smtClean="0"/>
              <a:t>13</a:t>
            </a:fld>
            <a:endParaRPr lang="en-IN"/>
          </a:p>
        </p:txBody>
      </p:sp>
    </p:spTree>
    <p:extLst>
      <p:ext uri="{BB962C8B-B14F-4D97-AF65-F5344CB8AC3E}">
        <p14:creationId xmlns:p14="http://schemas.microsoft.com/office/powerpoint/2010/main" val="240236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B079-5C86-4B89-AD72-541005C384BE}"/>
              </a:ext>
            </a:extLst>
          </p:cNvPr>
          <p:cNvSpPr>
            <a:spLocks noGrp="1"/>
          </p:cNvSpPr>
          <p:nvPr>
            <p:ph type="title"/>
          </p:nvPr>
        </p:nvSpPr>
        <p:spPr>
          <a:xfrm>
            <a:off x="743919" y="697424"/>
            <a:ext cx="11019295" cy="440140"/>
          </a:xfrm>
        </p:spPr>
        <p:txBody>
          <a:bodyPr>
            <a:normAutofit fontScale="90000"/>
          </a:bodyPr>
          <a:lstStyle/>
          <a:p>
            <a:r>
              <a:rPr lang="en-IN" dirty="0">
                <a:solidFill>
                  <a:srgbClr val="FF0000"/>
                </a:solidFill>
                <a:latin typeface="Algerian" panose="04020705040A02060702" pitchFamily="82" charset="0"/>
              </a:rPr>
              <a:t>		</a:t>
            </a:r>
            <a:r>
              <a:rPr lang="en-IN" sz="4000" dirty="0">
                <a:solidFill>
                  <a:srgbClr val="FF0000"/>
                </a:solidFill>
                <a:latin typeface="Algerian" panose="04020705040A02060702" pitchFamily="82" charset="0"/>
              </a:rPr>
              <a:t>Conclusion and future scope</a:t>
            </a:r>
            <a:br>
              <a:rPr lang="en-IN" sz="4000" dirty="0"/>
            </a:br>
            <a:endParaRPr lang="en-IN" sz="4000" dirty="0"/>
          </a:p>
        </p:txBody>
      </p:sp>
      <p:sp>
        <p:nvSpPr>
          <p:cNvPr id="3" name="Rectangle 2">
            <a:extLst>
              <a:ext uri="{FF2B5EF4-FFF2-40B4-BE49-F238E27FC236}">
                <a16:creationId xmlns:a16="http://schemas.microsoft.com/office/drawing/2014/main" id="{7B0C185A-E14D-4971-8043-BB83F56B9896}"/>
              </a:ext>
            </a:extLst>
          </p:cNvPr>
          <p:cNvSpPr/>
          <p:nvPr/>
        </p:nvSpPr>
        <p:spPr>
          <a:xfrm>
            <a:off x="147235" y="1137563"/>
            <a:ext cx="11910446" cy="5355312"/>
          </a:xfrm>
          <a:prstGeom prst="rect">
            <a:avLst/>
          </a:prstGeom>
        </p:spPr>
        <p:txBody>
          <a:bodyPr wrap="square">
            <a:spAutoFit/>
          </a:bodyPr>
          <a:lstStyle/>
          <a:p>
            <a:pPr marL="457200" indent="-4572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Fake accounts are being continuously evolving in online social media.</a:t>
            </a:r>
          </a:p>
          <a:p>
            <a:pPr marL="457200" indent="-4572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Therefore, it is very essential to invent new methods to detect Fake profiles in online social media.</a:t>
            </a:r>
          </a:p>
          <a:p>
            <a:pPr marL="457200" indent="-4572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the detection of Fake accounts the user timeline information namely status-count, followers-count, etc. were used.</a:t>
            </a:r>
          </a:p>
          <a:p>
            <a:pPr marL="457200" indent="-4572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Desired use of data and individual privacy presents an opportunity for privacy-preserving social network data mining. That is, the discovery of information and relationships from social network data without violating privacy.</a:t>
            </a:r>
          </a:p>
          <a:p>
            <a:pPr marL="457200" indent="-4572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address two issues in this paper: (a) how exactly third party users launch an inference attack to predict sensitive information of users, and (b) are there effective strategies to protect against such an attack to achieve a desired privacy utility tradeoff. </a:t>
            </a:r>
          </a:p>
          <a:p>
            <a:pPr marL="457200" indent="-4572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 a Collective Method that takes advantages of various data manipulating methods to guarantee sanitizing user data does not incur a bad impact on data utility. Using Collective Method, we are able to effectively sanitize social network data prior to release.</a:t>
            </a:r>
            <a:endParaRPr lang="en-IN"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8DFEE12-B725-4A7A-A188-3C7B75B6685B}"/>
              </a:ext>
            </a:extLst>
          </p:cNvPr>
          <p:cNvSpPr>
            <a:spLocks noGrp="1"/>
          </p:cNvSpPr>
          <p:nvPr>
            <p:ph type="sldNum" sz="quarter" idx="12"/>
          </p:nvPr>
        </p:nvSpPr>
        <p:spPr/>
        <p:txBody>
          <a:bodyPr/>
          <a:lstStyle/>
          <a:p>
            <a:fld id="{6276792D-B61D-40D1-A57C-047D9388A804}" type="slidenum">
              <a:rPr lang="en-IN" smtClean="0"/>
              <a:t>14</a:t>
            </a:fld>
            <a:endParaRPr lang="en-IN"/>
          </a:p>
        </p:txBody>
      </p:sp>
    </p:spTree>
    <p:extLst>
      <p:ext uri="{BB962C8B-B14F-4D97-AF65-F5344CB8AC3E}">
        <p14:creationId xmlns:p14="http://schemas.microsoft.com/office/powerpoint/2010/main" val="317163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7248-D676-42EF-B597-29F0C2AB8DE3}"/>
              </a:ext>
            </a:extLst>
          </p:cNvPr>
          <p:cNvSpPr>
            <a:spLocks noGrp="1"/>
          </p:cNvSpPr>
          <p:nvPr>
            <p:ph type="title"/>
          </p:nvPr>
        </p:nvSpPr>
        <p:spPr>
          <a:xfrm>
            <a:off x="1999281" y="2657959"/>
            <a:ext cx="9060983" cy="1363851"/>
          </a:xfrm>
        </p:spPr>
        <p:txBody>
          <a:bodyPr>
            <a:normAutofit/>
          </a:bodyPr>
          <a:lstStyle/>
          <a:p>
            <a:r>
              <a:rPr lang="en-IN" sz="4800" dirty="0">
                <a:solidFill>
                  <a:srgbClr val="FF0000"/>
                </a:solidFill>
                <a:latin typeface="Algerian" panose="04020705040A02060702" pitchFamily="82" charset="0"/>
              </a:rPr>
              <a:t>		</a:t>
            </a:r>
            <a:r>
              <a:rPr lang="en-IN" sz="7200" dirty="0">
                <a:solidFill>
                  <a:srgbClr val="FF0000"/>
                </a:solidFill>
                <a:latin typeface="Algerian" panose="04020705040A02060702" pitchFamily="82" charset="0"/>
              </a:rPr>
              <a:t>THANK YOU</a:t>
            </a:r>
          </a:p>
        </p:txBody>
      </p:sp>
      <p:sp>
        <p:nvSpPr>
          <p:cNvPr id="3" name="Slide Number Placeholder 2">
            <a:extLst>
              <a:ext uri="{FF2B5EF4-FFF2-40B4-BE49-F238E27FC236}">
                <a16:creationId xmlns:a16="http://schemas.microsoft.com/office/drawing/2014/main" id="{FE4AC754-35F1-43A3-AEBB-6EB99DA4B9E8}"/>
              </a:ext>
            </a:extLst>
          </p:cNvPr>
          <p:cNvSpPr>
            <a:spLocks noGrp="1"/>
          </p:cNvSpPr>
          <p:nvPr>
            <p:ph type="sldNum" sz="quarter" idx="12"/>
          </p:nvPr>
        </p:nvSpPr>
        <p:spPr/>
        <p:txBody>
          <a:bodyPr/>
          <a:lstStyle/>
          <a:p>
            <a:fld id="{6276792D-B61D-40D1-A57C-047D9388A804}" type="slidenum">
              <a:rPr lang="en-IN" smtClean="0"/>
              <a:t>15</a:t>
            </a:fld>
            <a:endParaRPr lang="en-IN"/>
          </a:p>
        </p:txBody>
      </p:sp>
    </p:spTree>
    <p:extLst>
      <p:ext uri="{BB962C8B-B14F-4D97-AF65-F5344CB8AC3E}">
        <p14:creationId xmlns:p14="http://schemas.microsoft.com/office/powerpoint/2010/main" val="228662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D7C4-C0F9-447E-9EDA-ED1185689165}"/>
              </a:ext>
            </a:extLst>
          </p:cNvPr>
          <p:cNvSpPr>
            <a:spLocks noGrp="1"/>
          </p:cNvSpPr>
          <p:nvPr>
            <p:ph type="title"/>
          </p:nvPr>
        </p:nvSpPr>
        <p:spPr>
          <a:xfrm>
            <a:off x="701336" y="-71021"/>
            <a:ext cx="10652464" cy="1761709"/>
          </a:xfrm>
        </p:spPr>
        <p:txBody>
          <a:bodyPr/>
          <a:lstStyle/>
          <a:p>
            <a:r>
              <a:rPr lang="en-IN" dirty="0">
                <a:solidFill>
                  <a:srgbClr val="FF0000"/>
                </a:solidFill>
                <a:latin typeface="Algerian" panose="04020705040A02060702" pitchFamily="82" charset="0"/>
              </a:rPr>
              <a:t>SLIDE CONTENTS</a:t>
            </a:r>
          </a:p>
        </p:txBody>
      </p:sp>
      <p:sp>
        <p:nvSpPr>
          <p:cNvPr id="3" name="Content Placeholder 2">
            <a:extLst>
              <a:ext uri="{FF2B5EF4-FFF2-40B4-BE49-F238E27FC236}">
                <a16:creationId xmlns:a16="http://schemas.microsoft.com/office/drawing/2014/main" id="{5E68AC28-AD97-422F-B91A-26049F099699}"/>
              </a:ext>
            </a:extLst>
          </p:cNvPr>
          <p:cNvSpPr>
            <a:spLocks noGrp="1"/>
          </p:cNvSpPr>
          <p:nvPr>
            <p:ph idx="1"/>
          </p:nvPr>
        </p:nvSpPr>
        <p:spPr>
          <a:xfrm>
            <a:off x="701336" y="1207363"/>
            <a:ext cx="10652464" cy="4765413"/>
          </a:xfrm>
        </p:spPr>
        <p:txBody>
          <a:bodyPr>
            <a:normAutofit fontScale="25000" lnSpcReduction="20000"/>
          </a:bodyPr>
          <a:lstStyle/>
          <a:p>
            <a:r>
              <a:rPr lang="en-IN" sz="7200" dirty="0">
                <a:latin typeface="Times New Roman" panose="02020603050405020304" pitchFamily="18" charset="0"/>
                <a:cs typeface="Times New Roman" panose="02020603050405020304" pitchFamily="18" charset="0"/>
              </a:rPr>
              <a:t>What is </a:t>
            </a:r>
            <a:r>
              <a:rPr lang="en-IN" sz="7200" dirty="0" err="1">
                <a:latin typeface="Times New Roman" panose="02020603050405020304" pitchFamily="18" charset="0"/>
                <a:cs typeface="Times New Roman" panose="02020603050405020304" pitchFamily="18" charset="0"/>
              </a:rPr>
              <a:t>facebook</a:t>
            </a:r>
            <a:r>
              <a:rPr lang="en-IN" sz="7200" dirty="0">
                <a:latin typeface="Times New Roman" panose="02020603050405020304" pitchFamily="18" charset="0"/>
                <a:cs typeface="Times New Roman" panose="02020603050405020304" pitchFamily="18" charset="0"/>
              </a:rPr>
              <a:t> ?</a:t>
            </a:r>
          </a:p>
          <a:p>
            <a:r>
              <a:rPr lang="en-IN" sz="7200" dirty="0">
                <a:latin typeface="Times New Roman" panose="02020603050405020304" pitchFamily="18" charset="0"/>
                <a:cs typeface="Times New Roman" panose="02020603050405020304" pitchFamily="18" charset="0"/>
              </a:rPr>
              <a:t>Problem statement</a:t>
            </a:r>
          </a:p>
          <a:p>
            <a:r>
              <a:rPr lang="en-IN" sz="7200" dirty="0">
                <a:latin typeface="Times New Roman" panose="02020603050405020304" pitchFamily="18" charset="0"/>
                <a:cs typeface="Times New Roman" panose="02020603050405020304" pitchFamily="18" charset="0"/>
              </a:rPr>
              <a:t>Introduction</a:t>
            </a:r>
          </a:p>
          <a:p>
            <a:r>
              <a:rPr lang="en-IN" sz="7200" dirty="0">
                <a:latin typeface="Times New Roman" panose="02020603050405020304" pitchFamily="18" charset="0"/>
                <a:cs typeface="Times New Roman" panose="02020603050405020304" pitchFamily="18" charset="0"/>
              </a:rPr>
              <a:t>Literature survey</a:t>
            </a:r>
          </a:p>
          <a:p>
            <a:r>
              <a:rPr lang="en-IN" sz="7200" dirty="0">
                <a:latin typeface="Times New Roman" panose="02020603050405020304" pitchFamily="18" charset="0"/>
                <a:cs typeface="Times New Roman" panose="02020603050405020304" pitchFamily="18" charset="0"/>
              </a:rPr>
              <a:t>Objectives and goals</a:t>
            </a:r>
          </a:p>
          <a:p>
            <a:r>
              <a:rPr lang="en-IN" sz="7200" dirty="0">
                <a:latin typeface="Times New Roman" panose="02020603050405020304" pitchFamily="18" charset="0"/>
                <a:cs typeface="Times New Roman" panose="02020603050405020304" pitchFamily="18" charset="0"/>
              </a:rPr>
              <a:t>Requirements</a:t>
            </a:r>
          </a:p>
          <a:p>
            <a:r>
              <a:rPr lang="en-IN" sz="7200" dirty="0">
                <a:latin typeface="Times New Roman" panose="02020603050405020304" pitchFamily="18" charset="0"/>
                <a:cs typeface="Times New Roman" panose="02020603050405020304" pitchFamily="18" charset="0"/>
              </a:rPr>
              <a:t>External interface and non functional requirements</a:t>
            </a:r>
          </a:p>
          <a:p>
            <a:r>
              <a:rPr lang="en-IN" sz="7200" dirty="0">
                <a:latin typeface="Times New Roman" panose="02020603050405020304" pitchFamily="18" charset="0"/>
                <a:cs typeface="Times New Roman" panose="02020603050405020304" pitchFamily="18" charset="0"/>
              </a:rPr>
              <a:t>Improvements</a:t>
            </a:r>
          </a:p>
          <a:p>
            <a:r>
              <a:rPr lang="en-IN" sz="7200" dirty="0">
                <a:latin typeface="Times New Roman" panose="02020603050405020304" pitchFamily="18" charset="0"/>
                <a:cs typeface="Times New Roman" panose="02020603050405020304" pitchFamily="18" charset="0"/>
              </a:rPr>
              <a:t>Methodology</a:t>
            </a:r>
          </a:p>
          <a:p>
            <a:r>
              <a:rPr lang="en-IN" sz="7200" dirty="0">
                <a:latin typeface="Times New Roman" panose="02020603050405020304" pitchFamily="18" charset="0"/>
                <a:cs typeface="Times New Roman" panose="02020603050405020304" pitchFamily="18" charset="0"/>
              </a:rPr>
              <a:t>System Design</a:t>
            </a:r>
          </a:p>
          <a:p>
            <a:r>
              <a:rPr lang="en-IN" sz="7200" dirty="0">
                <a:latin typeface="Times New Roman" panose="02020603050405020304" pitchFamily="18" charset="0"/>
                <a:cs typeface="Times New Roman" panose="02020603050405020304" pitchFamily="18" charset="0"/>
              </a:rPr>
              <a:t>Support </a:t>
            </a:r>
            <a:r>
              <a:rPr lang="en-IN" sz="7200" dirty="0" err="1">
                <a:latin typeface="Times New Roman" panose="02020603050405020304" pitchFamily="18" charset="0"/>
                <a:cs typeface="Times New Roman" panose="02020603050405020304" pitchFamily="18" charset="0"/>
              </a:rPr>
              <a:t>vectore</a:t>
            </a:r>
            <a:r>
              <a:rPr lang="en-IN" sz="7200" dirty="0">
                <a:latin typeface="Times New Roman" panose="02020603050405020304" pitchFamily="18" charset="0"/>
                <a:cs typeface="Times New Roman" panose="02020603050405020304" pitchFamily="18" charset="0"/>
              </a:rPr>
              <a:t> machine</a:t>
            </a:r>
          </a:p>
          <a:p>
            <a:r>
              <a:rPr lang="en-IN" sz="7200" dirty="0">
                <a:latin typeface="Times New Roman" panose="02020603050405020304" pitchFamily="18" charset="0"/>
                <a:cs typeface="Times New Roman" panose="02020603050405020304" pitchFamily="18" charset="0"/>
              </a:rPr>
              <a:t>Research methodology</a:t>
            </a:r>
          </a:p>
          <a:p>
            <a:r>
              <a:rPr lang="en-IN" sz="7200" dirty="0">
                <a:latin typeface="Times New Roman" panose="02020603050405020304" pitchFamily="18" charset="0"/>
                <a:cs typeface="Times New Roman" panose="02020603050405020304" pitchFamily="18" charset="0"/>
              </a:rPr>
              <a:t>Experimental of csv</a:t>
            </a:r>
          </a:p>
          <a:p>
            <a:r>
              <a:rPr lang="en-IN" sz="7200" dirty="0">
                <a:latin typeface="Times New Roman" panose="02020603050405020304" pitchFamily="18" charset="0"/>
                <a:cs typeface="Times New Roman" panose="02020603050405020304" pitchFamily="18" charset="0"/>
              </a:rPr>
              <a:t>Implementation</a:t>
            </a:r>
          </a:p>
          <a:p>
            <a:r>
              <a:rPr lang="en-IN" sz="7200" dirty="0">
                <a:latin typeface="Times New Roman" panose="02020603050405020304" pitchFamily="18" charset="0"/>
                <a:cs typeface="Times New Roman" panose="02020603050405020304" pitchFamily="18" charset="0"/>
              </a:rPr>
              <a:t>Test cases</a:t>
            </a:r>
          </a:p>
          <a:p>
            <a:r>
              <a:rPr lang="en-IN" sz="7200" dirty="0">
                <a:latin typeface="Times New Roman" panose="02020603050405020304" pitchFamily="18" charset="0"/>
                <a:cs typeface="Times New Roman" panose="02020603050405020304" pitchFamily="18" charset="0"/>
              </a:rPr>
              <a:t>Result and analysis</a:t>
            </a:r>
          </a:p>
          <a:p>
            <a:r>
              <a:rPr lang="en-IN" sz="7200" dirty="0">
                <a:latin typeface="Times New Roman" panose="02020603050405020304" pitchFamily="18" charset="0"/>
                <a:cs typeface="Times New Roman" panose="02020603050405020304" pitchFamily="18" charset="0"/>
              </a:rPr>
              <a:t>Conclusion and future scope</a:t>
            </a:r>
          </a:p>
          <a:p>
            <a:endParaRPr lang="en-IN" sz="7200" dirty="0"/>
          </a:p>
          <a:p>
            <a:endParaRPr lang="en-IN" sz="7200" dirty="0"/>
          </a:p>
          <a:p>
            <a:endParaRPr lang="en-IN" dirty="0"/>
          </a:p>
        </p:txBody>
      </p:sp>
      <p:sp>
        <p:nvSpPr>
          <p:cNvPr id="4" name="Slide Number Placeholder 3">
            <a:extLst>
              <a:ext uri="{FF2B5EF4-FFF2-40B4-BE49-F238E27FC236}">
                <a16:creationId xmlns:a16="http://schemas.microsoft.com/office/drawing/2014/main" id="{7E61F908-B2D7-443C-AFCE-FF4166C6CD7F}"/>
              </a:ext>
            </a:extLst>
          </p:cNvPr>
          <p:cNvSpPr>
            <a:spLocks noGrp="1"/>
          </p:cNvSpPr>
          <p:nvPr>
            <p:ph type="sldNum" sz="quarter" idx="12"/>
          </p:nvPr>
        </p:nvSpPr>
        <p:spPr/>
        <p:txBody>
          <a:bodyPr/>
          <a:lstStyle/>
          <a:p>
            <a:fld id="{6276792D-B61D-40D1-A57C-047D9388A804}" type="slidenum">
              <a:rPr lang="en-IN" smtClean="0"/>
              <a:t>2</a:t>
            </a:fld>
            <a:endParaRPr lang="en-IN"/>
          </a:p>
        </p:txBody>
      </p:sp>
    </p:spTree>
    <p:extLst>
      <p:ext uri="{BB962C8B-B14F-4D97-AF65-F5344CB8AC3E}">
        <p14:creationId xmlns:p14="http://schemas.microsoft.com/office/powerpoint/2010/main" val="404169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08C6-0DAB-4E82-B490-845586F56FD5}"/>
              </a:ext>
            </a:extLst>
          </p:cNvPr>
          <p:cNvSpPr>
            <a:spLocks noGrp="1"/>
          </p:cNvSpPr>
          <p:nvPr>
            <p:ph type="title"/>
          </p:nvPr>
        </p:nvSpPr>
        <p:spPr/>
        <p:txBody>
          <a:bodyPr>
            <a:normAutofit/>
          </a:bodyPr>
          <a:lstStyle/>
          <a:p>
            <a:pPr algn="ctr"/>
            <a:r>
              <a:rPr lang="en-IN" sz="4000" dirty="0">
                <a:solidFill>
                  <a:srgbClr val="FF0000"/>
                </a:solidFill>
                <a:latin typeface="Algerian" panose="04020705040A02060702" pitchFamily="82" charset="0"/>
              </a:rPr>
              <a:t>WHAT IS FACEBOOK?</a:t>
            </a:r>
          </a:p>
        </p:txBody>
      </p:sp>
      <p:sp>
        <p:nvSpPr>
          <p:cNvPr id="3" name="Content Placeholder 2">
            <a:extLst>
              <a:ext uri="{FF2B5EF4-FFF2-40B4-BE49-F238E27FC236}">
                <a16:creationId xmlns:a16="http://schemas.microsoft.com/office/drawing/2014/main" id="{7DCED4DA-21AF-4C65-A705-D80673AD9B03}"/>
              </a:ext>
            </a:extLst>
          </p:cNvPr>
          <p:cNvSpPr>
            <a:spLocks noGrp="1"/>
          </p:cNvSpPr>
          <p:nvPr>
            <p:ph idx="1"/>
          </p:nvPr>
        </p:nvSpPr>
        <p:spPr>
          <a:xfrm>
            <a:off x="325465" y="1356102"/>
            <a:ext cx="11337010" cy="4820861"/>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Facebook is one of the fastest growing social networks worldwide. This is a website where every user can make registration and create account for free.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By creating Facebook profile, the user can fill different information about himself and share content (text, pictures, music, video etc.) with others.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985D59-5920-460E-A594-33DBE37AA7DE}"/>
              </a:ext>
            </a:extLst>
          </p:cNvPr>
          <p:cNvSpPr>
            <a:spLocks noGrp="1"/>
          </p:cNvSpPr>
          <p:nvPr>
            <p:ph type="sldNum" sz="quarter" idx="12"/>
          </p:nvPr>
        </p:nvSpPr>
        <p:spPr/>
        <p:txBody>
          <a:bodyPr/>
          <a:lstStyle/>
          <a:p>
            <a:fld id="{6276792D-B61D-40D1-A57C-047D9388A804}" type="slidenum">
              <a:rPr lang="en-IN" smtClean="0"/>
              <a:t>3</a:t>
            </a:fld>
            <a:endParaRPr lang="en-IN"/>
          </a:p>
        </p:txBody>
      </p:sp>
    </p:spTree>
    <p:extLst>
      <p:ext uri="{BB962C8B-B14F-4D97-AF65-F5344CB8AC3E}">
        <p14:creationId xmlns:p14="http://schemas.microsoft.com/office/powerpoint/2010/main" val="140301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05F7-67EB-4F58-818B-696E3E96CB40}"/>
              </a:ext>
            </a:extLst>
          </p:cNvPr>
          <p:cNvSpPr>
            <a:spLocks noGrp="1"/>
          </p:cNvSpPr>
          <p:nvPr>
            <p:ph type="title"/>
          </p:nvPr>
        </p:nvSpPr>
        <p:spPr>
          <a:xfrm>
            <a:off x="838200" y="209228"/>
            <a:ext cx="10515600" cy="860156"/>
          </a:xfrm>
        </p:spPr>
        <p:txBody>
          <a:bodyPr/>
          <a:lstStyle/>
          <a:p>
            <a:r>
              <a:rPr lang="en-IN" dirty="0">
                <a:solidFill>
                  <a:srgbClr val="FF0000"/>
                </a:solidFill>
                <a:latin typeface="Algerian" panose="04020705040A02060702" pitchFamily="82" charset="0"/>
              </a:rPr>
              <a:t>			INTRODUCTION</a:t>
            </a:r>
          </a:p>
        </p:txBody>
      </p:sp>
      <p:sp>
        <p:nvSpPr>
          <p:cNvPr id="3" name="Content Placeholder 2">
            <a:extLst>
              <a:ext uri="{FF2B5EF4-FFF2-40B4-BE49-F238E27FC236}">
                <a16:creationId xmlns:a16="http://schemas.microsoft.com/office/drawing/2014/main" id="{75D1AB83-D9EA-4564-95D6-46D7266A26C0}"/>
              </a:ext>
            </a:extLst>
          </p:cNvPr>
          <p:cNvSpPr>
            <a:spLocks noGrp="1"/>
          </p:cNvSpPr>
          <p:nvPr>
            <p:ph idx="1"/>
          </p:nvPr>
        </p:nvSpPr>
        <p:spPr>
          <a:xfrm>
            <a:off x="348711" y="1216617"/>
            <a:ext cx="11507491" cy="5486400"/>
          </a:xfrm>
        </p:spPr>
        <p:txBody>
          <a:bodyPr>
            <a:noAutofit/>
          </a:bodyPr>
          <a:lstStyle/>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Social networks such as Facebook, Twitter and Google+ have attracted millions of users in the last years. </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potential of social networks is often misused by malicious users who extract sensitive private information of unaware users.</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One of the most common ways of performing a large-scale data harvesting attack is the use of fake profiles, where malicious users present themselves in profiles impersonating fictitious or real persons.</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main goal of this research is to evaluate the implications of fake user profiles on Facebook. To do so, we established a Machine learning algorithms with python, the social engineering experiment, and analyzed the interactions between fake profiles and regular users to eventually undermine the Facebook business model.</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 a result of our work, we provided a set of countermeasures to increase the awareness of users.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65C7A5B-31BA-4E7E-9D72-0F638BD1A03D}"/>
              </a:ext>
            </a:extLst>
          </p:cNvPr>
          <p:cNvSpPr>
            <a:spLocks noGrp="1"/>
          </p:cNvSpPr>
          <p:nvPr>
            <p:ph type="sldNum" sz="quarter" idx="12"/>
          </p:nvPr>
        </p:nvSpPr>
        <p:spPr/>
        <p:txBody>
          <a:bodyPr/>
          <a:lstStyle/>
          <a:p>
            <a:fld id="{6276792D-B61D-40D1-A57C-047D9388A804}" type="slidenum">
              <a:rPr lang="en-IN" smtClean="0"/>
              <a:t>4</a:t>
            </a:fld>
            <a:endParaRPr lang="en-IN"/>
          </a:p>
        </p:txBody>
      </p:sp>
    </p:spTree>
    <p:extLst>
      <p:ext uri="{BB962C8B-B14F-4D97-AF65-F5344CB8AC3E}">
        <p14:creationId xmlns:p14="http://schemas.microsoft.com/office/powerpoint/2010/main" val="327692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4171"/>
            <a:ext cx="7296150" cy="905691"/>
          </a:xfrm>
        </p:spPr>
        <p:txBody>
          <a:bodyPr>
            <a:normAutofit/>
          </a:bodyPr>
          <a:lstStyle/>
          <a:p>
            <a:pPr algn="ctr"/>
            <a:r>
              <a:rPr lang="en-US" sz="2800" dirty="0">
                <a:solidFill>
                  <a:srgbClr val="FF0000"/>
                </a:solidFill>
                <a:latin typeface="Algerian" panose="04020705040A02060702" pitchFamily="82"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7146782"/>
              </p:ext>
            </p:extLst>
          </p:nvPr>
        </p:nvGraphicFramePr>
        <p:xfrm>
          <a:off x="372863" y="579003"/>
          <a:ext cx="11627228" cy="6033389"/>
        </p:xfrm>
        <a:graphic>
          <a:graphicData uri="http://schemas.openxmlformats.org/drawingml/2006/table">
            <a:tbl>
              <a:tblPr firstRow="1" firstCol="1" bandRow="1" bandCol="1">
                <a:tableStyleId>{5C22544A-7EE6-4342-B048-85BDC9FD1C3A}</a:tableStyleId>
              </a:tblPr>
              <a:tblGrid>
                <a:gridCol w="430716">
                  <a:extLst>
                    <a:ext uri="{9D8B030D-6E8A-4147-A177-3AD203B41FA5}">
                      <a16:colId xmlns:a16="http://schemas.microsoft.com/office/drawing/2014/main" val="20000"/>
                    </a:ext>
                  </a:extLst>
                </a:gridCol>
                <a:gridCol w="2056860">
                  <a:extLst>
                    <a:ext uri="{9D8B030D-6E8A-4147-A177-3AD203B41FA5}">
                      <a16:colId xmlns:a16="http://schemas.microsoft.com/office/drawing/2014/main" val="20001"/>
                    </a:ext>
                  </a:extLst>
                </a:gridCol>
                <a:gridCol w="1931803">
                  <a:extLst>
                    <a:ext uri="{9D8B030D-6E8A-4147-A177-3AD203B41FA5}">
                      <a16:colId xmlns:a16="http://schemas.microsoft.com/office/drawing/2014/main" val="20002"/>
                    </a:ext>
                  </a:extLst>
                </a:gridCol>
                <a:gridCol w="762039">
                  <a:extLst>
                    <a:ext uri="{9D8B030D-6E8A-4147-A177-3AD203B41FA5}">
                      <a16:colId xmlns:a16="http://schemas.microsoft.com/office/drawing/2014/main" val="20003"/>
                    </a:ext>
                  </a:extLst>
                </a:gridCol>
                <a:gridCol w="1563334">
                  <a:extLst>
                    <a:ext uri="{9D8B030D-6E8A-4147-A177-3AD203B41FA5}">
                      <a16:colId xmlns:a16="http://schemas.microsoft.com/office/drawing/2014/main" val="20004"/>
                    </a:ext>
                  </a:extLst>
                </a:gridCol>
                <a:gridCol w="1915439">
                  <a:extLst>
                    <a:ext uri="{9D8B030D-6E8A-4147-A177-3AD203B41FA5}">
                      <a16:colId xmlns:a16="http://schemas.microsoft.com/office/drawing/2014/main" val="20005"/>
                    </a:ext>
                  </a:extLst>
                </a:gridCol>
                <a:gridCol w="2967037">
                  <a:extLst>
                    <a:ext uri="{9D8B030D-6E8A-4147-A177-3AD203B41FA5}">
                      <a16:colId xmlns:a16="http://schemas.microsoft.com/office/drawing/2014/main" val="20006"/>
                    </a:ext>
                  </a:extLst>
                </a:gridCol>
              </a:tblGrid>
              <a:tr h="318943">
                <a:tc>
                  <a:txBody>
                    <a:bodyPr/>
                    <a:lstStyle/>
                    <a:p>
                      <a:pPr marL="0" marR="0">
                        <a:lnSpc>
                          <a:spcPct val="115000"/>
                        </a:lnSpc>
                        <a:spcBef>
                          <a:spcPts val="0"/>
                        </a:spcBef>
                        <a:spcAft>
                          <a:spcPts val="0"/>
                        </a:spcAft>
                      </a:pPr>
                      <a:r>
                        <a:rPr lang="en-US" sz="1000">
                          <a:effectLst/>
                        </a:rPr>
                        <a:t>Sr. No.</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Paper Name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Author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Year of Publication</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Methodology Used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Description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Advantage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47077">
                <a:tc>
                  <a:txBody>
                    <a:bodyPr/>
                    <a:lstStyle/>
                    <a:p>
                      <a:pPr marL="0" marR="0">
                        <a:lnSpc>
                          <a:spcPct val="115000"/>
                        </a:lnSpc>
                        <a:spcBef>
                          <a:spcPts val="0"/>
                        </a:spcBef>
                        <a:spcAft>
                          <a:spcPts val="0"/>
                        </a:spcAf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A Hybrid scheme for detecting fake accounts in Facebook.</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M. Smruthi, N.Harini</a:t>
                      </a:r>
                    </a:p>
                  </a:txBody>
                  <a:tcPr marL="68580" marR="68580" marT="0" marB="0"/>
                </a:tc>
                <a:tc>
                  <a:txBody>
                    <a:bodyPr/>
                    <a:lstStyle/>
                    <a:p>
                      <a:pPr marL="0" marR="0">
                        <a:lnSpc>
                          <a:spcPct val="115000"/>
                        </a:lnSpc>
                        <a:spcBef>
                          <a:spcPts val="0"/>
                        </a:spcBef>
                        <a:spcAft>
                          <a:spcPts val="0"/>
                        </a:spcAft>
                      </a:pPr>
                      <a:r>
                        <a:rPr lang="en-US" sz="1000" dirty="0">
                          <a:effectLst/>
                        </a:rPr>
                        <a:t>2019</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KNN algorithm, Support vector, Naïve Bayes algorithm</a:t>
                      </a:r>
                    </a:p>
                  </a:txBody>
                  <a:tcPr marL="68580" marR="68580" marT="0" marB="0"/>
                </a:tc>
                <a:tc>
                  <a:txBody>
                    <a:bodyPr/>
                    <a:lstStyle/>
                    <a:p>
                      <a:pPr marL="0" marR="0">
                        <a:lnSpc>
                          <a:spcPct val="115000"/>
                        </a:lnSpc>
                        <a:spcBef>
                          <a:spcPts val="0"/>
                        </a:spcBef>
                        <a:spcAft>
                          <a:spcPts val="0"/>
                        </a:spcAft>
                      </a:pPr>
                      <a:r>
                        <a:rPr lang="en-US" sz="1100" dirty="0">
                          <a:effectLst/>
                        </a:rPr>
                        <a:t>Using Algorithms to the model casual relations among people in social networks.</a:t>
                      </a:r>
                    </a:p>
                  </a:txBody>
                  <a:tcPr marL="68580" marR="68580" marT="0" marB="0"/>
                </a:tc>
                <a:tc>
                  <a:txBody>
                    <a:bodyPr/>
                    <a:lstStyle/>
                    <a:p>
                      <a:pPr marL="0" marR="0">
                        <a:lnSpc>
                          <a:spcPct val="115000"/>
                        </a:lnSpc>
                        <a:spcBef>
                          <a:spcPts val="0"/>
                        </a:spcBef>
                        <a:spcAft>
                          <a:spcPts val="0"/>
                        </a:spcAft>
                      </a:pPr>
                      <a:r>
                        <a:rPr lang="en-US" sz="1100" dirty="0">
                          <a:effectLst/>
                        </a:rPr>
                        <a:t>All the five supervised were applied to the mixed datasets of fake accounts and real accounts. </a:t>
                      </a:r>
                    </a:p>
                  </a:txBody>
                  <a:tcPr marL="68580" marR="68580" marT="0" marB="0"/>
                </a:tc>
                <a:extLst>
                  <a:ext uri="{0D108BD9-81ED-4DB2-BD59-A6C34878D82A}">
                    <a16:rowId xmlns:a16="http://schemas.microsoft.com/office/drawing/2014/main" val="10001"/>
                  </a:ext>
                </a:extLst>
              </a:tr>
              <a:tr h="712294">
                <a:tc>
                  <a:txBody>
                    <a:bodyPr/>
                    <a:lstStyle/>
                    <a:p>
                      <a:pPr marL="0" marR="0">
                        <a:lnSpc>
                          <a:spcPct val="115000"/>
                        </a:lnSpc>
                        <a:spcBef>
                          <a:spcPts val="0"/>
                        </a:spcBef>
                        <a:spcAft>
                          <a:spcPts val="0"/>
                        </a:spcAft>
                      </a:pPr>
                      <a:r>
                        <a:rPr lang="en-US" sz="1000" dirty="0">
                          <a:effectLst/>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Prediction of fake profiles on Facebook using supervised machine learning techniques.</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Suheel Yousuf Wani,</a:t>
                      </a:r>
                    </a:p>
                    <a:p>
                      <a:pPr marL="0" marR="0">
                        <a:lnSpc>
                          <a:spcPct val="115000"/>
                        </a:lnSpc>
                        <a:spcBef>
                          <a:spcPts val="0"/>
                        </a:spcBef>
                        <a:spcAft>
                          <a:spcPts val="0"/>
                        </a:spcAft>
                      </a:pPr>
                      <a:r>
                        <a:rPr lang="en-US" sz="1100" dirty="0">
                          <a:effectLst/>
                          <a:latin typeface="Calibri"/>
                          <a:ea typeface="Calibri"/>
                          <a:cs typeface="Times New Roman"/>
                        </a:rPr>
                        <a:t> Mudasir M. Kirmani,</a:t>
                      </a:r>
                    </a:p>
                    <a:p>
                      <a:pPr marL="0" marR="0">
                        <a:lnSpc>
                          <a:spcPct val="115000"/>
                        </a:lnSpc>
                        <a:spcBef>
                          <a:spcPts val="0"/>
                        </a:spcBef>
                        <a:spcAft>
                          <a:spcPts val="0"/>
                        </a:spcAft>
                      </a:pPr>
                      <a:r>
                        <a:rPr lang="en-US" sz="1100" dirty="0">
                          <a:effectLst/>
                          <a:latin typeface="Calibri"/>
                          <a:ea typeface="Calibri"/>
                          <a:cs typeface="Times New Roman"/>
                        </a:rPr>
                        <a:t> Syed Imamul Ansarulla</a:t>
                      </a:r>
                    </a:p>
                  </a:txBody>
                  <a:tcPr marL="68580" marR="68580" marT="0" marB="0"/>
                </a:tc>
                <a:tc>
                  <a:txBody>
                    <a:bodyPr/>
                    <a:lstStyle/>
                    <a:p>
                      <a:pPr marL="0" marR="0">
                        <a:lnSpc>
                          <a:spcPct val="115000"/>
                        </a:lnSpc>
                        <a:spcBef>
                          <a:spcPts val="0"/>
                        </a:spcBef>
                        <a:spcAft>
                          <a:spcPts val="0"/>
                        </a:spcAft>
                      </a:pPr>
                      <a:r>
                        <a:rPr lang="en-US" sz="1000" dirty="0">
                          <a:effectLst/>
                        </a:rPr>
                        <a:t>2016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Support vector machine, decision tree, Artificial neural networks and Naïve Bayes.</a:t>
                      </a:r>
                    </a:p>
                  </a:txBody>
                  <a:tcPr marL="68580" marR="68580" marT="0" marB="0"/>
                </a:tc>
                <a:tc>
                  <a:txBody>
                    <a:bodyPr/>
                    <a:lstStyle/>
                    <a:p>
                      <a:pPr marL="0" marR="0">
                        <a:lnSpc>
                          <a:spcPct val="115000"/>
                        </a:lnSpc>
                        <a:spcBef>
                          <a:spcPts val="0"/>
                        </a:spcBef>
                        <a:spcAft>
                          <a:spcPts val="0"/>
                        </a:spcAft>
                      </a:pPr>
                      <a:r>
                        <a:rPr lang="en-US" sz="1100" dirty="0">
                          <a:effectLst/>
                        </a:rPr>
                        <a:t>The proposed model as applied sophisticated noise removal and data normalization techniques</a:t>
                      </a:r>
                    </a:p>
                  </a:txBody>
                  <a:tcPr marL="68580" marR="68580" marT="0" marB="0"/>
                </a:tc>
                <a:tc>
                  <a:txBody>
                    <a:bodyPr/>
                    <a:lstStyle/>
                    <a:p>
                      <a:pPr marL="0" marR="0">
                        <a:lnSpc>
                          <a:spcPct val="115000"/>
                        </a:lnSpc>
                        <a:spcBef>
                          <a:spcPts val="0"/>
                        </a:spcBef>
                        <a:spcAft>
                          <a:spcPts val="0"/>
                        </a:spcAft>
                      </a:pPr>
                      <a:r>
                        <a:rPr lang="en-US" sz="1100" dirty="0">
                          <a:effectLst/>
                        </a:rPr>
                        <a:t>A combination of two or more machine learning algorithms can be used for detection of fake as well as genuine profiles on Facebook.</a:t>
                      </a:r>
                    </a:p>
                  </a:txBody>
                  <a:tcPr marL="68580" marR="68580" marT="0" marB="0"/>
                </a:tc>
                <a:extLst>
                  <a:ext uri="{0D108BD9-81ED-4DB2-BD59-A6C34878D82A}">
                    <a16:rowId xmlns:a16="http://schemas.microsoft.com/office/drawing/2014/main" val="10002"/>
                  </a:ext>
                </a:extLst>
              </a:tr>
              <a:tr h="712294">
                <a:tc>
                  <a:txBody>
                    <a:bodyPr/>
                    <a:lstStyle/>
                    <a:p>
                      <a:pPr marL="0" marR="0">
                        <a:lnSpc>
                          <a:spcPct val="115000"/>
                        </a:lnSpc>
                        <a:spcBef>
                          <a:spcPts val="0"/>
                        </a:spcBef>
                        <a:spcAft>
                          <a:spcPts val="0"/>
                        </a:spcAft>
                      </a:pPr>
                      <a:r>
                        <a:rPr lang="en-US" sz="1100" dirty="0">
                          <a:effectLst/>
                          <a:latin typeface="Calibri"/>
                          <a:ea typeface="Calibri"/>
                          <a:cs typeface="Times New Roman"/>
                        </a:rPr>
                        <a:t>3.</a:t>
                      </a:r>
                    </a:p>
                  </a:txBody>
                  <a:tcPr marL="68580" marR="68580" marT="0" marB="0"/>
                </a:tc>
                <a:tc>
                  <a:txBody>
                    <a:bodyPr/>
                    <a:lstStyle/>
                    <a:p>
                      <a:pPr marL="0" marR="0">
                        <a:lnSpc>
                          <a:spcPct val="115000"/>
                        </a:lnSpc>
                        <a:spcBef>
                          <a:spcPts val="0"/>
                        </a:spcBef>
                        <a:spcAft>
                          <a:spcPts val="0"/>
                        </a:spcAft>
                      </a:pPr>
                      <a:r>
                        <a:rPr lang="en-US" sz="1100" dirty="0">
                          <a:effectLst/>
                        </a:rPr>
                        <a:t>Detection of Fake Profiles in Social Media </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Aleksei Romanov,</a:t>
                      </a:r>
                    </a:p>
                    <a:p>
                      <a:pPr marL="0" marR="0">
                        <a:lnSpc>
                          <a:spcPct val="115000"/>
                        </a:lnSpc>
                        <a:spcBef>
                          <a:spcPts val="0"/>
                        </a:spcBef>
                        <a:spcAft>
                          <a:spcPts val="0"/>
                        </a:spcAft>
                      </a:pPr>
                      <a:r>
                        <a:rPr lang="en-US" sz="1100" dirty="0">
                          <a:effectLst/>
                          <a:latin typeface="Calibri"/>
                          <a:ea typeface="Calibri"/>
                          <a:cs typeface="Times New Roman"/>
                        </a:rPr>
                        <a:t>Alexander Semenov,</a:t>
                      </a:r>
                    </a:p>
                    <a:p>
                      <a:pPr marL="0" marR="0">
                        <a:lnSpc>
                          <a:spcPct val="115000"/>
                        </a:lnSpc>
                        <a:spcBef>
                          <a:spcPts val="0"/>
                        </a:spcBef>
                        <a:spcAft>
                          <a:spcPts val="0"/>
                        </a:spcAft>
                      </a:pPr>
                      <a:r>
                        <a:rPr lang="en-US" sz="1100" dirty="0">
                          <a:effectLst/>
                          <a:latin typeface="Calibri"/>
                          <a:ea typeface="Calibri"/>
                          <a:cs typeface="Times New Roman"/>
                        </a:rPr>
                        <a:t>Oleksiy Mazhelis and Jari Veijalainen</a:t>
                      </a: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2017</a:t>
                      </a:r>
                    </a:p>
                  </a:txBody>
                  <a:tcPr marL="68580" marR="68580" marT="0" marB="0"/>
                </a:tc>
                <a:tc>
                  <a:txBody>
                    <a:bodyPr/>
                    <a:lstStyle/>
                    <a:p>
                      <a:pPr marL="0" marR="0">
                        <a:lnSpc>
                          <a:spcPct val="115000"/>
                        </a:lnSpc>
                        <a:spcBef>
                          <a:spcPts val="0"/>
                        </a:spcBef>
                        <a:spcAft>
                          <a:spcPts val="0"/>
                        </a:spcAft>
                      </a:pPr>
                      <a:r>
                        <a:rPr lang="en-US" sz="1100" dirty="0">
                          <a:effectLst/>
                        </a:rPr>
                        <a:t>features to train neural networks, SVMs, Naïve Bayes.</a:t>
                      </a:r>
                    </a:p>
                  </a:txBody>
                  <a:tcPr marL="68580" marR="68580" marT="0" marB="0"/>
                </a:tc>
                <a:tc>
                  <a:txBody>
                    <a:bodyPr/>
                    <a:lstStyle/>
                    <a:p>
                      <a:pPr marL="0" marR="0">
                        <a:lnSpc>
                          <a:spcPct val="115000"/>
                        </a:lnSpc>
                        <a:spcBef>
                          <a:spcPts val="0"/>
                        </a:spcBef>
                        <a:spcAft>
                          <a:spcPts val="0"/>
                        </a:spcAft>
                      </a:pPr>
                      <a:r>
                        <a:rPr lang="en-US" sz="1100" dirty="0">
                          <a:effectLst/>
                        </a:rPr>
                        <a:t>Manually labelled 3000x2 Facebook profiles as human, bots or cyborgs.</a:t>
                      </a:r>
                    </a:p>
                  </a:txBody>
                  <a:tcPr marL="68580" marR="68580" marT="0" marB="0"/>
                </a:tc>
                <a:tc>
                  <a:txBody>
                    <a:bodyPr/>
                    <a:lstStyle/>
                    <a:p>
                      <a:pPr marL="0" marR="0">
                        <a:lnSpc>
                          <a:spcPct val="115000"/>
                        </a:lnSpc>
                        <a:spcBef>
                          <a:spcPts val="0"/>
                        </a:spcBef>
                        <a:spcAft>
                          <a:spcPts val="0"/>
                        </a:spcAft>
                      </a:pPr>
                      <a:r>
                        <a:rPr lang="en-US" sz="1100" dirty="0">
                          <a:effectLst/>
                        </a:rPr>
                        <a:t>Results reveal that personal attributes can be inferred with high accuracy especially when people are connected with strong relationships.</a:t>
                      </a:r>
                    </a:p>
                  </a:txBody>
                  <a:tcPr marL="68580" marR="68580" marT="0" marB="0"/>
                </a:tc>
                <a:extLst>
                  <a:ext uri="{0D108BD9-81ED-4DB2-BD59-A6C34878D82A}">
                    <a16:rowId xmlns:a16="http://schemas.microsoft.com/office/drawing/2014/main" val="2013004531"/>
                  </a:ext>
                </a:extLst>
              </a:tr>
              <a:tr h="712294">
                <a:tc>
                  <a:txBody>
                    <a:bodyPr/>
                    <a:lstStyle/>
                    <a:p>
                      <a:pPr marL="0" marR="0">
                        <a:lnSpc>
                          <a:spcPct val="115000"/>
                        </a:lnSpc>
                        <a:spcBef>
                          <a:spcPts val="0"/>
                        </a:spcBef>
                        <a:spcAft>
                          <a:spcPts val="0"/>
                        </a:spcAft>
                      </a:pPr>
                      <a:r>
                        <a:rPr lang="en-US" sz="1100" dirty="0">
                          <a:effectLst/>
                          <a:latin typeface="Calibri"/>
                          <a:ea typeface="Calibri"/>
                          <a:cs typeface="Times New Roman"/>
                        </a:rPr>
                        <a:t>4.</a:t>
                      </a:r>
                    </a:p>
                  </a:txBody>
                  <a:tcPr marL="68580" marR="68580" marT="0" marB="0"/>
                </a:tc>
                <a:tc>
                  <a:txBody>
                    <a:bodyPr/>
                    <a:lstStyle/>
                    <a:p>
                      <a:pPr marL="0" marR="0">
                        <a:lnSpc>
                          <a:spcPct val="115000"/>
                        </a:lnSpc>
                        <a:spcBef>
                          <a:spcPts val="0"/>
                        </a:spcBef>
                        <a:spcAft>
                          <a:spcPts val="0"/>
                        </a:spcAft>
                      </a:pPr>
                      <a:r>
                        <a:rPr lang="en-IN" sz="1100" dirty="0"/>
                        <a:t>Detecting Malicious Facebook Applications</a:t>
                      </a:r>
                      <a:endParaRPr lang="en-US" sz="1100" dirty="0">
                        <a:effectLst/>
                      </a:endParaRPr>
                    </a:p>
                  </a:txBody>
                  <a:tcPr marL="68580" marR="68580" marT="0" marB="0"/>
                </a:tc>
                <a:tc>
                  <a:txBody>
                    <a:bodyPr/>
                    <a:lstStyle/>
                    <a:p>
                      <a:pPr marL="0" marR="0">
                        <a:lnSpc>
                          <a:spcPct val="115000"/>
                        </a:lnSpc>
                        <a:spcBef>
                          <a:spcPts val="0"/>
                        </a:spcBef>
                        <a:spcAft>
                          <a:spcPts val="0"/>
                        </a:spcAft>
                      </a:pPr>
                      <a:r>
                        <a:rPr lang="en-IN" sz="1100" dirty="0" err="1"/>
                        <a:t>Sazzadur</a:t>
                      </a:r>
                      <a:r>
                        <a:rPr lang="en-IN" sz="1100" dirty="0"/>
                        <a:t> Rahman, Ting-Kai Huang, Harsha V. </a:t>
                      </a:r>
                      <a:r>
                        <a:rPr lang="en-IN" sz="1100" dirty="0" err="1"/>
                        <a:t>Madhyastha</a:t>
                      </a:r>
                      <a:r>
                        <a:rPr lang="en-IN" sz="1100" dirty="0"/>
                        <a:t>, and Michalis </a:t>
                      </a:r>
                      <a:r>
                        <a:rPr lang="en-IN" sz="1100" dirty="0" err="1"/>
                        <a:t>Faloutsos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2015</a:t>
                      </a:r>
                    </a:p>
                  </a:txBody>
                  <a:tcPr marL="68580" marR="68580" marT="0" marB="0"/>
                </a:tc>
                <a:tc>
                  <a:txBody>
                    <a:bodyPr/>
                    <a:lstStyle/>
                    <a:p>
                      <a:pPr marL="0" marR="0">
                        <a:lnSpc>
                          <a:spcPct val="115000"/>
                        </a:lnSpc>
                        <a:spcBef>
                          <a:spcPts val="0"/>
                        </a:spcBef>
                        <a:spcAft>
                          <a:spcPts val="0"/>
                        </a:spcAft>
                      </a:pPr>
                      <a:r>
                        <a:rPr lang="en-US" sz="1100" dirty="0"/>
                        <a:t>  focused by leading or upcoming researchers while emphasizing the security</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dirty="0"/>
                        <a:t>a huge amount of scope and gap that has to be filled with efficient and effective strategies. </a:t>
                      </a:r>
                      <a:endParaRPr lang="en-US" sz="1100" dirty="0">
                        <a:effectLst/>
                      </a:endParaRPr>
                    </a:p>
                  </a:txBody>
                  <a:tcPr marL="68580" marR="68580" marT="0" marB="0"/>
                </a:tc>
                <a:tc>
                  <a:txBody>
                    <a:bodyPr/>
                    <a:lstStyle/>
                    <a:p>
                      <a:pPr marL="0" marR="0">
                        <a:lnSpc>
                          <a:spcPct val="115000"/>
                        </a:lnSpc>
                        <a:spcBef>
                          <a:spcPts val="0"/>
                        </a:spcBef>
                        <a:spcAft>
                          <a:spcPts val="0"/>
                        </a:spcAft>
                      </a:pPr>
                      <a:r>
                        <a:rPr lang="en-IN" sz="1100" dirty="0"/>
                        <a:t>Marketing benefits</a:t>
                      </a:r>
                    </a:p>
                    <a:p>
                      <a:pPr marL="0" marR="0">
                        <a:lnSpc>
                          <a:spcPct val="115000"/>
                        </a:lnSpc>
                        <a:spcBef>
                          <a:spcPts val="0"/>
                        </a:spcBef>
                        <a:spcAft>
                          <a:spcPts val="0"/>
                        </a:spcAft>
                      </a:pPr>
                      <a:r>
                        <a:rPr lang="en-IN" sz="1100" dirty="0">
                          <a:effectLst/>
                        </a:rPr>
                        <a:t>Education</a:t>
                      </a:r>
                    </a:p>
                    <a:p>
                      <a:pPr marL="0" marR="0">
                        <a:lnSpc>
                          <a:spcPct val="115000"/>
                        </a:lnSpc>
                        <a:spcBef>
                          <a:spcPts val="0"/>
                        </a:spcBef>
                        <a:spcAft>
                          <a:spcPts val="0"/>
                        </a:spcAft>
                      </a:pPr>
                      <a:r>
                        <a:rPr lang="en-IN" sz="1100" dirty="0">
                          <a:effectLst/>
                        </a:rPr>
                        <a:t>creativity</a:t>
                      </a:r>
                      <a:endParaRPr lang="en-US" sz="1100" dirty="0">
                        <a:effectLst/>
                      </a:endParaRPr>
                    </a:p>
                  </a:txBody>
                  <a:tcPr marL="68580" marR="68580" marT="0" marB="0"/>
                </a:tc>
                <a:extLst>
                  <a:ext uri="{0D108BD9-81ED-4DB2-BD59-A6C34878D82A}">
                    <a16:rowId xmlns:a16="http://schemas.microsoft.com/office/drawing/2014/main" val="3594640153"/>
                  </a:ext>
                </a:extLst>
              </a:tr>
              <a:tr h="712294">
                <a:tc>
                  <a:txBody>
                    <a:bodyPr/>
                    <a:lstStyle/>
                    <a:p>
                      <a:pPr marL="0" marR="0">
                        <a:lnSpc>
                          <a:spcPct val="115000"/>
                        </a:lnSpc>
                        <a:spcBef>
                          <a:spcPts val="0"/>
                        </a:spcBef>
                        <a:spcAft>
                          <a:spcPts val="0"/>
                        </a:spcAft>
                      </a:pPr>
                      <a:r>
                        <a:rPr lang="en-US" sz="1100" dirty="0">
                          <a:effectLst/>
                          <a:latin typeface="Calibri"/>
                          <a:ea typeface="Calibri"/>
                          <a:cs typeface="Times New Roman"/>
                        </a:rPr>
                        <a:t>5.</a:t>
                      </a:r>
                    </a:p>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t> Understanding the behavior of malicious applications in social network</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dirty="0"/>
                        <a:t>A. </a:t>
                      </a:r>
                      <a:r>
                        <a:rPr lang="en-US" sz="1100" dirty="0" err="1"/>
                        <a:t>Makridakis</a:t>
                      </a:r>
                      <a:r>
                        <a:rPr lang="en-US" sz="1100" dirty="0"/>
                        <a:t> et al.</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2010</a:t>
                      </a:r>
                    </a:p>
                  </a:txBody>
                  <a:tcPr marL="68580" marR="68580" marT="0" marB="0"/>
                </a:tc>
                <a:tc>
                  <a:txBody>
                    <a:bodyPr/>
                    <a:lstStyle/>
                    <a:p>
                      <a:pPr marL="0" marR="0">
                        <a:lnSpc>
                          <a:spcPct val="115000"/>
                        </a:lnSpc>
                        <a:spcBef>
                          <a:spcPts val="0"/>
                        </a:spcBef>
                        <a:spcAft>
                          <a:spcPts val="0"/>
                        </a:spcAft>
                      </a:pPr>
                      <a:r>
                        <a:rPr lang="en-US" sz="1100" b="0" i="0" kern="1200" dirty="0">
                          <a:solidFill>
                            <a:schemeClr val="dk1"/>
                          </a:solidFill>
                          <a:effectLst/>
                          <a:latin typeface="+mn-lt"/>
                          <a:ea typeface="+mn-ea"/>
                          <a:cs typeface="+mn-cs"/>
                        </a:rPr>
                        <a:t>antisocial networks, that refers to distributed systems based on social networking web sites</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dk1"/>
                          </a:solidFill>
                          <a:effectLst/>
                          <a:latin typeface="+mn-lt"/>
                          <a:ea typeface="+mn-ea"/>
                          <a:cs typeface="+mn-cs"/>
                        </a:rPr>
                        <a:t>article we show that social networking web sites have the ideal properties to become attack platforms.</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b="0" i="0" kern="1200" dirty="0">
                          <a:solidFill>
                            <a:schemeClr val="dk1"/>
                          </a:solidFill>
                          <a:effectLst/>
                          <a:latin typeface="+mn-lt"/>
                          <a:ea typeface="+mn-ea"/>
                          <a:cs typeface="+mn-cs"/>
                        </a:rPr>
                        <a:t>An adversary can take control of a visitor's session by remotely manipulating their browsers through legitimate web control </a:t>
                      </a:r>
                      <a:endParaRPr lang="en-US" sz="1100" dirty="0">
                        <a:effectLst/>
                      </a:endParaRPr>
                    </a:p>
                  </a:txBody>
                  <a:tcPr marL="68580" marR="68580" marT="0" marB="0"/>
                </a:tc>
                <a:extLst>
                  <a:ext uri="{0D108BD9-81ED-4DB2-BD59-A6C34878D82A}">
                    <a16:rowId xmlns:a16="http://schemas.microsoft.com/office/drawing/2014/main" val="536539847"/>
                  </a:ext>
                </a:extLst>
              </a:tr>
              <a:tr h="531572">
                <a:tc>
                  <a:txBody>
                    <a:bodyPr/>
                    <a:lstStyle/>
                    <a:p>
                      <a:pPr marL="0" marR="0">
                        <a:lnSpc>
                          <a:spcPct val="115000"/>
                        </a:lnSpc>
                        <a:spcBef>
                          <a:spcPts val="0"/>
                        </a:spcBef>
                        <a:spcAft>
                          <a:spcPts val="0"/>
                        </a:spcAft>
                      </a:pPr>
                      <a:r>
                        <a:rPr lang="en-US" sz="1100" dirty="0">
                          <a:effectLst/>
                          <a:latin typeface="Calibri"/>
                          <a:ea typeface="Calibri"/>
                          <a:cs typeface="Times New Roman"/>
                        </a:rPr>
                        <a:t>6.</a:t>
                      </a:r>
                    </a:p>
                  </a:txBody>
                  <a:tcPr marL="68580" marR="68580" marT="0" marB="0"/>
                </a:tc>
                <a:tc>
                  <a:txBody>
                    <a:bodyPr/>
                    <a:lstStyle/>
                    <a:p>
                      <a:pPr marL="0" marR="0">
                        <a:lnSpc>
                          <a:spcPct val="115000"/>
                        </a:lnSpc>
                        <a:spcBef>
                          <a:spcPts val="0"/>
                        </a:spcBef>
                        <a:spcAft>
                          <a:spcPts val="0"/>
                        </a:spcAft>
                      </a:pPr>
                      <a:r>
                        <a:rPr lang="en-US" sz="1100" dirty="0"/>
                        <a:t>Security Issues in Online Social Network</a:t>
                      </a:r>
                      <a:endParaRPr lang="en-US" sz="1100" dirty="0">
                        <a:effectLst/>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t>H. Gao, J. Hu, T. Huang, J. Wang and Y. Chen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2011</a:t>
                      </a:r>
                    </a:p>
                  </a:txBody>
                  <a:tcPr marL="68580" marR="68580" marT="0" marB="0"/>
                </a:tc>
                <a:tc>
                  <a:txBody>
                    <a:bodyPr/>
                    <a:lstStyle/>
                    <a:p>
                      <a:pPr marL="0" marR="0">
                        <a:lnSpc>
                          <a:spcPct val="115000"/>
                        </a:lnSpc>
                        <a:spcBef>
                          <a:spcPts val="0"/>
                        </a:spcBef>
                        <a:spcAft>
                          <a:spcPts val="0"/>
                        </a:spcAft>
                      </a:pPr>
                      <a:r>
                        <a:rPr lang="en-US" sz="1100" b="0" i="0" kern="1200" dirty="0">
                          <a:solidFill>
                            <a:schemeClr val="dk1"/>
                          </a:solidFill>
                          <a:effectLst/>
                          <a:latin typeface="+mn-lt"/>
                          <a:ea typeface="+mn-ea"/>
                          <a:cs typeface="+mn-cs"/>
                        </a:rPr>
                        <a:t>threats to OSN as well countermeasures to some of these threats.</a:t>
                      </a:r>
                    </a:p>
                  </a:txBody>
                  <a:tcPr marL="68580" marR="68580" marT="0" marB="0"/>
                </a:tc>
                <a:tc>
                  <a:txBody>
                    <a:bodyPr/>
                    <a:lstStyle/>
                    <a:p>
                      <a:pPr marL="0" marR="0">
                        <a:lnSpc>
                          <a:spcPct val="115000"/>
                        </a:lnSpc>
                        <a:spcBef>
                          <a:spcPts val="0"/>
                        </a:spcBef>
                        <a:spcAft>
                          <a:spcPts val="0"/>
                        </a:spcAft>
                      </a:pPr>
                      <a:r>
                        <a:rPr lang="en-US" sz="1100" b="0" i="0" kern="1200" dirty="0">
                          <a:solidFill>
                            <a:schemeClr val="dk1"/>
                          </a:solidFill>
                          <a:effectLst/>
                          <a:latin typeface="+mn-lt"/>
                          <a:ea typeface="+mn-ea"/>
                          <a:cs typeface="+mn-cs"/>
                        </a:rPr>
                        <a:t>Online Social network cyber security profile cloning botnet </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dirty="0"/>
                        <a:t>new techniques to avoid and prevent such attacks. </a:t>
                      </a:r>
                      <a:endParaRPr lang="en-US" sz="1100" dirty="0">
                        <a:effectLst/>
                      </a:endParaRPr>
                    </a:p>
                  </a:txBody>
                  <a:tcPr marL="68580" marR="68580" marT="0" marB="0"/>
                </a:tc>
                <a:extLst>
                  <a:ext uri="{0D108BD9-81ED-4DB2-BD59-A6C34878D82A}">
                    <a16:rowId xmlns:a16="http://schemas.microsoft.com/office/drawing/2014/main" val="3852810817"/>
                  </a:ext>
                </a:extLst>
              </a:tr>
              <a:tr h="712294">
                <a:tc>
                  <a:txBody>
                    <a:bodyPr/>
                    <a:lstStyle/>
                    <a:p>
                      <a:pPr marL="0" marR="0">
                        <a:lnSpc>
                          <a:spcPct val="115000"/>
                        </a:lnSpc>
                        <a:spcBef>
                          <a:spcPts val="0"/>
                        </a:spcBef>
                        <a:spcAft>
                          <a:spcPts val="0"/>
                        </a:spcAft>
                      </a:pPr>
                      <a:r>
                        <a:rPr lang="en-US" sz="1100" dirty="0">
                          <a:effectLst/>
                          <a:latin typeface="Calibri"/>
                          <a:ea typeface="Calibri"/>
                          <a:cs typeface="Times New Roman"/>
                        </a:rPr>
                        <a:t>7.</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t>Towards detecting fake user accounts in </a:t>
                      </a:r>
                      <a:r>
                        <a:rPr lang="en-US" sz="1100" dirty="0" err="1"/>
                        <a:t>facebook</a:t>
                      </a:r>
                      <a:endParaRPr lang="en-US" sz="1100" dirty="0">
                        <a:effectLst/>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t>A. Gupta and R. Kaushal</a:t>
                      </a:r>
                      <a:endParaRPr lang="en-US" sz="1100" dirty="0">
                        <a:effectLst/>
                        <a:latin typeface="+mn-lt"/>
                        <a:ea typeface="Calibri"/>
                        <a:cs typeface="Times New Roman"/>
                      </a:endParaRPr>
                    </a:p>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2017</a:t>
                      </a:r>
                    </a:p>
                  </a:txBody>
                  <a:tcPr marL="68580" marR="68580" marT="0" marB="0"/>
                </a:tc>
                <a:tc>
                  <a:txBody>
                    <a:bodyPr/>
                    <a:lstStyle/>
                    <a:p>
                      <a:pPr marL="0" marR="0">
                        <a:lnSpc>
                          <a:spcPct val="115000"/>
                        </a:lnSpc>
                        <a:spcBef>
                          <a:spcPts val="0"/>
                        </a:spcBef>
                        <a:spcAft>
                          <a:spcPts val="0"/>
                        </a:spcAft>
                      </a:pPr>
                      <a:r>
                        <a:rPr lang="en-US" sz="1100" dirty="0"/>
                        <a:t>The materials and fin design as a two-major factor to increase the heat dissipation </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dirty="0"/>
                        <a:t>Cyber security protects the system from unauthorized access and destruction of data</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dirty="0"/>
                        <a:t>Ransomware, Cybersecurity, Malware, Machine Learning</a:t>
                      </a:r>
                      <a:endParaRPr lang="en-US" sz="1100" dirty="0">
                        <a:effectLst/>
                      </a:endParaRPr>
                    </a:p>
                  </a:txBody>
                  <a:tcPr marL="68580" marR="68580" marT="0" marB="0"/>
                </a:tc>
                <a:extLst>
                  <a:ext uri="{0D108BD9-81ED-4DB2-BD59-A6C34878D82A}">
                    <a16:rowId xmlns:a16="http://schemas.microsoft.com/office/drawing/2014/main" val="424501211"/>
                  </a:ext>
                </a:extLst>
              </a:tr>
              <a:tr h="712294">
                <a:tc>
                  <a:txBody>
                    <a:bodyPr/>
                    <a:lstStyle/>
                    <a:p>
                      <a:pPr marL="0" marR="0">
                        <a:lnSpc>
                          <a:spcPct val="115000"/>
                        </a:lnSpc>
                        <a:spcBef>
                          <a:spcPts val="0"/>
                        </a:spcBef>
                        <a:spcAft>
                          <a:spcPts val="0"/>
                        </a:spcAft>
                      </a:pPr>
                      <a:r>
                        <a:rPr lang="en-US" sz="1100" dirty="0">
                          <a:effectLst/>
                          <a:latin typeface="Calibri"/>
                          <a:ea typeface="Calibri"/>
                          <a:cs typeface="Times New Roman"/>
                        </a:rPr>
                        <a:t>8.</a:t>
                      </a:r>
                    </a:p>
                  </a:txBody>
                  <a:tcPr marL="68580" marR="68580" marT="0" marB="0"/>
                </a:tc>
                <a:tc>
                  <a:txBody>
                    <a:bodyPr/>
                    <a:lstStyle/>
                    <a:p>
                      <a:pPr marL="0" marR="0">
                        <a:lnSpc>
                          <a:spcPct val="115000"/>
                        </a:lnSpc>
                        <a:spcBef>
                          <a:spcPts val="0"/>
                        </a:spcBef>
                        <a:spcAft>
                          <a:spcPts val="0"/>
                        </a:spcAft>
                      </a:pPr>
                      <a:r>
                        <a:rPr lang="en-US" sz="1100" dirty="0"/>
                        <a:t>Safe </a:t>
                      </a:r>
                      <a:r>
                        <a:rPr lang="en-US" sz="1100" dirty="0" err="1"/>
                        <a:t>sonet</a:t>
                      </a:r>
                      <a:r>
                        <a:rPr lang="en-US" sz="1100" dirty="0"/>
                        <a:t>: a framework for building trustworthy relationships.</a:t>
                      </a:r>
                      <a:endParaRPr lang="en-US" sz="1100" dirty="0">
                        <a:effectLst/>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t>MR, Neethu.; HARINI, N.</a:t>
                      </a:r>
                      <a:endParaRPr lang="en-US" sz="1100" dirty="0">
                        <a:effectLst/>
                        <a:latin typeface="+mn-lt"/>
                        <a:ea typeface="Calibri"/>
                        <a:cs typeface="Times New Roman"/>
                      </a:endParaRPr>
                    </a:p>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Calibri"/>
                          <a:ea typeface="Calibri"/>
                          <a:cs typeface="Times New Roman"/>
                        </a:rPr>
                        <a:t>2018</a:t>
                      </a:r>
                    </a:p>
                  </a:txBody>
                  <a:tcPr marL="68580" marR="68580" marT="0" marB="0"/>
                </a:tc>
                <a:tc>
                  <a:txBody>
                    <a:bodyPr/>
                    <a:lstStyle/>
                    <a:p>
                      <a:pPr marL="0" marR="0">
                        <a:lnSpc>
                          <a:spcPct val="115000"/>
                        </a:lnSpc>
                        <a:spcBef>
                          <a:spcPts val="0"/>
                        </a:spcBef>
                        <a:spcAft>
                          <a:spcPts val="0"/>
                        </a:spcAft>
                      </a:pPr>
                      <a:r>
                        <a:rPr lang="en-US" sz="1100" dirty="0">
                          <a:effectLst/>
                        </a:rPr>
                        <a:t>SVMs, Naïve Bayes.</a:t>
                      </a:r>
                    </a:p>
                  </a:txBody>
                  <a:tcPr marL="68580" marR="68580" marT="0" marB="0"/>
                </a:tc>
                <a:tc>
                  <a:txBody>
                    <a:bodyPr/>
                    <a:lstStyle/>
                    <a:p>
                      <a:pPr marL="0" marR="0">
                        <a:lnSpc>
                          <a:spcPct val="115000"/>
                        </a:lnSpc>
                        <a:spcBef>
                          <a:spcPts val="0"/>
                        </a:spcBef>
                        <a:spcAft>
                          <a:spcPts val="0"/>
                        </a:spcAft>
                      </a:pPr>
                      <a:r>
                        <a:rPr lang="en-US" sz="1100" b="0" i="0" kern="1200" dirty="0">
                          <a:solidFill>
                            <a:schemeClr val="dk1"/>
                          </a:solidFill>
                          <a:effectLst/>
                          <a:latin typeface="+mn-lt"/>
                          <a:ea typeface="+mn-ea"/>
                          <a:cs typeface="+mn-cs"/>
                        </a:rPr>
                        <a:t> Being unaware of their audience people on social networks inconsiderately share many personal items.</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100" dirty="0">
                          <a:effectLst/>
                        </a:rPr>
                        <a:t>algorithms can be used for detection of fake as well as genuine profiles on Facebook.</a:t>
                      </a:r>
                    </a:p>
                  </a:txBody>
                  <a:tcPr marL="68580" marR="68580" marT="0" marB="0"/>
                </a:tc>
                <a:extLst>
                  <a:ext uri="{0D108BD9-81ED-4DB2-BD59-A6C34878D82A}">
                    <a16:rowId xmlns:a16="http://schemas.microsoft.com/office/drawing/2014/main" val="2843903101"/>
                  </a:ext>
                </a:extLst>
              </a:tr>
            </a:tbl>
          </a:graphicData>
        </a:graphic>
      </p:graphicFrame>
      <p:sp>
        <p:nvSpPr>
          <p:cNvPr id="3" name="Slide Number Placeholder 2">
            <a:extLst>
              <a:ext uri="{FF2B5EF4-FFF2-40B4-BE49-F238E27FC236}">
                <a16:creationId xmlns:a16="http://schemas.microsoft.com/office/drawing/2014/main" id="{BB49F833-4A29-4F33-9FF0-42BA3D0B0954}"/>
              </a:ext>
            </a:extLst>
          </p:cNvPr>
          <p:cNvSpPr>
            <a:spLocks noGrp="1"/>
          </p:cNvSpPr>
          <p:nvPr>
            <p:ph type="sldNum" sz="quarter" idx="12"/>
          </p:nvPr>
        </p:nvSpPr>
        <p:spPr/>
        <p:txBody>
          <a:bodyPr/>
          <a:lstStyle/>
          <a:p>
            <a:fld id="{6276792D-B61D-40D1-A57C-047D9388A804}" type="slidenum">
              <a:rPr lang="en-IN" smtClean="0"/>
              <a:t>5</a:t>
            </a:fld>
            <a:endParaRPr lang="en-IN"/>
          </a:p>
        </p:txBody>
      </p:sp>
    </p:spTree>
    <p:extLst>
      <p:ext uri="{BB962C8B-B14F-4D97-AF65-F5344CB8AC3E}">
        <p14:creationId xmlns:p14="http://schemas.microsoft.com/office/powerpoint/2010/main" val="128990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498" y="76202"/>
            <a:ext cx="7392836" cy="1066799"/>
          </a:xfrm>
        </p:spPr>
        <p:txBody>
          <a:bodyPr>
            <a:normAutofit/>
          </a:bodyPr>
          <a:lstStyle/>
          <a:p>
            <a:pPr algn="ctr"/>
            <a:r>
              <a:rPr lang="en-US" dirty="0">
                <a:solidFill>
                  <a:srgbClr val="FF0000"/>
                </a:solidFill>
                <a:latin typeface="Algerian" panose="04020705040A02060702" pitchFamily="82" charset="0"/>
                <a:cs typeface="Times New Roman" pitchFamily="18" charset="0"/>
              </a:rPr>
              <a:t>Objectives and Goals</a:t>
            </a:r>
          </a:p>
        </p:txBody>
      </p:sp>
      <p:sp>
        <p:nvSpPr>
          <p:cNvPr id="3" name="Content Placeholder 2"/>
          <p:cNvSpPr>
            <a:spLocks noGrp="1"/>
          </p:cNvSpPr>
          <p:nvPr>
            <p:ph idx="1"/>
          </p:nvPr>
        </p:nvSpPr>
        <p:spPr>
          <a:xfrm>
            <a:off x="247973" y="410706"/>
            <a:ext cx="11391254" cy="5703376"/>
          </a:xfrm>
        </p:spPr>
        <p:txBody>
          <a:bodyPr>
            <a:normAutofit/>
          </a:bodyPr>
          <a:lstStyle/>
          <a:p>
            <a:pPr marL="0" indent="0" algn="just">
              <a:buNone/>
            </a:pPr>
            <a:endParaRPr lang="en-US" sz="32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today’s online social networks there have been a lot of problems like fake proﬁles, online impersonation, etc. Till date, no one has come up with a feasible solution to these problems.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this project we intend to give a framework with which the automatic detection of fake proﬁles can be done so that the social life of people become secured and by using this automatic detection technique we can make it easier for the sites to manage the huge number of proﬁles, which can’t be done manually.</a:t>
            </a:r>
            <a:endParaRPr lang="en-IN"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itchFamily="18" charset="0"/>
              </a:rPr>
              <a:t>Our goal is to provide a secure communication channel to the users.</a:t>
            </a: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9B78668-E2BC-440A-85DC-D4002DE1C412}"/>
              </a:ext>
            </a:extLst>
          </p:cNvPr>
          <p:cNvSpPr>
            <a:spLocks noGrp="1"/>
          </p:cNvSpPr>
          <p:nvPr>
            <p:ph type="sldNum" sz="quarter" idx="12"/>
          </p:nvPr>
        </p:nvSpPr>
        <p:spPr/>
        <p:txBody>
          <a:bodyPr/>
          <a:lstStyle/>
          <a:p>
            <a:fld id="{6276792D-B61D-40D1-A57C-047D9388A804}" type="slidenum">
              <a:rPr lang="en-IN" smtClean="0"/>
              <a:t>6</a:t>
            </a:fld>
            <a:endParaRPr lang="en-IN"/>
          </a:p>
        </p:txBody>
      </p:sp>
    </p:spTree>
    <p:extLst>
      <p:ext uri="{BB962C8B-B14F-4D97-AF65-F5344CB8AC3E}">
        <p14:creationId xmlns:p14="http://schemas.microsoft.com/office/powerpoint/2010/main" val="189030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78BE-E7BD-49DB-B3E7-4F9AC86A8FE6}"/>
              </a:ext>
            </a:extLst>
          </p:cNvPr>
          <p:cNvSpPr>
            <a:spLocks noGrp="1"/>
          </p:cNvSpPr>
          <p:nvPr>
            <p:ph type="title"/>
          </p:nvPr>
        </p:nvSpPr>
        <p:spPr>
          <a:xfrm>
            <a:off x="838200" y="160939"/>
            <a:ext cx="10515600" cy="1325563"/>
          </a:xfrm>
        </p:spPr>
        <p:txBody>
          <a:bodyPr/>
          <a:lstStyle/>
          <a:p>
            <a:r>
              <a:rPr lang="en-IN" dirty="0">
                <a:solidFill>
                  <a:srgbClr val="FF0000"/>
                </a:solidFill>
                <a:latin typeface="Algerian" panose="04020705040A02060702" pitchFamily="82" charset="0"/>
              </a:rPr>
              <a:t>                  REQUIREMENTS</a:t>
            </a:r>
          </a:p>
        </p:txBody>
      </p:sp>
      <p:sp>
        <p:nvSpPr>
          <p:cNvPr id="3" name="Content Placeholder 2">
            <a:extLst>
              <a:ext uri="{FF2B5EF4-FFF2-40B4-BE49-F238E27FC236}">
                <a16:creationId xmlns:a16="http://schemas.microsoft.com/office/drawing/2014/main" id="{E5348305-FE4E-45D5-B267-1336A07EA9EB}"/>
              </a:ext>
            </a:extLst>
          </p:cNvPr>
          <p:cNvSpPr>
            <a:spLocks noGrp="1"/>
          </p:cNvSpPr>
          <p:nvPr>
            <p:ph idx="1"/>
          </p:nvPr>
        </p:nvSpPr>
        <p:spPr>
          <a:xfrm>
            <a:off x="749053" y="1486502"/>
            <a:ext cx="10693894" cy="5445186"/>
          </a:xfrm>
        </p:spPr>
        <p:txBody>
          <a:bodyPr>
            <a:noAutofit/>
          </a:bodyPr>
          <a:lstStyle/>
          <a:p>
            <a:pPr marL="0" lvl="0" indent="0" fontAlgn="base">
              <a:buNone/>
            </a:pPr>
            <a:r>
              <a:rPr lang="en-US" sz="2400" b="1" dirty="0">
                <a:latin typeface="Times New Roman" panose="02020603050405020304" pitchFamily="18" charset="0"/>
                <a:cs typeface="Times New Roman" panose="02020603050405020304" pitchFamily="18" charset="0"/>
              </a:rPr>
              <a:t>SOFTWARE REQUIREMENTS</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Operating system 	: 	Windows 7 and above.</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Coding Language 	: 	 Python,</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IDE 			: 	 Sublimetext3 </a:t>
            </a:r>
            <a:r>
              <a:rPr lang="en-US" sz="2400" dirty="0" err="1">
                <a:latin typeface="Times New Roman" panose="02020603050405020304" pitchFamily="18" charset="0"/>
                <a:cs typeface="Times New Roman" panose="02020603050405020304" pitchFamily="18" charset="0"/>
              </a:rPr>
              <a:t>Pycharm</a:t>
            </a:r>
            <a:endParaRPr lang="en-US" sz="2400" dirty="0">
              <a:latin typeface="Times New Roman" panose="02020603050405020304" pitchFamily="18" charset="0"/>
              <a:cs typeface="Times New Roman" panose="02020603050405020304" pitchFamily="18" charset="0"/>
            </a:endParaRPr>
          </a:p>
          <a:p>
            <a:pPr marL="0" indent="0" fontAlgn="base">
              <a:buNone/>
            </a:pPr>
            <a:endParaRPr lang="en-IN" sz="2400" dirty="0">
              <a:latin typeface="Times New Roman" panose="02020603050405020304" pitchFamily="18" charset="0"/>
              <a:cs typeface="Times New Roman" panose="02020603050405020304" pitchFamily="18" charset="0"/>
            </a:endParaRPr>
          </a:p>
          <a:p>
            <a:pPr marL="0" lvl="0" indent="0" fontAlgn="base">
              <a:buNone/>
            </a:pPr>
            <a:r>
              <a:rPr lang="en-US" sz="2400" b="1" dirty="0">
                <a:latin typeface="Times New Roman" panose="02020603050405020304" pitchFamily="18" charset="0"/>
                <a:cs typeface="Times New Roman" panose="02020603050405020304" pitchFamily="18" charset="0"/>
              </a:rPr>
              <a:t>HARDWARE REQUIREMENTS</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System 		:         Intel I3 Processor and above.</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Hard Disk               	:	200 GB.</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Monitor 		: 	15 VGA Color.</a:t>
            </a:r>
            <a:endParaRPr lang="en-IN"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Ram 			: 	4 GB.</a:t>
            </a:r>
            <a:endParaRPr lang="en-IN" sz="2400" dirty="0">
              <a:latin typeface="Times New Roman" panose="02020603050405020304" pitchFamily="18" charset="0"/>
              <a:cs typeface="Times New Roman" panose="02020603050405020304" pitchFamily="18" charset="0"/>
            </a:endParaRPr>
          </a:p>
          <a:p>
            <a:pPr marL="0" indent="0" fontAlgn="base">
              <a:buNone/>
            </a:pPr>
            <a:r>
              <a:rPr lang="en-US" dirty="0"/>
              <a:t> </a:t>
            </a:r>
            <a:endParaRPr lang="en-IN" sz="2400" dirty="0"/>
          </a:p>
          <a:p>
            <a:pPr marL="0" indent="0" fontAlgn="base">
              <a:buNone/>
            </a:pPr>
            <a:r>
              <a:rPr lang="en-US" dirty="0"/>
              <a:t> </a:t>
            </a:r>
            <a:endParaRPr lang="en-IN" sz="2400" dirty="0"/>
          </a:p>
          <a:p>
            <a:pPr marL="457200" lvl="1" indent="0">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9F7A2C-18F2-4833-BDFC-6E9C2FBB6CA6}"/>
              </a:ext>
            </a:extLst>
          </p:cNvPr>
          <p:cNvSpPr>
            <a:spLocks noGrp="1"/>
          </p:cNvSpPr>
          <p:nvPr>
            <p:ph type="sldNum" sz="quarter" idx="12"/>
          </p:nvPr>
        </p:nvSpPr>
        <p:spPr/>
        <p:txBody>
          <a:bodyPr/>
          <a:lstStyle/>
          <a:p>
            <a:fld id="{6276792D-B61D-40D1-A57C-047D9388A804}" type="slidenum">
              <a:rPr lang="en-IN" smtClean="0"/>
              <a:t>7</a:t>
            </a:fld>
            <a:endParaRPr lang="en-IN"/>
          </a:p>
        </p:txBody>
      </p:sp>
    </p:spTree>
    <p:extLst>
      <p:ext uri="{BB962C8B-B14F-4D97-AF65-F5344CB8AC3E}">
        <p14:creationId xmlns:p14="http://schemas.microsoft.com/office/powerpoint/2010/main" val="63131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5459-61DF-43FA-B93E-ADC3BEE90C64}"/>
              </a:ext>
            </a:extLst>
          </p:cNvPr>
          <p:cNvSpPr>
            <a:spLocks noGrp="1"/>
          </p:cNvSpPr>
          <p:nvPr>
            <p:ph type="title"/>
          </p:nvPr>
        </p:nvSpPr>
        <p:spPr/>
        <p:txBody>
          <a:bodyPr>
            <a:normAutofit/>
          </a:bodyPr>
          <a:lstStyle/>
          <a:p>
            <a:r>
              <a:rPr lang="en-IN" sz="4200" dirty="0">
                <a:solidFill>
                  <a:srgbClr val="FF0000"/>
                </a:solidFill>
                <a:latin typeface="Algerian" panose="04020705040A02060702" pitchFamily="82" charset="0"/>
              </a:rPr>
              <a:t>EXTERNAL INTERFACE AND NON FUNCTIONAL REQUIREMENTS</a:t>
            </a:r>
          </a:p>
        </p:txBody>
      </p:sp>
      <p:sp>
        <p:nvSpPr>
          <p:cNvPr id="3" name="Content Placeholder 2">
            <a:extLst>
              <a:ext uri="{FF2B5EF4-FFF2-40B4-BE49-F238E27FC236}">
                <a16:creationId xmlns:a16="http://schemas.microsoft.com/office/drawing/2014/main" id="{BD8BC787-8954-40E0-9639-B347291AF014}"/>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EXTERNAL INTERFACE REQUIREMENTS</a:t>
            </a:r>
            <a:r>
              <a:rPr lang="en-IN" dirty="0"/>
              <a:t>:</a:t>
            </a:r>
          </a:p>
          <a:p>
            <a:pPr marL="514350" indent="-514350">
              <a:buFont typeface="+mj-lt"/>
              <a:buAutoNum type="arabicPeriod"/>
            </a:pPr>
            <a:r>
              <a:rPr lang="en-IN" sz="1800" dirty="0"/>
              <a:t>User Interfaces</a:t>
            </a:r>
          </a:p>
          <a:p>
            <a:pPr marL="514350" indent="-514350">
              <a:buFont typeface="+mj-lt"/>
              <a:buAutoNum type="arabicPeriod"/>
            </a:pPr>
            <a:r>
              <a:rPr lang="en-IN" sz="1800" dirty="0"/>
              <a:t>Hardware Interfaces</a:t>
            </a:r>
          </a:p>
          <a:p>
            <a:pPr marL="514350" indent="-514350">
              <a:buFont typeface="+mj-lt"/>
              <a:buAutoNum type="arabicPeriod"/>
            </a:pPr>
            <a:r>
              <a:rPr lang="en-IN" sz="1800" dirty="0"/>
              <a:t>Software Interfaces</a:t>
            </a:r>
          </a:p>
          <a:p>
            <a:pPr marL="514350" indent="-514350">
              <a:buFont typeface="+mj-lt"/>
              <a:buAutoNum type="arabicPeriod"/>
            </a:pPr>
            <a:r>
              <a:rPr lang="en-IN" sz="1800" dirty="0"/>
              <a:t>Communication Interfaces</a:t>
            </a:r>
          </a:p>
          <a:p>
            <a:pPr marL="0" indent="0">
              <a:buNone/>
            </a:pPr>
            <a:r>
              <a:rPr lang="en-IN" sz="2400" b="1" dirty="0">
                <a:latin typeface="Times New Roman" panose="02020603050405020304" pitchFamily="18" charset="0"/>
                <a:cs typeface="Times New Roman" panose="02020603050405020304" pitchFamily="18" charset="0"/>
              </a:rPr>
              <a:t>NON FUNCTIONAL REQUIREMENTS: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Performance Requirements</a:t>
            </a: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Safety Requirements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Security Requirements</a:t>
            </a: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Software Quality Assurance</a:t>
            </a: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18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87D55A40-34E4-4410-8BAE-32512609B5FE}"/>
              </a:ext>
            </a:extLst>
          </p:cNvPr>
          <p:cNvSpPr>
            <a:spLocks noGrp="1"/>
          </p:cNvSpPr>
          <p:nvPr>
            <p:ph type="sldNum" sz="quarter" idx="12"/>
          </p:nvPr>
        </p:nvSpPr>
        <p:spPr/>
        <p:txBody>
          <a:bodyPr/>
          <a:lstStyle/>
          <a:p>
            <a:fld id="{6276792D-B61D-40D1-A57C-047D9388A804}" type="slidenum">
              <a:rPr lang="en-IN" smtClean="0"/>
              <a:t>8</a:t>
            </a:fld>
            <a:endParaRPr lang="en-IN"/>
          </a:p>
        </p:txBody>
      </p:sp>
    </p:spTree>
    <p:extLst>
      <p:ext uri="{BB962C8B-B14F-4D97-AF65-F5344CB8AC3E}">
        <p14:creationId xmlns:p14="http://schemas.microsoft.com/office/powerpoint/2010/main" val="391417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153B-F933-466A-BF30-58AF0A86221C}"/>
              </a:ext>
            </a:extLst>
          </p:cNvPr>
          <p:cNvSpPr>
            <a:spLocks noGrp="1"/>
          </p:cNvSpPr>
          <p:nvPr>
            <p:ph type="title"/>
          </p:nvPr>
        </p:nvSpPr>
        <p:spPr/>
        <p:txBody>
          <a:bodyPr/>
          <a:lstStyle/>
          <a:p>
            <a:pPr algn="ctr"/>
            <a:r>
              <a:rPr lang="en-IN" dirty="0">
                <a:solidFill>
                  <a:srgbClr val="FF0000"/>
                </a:solidFill>
                <a:latin typeface="Algerian" panose="04020705040A02060702" pitchFamily="82" charset="0"/>
              </a:rPr>
              <a:t>SYSTEM DESIGN</a:t>
            </a:r>
            <a:br>
              <a:rPr lang="en-IN" dirty="0"/>
            </a:br>
            <a:endParaRPr lang="en-IN" dirty="0"/>
          </a:p>
        </p:txBody>
      </p:sp>
      <p:pic>
        <p:nvPicPr>
          <p:cNvPr id="4" name="Content Placeholder 3" descr="Fig:1&#10;FIg:2">
            <a:extLst>
              <a:ext uri="{FF2B5EF4-FFF2-40B4-BE49-F238E27FC236}">
                <a16:creationId xmlns:a16="http://schemas.microsoft.com/office/drawing/2014/main" id="{9534DB47-2B0B-4721-9589-741395F7E7B3}"/>
              </a:ext>
            </a:extLst>
          </p:cNvPr>
          <p:cNvPicPr>
            <a:picLocks noGrp="1"/>
          </p:cNvPicPr>
          <p:nvPr>
            <p:ph idx="1"/>
          </p:nvPr>
        </p:nvPicPr>
        <p:blipFill>
          <a:blip r:embed="rId2"/>
          <a:srcRect/>
          <a:stretch>
            <a:fillRect/>
          </a:stretch>
        </p:blipFill>
        <p:spPr bwMode="auto">
          <a:xfrm>
            <a:off x="2831977" y="1690688"/>
            <a:ext cx="5557421" cy="3959441"/>
          </a:xfrm>
          <a:prstGeom prst="rect">
            <a:avLst/>
          </a:prstGeom>
          <a:noFill/>
          <a:ln w="9525">
            <a:noFill/>
            <a:miter lim="800000"/>
            <a:headEnd/>
            <a:tailEnd/>
          </a:ln>
        </p:spPr>
      </p:pic>
      <p:sp>
        <p:nvSpPr>
          <p:cNvPr id="6" name="Rectangle 5">
            <a:extLst>
              <a:ext uri="{FF2B5EF4-FFF2-40B4-BE49-F238E27FC236}">
                <a16:creationId xmlns:a16="http://schemas.microsoft.com/office/drawing/2014/main" id="{9E7E29BE-B574-4B34-805C-BBD842110F95}"/>
              </a:ext>
            </a:extLst>
          </p:cNvPr>
          <p:cNvSpPr/>
          <p:nvPr/>
        </p:nvSpPr>
        <p:spPr>
          <a:xfrm>
            <a:off x="6096000" y="5974326"/>
            <a:ext cx="631904" cy="369332"/>
          </a:xfrm>
          <a:prstGeom prst="rect">
            <a:avLst/>
          </a:prstGeom>
        </p:spPr>
        <p:txBody>
          <a:bodyPr wrap="none">
            <a:spAutoFit/>
          </a:bodyPr>
          <a:lstStyle/>
          <a:p>
            <a:r>
              <a:rPr lang="en-IN" dirty="0"/>
              <a:t>Fig:1</a:t>
            </a:r>
          </a:p>
        </p:txBody>
      </p:sp>
      <p:sp>
        <p:nvSpPr>
          <p:cNvPr id="3" name="Slide Number Placeholder 2">
            <a:extLst>
              <a:ext uri="{FF2B5EF4-FFF2-40B4-BE49-F238E27FC236}">
                <a16:creationId xmlns:a16="http://schemas.microsoft.com/office/drawing/2014/main" id="{ED862C3C-D1CB-4A4D-A6BF-FECFCDECBEF6}"/>
              </a:ext>
            </a:extLst>
          </p:cNvPr>
          <p:cNvSpPr>
            <a:spLocks noGrp="1"/>
          </p:cNvSpPr>
          <p:nvPr>
            <p:ph type="sldNum" sz="quarter" idx="12"/>
          </p:nvPr>
        </p:nvSpPr>
        <p:spPr/>
        <p:txBody>
          <a:bodyPr/>
          <a:lstStyle/>
          <a:p>
            <a:fld id="{6276792D-B61D-40D1-A57C-047D9388A804}" type="slidenum">
              <a:rPr lang="en-IN" smtClean="0"/>
              <a:t>9</a:t>
            </a:fld>
            <a:endParaRPr lang="en-IN"/>
          </a:p>
        </p:txBody>
      </p:sp>
    </p:spTree>
    <p:extLst>
      <p:ext uri="{BB962C8B-B14F-4D97-AF65-F5344CB8AC3E}">
        <p14:creationId xmlns:p14="http://schemas.microsoft.com/office/powerpoint/2010/main" val="603635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1530</Words>
  <Application>Microsoft Office PowerPoint</Application>
  <PresentationFormat>Widescreen</PresentationFormat>
  <Paragraphs>188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Times New Roman</vt:lpstr>
      <vt:lpstr>Wingdings</vt:lpstr>
      <vt:lpstr>Office Theme</vt:lpstr>
      <vt:lpstr>PowerPoint Presentation</vt:lpstr>
      <vt:lpstr>SLIDE CONTENTS</vt:lpstr>
      <vt:lpstr>WHAT IS FACEBOOK?</vt:lpstr>
      <vt:lpstr>   INTRODUCTION</vt:lpstr>
      <vt:lpstr>Literature Survey</vt:lpstr>
      <vt:lpstr>Objectives and Goals</vt:lpstr>
      <vt:lpstr>                  REQUIREMENTS</vt:lpstr>
      <vt:lpstr>EXTERNAL INTERFACE AND NON FUNCTIONAL REQUIREMENTS</vt:lpstr>
      <vt:lpstr>SYSTEM DESIGN </vt:lpstr>
      <vt:lpstr>    METHODOLOGY</vt:lpstr>
      <vt:lpstr>SUPPORT VECTOR MACHINE</vt:lpstr>
      <vt:lpstr>RESEARCH METHODOLY</vt:lpstr>
      <vt:lpstr>RESULT AND ANALYSIS</vt:lpstr>
      <vt:lpstr>  Conclusion and future scope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FACEBOOK FAKEPROFILE DETECTION TOOL</dc:title>
  <dc:creator>Shivkumar Savadi</dc:creator>
  <cp:lastModifiedBy>hp</cp:lastModifiedBy>
  <cp:revision>78</cp:revision>
  <dcterms:created xsi:type="dcterms:W3CDTF">2020-02-19T07:10:45Z</dcterms:created>
  <dcterms:modified xsi:type="dcterms:W3CDTF">2020-09-28T13:41:14Z</dcterms:modified>
</cp:coreProperties>
</file>