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Franklin Gothic" panose="020B0604020202020204" charset="0"/>
      <p:bold r:id="rId27"/>
    </p:embeddedFont>
    <p:embeddedFont>
      <p:font typeface="Libre Franklin"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54D72D-FE0E-4BF7-9689-1DD2070A91A7}">
  <a:tblStyle styleId="{CB54D72D-FE0E-4BF7-9689-1DD2070A91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6487bc0b4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16487bc0b4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caa1dcce31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caa1dcce31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5dcfb77e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55dcfb77e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c375607d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c375607d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5dcfb77e9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5dcfb77e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5dcfb77e9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5dcfb77e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c384b80f5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c384b80f5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55dcfb77e9_0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55dcfb77e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5dcfb77e9_0_2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5dcfb77e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55dcfb77e9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55dcfb77e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eea1c5561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eea1c5561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487bc0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487bc0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5dcfb77e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5dcfb77e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eea1c5561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eea1c5561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5dcfb77e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5dcfb77e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44575c8e4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44575c8e4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2342b8efa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2342b8ef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aa1dcce31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caa1dcce31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4575c8e4b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4575c8e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01068f4a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01068f4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5dcfb77e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55dcfb77e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caa1dcce31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caa1dcce31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9" name="Google Shape;19;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4269977" y="-1352782"/>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7" name="Google Shape;77;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4" name="Google Shape;84;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
        <p:cNvGrpSpPr/>
        <p:nvPr/>
      </p:nvGrpSpPr>
      <p:grpSpPr>
        <a:xfrm>
          <a:off x="0" y="0"/>
          <a:ext cx="0" cy="0"/>
          <a:chOff x="0" y="0"/>
          <a:chExt cx="0" cy="0"/>
        </a:xfrm>
      </p:grpSpPr>
      <p:sp>
        <p:nvSpPr>
          <p:cNvPr id="29" name="Google Shape;29;p4"/>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32" name="Google Shape;32;p4"/>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4"/>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0" name="Google Shape;40;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7" name="Google Shape;47;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1" name="Google Shape;71;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1"/>
          <p:cNvPicPr preferRelativeResize="0"/>
          <p:nvPr/>
        </p:nvPicPr>
        <p:blipFill>
          <a:blip r:embed="rId13">
            <a:alphaModFix/>
          </a:blip>
          <a:stretch>
            <a:fillRect/>
          </a:stretch>
        </p:blipFill>
        <p:spPr>
          <a:xfrm>
            <a:off x="11131325" y="619050"/>
            <a:ext cx="614150" cy="624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5" name="Google Shape;95;p13"/>
          <p:cNvSpPr txBox="1">
            <a:spLocks noGrp="1"/>
          </p:cNvSpPr>
          <p:nvPr>
            <p:ph type="ctrTitle"/>
          </p:nvPr>
        </p:nvSpPr>
        <p:spPr>
          <a:xfrm>
            <a:off x="581188" y="802529"/>
            <a:ext cx="10993500" cy="14751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3F3F3F"/>
              </a:buClr>
              <a:buSzPts val="3600"/>
              <a:buFont typeface="Franklin Gothic"/>
              <a:buNone/>
            </a:pPr>
            <a:r>
              <a:rPr lang="en-US" b="1">
                <a:solidFill>
                  <a:schemeClr val="dk1"/>
                </a:solidFill>
                <a:latin typeface="Arial"/>
                <a:ea typeface="Arial"/>
                <a:cs typeface="Arial"/>
                <a:sym typeface="Arial"/>
              </a:rPr>
              <a:t>NETFLIX MOVIES AND TV SHOWS CLUSTERING</a:t>
            </a:r>
            <a:endParaRPr b="1">
              <a:solidFill>
                <a:schemeClr val="dk1"/>
              </a:solidFill>
              <a:latin typeface="Arial"/>
              <a:ea typeface="Arial"/>
              <a:cs typeface="Arial"/>
              <a:sym typeface="Arial"/>
            </a:endParaRPr>
          </a:p>
        </p:txBody>
      </p:sp>
      <p:sp>
        <p:nvSpPr>
          <p:cNvPr id="96" name="Google Shape;96;p13"/>
          <p:cNvSpPr txBox="1">
            <a:spLocks noGrp="1"/>
          </p:cNvSpPr>
          <p:nvPr>
            <p:ph type="subTitle" idx="1"/>
          </p:nvPr>
        </p:nvSpPr>
        <p:spPr>
          <a:xfrm>
            <a:off x="526750" y="1690300"/>
            <a:ext cx="10993500" cy="1616100"/>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656"/>
              <a:buNone/>
            </a:pPr>
            <a:r>
              <a:rPr lang="en-US" sz="1800" b="1" u="sng" dirty="0">
                <a:latin typeface="Arial"/>
                <a:ea typeface="Arial"/>
                <a:cs typeface="Arial"/>
                <a:sym typeface="Arial"/>
              </a:rPr>
              <a:t>Individual Project</a:t>
            </a:r>
            <a:endParaRPr b="1" dirty="0">
              <a:latin typeface="Arial"/>
              <a:ea typeface="Arial"/>
              <a:cs typeface="Arial"/>
              <a:sym typeface="Arial"/>
            </a:endParaRPr>
          </a:p>
          <a:p>
            <a:pPr marL="0" lvl="0" indent="0" algn="ctr" rtl="0">
              <a:lnSpc>
                <a:spcPct val="110000"/>
              </a:lnSpc>
              <a:spcBef>
                <a:spcPts val="896"/>
              </a:spcBef>
              <a:spcAft>
                <a:spcPts val="0"/>
              </a:spcAft>
              <a:buSzPts val="1472"/>
              <a:buNone/>
            </a:pPr>
            <a:r>
              <a:rPr lang="en-US" b="1" dirty="0">
                <a:latin typeface="Arial"/>
                <a:ea typeface="Arial"/>
                <a:cs typeface="Arial"/>
                <a:sym typeface="Arial"/>
              </a:rPr>
              <a:t>Rishika Rai</a:t>
            </a:r>
            <a:endParaRPr b="1" dirty="0">
              <a:latin typeface="Arial"/>
              <a:ea typeface="Arial"/>
              <a:cs typeface="Arial"/>
              <a:sym typeface="Arial"/>
            </a:endParaRPr>
          </a:p>
        </p:txBody>
      </p:sp>
      <p:sp>
        <p:nvSpPr>
          <p:cNvPr id="97" name="Google Shape;97;p13"/>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101" name="Google Shape;101;p13"/>
          <p:cNvPicPr preferRelativeResize="0"/>
          <p:nvPr/>
        </p:nvPicPr>
        <p:blipFill>
          <a:blip r:embed="rId3">
            <a:alphaModFix/>
          </a:blip>
          <a:stretch>
            <a:fillRect/>
          </a:stretch>
        </p:blipFill>
        <p:spPr>
          <a:xfrm>
            <a:off x="3642250" y="2438000"/>
            <a:ext cx="4762500" cy="476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13" name="Google Shape;213;p22"/>
          <p:cNvSpPr txBox="1">
            <a:spLocks noGrp="1"/>
          </p:cNvSpPr>
          <p:nvPr>
            <p:ph type="title"/>
          </p:nvPr>
        </p:nvSpPr>
        <p:spPr>
          <a:xfrm>
            <a:off x="581250" y="702152"/>
            <a:ext cx="11029500" cy="727200"/>
          </a:xfrm>
          <a:prstGeom prst="rect">
            <a:avLst/>
          </a:prstGeom>
        </p:spPr>
        <p:txBody>
          <a:bodyPr spcFirstLastPara="1" wrap="square" lIns="91425" tIns="45700" rIns="91425" bIns="45700" anchor="b" anchorCtr="0">
            <a:normAutofit fontScale="90000"/>
          </a:bodyPr>
          <a:lstStyle/>
          <a:p>
            <a:pPr marL="0" lvl="0" indent="0" algn="l" rtl="0">
              <a:spcBef>
                <a:spcPts val="1738"/>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Ratings </a:t>
            </a:r>
            <a:endParaRPr b="1">
              <a:solidFill>
                <a:schemeClr val="dk1"/>
              </a:solidFill>
              <a:highlight>
                <a:srgbClr val="F1C232"/>
              </a:highlight>
              <a:latin typeface="Arial"/>
              <a:ea typeface="Arial"/>
              <a:cs typeface="Arial"/>
              <a:sym typeface="Arial"/>
            </a:endParaRPr>
          </a:p>
        </p:txBody>
      </p:sp>
      <p:pic>
        <p:nvPicPr>
          <p:cNvPr id="214" name="Google Shape;214;p22"/>
          <p:cNvPicPr preferRelativeResize="0"/>
          <p:nvPr/>
        </p:nvPicPr>
        <p:blipFill>
          <a:blip r:embed="rId3">
            <a:alphaModFix/>
          </a:blip>
          <a:stretch>
            <a:fillRect/>
          </a:stretch>
        </p:blipFill>
        <p:spPr>
          <a:xfrm>
            <a:off x="1640075" y="2490000"/>
            <a:ext cx="8091500" cy="4157000"/>
          </a:xfrm>
          <a:prstGeom prst="rect">
            <a:avLst/>
          </a:prstGeom>
          <a:noFill/>
          <a:ln>
            <a:noFill/>
          </a:ln>
        </p:spPr>
      </p:pic>
      <p:sp>
        <p:nvSpPr>
          <p:cNvPr id="215" name="Google Shape;215;p22"/>
          <p:cNvSpPr txBox="1"/>
          <p:nvPr/>
        </p:nvSpPr>
        <p:spPr>
          <a:xfrm>
            <a:off x="716500" y="1429350"/>
            <a:ext cx="9841800" cy="1212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38761D"/>
              </a:buClr>
              <a:buSzPts val="1500"/>
              <a:buChar char="●"/>
            </a:pPr>
            <a:r>
              <a:rPr lang="en-US" sz="1500" dirty="0">
                <a:solidFill>
                  <a:schemeClr val="dk1"/>
                </a:solidFill>
                <a:highlight>
                  <a:srgbClr val="FFFFFE"/>
                </a:highlight>
              </a:rPr>
              <a:t>TV-MA type of content is preferred by adults and it has highest ratings.</a:t>
            </a:r>
            <a:endParaRPr sz="1300" dirty="0">
              <a:solidFill>
                <a:schemeClr val="dk1"/>
              </a:solidFill>
              <a:latin typeface="Libre Franklin"/>
              <a:ea typeface="Libre Franklin"/>
              <a:cs typeface="Libre Franklin"/>
              <a:sym typeface="Libre Franklin"/>
            </a:endParaRPr>
          </a:p>
          <a:p>
            <a:pPr marL="457200" lvl="0" indent="-323850" algn="l" rtl="0">
              <a:lnSpc>
                <a:spcPct val="115000"/>
              </a:lnSpc>
              <a:spcBef>
                <a:spcPts val="0"/>
              </a:spcBef>
              <a:spcAft>
                <a:spcPts val="0"/>
              </a:spcAft>
              <a:buClr>
                <a:srgbClr val="38761D"/>
              </a:buClr>
              <a:buSzPts val="1500"/>
              <a:buChar char="●"/>
            </a:pPr>
            <a:r>
              <a:rPr lang="en-US" sz="1500" dirty="0">
                <a:solidFill>
                  <a:schemeClr val="dk1"/>
                </a:solidFill>
                <a:highlight>
                  <a:srgbClr val="FFFFFE"/>
                </a:highlight>
              </a:rPr>
              <a:t>TV-14 </a:t>
            </a:r>
            <a:r>
              <a:rPr lang="en-US" sz="1500" dirty="0" err="1">
                <a:solidFill>
                  <a:schemeClr val="dk1"/>
                </a:solidFill>
                <a:highlight>
                  <a:srgbClr val="FFFFFE"/>
                </a:highlight>
              </a:rPr>
              <a:t>typr</a:t>
            </a:r>
            <a:r>
              <a:rPr lang="en-US" sz="1500" dirty="0">
                <a:solidFill>
                  <a:schemeClr val="dk1"/>
                </a:solidFill>
                <a:highlight>
                  <a:srgbClr val="FFFFFE"/>
                </a:highlight>
              </a:rPr>
              <a:t> of content is preferred by teens and it has second highest ratings.</a:t>
            </a:r>
            <a:endParaRPr sz="1500" dirty="0">
              <a:solidFill>
                <a:srgbClr val="124F5C"/>
              </a:solidFill>
            </a:endParaRPr>
          </a:p>
          <a:p>
            <a:pPr marL="457200" lvl="0" indent="-323850" algn="l" rtl="0">
              <a:lnSpc>
                <a:spcPct val="115000"/>
              </a:lnSpc>
              <a:spcBef>
                <a:spcPts val="0"/>
              </a:spcBef>
              <a:spcAft>
                <a:spcPts val="0"/>
              </a:spcAft>
              <a:buClr>
                <a:srgbClr val="38761D"/>
              </a:buClr>
              <a:buSzPts val="1500"/>
              <a:buChar char="●"/>
            </a:pPr>
            <a:r>
              <a:rPr lang="en-US" sz="1500" dirty="0">
                <a:solidFill>
                  <a:schemeClr val="dk1"/>
                </a:solidFill>
                <a:highlight>
                  <a:srgbClr val="FFFFFE"/>
                </a:highlight>
              </a:rPr>
              <a:t>R type of content is preferred by adults.</a:t>
            </a:r>
            <a:endParaRPr sz="1500" dirty="0">
              <a:solidFill>
                <a:srgbClr val="124F5C"/>
              </a:solidFill>
            </a:endParaRPr>
          </a:p>
          <a:p>
            <a:pPr marL="457200" lvl="0" indent="-323850" algn="l" rtl="0">
              <a:lnSpc>
                <a:spcPct val="115000"/>
              </a:lnSpc>
              <a:spcBef>
                <a:spcPts val="0"/>
              </a:spcBef>
              <a:spcAft>
                <a:spcPts val="0"/>
              </a:spcAft>
              <a:buClr>
                <a:srgbClr val="38761D"/>
              </a:buClr>
              <a:buSzPts val="1500"/>
              <a:buChar char="●"/>
            </a:pPr>
            <a:r>
              <a:rPr lang="en-US" sz="1500" dirty="0">
                <a:solidFill>
                  <a:schemeClr val="dk1"/>
                </a:solidFill>
                <a:highlight>
                  <a:srgbClr val="FFFFFE"/>
                </a:highlight>
              </a:rPr>
              <a:t>TV-PG is preferred by older kids.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581200" y="702153"/>
            <a:ext cx="11029500" cy="677100"/>
          </a:xfrm>
          <a:prstGeom prst="rect">
            <a:avLst/>
          </a:prstGeom>
        </p:spPr>
        <p:txBody>
          <a:bodyPr spcFirstLastPara="1" wrap="square" lIns="91425" tIns="45700" rIns="91425" bIns="45700" anchor="b" anchorCtr="0">
            <a:normAutofit/>
          </a:bodyPr>
          <a:lstStyle/>
          <a:p>
            <a:pPr marL="0" marR="192405" lvl="0" indent="0" algn="l" rtl="0">
              <a:lnSpc>
                <a:spcPct val="105749"/>
              </a:lnSpc>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Release_Year </a:t>
            </a:r>
            <a:endParaRPr sz="3200">
              <a:solidFill>
                <a:schemeClr val="dk1"/>
              </a:solidFill>
              <a:highlight>
                <a:srgbClr val="F1C232"/>
              </a:highlight>
            </a:endParaRPr>
          </a:p>
        </p:txBody>
      </p:sp>
      <p:sp>
        <p:nvSpPr>
          <p:cNvPr id="221" name="Google Shape;221;p23"/>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3" name="Picture 2">
            <a:extLst>
              <a:ext uri="{FF2B5EF4-FFF2-40B4-BE49-F238E27FC236}">
                <a16:creationId xmlns:a16="http://schemas.microsoft.com/office/drawing/2014/main" id="{8CA40E41-1455-ADC6-5017-F952BFFE37E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074013" y="1535274"/>
            <a:ext cx="7453446" cy="49854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title"/>
          </p:nvPr>
        </p:nvSpPr>
        <p:spPr>
          <a:xfrm>
            <a:off x="581200" y="702153"/>
            <a:ext cx="11029500" cy="677100"/>
          </a:xfrm>
          <a:prstGeom prst="rect">
            <a:avLst/>
          </a:prstGeom>
        </p:spPr>
        <p:txBody>
          <a:bodyPr spcFirstLastPara="1" wrap="square" lIns="91425" tIns="45700" rIns="91425" bIns="45700" anchor="b" anchorCtr="0">
            <a:normAutofit/>
          </a:bodyPr>
          <a:lstStyle/>
          <a:p>
            <a:pPr marL="0" marR="192405" lvl="0" indent="0" algn="l" rtl="0">
              <a:lnSpc>
                <a:spcPct val="105749"/>
              </a:lnSpc>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Release_year contiuned </a:t>
            </a:r>
            <a:endParaRPr sz="3200">
              <a:solidFill>
                <a:schemeClr val="dk1"/>
              </a:solidFill>
              <a:highlight>
                <a:srgbClr val="F1C232"/>
              </a:highlight>
            </a:endParaRPr>
          </a:p>
        </p:txBody>
      </p:sp>
      <p:sp>
        <p:nvSpPr>
          <p:cNvPr id="228" name="Google Shape;228;p24"/>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29" name="Google Shape;229;p24"/>
          <p:cNvSpPr txBox="1">
            <a:spLocks noGrp="1"/>
          </p:cNvSpPr>
          <p:nvPr>
            <p:ph type="title"/>
          </p:nvPr>
        </p:nvSpPr>
        <p:spPr>
          <a:xfrm>
            <a:off x="581250" y="1957052"/>
            <a:ext cx="11029500" cy="3441600"/>
          </a:xfrm>
          <a:prstGeom prst="rect">
            <a:avLst/>
          </a:prstGeom>
        </p:spPr>
        <p:txBody>
          <a:bodyPr spcFirstLastPara="1" wrap="square" lIns="91425" tIns="45700" rIns="91425" bIns="45700" anchor="t" anchorCtr="0">
            <a:normAutofit fontScale="90000"/>
          </a:bodyPr>
          <a:lstStyle/>
          <a:p>
            <a:pPr marL="0" lvl="0" indent="0" algn="l" rtl="0">
              <a:lnSpc>
                <a:spcPct val="115000"/>
              </a:lnSpc>
              <a:spcBef>
                <a:spcPts val="600"/>
              </a:spcBef>
              <a:spcAft>
                <a:spcPts val="0"/>
              </a:spcAft>
              <a:buNone/>
            </a:pPr>
            <a:endParaRPr sz="2100" dirty="0">
              <a:solidFill>
                <a:srgbClr val="212121"/>
              </a:solidFill>
              <a:highlight>
                <a:srgbClr val="FFFFFF"/>
              </a:highlight>
              <a:latin typeface="Arial"/>
              <a:ea typeface="Arial"/>
              <a:cs typeface="Arial"/>
              <a:sym typeface="Arial"/>
            </a:endParaRPr>
          </a:p>
          <a:p>
            <a:pPr marL="457200" lvl="0" indent="-361950" algn="l" rtl="0">
              <a:lnSpc>
                <a:spcPct val="115000"/>
              </a:lnSpc>
              <a:spcBef>
                <a:spcPts val="600"/>
              </a:spcBef>
              <a:spcAft>
                <a:spcPts val="0"/>
              </a:spcAft>
              <a:buClr>
                <a:srgbClr val="38761D"/>
              </a:buClr>
              <a:buSzPts val="2100"/>
              <a:buFont typeface="Arial"/>
              <a:buChar char="●"/>
            </a:pPr>
            <a:r>
              <a:rPr lang="en-US" sz="2100" dirty="0">
                <a:solidFill>
                  <a:srgbClr val="212121"/>
                </a:solidFill>
                <a:highlight>
                  <a:srgbClr val="FFFFFF"/>
                </a:highlight>
                <a:latin typeface="Arial"/>
                <a:ea typeface="Arial"/>
                <a:cs typeface="Arial"/>
                <a:sym typeface="Arial"/>
              </a:rPr>
              <a:t>Highest number of movies released in 2020 along with 2017 and 2018</a:t>
            </a:r>
            <a:endParaRPr sz="2100" dirty="0">
              <a:solidFill>
                <a:srgbClr val="212121"/>
              </a:solidFill>
              <a:highlight>
                <a:srgbClr val="FFFFFF"/>
              </a:highlight>
              <a:latin typeface="Arial"/>
              <a:ea typeface="Arial"/>
              <a:cs typeface="Arial"/>
              <a:sym typeface="Arial"/>
            </a:endParaRPr>
          </a:p>
          <a:p>
            <a:pPr marL="457200" lvl="0" indent="-361950" algn="l" rtl="0">
              <a:lnSpc>
                <a:spcPct val="115000"/>
              </a:lnSpc>
              <a:spcBef>
                <a:spcPts val="0"/>
              </a:spcBef>
              <a:spcAft>
                <a:spcPts val="0"/>
              </a:spcAft>
              <a:buClr>
                <a:srgbClr val="38761D"/>
              </a:buClr>
              <a:buSzPts val="2100"/>
              <a:buFont typeface="Arial"/>
              <a:buChar char="●"/>
            </a:pPr>
            <a:r>
              <a:rPr lang="en-US" sz="2100" dirty="0">
                <a:solidFill>
                  <a:srgbClr val="212121"/>
                </a:solidFill>
                <a:highlight>
                  <a:srgbClr val="FFFFFF"/>
                </a:highlight>
                <a:latin typeface="Arial"/>
                <a:ea typeface="Arial"/>
                <a:cs typeface="Arial"/>
                <a:sym typeface="Arial"/>
              </a:rPr>
              <a:t>The number of movies on Netflix is growing significantly faster than the number of TV shows.</a:t>
            </a:r>
            <a:endParaRPr sz="2100" dirty="0">
              <a:solidFill>
                <a:srgbClr val="212121"/>
              </a:solidFill>
              <a:highlight>
                <a:srgbClr val="FFFFFF"/>
              </a:highlight>
              <a:latin typeface="Arial"/>
              <a:ea typeface="Arial"/>
              <a:cs typeface="Arial"/>
              <a:sym typeface="Arial"/>
            </a:endParaRPr>
          </a:p>
          <a:p>
            <a:pPr marL="457200" lvl="0" indent="-361950" algn="l" rtl="0">
              <a:lnSpc>
                <a:spcPct val="115000"/>
              </a:lnSpc>
              <a:spcBef>
                <a:spcPts val="0"/>
              </a:spcBef>
              <a:spcAft>
                <a:spcPts val="0"/>
              </a:spcAft>
              <a:buClr>
                <a:srgbClr val="38761D"/>
              </a:buClr>
              <a:buSzPts val="2100"/>
              <a:buFont typeface="Arial"/>
              <a:buChar char="●"/>
            </a:pPr>
            <a:r>
              <a:rPr lang="en-US" sz="2100" dirty="0">
                <a:solidFill>
                  <a:srgbClr val="212121"/>
                </a:solidFill>
                <a:highlight>
                  <a:srgbClr val="FFFFFF"/>
                </a:highlight>
                <a:latin typeface="Arial"/>
                <a:ea typeface="Arial"/>
                <a:cs typeface="Arial"/>
                <a:sym typeface="Arial"/>
              </a:rPr>
              <a:t>We saw a huge increase in the number of movies and television episodes after 2015.</a:t>
            </a:r>
            <a:endParaRPr sz="2100" dirty="0">
              <a:solidFill>
                <a:srgbClr val="212121"/>
              </a:solidFill>
              <a:highlight>
                <a:srgbClr val="FFFFFF"/>
              </a:highlight>
              <a:latin typeface="Arial"/>
              <a:ea typeface="Arial"/>
              <a:cs typeface="Arial"/>
              <a:sym typeface="Arial"/>
            </a:endParaRPr>
          </a:p>
          <a:p>
            <a:pPr marL="457200" lvl="0" indent="-361950" algn="l" rtl="0">
              <a:lnSpc>
                <a:spcPct val="115000"/>
              </a:lnSpc>
              <a:spcBef>
                <a:spcPts val="0"/>
              </a:spcBef>
              <a:spcAft>
                <a:spcPts val="0"/>
              </a:spcAft>
              <a:buClr>
                <a:srgbClr val="38761D"/>
              </a:buClr>
              <a:buSzPts val="2100"/>
              <a:buFont typeface="Arial"/>
              <a:buChar char="●"/>
            </a:pPr>
            <a:r>
              <a:rPr lang="en-US" sz="2100" dirty="0">
                <a:solidFill>
                  <a:srgbClr val="212121"/>
                </a:solidFill>
                <a:highlight>
                  <a:srgbClr val="FFFFFF"/>
                </a:highlight>
                <a:latin typeface="Arial"/>
                <a:ea typeface="Arial"/>
                <a:cs typeface="Arial"/>
                <a:sym typeface="Arial"/>
              </a:rPr>
              <a:t>There is a significant drop in the number of movies and television episodes produced after 2020.</a:t>
            </a:r>
            <a:endParaRPr sz="2100" dirty="0">
              <a:solidFill>
                <a:srgbClr val="212121"/>
              </a:solidFill>
              <a:highlight>
                <a:srgbClr val="FFFFFF"/>
              </a:highlight>
              <a:latin typeface="Arial"/>
              <a:ea typeface="Arial"/>
              <a:cs typeface="Arial"/>
              <a:sym typeface="Arial"/>
            </a:endParaRPr>
          </a:p>
          <a:p>
            <a:pPr marL="457200" lvl="0" indent="-361950" algn="l" rtl="0">
              <a:lnSpc>
                <a:spcPct val="115000"/>
              </a:lnSpc>
              <a:spcBef>
                <a:spcPts val="0"/>
              </a:spcBef>
              <a:spcAft>
                <a:spcPts val="0"/>
              </a:spcAft>
              <a:buClr>
                <a:srgbClr val="38761D"/>
              </a:buClr>
              <a:buSzPts val="2100"/>
              <a:buFont typeface="Arial"/>
              <a:buChar char="●"/>
            </a:pPr>
            <a:r>
              <a:rPr lang="en-US" sz="2100" dirty="0">
                <a:solidFill>
                  <a:srgbClr val="212121"/>
                </a:solidFill>
                <a:highlight>
                  <a:srgbClr val="FFFFFF"/>
                </a:highlight>
                <a:latin typeface="Arial"/>
                <a:ea typeface="Arial"/>
                <a:cs typeface="Arial"/>
                <a:sym typeface="Arial"/>
              </a:rPr>
              <a:t>It appears that Netflix has focused more attention on increasing Movie content that TV Shows. Movies have increased much more dramatically than TV shows.</a:t>
            </a:r>
            <a:endParaRPr b="1" dirty="0">
              <a:solidFill>
                <a:schemeClr val="dk1"/>
              </a:solidFill>
              <a:highlight>
                <a:srgbClr val="F1C232"/>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581200" y="702152"/>
            <a:ext cx="11029500" cy="740100"/>
          </a:xfrm>
          <a:prstGeom prst="rect">
            <a:avLst/>
          </a:prstGeom>
        </p:spPr>
        <p:txBody>
          <a:bodyPr spcFirstLastPara="1" wrap="square" lIns="91425" tIns="45700" rIns="91425" bIns="45700" anchor="b" anchorCtr="0">
            <a:normAutofit/>
          </a:bodyPr>
          <a:lstStyle/>
          <a:p>
            <a:pPr marL="0" lvl="0" indent="0" algn="l" rtl="0">
              <a:lnSpc>
                <a:spcPct val="115000"/>
              </a:lnSpc>
              <a:spcBef>
                <a:spcPts val="500"/>
              </a:spcBef>
              <a:spcAft>
                <a:spcPts val="0"/>
              </a:spcAft>
              <a:buNone/>
            </a:pPr>
            <a:r>
              <a:rPr lang="en-US" b="1">
                <a:solidFill>
                  <a:schemeClr val="dk1"/>
                </a:solidFill>
                <a:highlight>
                  <a:srgbClr val="F1C232"/>
                </a:highlight>
                <a:latin typeface="Arial"/>
                <a:ea typeface="Arial"/>
                <a:cs typeface="Arial"/>
                <a:sym typeface="Arial"/>
              </a:rPr>
              <a:t>Release_month</a:t>
            </a:r>
            <a:endParaRPr/>
          </a:p>
        </p:txBody>
      </p:sp>
      <p:sp>
        <p:nvSpPr>
          <p:cNvPr id="235" name="Google Shape;235;p25"/>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36" name="Google Shape;236;p25"/>
          <p:cNvSpPr txBox="1">
            <a:spLocks noGrp="1"/>
          </p:cNvSpPr>
          <p:nvPr>
            <p:ph type="title"/>
          </p:nvPr>
        </p:nvSpPr>
        <p:spPr>
          <a:xfrm>
            <a:off x="8292900" y="1985025"/>
            <a:ext cx="3317700" cy="4197900"/>
          </a:xfrm>
          <a:prstGeom prst="rect">
            <a:avLst/>
          </a:prstGeom>
        </p:spPr>
        <p:txBody>
          <a:bodyPr spcFirstLastPara="1" wrap="square" lIns="91425" tIns="45700" rIns="91425" bIns="45700" anchor="b" anchorCtr="0">
            <a:normAutofit fontScale="90000"/>
          </a:bodyPr>
          <a:lstStyle/>
          <a:p>
            <a:pPr marL="457200" lvl="0" indent="-337819" algn="l" rtl="0">
              <a:lnSpc>
                <a:spcPct val="115000"/>
              </a:lnSpc>
              <a:spcBef>
                <a:spcPts val="600"/>
              </a:spcBef>
              <a:spcAft>
                <a:spcPts val="0"/>
              </a:spcAft>
              <a:buClr>
                <a:srgbClr val="38761D"/>
              </a:buClr>
              <a:buSzPct val="100000"/>
              <a:buFont typeface="Arial"/>
              <a:buChar char="●"/>
            </a:pPr>
            <a:r>
              <a:rPr lang="en-US" sz="1911">
                <a:solidFill>
                  <a:srgbClr val="212121"/>
                </a:solidFill>
                <a:highlight>
                  <a:srgbClr val="FFFFFF"/>
                </a:highlight>
                <a:latin typeface="Arial"/>
                <a:ea typeface="Arial"/>
                <a:cs typeface="Arial"/>
                <a:sym typeface="Arial"/>
              </a:rPr>
              <a:t>This plot shows from march to september netflix added around 200 TV shows every month and they increased this number from october till january.</a:t>
            </a:r>
            <a:endParaRPr sz="1911">
              <a:solidFill>
                <a:srgbClr val="212121"/>
              </a:solidFill>
              <a:highlight>
                <a:srgbClr val="FFFFFF"/>
              </a:highlight>
              <a:latin typeface="Arial"/>
              <a:ea typeface="Arial"/>
              <a:cs typeface="Arial"/>
              <a:sym typeface="Arial"/>
            </a:endParaRPr>
          </a:p>
          <a:p>
            <a:pPr marL="457200" lvl="0" indent="0" algn="l" rtl="0">
              <a:lnSpc>
                <a:spcPct val="115000"/>
              </a:lnSpc>
              <a:spcBef>
                <a:spcPts val="600"/>
              </a:spcBef>
              <a:spcAft>
                <a:spcPts val="0"/>
              </a:spcAft>
              <a:buNone/>
            </a:pPr>
            <a:endParaRPr sz="1911">
              <a:solidFill>
                <a:srgbClr val="212121"/>
              </a:solidFill>
              <a:highlight>
                <a:srgbClr val="FFFFFF"/>
              </a:highlight>
              <a:latin typeface="Arial"/>
              <a:ea typeface="Arial"/>
              <a:cs typeface="Arial"/>
              <a:sym typeface="Arial"/>
            </a:endParaRPr>
          </a:p>
          <a:p>
            <a:pPr marL="457200" lvl="0" indent="-337819" algn="l" rtl="0">
              <a:lnSpc>
                <a:spcPct val="115000"/>
              </a:lnSpc>
              <a:spcBef>
                <a:spcPts val="600"/>
              </a:spcBef>
              <a:spcAft>
                <a:spcPts val="0"/>
              </a:spcAft>
              <a:buClr>
                <a:srgbClr val="38761D"/>
              </a:buClr>
              <a:buSzPct val="100000"/>
              <a:buFont typeface="Arial"/>
              <a:buChar char="●"/>
            </a:pPr>
            <a:r>
              <a:rPr lang="en-US" sz="1911">
                <a:solidFill>
                  <a:srgbClr val="212121"/>
                </a:solidFill>
                <a:highlight>
                  <a:srgbClr val="FFFFFF"/>
                </a:highlight>
                <a:latin typeface="Arial"/>
                <a:ea typeface="Arial"/>
                <a:cs typeface="Arial"/>
                <a:sym typeface="Arial"/>
              </a:rPr>
              <a:t>Year end and start of the year is showing a significant addition of the content in netflix.</a:t>
            </a:r>
            <a:endParaRPr sz="1911">
              <a:solidFill>
                <a:srgbClr val="212121"/>
              </a:solidFill>
              <a:highlight>
                <a:srgbClr val="FFFFFF"/>
              </a:highlight>
              <a:latin typeface="Arial"/>
              <a:ea typeface="Arial"/>
              <a:cs typeface="Arial"/>
              <a:sym typeface="Arial"/>
            </a:endParaRPr>
          </a:p>
          <a:p>
            <a:pPr marL="0" lvl="0" indent="0" algn="l" rtl="0">
              <a:lnSpc>
                <a:spcPct val="115000"/>
              </a:lnSpc>
              <a:spcBef>
                <a:spcPts val="500"/>
              </a:spcBef>
              <a:spcAft>
                <a:spcPts val="0"/>
              </a:spcAft>
              <a:buNone/>
            </a:pPr>
            <a:endParaRPr/>
          </a:p>
        </p:txBody>
      </p:sp>
      <p:pic>
        <p:nvPicPr>
          <p:cNvPr id="237" name="Google Shape;237;p25"/>
          <p:cNvPicPr preferRelativeResize="0"/>
          <p:nvPr/>
        </p:nvPicPr>
        <p:blipFill>
          <a:blip r:embed="rId3">
            <a:alphaModFix/>
          </a:blip>
          <a:stretch>
            <a:fillRect/>
          </a:stretch>
        </p:blipFill>
        <p:spPr>
          <a:xfrm>
            <a:off x="468925" y="1985025"/>
            <a:ext cx="7401100" cy="399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476250" y="598725"/>
            <a:ext cx="10862400" cy="68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Genre</a:t>
            </a:r>
            <a:endParaRPr>
              <a:solidFill>
                <a:schemeClr val="dk1"/>
              </a:solidFill>
              <a:highlight>
                <a:srgbClr val="F1C232"/>
              </a:highlight>
            </a:endParaRPr>
          </a:p>
        </p:txBody>
      </p:sp>
      <p:sp>
        <p:nvSpPr>
          <p:cNvPr id="243" name="Google Shape;243;p26"/>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44" name="Google Shape;244;p26"/>
          <p:cNvPicPr preferRelativeResize="0"/>
          <p:nvPr/>
        </p:nvPicPr>
        <p:blipFill>
          <a:blip r:embed="rId3">
            <a:alphaModFix/>
          </a:blip>
          <a:stretch>
            <a:fillRect/>
          </a:stretch>
        </p:blipFill>
        <p:spPr>
          <a:xfrm>
            <a:off x="337625" y="1431525"/>
            <a:ext cx="11463849" cy="5057200"/>
          </a:xfrm>
          <a:prstGeom prst="rect">
            <a:avLst/>
          </a:prstGeom>
          <a:noFill/>
          <a:ln>
            <a:noFill/>
          </a:ln>
        </p:spPr>
      </p:pic>
      <p:sp>
        <p:nvSpPr>
          <p:cNvPr id="245" name="Google Shape;245;p26"/>
          <p:cNvSpPr txBox="1"/>
          <p:nvPr/>
        </p:nvSpPr>
        <p:spPr>
          <a:xfrm>
            <a:off x="7375000" y="3817425"/>
            <a:ext cx="6752400" cy="238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600"/>
              </a:spcBef>
              <a:spcAft>
                <a:spcPts val="0"/>
              </a:spcAft>
              <a:buNone/>
            </a:pPr>
            <a:r>
              <a:rPr lang="en-US" sz="1800" b="1">
                <a:solidFill>
                  <a:srgbClr val="212121"/>
                </a:solidFill>
                <a:highlight>
                  <a:srgbClr val="FFFFFF"/>
                </a:highlight>
              </a:rPr>
              <a:t>Top Genre of TV shows are as follows</a:t>
            </a:r>
            <a:endParaRPr sz="1800" b="1">
              <a:solidFill>
                <a:srgbClr val="212121"/>
              </a:solidFill>
              <a:highlight>
                <a:srgbClr val="FFFFFF"/>
              </a:highlight>
            </a:endParaRPr>
          </a:p>
          <a:p>
            <a:pPr marL="457200" lvl="0" indent="-342900" algn="l" rtl="0">
              <a:lnSpc>
                <a:spcPct val="150000"/>
              </a:lnSpc>
              <a:spcBef>
                <a:spcPts val="600"/>
              </a:spcBef>
              <a:spcAft>
                <a:spcPts val="0"/>
              </a:spcAft>
              <a:buClr>
                <a:srgbClr val="212121"/>
              </a:buClr>
              <a:buSzPts val="1800"/>
              <a:buFont typeface="Arial"/>
              <a:buChar char="●"/>
            </a:pPr>
            <a:r>
              <a:rPr lang="en-US" sz="1800" b="1">
                <a:solidFill>
                  <a:srgbClr val="212121"/>
                </a:solidFill>
                <a:highlight>
                  <a:srgbClr val="FFFFFF"/>
                </a:highlight>
              </a:rPr>
              <a:t>Kid's TV</a:t>
            </a:r>
            <a:endParaRPr sz="1800" b="1">
              <a:solidFill>
                <a:srgbClr val="212121"/>
              </a:solidFill>
              <a:highlight>
                <a:srgbClr val="FFFFFF"/>
              </a:highlight>
            </a:endParaRPr>
          </a:p>
          <a:p>
            <a:pPr marL="457200" lvl="0" indent="-342900" algn="l" rtl="0">
              <a:lnSpc>
                <a:spcPct val="150000"/>
              </a:lnSpc>
              <a:spcBef>
                <a:spcPts val="0"/>
              </a:spcBef>
              <a:spcAft>
                <a:spcPts val="0"/>
              </a:spcAft>
              <a:buClr>
                <a:srgbClr val="212121"/>
              </a:buClr>
              <a:buSzPts val="1800"/>
              <a:buFont typeface="Arial"/>
              <a:buChar char="●"/>
            </a:pPr>
            <a:r>
              <a:rPr lang="en-US" sz="1800" b="1">
                <a:solidFill>
                  <a:srgbClr val="212121"/>
                </a:solidFill>
                <a:highlight>
                  <a:srgbClr val="FFFFFF"/>
                </a:highlight>
              </a:rPr>
              <a:t>International TV shows, TV Drama</a:t>
            </a:r>
            <a:endParaRPr sz="1800" b="1">
              <a:solidFill>
                <a:srgbClr val="212121"/>
              </a:solidFill>
              <a:highlight>
                <a:srgbClr val="FFFFFF"/>
              </a:highlight>
            </a:endParaRPr>
          </a:p>
          <a:p>
            <a:pPr marL="457200" lvl="0" indent="-342900" algn="l" rtl="0">
              <a:lnSpc>
                <a:spcPct val="150000"/>
              </a:lnSpc>
              <a:spcBef>
                <a:spcPts val="0"/>
              </a:spcBef>
              <a:spcAft>
                <a:spcPts val="0"/>
              </a:spcAft>
              <a:buClr>
                <a:srgbClr val="212121"/>
              </a:buClr>
              <a:buSzPts val="1800"/>
              <a:buFont typeface="Arial"/>
              <a:buChar char="●"/>
            </a:pPr>
            <a:r>
              <a:rPr lang="en-US" sz="1800" b="1">
                <a:solidFill>
                  <a:srgbClr val="212121"/>
                </a:solidFill>
                <a:highlight>
                  <a:srgbClr val="FFFFFF"/>
                </a:highlight>
              </a:rPr>
              <a:t>Crime TV shows, TV Drama</a:t>
            </a:r>
            <a:endParaRPr sz="1800" b="1">
              <a:solidFill>
                <a:srgbClr val="212121"/>
              </a:solidFill>
              <a:highlight>
                <a:srgbClr val="FFFFFF"/>
              </a:highlight>
            </a:endParaRPr>
          </a:p>
          <a:p>
            <a:pPr marL="457200" lvl="0" indent="0" algn="l" rtl="0">
              <a:lnSpc>
                <a:spcPct val="115000"/>
              </a:lnSpc>
              <a:spcBef>
                <a:spcPts val="190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581200" y="702150"/>
            <a:ext cx="11029500" cy="604200"/>
          </a:xfrm>
          <a:prstGeom prst="rect">
            <a:avLst/>
          </a:prstGeom>
        </p:spPr>
        <p:txBody>
          <a:bodyPr spcFirstLastPara="1" wrap="square" lIns="91425" tIns="45700" rIns="91425" bIns="45700" anchor="b" anchorCtr="0">
            <a:normAutofit fontScale="90000"/>
          </a:bodyPr>
          <a:lstStyle/>
          <a:p>
            <a:pPr marL="0" lvl="0" indent="0" algn="l" rtl="0">
              <a:lnSpc>
                <a:spcPct val="115000"/>
              </a:lnSpc>
              <a:spcBef>
                <a:spcPts val="1200"/>
              </a:spcBef>
              <a:spcAft>
                <a:spcPts val="0"/>
              </a:spcAft>
              <a:buNone/>
            </a:pPr>
            <a:r>
              <a:rPr lang="en-US" b="1">
                <a:solidFill>
                  <a:schemeClr val="dk1"/>
                </a:solidFill>
                <a:highlight>
                  <a:srgbClr val="F1C232"/>
                </a:highlight>
                <a:latin typeface="Arial"/>
                <a:ea typeface="Arial"/>
                <a:cs typeface="Arial"/>
                <a:sym typeface="Arial"/>
              </a:rPr>
              <a:t>Duration</a:t>
            </a:r>
            <a:endParaRPr/>
          </a:p>
        </p:txBody>
      </p:sp>
      <p:sp>
        <p:nvSpPr>
          <p:cNvPr id="251" name="Google Shape;251;p27"/>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52" name="Google Shape;252;p27"/>
          <p:cNvSpPr txBox="1"/>
          <p:nvPr/>
        </p:nvSpPr>
        <p:spPr>
          <a:xfrm>
            <a:off x="581200" y="1414575"/>
            <a:ext cx="10191900" cy="461100"/>
          </a:xfrm>
          <a:prstGeom prst="rect">
            <a:avLst/>
          </a:prstGeom>
          <a:noFill/>
          <a:ln>
            <a:noFill/>
          </a:ln>
        </p:spPr>
        <p:txBody>
          <a:bodyPr spcFirstLastPara="1" wrap="square" lIns="91425" tIns="91425" rIns="91425" bIns="91425" anchor="t" anchorCtr="0">
            <a:spAutoFit/>
          </a:bodyPr>
          <a:lstStyle/>
          <a:p>
            <a:pPr marL="0" marR="394120" lvl="0" indent="0" algn="l" rtl="0">
              <a:lnSpc>
                <a:spcPct val="111622"/>
              </a:lnSpc>
              <a:spcBef>
                <a:spcPts val="0"/>
              </a:spcBef>
              <a:spcAft>
                <a:spcPts val="0"/>
              </a:spcAft>
              <a:buNone/>
            </a:pPr>
            <a:endParaRPr sz="1795">
              <a:solidFill>
                <a:srgbClr val="134F5C"/>
              </a:solidFill>
            </a:endParaRPr>
          </a:p>
        </p:txBody>
      </p:sp>
      <p:sp>
        <p:nvSpPr>
          <p:cNvPr id="253" name="Google Shape;253;p27"/>
          <p:cNvSpPr txBox="1"/>
          <p:nvPr/>
        </p:nvSpPr>
        <p:spPr>
          <a:xfrm>
            <a:off x="8366775" y="1751275"/>
            <a:ext cx="3072000" cy="1653600"/>
          </a:xfrm>
          <a:prstGeom prst="rect">
            <a:avLst/>
          </a:prstGeom>
          <a:noFill/>
          <a:ln>
            <a:noFill/>
          </a:ln>
        </p:spPr>
        <p:txBody>
          <a:bodyPr spcFirstLastPara="1" wrap="square" lIns="91425" tIns="91425" rIns="91425" bIns="91425" anchor="t" anchorCtr="0">
            <a:spAutoFit/>
          </a:bodyPr>
          <a:lstStyle/>
          <a:p>
            <a:pPr marL="457200" lvl="0" indent="-374650" algn="l" rtl="0">
              <a:lnSpc>
                <a:spcPct val="115000"/>
              </a:lnSpc>
              <a:spcBef>
                <a:spcPts val="0"/>
              </a:spcBef>
              <a:spcAft>
                <a:spcPts val="0"/>
              </a:spcAft>
              <a:buClr>
                <a:srgbClr val="00707C"/>
              </a:buClr>
              <a:buSzPts val="2300"/>
              <a:buChar char="●"/>
            </a:pPr>
            <a:r>
              <a:rPr lang="en-US" sz="1550" b="1" dirty="0">
                <a:solidFill>
                  <a:schemeClr val="dk1"/>
                </a:solidFill>
                <a:highlight>
                  <a:srgbClr val="FFFFFE"/>
                </a:highlight>
              </a:rPr>
              <a:t>This bar plot clearly shows that the NC-17 rating type, along with TV-14 and PG-13, has the most runtime.</a:t>
            </a:r>
            <a:endParaRPr sz="2300" b="1" dirty="0">
              <a:solidFill>
                <a:srgbClr val="00707C"/>
              </a:solidFill>
            </a:endParaRPr>
          </a:p>
        </p:txBody>
      </p:sp>
      <p:pic>
        <p:nvPicPr>
          <p:cNvPr id="3" name="Picture 2" descr="A graph of a bar graph&#10;&#10;Description automatically generated with medium confidence">
            <a:extLst>
              <a:ext uri="{FF2B5EF4-FFF2-40B4-BE49-F238E27FC236}">
                <a16:creationId xmlns:a16="http://schemas.microsoft.com/office/drawing/2014/main" id="{CF4879F9-F05F-97B7-BE21-7F22BA0AE600}"/>
              </a:ext>
            </a:extLst>
          </p:cNvPr>
          <p:cNvPicPr>
            <a:picLocks noChangeAspect="1"/>
          </p:cNvPicPr>
          <p:nvPr/>
        </p:nvPicPr>
        <p:blipFill>
          <a:blip r:embed="rId3"/>
          <a:stretch>
            <a:fillRect/>
          </a:stretch>
        </p:blipFill>
        <p:spPr>
          <a:xfrm>
            <a:off x="0" y="1780466"/>
            <a:ext cx="8278761" cy="50775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581200" y="489850"/>
            <a:ext cx="9977100" cy="775500"/>
          </a:xfrm>
          <a:prstGeom prst="rect">
            <a:avLst/>
          </a:prstGeom>
        </p:spPr>
        <p:txBody>
          <a:bodyPr spcFirstLastPara="1" wrap="square" lIns="91425" tIns="45700" rIns="91425" bIns="45700" anchor="b" anchorCtr="0">
            <a:normAutofit fontScale="90000"/>
          </a:bodyPr>
          <a:lstStyle/>
          <a:p>
            <a:pPr marL="228600" lvl="0" indent="0" algn="l" rtl="0">
              <a:lnSpc>
                <a:spcPct val="115000"/>
              </a:lnSpc>
              <a:spcBef>
                <a:spcPts val="1200"/>
              </a:spcBef>
              <a:spcAft>
                <a:spcPts val="0"/>
              </a:spcAft>
              <a:buNone/>
            </a:pPr>
            <a:endParaRPr sz="3300" b="1">
              <a:solidFill>
                <a:srgbClr val="CC0000"/>
              </a:solidFill>
              <a:latin typeface="Arial"/>
              <a:ea typeface="Arial"/>
              <a:cs typeface="Arial"/>
              <a:sym typeface="Arial"/>
            </a:endParaRPr>
          </a:p>
          <a:p>
            <a:pPr marL="228600" lvl="0" indent="0" algn="l" rtl="0">
              <a:lnSpc>
                <a:spcPct val="115000"/>
              </a:lnSpc>
              <a:spcBef>
                <a:spcPts val="1200"/>
              </a:spcBef>
              <a:spcAft>
                <a:spcPts val="0"/>
              </a:spcAft>
              <a:buNone/>
            </a:pPr>
            <a:endParaRPr sz="3300" b="1">
              <a:solidFill>
                <a:srgbClr val="CC0000"/>
              </a:solidFill>
              <a:latin typeface="Arial"/>
              <a:ea typeface="Arial"/>
              <a:cs typeface="Arial"/>
              <a:sym typeface="Arial"/>
            </a:endParaRPr>
          </a:p>
          <a:p>
            <a:pPr marL="0" lvl="0" indent="0" algn="l" rtl="0">
              <a:lnSpc>
                <a:spcPct val="115000"/>
              </a:lnSpc>
              <a:spcBef>
                <a:spcPts val="1200"/>
              </a:spcBef>
              <a:spcAft>
                <a:spcPts val="0"/>
              </a:spcAft>
              <a:buNone/>
            </a:pPr>
            <a:r>
              <a:rPr lang="en-US" sz="3111" b="1">
                <a:solidFill>
                  <a:schemeClr val="dk1"/>
                </a:solidFill>
                <a:highlight>
                  <a:srgbClr val="F1C232"/>
                </a:highlight>
                <a:latin typeface="Arial"/>
                <a:ea typeface="Arial"/>
                <a:cs typeface="Arial"/>
                <a:sym typeface="Arial"/>
              </a:rPr>
              <a:t>COUNTRY</a:t>
            </a:r>
            <a:endParaRPr sz="3111"/>
          </a:p>
        </p:txBody>
      </p:sp>
      <p:sp>
        <p:nvSpPr>
          <p:cNvPr id="260" name="Google Shape;260;p28"/>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261" name="Google Shape;261;p28"/>
          <p:cNvPicPr preferRelativeResize="0"/>
          <p:nvPr/>
        </p:nvPicPr>
        <p:blipFill>
          <a:blip r:embed="rId3">
            <a:alphaModFix/>
          </a:blip>
          <a:stretch>
            <a:fillRect/>
          </a:stretch>
        </p:blipFill>
        <p:spPr>
          <a:xfrm>
            <a:off x="627200" y="2631100"/>
            <a:ext cx="10220325" cy="3857625"/>
          </a:xfrm>
          <a:prstGeom prst="rect">
            <a:avLst/>
          </a:prstGeom>
          <a:noFill/>
          <a:ln>
            <a:noFill/>
          </a:ln>
        </p:spPr>
      </p:pic>
      <p:sp>
        <p:nvSpPr>
          <p:cNvPr id="262" name="Google Shape;262;p28"/>
          <p:cNvSpPr txBox="1">
            <a:spLocks noGrp="1"/>
          </p:cNvSpPr>
          <p:nvPr>
            <p:ph type="title"/>
          </p:nvPr>
        </p:nvSpPr>
        <p:spPr>
          <a:xfrm>
            <a:off x="748825" y="1593175"/>
            <a:ext cx="9977100" cy="854700"/>
          </a:xfrm>
          <a:prstGeom prst="rect">
            <a:avLst/>
          </a:prstGeom>
        </p:spPr>
        <p:txBody>
          <a:bodyPr spcFirstLastPara="1" wrap="square" lIns="91425" tIns="45700" rIns="91425" bIns="45700" anchor="b" anchorCtr="0">
            <a:normAutofit fontScale="90000"/>
          </a:bodyPr>
          <a:lstStyle/>
          <a:p>
            <a:pPr marL="457200" lvl="0" indent="0" algn="l" rtl="0">
              <a:lnSpc>
                <a:spcPct val="135714"/>
              </a:lnSpc>
              <a:spcBef>
                <a:spcPts val="0"/>
              </a:spcBef>
              <a:spcAft>
                <a:spcPts val="0"/>
              </a:spcAft>
              <a:buNone/>
            </a:pPr>
            <a:endParaRPr sz="1705" b="1">
              <a:solidFill>
                <a:schemeClr val="dk1"/>
              </a:solidFill>
              <a:highlight>
                <a:srgbClr val="FFFFFE"/>
              </a:highlight>
              <a:latin typeface="Arial"/>
              <a:ea typeface="Arial"/>
              <a:cs typeface="Arial"/>
              <a:sym typeface="Arial"/>
            </a:endParaRPr>
          </a:p>
          <a:p>
            <a:pPr marL="457200" lvl="0" indent="-332422" algn="l" rtl="0">
              <a:lnSpc>
                <a:spcPct val="135714"/>
              </a:lnSpc>
              <a:spcBef>
                <a:spcPts val="0"/>
              </a:spcBef>
              <a:spcAft>
                <a:spcPts val="0"/>
              </a:spcAft>
              <a:buClr>
                <a:srgbClr val="38761D"/>
              </a:buClr>
              <a:buSzPct val="106514"/>
              <a:buFont typeface="Arial"/>
              <a:buChar char="●"/>
            </a:pPr>
            <a:r>
              <a:rPr lang="en-US" sz="1705" b="1">
                <a:solidFill>
                  <a:schemeClr val="dk1"/>
                </a:solidFill>
                <a:highlight>
                  <a:srgbClr val="FFFFFE"/>
                </a:highlight>
                <a:latin typeface="Arial"/>
                <a:ea typeface="Arial"/>
                <a:cs typeface="Arial"/>
                <a:sym typeface="Arial"/>
              </a:rPr>
              <a:t>This plot shows that the United States, along with India and the United Kingdom, has the most content.</a:t>
            </a:r>
            <a:endParaRPr sz="3300" b="1">
              <a:solidFill>
                <a:srgbClr val="CC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458725" y="579700"/>
            <a:ext cx="11029500" cy="740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solidFill>
                  <a:schemeClr val="dk1"/>
                </a:solidFill>
                <a:highlight>
                  <a:srgbClr val="F1C232"/>
                </a:highlight>
                <a:latin typeface="Arial"/>
                <a:ea typeface="Arial"/>
                <a:cs typeface="Arial"/>
                <a:sym typeface="Arial"/>
              </a:rPr>
              <a:t>Originals</a:t>
            </a:r>
            <a:endParaRPr b="1">
              <a:solidFill>
                <a:schemeClr val="dk1"/>
              </a:solidFill>
              <a:highlight>
                <a:srgbClr val="F1C232"/>
              </a:highlight>
            </a:endParaRPr>
          </a:p>
        </p:txBody>
      </p:sp>
      <p:sp>
        <p:nvSpPr>
          <p:cNvPr id="268" name="Google Shape;268;p29"/>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69" name="Google Shape;269;p29"/>
          <p:cNvPicPr preferRelativeResize="0"/>
          <p:nvPr/>
        </p:nvPicPr>
        <p:blipFill>
          <a:blip r:embed="rId3">
            <a:alphaModFix/>
          </a:blip>
          <a:stretch>
            <a:fillRect/>
          </a:stretch>
        </p:blipFill>
        <p:spPr>
          <a:xfrm>
            <a:off x="1239125" y="2140775"/>
            <a:ext cx="4226175" cy="3240450"/>
          </a:xfrm>
          <a:prstGeom prst="rect">
            <a:avLst/>
          </a:prstGeom>
          <a:noFill/>
          <a:ln>
            <a:noFill/>
          </a:ln>
        </p:spPr>
      </p:pic>
      <p:sp>
        <p:nvSpPr>
          <p:cNvPr id="270" name="Google Shape;270;p29"/>
          <p:cNvSpPr txBox="1">
            <a:spLocks noGrp="1"/>
          </p:cNvSpPr>
          <p:nvPr>
            <p:ph type="title"/>
          </p:nvPr>
        </p:nvSpPr>
        <p:spPr>
          <a:xfrm>
            <a:off x="6383225" y="2412900"/>
            <a:ext cx="5521200" cy="2032200"/>
          </a:xfrm>
          <a:prstGeom prst="rect">
            <a:avLst/>
          </a:prstGeom>
        </p:spPr>
        <p:txBody>
          <a:bodyPr spcFirstLastPara="1" wrap="square" lIns="91425" tIns="45700" rIns="91425" bIns="45700" anchor="b" anchorCtr="0">
            <a:normAutofit fontScale="90000"/>
          </a:bodyPr>
          <a:lstStyle/>
          <a:p>
            <a:pPr marL="0" lvl="0" indent="0" algn="l" rtl="0">
              <a:lnSpc>
                <a:spcPct val="135714"/>
              </a:lnSpc>
              <a:spcBef>
                <a:spcPts val="0"/>
              </a:spcBef>
              <a:spcAft>
                <a:spcPts val="0"/>
              </a:spcAft>
              <a:buClr>
                <a:schemeClr val="dk1"/>
              </a:buClr>
              <a:buSzPct val="46153"/>
              <a:buFont typeface="Arial"/>
              <a:buNone/>
            </a:pPr>
            <a:endParaRPr sz="2383" b="1">
              <a:solidFill>
                <a:schemeClr val="dk1"/>
              </a:solidFill>
              <a:highlight>
                <a:srgbClr val="FFFFFE"/>
              </a:highlight>
              <a:latin typeface="Arial"/>
              <a:ea typeface="Arial"/>
              <a:cs typeface="Arial"/>
              <a:sym typeface="Arial"/>
            </a:endParaRPr>
          </a:p>
          <a:p>
            <a:pPr marL="457200" lvl="0" indent="-364807" algn="l" rtl="0">
              <a:lnSpc>
                <a:spcPct val="150000"/>
              </a:lnSpc>
              <a:spcBef>
                <a:spcPts val="0"/>
              </a:spcBef>
              <a:spcAft>
                <a:spcPts val="0"/>
              </a:spcAft>
              <a:buClr>
                <a:srgbClr val="38761D"/>
              </a:buClr>
              <a:buSzPct val="100000"/>
              <a:buFont typeface="Arial"/>
              <a:buChar char="●"/>
            </a:pPr>
            <a:r>
              <a:rPr lang="en-US" sz="2383" b="1">
                <a:solidFill>
                  <a:schemeClr val="dk1"/>
                </a:solidFill>
                <a:highlight>
                  <a:srgbClr val="FFFFFE"/>
                </a:highlight>
                <a:latin typeface="Arial"/>
                <a:ea typeface="Arial"/>
                <a:cs typeface="Arial"/>
                <a:sym typeface="Arial"/>
              </a:rPr>
              <a:t>30% movies released on Netflix.</a:t>
            </a:r>
            <a:endParaRPr sz="2383" b="1">
              <a:solidFill>
                <a:schemeClr val="dk1"/>
              </a:solidFill>
              <a:highlight>
                <a:srgbClr val="FFFFFE"/>
              </a:highlight>
              <a:latin typeface="Arial"/>
              <a:ea typeface="Arial"/>
              <a:cs typeface="Arial"/>
              <a:sym typeface="Arial"/>
            </a:endParaRPr>
          </a:p>
          <a:p>
            <a:pPr marL="457200" lvl="0" indent="0" algn="l" rtl="0">
              <a:lnSpc>
                <a:spcPct val="150000"/>
              </a:lnSpc>
              <a:spcBef>
                <a:spcPts val="0"/>
              </a:spcBef>
              <a:spcAft>
                <a:spcPts val="0"/>
              </a:spcAft>
              <a:buNone/>
            </a:pPr>
            <a:endParaRPr sz="2383" b="1">
              <a:solidFill>
                <a:schemeClr val="dk1"/>
              </a:solidFill>
              <a:highlight>
                <a:srgbClr val="FFFFFE"/>
              </a:highlight>
              <a:latin typeface="Arial"/>
              <a:ea typeface="Arial"/>
              <a:cs typeface="Arial"/>
              <a:sym typeface="Arial"/>
            </a:endParaRPr>
          </a:p>
          <a:p>
            <a:pPr marL="457200" lvl="0" indent="-364807" algn="l" rtl="0">
              <a:lnSpc>
                <a:spcPct val="150000"/>
              </a:lnSpc>
              <a:spcBef>
                <a:spcPts val="0"/>
              </a:spcBef>
              <a:spcAft>
                <a:spcPts val="0"/>
              </a:spcAft>
              <a:buClr>
                <a:srgbClr val="38761D"/>
              </a:buClr>
              <a:buSzPct val="100000"/>
              <a:buFont typeface="Arial"/>
              <a:buChar char="●"/>
            </a:pPr>
            <a:r>
              <a:rPr lang="en-US" sz="2383" b="1">
                <a:solidFill>
                  <a:schemeClr val="dk1"/>
                </a:solidFill>
                <a:highlight>
                  <a:srgbClr val="FFFFFE"/>
                </a:highlight>
                <a:latin typeface="Arial"/>
                <a:ea typeface="Arial"/>
                <a:cs typeface="Arial"/>
                <a:sym typeface="Arial"/>
              </a:rPr>
              <a:t>70% movies added on Netflix were released earlier by different mode.</a:t>
            </a:r>
            <a:endParaRPr b="1">
              <a:solidFill>
                <a:schemeClr val="dk1"/>
              </a:solidFill>
              <a:highlight>
                <a:srgbClr val="F1C232"/>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442250" y="646500"/>
            <a:ext cx="10720500" cy="743100"/>
          </a:xfrm>
          <a:prstGeom prst="rect">
            <a:avLst/>
          </a:prstGeom>
        </p:spPr>
        <p:txBody>
          <a:bodyPr spcFirstLastPara="1" wrap="square" lIns="91425" tIns="45700" rIns="91425" bIns="45700" anchor="b" anchorCtr="0">
            <a:normAutofit fontScale="90000"/>
          </a:bodyPr>
          <a:lstStyle/>
          <a:p>
            <a:pPr marL="0" lvl="0" indent="0" algn="l" rtl="0">
              <a:lnSpc>
                <a:spcPct val="148447"/>
              </a:lnSpc>
              <a:spcBef>
                <a:spcPts val="2069"/>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Feature Engineering</a:t>
            </a:r>
            <a:r>
              <a:rPr lang="en-US">
                <a:solidFill>
                  <a:schemeClr val="dk1"/>
                </a:solidFill>
                <a:highlight>
                  <a:srgbClr val="F1C232"/>
                </a:highlight>
                <a:latin typeface="Arial"/>
                <a:ea typeface="Arial"/>
                <a:cs typeface="Arial"/>
                <a:sym typeface="Arial"/>
              </a:rPr>
              <a:t> </a:t>
            </a:r>
            <a:endParaRPr>
              <a:solidFill>
                <a:schemeClr val="dk1"/>
              </a:solidFill>
              <a:highlight>
                <a:srgbClr val="F1C232"/>
              </a:highlight>
            </a:endParaRPr>
          </a:p>
        </p:txBody>
      </p:sp>
      <p:sp>
        <p:nvSpPr>
          <p:cNvPr id="276" name="Google Shape;276;p30"/>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77" name="Google Shape;277;p30"/>
          <p:cNvSpPr txBox="1"/>
          <p:nvPr/>
        </p:nvSpPr>
        <p:spPr>
          <a:xfrm>
            <a:off x="442250" y="1681600"/>
            <a:ext cx="3936600" cy="615600"/>
          </a:xfrm>
          <a:prstGeom prst="rect">
            <a:avLst/>
          </a:prstGeom>
          <a:noFill/>
          <a:ln>
            <a:noFill/>
          </a:ln>
        </p:spPr>
        <p:txBody>
          <a:bodyPr spcFirstLastPara="1" wrap="square" lIns="91425" tIns="91425" rIns="91425" bIns="91425" anchor="t" anchorCtr="0">
            <a:spAutoFit/>
          </a:bodyPr>
          <a:lstStyle/>
          <a:p>
            <a:pPr marL="0" lvl="0" indent="0" algn="l" rtl="0">
              <a:lnSpc>
                <a:spcPct val="148447"/>
              </a:lnSpc>
              <a:spcBef>
                <a:spcPts val="2069"/>
              </a:spcBef>
              <a:spcAft>
                <a:spcPts val="0"/>
              </a:spcAft>
              <a:buClr>
                <a:schemeClr val="dk1"/>
              </a:buClr>
              <a:buSzPts val="1100"/>
              <a:buFont typeface="Arial"/>
              <a:buNone/>
            </a:pPr>
            <a:r>
              <a:rPr lang="en-US" sz="2800" b="1">
                <a:solidFill>
                  <a:schemeClr val="dk1"/>
                </a:solidFill>
                <a:highlight>
                  <a:srgbClr val="00FF00"/>
                </a:highlight>
              </a:rPr>
              <a:t>1] Text data to strings</a:t>
            </a:r>
            <a:endParaRPr>
              <a:highlight>
                <a:srgbClr val="00FF00"/>
              </a:highlight>
              <a:latin typeface="Libre Franklin"/>
              <a:ea typeface="Libre Franklin"/>
              <a:cs typeface="Libre Franklin"/>
              <a:sym typeface="Libre Franklin"/>
            </a:endParaRPr>
          </a:p>
        </p:txBody>
      </p:sp>
      <p:sp>
        <p:nvSpPr>
          <p:cNvPr id="278" name="Google Shape;278;p30"/>
          <p:cNvSpPr/>
          <p:nvPr/>
        </p:nvSpPr>
        <p:spPr>
          <a:xfrm>
            <a:off x="647400" y="3053175"/>
            <a:ext cx="1687200" cy="138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Import of stopwords from NLTK</a:t>
            </a:r>
            <a:endParaRPr sz="1600" b="1"/>
          </a:p>
        </p:txBody>
      </p:sp>
      <p:sp>
        <p:nvSpPr>
          <p:cNvPr id="279" name="Google Shape;279;p30"/>
          <p:cNvSpPr/>
          <p:nvPr/>
        </p:nvSpPr>
        <p:spPr>
          <a:xfrm>
            <a:off x="3734263" y="3053175"/>
            <a:ext cx="1687200" cy="138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Converting text data into lowercase text for uniformity</a:t>
            </a:r>
            <a:endParaRPr sz="1600" b="1"/>
          </a:p>
        </p:txBody>
      </p:sp>
      <p:sp>
        <p:nvSpPr>
          <p:cNvPr id="280" name="Google Shape;280;p30"/>
          <p:cNvSpPr/>
          <p:nvPr/>
        </p:nvSpPr>
        <p:spPr>
          <a:xfrm>
            <a:off x="6718650" y="3053175"/>
            <a:ext cx="1687200" cy="138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Remove Punctuations</a:t>
            </a:r>
            <a:endParaRPr sz="1600" b="1"/>
          </a:p>
        </p:txBody>
      </p:sp>
      <p:sp>
        <p:nvSpPr>
          <p:cNvPr id="281" name="Google Shape;281;p30"/>
          <p:cNvSpPr/>
          <p:nvPr/>
        </p:nvSpPr>
        <p:spPr>
          <a:xfrm>
            <a:off x="9703025" y="3053175"/>
            <a:ext cx="1687200" cy="138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a:t>Remove Stopwords</a:t>
            </a:r>
            <a:endParaRPr sz="1700" b="1"/>
          </a:p>
        </p:txBody>
      </p:sp>
      <p:sp>
        <p:nvSpPr>
          <p:cNvPr id="282" name="Google Shape;282;p30"/>
          <p:cNvSpPr txBox="1"/>
          <p:nvPr/>
        </p:nvSpPr>
        <p:spPr>
          <a:xfrm>
            <a:off x="647400" y="5194550"/>
            <a:ext cx="61023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48447"/>
              </a:lnSpc>
              <a:spcBef>
                <a:spcPts val="2069"/>
              </a:spcBef>
              <a:spcAft>
                <a:spcPts val="0"/>
              </a:spcAft>
              <a:buClr>
                <a:srgbClr val="38761D"/>
              </a:buClr>
              <a:buSzPts val="2000"/>
              <a:buChar char="●"/>
            </a:pPr>
            <a:r>
              <a:rPr lang="en-US" sz="2000" b="1">
                <a:solidFill>
                  <a:schemeClr val="dk1"/>
                </a:solidFill>
                <a:highlight>
                  <a:schemeClr val="lt1"/>
                </a:highlight>
              </a:rPr>
              <a:t>Now our text data is ready for vectorization.</a:t>
            </a:r>
            <a:endParaRPr sz="600">
              <a:highlight>
                <a:schemeClr val="lt1"/>
              </a:highlight>
              <a:latin typeface="Libre Franklin"/>
              <a:ea typeface="Libre Franklin"/>
              <a:cs typeface="Libre Franklin"/>
              <a:sym typeface="Libre Franklin"/>
            </a:endParaRPr>
          </a:p>
        </p:txBody>
      </p:sp>
      <p:sp>
        <p:nvSpPr>
          <p:cNvPr id="283" name="Google Shape;283;p30"/>
          <p:cNvSpPr/>
          <p:nvPr/>
        </p:nvSpPr>
        <p:spPr>
          <a:xfrm>
            <a:off x="2458325" y="3597800"/>
            <a:ext cx="10524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5543850" y="3563325"/>
            <a:ext cx="10524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8528238" y="3597800"/>
            <a:ext cx="10524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442250" y="646500"/>
            <a:ext cx="10720500" cy="743100"/>
          </a:xfrm>
          <a:prstGeom prst="rect">
            <a:avLst/>
          </a:prstGeom>
        </p:spPr>
        <p:txBody>
          <a:bodyPr spcFirstLastPara="1" wrap="square" lIns="91425" tIns="45700" rIns="91425" bIns="45700" anchor="b" anchorCtr="0">
            <a:normAutofit fontScale="90000"/>
          </a:bodyPr>
          <a:lstStyle/>
          <a:p>
            <a:pPr marL="0" lvl="0" indent="0" algn="l" rtl="0">
              <a:lnSpc>
                <a:spcPct val="148447"/>
              </a:lnSpc>
              <a:spcBef>
                <a:spcPts val="2069"/>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Feature Engineering</a:t>
            </a:r>
            <a:r>
              <a:rPr lang="en-US">
                <a:solidFill>
                  <a:schemeClr val="dk1"/>
                </a:solidFill>
                <a:highlight>
                  <a:srgbClr val="F1C232"/>
                </a:highlight>
                <a:latin typeface="Arial"/>
                <a:ea typeface="Arial"/>
                <a:cs typeface="Arial"/>
                <a:sym typeface="Arial"/>
              </a:rPr>
              <a:t> </a:t>
            </a:r>
            <a:endParaRPr>
              <a:solidFill>
                <a:schemeClr val="dk1"/>
              </a:solidFill>
              <a:highlight>
                <a:srgbClr val="F1C232"/>
              </a:highlight>
            </a:endParaRPr>
          </a:p>
        </p:txBody>
      </p:sp>
      <p:sp>
        <p:nvSpPr>
          <p:cNvPr id="291" name="Google Shape;291;p31"/>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292" name="Google Shape;292;p31"/>
          <p:cNvSpPr txBox="1"/>
          <p:nvPr/>
        </p:nvSpPr>
        <p:spPr>
          <a:xfrm>
            <a:off x="442250" y="1681600"/>
            <a:ext cx="3936600" cy="615600"/>
          </a:xfrm>
          <a:prstGeom prst="rect">
            <a:avLst/>
          </a:prstGeom>
          <a:noFill/>
          <a:ln>
            <a:noFill/>
          </a:ln>
        </p:spPr>
        <p:txBody>
          <a:bodyPr spcFirstLastPara="1" wrap="square" lIns="91425" tIns="91425" rIns="91425" bIns="91425" anchor="t" anchorCtr="0">
            <a:spAutoFit/>
          </a:bodyPr>
          <a:lstStyle/>
          <a:p>
            <a:pPr marL="0" lvl="0" indent="0" algn="l" rtl="0">
              <a:lnSpc>
                <a:spcPct val="148447"/>
              </a:lnSpc>
              <a:spcBef>
                <a:spcPts val="2069"/>
              </a:spcBef>
              <a:spcAft>
                <a:spcPts val="0"/>
              </a:spcAft>
              <a:buNone/>
            </a:pPr>
            <a:r>
              <a:rPr lang="en-US" sz="2800" b="1">
                <a:solidFill>
                  <a:schemeClr val="dk1"/>
                </a:solidFill>
                <a:highlight>
                  <a:srgbClr val="00FF00"/>
                </a:highlight>
              </a:rPr>
              <a:t>2] Vectorization</a:t>
            </a:r>
            <a:endParaRPr>
              <a:highlight>
                <a:srgbClr val="00FF00"/>
              </a:highlight>
              <a:latin typeface="Libre Franklin"/>
              <a:ea typeface="Libre Franklin"/>
              <a:cs typeface="Libre Franklin"/>
              <a:sym typeface="Libre Franklin"/>
            </a:endParaRPr>
          </a:p>
        </p:txBody>
      </p:sp>
      <p:sp>
        <p:nvSpPr>
          <p:cNvPr id="293" name="Google Shape;293;p31"/>
          <p:cNvSpPr/>
          <p:nvPr/>
        </p:nvSpPr>
        <p:spPr>
          <a:xfrm>
            <a:off x="1947475" y="2777400"/>
            <a:ext cx="1879200" cy="15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t>Text Data</a:t>
            </a:r>
            <a:r>
              <a:rPr lang="en-US"/>
              <a:t>	</a:t>
            </a:r>
            <a:endParaRPr/>
          </a:p>
        </p:txBody>
      </p:sp>
      <p:sp>
        <p:nvSpPr>
          <p:cNvPr id="294" name="Google Shape;294;p31"/>
          <p:cNvSpPr/>
          <p:nvPr/>
        </p:nvSpPr>
        <p:spPr>
          <a:xfrm>
            <a:off x="7778300" y="2777400"/>
            <a:ext cx="1879200" cy="15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t>Array format for clustering</a:t>
            </a:r>
            <a:endParaRPr sz="2100" b="1"/>
          </a:p>
        </p:txBody>
      </p:sp>
      <p:sp>
        <p:nvSpPr>
          <p:cNvPr id="295" name="Google Shape;295;p31"/>
          <p:cNvSpPr/>
          <p:nvPr/>
        </p:nvSpPr>
        <p:spPr>
          <a:xfrm>
            <a:off x="4196900" y="3390450"/>
            <a:ext cx="33468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txBox="1"/>
          <p:nvPr/>
        </p:nvSpPr>
        <p:spPr>
          <a:xfrm>
            <a:off x="4863816" y="2900850"/>
            <a:ext cx="201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Libre Franklin"/>
                <a:ea typeface="Libre Franklin"/>
                <a:cs typeface="Libre Franklin"/>
                <a:sym typeface="Libre Franklin"/>
              </a:rPr>
              <a:t>TFIDF Vectorization</a:t>
            </a:r>
            <a:endParaRPr b="1">
              <a:latin typeface="Libre Franklin"/>
              <a:ea typeface="Libre Franklin"/>
              <a:cs typeface="Libre Franklin"/>
              <a:sym typeface="Libre Franklin"/>
            </a:endParaRPr>
          </a:p>
        </p:txBody>
      </p:sp>
      <p:sp>
        <p:nvSpPr>
          <p:cNvPr id="297" name="Google Shape;297;p31"/>
          <p:cNvSpPr txBox="1"/>
          <p:nvPr/>
        </p:nvSpPr>
        <p:spPr>
          <a:xfrm>
            <a:off x="622500" y="5000850"/>
            <a:ext cx="9300000" cy="5079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rgbClr val="38761D"/>
              </a:buClr>
              <a:buSzPts val="2100"/>
              <a:buFont typeface="Roboto"/>
              <a:buChar char="●"/>
            </a:pPr>
            <a:r>
              <a:rPr lang="en-US" sz="2100" b="1">
                <a:solidFill>
                  <a:srgbClr val="212529"/>
                </a:solidFill>
                <a:highlight>
                  <a:srgbClr val="FFFFFF"/>
                </a:highlight>
                <a:latin typeface="Roboto"/>
                <a:ea typeface="Roboto"/>
                <a:cs typeface="Roboto"/>
                <a:sym typeface="Roboto"/>
              </a:rPr>
              <a:t>Convert a collection of raw documents to a matrix of TF-IDF features.</a:t>
            </a:r>
            <a:endParaRPr sz="2300" b="1">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581200" y="702152"/>
            <a:ext cx="11029500" cy="75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latin typeface="Arial"/>
                <a:ea typeface="Arial"/>
                <a:cs typeface="Arial"/>
                <a:sym typeface="Arial"/>
              </a:rPr>
              <a:t>Content</a:t>
            </a:r>
            <a:endParaRPr b="1">
              <a:latin typeface="Arial"/>
              <a:ea typeface="Arial"/>
              <a:cs typeface="Arial"/>
              <a:sym typeface="Arial"/>
            </a:endParaRPr>
          </a:p>
        </p:txBody>
      </p:sp>
      <p:sp>
        <p:nvSpPr>
          <p:cNvPr id="107" name="Google Shape;107;p14"/>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graphicFrame>
        <p:nvGraphicFramePr>
          <p:cNvPr id="108" name="Google Shape;108;p14"/>
          <p:cNvGraphicFramePr/>
          <p:nvPr/>
        </p:nvGraphicFramePr>
        <p:xfrm>
          <a:off x="581200" y="1582350"/>
          <a:ext cx="10287000" cy="3565890"/>
        </p:xfrm>
        <a:graphic>
          <a:graphicData uri="http://schemas.openxmlformats.org/drawingml/2006/table">
            <a:tbl>
              <a:tblPr>
                <a:noFill/>
                <a:tableStyleId>{CB54D72D-FE0E-4BF7-9689-1DD2070A91A7}</a:tableStyleId>
              </a:tblPr>
              <a:tblGrid>
                <a:gridCol w="911675">
                  <a:extLst>
                    <a:ext uri="{9D8B030D-6E8A-4147-A177-3AD203B41FA5}">
                      <a16:colId xmlns:a16="http://schemas.microsoft.com/office/drawing/2014/main" val="20000"/>
                    </a:ext>
                  </a:extLst>
                </a:gridCol>
                <a:gridCol w="8626950">
                  <a:extLst>
                    <a:ext uri="{9D8B030D-6E8A-4147-A177-3AD203B41FA5}">
                      <a16:colId xmlns:a16="http://schemas.microsoft.com/office/drawing/2014/main" val="20001"/>
                    </a:ext>
                  </a:extLst>
                </a:gridCol>
                <a:gridCol w="7483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b="1"/>
                        <a:t>1</a:t>
                      </a:r>
                      <a:endParaRPr b="1"/>
                    </a:p>
                  </a:txBody>
                  <a:tcPr marL="91425" marR="91425" marT="91425" marB="91425"/>
                </a:tc>
                <a:tc>
                  <a:txBody>
                    <a:bodyPr/>
                    <a:lstStyle/>
                    <a:p>
                      <a:pPr marL="0" lvl="0" indent="0" algn="l" rtl="0">
                        <a:spcBef>
                          <a:spcPts val="0"/>
                        </a:spcBef>
                        <a:spcAft>
                          <a:spcPts val="0"/>
                        </a:spcAft>
                        <a:buNone/>
                      </a:pPr>
                      <a:r>
                        <a:rPr lang="en-US" b="1">
                          <a:solidFill>
                            <a:srgbClr val="1155CC"/>
                          </a:solidFill>
                        </a:rPr>
                        <a:t>Steps in UnSupervised ML</a:t>
                      </a:r>
                      <a:endParaRPr b="1">
                        <a:solidFill>
                          <a:srgbClr val="1155CC"/>
                        </a:solidFill>
                      </a:endParaRPr>
                    </a:p>
                  </a:txBody>
                  <a:tcPr marL="91425" marR="91425" marT="91425" marB="91425"/>
                </a:tc>
                <a:tc>
                  <a:txBody>
                    <a:bodyPr/>
                    <a:lstStyle/>
                    <a:p>
                      <a:pPr marL="0" lvl="0" indent="0" algn="l" rtl="0">
                        <a:spcBef>
                          <a:spcPts val="0"/>
                        </a:spcBef>
                        <a:spcAft>
                          <a:spcPts val="0"/>
                        </a:spcAft>
                        <a:buNone/>
                      </a:pPr>
                      <a:r>
                        <a:rPr lang="en-US" b="1"/>
                        <a:t>3</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a:t>2</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b="1">
                          <a:solidFill>
                            <a:srgbClr val="1155CC"/>
                          </a:solidFill>
                        </a:rPr>
                        <a:t>Problem Statement </a:t>
                      </a:r>
                      <a:endParaRPr b="1">
                        <a:solidFill>
                          <a:srgbClr val="1155CC"/>
                        </a:solidFill>
                      </a:endParaRPr>
                    </a:p>
                  </a:txBody>
                  <a:tcPr marL="91425" marR="91425" marT="91425" marB="91425"/>
                </a:tc>
                <a:tc>
                  <a:txBody>
                    <a:bodyPr/>
                    <a:lstStyle/>
                    <a:p>
                      <a:pPr marL="0" lvl="0" indent="0" algn="l" rtl="0">
                        <a:spcBef>
                          <a:spcPts val="0"/>
                        </a:spcBef>
                        <a:spcAft>
                          <a:spcPts val="0"/>
                        </a:spcAft>
                        <a:buNone/>
                      </a:pPr>
                      <a:r>
                        <a:rPr lang="en-US" b="1"/>
                        <a:t>4</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b="1"/>
                        <a:t>3</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b="1">
                          <a:solidFill>
                            <a:srgbClr val="1155CC"/>
                          </a:solidFill>
                        </a:rPr>
                        <a:t>Data Summary</a:t>
                      </a:r>
                      <a:endParaRPr b="1">
                        <a:solidFill>
                          <a:srgbClr val="1155CC"/>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5</a:t>
                      </a:r>
                      <a:endParaRPr b="1"/>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b="1"/>
                        <a:t>4</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b="1">
                          <a:solidFill>
                            <a:srgbClr val="1155CC"/>
                          </a:solidFill>
                        </a:rPr>
                        <a:t>Missing Value Treatment</a:t>
                      </a:r>
                      <a:endParaRPr b="1">
                        <a:solidFill>
                          <a:srgbClr val="1155CC"/>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7</a:t>
                      </a:r>
                      <a:endParaRPr b="1"/>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b="1"/>
                        <a:t>5</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523722" lvl="0" indent="-523722" algn="l" rtl="0">
                        <a:spcBef>
                          <a:spcPts val="383"/>
                        </a:spcBef>
                        <a:spcAft>
                          <a:spcPts val="0"/>
                        </a:spcAft>
                        <a:buClr>
                          <a:schemeClr val="dk1"/>
                        </a:buClr>
                        <a:buSzPts val="1100"/>
                        <a:buFont typeface="Arial"/>
                        <a:buNone/>
                      </a:pPr>
                      <a:r>
                        <a:rPr lang="en-US" b="1">
                          <a:solidFill>
                            <a:srgbClr val="1155CC"/>
                          </a:solidFill>
                        </a:rPr>
                        <a:t>Exploratory Data Analysis</a:t>
                      </a:r>
                      <a:endParaRPr>
                        <a:solidFill>
                          <a:srgbClr val="1155CC"/>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8</a:t>
                      </a:r>
                      <a:endParaRPr b="1"/>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a:t>6</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523730" lvl="0" indent="-523730" algn="l" rtl="0">
                        <a:spcBef>
                          <a:spcPts val="384"/>
                        </a:spcBef>
                        <a:spcAft>
                          <a:spcPts val="0"/>
                        </a:spcAft>
                        <a:buClr>
                          <a:schemeClr val="dk1"/>
                        </a:buClr>
                        <a:buSzPts val="1100"/>
                        <a:buFont typeface="Arial"/>
                        <a:buNone/>
                      </a:pPr>
                      <a:r>
                        <a:rPr lang="en-US" b="1">
                          <a:solidFill>
                            <a:srgbClr val="1155CC"/>
                          </a:solidFill>
                        </a:rPr>
                        <a:t>Correlation Analysis</a:t>
                      </a:r>
                      <a:endParaRPr b="1">
                        <a:solidFill>
                          <a:srgbClr val="1155CC"/>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21</a:t>
                      </a:r>
                      <a:endParaRPr b="1"/>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b="1"/>
                        <a:t>7</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523730" lvl="0" indent="-523730" algn="l" rtl="0">
                        <a:spcBef>
                          <a:spcPts val="384"/>
                        </a:spcBef>
                        <a:spcAft>
                          <a:spcPts val="0"/>
                        </a:spcAft>
                        <a:buClr>
                          <a:schemeClr val="dk1"/>
                        </a:buClr>
                        <a:buSzPts val="1100"/>
                        <a:buFont typeface="Arial"/>
                        <a:buNone/>
                      </a:pPr>
                      <a:r>
                        <a:rPr lang="en-US" b="1">
                          <a:solidFill>
                            <a:srgbClr val="1155CC"/>
                          </a:solidFill>
                        </a:rPr>
                        <a:t>Feature Engineering </a:t>
                      </a:r>
                      <a:endParaRPr b="1">
                        <a:solidFill>
                          <a:srgbClr val="1155CC"/>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22</a:t>
                      </a:r>
                      <a:endParaRPr b="1"/>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b="1"/>
                        <a:t>8</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523730" lvl="0" indent="-523730" algn="l" rtl="0">
                        <a:spcBef>
                          <a:spcPts val="384"/>
                        </a:spcBef>
                        <a:spcAft>
                          <a:spcPts val="0"/>
                        </a:spcAft>
                        <a:buClr>
                          <a:schemeClr val="dk1"/>
                        </a:buClr>
                        <a:buSzPts val="1100"/>
                        <a:buFont typeface="Arial"/>
                        <a:buNone/>
                      </a:pPr>
                      <a:r>
                        <a:rPr lang="en-US" b="1">
                          <a:solidFill>
                            <a:srgbClr val="1155CC"/>
                          </a:solidFill>
                        </a:rPr>
                        <a:t>Apply Clustering Model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latin typeface="Franklin Gothic"/>
                          <a:ea typeface="Franklin Gothic"/>
                          <a:cs typeface="Franklin Gothic"/>
                          <a:sym typeface="Franklin Gothic"/>
                        </a:rPr>
                        <a:t>23</a:t>
                      </a:r>
                      <a:endParaRPr b="1">
                        <a:latin typeface="Franklin Gothic"/>
                        <a:ea typeface="Franklin Gothic"/>
                        <a:cs typeface="Franklin Gothic"/>
                        <a:sym typeface="Franklin Gothic"/>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b="1"/>
                        <a:t>9</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533323" lvl="0" indent="-533323" algn="l" rtl="0">
                        <a:spcBef>
                          <a:spcPts val="383"/>
                        </a:spcBef>
                        <a:spcAft>
                          <a:spcPts val="0"/>
                        </a:spcAft>
                        <a:buClr>
                          <a:schemeClr val="dk1"/>
                        </a:buClr>
                        <a:buSzPts val="1100"/>
                        <a:buFont typeface="Arial"/>
                        <a:buNone/>
                      </a:pPr>
                      <a:r>
                        <a:rPr lang="en-US" b="1">
                          <a:solidFill>
                            <a:srgbClr val="1155CC"/>
                          </a:solidFill>
                        </a:rPr>
                        <a:t>Conclusion</a:t>
                      </a:r>
                      <a:endParaRPr>
                        <a:solidFill>
                          <a:srgbClr val="1155CC"/>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latin typeface="Franklin Gothic"/>
                          <a:ea typeface="Franklin Gothic"/>
                          <a:cs typeface="Franklin Gothic"/>
                          <a:sym typeface="Franklin Gothic"/>
                        </a:rPr>
                        <a:t>25</a:t>
                      </a:r>
                      <a:endParaRPr b="1">
                        <a:latin typeface="Franklin Gothic"/>
                        <a:ea typeface="Franklin Gothic"/>
                        <a:cs typeface="Franklin Gothic"/>
                        <a:sym typeface="Franklin Gothic"/>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390700" y="579702"/>
            <a:ext cx="11029500" cy="743100"/>
          </a:xfrm>
          <a:prstGeom prst="rect">
            <a:avLst/>
          </a:prstGeom>
        </p:spPr>
        <p:txBody>
          <a:bodyPr spcFirstLastPara="1" wrap="square" lIns="91425" tIns="45700" rIns="91425" bIns="45700" anchor="b" anchorCtr="0">
            <a:normAutofit fontScale="90000"/>
          </a:bodyPr>
          <a:lstStyle/>
          <a:p>
            <a:pPr marL="0" marR="419417" lvl="0" indent="0" algn="l" rtl="0">
              <a:lnSpc>
                <a:spcPct val="194783"/>
              </a:lnSpc>
              <a:spcBef>
                <a:spcPts val="2069"/>
              </a:spcBef>
              <a:spcAft>
                <a:spcPts val="0"/>
              </a:spcAft>
              <a:buNone/>
            </a:pPr>
            <a:r>
              <a:rPr lang="en-US" b="1">
                <a:solidFill>
                  <a:schemeClr val="dk1"/>
                </a:solidFill>
                <a:highlight>
                  <a:srgbClr val="F1C232"/>
                </a:highlight>
                <a:latin typeface="Arial"/>
                <a:ea typeface="Arial"/>
                <a:cs typeface="Arial"/>
                <a:sym typeface="Arial"/>
              </a:rPr>
              <a:t>1</a:t>
            </a:r>
            <a:r>
              <a:rPr lang="en-US" b="1">
                <a:solidFill>
                  <a:schemeClr val="dk1"/>
                </a:solidFill>
                <a:highlight>
                  <a:srgbClr val="F1C232"/>
                </a:highlight>
              </a:rPr>
              <a:t>.  K-means Clustring</a:t>
            </a:r>
            <a:endParaRPr b="1">
              <a:solidFill>
                <a:schemeClr val="dk1"/>
              </a:solidFill>
              <a:highlight>
                <a:srgbClr val="F1C232"/>
              </a:highlight>
            </a:endParaRPr>
          </a:p>
        </p:txBody>
      </p:sp>
      <p:sp>
        <p:nvSpPr>
          <p:cNvPr id="303" name="Google Shape;303;p32"/>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304" name="Google Shape;304;p32"/>
          <p:cNvPicPr preferRelativeResize="0"/>
          <p:nvPr/>
        </p:nvPicPr>
        <p:blipFill>
          <a:blip r:embed="rId3">
            <a:alphaModFix/>
          </a:blip>
          <a:stretch>
            <a:fillRect/>
          </a:stretch>
        </p:blipFill>
        <p:spPr>
          <a:xfrm>
            <a:off x="490838" y="1810702"/>
            <a:ext cx="8620125" cy="3590925"/>
          </a:xfrm>
          <a:prstGeom prst="rect">
            <a:avLst/>
          </a:prstGeom>
          <a:noFill/>
          <a:ln>
            <a:noFill/>
          </a:ln>
        </p:spPr>
      </p:pic>
      <p:sp>
        <p:nvSpPr>
          <p:cNvPr id="305" name="Google Shape;305;p32"/>
          <p:cNvSpPr txBox="1"/>
          <p:nvPr/>
        </p:nvSpPr>
        <p:spPr>
          <a:xfrm>
            <a:off x="150913" y="5674200"/>
            <a:ext cx="9300000" cy="67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38761D"/>
              </a:buClr>
              <a:buSzPts val="1600"/>
              <a:buFont typeface="Roboto"/>
              <a:buChar char="●"/>
            </a:pPr>
            <a:r>
              <a:rPr lang="en-US" sz="1600" b="1">
                <a:solidFill>
                  <a:srgbClr val="212121"/>
                </a:solidFill>
                <a:highlight>
                  <a:srgbClr val="FFFFFF"/>
                </a:highlight>
                <a:latin typeface="Roboto"/>
                <a:ea typeface="Roboto"/>
                <a:cs typeface="Roboto"/>
                <a:sym typeface="Roboto"/>
              </a:rPr>
              <a:t>By value count we can see that maximum observations are stored in cluster 0 that is 2462. This will be the biggest cluster.</a:t>
            </a:r>
            <a:endParaRPr sz="2700" b="1">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390700" y="579702"/>
            <a:ext cx="11029500" cy="743100"/>
          </a:xfrm>
          <a:prstGeom prst="rect">
            <a:avLst/>
          </a:prstGeom>
        </p:spPr>
        <p:txBody>
          <a:bodyPr spcFirstLastPara="1" wrap="square" lIns="91425" tIns="45700" rIns="91425" bIns="45700" anchor="b" anchorCtr="0">
            <a:normAutofit fontScale="90000"/>
          </a:bodyPr>
          <a:lstStyle/>
          <a:p>
            <a:pPr marL="0" marR="419417" lvl="0" indent="0" algn="l" rtl="0">
              <a:lnSpc>
                <a:spcPct val="194783"/>
              </a:lnSpc>
              <a:spcBef>
                <a:spcPts val="2069"/>
              </a:spcBef>
              <a:spcAft>
                <a:spcPts val="0"/>
              </a:spcAft>
              <a:buNone/>
            </a:pPr>
            <a:r>
              <a:rPr lang="en-US" b="1">
                <a:solidFill>
                  <a:schemeClr val="dk1"/>
                </a:solidFill>
                <a:highlight>
                  <a:srgbClr val="F1C232"/>
                </a:highlight>
                <a:latin typeface="Arial"/>
                <a:ea typeface="Arial"/>
                <a:cs typeface="Arial"/>
                <a:sym typeface="Arial"/>
              </a:rPr>
              <a:t>1</a:t>
            </a:r>
            <a:r>
              <a:rPr lang="en-US" b="1">
                <a:solidFill>
                  <a:schemeClr val="dk1"/>
                </a:solidFill>
                <a:highlight>
                  <a:srgbClr val="F1C232"/>
                </a:highlight>
              </a:rPr>
              <a:t>.  K-means Clustring</a:t>
            </a:r>
            <a:endParaRPr b="1">
              <a:solidFill>
                <a:schemeClr val="dk1"/>
              </a:solidFill>
              <a:highlight>
                <a:srgbClr val="F1C232"/>
              </a:highlight>
            </a:endParaRPr>
          </a:p>
        </p:txBody>
      </p:sp>
      <p:sp>
        <p:nvSpPr>
          <p:cNvPr id="311" name="Google Shape;311;p33"/>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312" name="Google Shape;312;p33"/>
          <p:cNvSpPr txBox="1">
            <a:spLocks noGrp="1"/>
          </p:cNvSpPr>
          <p:nvPr>
            <p:ph type="title"/>
          </p:nvPr>
        </p:nvSpPr>
        <p:spPr>
          <a:xfrm>
            <a:off x="6910750" y="1512850"/>
            <a:ext cx="4700100" cy="4100100"/>
          </a:xfrm>
          <a:prstGeom prst="rect">
            <a:avLst/>
          </a:prstGeom>
        </p:spPr>
        <p:txBody>
          <a:bodyPr spcFirstLastPara="1" wrap="square" lIns="91425" tIns="45700" rIns="91425" bIns="45700" anchor="b" anchorCtr="0">
            <a:noAutofit/>
          </a:bodyPr>
          <a:lstStyle/>
          <a:p>
            <a:pPr marL="457200" lvl="0" indent="-365125" algn="l" rtl="0">
              <a:lnSpc>
                <a:spcPct val="135714"/>
              </a:lnSpc>
              <a:spcBef>
                <a:spcPts val="0"/>
              </a:spcBef>
              <a:spcAft>
                <a:spcPts val="0"/>
              </a:spcAft>
              <a:buClr>
                <a:srgbClr val="38761D"/>
              </a:buClr>
              <a:buSzPts val="2150"/>
              <a:buFont typeface="Arial"/>
              <a:buChar char="●"/>
            </a:pPr>
            <a:r>
              <a:rPr lang="en-US" sz="2150" b="1">
                <a:solidFill>
                  <a:schemeClr val="dk1"/>
                </a:solidFill>
                <a:highlight>
                  <a:srgbClr val="FFFFFE"/>
                </a:highlight>
                <a:latin typeface="Arial"/>
                <a:ea typeface="Arial"/>
                <a:cs typeface="Arial"/>
                <a:sym typeface="Arial"/>
              </a:rPr>
              <a:t>Finding the optimal number of clusters using the elbow method</a:t>
            </a:r>
            <a:endParaRPr sz="2150" b="1">
              <a:solidFill>
                <a:schemeClr val="dk1"/>
              </a:solidFill>
              <a:highlight>
                <a:srgbClr val="FFFFFE"/>
              </a:highlight>
              <a:latin typeface="Arial"/>
              <a:ea typeface="Arial"/>
              <a:cs typeface="Arial"/>
              <a:sym typeface="Arial"/>
            </a:endParaRPr>
          </a:p>
          <a:p>
            <a:pPr marL="0" lvl="0" indent="0" algn="l" rtl="0">
              <a:lnSpc>
                <a:spcPct val="135714"/>
              </a:lnSpc>
              <a:spcBef>
                <a:spcPts val="0"/>
              </a:spcBef>
              <a:spcAft>
                <a:spcPts val="0"/>
              </a:spcAft>
              <a:buNone/>
            </a:pPr>
            <a:endParaRPr sz="2150" b="1">
              <a:solidFill>
                <a:schemeClr val="dk1"/>
              </a:solidFill>
              <a:highlight>
                <a:srgbClr val="FFFFFE"/>
              </a:highlight>
              <a:latin typeface="Arial"/>
              <a:ea typeface="Arial"/>
              <a:cs typeface="Arial"/>
              <a:sym typeface="Arial"/>
            </a:endParaRPr>
          </a:p>
          <a:p>
            <a:pPr marL="457200" lvl="0" indent="-358775" algn="l" rtl="0">
              <a:lnSpc>
                <a:spcPct val="135714"/>
              </a:lnSpc>
              <a:spcBef>
                <a:spcPts val="0"/>
              </a:spcBef>
              <a:spcAft>
                <a:spcPts val="0"/>
              </a:spcAft>
              <a:buClr>
                <a:srgbClr val="38761D"/>
              </a:buClr>
              <a:buSzPts val="2050"/>
              <a:buFont typeface="Arial"/>
              <a:buChar char="●"/>
            </a:pPr>
            <a:r>
              <a:rPr lang="en-US" sz="2050" b="1">
                <a:solidFill>
                  <a:schemeClr val="dk1"/>
                </a:solidFill>
                <a:highlight>
                  <a:srgbClr val="FFFFFE"/>
                </a:highlight>
                <a:latin typeface="Arial"/>
                <a:ea typeface="Arial"/>
                <a:cs typeface="Arial"/>
                <a:sym typeface="Arial"/>
              </a:rPr>
              <a:t>Using the elbow method and the Silhouette score, 28 clusters were formed.</a:t>
            </a:r>
            <a:endParaRPr sz="2050" b="1">
              <a:solidFill>
                <a:schemeClr val="dk1"/>
              </a:solidFill>
              <a:highlight>
                <a:srgbClr val="FFFFFE"/>
              </a:highlight>
              <a:latin typeface="Arial"/>
              <a:ea typeface="Arial"/>
              <a:cs typeface="Arial"/>
              <a:sym typeface="Arial"/>
            </a:endParaRPr>
          </a:p>
          <a:p>
            <a:pPr marL="0" lvl="0" indent="0" algn="l" rtl="0">
              <a:lnSpc>
                <a:spcPct val="135714"/>
              </a:lnSpc>
              <a:spcBef>
                <a:spcPts val="0"/>
              </a:spcBef>
              <a:spcAft>
                <a:spcPts val="0"/>
              </a:spcAft>
              <a:buNone/>
            </a:pPr>
            <a:endParaRPr sz="2150" b="1">
              <a:solidFill>
                <a:schemeClr val="dk1"/>
              </a:solidFill>
              <a:highlight>
                <a:srgbClr val="FFFFFE"/>
              </a:highlight>
              <a:latin typeface="Arial"/>
              <a:ea typeface="Arial"/>
              <a:cs typeface="Arial"/>
              <a:sym typeface="Arial"/>
            </a:endParaRPr>
          </a:p>
        </p:txBody>
      </p:sp>
      <p:pic>
        <p:nvPicPr>
          <p:cNvPr id="313" name="Google Shape;313;p33"/>
          <p:cNvPicPr preferRelativeResize="0"/>
          <p:nvPr/>
        </p:nvPicPr>
        <p:blipFill>
          <a:blip r:embed="rId3">
            <a:alphaModFix/>
          </a:blip>
          <a:stretch>
            <a:fillRect/>
          </a:stretch>
        </p:blipFill>
        <p:spPr>
          <a:xfrm>
            <a:off x="623475" y="1920275"/>
            <a:ext cx="5589100" cy="429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581250" y="653150"/>
            <a:ext cx="11029500" cy="583500"/>
          </a:xfrm>
          <a:prstGeom prst="rect">
            <a:avLst/>
          </a:prstGeom>
        </p:spPr>
        <p:txBody>
          <a:bodyPr spcFirstLastPara="1" wrap="square" lIns="91425" tIns="45700" rIns="91425" bIns="45700" anchor="b" anchorCtr="0">
            <a:normAutofit fontScale="90000"/>
          </a:bodyPr>
          <a:lstStyle/>
          <a:p>
            <a:pPr marL="0" marR="850900" lvl="0" indent="0" algn="l" rtl="0">
              <a:lnSpc>
                <a:spcPct val="226363"/>
              </a:lnSpc>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2.  Agglomerative Clustring</a:t>
            </a:r>
            <a:endParaRPr/>
          </a:p>
        </p:txBody>
      </p:sp>
      <p:sp>
        <p:nvSpPr>
          <p:cNvPr id="319" name="Google Shape;319;p34"/>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320" name="Google Shape;320;p34"/>
          <p:cNvSpPr txBox="1">
            <a:spLocks noGrp="1"/>
          </p:cNvSpPr>
          <p:nvPr>
            <p:ph type="title"/>
          </p:nvPr>
        </p:nvSpPr>
        <p:spPr>
          <a:xfrm>
            <a:off x="438200" y="1603725"/>
            <a:ext cx="11029500" cy="2637600"/>
          </a:xfrm>
          <a:prstGeom prst="rect">
            <a:avLst/>
          </a:prstGeom>
        </p:spPr>
        <p:txBody>
          <a:bodyPr spcFirstLastPara="1" wrap="square" lIns="91425" tIns="45700" rIns="91425" bIns="45700" anchor="b" anchorCtr="0">
            <a:noAutofit/>
          </a:bodyPr>
          <a:lstStyle/>
          <a:p>
            <a:pPr marL="0" lvl="0" indent="0" algn="just" rtl="0">
              <a:lnSpc>
                <a:spcPct val="135714"/>
              </a:lnSpc>
              <a:spcBef>
                <a:spcPts val="0"/>
              </a:spcBef>
              <a:spcAft>
                <a:spcPts val="0"/>
              </a:spcAft>
              <a:buClr>
                <a:schemeClr val="dk1"/>
              </a:buClr>
              <a:buSzPts val="1100"/>
              <a:buFont typeface="Arial"/>
              <a:buNone/>
            </a:pPr>
            <a:r>
              <a:rPr lang="en-US" sz="1783">
                <a:solidFill>
                  <a:schemeClr val="dk1"/>
                </a:solidFill>
                <a:highlight>
                  <a:srgbClr val="FFFFFE"/>
                </a:highlight>
                <a:latin typeface="Arial"/>
                <a:ea typeface="Arial"/>
                <a:cs typeface="Arial"/>
                <a:sym typeface="Arial"/>
              </a:rPr>
              <a:t>Agglomerative Clustering is a bottom-up approach to clustering in which each data point is considered as a single-point cluster and then successively merged with other clusters based on a similarity metric. The process continues until all points are merged into one large cluster or a stopping criterion is met. </a:t>
            </a:r>
            <a:endParaRPr sz="1783">
              <a:solidFill>
                <a:schemeClr val="dk1"/>
              </a:solidFill>
              <a:highlight>
                <a:srgbClr val="FFFFFE"/>
              </a:highlight>
              <a:latin typeface="Arial"/>
              <a:ea typeface="Arial"/>
              <a:cs typeface="Arial"/>
              <a:sym typeface="Arial"/>
            </a:endParaRPr>
          </a:p>
          <a:p>
            <a:pPr marL="0" lvl="0" indent="0" algn="just" rtl="0">
              <a:lnSpc>
                <a:spcPct val="135714"/>
              </a:lnSpc>
              <a:spcBef>
                <a:spcPts val="0"/>
              </a:spcBef>
              <a:spcAft>
                <a:spcPts val="0"/>
              </a:spcAft>
              <a:buClr>
                <a:schemeClr val="dk1"/>
              </a:buClr>
              <a:buSzPts val="1100"/>
              <a:buFont typeface="Arial"/>
              <a:buNone/>
            </a:pPr>
            <a:endParaRPr sz="1783">
              <a:solidFill>
                <a:schemeClr val="dk1"/>
              </a:solidFill>
              <a:highlight>
                <a:srgbClr val="FFFFFE"/>
              </a:highlight>
              <a:latin typeface="Arial"/>
              <a:ea typeface="Arial"/>
              <a:cs typeface="Arial"/>
              <a:sym typeface="Arial"/>
            </a:endParaRPr>
          </a:p>
          <a:p>
            <a:pPr marL="0" lvl="0" indent="0" algn="just" rtl="0">
              <a:lnSpc>
                <a:spcPct val="135714"/>
              </a:lnSpc>
              <a:spcBef>
                <a:spcPts val="0"/>
              </a:spcBef>
              <a:spcAft>
                <a:spcPts val="0"/>
              </a:spcAft>
              <a:buClr>
                <a:schemeClr val="dk1"/>
              </a:buClr>
              <a:buSzPts val="1100"/>
              <a:buFont typeface="Arial"/>
              <a:buNone/>
            </a:pPr>
            <a:r>
              <a:rPr lang="en-US" sz="1783">
                <a:solidFill>
                  <a:schemeClr val="dk1"/>
                </a:solidFill>
                <a:highlight>
                  <a:srgbClr val="FFFFFE"/>
                </a:highlight>
                <a:latin typeface="Arial"/>
                <a:ea typeface="Arial"/>
                <a:cs typeface="Arial"/>
                <a:sym typeface="Arial"/>
              </a:rPr>
              <a:t>This approach can be used for hierarchical clustering, where the result is represented as a tree-like structure called a dendrogram.</a:t>
            </a:r>
            <a:endParaRPr sz="1783">
              <a:solidFill>
                <a:schemeClr val="dk1"/>
              </a:solidFill>
              <a:highlight>
                <a:srgbClr val="FFFFFE"/>
              </a:highlight>
              <a:latin typeface="Arial"/>
              <a:ea typeface="Arial"/>
              <a:cs typeface="Arial"/>
              <a:sym typeface="Arial"/>
            </a:endParaRPr>
          </a:p>
          <a:p>
            <a:pPr marL="0" marR="850900" lvl="0" indent="0" algn="l" rtl="0">
              <a:lnSpc>
                <a:spcPct val="226363"/>
              </a:lnSpc>
              <a:spcBef>
                <a:spcPts val="0"/>
              </a:spcBef>
              <a:spcAft>
                <a:spcPts val="0"/>
              </a:spcAft>
              <a:buClr>
                <a:schemeClr val="dk1"/>
              </a:buClr>
              <a:buSzPts val="1100"/>
              <a:buFont typeface="Arial"/>
              <a:buNone/>
            </a:pPr>
            <a:endParaRPr/>
          </a:p>
        </p:txBody>
      </p:sp>
      <p:sp>
        <p:nvSpPr>
          <p:cNvPr id="321" name="Google Shape;321;p34"/>
          <p:cNvSpPr txBox="1">
            <a:spLocks noGrp="1"/>
          </p:cNvSpPr>
          <p:nvPr>
            <p:ph type="title"/>
          </p:nvPr>
        </p:nvSpPr>
        <p:spPr>
          <a:xfrm>
            <a:off x="527300" y="4241325"/>
            <a:ext cx="11029500" cy="1193700"/>
          </a:xfrm>
          <a:prstGeom prst="rect">
            <a:avLst/>
          </a:prstGeom>
        </p:spPr>
        <p:txBody>
          <a:bodyPr spcFirstLastPara="1" wrap="square" lIns="91425" tIns="45700" rIns="91425" bIns="45700" anchor="b" anchorCtr="0">
            <a:noAutofit/>
          </a:bodyPr>
          <a:lstStyle/>
          <a:p>
            <a:pPr marL="457200" marR="850900" lvl="0" indent="-341841" algn="l" rtl="0">
              <a:lnSpc>
                <a:spcPct val="226363"/>
              </a:lnSpc>
              <a:spcBef>
                <a:spcPts val="0"/>
              </a:spcBef>
              <a:spcAft>
                <a:spcPts val="0"/>
              </a:spcAft>
              <a:buClr>
                <a:srgbClr val="38761D"/>
              </a:buClr>
              <a:buSzPts val="1783"/>
              <a:buFont typeface="Arial"/>
              <a:buChar char="●"/>
            </a:pPr>
            <a:r>
              <a:rPr lang="en-US" sz="1783" b="1">
                <a:solidFill>
                  <a:schemeClr val="dk1"/>
                </a:solidFill>
                <a:highlight>
                  <a:srgbClr val="FFFFFE"/>
                </a:highlight>
                <a:latin typeface="Arial"/>
                <a:ea typeface="Arial"/>
                <a:cs typeface="Arial"/>
                <a:sym typeface="Arial"/>
              </a:rPr>
              <a:t>Silhouette Coefficient: -0.002</a:t>
            </a:r>
            <a:endParaRPr sz="1783" b="1">
              <a:solidFill>
                <a:schemeClr val="dk1"/>
              </a:solidFill>
              <a:highlight>
                <a:srgbClr val="FFFFFE"/>
              </a:highlight>
              <a:latin typeface="Arial"/>
              <a:ea typeface="Arial"/>
              <a:cs typeface="Arial"/>
              <a:sym typeface="Arial"/>
            </a:endParaRPr>
          </a:p>
          <a:p>
            <a:pPr marL="457200" marR="850900" lvl="0" indent="-341841" algn="l" rtl="0">
              <a:lnSpc>
                <a:spcPct val="226363"/>
              </a:lnSpc>
              <a:spcBef>
                <a:spcPts val="0"/>
              </a:spcBef>
              <a:spcAft>
                <a:spcPts val="0"/>
              </a:spcAft>
              <a:buClr>
                <a:srgbClr val="38761D"/>
              </a:buClr>
              <a:buSzPts val="1783"/>
              <a:buFont typeface="Arial"/>
              <a:buChar char="●"/>
            </a:pPr>
            <a:r>
              <a:rPr lang="en-US" sz="1783" b="1">
                <a:solidFill>
                  <a:schemeClr val="dk1"/>
                </a:solidFill>
                <a:highlight>
                  <a:srgbClr val="FFFFFE"/>
                </a:highlight>
                <a:latin typeface="Arial"/>
                <a:ea typeface="Arial"/>
                <a:cs typeface="Arial"/>
                <a:sym typeface="Arial"/>
              </a:rPr>
              <a:t>Davies Bouldin Score: 13.979</a:t>
            </a:r>
            <a:endParaRPr sz="1783" b="1">
              <a:solidFill>
                <a:schemeClr val="dk1"/>
              </a:solidFill>
              <a:highlight>
                <a:srgbClr val="FFFFFE"/>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title"/>
          </p:nvPr>
        </p:nvSpPr>
        <p:spPr>
          <a:xfrm>
            <a:off x="581200" y="702153"/>
            <a:ext cx="11029500" cy="604200"/>
          </a:xfrm>
          <a:prstGeom prst="rect">
            <a:avLst/>
          </a:prstGeom>
        </p:spPr>
        <p:txBody>
          <a:bodyPr spcFirstLastPara="1" wrap="square" lIns="91425" tIns="45700" rIns="91425" bIns="45700" anchor="b" anchorCtr="0">
            <a:normAutofit fontScale="90000"/>
          </a:bodyPr>
          <a:lstStyle/>
          <a:p>
            <a:pPr marL="0" marR="850900" lvl="0" indent="0" algn="l" rtl="0">
              <a:lnSpc>
                <a:spcPct val="115000"/>
              </a:lnSpc>
              <a:spcBef>
                <a:spcPts val="40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Conclusion :</a:t>
            </a:r>
            <a:endParaRPr b="1">
              <a:latin typeface="Arial"/>
              <a:ea typeface="Arial"/>
              <a:cs typeface="Arial"/>
              <a:sym typeface="Arial"/>
            </a:endParaRPr>
          </a:p>
        </p:txBody>
      </p:sp>
      <p:sp>
        <p:nvSpPr>
          <p:cNvPr id="327" name="Google Shape;327;p35"/>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28" name="Google Shape;328;p35"/>
          <p:cNvSpPr txBox="1"/>
          <p:nvPr/>
        </p:nvSpPr>
        <p:spPr>
          <a:xfrm>
            <a:off x="581200" y="1519875"/>
            <a:ext cx="10873500" cy="50202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Clr>
                <a:srgbClr val="38761D"/>
              </a:buClr>
              <a:buSzPts val="1700"/>
              <a:buChar char="●"/>
            </a:pPr>
            <a:r>
              <a:rPr lang="en-US" sz="1700" b="1" dirty="0"/>
              <a:t>Based on the elbow and silhouette scores, the optimal of 28 clusters formed, K Means is better for identification than Hierarchical, as indicated by the evaluation metrics. </a:t>
            </a:r>
            <a:r>
              <a:rPr lang="en-US" sz="1700" b="1" dirty="0" err="1"/>
              <a:t>kmean</a:t>
            </a:r>
            <a:r>
              <a:rPr lang="en-US" sz="1700" b="1" dirty="0"/>
              <a:t> cluster 5 has the most data points and is evenly distributed for the other clusters.</a:t>
            </a:r>
            <a:endParaRPr sz="1700" b="1" dirty="0"/>
          </a:p>
          <a:p>
            <a:pPr marL="457200" lvl="0" indent="0" algn="l" rtl="0">
              <a:lnSpc>
                <a:spcPct val="115000"/>
              </a:lnSpc>
              <a:spcBef>
                <a:spcPts val="0"/>
              </a:spcBef>
              <a:spcAft>
                <a:spcPts val="0"/>
              </a:spcAft>
              <a:buNone/>
            </a:pPr>
            <a:endParaRPr sz="1700" b="1" dirty="0"/>
          </a:p>
          <a:p>
            <a:pPr marL="457200" lvl="0" indent="-336550" algn="l" rtl="0">
              <a:lnSpc>
                <a:spcPct val="115000"/>
              </a:lnSpc>
              <a:spcBef>
                <a:spcPts val="0"/>
              </a:spcBef>
              <a:spcAft>
                <a:spcPts val="0"/>
              </a:spcAft>
              <a:buClr>
                <a:srgbClr val="38761D"/>
              </a:buClr>
              <a:buSzPts val="1700"/>
              <a:buChar char="●"/>
            </a:pPr>
            <a:r>
              <a:rPr lang="en-US" sz="1700" b="1" dirty="0"/>
              <a:t>Netflix has 5372 movies and 2398 TV shows; movies outnumber TV shows on the service.</a:t>
            </a:r>
            <a:endParaRPr sz="1700" b="1" dirty="0"/>
          </a:p>
          <a:p>
            <a:pPr marL="457200" lvl="0" indent="0" algn="l" rtl="0">
              <a:lnSpc>
                <a:spcPct val="115000"/>
              </a:lnSpc>
              <a:spcBef>
                <a:spcPts val="0"/>
              </a:spcBef>
              <a:spcAft>
                <a:spcPts val="0"/>
              </a:spcAft>
              <a:buNone/>
            </a:pPr>
            <a:endParaRPr sz="1700" b="1" dirty="0"/>
          </a:p>
          <a:p>
            <a:pPr marL="457200" lvl="0" indent="-336550" algn="l" rtl="0">
              <a:lnSpc>
                <a:spcPct val="115000"/>
              </a:lnSpc>
              <a:spcBef>
                <a:spcPts val="0"/>
              </a:spcBef>
              <a:spcAft>
                <a:spcPts val="0"/>
              </a:spcAft>
              <a:buClr>
                <a:srgbClr val="38761D"/>
              </a:buClr>
              <a:buSzPts val="1700"/>
              <a:buChar char="●"/>
            </a:pPr>
            <a:r>
              <a:rPr lang="en-US" sz="1700" b="1" dirty="0"/>
              <a:t>TV-MA has the most ratings for television shows, i.e. adult ratings.</a:t>
            </a:r>
            <a:endParaRPr sz="1700" b="1" dirty="0"/>
          </a:p>
          <a:p>
            <a:pPr marL="457200" lvl="0" indent="0" algn="l" rtl="0">
              <a:lnSpc>
                <a:spcPct val="115000"/>
              </a:lnSpc>
              <a:spcBef>
                <a:spcPts val="0"/>
              </a:spcBef>
              <a:spcAft>
                <a:spcPts val="0"/>
              </a:spcAft>
              <a:buNone/>
            </a:pPr>
            <a:endParaRPr sz="1700" b="1" dirty="0"/>
          </a:p>
          <a:p>
            <a:pPr marL="457200" lvl="0" indent="-336550" algn="l" rtl="0">
              <a:lnSpc>
                <a:spcPct val="115000"/>
              </a:lnSpc>
              <a:spcBef>
                <a:spcPts val="0"/>
              </a:spcBef>
              <a:spcAft>
                <a:spcPts val="0"/>
              </a:spcAft>
              <a:buClr>
                <a:srgbClr val="38761D"/>
              </a:buClr>
              <a:buSzPts val="1700"/>
              <a:buChar char="●"/>
            </a:pPr>
            <a:r>
              <a:rPr lang="en-US" sz="1700" b="1" dirty="0"/>
              <a:t>Netflix adds the most content from October to January.</a:t>
            </a:r>
            <a:endParaRPr sz="1700" b="1" dirty="0"/>
          </a:p>
          <a:p>
            <a:pPr marL="457200" lvl="0" indent="0" algn="l" rtl="0">
              <a:lnSpc>
                <a:spcPct val="115000"/>
              </a:lnSpc>
              <a:spcBef>
                <a:spcPts val="0"/>
              </a:spcBef>
              <a:spcAft>
                <a:spcPts val="0"/>
              </a:spcAft>
              <a:buNone/>
            </a:pPr>
            <a:endParaRPr sz="1700" b="1" dirty="0"/>
          </a:p>
          <a:p>
            <a:pPr marL="457200" lvl="0" indent="-336550" algn="l" rtl="0">
              <a:lnSpc>
                <a:spcPct val="115000"/>
              </a:lnSpc>
              <a:spcBef>
                <a:spcPts val="0"/>
              </a:spcBef>
              <a:spcAft>
                <a:spcPts val="0"/>
              </a:spcAft>
              <a:buClr>
                <a:srgbClr val="38761D"/>
              </a:buClr>
              <a:buSzPts val="1700"/>
              <a:buChar char="●"/>
            </a:pPr>
            <a:r>
              <a:rPr lang="en-US" sz="1700" b="1" dirty="0"/>
              <a:t>Documentaries are the top most genre in </a:t>
            </a:r>
            <a:r>
              <a:rPr lang="en-US" sz="1700" b="1" dirty="0" err="1"/>
              <a:t>netflix</a:t>
            </a:r>
            <a:r>
              <a:rPr lang="en-US" sz="1700" b="1" dirty="0"/>
              <a:t> which is followed by stand up comedy and Drama and international movies.</a:t>
            </a:r>
            <a:endParaRPr sz="1700" b="1" dirty="0"/>
          </a:p>
          <a:p>
            <a:pPr marL="457200" lvl="0" indent="0" algn="l" rtl="0">
              <a:lnSpc>
                <a:spcPct val="115000"/>
              </a:lnSpc>
              <a:spcBef>
                <a:spcPts val="0"/>
              </a:spcBef>
              <a:spcAft>
                <a:spcPts val="0"/>
              </a:spcAft>
              <a:buNone/>
            </a:pPr>
            <a:endParaRPr sz="1700" b="1" dirty="0"/>
          </a:p>
          <a:p>
            <a:pPr marL="457200" lvl="0" indent="-355600" algn="l" rtl="0">
              <a:lnSpc>
                <a:spcPct val="115000"/>
              </a:lnSpc>
              <a:spcBef>
                <a:spcPts val="0"/>
              </a:spcBef>
              <a:spcAft>
                <a:spcPts val="0"/>
              </a:spcAft>
              <a:buClr>
                <a:srgbClr val="38761D"/>
              </a:buClr>
              <a:buSzPts val="2000"/>
              <a:buChar char="●"/>
            </a:pPr>
            <a:r>
              <a:rPr lang="en-US" sz="1700" b="1" dirty="0">
                <a:solidFill>
                  <a:schemeClr val="dk1"/>
                </a:solidFill>
              </a:rPr>
              <a:t>Kids television is the most popular TV show genre on Netflix.</a:t>
            </a:r>
            <a:endParaRPr sz="1700" b="1" dirty="0">
              <a:solidFill>
                <a:schemeClr val="dk1"/>
              </a:solidFill>
            </a:endParaRPr>
          </a:p>
          <a:p>
            <a:pPr marL="457200" lvl="0" indent="0" algn="l" rtl="0">
              <a:spcBef>
                <a:spcPts val="0"/>
              </a:spcBef>
              <a:spcAft>
                <a:spcPts val="0"/>
              </a:spcAft>
              <a:buNone/>
            </a:pPr>
            <a:endParaRPr sz="1700" b="1" dirty="0">
              <a:solidFill>
                <a:schemeClr val="dk1"/>
              </a:solidFill>
            </a:endParaRPr>
          </a:p>
          <a:p>
            <a:pPr marL="457200" lvl="0" indent="-355600" algn="l" rtl="0">
              <a:spcBef>
                <a:spcPts val="0"/>
              </a:spcBef>
              <a:spcAft>
                <a:spcPts val="0"/>
              </a:spcAft>
              <a:buClr>
                <a:srgbClr val="38761D"/>
              </a:buClr>
              <a:buSzPts val="2000"/>
              <a:buChar char="●"/>
            </a:pPr>
            <a:r>
              <a:rPr lang="en-US" sz="1700" b="1" dirty="0">
                <a:solidFill>
                  <a:schemeClr val="dk1"/>
                </a:solidFill>
              </a:rPr>
              <a:t>The majority of the films range in length from 50 to 150 minutes.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581250" y="607202"/>
            <a:ext cx="11029500" cy="827700"/>
          </a:xfrm>
          <a:prstGeom prst="rect">
            <a:avLst/>
          </a:prstGeom>
        </p:spPr>
        <p:txBody>
          <a:bodyPr spcFirstLastPara="1" wrap="square" lIns="91425" tIns="45700" rIns="91425" bIns="45700" anchor="b" anchorCtr="0">
            <a:normAutofit/>
          </a:bodyPr>
          <a:lstStyle/>
          <a:p>
            <a:pPr marL="0" marR="850900" lvl="0" indent="0" algn="l" rtl="0">
              <a:lnSpc>
                <a:spcPct val="115000"/>
              </a:lnSpc>
              <a:spcBef>
                <a:spcPts val="40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Conclusion :</a:t>
            </a:r>
            <a:endParaRPr/>
          </a:p>
        </p:txBody>
      </p:sp>
      <p:sp>
        <p:nvSpPr>
          <p:cNvPr id="334" name="Google Shape;334;p36"/>
          <p:cNvSpPr txBox="1">
            <a:spLocks noGrp="1"/>
          </p:cNvSpPr>
          <p:nvPr>
            <p:ph type="body" idx="1"/>
          </p:nvPr>
        </p:nvSpPr>
        <p:spPr>
          <a:xfrm>
            <a:off x="581192" y="2340864"/>
            <a:ext cx="11029500" cy="3634500"/>
          </a:xfrm>
          <a:prstGeom prst="rect">
            <a:avLst/>
          </a:prstGeom>
        </p:spPr>
        <p:txBody>
          <a:bodyPr spcFirstLastPara="1" wrap="square" lIns="91425" tIns="45700" rIns="91425" bIns="45700" anchor="ctr" anchorCtr="0">
            <a:noAutofit/>
          </a:bodyPr>
          <a:lstStyle/>
          <a:p>
            <a:pPr marL="457200" lvl="0" indent="-336550" algn="l" rtl="0">
              <a:lnSpc>
                <a:spcPct val="115000"/>
              </a:lnSpc>
              <a:spcBef>
                <a:spcPts val="0"/>
              </a:spcBef>
              <a:spcAft>
                <a:spcPts val="0"/>
              </a:spcAft>
              <a:buClr>
                <a:srgbClr val="38761D"/>
              </a:buClr>
              <a:buSzPts val="1700"/>
              <a:buFont typeface="Arial"/>
              <a:buChar char="●"/>
            </a:pPr>
            <a:r>
              <a:rPr lang="en-US" b="1">
                <a:solidFill>
                  <a:schemeClr val="dk1"/>
                </a:solidFill>
                <a:latin typeface="Arial"/>
                <a:ea typeface="Arial"/>
                <a:cs typeface="Arial"/>
                <a:sym typeface="Arial"/>
              </a:rPr>
              <a:t>The most films were released in 2017 and 2018, with the most films being released in 2020. The number of movies on Netflix is increasing at a much faster rate than the number of TV shows. Following 2015, there was a significant increase in the number of movies and television episodes. After 2020, there is a significant decrease in the number of movies and television episodes produced. Netflix appears to have prioritised increasing movie content over TV shows. Movies have grown much faster than television shows.</a:t>
            </a:r>
            <a:endParaRPr b="1">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b="1">
              <a:solidFill>
                <a:schemeClr val="dk1"/>
              </a:solidFill>
              <a:latin typeface="Arial"/>
              <a:ea typeface="Arial"/>
              <a:cs typeface="Arial"/>
              <a:sym typeface="Arial"/>
            </a:endParaRPr>
          </a:p>
          <a:p>
            <a:pPr marL="457200" lvl="0" indent="-336550" algn="l" rtl="0">
              <a:lnSpc>
                <a:spcPct val="115000"/>
              </a:lnSpc>
              <a:spcBef>
                <a:spcPts val="0"/>
              </a:spcBef>
              <a:spcAft>
                <a:spcPts val="0"/>
              </a:spcAft>
              <a:buClr>
                <a:srgbClr val="38761D"/>
              </a:buClr>
              <a:buSzPts val="1700"/>
              <a:buFont typeface="Arial"/>
              <a:buChar char="●"/>
            </a:pPr>
            <a:r>
              <a:rPr lang="en-US" b="1">
                <a:solidFill>
                  <a:schemeClr val="dk1"/>
                </a:solidFill>
                <a:latin typeface="Arial"/>
                <a:ea typeface="Arial"/>
                <a:cs typeface="Arial"/>
                <a:sym typeface="Arial"/>
              </a:rPr>
              <a:t>Movies with an NC-17 rating have the longest average duration.When it comes to movies with a TV-Y rating, they have the shortest average runtime.</a:t>
            </a:r>
            <a:endParaRPr b="1">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b="1">
              <a:solidFill>
                <a:schemeClr val="dk1"/>
              </a:solidFill>
              <a:latin typeface="Arial"/>
              <a:ea typeface="Arial"/>
              <a:cs typeface="Arial"/>
              <a:sym typeface="Arial"/>
            </a:endParaRPr>
          </a:p>
          <a:p>
            <a:pPr marL="457200" lvl="0" indent="-336550" algn="l" rtl="0">
              <a:lnSpc>
                <a:spcPct val="115000"/>
              </a:lnSpc>
              <a:spcBef>
                <a:spcPts val="0"/>
              </a:spcBef>
              <a:spcAft>
                <a:spcPts val="0"/>
              </a:spcAft>
              <a:buClr>
                <a:srgbClr val="38761D"/>
              </a:buClr>
              <a:buSzPts val="1700"/>
              <a:buFont typeface="Arial"/>
              <a:buChar char="●"/>
            </a:pPr>
            <a:r>
              <a:rPr lang="en-US" b="1">
                <a:solidFill>
                  <a:schemeClr val="dk1"/>
                </a:solidFill>
                <a:latin typeface="Arial"/>
                <a:ea typeface="Arial"/>
                <a:cs typeface="Arial"/>
                <a:sym typeface="Arial"/>
              </a:rPr>
              <a:t> The United States has the most content on Netflix, followed by India.</a:t>
            </a:r>
            <a:endParaRPr b="1">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b="1">
              <a:solidFill>
                <a:schemeClr val="dk1"/>
              </a:solidFill>
              <a:latin typeface="Arial"/>
              <a:ea typeface="Arial"/>
              <a:cs typeface="Arial"/>
              <a:sym typeface="Arial"/>
            </a:endParaRPr>
          </a:p>
          <a:p>
            <a:pPr marL="457200" lvl="0" indent="-336550" algn="l" rtl="0">
              <a:lnSpc>
                <a:spcPct val="115000"/>
              </a:lnSpc>
              <a:spcBef>
                <a:spcPts val="0"/>
              </a:spcBef>
              <a:spcAft>
                <a:spcPts val="0"/>
              </a:spcAft>
              <a:buClr>
                <a:srgbClr val="38761D"/>
              </a:buClr>
              <a:buSzPts val="1700"/>
              <a:buFont typeface="Arial"/>
              <a:buChar char="●"/>
            </a:pPr>
            <a:r>
              <a:rPr lang="en-US" b="1">
                <a:solidFill>
                  <a:schemeClr val="dk1"/>
                </a:solidFill>
                <a:latin typeface="Arial"/>
                <a:ea typeface="Arial"/>
                <a:cs typeface="Arial"/>
                <a:sym typeface="Arial"/>
              </a:rPr>
              <a:t>India has the most Netflix movies. * 30% of Netflix movies are released in India. 70% of the movies added to Netflix were previously released in a different mode.</a:t>
            </a:r>
            <a:endParaRPr b="1">
              <a:solidFill>
                <a:schemeClr val="dk1"/>
              </a:solidFill>
              <a:latin typeface="Arial"/>
              <a:ea typeface="Arial"/>
              <a:cs typeface="Arial"/>
              <a:sym typeface="Arial"/>
            </a:endParaRPr>
          </a:p>
          <a:p>
            <a:pPr marL="457200" lvl="0" indent="0" algn="l" rtl="0">
              <a:lnSpc>
                <a:spcPct val="100000"/>
              </a:lnSpc>
              <a:spcBef>
                <a:spcPts val="0"/>
              </a:spcBef>
              <a:spcAft>
                <a:spcPts val="0"/>
              </a:spcAft>
              <a:buNone/>
            </a:pPr>
            <a:endParaRPr b="1">
              <a:solidFill>
                <a:schemeClr val="dk1"/>
              </a:solidFill>
              <a:latin typeface="Arial"/>
              <a:ea typeface="Arial"/>
              <a:cs typeface="Arial"/>
              <a:sym typeface="Arial"/>
            </a:endParaRPr>
          </a:p>
          <a:p>
            <a:pPr marL="457200" lvl="0" indent="-336550" algn="l" rtl="0">
              <a:lnSpc>
                <a:spcPct val="100000"/>
              </a:lnSpc>
              <a:spcBef>
                <a:spcPts val="0"/>
              </a:spcBef>
              <a:spcAft>
                <a:spcPts val="0"/>
              </a:spcAft>
              <a:buClr>
                <a:srgbClr val="38761D"/>
              </a:buClr>
              <a:buSzPts val="1700"/>
              <a:buFont typeface="Arial"/>
              <a:buChar char="●"/>
            </a:pPr>
            <a:r>
              <a:rPr lang="en-US" b="1">
                <a:solidFill>
                  <a:schemeClr val="dk1"/>
                </a:solidFill>
                <a:latin typeface="Arial"/>
                <a:ea typeface="Arial"/>
                <a:cs typeface="Arial"/>
                <a:sym typeface="Arial"/>
              </a:rPr>
              <a:t>The greatest number of television shows consisting of a single season</a:t>
            </a:r>
            <a:endParaRPr b="1">
              <a:solidFill>
                <a:schemeClr val="dk1"/>
              </a:solidFill>
              <a:latin typeface="Arial"/>
              <a:ea typeface="Arial"/>
              <a:cs typeface="Arial"/>
              <a:sym typeface="Arial"/>
            </a:endParaRPr>
          </a:p>
        </p:txBody>
      </p:sp>
      <p:sp>
        <p:nvSpPr>
          <p:cNvPr id="335" name="Google Shape;335;p36"/>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581192" y="702156"/>
            <a:ext cx="11029500" cy="10203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b="1">
                <a:solidFill>
                  <a:schemeClr val="dk1"/>
                </a:solidFill>
                <a:highlight>
                  <a:srgbClr val="FFD966"/>
                </a:highlight>
                <a:latin typeface="Arial"/>
                <a:ea typeface="Arial"/>
                <a:cs typeface="Arial"/>
                <a:sym typeface="Arial"/>
              </a:rPr>
              <a:t>Steps In Unsupervised ML </a:t>
            </a:r>
            <a:endParaRPr b="1">
              <a:solidFill>
                <a:schemeClr val="dk1"/>
              </a:solidFill>
              <a:highlight>
                <a:srgbClr val="FFD966"/>
              </a:highlight>
              <a:latin typeface="Arial"/>
              <a:ea typeface="Arial"/>
              <a:cs typeface="Arial"/>
              <a:sym typeface="Arial"/>
            </a:endParaRPr>
          </a:p>
        </p:txBody>
      </p:sp>
      <p:sp>
        <p:nvSpPr>
          <p:cNvPr id="114" name="Google Shape;114;p1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15" name="Google Shape;115;p15"/>
          <p:cNvSpPr/>
          <p:nvPr/>
        </p:nvSpPr>
        <p:spPr>
          <a:xfrm rot="-985170">
            <a:off x="8783961" y="4027856"/>
            <a:ext cx="1489026" cy="77268"/>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15"/>
          <p:cNvSpPr/>
          <p:nvPr/>
        </p:nvSpPr>
        <p:spPr>
          <a:xfrm rot="985170" flipH="1">
            <a:off x="7405950" y="4027856"/>
            <a:ext cx="1489026" cy="77268"/>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15"/>
          <p:cNvSpPr/>
          <p:nvPr/>
        </p:nvSpPr>
        <p:spPr>
          <a:xfrm rot="-985170">
            <a:off x="6036943" y="4027856"/>
            <a:ext cx="1489026" cy="77268"/>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8" name="Google Shape;118;p15"/>
          <p:cNvSpPr/>
          <p:nvPr/>
        </p:nvSpPr>
        <p:spPr>
          <a:xfrm rot="985170" flipH="1">
            <a:off x="4662892" y="4027856"/>
            <a:ext cx="1489026" cy="77268"/>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9" name="Google Shape;119;p15"/>
          <p:cNvSpPr/>
          <p:nvPr/>
        </p:nvSpPr>
        <p:spPr>
          <a:xfrm rot="-985170">
            <a:off x="3299388" y="4027856"/>
            <a:ext cx="1489026" cy="77268"/>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0" name="Google Shape;120;p15"/>
          <p:cNvSpPr/>
          <p:nvPr/>
        </p:nvSpPr>
        <p:spPr>
          <a:xfrm rot="985170" flipH="1">
            <a:off x="1925323" y="4027856"/>
            <a:ext cx="1489026" cy="77268"/>
          </a:xfrm>
          <a:prstGeom prst="roundRect">
            <a:avLst>
              <a:gd name="adj" fmla="val 50000"/>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1" name="Google Shape;121;p15"/>
          <p:cNvSpPr/>
          <p:nvPr/>
        </p:nvSpPr>
        <p:spPr>
          <a:xfrm rot="-985170">
            <a:off x="561819" y="4027856"/>
            <a:ext cx="1489026" cy="77268"/>
          </a:xfrm>
          <a:prstGeom prst="roundRect">
            <a:avLst>
              <a:gd name="adj" fmla="val 50000"/>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grpSp>
        <p:nvGrpSpPr>
          <p:cNvPr id="122" name="Google Shape;122;p15"/>
          <p:cNvGrpSpPr/>
          <p:nvPr/>
        </p:nvGrpSpPr>
        <p:grpSpPr>
          <a:xfrm>
            <a:off x="2224791" y="4108889"/>
            <a:ext cx="2283543" cy="1665312"/>
            <a:chOff x="2114740" y="2543425"/>
            <a:chExt cx="1712700" cy="1249015"/>
          </a:xfrm>
        </p:grpSpPr>
        <p:sp>
          <p:nvSpPr>
            <p:cNvPr id="123" name="Google Shape;123;p15"/>
            <p:cNvSpPr txBox="1"/>
            <p:nvPr/>
          </p:nvSpPr>
          <p:spPr>
            <a:xfrm>
              <a:off x="2622642" y="2737212"/>
              <a:ext cx="696900" cy="2760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0C58D3"/>
                  </a:solidFill>
                  <a:latin typeface="Arial"/>
                  <a:ea typeface="Arial"/>
                  <a:cs typeface="Arial"/>
                  <a:sym typeface="Arial"/>
                </a:rPr>
                <a:t>Step 2</a:t>
              </a:r>
              <a:endParaRPr sz="1200" b="1" i="0" u="none" strike="noStrike" cap="none">
                <a:solidFill>
                  <a:srgbClr val="0C58D3"/>
                </a:solidFill>
                <a:latin typeface="Arial"/>
                <a:ea typeface="Arial"/>
                <a:cs typeface="Arial"/>
                <a:sym typeface="Arial"/>
              </a:endParaRPr>
            </a:p>
          </p:txBody>
        </p:sp>
        <p:sp>
          <p:nvSpPr>
            <p:cNvPr id="124" name="Google Shape;124;p15"/>
            <p:cNvSpPr/>
            <p:nvPr/>
          </p:nvSpPr>
          <p:spPr>
            <a:xfrm rot="-1789476">
              <a:off x="2888080" y="2572699"/>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5" name="Google Shape;125;p15"/>
            <p:cNvSpPr/>
            <p:nvPr/>
          </p:nvSpPr>
          <p:spPr>
            <a:xfrm>
              <a:off x="2114740" y="3070640"/>
              <a:ext cx="1712700" cy="703500"/>
            </a:xfrm>
            <a:prstGeom prst="roundRect">
              <a:avLst>
                <a:gd name="adj" fmla="val 4485"/>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6" name="Google Shape;126;p15"/>
            <p:cNvSpPr txBox="1"/>
            <p:nvPr/>
          </p:nvSpPr>
          <p:spPr>
            <a:xfrm>
              <a:off x="2158990" y="3107840"/>
              <a:ext cx="1624200" cy="684600"/>
            </a:xfrm>
            <a:prstGeom prst="rect">
              <a:avLst/>
            </a:prstGeom>
            <a:noFill/>
            <a:ln>
              <a:noFill/>
            </a:ln>
          </p:spPr>
          <p:txBody>
            <a:bodyPr spcFirstLastPara="1" wrap="square" lIns="121900" tIns="121900" rIns="121900" bIns="1219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Preprocessing Data </a:t>
              </a:r>
              <a:endParaRPr sz="1200" b="1" i="0" u="none" strike="noStrike" cap="none">
                <a:solidFill>
                  <a:srgbClr val="FFFFFF"/>
                </a:solidFill>
                <a:latin typeface="Arial"/>
                <a:ea typeface="Arial"/>
                <a:cs typeface="Arial"/>
                <a:sym typeface="Arial"/>
              </a:endParaRPr>
            </a:p>
            <a:p>
              <a:pPr marL="0" marR="0" lvl="0" indent="0" algn="ctr" rtl="0">
                <a:lnSpc>
                  <a:spcPct val="115000"/>
                </a:lnSpc>
                <a:spcBef>
                  <a:spcPts val="2100"/>
                </a:spcBef>
                <a:spcAft>
                  <a:spcPts val="2100"/>
                </a:spcAft>
                <a:buClr>
                  <a:srgbClr val="000000"/>
                </a:buClr>
                <a:buSzPts val="1200"/>
                <a:buFont typeface="Arial"/>
                <a:buNone/>
              </a:pPr>
              <a:r>
                <a:rPr lang="en-US" sz="1200" b="1" i="0" u="none" strike="noStrike" cap="none">
                  <a:solidFill>
                    <a:srgbClr val="FFFFFF"/>
                  </a:solidFill>
                  <a:latin typeface="Arial"/>
                  <a:ea typeface="Arial"/>
                  <a:cs typeface="Arial"/>
                  <a:sym typeface="Arial"/>
                </a:rPr>
                <a:t>Data Validation</a:t>
              </a:r>
              <a:endParaRPr sz="1200" b="1" i="0" u="none" strike="noStrike" cap="none">
                <a:solidFill>
                  <a:srgbClr val="FFFFFF"/>
                </a:solidFill>
                <a:latin typeface="Arial"/>
                <a:ea typeface="Arial"/>
                <a:cs typeface="Arial"/>
                <a:sym typeface="Arial"/>
              </a:endParaRPr>
            </a:p>
          </p:txBody>
        </p:sp>
        <p:sp>
          <p:nvSpPr>
            <p:cNvPr id="127" name="Google Shape;127;p15"/>
            <p:cNvSpPr/>
            <p:nvPr/>
          </p:nvSpPr>
          <p:spPr>
            <a:xfrm>
              <a:off x="2926090" y="3005991"/>
              <a:ext cx="90000" cy="67500"/>
            </a:xfrm>
            <a:prstGeom prst="triangle">
              <a:avLst>
                <a:gd name="adj" fmla="val 50000"/>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grpSp>
      <p:grpSp>
        <p:nvGrpSpPr>
          <p:cNvPr id="128" name="Google Shape;128;p15"/>
          <p:cNvGrpSpPr/>
          <p:nvPr/>
        </p:nvGrpSpPr>
        <p:grpSpPr>
          <a:xfrm>
            <a:off x="4958590" y="4108889"/>
            <a:ext cx="2283543" cy="1665312"/>
            <a:chOff x="4165140" y="2543425"/>
            <a:chExt cx="1712700" cy="1249015"/>
          </a:xfrm>
        </p:grpSpPr>
        <p:sp>
          <p:nvSpPr>
            <p:cNvPr id="129" name="Google Shape;129;p15"/>
            <p:cNvSpPr/>
            <p:nvPr/>
          </p:nvSpPr>
          <p:spPr>
            <a:xfrm rot="-1789476">
              <a:off x="494125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p:nvPr/>
          </p:nvSpPr>
          <p:spPr>
            <a:xfrm>
              <a:off x="4665129" y="2737212"/>
              <a:ext cx="696900" cy="2760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Step 4</a:t>
              </a:r>
              <a:endParaRPr sz="1200" b="1" i="0" u="none" strike="noStrike" cap="none">
                <a:solidFill>
                  <a:srgbClr val="5E5E5E"/>
                </a:solidFill>
                <a:latin typeface="Arial"/>
                <a:ea typeface="Arial"/>
                <a:cs typeface="Arial"/>
                <a:sym typeface="Arial"/>
              </a:endParaRPr>
            </a:p>
          </p:txBody>
        </p:sp>
        <p:sp>
          <p:nvSpPr>
            <p:cNvPr id="131" name="Google Shape;131;p15"/>
            <p:cNvSpPr/>
            <p:nvPr/>
          </p:nvSpPr>
          <p:spPr>
            <a:xfrm>
              <a:off x="4165140" y="307064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2" name="Google Shape;132;p15"/>
            <p:cNvSpPr txBox="1"/>
            <p:nvPr/>
          </p:nvSpPr>
          <p:spPr>
            <a:xfrm>
              <a:off x="4209390" y="3107840"/>
              <a:ext cx="1624200" cy="684600"/>
            </a:xfrm>
            <a:prstGeom prst="rect">
              <a:avLst/>
            </a:prstGeom>
            <a:noFill/>
            <a:ln>
              <a:noFill/>
            </a:ln>
          </p:spPr>
          <p:txBody>
            <a:bodyPr spcFirstLastPara="1" wrap="square" lIns="121900" tIns="121900" rIns="121900" bIns="1219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5E5E5E"/>
                  </a:solidFill>
                  <a:latin typeface="Arial"/>
                  <a:ea typeface="Arial"/>
                  <a:cs typeface="Arial"/>
                  <a:sym typeface="Arial"/>
                </a:rPr>
                <a:t> Train different models</a:t>
              </a:r>
              <a:endParaRPr sz="1200" b="1" i="0" u="none" strike="noStrike" cap="none">
                <a:solidFill>
                  <a:srgbClr val="5E5E5E"/>
                </a:solidFill>
                <a:latin typeface="Arial"/>
                <a:ea typeface="Arial"/>
                <a:cs typeface="Arial"/>
                <a:sym typeface="Arial"/>
              </a:endParaRPr>
            </a:p>
            <a:p>
              <a:pPr marL="0" marR="0" lvl="0" indent="0" algn="ctr" rtl="0">
                <a:lnSpc>
                  <a:spcPct val="115000"/>
                </a:lnSpc>
                <a:spcBef>
                  <a:spcPts val="210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Check Model Score</a:t>
              </a:r>
              <a:endParaRPr sz="1200" b="1" i="0" u="none" strike="noStrike" cap="none">
                <a:solidFill>
                  <a:srgbClr val="5E5E5E"/>
                </a:solidFill>
                <a:latin typeface="Arial"/>
                <a:ea typeface="Arial"/>
                <a:cs typeface="Arial"/>
                <a:sym typeface="Arial"/>
              </a:endParaRPr>
            </a:p>
          </p:txBody>
        </p:sp>
        <p:sp>
          <p:nvSpPr>
            <p:cNvPr id="133" name="Google Shape;133;p15"/>
            <p:cNvSpPr/>
            <p:nvPr/>
          </p:nvSpPr>
          <p:spPr>
            <a:xfrm>
              <a:off x="4976490" y="3005991"/>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grpSp>
      <p:grpSp>
        <p:nvGrpSpPr>
          <p:cNvPr id="134" name="Google Shape;134;p15"/>
          <p:cNvGrpSpPr/>
          <p:nvPr/>
        </p:nvGrpSpPr>
        <p:grpSpPr>
          <a:xfrm>
            <a:off x="841700" y="2346461"/>
            <a:ext cx="2283543" cy="1662295"/>
            <a:chOff x="1072790" y="1221570"/>
            <a:chExt cx="1712700" cy="1246753"/>
          </a:xfrm>
        </p:grpSpPr>
        <p:sp>
          <p:nvSpPr>
            <p:cNvPr id="135" name="Google Shape;135;p15"/>
            <p:cNvSpPr/>
            <p:nvPr/>
          </p:nvSpPr>
          <p:spPr>
            <a:xfrm>
              <a:off x="1072790" y="1221570"/>
              <a:ext cx="1712700" cy="703500"/>
            </a:xfrm>
            <a:prstGeom prst="roundRect">
              <a:avLst>
                <a:gd name="adj" fmla="val 4485"/>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6" name="Google Shape;136;p15"/>
            <p:cNvSpPr txBox="1"/>
            <p:nvPr/>
          </p:nvSpPr>
          <p:spPr>
            <a:xfrm>
              <a:off x="1579860" y="1986924"/>
              <a:ext cx="696900" cy="2760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0C58D3"/>
                  </a:solidFill>
                  <a:latin typeface="Arial"/>
                  <a:ea typeface="Arial"/>
                  <a:cs typeface="Arial"/>
                  <a:sym typeface="Arial"/>
                </a:rPr>
                <a:t>Step 1</a:t>
              </a:r>
              <a:endParaRPr sz="1200" b="1" i="0" u="none" strike="noStrike" cap="none">
                <a:solidFill>
                  <a:srgbClr val="0C58D3"/>
                </a:solidFill>
                <a:latin typeface="Arial"/>
                <a:ea typeface="Arial"/>
                <a:cs typeface="Arial"/>
                <a:sym typeface="Arial"/>
              </a:endParaRPr>
            </a:p>
          </p:txBody>
        </p:sp>
        <p:sp>
          <p:nvSpPr>
            <p:cNvPr id="137" name="Google Shape;137;p15"/>
            <p:cNvSpPr/>
            <p:nvPr/>
          </p:nvSpPr>
          <p:spPr>
            <a:xfrm rot="10800000">
              <a:off x="1884115" y="1920663"/>
              <a:ext cx="90000" cy="67500"/>
            </a:xfrm>
            <a:prstGeom prst="triangle">
              <a:avLst>
                <a:gd name="adj" fmla="val 50000"/>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8" name="Google Shape;138;p15"/>
            <p:cNvSpPr txBox="1"/>
            <p:nvPr/>
          </p:nvSpPr>
          <p:spPr>
            <a:xfrm>
              <a:off x="1117040" y="1258770"/>
              <a:ext cx="1624200" cy="684600"/>
            </a:xfrm>
            <a:prstGeom prst="rect">
              <a:avLst/>
            </a:prstGeom>
            <a:noFill/>
            <a:ln>
              <a:noFill/>
            </a:ln>
          </p:spPr>
          <p:txBody>
            <a:bodyPr spcFirstLastPara="1" wrap="square" lIns="121900" tIns="121900" rIns="121900" bIns="1219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Define </a:t>
              </a:r>
              <a:endParaRPr sz="1200" b="1" i="0" u="none" strike="noStrike" cap="none">
                <a:solidFill>
                  <a:srgbClr val="FFFFFF"/>
                </a:solidFill>
                <a:latin typeface="Arial"/>
                <a:ea typeface="Arial"/>
                <a:cs typeface="Arial"/>
                <a:sym typeface="Arial"/>
              </a:endParaRPr>
            </a:p>
            <a:p>
              <a:pPr marL="0" marR="0" lvl="0" indent="0" algn="ctr" rtl="0">
                <a:lnSpc>
                  <a:spcPct val="115000"/>
                </a:lnSpc>
                <a:spcBef>
                  <a:spcPts val="2100"/>
                </a:spcBef>
                <a:spcAft>
                  <a:spcPts val="2100"/>
                </a:spcAft>
                <a:buClr>
                  <a:srgbClr val="000000"/>
                </a:buClr>
                <a:buSzPts val="1200"/>
                <a:buFont typeface="Arial"/>
                <a:buNone/>
              </a:pPr>
              <a:r>
                <a:rPr lang="en-US" sz="1200" b="1" i="0" u="none" strike="noStrike" cap="none">
                  <a:solidFill>
                    <a:srgbClr val="FFFFFF"/>
                  </a:solidFill>
                  <a:latin typeface="Arial"/>
                  <a:ea typeface="Arial"/>
                  <a:cs typeface="Arial"/>
                  <a:sym typeface="Arial"/>
                </a:rPr>
                <a:t>Problem statement</a:t>
              </a:r>
              <a:endParaRPr sz="1200" b="1" i="0" u="none" strike="noStrike" cap="none">
                <a:solidFill>
                  <a:srgbClr val="FFFFFF"/>
                </a:solidFill>
                <a:latin typeface="Arial"/>
                <a:ea typeface="Arial"/>
                <a:cs typeface="Arial"/>
                <a:sym typeface="Arial"/>
              </a:endParaRPr>
            </a:p>
          </p:txBody>
        </p:sp>
        <p:sp>
          <p:nvSpPr>
            <p:cNvPr id="139" name="Google Shape;139;p15"/>
            <p:cNvSpPr/>
            <p:nvPr/>
          </p:nvSpPr>
          <p:spPr>
            <a:xfrm rot="-1789476">
              <a:off x="1846080"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grpSp>
      <p:grpSp>
        <p:nvGrpSpPr>
          <p:cNvPr id="140" name="Google Shape;140;p15"/>
          <p:cNvGrpSpPr/>
          <p:nvPr/>
        </p:nvGrpSpPr>
        <p:grpSpPr>
          <a:xfrm>
            <a:off x="3569291" y="2346461"/>
            <a:ext cx="2283543" cy="1662295"/>
            <a:chOff x="3123140" y="1221570"/>
            <a:chExt cx="1712700" cy="1246753"/>
          </a:xfrm>
        </p:grpSpPr>
        <p:sp>
          <p:nvSpPr>
            <p:cNvPr id="141" name="Google Shape;141;p15"/>
            <p:cNvSpPr/>
            <p:nvPr/>
          </p:nvSpPr>
          <p:spPr>
            <a:xfrm rot="-1789476">
              <a:off x="389925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42" name="Google Shape;142;p15"/>
            <p:cNvSpPr txBox="1"/>
            <p:nvPr/>
          </p:nvSpPr>
          <p:spPr>
            <a:xfrm>
              <a:off x="3635571" y="1986924"/>
              <a:ext cx="696900" cy="2760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Step 3</a:t>
              </a:r>
              <a:endParaRPr sz="1200" b="1" i="0" u="none" strike="noStrike" cap="none">
                <a:solidFill>
                  <a:srgbClr val="5E5E5E"/>
                </a:solidFill>
                <a:latin typeface="Arial"/>
                <a:ea typeface="Arial"/>
                <a:cs typeface="Arial"/>
                <a:sym typeface="Arial"/>
              </a:endParaRPr>
            </a:p>
          </p:txBody>
        </p:sp>
        <p:sp>
          <p:nvSpPr>
            <p:cNvPr id="143" name="Google Shape;143;p15"/>
            <p:cNvSpPr/>
            <p:nvPr/>
          </p:nvSpPr>
          <p:spPr>
            <a:xfrm>
              <a:off x="3123140" y="122157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44" name="Google Shape;144;p15"/>
            <p:cNvSpPr/>
            <p:nvPr/>
          </p:nvSpPr>
          <p:spPr>
            <a:xfrm rot="10800000">
              <a:off x="3934465" y="1920663"/>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45" name="Google Shape;145;p15"/>
            <p:cNvSpPr txBox="1"/>
            <p:nvPr/>
          </p:nvSpPr>
          <p:spPr>
            <a:xfrm>
              <a:off x="3167390" y="1258770"/>
              <a:ext cx="1624200" cy="482400"/>
            </a:xfrm>
            <a:prstGeom prst="rect">
              <a:avLst/>
            </a:prstGeom>
            <a:noFill/>
            <a:ln>
              <a:noFill/>
            </a:ln>
          </p:spPr>
          <p:txBody>
            <a:bodyPr spcFirstLastPara="1" wrap="square" lIns="121900" tIns="121900" rIns="121900" bIns="121900" anchor="t" anchorCtr="0">
              <a:sp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EDA &amp; Data splitting for test and training</a:t>
              </a:r>
              <a:endParaRPr sz="1200" b="1" i="0" u="none" strike="noStrike" cap="none">
                <a:solidFill>
                  <a:srgbClr val="5E5E5E"/>
                </a:solidFill>
                <a:latin typeface="Arial"/>
                <a:ea typeface="Arial"/>
                <a:cs typeface="Arial"/>
                <a:sym typeface="Arial"/>
              </a:endParaRPr>
            </a:p>
          </p:txBody>
        </p:sp>
      </p:grpSp>
      <p:grpSp>
        <p:nvGrpSpPr>
          <p:cNvPr id="146" name="Google Shape;146;p15"/>
          <p:cNvGrpSpPr/>
          <p:nvPr/>
        </p:nvGrpSpPr>
        <p:grpSpPr>
          <a:xfrm>
            <a:off x="6325961" y="2346461"/>
            <a:ext cx="2283543" cy="1662295"/>
            <a:chOff x="5201245" y="1221570"/>
            <a:chExt cx="1712700" cy="1246753"/>
          </a:xfrm>
        </p:grpSpPr>
        <p:sp>
          <p:nvSpPr>
            <p:cNvPr id="147" name="Google Shape;147;p15"/>
            <p:cNvSpPr/>
            <p:nvPr/>
          </p:nvSpPr>
          <p:spPr>
            <a:xfrm rot="-1789476">
              <a:off x="597764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48" name="Google Shape;148;p15"/>
            <p:cNvSpPr txBox="1"/>
            <p:nvPr/>
          </p:nvSpPr>
          <p:spPr>
            <a:xfrm>
              <a:off x="5721781" y="1986924"/>
              <a:ext cx="696900" cy="2760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Step 5</a:t>
              </a:r>
              <a:endParaRPr sz="1200" b="1" i="0" u="none" strike="noStrike" cap="none">
                <a:solidFill>
                  <a:srgbClr val="5E5E5E"/>
                </a:solidFill>
                <a:latin typeface="Arial"/>
                <a:ea typeface="Arial"/>
                <a:cs typeface="Arial"/>
                <a:sym typeface="Arial"/>
              </a:endParaRPr>
            </a:p>
          </p:txBody>
        </p:sp>
        <p:sp>
          <p:nvSpPr>
            <p:cNvPr id="149" name="Google Shape;149;p15"/>
            <p:cNvSpPr/>
            <p:nvPr/>
          </p:nvSpPr>
          <p:spPr>
            <a:xfrm>
              <a:off x="5201245" y="122157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50" name="Google Shape;150;p15"/>
            <p:cNvSpPr/>
            <p:nvPr/>
          </p:nvSpPr>
          <p:spPr>
            <a:xfrm rot="10800000">
              <a:off x="6012570" y="1920663"/>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51" name="Google Shape;151;p15"/>
            <p:cNvSpPr txBox="1"/>
            <p:nvPr/>
          </p:nvSpPr>
          <p:spPr>
            <a:xfrm>
              <a:off x="5245495" y="1258770"/>
              <a:ext cx="1624200" cy="482400"/>
            </a:xfrm>
            <a:prstGeom prst="rect">
              <a:avLst/>
            </a:prstGeom>
            <a:noFill/>
            <a:ln>
              <a:noFill/>
            </a:ln>
          </p:spPr>
          <p:txBody>
            <a:bodyPr spcFirstLastPara="1" wrap="square" lIns="121900" tIns="121900" rIns="121900" bIns="121900" anchor="t" anchorCtr="0">
              <a:sp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Model Comparison and Evaluation</a:t>
              </a:r>
              <a:endParaRPr sz="1200" b="1" i="0" u="none" strike="noStrike" cap="none">
                <a:solidFill>
                  <a:srgbClr val="5E5E5E"/>
                </a:solidFill>
                <a:latin typeface="Arial"/>
                <a:ea typeface="Arial"/>
                <a:cs typeface="Arial"/>
                <a:sym typeface="Arial"/>
              </a:endParaRPr>
            </a:p>
          </p:txBody>
        </p:sp>
      </p:grpSp>
      <p:grpSp>
        <p:nvGrpSpPr>
          <p:cNvPr id="152" name="Google Shape;152;p15"/>
          <p:cNvGrpSpPr/>
          <p:nvPr/>
        </p:nvGrpSpPr>
        <p:grpSpPr>
          <a:xfrm>
            <a:off x="7692404" y="4108889"/>
            <a:ext cx="2283543" cy="1665312"/>
            <a:chOff x="6282830" y="2543425"/>
            <a:chExt cx="1712700" cy="1249015"/>
          </a:xfrm>
        </p:grpSpPr>
        <p:sp>
          <p:nvSpPr>
            <p:cNvPr id="153" name="Google Shape;153;p15"/>
            <p:cNvSpPr/>
            <p:nvPr/>
          </p:nvSpPr>
          <p:spPr>
            <a:xfrm rot="-1789476">
              <a:off x="705894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54" name="Google Shape;154;p15"/>
            <p:cNvSpPr txBox="1"/>
            <p:nvPr/>
          </p:nvSpPr>
          <p:spPr>
            <a:xfrm>
              <a:off x="6782819" y="2737212"/>
              <a:ext cx="696900" cy="2760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Step </a:t>
              </a:r>
              <a:r>
                <a:rPr lang="en-US" sz="1200" b="1">
                  <a:solidFill>
                    <a:srgbClr val="5E5E5E"/>
                  </a:solidFill>
                </a:rPr>
                <a:t>6</a:t>
              </a:r>
              <a:endParaRPr sz="1200" b="1" i="0" u="none" strike="noStrike" cap="none">
                <a:solidFill>
                  <a:srgbClr val="5E5E5E"/>
                </a:solidFill>
                <a:latin typeface="Arial"/>
                <a:ea typeface="Arial"/>
                <a:cs typeface="Arial"/>
                <a:sym typeface="Arial"/>
              </a:endParaRPr>
            </a:p>
          </p:txBody>
        </p:sp>
        <p:sp>
          <p:nvSpPr>
            <p:cNvPr id="155" name="Google Shape;155;p15"/>
            <p:cNvSpPr/>
            <p:nvPr/>
          </p:nvSpPr>
          <p:spPr>
            <a:xfrm>
              <a:off x="6282830" y="307064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56" name="Google Shape;156;p15"/>
            <p:cNvSpPr txBox="1"/>
            <p:nvPr/>
          </p:nvSpPr>
          <p:spPr>
            <a:xfrm>
              <a:off x="6327080" y="3107840"/>
              <a:ext cx="1624200" cy="684600"/>
            </a:xfrm>
            <a:prstGeom prst="rect">
              <a:avLst/>
            </a:prstGeom>
            <a:noFill/>
            <a:ln>
              <a:noFill/>
            </a:ln>
          </p:spPr>
          <p:txBody>
            <a:bodyPr spcFirstLastPara="1" wrap="square" lIns="121900" tIns="121900" rIns="121900" bIns="1219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5E5E5E"/>
                  </a:solidFill>
                  <a:latin typeface="Arial"/>
                  <a:ea typeface="Arial"/>
                  <a:cs typeface="Arial"/>
                  <a:sym typeface="Arial"/>
                </a:rPr>
                <a:t>Improve Model</a:t>
              </a:r>
              <a:endParaRPr sz="1200" b="1" i="0" u="none" strike="noStrike" cap="none">
                <a:solidFill>
                  <a:srgbClr val="5E5E5E"/>
                </a:solidFill>
                <a:latin typeface="Arial"/>
                <a:ea typeface="Arial"/>
                <a:cs typeface="Arial"/>
                <a:sym typeface="Arial"/>
              </a:endParaRPr>
            </a:p>
            <a:p>
              <a:pPr marL="0" marR="0" lvl="0" indent="0" algn="ctr" rtl="0">
                <a:lnSpc>
                  <a:spcPct val="115000"/>
                </a:lnSpc>
                <a:spcBef>
                  <a:spcPts val="2100"/>
                </a:spcBef>
                <a:spcAft>
                  <a:spcPts val="2100"/>
                </a:spcAft>
                <a:buClr>
                  <a:srgbClr val="000000"/>
                </a:buClr>
                <a:buSzPts val="1200"/>
                <a:buFont typeface="Arial"/>
                <a:buNone/>
              </a:pPr>
              <a:r>
                <a:rPr lang="en-US" sz="1200" b="1" i="0" u="none" strike="noStrike" cap="none">
                  <a:solidFill>
                    <a:srgbClr val="5E5E5E"/>
                  </a:solidFill>
                  <a:latin typeface="Arial"/>
                  <a:ea typeface="Arial"/>
                  <a:cs typeface="Arial"/>
                  <a:sym typeface="Arial"/>
                </a:rPr>
                <a:t>Hyperparameter Tuning</a:t>
              </a:r>
              <a:endParaRPr sz="1200" b="1" i="0" u="none" strike="noStrike" cap="none">
                <a:solidFill>
                  <a:srgbClr val="5E5E5E"/>
                </a:solidFill>
                <a:latin typeface="Arial"/>
                <a:ea typeface="Arial"/>
                <a:cs typeface="Arial"/>
                <a:sym typeface="Arial"/>
              </a:endParaRPr>
            </a:p>
          </p:txBody>
        </p:sp>
        <p:sp>
          <p:nvSpPr>
            <p:cNvPr id="157" name="Google Shape;157;p15"/>
            <p:cNvSpPr/>
            <p:nvPr/>
          </p:nvSpPr>
          <p:spPr>
            <a:xfrm>
              <a:off x="7094180" y="3005991"/>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grpSp>
      <p:sp>
        <p:nvSpPr>
          <p:cNvPr id="158" name="Google Shape;158;p15"/>
          <p:cNvSpPr/>
          <p:nvPr/>
        </p:nvSpPr>
        <p:spPr>
          <a:xfrm>
            <a:off x="10447400" y="3247200"/>
            <a:ext cx="1142100" cy="1142100"/>
          </a:xfrm>
          <a:prstGeom prst="ellipse">
            <a:avLst/>
          </a:prstGeom>
          <a:gradFill>
            <a:gsLst>
              <a:gs pos="0">
                <a:srgbClr val="51AB2A"/>
              </a:gs>
              <a:gs pos="100000">
                <a:srgbClr val="203E13"/>
              </a:gs>
            </a:gsLst>
            <a:lin ang="5400012" scaled="0"/>
          </a:gra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Output</a:t>
            </a:r>
            <a:endParaRPr sz="1400" b="1"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b="1">
                <a:solidFill>
                  <a:schemeClr val="dk1"/>
                </a:solidFill>
                <a:highlight>
                  <a:srgbClr val="F1C232"/>
                </a:highlight>
                <a:latin typeface="Arial"/>
                <a:ea typeface="Arial"/>
                <a:cs typeface="Arial"/>
                <a:sym typeface="Arial"/>
              </a:rPr>
              <a:t>Problem statement</a:t>
            </a:r>
            <a:endParaRPr b="1">
              <a:solidFill>
                <a:schemeClr val="dk1"/>
              </a:solidFill>
              <a:highlight>
                <a:srgbClr val="F1C232"/>
              </a:highlight>
              <a:latin typeface="Arial"/>
              <a:ea typeface="Arial"/>
              <a:cs typeface="Arial"/>
              <a:sym typeface="Arial"/>
            </a:endParaRPr>
          </a:p>
        </p:txBody>
      </p:sp>
      <p:sp>
        <p:nvSpPr>
          <p:cNvPr id="164" name="Google Shape;164;p16"/>
          <p:cNvSpPr txBox="1">
            <a:spLocks noGrp="1"/>
          </p:cNvSpPr>
          <p:nvPr>
            <p:ph type="body" idx="1"/>
          </p:nvPr>
        </p:nvSpPr>
        <p:spPr>
          <a:xfrm>
            <a:off x="581200" y="2266275"/>
            <a:ext cx="5718900" cy="3537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2193"/>
              </a:spcBef>
              <a:spcAft>
                <a:spcPts val="0"/>
              </a:spcAft>
              <a:buClr>
                <a:schemeClr val="dk1"/>
              </a:buClr>
              <a:buSzPts val="358"/>
              <a:buFont typeface="Arial"/>
              <a:buNone/>
            </a:pPr>
            <a:r>
              <a:rPr lang="en-US" sz="2560">
                <a:solidFill>
                  <a:srgbClr val="134F5C"/>
                </a:solidFill>
                <a:latin typeface="Arial"/>
                <a:ea typeface="Arial"/>
                <a:cs typeface="Arial"/>
                <a:sym typeface="Arial"/>
              </a:rPr>
              <a:t>This dataset contains TV shows and movies that are currently available on Netflix as of 2019. The data was gathered from Flixable, a third-party Netflix search engine. Integrating this dataset with other external datasets such as IMDB ratings and rotten tomatoes can yield a plethora of interesting results.</a:t>
            </a:r>
            <a:endParaRPr sz="1760"/>
          </a:p>
        </p:txBody>
      </p:sp>
      <p:sp>
        <p:nvSpPr>
          <p:cNvPr id="165" name="Google Shape;165;p16"/>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66" name="Google Shape;166;p16"/>
          <p:cNvPicPr preferRelativeResize="0"/>
          <p:nvPr/>
        </p:nvPicPr>
        <p:blipFill>
          <a:blip r:embed="rId3">
            <a:alphaModFix/>
          </a:blip>
          <a:stretch>
            <a:fillRect/>
          </a:stretch>
        </p:blipFill>
        <p:spPr>
          <a:xfrm>
            <a:off x="6541475" y="2266287"/>
            <a:ext cx="5370546" cy="330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title"/>
          </p:nvPr>
        </p:nvSpPr>
        <p:spPr>
          <a:xfrm>
            <a:off x="581192" y="702156"/>
            <a:ext cx="11029616" cy="102031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Data Summary: </a:t>
            </a:r>
            <a:endParaRPr b="1">
              <a:solidFill>
                <a:schemeClr val="dk1"/>
              </a:solidFill>
              <a:highlight>
                <a:srgbClr val="F1C232"/>
              </a:highlight>
            </a:endParaRPr>
          </a:p>
        </p:txBody>
      </p:sp>
      <p:sp>
        <p:nvSpPr>
          <p:cNvPr id="172" name="Google Shape;172;p17"/>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73" name="Google Shape;173;p17"/>
          <p:cNvSpPr txBox="1"/>
          <p:nvPr/>
        </p:nvSpPr>
        <p:spPr>
          <a:xfrm>
            <a:off x="707550" y="1931650"/>
            <a:ext cx="10191900" cy="4735500"/>
          </a:xfrm>
          <a:prstGeom prst="rect">
            <a:avLst/>
          </a:prstGeom>
          <a:noFill/>
          <a:ln>
            <a:noFill/>
          </a:ln>
        </p:spPr>
        <p:txBody>
          <a:bodyPr spcFirstLastPara="1" wrap="square" lIns="91425" tIns="91425" rIns="91425" bIns="91425" anchor="t" anchorCtr="0">
            <a:spAutoFit/>
          </a:bodyPr>
          <a:lstStyle/>
          <a:p>
            <a:pPr marL="0" marR="394120" lvl="0" indent="0" algn="l" rtl="0">
              <a:lnSpc>
                <a:spcPct val="111622"/>
              </a:lnSpc>
              <a:spcBef>
                <a:spcPts val="0"/>
              </a:spcBef>
              <a:spcAft>
                <a:spcPts val="0"/>
              </a:spcAft>
              <a:buClr>
                <a:schemeClr val="dk1"/>
              </a:buClr>
              <a:buSzPts val="1100"/>
              <a:buFont typeface="Arial"/>
              <a:buNone/>
            </a:pPr>
            <a:r>
              <a:rPr lang="en-US" sz="1795">
                <a:solidFill>
                  <a:srgbClr val="134F5C"/>
                </a:solidFill>
              </a:rPr>
              <a:t>This dataset consists of tv shows and movies available on Netflix as of 2019. The dataset is</a:t>
            </a:r>
            <a:endParaRPr sz="1795">
              <a:solidFill>
                <a:srgbClr val="134F5C"/>
              </a:solidFill>
            </a:endParaRPr>
          </a:p>
          <a:p>
            <a:pPr marL="0" marR="394120" lvl="0" indent="0" algn="l" rtl="0">
              <a:lnSpc>
                <a:spcPct val="111622"/>
              </a:lnSpc>
              <a:spcBef>
                <a:spcPts val="0"/>
              </a:spcBef>
              <a:spcAft>
                <a:spcPts val="0"/>
              </a:spcAft>
              <a:buNone/>
            </a:pPr>
            <a:r>
              <a:rPr lang="en-US" sz="1795">
                <a:solidFill>
                  <a:srgbClr val="134F5C"/>
                </a:solidFill>
              </a:rPr>
              <a:t>collected from Flixable which is a third-party Netflix search engine.</a:t>
            </a:r>
            <a:endParaRPr sz="1795">
              <a:solidFill>
                <a:srgbClr val="134F5C"/>
              </a:solidFill>
            </a:endParaRPr>
          </a:p>
          <a:p>
            <a:pPr marL="0" marR="394120" lvl="0" indent="0" algn="l" rtl="0">
              <a:lnSpc>
                <a:spcPct val="111622"/>
              </a:lnSpc>
              <a:spcBef>
                <a:spcPts val="0"/>
              </a:spcBef>
              <a:spcAft>
                <a:spcPts val="0"/>
              </a:spcAft>
              <a:buClr>
                <a:schemeClr val="dk1"/>
              </a:buClr>
              <a:buSzPts val="1100"/>
              <a:buFont typeface="Arial"/>
              <a:buNone/>
            </a:pPr>
            <a:endParaRPr sz="1795">
              <a:solidFill>
                <a:srgbClr val="134F5C"/>
              </a:solidFill>
            </a:endParaRPr>
          </a:p>
          <a:p>
            <a:pPr marL="0" marR="394120" lvl="0" indent="0" algn="l" rtl="0">
              <a:lnSpc>
                <a:spcPct val="111622"/>
              </a:lnSpc>
              <a:spcBef>
                <a:spcPts val="0"/>
              </a:spcBef>
              <a:spcAft>
                <a:spcPts val="0"/>
              </a:spcAft>
              <a:buClr>
                <a:schemeClr val="dk1"/>
              </a:buClr>
              <a:buSzPts val="1100"/>
              <a:buFont typeface="Arial"/>
              <a:buNone/>
            </a:pPr>
            <a:r>
              <a:rPr lang="en-US" sz="1795">
                <a:solidFill>
                  <a:srgbClr val="134F5C"/>
                </a:solidFill>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endParaRPr sz="1795">
              <a:solidFill>
                <a:srgbClr val="134F5C"/>
              </a:solidFill>
            </a:endParaRPr>
          </a:p>
          <a:p>
            <a:pPr marL="0" marR="394120" lvl="0" indent="0" algn="l" rtl="0">
              <a:lnSpc>
                <a:spcPct val="111622"/>
              </a:lnSpc>
              <a:spcBef>
                <a:spcPts val="0"/>
              </a:spcBef>
              <a:spcAft>
                <a:spcPts val="0"/>
              </a:spcAft>
              <a:buNone/>
            </a:pPr>
            <a:r>
              <a:rPr lang="en-US" sz="1795">
                <a:solidFill>
                  <a:srgbClr val="134F5C"/>
                </a:solidFill>
              </a:rPr>
              <a:t>Integrating this dataset with other external datasets such as IMDB ratings, rotten tomatoes can also provide many interesting findings.</a:t>
            </a:r>
            <a:endParaRPr sz="1795">
              <a:solidFill>
                <a:srgbClr val="134F5C"/>
              </a:solidFill>
            </a:endParaRPr>
          </a:p>
          <a:p>
            <a:pPr marL="0" marR="394120" lvl="0" indent="0" algn="l" rtl="0">
              <a:lnSpc>
                <a:spcPct val="111622"/>
              </a:lnSpc>
              <a:spcBef>
                <a:spcPts val="0"/>
              </a:spcBef>
              <a:spcAft>
                <a:spcPts val="0"/>
              </a:spcAft>
              <a:buNone/>
            </a:pPr>
            <a:endParaRPr sz="1795">
              <a:solidFill>
                <a:srgbClr val="134F5C"/>
              </a:solidFill>
            </a:endParaRPr>
          </a:p>
          <a:p>
            <a:pPr marL="0" marR="394120" lvl="0" indent="0" algn="l" rtl="0">
              <a:lnSpc>
                <a:spcPct val="111622"/>
              </a:lnSpc>
              <a:spcBef>
                <a:spcPts val="0"/>
              </a:spcBef>
              <a:spcAft>
                <a:spcPts val="0"/>
              </a:spcAft>
              <a:buNone/>
            </a:pPr>
            <a:r>
              <a:rPr lang="en-US" sz="1795">
                <a:solidFill>
                  <a:srgbClr val="134F5C"/>
                </a:solidFill>
              </a:rPr>
              <a:t>The dataset consists of listings of all the movies and tv shows available on Netflix, along with details</a:t>
            </a:r>
            <a:endParaRPr sz="1795">
              <a:solidFill>
                <a:srgbClr val="134F5C"/>
              </a:solidFill>
            </a:endParaRPr>
          </a:p>
          <a:p>
            <a:pPr marL="0" marR="394120" lvl="0" indent="0" algn="l" rtl="0">
              <a:lnSpc>
                <a:spcPct val="111622"/>
              </a:lnSpc>
              <a:spcBef>
                <a:spcPts val="0"/>
              </a:spcBef>
              <a:spcAft>
                <a:spcPts val="0"/>
              </a:spcAft>
              <a:buClr>
                <a:schemeClr val="dk1"/>
              </a:buClr>
              <a:buSzPts val="1100"/>
              <a:buFont typeface="Arial"/>
              <a:buNone/>
            </a:pPr>
            <a:r>
              <a:rPr lang="en-US" sz="1795">
                <a:solidFill>
                  <a:srgbClr val="134F5C"/>
                </a:solidFill>
              </a:rPr>
              <a:t>such as - cast, directors, ratings, release year, duration, etc</a:t>
            </a:r>
            <a:endParaRPr sz="1795">
              <a:solidFill>
                <a:srgbClr val="134F5C"/>
              </a:solidFill>
            </a:endParaRPr>
          </a:p>
          <a:p>
            <a:pPr marL="0" marR="394120" lvl="0" indent="0" algn="l" rtl="0">
              <a:lnSpc>
                <a:spcPct val="111622"/>
              </a:lnSpc>
              <a:spcBef>
                <a:spcPts val="0"/>
              </a:spcBef>
              <a:spcAft>
                <a:spcPts val="0"/>
              </a:spcAft>
              <a:buNone/>
            </a:pPr>
            <a:endParaRPr sz="1795">
              <a:solidFill>
                <a:srgbClr val="134F5C"/>
              </a:solidFill>
            </a:endParaRPr>
          </a:p>
          <a:p>
            <a:pPr marL="0" lvl="0" indent="0" algn="l" rtl="0">
              <a:spcBef>
                <a:spcPts val="0"/>
              </a:spcBef>
              <a:spcAft>
                <a:spcPts val="0"/>
              </a:spcAft>
              <a:buNone/>
            </a:pPr>
            <a:endParaRPr sz="15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581250" y="702152"/>
            <a:ext cx="11029500" cy="727200"/>
          </a:xfrm>
          <a:prstGeom prst="rect">
            <a:avLst/>
          </a:prstGeom>
        </p:spPr>
        <p:txBody>
          <a:bodyPr spcFirstLastPara="1" wrap="square" lIns="91425" tIns="45700" rIns="91425" bIns="45700" anchor="b" anchorCtr="0">
            <a:normAutofit/>
          </a:bodyPr>
          <a:lstStyle/>
          <a:p>
            <a:pPr marL="303049" lvl="0" indent="0" algn="l" rtl="0">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Contd..</a:t>
            </a:r>
            <a:endParaRPr b="1">
              <a:solidFill>
                <a:schemeClr val="dk1"/>
              </a:solidFill>
              <a:highlight>
                <a:srgbClr val="F1C232"/>
              </a:highlight>
              <a:latin typeface="Arial"/>
              <a:ea typeface="Arial"/>
              <a:cs typeface="Arial"/>
              <a:sym typeface="Arial"/>
            </a:endParaRPr>
          </a:p>
        </p:txBody>
      </p:sp>
      <p:sp>
        <p:nvSpPr>
          <p:cNvPr id="179" name="Google Shape;179;p18"/>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80" name="Google Shape;180;p18"/>
          <p:cNvSpPr txBox="1"/>
          <p:nvPr/>
        </p:nvSpPr>
        <p:spPr>
          <a:xfrm>
            <a:off x="503475" y="2286000"/>
            <a:ext cx="10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181" name="Google Shape;181;p18"/>
          <p:cNvSpPr txBox="1"/>
          <p:nvPr/>
        </p:nvSpPr>
        <p:spPr>
          <a:xfrm>
            <a:off x="938925" y="1605650"/>
            <a:ext cx="10912800" cy="5116200"/>
          </a:xfrm>
          <a:prstGeom prst="rect">
            <a:avLst/>
          </a:prstGeom>
          <a:noFill/>
          <a:ln>
            <a:noFill/>
          </a:ln>
        </p:spPr>
        <p:txBody>
          <a:bodyPr spcFirstLastPara="1" wrap="square" lIns="91425" tIns="91425" rIns="91425" bIns="91425" anchor="t" anchorCtr="0">
            <a:noAutofit/>
          </a:bodyPr>
          <a:lstStyle/>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show_id</a:t>
            </a:r>
            <a:r>
              <a:rPr lang="en-US" sz="1895">
                <a:solidFill>
                  <a:srgbClr val="134F5C"/>
                </a:solidFill>
              </a:rPr>
              <a:t> : Unique ID for every Movie / Tv Show</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type</a:t>
            </a:r>
            <a:r>
              <a:rPr lang="en-US" sz="1895">
                <a:solidFill>
                  <a:srgbClr val="134F5C"/>
                </a:solidFill>
              </a:rPr>
              <a:t> : Identifier - A Movie or TV Show</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title</a:t>
            </a:r>
            <a:r>
              <a:rPr lang="en-US" sz="1895">
                <a:solidFill>
                  <a:srgbClr val="134F5C"/>
                </a:solidFill>
              </a:rPr>
              <a:t> : Title of the Movie / Tv Show</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director</a:t>
            </a:r>
            <a:r>
              <a:rPr lang="en-US" sz="1895">
                <a:solidFill>
                  <a:srgbClr val="134F5C"/>
                </a:solidFill>
              </a:rPr>
              <a:t> : Director of the Movie</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cast</a:t>
            </a:r>
            <a:r>
              <a:rPr lang="en-US" sz="1895">
                <a:solidFill>
                  <a:srgbClr val="134F5C"/>
                </a:solidFill>
              </a:rPr>
              <a:t> : Actors involved in the movie / show</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country</a:t>
            </a:r>
            <a:r>
              <a:rPr lang="en-US" sz="1895">
                <a:solidFill>
                  <a:srgbClr val="134F5C"/>
                </a:solidFill>
              </a:rPr>
              <a:t> : Country where the movie / show was produced</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date_added</a:t>
            </a:r>
            <a:r>
              <a:rPr lang="en-US" sz="1895">
                <a:solidFill>
                  <a:srgbClr val="134F5C"/>
                </a:solidFill>
              </a:rPr>
              <a:t> : Date it was added on Netflix</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a:t>
            </a:r>
            <a:r>
              <a:rPr lang="en-US" sz="1895" b="1">
                <a:solidFill>
                  <a:srgbClr val="134F5C"/>
                </a:solidFill>
              </a:rPr>
              <a:t> release_year</a:t>
            </a:r>
            <a:r>
              <a:rPr lang="en-US" sz="1895">
                <a:solidFill>
                  <a:srgbClr val="134F5C"/>
                </a:solidFill>
              </a:rPr>
              <a:t> : Actual Release Year of the movie / show</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a:t>
            </a:r>
            <a:r>
              <a:rPr lang="en-US" sz="1895" b="1">
                <a:solidFill>
                  <a:srgbClr val="134F5C"/>
                </a:solidFill>
              </a:rPr>
              <a:t> rating</a:t>
            </a:r>
            <a:r>
              <a:rPr lang="en-US" sz="1895">
                <a:solidFill>
                  <a:srgbClr val="134F5C"/>
                </a:solidFill>
              </a:rPr>
              <a:t> : TV Rating of the movie / show</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duration</a:t>
            </a:r>
            <a:r>
              <a:rPr lang="en-US" sz="1895">
                <a:solidFill>
                  <a:srgbClr val="134F5C"/>
                </a:solidFill>
              </a:rPr>
              <a:t> : Total Duration - in minutes or number of seasons</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 </a:t>
            </a:r>
            <a:r>
              <a:rPr lang="en-US" sz="1895" b="1">
                <a:solidFill>
                  <a:srgbClr val="134F5C"/>
                </a:solidFill>
              </a:rPr>
              <a:t>listed_in</a:t>
            </a:r>
            <a:r>
              <a:rPr lang="en-US" sz="1895">
                <a:solidFill>
                  <a:srgbClr val="134F5C"/>
                </a:solidFill>
              </a:rPr>
              <a:t> : Genre</a:t>
            </a:r>
            <a:endParaRPr sz="1895">
              <a:solidFill>
                <a:srgbClr val="134F5C"/>
              </a:solidFill>
            </a:endParaRPr>
          </a:p>
          <a:p>
            <a:pPr marL="0" marR="539797" lvl="0" indent="0" algn="l" rtl="0">
              <a:lnSpc>
                <a:spcPct val="115000"/>
              </a:lnSpc>
              <a:spcBef>
                <a:spcPts val="141"/>
              </a:spcBef>
              <a:spcAft>
                <a:spcPts val="0"/>
              </a:spcAft>
              <a:buClr>
                <a:schemeClr val="dk1"/>
              </a:buClr>
              <a:buSzPts val="1100"/>
              <a:buFont typeface="Arial"/>
              <a:buNone/>
            </a:pPr>
            <a:r>
              <a:rPr lang="en-US" sz="1895">
                <a:solidFill>
                  <a:srgbClr val="134F5C"/>
                </a:solidFill>
              </a:rPr>
              <a:t>●</a:t>
            </a:r>
            <a:r>
              <a:rPr lang="en-US" sz="1895" b="1">
                <a:solidFill>
                  <a:srgbClr val="134F5C"/>
                </a:solidFill>
              </a:rPr>
              <a:t> description</a:t>
            </a:r>
            <a:r>
              <a:rPr lang="en-US" sz="1895">
                <a:solidFill>
                  <a:srgbClr val="134F5C"/>
                </a:solidFill>
              </a:rPr>
              <a:t>: The Summary description</a:t>
            </a:r>
            <a:endParaRPr sz="1895">
              <a:solidFill>
                <a:srgbClr val="134F5C"/>
              </a:solidFill>
            </a:endParaRPr>
          </a:p>
          <a:p>
            <a:pPr marL="0" marR="539797" lvl="0" indent="0" algn="l" rtl="0">
              <a:lnSpc>
                <a:spcPct val="111622"/>
              </a:lnSpc>
              <a:spcBef>
                <a:spcPts val="141"/>
              </a:spcBef>
              <a:spcAft>
                <a:spcPts val="0"/>
              </a:spcAft>
              <a:buNone/>
            </a:pPr>
            <a:endParaRPr sz="1596">
              <a:solidFill>
                <a:srgbClr val="134F5C"/>
              </a:solidFill>
            </a:endParaRPr>
          </a:p>
          <a:p>
            <a:pPr marL="546100" lvl="0" indent="0" algn="l" rtl="0">
              <a:lnSpc>
                <a:spcPct val="115000"/>
              </a:lnSpc>
              <a:spcBef>
                <a:spcPts val="0"/>
              </a:spcBef>
              <a:spcAft>
                <a:spcPts val="0"/>
              </a:spcAft>
              <a:buNone/>
            </a:pPr>
            <a:endParaRPr sz="1600">
              <a:solidFill>
                <a:srgbClr val="134F5C"/>
              </a:solidFill>
            </a:endParaRPr>
          </a:p>
          <a:p>
            <a:pPr marL="546100" lvl="0" indent="0" algn="l" rtl="0">
              <a:lnSpc>
                <a:spcPct val="115000"/>
              </a:lnSpc>
              <a:spcBef>
                <a:spcPts val="200"/>
              </a:spcBef>
              <a:spcAft>
                <a:spcPts val="0"/>
              </a:spcAft>
              <a:buClr>
                <a:schemeClr val="dk1"/>
              </a:buClr>
              <a:buSzPts val="1100"/>
              <a:buFont typeface="Arial"/>
              <a:buNone/>
            </a:pPr>
            <a:endParaRPr sz="1600">
              <a:solidFill>
                <a:srgbClr val="CC0000"/>
              </a:solidFill>
            </a:endParaRPr>
          </a:p>
          <a:p>
            <a:pPr marL="0" lvl="0" indent="0" algn="l" rtl="0">
              <a:spcBef>
                <a:spcPts val="20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581250" y="702150"/>
            <a:ext cx="8032200" cy="727200"/>
          </a:xfrm>
          <a:prstGeom prst="rect">
            <a:avLst/>
          </a:prstGeom>
        </p:spPr>
        <p:txBody>
          <a:bodyPr spcFirstLastPara="1" wrap="square" lIns="91425" tIns="45700" rIns="91425" bIns="45700" anchor="b" anchorCtr="0">
            <a:normAutofit/>
          </a:bodyPr>
          <a:lstStyle/>
          <a:p>
            <a:pPr marL="0" lvl="0" indent="0" algn="l" rtl="0">
              <a:lnSpc>
                <a:spcPct val="128606"/>
              </a:lnSpc>
              <a:spcBef>
                <a:spcPts val="0"/>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Missing Value Treatment :</a:t>
            </a:r>
            <a:endParaRPr sz="3200" b="1">
              <a:solidFill>
                <a:schemeClr val="dk1"/>
              </a:solidFill>
              <a:highlight>
                <a:srgbClr val="F1C232"/>
              </a:highlight>
              <a:latin typeface="Arial"/>
              <a:ea typeface="Arial"/>
              <a:cs typeface="Arial"/>
              <a:sym typeface="Arial"/>
            </a:endParaRPr>
          </a:p>
        </p:txBody>
      </p:sp>
      <p:sp>
        <p:nvSpPr>
          <p:cNvPr id="187" name="Google Shape;187;p19"/>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88" name="Google Shape;188;p19"/>
          <p:cNvPicPr preferRelativeResize="0"/>
          <p:nvPr/>
        </p:nvPicPr>
        <p:blipFill rotWithShape="1">
          <a:blip r:embed="rId3">
            <a:alphaModFix/>
          </a:blip>
          <a:srcRect l="5166" r="8589"/>
          <a:stretch/>
        </p:blipFill>
        <p:spPr>
          <a:xfrm>
            <a:off x="581250" y="1750700"/>
            <a:ext cx="7157325" cy="2640925"/>
          </a:xfrm>
          <a:prstGeom prst="rect">
            <a:avLst/>
          </a:prstGeom>
          <a:noFill/>
          <a:ln>
            <a:noFill/>
          </a:ln>
        </p:spPr>
      </p:pic>
      <p:pic>
        <p:nvPicPr>
          <p:cNvPr id="189" name="Google Shape;189;p19"/>
          <p:cNvPicPr preferRelativeResize="0"/>
          <p:nvPr/>
        </p:nvPicPr>
        <p:blipFill>
          <a:blip r:embed="rId4">
            <a:alphaModFix/>
          </a:blip>
          <a:stretch>
            <a:fillRect/>
          </a:stretch>
        </p:blipFill>
        <p:spPr>
          <a:xfrm>
            <a:off x="8327925" y="1679025"/>
            <a:ext cx="3219450" cy="3162300"/>
          </a:xfrm>
          <a:prstGeom prst="rect">
            <a:avLst/>
          </a:prstGeom>
          <a:noFill/>
          <a:ln>
            <a:noFill/>
          </a:ln>
        </p:spPr>
      </p:pic>
      <p:sp>
        <p:nvSpPr>
          <p:cNvPr id="190" name="Google Shape;190;p19"/>
          <p:cNvSpPr txBox="1">
            <a:spLocks noGrp="1"/>
          </p:cNvSpPr>
          <p:nvPr>
            <p:ph type="title"/>
          </p:nvPr>
        </p:nvSpPr>
        <p:spPr>
          <a:xfrm>
            <a:off x="581250" y="4391625"/>
            <a:ext cx="7542900" cy="216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990"/>
              <a:buFont typeface="Arial"/>
              <a:buNone/>
            </a:pPr>
            <a:r>
              <a:rPr lang="en-US" sz="1779">
                <a:solidFill>
                  <a:srgbClr val="212121"/>
                </a:solidFill>
                <a:highlight>
                  <a:srgbClr val="FFFFFF"/>
                </a:highlight>
                <a:latin typeface="Arial"/>
                <a:ea typeface="Arial"/>
                <a:cs typeface="Arial"/>
                <a:sym typeface="Arial"/>
              </a:rPr>
              <a:t>There are 3631 null values in the dataset.</a:t>
            </a:r>
            <a:endParaRPr sz="1779">
              <a:solidFill>
                <a:srgbClr val="212121"/>
              </a:solidFill>
              <a:highlight>
                <a:srgbClr val="FFFFFF"/>
              </a:highlight>
              <a:latin typeface="Arial"/>
              <a:ea typeface="Arial"/>
              <a:cs typeface="Arial"/>
              <a:sym typeface="Arial"/>
            </a:endParaRPr>
          </a:p>
          <a:p>
            <a:pPr marL="457200" lvl="0" indent="-341630" algn="l" rtl="0">
              <a:lnSpc>
                <a:spcPct val="115000"/>
              </a:lnSpc>
              <a:spcBef>
                <a:spcPts val="600"/>
              </a:spcBef>
              <a:spcAft>
                <a:spcPts val="0"/>
              </a:spcAft>
              <a:buClr>
                <a:srgbClr val="38761D"/>
              </a:buClr>
              <a:buSzPts val="1780"/>
              <a:buFont typeface="Arial"/>
              <a:buChar char="●"/>
            </a:pPr>
            <a:r>
              <a:rPr lang="en-US" sz="1779">
                <a:solidFill>
                  <a:srgbClr val="212121"/>
                </a:solidFill>
                <a:highlight>
                  <a:srgbClr val="FFFFFF"/>
                </a:highlight>
                <a:latin typeface="Arial"/>
                <a:ea typeface="Arial"/>
                <a:cs typeface="Arial"/>
                <a:sym typeface="Arial"/>
              </a:rPr>
              <a:t>2389 null values in director column</a:t>
            </a:r>
            <a:endParaRPr sz="1779">
              <a:solidFill>
                <a:srgbClr val="212121"/>
              </a:solidFill>
              <a:highlight>
                <a:srgbClr val="FFFFFF"/>
              </a:highlight>
              <a:latin typeface="Arial"/>
              <a:ea typeface="Arial"/>
              <a:cs typeface="Arial"/>
              <a:sym typeface="Arial"/>
            </a:endParaRPr>
          </a:p>
          <a:p>
            <a:pPr marL="457200" lvl="0" indent="-341630" algn="l" rtl="0">
              <a:lnSpc>
                <a:spcPct val="115000"/>
              </a:lnSpc>
              <a:spcBef>
                <a:spcPts val="0"/>
              </a:spcBef>
              <a:spcAft>
                <a:spcPts val="0"/>
              </a:spcAft>
              <a:buClr>
                <a:srgbClr val="38761D"/>
              </a:buClr>
              <a:buSzPts val="1780"/>
              <a:buFont typeface="Arial"/>
              <a:buChar char="●"/>
            </a:pPr>
            <a:r>
              <a:rPr lang="en-US" sz="1779">
                <a:solidFill>
                  <a:srgbClr val="212121"/>
                </a:solidFill>
                <a:highlight>
                  <a:srgbClr val="FFFFFF"/>
                </a:highlight>
                <a:latin typeface="Arial"/>
                <a:ea typeface="Arial"/>
                <a:cs typeface="Arial"/>
                <a:sym typeface="Arial"/>
              </a:rPr>
              <a:t>718 null values in cast column</a:t>
            </a:r>
            <a:endParaRPr sz="1779">
              <a:solidFill>
                <a:srgbClr val="212121"/>
              </a:solidFill>
              <a:highlight>
                <a:srgbClr val="FFFFFF"/>
              </a:highlight>
              <a:latin typeface="Arial"/>
              <a:ea typeface="Arial"/>
              <a:cs typeface="Arial"/>
              <a:sym typeface="Arial"/>
            </a:endParaRPr>
          </a:p>
          <a:p>
            <a:pPr marL="457200" lvl="0" indent="-341630" algn="l" rtl="0">
              <a:lnSpc>
                <a:spcPct val="115000"/>
              </a:lnSpc>
              <a:spcBef>
                <a:spcPts val="0"/>
              </a:spcBef>
              <a:spcAft>
                <a:spcPts val="0"/>
              </a:spcAft>
              <a:buClr>
                <a:srgbClr val="38761D"/>
              </a:buClr>
              <a:buSzPts val="1780"/>
              <a:buFont typeface="Arial"/>
              <a:buChar char="●"/>
            </a:pPr>
            <a:r>
              <a:rPr lang="en-US" sz="1779">
                <a:solidFill>
                  <a:srgbClr val="212121"/>
                </a:solidFill>
                <a:highlight>
                  <a:srgbClr val="FFFFFF"/>
                </a:highlight>
                <a:latin typeface="Arial"/>
                <a:ea typeface="Arial"/>
                <a:cs typeface="Arial"/>
                <a:sym typeface="Arial"/>
              </a:rPr>
              <a:t>507 null values in country column</a:t>
            </a:r>
            <a:endParaRPr sz="1779">
              <a:solidFill>
                <a:srgbClr val="212121"/>
              </a:solidFill>
              <a:highlight>
                <a:srgbClr val="FFFFFF"/>
              </a:highlight>
              <a:latin typeface="Arial"/>
              <a:ea typeface="Arial"/>
              <a:cs typeface="Arial"/>
              <a:sym typeface="Arial"/>
            </a:endParaRPr>
          </a:p>
          <a:p>
            <a:pPr marL="457200" lvl="0" indent="-341630" algn="l" rtl="0">
              <a:lnSpc>
                <a:spcPct val="115000"/>
              </a:lnSpc>
              <a:spcBef>
                <a:spcPts val="0"/>
              </a:spcBef>
              <a:spcAft>
                <a:spcPts val="0"/>
              </a:spcAft>
              <a:buClr>
                <a:srgbClr val="38761D"/>
              </a:buClr>
              <a:buSzPts val="1780"/>
              <a:buFont typeface="Arial"/>
              <a:buChar char="●"/>
            </a:pPr>
            <a:r>
              <a:rPr lang="en-US" sz="1779">
                <a:solidFill>
                  <a:srgbClr val="212121"/>
                </a:solidFill>
                <a:highlight>
                  <a:srgbClr val="FFFFFF"/>
                </a:highlight>
                <a:latin typeface="Arial"/>
                <a:ea typeface="Arial"/>
                <a:cs typeface="Arial"/>
                <a:sym typeface="Arial"/>
              </a:rPr>
              <a:t>10 in date_added and 7 in rating</a:t>
            </a:r>
            <a:endParaRPr sz="1779">
              <a:solidFill>
                <a:srgbClr val="212121"/>
              </a:solidFill>
              <a:highlight>
                <a:srgbClr val="FFFFFF"/>
              </a:highlight>
              <a:latin typeface="Arial"/>
              <a:ea typeface="Arial"/>
              <a:cs typeface="Arial"/>
              <a:sym typeface="Arial"/>
            </a:endParaRPr>
          </a:p>
          <a:p>
            <a:pPr marL="457200" lvl="0" indent="-341630" algn="l" rtl="0">
              <a:lnSpc>
                <a:spcPct val="115000"/>
              </a:lnSpc>
              <a:spcBef>
                <a:spcPts val="0"/>
              </a:spcBef>
              <a:spcAft>
                <a:spcPts val="0"/>
              </a:spcAft>
              <a:buClr>
                <a:srgbClr val="38761D"/>
              </a:buClr>
              <a:buSzPts val="1780"/>
              <a:buFont typeface="Arial"/>
              <a:buChar char="●"/>
            </a:pPr>
            <a:r>
              <a:rPr lang="en-US" sz="1779">
                <a:solidFill>
                  <a:srgbClr val="212121"/>
                </a:solidFill>
                <a:highlight>
                  <a:srgbClr val="FFFFFF"/>
                </a:highlight>
                <a:latin typeface="Arial"/>
                <a:ea typeface="Arial"/>
                <a:cs typeface="Arial"/>
                <a:sym typeface="Arial"/>
              </a:rPr>
              <a:t>we cannot drop all the missing records we have filled them with strings and irrelevant feature we have dropped out.</a:t>
            </a:r>
            <a:endParaRPr sz="1779">
              <a:solidFill>
                <a:srgbClr val="212121"/>
              </a:solidFill>
              <a:highlight>
                <a:srgbClr val="FFFFFF"/>
              </a:highlight>
              <a:latin typeface="Arial"/>
              <a:ea typeface="Arial"/>
              <a:cs typeface="Arial"/>
              <a:sym typeface="Arial"/>
            </a:endParaRPr>
          </a:p>
          <a:p>
            <a:pPr marL="0" lvl="0" indent="0" algn="l" rtl="0">
              <a:lnSpc>
                <a:spcPct val="115000"/>
              </a:lnSpc>
              <a:spcBef>
                <a:spcPts val="600"/>
              </a:spcBef>
              <a:spcAft>
                <a:spcPts val="500"/>
              </a:spcAft>
              <a:buNone/>
            </a:pPr>
            <a:endParaRPr sz="1779">
              <a:solidFill>
                <a:srgbClr val="212121"/>
              </a:solidFill>
              <a:highlight>
                <a:srgbClr val="FFFFFF"/>
              </a:highlight>
              <a:latin typeface="Arial"/>
              <a:ea typeface="Arial"/>
              <a:cs typeface="Arial"/>
              <a:sym typeface="Arial"/>
            </a:endParaRPr>
          </a:p>
        </p:txBody>
      </p:sp>
      <p:cxnSp>
        <p:nvCxnSpPr>
          <p:cNvPr id="191" name="Google Shape;191;p19"/>
          <p:cNvCxnSpPr>
            <a:endCxn id="189" idx="1"/>
          </p:cNvCxnSpPr>
          <p:nvPr/>
        </p:nvCxnSpPr>
        <p:spPr>
          <a:xfrm rot="10800000" flipH="1">
            <a:off x="6860625" y="3260175"/>
            <a:ext cx="1467300" cy="341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581250" y="702152"/>
            <a:ext cx="11029500" cy="727200"/>
          </a:xfrm>
          <a:prstGeom prst="rect">
            <a:avLst/>
          </a:prstGeom>
        </p:spPr>
        <p:txBody>
          <a:bodyPr spcFirstLastPara="1" wrap="square" lIns="91425" tIns="45700" rIns="91425" bIns="45700" anchor="b" anchorCtr="0">
            <a:normAutofit fontScale="90000"/>
          </a:bodyPr>
          <a:lstStyle/>
          <a:p>
            <a:pPr marL="0" lvl="0" indent="0" algn="l" rtl="0">
              <a:spcBef>
                <a:spcPts val="1738"/>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Exploratory Data Analysis</a:t>
            </a:r>
            <a:endParaRPr b="1">
              <a:solidFill>
                <a:schemeClr val="dk1"/>
              </a:solidFill>
              <a:highlight>
                <a:srgbClr val="F1C232"/>
              </a:highlight>
              <a:latin typeface="Arial"/>
              <a:ea typeface="Arial"/>
              <a:cs typeface="Arial"/>
              <a:sym typeface="Arial"/>
            </a:endParaRPr>
          </a:p>
        </p:txBody>
      </p:sp>
      <p:sp>
        <p:nvSpPr>
          <p:cNvPr id="197" name="Google Shape;197;p20"/>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98" name="Google Shape;198;p20"/>
          <p:cNvSpPr txBox="1"/>
          <p:nvPr/>
        </p:nvSpPr>
        <p:spPr>
          <a:xfrm>
            <a:off x="581250" y="1429350"/>
            <a:ext cx="11162400" cy="4781100"/>
          </a:xfrm>
          <a:prstGeom prst="rect">
            <a:avLst/>
          </a:prstGeom>
          <a:noFill/>
          <a:ln>
            <a:noFill/>
          </a:ln>
        </p:spPr>
        <p:txBody>
          <a:bodyPr spcFirstLastPara="1" wrap="square" lIns="91425" tIns="91425" rIns="91425" bIns="91425" anchor="t" anchorCtr="0">
            <a:spAutoFit/>
          </a:bodyPr>
          <a:lstStyle/>
          <a:p>
            <a:pPr marL="457200" marR="394120" lvl="0" indent="0" algn="l" rtl="0">
              <a:lnSpc>
                <a:spcPct val="111622"/>
              </a:lnSpc>
              <a:spcBef>
                <a:spcPts val="0"/>
              </a:spcBef>
              <a:spcAft>
                <a:spcPts val="0"/>
              </a:spcAft>
              <a:buNone/>
            </a:pPr>
            <a:r>
              <a:rPr lang="en-US" sz="1795">
                <a:solidFill>
                  <a:srgbClr val="134F5C"/>
                </a:solidFill>
              </a:rPr>
              <a:t>The EDA for this dataset is done with the help of DataPrep Library. </a:t>
            </a:r>
            <a:endParaRPr sz="1795">
              <a:solidFill>
                <a:srgbClr val="134F5C"/>
              </a:solidFill>
            </a:endParaRPr>
          </a:p>
          <a:p>
            <a:pPr marL="457200" marR="394120" lvl="0" indent="0" algn="l" rtl="0">
              <a:lnSpc>
                <a:spcPct val="111622"/>
              </a:lnSpc>
              <a:spcBef>
                <a:spcPts val="0"/>
              </a:spcBef>
              <a:spcAft>
                <a:spcPts val="0"/>
              </a:spcAft>
              <a:buNone/>
            </a:pPr>
            <a:endParaRPr sz="1795">
              <a:solidFill>
                <a:srgbClr val="134F5C"/>
              </a:solidFill>
            </a:endParaRPr>
          </a:p>
          <a:p>
            <a:pPr marL="457200" marR="394120" lvl="0" indent="0" algn="l" rtl="0">
              <a:lnSpc>
                <a:spcPct val="111622"/>
              </a:lnSpc>
              <a:spcBef>
                <a:spcPts val="0"/>
              </a:spcBef>
              <a:spcAft>
                <a:spcPts val="0"/>
              </a:spcAft>
              <a:buNone/>
            </a:pPr>
            <a:r>
              <a:rPr lang="en-US" sz="1795">
                <a:solidFill>
                  <a:srgbClr val="134F5C"/>
                </a:solidFill>
              </a:rPr>
              <a:t>The goal of create_report is to generate profile reports from a pandas DataFrame. create_report utilises the functionalities and formats the plots from dataprep. It provides the following information:</a:t>
            </a:r>
            <a:endParaRPr sz="1795">
              <a:solidFill>
                <a:srgbClr val="134F5C"/>
              </a:solidFill>
            </a:endParaRPr>
          </a:p>
          <a:p>
            <a:pPr marL="457200" marR="394120" lvl="0" indent="0" algn="l" rtl="0">
              <a:lnSpc>
                <a:spcPct val="111622"/>
              </a:lnSpc>
              <a:spcBef>
                <a:spcPts val="0"/>
              </a:spcBef>
              <a:spcAft>
                <a:spcPts val="0"/>
              </a:spcAft>
              <a:buClr>
                <a:schemeClr val="dk1"/>
              </a:buClr>
              <a:buSzPts val="1100"/>
              <a:buFont typeface="Arial"/>
              <a:buNone/>
            </a:pP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Overview</a:t>
            </a:r>
            <a:r>
              <a:rPr lang="en-US" sz="1795">
                <a:solidFill>
                  <a:srgbClr val="134F5C"/>
                </a:solidFill>
              </a:rPr>
              <a:t>: detect the types of columns in a dataframe</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Variables</a:t>
            </a:r>
            <a:r>
              <a:rPr lang="en-US" sz="1795">
                <a:solidFill>
                  <a:srgbClr val="134F5C"/>
                </a:solidFill>
              </a:rPr>
              <a:t>: variable type, unique values, distinct count, missing values</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Quantile statistics</a:t>
            </a:r>
            <a:r>
              <a:rPr lang="en-US" sz="1795">
                <a:solidFill>
                  <a:srgbClr val="134F5C"/>
                </a:solidFill>
              </a:rPr>
              <a:t> like minimum value, Q1, median, Q3, maximum, range, interquartile range</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Descriptive statistics</a:t>
            </a:r>
            <a:r>
              <a:rPr lang="en-US" sz="1795">
                <a:solidFill>
                  <a:srgbClr val="134F5C"/>
                </a:solidFill>
              </a:rPr>
              <a:t> like mean, mode, standard deviation, sum, median absolute deviation, coefficient of variation, kurtosis, skewness</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Text analysis</a:t>
            </a:r>
            <a:r>
              <a:rPr lang="en-US" sz="1795">
                <a:solidFill>
                  <a:srgbClr val="134F5C"/>
                </a:solidFill>
              </a:rPr>
              <a:t> for length, sample and letter</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Correlations</a:t>
            </a:r>
            <a:r>
              <a:rPr lang="en-US" sz="1795">
                <a:solidFill>
                  <a:srgbClr val="134F5C"/>
                </a:solidFill>
              </a:rPr>
              <a:t>: highlighting of highly correlated variables, Spearman, Pearson and Kendall matrices</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b="1">
                <a:solidFill>
                  <a:srgbClr val="134F5C"/>
                </a:solidFill>
              </a:rPr>
              <a:t>Missing Values</a:t>
            </a:r>
            <a:r>
              <a:rPr lang="en-US" sz="1795">
                <a:solidFill>
                  <a:srgbClr val="134F5C"/>
                </a:solidFill>
              </a:rPr>
              <a:t>: bar chart, heatmap and spectrum of missing values</a:t>
            </a:r>
            <a:endParaRPr sz="1795">
              <a:solidFill>
                <a:srgbClr val="134F5C"/>
              </a:solidFill>
            </a:endParaRPr>
          </a:p>
          <a:p>
            <a:pPr marL="457200" marR="394120" lvl="0" indent="-342646" algn="l" rtl="0">
              <a:lnSpc>
                <a:spcPct val="111622"/>
              </a:lnSpc>
              <a:spcBef>
                <a:spcPts val="0"/>
              </a:spcBef>
              <a:spcAft>
                <a:spcPts val="0"/>
              </a:spcAft>
              <a:buClr>
                <a:srgbClr val="134F5C"/>
              </a:buClr>
              <a:buSzPts val="1796"/>
              <a:buChar char="➔"/>
            </a:pPr>
            <a:r>
              <a:rPr lang="en-US" sz="1795">
                <a:solidFill>
                  <a:srgbClr val="134F5C"/>
                </a:solidFill>
              </a:rPr>
              <a:t>In the following, we break down the report into different sections to demonstrate each part of the report.</a:t>
            </a:r>
            <a:endParaRPr sz="1795">
              <a:solidFill>
                <a:srgbClr val="134F5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04" name="Google Shape;204;p21"/>
          <p:cNvSpPr txBox="1">
            <a:spLocks noGrp="1"/>
          </p:cNvSpPr>
          <p:nvPr>
            <p:ph type="title"/>
          </p:nvPr>
        </p:nvSpPr>
        <p:spPr>
          <a:xfrm>
            <a:off x="581250" y="1413725"/>
            <a:ext cx="1287000" cy="727200"/>
          </a:xfrm>
          <a:prstGeom prst="rect">
            <a:avLst/>
          </a:prstGeom>
        </p:spPr>
        <p:txBody>
          <a:bodyPr spcFirstLastPara="1" wrap="square" lIns="91425" tIns="45700" rIns="91425" bIns="45700" anchor="b" anchorCtr="0">
            <a:normAutofit fontScale="90000"/>
          </a:bodyPr>
          <a:lstStyle/>
          <a:p>
            <a:pPr marL="0" lvl="0" indent="0" algn="l" rtl="0">
              <a:spcBef>
                <a:spcPts val="1738"/>
              </a:spcBef>
              <a:spcAft>
                <a:spcPts val="0"/>
              </a:spcAft>
              <a:buClr>
                <a:schemeClr val="dk1"/>
              </a:buClr>
              <a:buSzPts val="1100"/>
              <a:buFont typeface="Arial"/>
              <a:buNone/>
            </a:pPr>
            <a:r>
              <a:rPr lang="en-US" b="1">
                <a:solidFill>
                  <a:schemeClr val="dk1"/>
                </a:solidFill>
                <a:highlight>
                  <a:srgbClr val="F1C232"/>
                </a:highlight>
                <a:latin typeface="Arial"/>
                <a:ea typeface="Arial"/>
                <a:cs typeface="Arial"/>
                <a:sym typeface="Arial"/>
              </a:rPr>
              <a:t>Type</a:t>
            </a:r>
            <a:endParaRPr sz="3100" b="1">
              <a:solidFill>
                <a:schemeClr val="dk1"/>
              </a:solidFill>
              <a:highlight>
                <a:srgbClr val="F1C232"/>
              </a:highlight>
              <a:latin typeface="Arial"/>
              <a:ea typeface="Arial"/>
              <a:cs typeface="Arial"/>
              <a:sym typeface="Arial"/>
            </a:endParaRPr>
          </a:p>
        </p:txBody>
      </p:sp>
      <p:pic>
        <p:nvPicPr>
          <p:cNvPr id="205" name="Google Shape;205;p21"/>
          <p:cNvPicPr preferRelativeResize="0"/>
          <p:nvPr/>
        </p:nvPicPr>
        <p:blipFill>
          <a:blip r:embed="rId3">
            <a:alphaModFix/>
          </a:blip>
          <a:stretch>
            <a:fillRect/>
          </a:stretch>
        </p:blipFill>
        <p:spPr>
          <a:xfrm>
            <a:off x="581250" y="2140924"/>
            <a:ext cx="5407850" cy="3596300"/>
          </a:xfrm>
          <a:prstGeom prst="rect">
            <a:avLst/>
          </a:prstGeom>
          <a:noFill/>
          <a:ln>
            <a:noFill/>
          </a:ln>
        </p:spPr>
      </p:pic>
      <p:sp>
        <p:nvSpPr>
          <p:cNvPr id="206" name="Google Shape;206;p21"/>
          <p:cNvSpPr txBox="1">
            <a:spLocks noGrp="1"/>
          </p:cNvSpPr>
          <p:nvPr>
            <p:ph type="title"/>
          </p:nvPr>
        </p:nvSpPr>
        <p:spPr>
          <a:xfrm>
            <a:off x="6277700" y="2268425"/>
            <a:ext cx="5407800" cy="3165300"/>
          </a:xfrm>
          <a:prstGeom prst="rect">
            <a:avLst/>
          </a:prstGeom>
        </p:spPr>
        <p:txBody>
          <a:bodyPr spcFirstLastPara="1" wrap="square" lIns="91425" tIns="45700" rIns="91425" bIns="45700" anchor="b" anchorCtr="0">
            <a:normAutofit/>
          </a:bodyPr>
          <a:lstStyle/>
          <a:p>
            <a:pPr marL="457200" lvl="0" indent="-361950" algn="l" rtl="0">
              <a:lnSpc>
                <a:spcPct val="115000"/>
              </a:lnSpc>
              <a:spcBef>
                <a:spcPts val="600"/>
              </a:spcBef>
              <a:spcAft>
                <a:spcPts val="0"/>
              </a:spcAft>
              <a:buClr>
                <a:srgbClr val="38761D"/>
              </a:buClr>
              <a:buSzPts val="2100"/>
              <a:buFont typeface="Arial"/>
              <a:buChar char="●"/>
            </a:pPr>
            <a:r>
              <a:rPr lang="en-US" sz="2100" b="1">
                <a:solidFill>
                  <a:srgbClr val="212121"/>
                </a:solidFill>
                <a:highlight>
                  <a:srgbClr val="FFFFFF"/>
                </a:highlight>
                <a:latin typeface="Arial"/>
                <a:ea typeface="Arial"/>
                <a:cs typeface="Arial"/>
                <a:sym typeface="Arial"/>
              </a:rPr>
              <a:t>Netflix has 5372 movies and 2398 TV shows.</a:t>
            </a:r>
            <a:endParaRPr sz="2100" b="1">
              <a:solidFill>
                <a:srgbClr val="212121"/>
              </a:solidFill>
              <a:highlight>
                <a:srgbClr val="FFFFFF"/>
              </a:highlight>
              <a:latin typeface="Arial"/>
              <a:ea typeface="Arial"/>
              <a:cs typeface="Arial"/>
              <a:sym typeface="Arial"/>
            </a:endParaRPr>
          </a:p>
          <a:p>
            <a:pPr marL="457200" lvl="0" indent="0" algn="l" rtl="0">
              <a:lnSpc>
                <a:spcPct val="115000"/>
              </a:lnSpc>
              <a:spcBef>
                <a:spcPts val="600"/>
              </a:spcBef>
              <a:spcAft>
                <a:spcPts val="0"/>
              </a:spcAft>
              <a:buNone/>
            </a:pPr>
            <a:endParaRPr sz="2100" b="1">
              <a:solidFill>
                <a:srgbClr val="212121"/>
              </a:solidFill>
              <a:highlight>
                <a:srgbClr val="FFFFFF"/>
              </a:highlight>
              <a:latin typeface="Arial"/>
              <a:ea typeface="Arial"/>
              <a:cs typeface="Arial"/>
              <a:sym typeface="Arial"/>
            </a:endParaRPr>
          </a:p>
          <a:p>
            <a:pPr marL="457200" lvl="0" indent="-361950" algn="l" rtl="0">
              <a:lnSpc>
                <a:spcPct val="115000"/>
              </a:lnSpc>
              <a:spcBef>
                <a:spcPts val="600"/>
              </a:spcBef>
              <a:spcAft>
                <a:spcPts val="0"/>
              </a:spcAft>
              <a:buClr>
                <a:srgbClr val="38761D"/>
              </a:buClr>
              <a:buSzPts val="2100"/>
              <a:buFont typeface="Arial"/>
              <a:buChar char="●"/>
            </a:pPr>
            <a:r>
              <a:rPr lang="en-US" sz="2100" b="1">
                <a:solidFill>
                  <a:srgbClr val="212121"/>
                </a:solidFill>
                <a:highlight>
                  <a:srgbClr val="FFFFFF"/>
                </a:highlight>
                <a:latin typeface="Arial"/>
                <a:ea typeface="Arial"/>
                <a:cs typeface="Arial"/>
                <a:sym typeface="Arial"/>
              </a:rPr>
              <a:t>There are more number of movies are present on Netflix than the TV shows.</a:t>
            </a:r>
            <a:endParaRPr sz="2100" b="1">
              <a:solidFill>
                <a:srgbClr val="212121"/>
              </a:solidFill>
              <a:highlight>
                <a:srgbClr val="FFFFFF"/>
              </a:highlight>
              <a:latin typeface="Arial"/>
              <a:ea typeface="Arial"/>
              <a:cs typeface="Arial"/>
              <a:sym typeface="Arial"/>
            </a:endParaRPr>
          </a:p>
          <a:p>
            <a:pPr marL="0" lvl="0" indent="0" algn="l" rtl="0">
              <a:spcBef>
                <a:spcPts val="1738"/>
              </a:spcBef>
              <a:spcAft>
                <a:spcPts val="0"/>
              </a:spcAft>
              <a:buClr>
                <a:schemeClr val="dk1"/>
              </a:buClr>
              <a:buSzPts val="1100"/>
              <a:buFont typeface="Arial"/>
              <a:buNone/>
            </a:pPr>
            <a:endParaRPr sz="3100" b="1">
              <a:solidFill>
                <a:schemeClr val="dk1"/>
              </a:solidFill>
              <a:highlight>
                <a:srgbClr val="F1C232"/>
              </a:highlight>
              <a:latin typeface="Arial"/>
              <a:ea typeface="Arial"/>
              <a:cs typeface="Arial"/>
              <a:sym typeface="Arial"/>
            </a:endParaRPr>
          </a:p>
        </p:txBody>
      </p:sp>
      <p:sp>
        <p:nvSpPr>
          <p:cNvPr id="207" name="Google Shape;207;p21"/>
          <p:cNvSpPr txBox="1"/>
          <p:nvPr/>
        </p:nvSpPr>
        <p:spPr>
          <a:xfrm>
            <a:off x="581250" y="798125"/>
            <a:ext cx="11332200" cy="615600"/>
          </a:xfrm>
          <a:prstGeom prst="rect">
            <a:avLst/>
          </a:prstGeom>
          <a:noFill/>
          <a:ln>
            <a:noFill/>
          </a:ln>
        </p:spPr>
        <p:txBody>
          <a:bodyPr spcFirstLastPara="1" wrap="square" lIns="91425" tIns="91425" rIns="91425" bIns="91425" anchor="t" anchorCtr="0">
            <a:spAutoFit/>
          </a:bodyPr>
          <a:lstStyle/>
          <a:p>
            <a:pPr marL="5054" lvl="0" indent="-5054" algn="l" rtl="0">
              <a:lnSpc>
                <a:spcPct val="185384"/>
              </a:lnSpc>
              <a:spcBef>
                <a:spcPts val="1822"/>
              </a:spcBef>
              <a:spcAft>
                <a:spcPts val="0"/>
              </a:spcAft>
              <a:buNone/>
            </a:pPr>
            <a:r>
              <a:rPr lang="en-US" sz="2800" b="1">
                <a:solidFill>
                  <a:schemeClr val="dk1"/>
                </a:solidFill>
                <a:highlight>
                  <a:srgbClr val="F1C232"/>
                </a:highlight>
              </a:rPr>
              <a:t>Feature Analysis - </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1517</Words>
  <Application>Microsoft Office PowerPoint</Application>
  <PresentationFormat>Widescreen</PresentationFormat>
  <Paragraphs>237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Franklin Gothic</vt:lpstr>
      <vt:lpstr>Noto Sans Symbols</vt:lpstr>
      <vt:lpstr>Arial</vt:lpstr>
      <vt:lpstr>Libre Franklin</vt:lpstr>
      <vt:lpstr>Roboto</vt:lpstr>
      <vt:lpstr>DividendVTI</vt:lpstr>
      <vt:lpstr>NETFLIX MOVIES AND TV SHOWS CLUSTERING</vt:lpstr>
      <vt:lpstr>Content</vt:lpstr>
      <vt:lpstr>Steps In Unsupervised ML </vt:lpstr>
      <vt:lpstr>Problem statement</vt:lpstr>
      <vt:lpstr>Data Summary: </vt:lpstr>
      <vt:lpstr>Contd..</vt:lpstr>
      <vt:lpstr>Missing Value Treatment :</vt:lpstr>
      <vt:lpstr>Exploratory Data Analysis</vt:lpstr>
      <vt:lpstr>Type</vt:lpstr>
      <vt:lpstr>Ratings </vt:lpstr>
      <vt:lpstr>Release_Year </vt:lpstr>
      <vt:lpstr>Release_year contiuned </vt:lpstr>
      <vt:lpstr>Release_month</vt:lpstr>
      <vt:lpstr>Genre</vt:lpstr>
      <vt:lpstr>Duration</vt:lpstr>
      <vt:lpstr>  COUNTRY</vt:lpstr>
      <vt:lpstr>Originals</vt:lpstr>
      <vt:lpstr>Feature Engineering </vt:lpstr>
      <vt:lpstr>Feature Engineering </vt:lpstr>
      <vt:lpstr>1.  K-means Clustring</vt:lpstr>
      <vt:lpstr>1.  K-means Clustring</vt:lpstr>
      <vt:lpstr>2.  Agglomerative Clustring</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Rishika Rai😁</cp:lastModifiedBy>
  <cp:revision>1</cp:revision>
  <dcterms:modified xsi:type="dcterms:W3CDTF">2024-10-06T03:52:56Z</dcterms:modified>
</cp:coreProperties>
</file>