
<file path=[Content_Types].xml><?xml version="1.0" encoding="utf-8"?>
<Types xmlns="http://schemas.openxmlformats.org/package/2006/content-types">
  <Default Extension="gif" ContentType="image/gi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60" r:id="rId3"/>
    <p:sldId id="257" r:id="rId4"/>
    <p:sldId id="258" r:id="rId5"/>
    <p:sldId id="259" r:id="rId6"/>
    <p:sldId id="262" r:id="rId7"/>
    <p:sldId id="261" r:id="rId8"/>
    <p:sldId id="269" r:id="rId9"/>
    <p:sldId id="270" r:id="rId10"/>
    <p:sldId id="263" r:id="rId11"/>
    <p:sldId id="264" r:id="rId12"/>
    <p:sldId id="266" r:id="rId13"/>
    <p:sldId id="267" r:id="rId14"/>
    <p:sldId id="265"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211" autoAdjust="0"/>
    <p:restoredTop sz="94660"/>
  </p:normalViewPr>
  <p:slideViewPr>
    <p:cSldViewPr snapToGrid="0">
      <p:cViewPr varScale="1">
        <p:scale>
          <a:sx n="33" d="100"/>
          <a:sy n="33" d="100"/>
        </p:scale>
        <p:origin x="60" y="7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1/21/2022</a:t>
            </a:fld>
            <a:endParaRPr lang="en-US" dirty="0"/>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609702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1/21/2022</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568703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1/21/2022</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413908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1/21/2022</a:t>
            </a:fld>
            <a:endParaRPr lang="en-US" dirty="0"/>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087829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1/21/2022</a:t>
            </a:fld>
            <a:endParaRPr lang="en-US"/>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980838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1/21/2022</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487706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1/21/2022</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779969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1/21/2022</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454883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1/21/2022</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679089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1/21/2022</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992731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1/21/2022</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710695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1/21/2022</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380194610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stanfordhealthcare.org/medical-conditions/cancer/hemophilia/hemophilia-symptoms.html" TargetMode="External"/><Relationship Id="rId2" Type="http://schemas.openxmlformats.org/officeDocument/2006/relationships/hyperlink" Target="https://www.slideshare.net/HelaoSilas/haemophilia-76369646" TargetMode="External"/><Relationship Id="rId1" Type="http://schemas.openxmlformats.org/officeDocument/2006/relationships/slideLayout" Target="../slideLayouts/slideLayout2.xml"/><Relationship Id="rId6" Type="http://schemas.openxmlformats.org/officeDocument/2006/relationships/hyperlink" Target="https://medium.com/lessons-from-history/haemophilia-the-royal-disease-that-started-from-queen-victoria-i-6cb346c7201d#:~:text=Queen%20Victoria%20I%20%28Credits%3A%20Historyextra%29%20Hemophilia%2C%20better%20known,passed%20on%20the%20ailment%20to%20the%20royal%20family." TargetMode="External"/><Relationship Id="rId5" Type="http://schemas.openxmlformats.org/officeDocument/2006/relationships/hyperlink" Target="https://www.ncbi.nlm.nih.gov/gtr/conditions/C0684275/#:~:text=Summary.%20Hemophilia%20is%20a%20bleeding%20disorder%20that%20slows,even%20in%20the%20absence%20of%20injury%20%28spontaneous%20bleeding%29." TargetMode="External"/><Relationship Id="rId4" Type="http://schemas.openxmlformats.org/officeDocument/2006/relationships/hyperlink" Target="https://healthnet.org.np/article/misc/hemophilia.html#:~:text=Conclusion%3A%20Haemophilia%20is%20congenital%20life%20long%20disorder.%20The,to%20help%20each%20patient%20achieve%20his%20full%20potential."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5" name="Picture 4" descr="Background pattern&#10;&#10;Description automatically generated">
            <a:extLst>
              <a:ext uri="{FF2B5EF4-FFF2-40B4-BE49-F238E27FC236}">
                <a16:creationId xmlns:a16="http://schemas.microsoft.com/office/drawing/2014/main" id="{D8E342B6-65D5-4CD1-95B1-8084E96B9228}"/>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r="469"/>
          <a:stretch/>
        </p:blipFill>
        <p:spPr>
          <a:xfrm>
            <a:off x="20" y="10"/>
            <a:ext cx="12188932" cy="6857990"/>
          </a:xfrm>
          <a:prstGeom prst="rect">
            <a:avLst/>
          </a:prstGeom>
        </p:spPr>
      </p:pic>
      <p:sp>
        <p:nvSpPr>
          <p:cNvPr id="2" name="Title 1">
            <a:extLst>
              <a:ext uri="{FF2B5EF4-FFF2-40B4-BE49-F238E27FC236}">
                <a16:creationId xmlns:a16="http://schemas.microsoft.com/office/drawing/2014/main" id="{4D7477DC-7352-4D57-8468-1A3CD7630699}"/>
              </a:ext>
            </a:extLst>
          </p:cNvPr>
          <p:cNvSpPr>
            <a:spLocks noGrp="1"/>
          </p:cNvSpPr>
          <p:nvPr>
            <p:ph type="ctrTitle"/>
          </p:nvPr>
        </p:nvSpPr>
        <p:spPr>
          <a:xfrm>
            <a:off x="1549238" y="1145080"/>
            <a:ext cx="9090476" cy="2179601"/>
          </a:xfrm>
        </p:spPr>
        <p:txBody>
          <a:bodyPr anchor="b">
            <a:noAutofit/>
          </a:bodyPr>
          <a:lstStyle/>
          <a:p>
            <a:pPr algn="ctr"/>
            <a:r>
              <a:rPr lang="en-US" sz="6600" b="1" i="0" dirty="0">
                <a:solidFill>
                  <a:srgbClr val="FFFFFF"/>
                </a:solidFill>
                <a:latin typeface="Modern Love" panose="04090805081005020601" pitchFamily="82" charset="0"/>
              </a:rPr>
              <a:t>HEMOPHILIA</a:t>
            </a:r>
          </a:p>
        </p:txBody>
      </p:sp>
      <p:sp>
        <p:nvSpPr>
          <p:cNvPr id="3" name="Subtitle 2">
            <a:extLst>
              <a:ext uri="{FF2B5EF4-FFF2-40B4-BE49-F238E27FC236}">
                <a16:creationId xmlns:a16="http://schemas.microsoft.com/office/drawing/2014/main" id="{339281FE-FDFF-48AE-8749-5AA2BAC6F3AC}"/>
              </a:ext>
            </a:extLst>
          </p:cNvPr>
          <p:cNvSpPr>
            <a:spLocks noGrp="1"/>
          </p:cNvSpPr>
          <p:nvPr>
            <p:ph type="subTitle" idx="1"/>
          </p:nvPr>
        </p:nvSpPr>
        <p:spPr>
          <a:xfrm>
            <a:off x="2999029" y="3774105"/>
            <a:ext cx="6190895" cy="1633040"/>
          </a:xfrm>
        </p:spPr>
        <p:txBody>
          <a:bodyPr anchor="t">
            <a:normAutofit/>
          </a:bodyPr>
          <a:lstStyle/>
          <a:p>
            <a:pPr algn="ctr"/>
            <a:r>
              <a:rPr lang="en-US" dirty="0">
                <a:solidFill>
                  <a:srgbClr val="FFFFFF"/>
                </a:solidFill>
                <a:latin typeface="Comic Sans MS" panose="030F0702030302020204" pitchFamily="66" charset="0"/>
              </a:rPr>
              <a:t>Name: Rishika Singh</a:t>
            </a:r>
          </a:p>
          <a:p>
            <a:pPr algn="ctr"/>
            <a:r>
              <a:rPr lang="en-US" dirty="0">
                <a:solidFill>
                  <a:srgbClr val="FFFFFF"/>
                </a:solidFill>
                <a:latin typeface="Comic Sans MS" panose="030F0702030302020204" pitchFamily="66" charset="0"/>
              </a:rPr>
              <a:t>Class: Pharm D – 1</a:t>
            </a:r>
            <a:r>
              <a:rPr lang="en-US" baseline="30000" dirty="0">
                <a:solidFill>
                  <a:srgbClr val="FFFFFF"/>
                </a:solidFill>
                <a:latin typeface="Comic Sans MS" panose="030F0702030302020204" pitchFamily="66" charset="0"/>
              </a:rPr>
              <a:t>st</a:t>
            </a:r>
            <a:r>
              <a:rPr lang="en-US" dirty="0">
                <a:solidFill>
                  <a:srgbClr val="FFFFFF"/>
                </a:solidFill>
                <a:latin typeface="Comic Sans MS" panose="030F0702030302020204" pitchFamily="66" charset="0"/>
              </a:rPr>
              <a:t> Year</a:t>
            </a:r>
          </a:p>
          <a:p>
            <a:pPr algn="ctr"/>
            <a:r>
              <a:rPr lang="en-US" dirty="0">
                <a:solidFill>
                  <a:srgbClr val="FFFFFF"/>
                </a:solidFill>
                <a:latin typeface="Comic Sans MS" panose="030F0702030302020204" pitchFamily="66" charset="0"/>
              </a:rPr>
              <a:t>Roll no: 211411001</a:t>
            </a:r>
          </a:p>
        </p:txBody>
      </p:sp>
      <p:sp>
        <p:nvSpPr>
          <p:cNvPr id="79" name="Freeform: Shape 78">
            <a:extLst>
              <a:ext uri="{FF2B5EF4-FFF2-40B4-BE49-F238E27FC236}">
                <a16:creationId xmlns:a16="http://schemas.microsoft.com/office/drawing/2014/main" id="{25A2CBEC-4F23-437D-9D03-9968C9B79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94120" y="-1094120"/>
            <a:ext cx="1085312" cy="3273554"/>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81"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08356" y="3533292"/>
            <a:ext cx="972241" cy="45718"/>
            <a:chOff x="4886325" y="3371754"/>
            <a:chExt cx="2418492" cy="113728"/>
          </a:xfrm>
          <a:solidFill>
            <a:schemeClr val="accent1"/>
          </a:solidFill>
        </p:grpSpPr>
        <p:sp>
          <p:nvSpPr>
            <p:cNvPr id="126"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3"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84"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7"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86"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87"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
        <p:nvSpPr>
          <p:cNvPr id="89" name="Freeform: Shape 88">
            <a:extLst>
              <a:ext uri="{FF2B5EF4-FFF2-40B4-BE49-F238E27FC236}">
                <a16:creationId xmlns:a16="http://schemas.microsoft.com/office/drawing/2014/main" id="{6264A856-A4F6-4068-9AC3-7B38A00DA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1" name="Group 90">
            <a:extLst>
              <a:ext uri="{FF2B5EF4-FFF2-40B4-BE49-F238E27FC236}">
                <a16:creationId xmlns:a16="http://schemas.microsoft.com/office/drawing/2014/main" id="{C2983E8C-44FB-463B-B6B0-B53E96ACCD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92" name="Freeform: Shape 91">
              <a:extLst>
                <a:ext uri="{FF2B5EF4-FFF2-40B4-BE49-F238E27FC236}">
                  <a16:creationId xmlns:a16="http://schemas.microsoft.com/office/drawing/2014/main" id="{16AD7FCC-3422-42C3-A2AD-69ADFEA6E3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93" name="Freeform: Shape 92">
              <a:extLst>
                <a:ext uri="{FF2B5EF4-FFF2-40B4-BE49-F238E27FC236}">
                  <a16:creationId xmlns:a16="http://schemas.microsoft.com/office/drawing/2014/main" id="{C4ECA670-C540-4DCE-8F03-EC843D518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94" name="Freeform: Shape 93">
              <a:extLst>
                <a:ext uri="{FF2B5EF4-FFF2-40B4-BE49-F238E27FC236}">
                  <a16:creationId xmlns:a16="http://schemas.microsoft.com/office/drawing/2014/main" id="{7ECB6083-DDE0-460C-987E-E645876302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95" name="Graphic 12">
              <a:extLst>
                <a:ext uri="{FF2B5EF4-FFF2-40B4-BE49-F238E27FC236}">
                  <a16:creationId xmlns:a16="http://schemas.microsoft.com/office/drawing/2014/main" id="{378004C4-6786-473C-BB2A-AAA6EF1151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96" name="Graphic 15">
              <a:extLst>
                <a:ext uri="{FF2B5EF4-FFF2-40B4-BE49-F238E27FC236}">
                  <a16:creationId xmlns:a16="http://schemas.microsoft.com/office/drawing/2014/main" id="{455376B6-DAB5-4A34-A8BE-15DE02CAF5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97" name="Graphic 15">
              <a:extLst>
                <a:ext uri="{FF2B5EF4-FFF2-40B4-BE49-F238E27FC236}">
                  <a16:creationId xmlns:a16="http://schemas.microsoft.com/office/drawing/2014/main" id="{EC2A85A1-668E-48DF-A484-FADE64BE6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6D16C5EE-54EB-4800-8860-E622EEDE84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Picture 6" descr="Logo&#10;&#10;Description automatically generated">
            <a:extLst>
              <a:ext uri="{FF2B5EF4-FFF2-40B4-BE49-F238E27FC236}">
                <a16:creationId xmlns:a16="http://schemas.microsoft.com/office/drawing/2014/main" id="{75F0ECF6-0B5E-4032-805B-9D0D6692AB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61671" y="-19419"/>
            <a:ext cx="930329" cy="930329"/>
          </a:xfrm>
          <a:prstGeom prst="rect">
            <a:avLst/>
          </a:prstGeom>
        </p:spPr>
      </p:pic>
      <p:pic>
        <p:nvPicPr>
          <p:cNvPr id="3074" name="Picture 2">
            <a:extLst>
              <a:ext uri="{FF2B5EF4-FFF2-40B4-BE49-F238E27FC236}">
                <a16:creationId xmlns:a16="http://schemas.microsoft.com/office/drawing/2014/main" id="{290737A8-FCA2-42E2-BBE4-542D1E71B3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 y="-105579"/>
            <a:ext cx="12573000" cy="7069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5143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8B682-86F1-4B08-A832-C049C6E29FAA}"/>
              </a:ext>
            </a:extLst>
          </p:cNvPr>
          <p:cNvSpPr>
            <a:spLocks noGrp="1"/>
          </p:cNvSpPr>
          <p:nvPr>
            <p:ph type="title"/>
          </p:nvPr>
        </p:nvSpPr>
        <p:spPr/>
        <p:txBody>
          <a:bodyPr>
            <a:normAutofit/>
          </a:bodyPr>
          <a:lstStyle/>
          <a:p>
            <a:r>
              <a:rPr lang="en-US" sz="4800" b="1" dirty="0"/>
              <a:t>Symptoms</a:t>
            </a:r>
          </a:p>
        </p:txBody>
      </p:sp>
      <p:sp>
        <p:nvSpPr>
          <p:cNvPr id="3" name="Content Placeholder 2">
            <a:extLst>
              <a:ext uri="{FF2B5EF4-FFF2-40B4-BE49-F238E27FC236}">
                <a16:creationId xmlns:a16="http://schemas.microsoft.com/office/drawing/2014/main" id="{ED0C572D-1146-4121-95A6-4BB51E540465}"/>
              </a:ext>
            </a:extLst>
          </p:cNvPr>
          <p:cNvSpPr>
            <a:spLocks noGrp="1"/>
          </p:cNvSpPr>
          <p:nvPr>
            <p:ph idx="1"/>
          </p:nvPr>
        </p:nvSpPr>
        <p:spPr/>
        <p:txBody>
          <a:bodyPr/>
          <a:lstStyle/>
          <a:p>
            <a:pPr algn="l">
              <a:buFont typeface="Arial" panose="020B0604020202020204" pitchFamily="34" charset="0"/>
              <a:buChar char="•"/>
            </a:pPr>
            <a:r>
              <a:rPr lang="en-US" b="0" i="0" dirty="0">
                <a:solidFill>
                  <a:srgbClr val="4D4F53"/>
                </a:solidFill>
                <a:effectLst/>
                <a:latin typeface="Source Sans Pro" panose="020B0503030403020204" pitchFamily="34" charset="0"/>
              </a:rPr>
              <a:t>Bleeding into a joint or muscle, which causes pain and swelling.</a:t>
            </a:r>
          </a:p>
          <a:p>
            <a:pPr algn="l">
              <a:buFont typeface="Arial" panose="020B0604020202020204" pitchFamily="34" charset="0"/>
              <a:buChar char="•"/>
            </a:pPr>
            <a:r>
              <a:rPr lang="en-US" b="0" i="0" dirty="0">
                <a:solidFill>
                  <a:srgbClr val="4D4F53"/>
                </a:solidFill>
                <a:effectLst/>
                <a:latin typeface="Source Sans Pro" panose="020B0503030403020204" pitchFamily="34" charset="0"/>
              </a:rPr>
              <a:t>Bleeding that is not normal after an injury or surgery.</a:t>
            </a:r>
          </a:p>
          <a:p>
            <a:pPr algn="l">
              <a:buFont typeface="Arial" panose="020B0604020202020204" pitchFamily="34" charset="0"/>
              <a:buChar char="•"/>
            </a:pPr>
            <a:r>
              <a:rPr lang="en-US" b="0" i="0" dirty="0">
                <a:solidFill>
                  <a:srgbClr val="4D4F53"/>
                </a:solidFill>
                <a:effectLst/>
                <a:latin typeface="Source Sans Pro" panose="020B0503030403020204" pitchFamily="34" charset="0"/>
              </a:rPr>
              <a:t>Easy bruising.</a:t>
            </a:r>
          </a:p>
          <a:p>
            <a:pPr algn="l">
              <a:buFont typeface="Arial" panose="020B0604020202020204" pitchFamily="34" charset="0"/>
              <a:buChar char="•"/>
            </a:pPr>
            <a:r>
              <a:rPr lang="en-US" b="0" i="0" dirty="0">
                <a:solidFill>
                  <a:srgbClr val="4D4F53"/>
                </a:solidFill>
                <a:effectLst/>
                <a:latin typeface="Source Sans Pro" panose="020B0503030403020204" pitchFamily="34" charset="0"/>
              </a:rPr>
              <a:t>Frequent nosebleeds.</a:t>
            </a:r>
          </a:p>
          <a:p>
            <a:pPr algn="l">
              <a:buFont typeface="Arial" panose="020B0604020202020204" pitchFamily="34" charset="0"/>
              <a:buChar char="•"/>
            </a:pPr>
            <a:r>
              <a:rPr lang="en-US" b="0" i="0" dirty="0">
                <a:solidFill>
                  <a:srgbClr val="4D4F53"/>
                </a:solidFill>
                <a:effectLst/>
                <a:latin typeface="Source Sans Pro" panose="020B0503030403020204" pitchFamily="34" charset="0"/>
              </a:rPr>
              <a:t>Blood in the urine.</a:t>
            </a:r>
          </a:p>
          <a:p>
            <a:pPr algn="l">
              <a:buFont typeface="Arial" panose="020B0604020202020204" pitchFamily="34" charset="0"/>
              <a:buChar char="•"/>
            </a:pPr>
            <a:r>
              <a:rPr lang="en-US" b="0" i="0" dirty="0">
                <a:solidFill>
                  <a:srgbClr val="4D4F53"/>
                </a:solidFill>
                <a:effectLst/>
                <a:latin typeface="Source Sans Pro" panose="020B0503030403020204" pitchFamily="34" charset="0"/>
              </a:rPr>
              <a:t>Bleeding after dental work.</a:t>
            </a:r>
          </a:p>
          <a:p>
            <a:pPr algn="r"/>
            <a:r>
              <a:rPr lang="en-US" sz="2800" b="1" i="1" u="sng" dirty="0">
                <a:effectLst>
                  <a:outerShdw blurRad="38100" dist="38100" dir="2700000" algn="tl">
                    <a:srgbClr val="000000">
                      <a:alpha val="43137"/>
                    </a:srgbClr>
                  </a:outerShdw>
                </a:effectLst>
              </a:rPr>
              <a:t>PTO</a:t>
            </a:r>
            <a:r>
              <a:rPr lang="en-US" sz="2800" b="1" i="1" u="sng" dirty="0">
                <a:effectLst>
                  <a:outerShdw blurRad="38100" dist="38100" dir="2700000" algn="tl">
                    <a:srgbClr val="000000">
                      <a:alpha val="43137"/>
                    </a:srgbClr>
                  </a:outerShdw>
                </a:effectLst>
                <a:sym typeface="Wingdings" panose="05000000000000000000" pitchFamily="2" charset="2"/>
              </a:rPr>
              <a:t></a:t>
            </a:r>
            <a:r>
              <a:rPr lang="en-US" sz="2800" b="1" i="1" u="sng" dirty="0">
                <a:effectLst>
                  <a:outerShdw blurRad="38100" dist="38100" dir="2700000" algn="tl">
                    <a:srgbClr val="000000">
                      <a:alpha val="43137"/>
                    </a:srgbClr>
                  </a:outerShdw>
                </a:effectLst>
              </a:rPr>
              <a:t>-</a:t>
            </a:r>
            <a:r>
              <a:rPr lang="en-US" sz="2800" b="1" i="1" u="sng" dirty="0">
                <a:effectLst>
                  <a:outerShdw blurRad="38100" dist="38100" dir="2700000" algn="tl">
                    <a:srgbClr val="000000">
                      <a:alpha val="43137"/>
                    </a:srgbClr>
                  </a:outerShdw>
                </a:effectLst>
                <a:sym typeface="Wingdings" panose="05000000000000000000" pitchFamily="2" charset="2"/>
              </a:rPr>
              <a:t></a:t>
            </a:r>
            <a:endParaRPr lang="en-US" sz="2800" b="1" i="1"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157054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down)">
                                      <p:cBhvr>
                                        <p:cTn id="18" dur="500"/>
                                        <p:tgtEl>
                                          <p:spTgt spid="3">
                                            <p:txEl>
                                              <p:pRg st="2" end="2"/>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down)">
                                      <p:cBhvr>
                                        <p:cTn id="21" dur="500"/>
                                        <p:tgtEl>
                                          <p:spTgt spid="3">
                                            <p:txEl>
                                              <p:pRg st="3" end="3"/>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down)">
                                      <p:cBhvr>
                                        <p:cTn id="24" dur="500"/>
                                        <p:tgtEl>
                                          <p:spTgt spid="3">
                                            <p:txEl>
                                              <p:pRg st="4" end="4"/>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756EE-D17A-4209-B98A-2CE58BFC2826}"/>
              </a:ext>
            </a:extLst>
          </p:cNvPr>
          <p:cNvSpPr>
            <a:spLocks noGrp="1"/>
          </p:cNvSpPr>
          <p:nvPr>
            <p:ph type="title"/>
          </p:nvPr>
        </p:nvSpPr>
        <p:spPr/>
        <p:txBody>
          <a:bodyPr>
            <a:normAutofit/>
          </a:bodyPr>
          <a:lstStyle/>
          <a:p>
            <a:r>
              <a:rPr lang="en-US" sz="4800" dirty="0"/>
              <a:t>Symptoms</a:t>
            </a:r>
          </a:p>
        </p:txBody>
      </p:sp>
      <p:sp>
        <p:nvSpPr>
          <p:cNvPr id="3" name="Content Placeholder 2">
            <a:extLst>
              <a:ext uri="{FF2B5EF4-FFF2-40B4-BE49-F238E27FC236}">
                <a16:creationId xmlns:a16="http://schemas.microsoft.com/office/drawing/2014/main" id="{E6BD72F1-8668-4DF4-B78B-80F4EFBA9D5A}"/>
              </a:ext>
            </a:extLst>
          </p:cNvPr>
          <p:cNvSpPr>
            <a:spLocks noGrp="1"/>
          </p:cNvSpPr>
          <p:nvPr>
            <p:ph idx="1"/>
          </p:nvPr>
        </p:nvSpPr>
        <p:spPr>
          <a:xfrm>
            <a:off x="525717" y="2409825"/>
            <a:ext cx="10077557" cy="4248150"/>
          </a:xfrm>
        </p:spPr>
        <p:txBody>
          <a:bodyPr>
            <a:normAutofit/>
          </a:bodyPr>
          <a:lstStyle/>
          <a:p>
            <a:pPr marL="342900" indent="-342900">
              <a:buFont typeface="Arial" panose="020B0604020202020204" pitchFamily="34" charset="0"/>
              <a:buChar char="•"/>
            </a:pPr>
            <a:r>
              <a:rPr lang="en-US" dirty="0"/>
              <a:t>Some people with milder type of diseases may not have symptoms until later life. Mostly Hemophilia symptoms are noticed during infancy or childhood. </a:t>
            </a:r>
          </a:p>
          <a:p>
            <a:r>
              <a:rPr lang="en-US" b="1" dirty="0"/>
              <a:t>Symptoms  noticed during infants are:</a:t>
            </a:r>
          </a:p>
          <a:p>
            <a:pPr algn="l">
              <a:buFont typeface="Arial" panose="020B0604020202020204" pitchFamily="34" charset="0"/>
              <a:buChar char="•"/>
            </a:pPr>
            <a:r>
              <a:rPr lang="en-US" b="0" i="0" dirty="0">
                <a:solidFill>
                  <a:srgbClr val="4D4F53"/>
                </a:solidFill>
                <a:effectLst/>
                <a:latin typeface="Source Sans Pro" panose="020B0503030403020204" pitchFamily="34" charset="0"/>
              </a:rPr>
              <a:t> Bleeding into the muscle, which </a:t>
            </a:r>
            <a:r>
              <a:rPr lang="en-US" b="1" i="0" dirty="0">
                <a:solidFill>
                  <a:srgbClr val="4D4F53"/>
                </a:solidFill>
                <a:effectLst/>
                <a:latin typeface="Source Sans Pro" panose="020B0503030403020204" pitchFamily="34" charset="0"/>
              </a:rPr>
              <a:t>causes a deep bruise after the baby gets a routine vitamin K shot.</a:t>
            </a:r>
          </a:p>
          <a:p>
            <a:pPr algn="l">
              <a:buFont typeface="Arial" panose="020B0604020202020204" pitchFamily="34" charset="0"/>
              <a:buChar char="•"/>
            </a:pPr>
            <a:r>
              <a:rPr lang="en-US" b="0" i="0" dirty="0">
                <a:solidFill>
                  <a:srgbClr val="4D4F53"/>
                </a:solidFill>
                <a:effectLst/>
                <a:latin typeface="Source Sans Pro" panose="020B0503030403020204" pitchFamily="34" charset="0"/>
              </a:rPr>
              <a:t> Bleeding that goes on for a long time after the infant's heel is pricked to draw blood for newborn screening tests.</a:t>
            </a:r>
          </a:p>
          <a:p>
            <a:pPr algn="l">
              <a:buFont typeface="Arial" panose="020B0604020202020204" pitchFamily="34" charset="0"/>
              <a:buChar char="•"/>
            </a:pPr>
            <a:r>
              <a:rPr lang="en-US" b="0" i="0" dirty="0">
                <a:solidFill>
                  <a:srgbClr val="4D4F53"/>
                </a:solidFill>
                <a:effectLst/>
                <a:latin typeface="Source Sans Pro" panose="020B0503030403020204" pitchFamily="34" charset="0"/>
              </a:rPr>
              <a:t>Bleeding in the scalp or brain after a difficult delivery or after special devices (vacuum or forceps) are used to help deliver the baby.</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40262229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80">
                                          <p:stCondLst>
                                            <p:cond delay="0"/>
                                          </p:stCondLst>
                                        </p:cTn>
                                        <p:tgtEl>
                                          <p:spTgt spid="3">
                                            <p:txEl>
                                              <p:pRg st="0" end="0"/>
                                            </p:txEl>
                                          </p:spTgt>
                                        </p:tgtEl>
                                      </p:cBhvr>
                                    </p:animEffect>
                                    <p:anim calcmode="lin" valueType="num">
                                      <p:cBhvr>
                                        <p:cTn id="13"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xEl>
                                              <p:pRg st="0" end="0"/>
                                            </p:txEl>
                                          </p:spTgt>
                                        </p:tgtEl>
                                      </p:cBhvr>
                                      <p:to x="100000" y="60000"/>
                                    </p:animScale>
                                    <p:animScale>
                                      <p:cBhvr>
                                        <p:cTn id="19" dur="166" decel="50000">
                                          <p:stCondLst>
                                            <p:cond delay="676"/>
                                          </p:stCondLst>
                                        </p:cTn>
                                        <p:tgtEl>
                                          <p:spTgt spid="3">
                                            <p:txEl>
                                              <p:pRg st="0" end="0"/>
                                            </p:txEl>
                                          </p:spTgt>
                                        </p:tgtEl>
                                      </p:cBhvr>
                                      <p:to x="100000" y="100000"/>
                                    </p:animScale>
                                    <p:animScale>
                                      <p:cBhvr>
                                        <p:cTn id="20" dur="26">
                                          <p:stCondLst>
                                            <p:cond delay="1312"/>
                                          </p:stCondLst>
                                        </p:cTn>
                                        <p:tgtEl>
                                          <p:spTgt spid="3">
                                            <p:txEl>
                                              <p:pRg st="0" end="0"/>
                                            </p:txEl>
                                          </p:spTgt>
                                        </p:tgtEl>
                                      </p:cBhvr>
                                      <p:to x="100000" y="80000"/>
                                    </p:animScale>
                                    <p:animScale>
                                      <p:cBhvr>
                                        <p:cTn id="21" dur="166" decel="50000">
                                          <p:stCondLst>
                                            <p:cond delay="1338"/>
                                          </p:stCondLst>
                                        </p:cTn>
                                        <p:tgtEl>
                                          <p:spTgt spid="3">
                                            <p:txEl>
                                              <p:pRg st="0" end="0"/>
                                            </p:txEl>
                                          </p:spTgt>
                                        </p:tgtEl>
                                      </p:cBhvr>
                                      <p:to x="100000" y="100000"/>
                                    </p:animScale>
                                    <p:animScale>
                                      <p:cBhvr>
                                        <p:cTn id="22" dur="26">
                                          <p:stCondLst>
                                            <p:cond delay="1642"/>
                                          </p:stCondLst>
                                        </p:cTn>
                                        <p:tgtEl>
                                          <p:spTgt spid="3">
                                            <p:txEl>
                                              <p:pRg st="0" end="0"/>
                                            </p:txEl>
                                          </p:spTgt>
                                        </p:tgtEl>
                                      </p:cBhvr>
                                      <p:to x="100000" y="90000"/>
                                    </p:animScale>
                                    <p:animScale>
                                      <p:cBhvr>
                                        <p:cTn id="23" dur="166" decel="50000">
                                          <p:stCondLst>
                                            <p:cond delay="1668"/>
                                          </p:stCondLst>
                                        </p:cTn>
                                        <p:tgtEl>
                                          <p:spTgt spid="3">
                                            <p:txEl>
                                              <p:pRg st="0" end="0"/>
                                            </p:txEl>
                                          </p:spTgt>
                                        </p:tgtEl>
                                      </p:cBhvr>
                                      <p:to x="100000" y="100000"/>
                                    </p:animScale>
                                    <p:animScale>
                                      <p:cBhvr>
                                        <p:cTn id="24" dur="26">
                                          <p:stCondLst>
                                            <p:cond delay="1808"/>
                                          </p:stCondLst>
                                        </p:cTn>
                                        <p:tgtEl>
                                          <p:spTgt spid="3">
                                            <p:txEl>
                                              <p:pRg st="0" end="0"/>
                                            </p:txEl>
                                          </p:spTgt>
                                        </p:tgtEl>
                                      </p:cBhvr>
                                      <p:to x="100000" y="95000"/>
                                    </p:animScale>
                                    <p:animScale>
                                      <p:cBhvr>
                                        <p:cTn id="25" dur="166" decel="50000">
                                          <p:stCondLst>
                                            <p:cond delay="1834"/>
                                          </p:stCondLst>
                                        </p:cTn>
                                        <p:tgtEl>
                                          <p:spTgt spid="3">
                                            <p:txEl>
                                              <p:pRg st="0" end="0"/>
                                            </p:txEl>
                                          </p:spTgt>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fade">
                                      <p:cBhvr>
                                        <p:cTn id="30" dur="1000"/>
                                        <p:tgtEl>
                                          <p:spTgt spid="3">
                                            <p:txEl>
                                              <p:pRg st="1" end="1"/>
                                            </p:txEl>
                                          </p:spTgt>
                                        </p:tgtEl>
                                      </p:cBhvr>
                                    </p:animEffect>
                                    <p:anim calcmode="lin" valueType="num">
                                      <p:cBhvr>
                                        <p:cTn id="3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Effect transition="in" filter="wipe(down)">
                                      <p:cBhvr>
                                        <p:cTn id="37" dur="500"/>
                                        <p:tgtEl>
                                          <p:spTgt spid="3">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6" presetClass="entr" presetSubtype="0" fill="hold" nodeType="clickEffect">
                                  <p:stCondLst>
                                    <p:cond delay="0"/>
                                  </p:stCondLst>
                                  <p:childTnLst>
                                    <p:set>
                                      <p:cBhvr>
                                        <p:cTn id="41" dur="1" fill="hold">
                                          <p:stCondLst>
                                            <p:cond delay="0"/>
                                          </p:stCondLst>
                                        </p:cTn>
                                        <p:tgtEl>
                                          <p:spTgt spid="3">
                                            <p:txEl>
                                              <p:pRg st="3" end="3"/>
                                            </p:txEl>
                                          </p:spTgt>
                                        </p:tgtEl>
                                        <p:attrNameLst>
                                          <p:attrName>style.visibility</p:attrName>
                                        </p:attrNameLst>
                                      </p:cBhvr>
                                      <p:to>
                                        <p:strVal val="visible"/>
                                      </p:to>
                                    </p:set>
                                    <p:animEffect transition="in" filter="wipe(down)">
                                      <p:cBhvr>
                                        <p:cTn id="42" dur="580">
                                          <p:stCondLst>
                                            <p:cond delay="0"/>
                                          </p:stCondLst>
                                        </p:cTn>
                                        <p:tgtEl>
                                          <p:spTgt spid="3">
                                            <p:txEl>
                                              <p:pRg st="3" end="3"/>
                                            </p:txEl>
                                          </p:spTgt>
                                        </p:tgtEl>
                                      </p:cBhvr>
                                    </p:animEffect>
                                    <p:anim calcmode="lin" valueType="num">
                                      <p:cBhvr>
                                        <p:cTn id="43"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4"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5"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6"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7"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48" dur="26">
                                          <p:stCondLst>
                                            <p:cond delay="650"/>
                                          </p:stCondLst>
                                        </p:cTn>
                                        <p:tgtEl>
                                          <p:spTgt spid="3">
                                            <p:txEl>
                                              <p:pRg st="3" end="3"/>
                                            </p:txEl>
                                          </p:spTgt>
                                        </p:tgtEl>
                                      </p:cBhvr>
                                      <p:to x="100000" y="60000"/>
                                    </p:animScale>
                                    <p:animScale>
                                      <p:cBhvr>
                                        <p:cTn id="49" dur="166" decel="50000">
                                          <p:stCondLst>
                                            <p:cond delay="676"/>
                                          </p:stCondLst>
                                        </p:cTn>
                                        <p:tgtEl>
                                          <p:spTgt spid="3">
                                            <p:txEl>
                                              <p:pRg st="3" end="3"/>
                                            </p:txEl>
                                          </p:spTgt>
                                        </p:tgtEl>
                                      </p:cBhvr>
                                      <p:to x="100000" y="100000"/>
                                    </p:animScale>
                                    <p:animScale>
                                      <p:cBhvr>
                                        <p:cTn id="50" dur="26">
                                          <p:stCondLst>
                                            <p:cond delay="1312"/>
                                          </p:stCondLst>
                                        </p:cTn>
                                        <p:tgtEl>
                                          <p:spTgt spid="3">
                                            <p:txEl>
                                              <p:pRg st="3" end="3"/>
                                            </p:txEl>
                                          </p:spTgt>
                                        </p:tgtEl>
                                      </p:cBhvr>
                                      <p:to x="100000" y="80000"/>
                                    </p:animScale>
                                    <p:animScale>
                                      <p:cBhvr>
                                        <p:cTn id="51" dur="166" decel="50000">
                                          <p:stCondLst>
                                            <p:cond delay="1338"/>
                                          </p:stCondLst>
                                        </p:cTn>
                                        <p:tgtEl>
                                          <p:spTgt spid="3">
                                            <p:txEl>
                                              <p:pRg st="3" end="3"/>
                                            </p:txEl>
                                          </p:spTgt>
                                        </p:tgtEl>
                                      </p:cBhvr>
                                      <p:to x="100000" y="100000"/>
                                    </p:animScale>
                                    <p:animScale>
                                      <p:cBhvr>
                                        <p:cTn id="52" dur="26">
                                          <p:stCondLst>
                                            <p:cond delay="1642"/>
                                          </p:stCondLst>
                                        </p:cTn>
                                        <p:tgtEl>
                                          <p:spTgt spid="3">
                                            <p:txEl>
                                              <p:pRg st="3" end="3"/>
                                            </p:txEl>
                                          </p:spTgt>
                                        </p:tgtEl>
                                      </p:cBhvr>
                                      <p:to x="100000" y="90000"/>
                                    </p:animScale>
                                    <p:animScale>
                                      <p:cBhvr>
                                        <p:cTn id="53" dur="166" decel="50000">
                                          <p:stCondLst>
                                            <p:cond delay="1668"/>
                                          </p:stCondLst>
                                        </p:cTn>
                                        <p:tgtEl>
                                          <p:spTgt spid="3">
                                            <p:txEl>
                                              <p:pRg st="3" end="3"/>
                                            </p:txEl>
                                          </p:spTgt>
                                        </p:tgtEl>
                                      </p:cBhvr>
                                      <p:to x="100000" y="100000"/>
                                    </p:animScale>
                                    <p:animScale>
                                      <p:cBhvr>
                                        <p:cTn id="54" dur="26">
                                          <p:stCondLst>
                                            <p:cond delay="1808"/>
                                          </p:stCondLst>
                                        </p:cTn>
                                        <p:tgtEl>
                                          <p:spTgt spid="3">
                                            <p:txEl>
                                              <p:pRg st="3" end="3"/>
                                            </p:txEl>
                                          </p:spTgt>
                                        </p:tgtEl>
                                      </p:cBhvr>
                                      <p:to x="100000" y="95000"/>
                                    </p:animScale>
                                    <p:animScale>
                                      <p:cBhvr>
                                        <p:cTn id="55" dur="166" decel="50000">
                                          <p:stCondLst>
                                            <p:cond delay="1834"/>
                                          </p:stCondLst>
                                        </p:cTn>
                                        <p:tgtEl>
                                          <p:spTgt spid="3">
                                            <p:txEl>
                                              <p:pRg st="3" end="3"/>
                                            </p:txEl>
                                          </p:spTgt>
                                        </p:tgtEl>
                                      </p:cBhvr>
                                      <p:to x="100000" y="100000"/>
                                    </p:animScale>
                                  </p:childTnLst>
                                </p:cTn>
                              </p:par>
                            </p:childTnLst>
                          </p:cTn>
                        </p:par>
                      </p:childTnLst>
                    </p:cTn>
                  </p:par>
                  <p:par>
                    <p:cTn id="56" fill="hold">
                      <p:stCondLst>
                        <p:cond delay="indefinite"/>
                      </p:stCondLst>
                      <p:childTnLst>
                        <p:par>
                          <p:cTn id="57" fill="hold">
                            <p:stCondLst>
                              <p:cond delay="0"/>
                            </p:stCondLst>
                            <p:childTnLst>
                              <p:par>
                                <p:cTn id="58" presetID="26" presetClass="entr" presetSubtype="0" fill="hold" nodeType="clickEffect">
                                  <p:stCondLst>
                                    <p:cond delay="0"/>
                                  </p:stCondLst>
                                  <p:childTnLst>
                                    <p:set>
                                      <p:cBhvr>
                                        <p:cTn id="59" dur="1" fill="hold">
                                          <p:stCondLst>
                                            <p:cond delay="0"/>
                                          </p:stCondLst>
                                        </p:cTn>
                                        <p:tgtEl>
                                          <p:spTgt spid="3">
                                            <p:txEl>
                                              <p:pRg st="4" end="4"/>
                                            </p:txEl>
                                          </p:spTgt>
                                        </p:tgtEl>
                                        <p:attrNameLst>
                                          <p:attrName>style.visibility</p:attrName>
                                        </p:attrNameLst>
                                      </p:cBhvr>
                                      <p:to>
                                        <p:strVal val="visible"/>
                                      </p:to>
                                    </p:set>
                                    <p:animEffect transition="in" filter="wipe(down)">
                                      <p:cBhvr>
                                        <p:cTn id="60" dur="580">
                                          <p:stCondLst>
                                            <p:cond delay="0"/>
                                          </p:stCondLst>
                                        </p:cTn>
                                        <p:tgtEl>
                                          <p:spTgt spid="3">
                                            <p:txEl>
                                              <p:pRg st="4" end="4"/>
                                            </p:txEl>
                                          </p:spTgt>
                                        </p:tgtEl>
                                      </p:cBhvr>
                                    </p:animEffect>
                                    <p:anim calcmode="lin" valueType="num">
                                      <p:cBhvr>
                                        <p:cTn id="61"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62"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63"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64"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65"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66" dur="26">
                                          <p:stCondLst>
                                            <p:cond delay="650"/>
                                          </p:stCondLst>
                                        </p:cTn>
                                        <p:tgtEl>
                                          <p:spTgt spid="3">
                                            <p:txEl>
                                              <p:pRg st="4" end="4"/>
                                            </p:txEl>
                                          </p:spTgt>
                                        </p:tgtEl>
                                      </p:cBhvr>
                                      <p:to x="100000" y="60000"/>
                                    </p:animScale>
                                    <p:animScale>
                                      <p:cBhvr>
                                        <p:cTn id="67" dur="166" decel="50000">
                                          <p:stCondLst>
                                            <p:cond delay="676"/>
                                          </p:stCondLst>
                                        </p:cTn>
                                        <p:tgtEl>
                                          <p:spTgt spid="3">
                                            <p:txEl>
                                              <p:pRg st="4" end="4"/>
                                            </p:txEl>
                                          </p:spTgt>
                                        </p:tgtEl>
                                      </p:cBhvr>
                                      <p:to x="100000" y="100000"/>
                                    </p:animScale>
                                    <p:animScale>
                                      <p:cBhvr>
                                        <p:cTn id="68" dur="26">
                                          <p:stCondLst>
                                            <p:cond delay="1312"/>
                                          </p:stCondLst>
                                        </p:cTn>
                                        <p:tgtEl>
                                          <p:spTgt spid="3">
                                            <p:txEl>
                                              <p:pRg st="4" end="4"/>
                                            </p:txEl>
                                          </p:spTgt>
                                        </p:tgtEl>
                                      </p:cBhvr>
                                      <p:to x="100000" y="80000"/>
                                    </p:animScale>
                                    <p:animScale>
                                      <p:cBhvr>
                                        <p:cTn id="69" dur="166" decel="50000">
                                          <p:stCondLst>
                                            <p:cond delay="1338"/>
                                          </p:stCondLst>
                                        </p:cTn>
                                        <p:tgtEl>
                                          <p:spTgt spid="3">
                                            <p:txEl>
                                              <p:pRg st="4" end="4"/>
                                            </p:txEl>
                                          </p:spTgt>
                                        </p:tgtEl>
                                      </p:cBhvr>
                                      <p:to x="100000" y="100000"/>
                                    </p:animScale>
                                    <p:animScale>
                                      <p:cBhvr>
                                        <p:cTn id="70" dur="26">
                                          <p:stCondLst>
                                            <p:cond delay="1642"/>
                                          </p:stCondLst>
                                        </p:cTn>
                                        <p:tgtEl>
                                          <p:spTgt spid="3">
                                            <p:txEl>
                                              <p:pRg st="4" end="4"/>
                                            </p:txEl>
                                          </p:spTgt>
                                        </p:tgtEl>
                                      </p:cBhvr>
                                      <p:to x="100000" y="90000"/>
                                    </p:animScale>
                                    <p:animScale>
                                      <p:cBhvr>
                                        <p:cTn id="71" dur="166" decel="50000">
                                          <p:stCondLst>
                                            <p:cond delay="1668"/>
                                          </p:stCondLst>
                                        </p:cTn>
                                        <p:tgtEl>
                                          <p:spTgt spid="3">
                                            <p:txEl>
                                              <p:pRg st="4" end="4"/>
                                            </p:txEl>
                                          </p:spTgt>
                                        </p:tgtEl>
                                      </p:cBhvr>
                                      <p:to x="100000" y="100000"/>
                                    </p:animScale>
                                    <p:animScale>
                                      <p:cBhvr>
                                        <p:cTn id="72" dur="26">
                                          <p:stCondLst>
                                            <p:cond delay="1808"/>
                                          </p:stCondLst>
                                        </p:cTn>
                                        <p:tgtEl>
                                          <p:spTgt spid="3">
                                            <p:txEl>
                                              <p:pRg st="4" end="4"/>
                                            </p:txEl>
                                          </p:spTgt>
                                        </p:tgtEl>
                                      </p:cBhvr>
                                      <p:to x="100000" y="95000"/>
                                    </p:animScale>
                                    <p:animScale>
                                      <p:cBhvr>
                                        <p:cTn id="73" dur="166" decel="50000">
                                          <p:stCondLst>
                                            <p:cond delay="1834"/>
                                          </p:stCondLst>
                                        </p:cTn>
                                        <p:tgtEl>
                                          <p:spTgt spid="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A90DF-320B-4DDB-834C-330913E083D1}"/>
              </a:ext>
            </a:extLst>
          </p:cNvPr>
          <p:cNvSpPr>
            <a:spLocks noGrp="1"/>
          </p:cNvSpPr>
          <p:nvPr>
            <p:ph type="title"/>
          </p:nvPr>
        </p:nvSpPr>
        <p:spPr>
          <a:xfrm>
            <a:off x="525717" y="339393"/>
            <a:ext cx="10077557" cy="1325563"/>
          </a:xfrm>
        </p:spPr>
        <p:txBody>
          <a:bodyPr/>
          <a:lstStyle/>
          <a:p>
            <a:r>
              <a:rPr lang="en-US" sz="4400" b="1" dirty="0">
                <a:effectLst>
                  <a:outerShdw blurRad="38100" dist="38100" dir="2700000" algn="tl">
                    <a:srgbClr val="000000">
                      <a:alpha val="43137"/>
                    </a:srgbClr>
                  </a:outerShdw>
                </a:effectLst>
              </a:rPr>
              <a:t>Conclusion</a:t>
            </a:r>
            <a:endParaRPr lang="en-US"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11217C95-6EC2-43E4-A3DB-E0CFA2824325}"/>
              </a:ext>
            </a:extLst>
          </p:cNvPr>
          <p:cNvSpPr>
            <a:spLocks noGrp="1"/>
          </p:cNvSpPr>
          <p:nvPr>
            <p:ph idx="1"/>
          </p:nvPr>
        </p:nvSpPr>
        <p:spPr>
          <a:xfrm>
            <a:off x="525717" y="1952625"/>
            <a:ext cx="10077557" cy="4676776"/>
          </a:xfrm>
        </p:spPr>
        <p:txBody>
          <a:bodyPr>
            <a:normAutofit/>
          </a:bodyPr>
          <a:lstStyle/>
          <a:p>
            <a:pPr marL="342900" indent="-342900" algn="just">
              <a:buFont typeface="Arial" panose="020B0604020202020204" pitchFamily="34" charset="0"/>
              <a:buChar char="•"/>
            </a:pPr>
            <a:r>
              <a:rPr lang="en-US" b="0" i="0" dirty="0">
                <a:solidFill>
                  <a:srgbClr val="000000"/>
                </a:solidFill>
                <a:effectLst/>
                <a:latin typeface="Trebuchet MS" panose="020B0603020202020204" pitchFamily="34" charset="0"/>
              </a:rPr>
              <a:t>Hemophilia is </a:t>
            </a:r>
            <a:r>
              <a:rPr lang="en-US" b="1" i="0" dirty="0">
                <a:solidFill>
                  <a:srgbClr val="000000"/>
                </a:solidFill>
                <a:effectLst/>
                <a:latin typeface="Trebuchet MS" panose="020B0603020202020204" pitchFamily="34" charset="0"/>
              </a:rPr>
              <a:t>congenital lifelong disorder</a:t>
            </a:r>
            <a:r>
              <a:rPr lang="en-US" b="0" i="0" dirty="0">
                <a:solidFill>
                  <a:srgbClr val="000000"/>
                </a:solidFill>
                <a:effectLst/>
                <a:latin typeface="Trebuchet MS" panose="020B0603020202020204" pitchFamily="34" charset="0"/>
              </a:rPr>
              <a:t>. The </a:t>
            </a:r>
            <a:r>
              <a:rPr lang="en-US" b="1" i="0" u="sng" dirty="0">
                <a:solidFill>
                  <a:srgbClr val="000000"/>
                </a:solidFill>
                <a:effectLst/>
                <a:latin typeface="Trebuchet MS" panose="020B0603020202020204" pitchFamily="34" charset="0"/>
              </a:rPr>
              <a:t>goals of the treatment </a:t>
            </a:r>
            <a:r>
              <a:rPr lang="en-US" b="0" i="0" dirty="0">
                <a:solidFill>
                  <a:srgbClr val="000000"/>
                </a:solidFill>
                <a:effectLst/>
                <a:latin typeface="Trebuchet MS" panose="020B0603020202020204" pitchFamily="34" charset="0"/>
              </a:rPr>
              <a:t>should be to </a:t>
            </a:r>
            <a:r>
              <a:rPr lang="en-US" b="1" i="1" dirty="0">
                <a:solidFill>
                  <a:srgbClr val="000000"/>
                </a:solidFill>
                <a:effectLst/>
                <a:latin typeface="Trebuchet MS" panose="020B0603020202020204" pitchFamily="34" charset="0"/>
              </a:rPr>
              <a:t>minimize disability and prolong life</a:t>
            </a:r>
            <a:r>
              <a:rPr lang="en-US" b="0" i="1" dirty="0">
                <a:solidFill>
                  <a:srgbClr val="000000"/>
                </a:solidFill>
                <a:effectLst/>
                <a:latin typeface="Trebuchet MS" panose="020B0603020202020204" pitchFamily="34" charset="0"/>
              </a:rPr>
              <a:t>, </a:t>
            </a:r>
            <a:r>
              <a:rPr lang="en-US" b="1" i="1" dirty="0">
                <a:solidFill>
                  <a:srgbClr val="000000"/>
                </a:solidFill>
                <a:effectLst/>
                <a:latin typeface="Trebuchet MS" panose="020B0603020202020204" pitchFamily="34" charset="0"/>
              </a:rPr>
              <a:t>to facilitate general social and physical well being </a:t>
            </a:r>
            <a:r>
              <a:rPr lang="en-US" b="0" i="0" dirty="0">
                <a:solidFill>
                  <a:srgbClr val="000000"/>
                </a:solidFill>
                <a:effectLst/>
                <a:latin typeface="Trebuchet MS" panose="020B0603020202020204" pitchFamily="34" charset="0"/>
              </a:rPr>
              <a:t>and to help each patient achieve his full potential.</a:t>
            </a:r>
          </a:p>
          <a:p>
            <a:pPr marL="342900" indent="-342900" algn="just">
              <a:buFont typeface="Arial" panose="020B0604020202020204" pitchFamily="34" charset="0"/>
              <a:buChar char="•"/>
            </a:pPr>
            <a:r>
              <a:rPr lang="en-US" b="0" i="0" dirty="0">
                <a:solidFill>
                  <a:srgbClr val="000000"/>
                </a:solidFill>
                <a:effectLst/>
                <a:latin typeface="Trebuchet MS" panose="020B0603020202020204" pitchFamily="34" charset="0"/>
              </a:rPr>
              <a:t>Now the treatment with blood clotting factors is as safe as it can be made.</a:t>
            </a:r>
          </a:p>
          <a:p>
            <a:pPr marL="342900" indent="-342900" algn="just">
              <a:buFont typeface="Arial" panose="020B0604020202020204" pitchFamily="34" charset="0"/>
              <a:buChar char="•"/>
            </a:pPr>
            <a:r>
              <a:rPr lang="en-US" b="1" i="0" u="sng" dirty="0">
                <a:solidFill>
                  <a:srgbClr val="000000"/>
                </a:solidFill>
                <a:effectLst>
                  <a:outerShdw blurRad="38100" dist="38100" dir="2700000" algn="tl">
                    <a:srgbClr val="000000">
                      <a:alpha val="43137"/>
                    </a:srgbClr>
                  </a:outerShdw>
                </a:effectLst>
                <a:latin typeface="Trebuchet MS" panose="020B0603020202020204" pitchFamily="34" charset="0"/>
              </a:rPr>
              <a:t>Prophylaxis.</a:t>
            </a:r>
            <a:endParaRPr lang="en-US" b="1" i="1" u="sng" dirty="0">
              <a:solidFill>
                <a:srgbClr val="000000"/>
              </a:solidFill>
              <a:effectLst/>
              <a:latin typeface="Trebuchet MS" panose="020B0603020202020204" pitchFamily="34" charset="0"/>
            </a:endParaRPr>
          </a:p>
          <a:p>
            <a:pPr marL="342900" indent="-342900" algn="just">
              <a:buFont typeface="Arial" panose="020B0604020202020204" pitchFamily="34" charset="0"/>
              <a:buChar char="•"/>
            </a:pPr>
            <a:r>
              <a:rPr lang="en-US" b="1" i="0" u="sng" dirty="0">
                <a:solidFill>
                  <a:srgbClr val="000000"/>
                </a:solidFill>
                <a:effectLst/>
                <a:latin typeface="Trebuchet MS" panose="020B0603020202020204" pitchFamily="34" charset="0"/>
              </a:rPr>
              <a:t>Synthetic factor VIII an IX</a:t>
            </a:r>
            <a:r>
              <a:rPr lang="en-US" b="0" i="0" dirty="0">
                <a:solidFill>
                  <a:srgbClr val="000000"/>
                </a:solidFill>
                <a:effectLst/>
                <a:latin typeface="Trebuchet MS" panose="020B0603020202020204" pitchFamily="34" charset="0"/>
              </a:rPr>
              <a:t> are now available in the market, and carry even smaller </a:t>
            </a:r>
            <a:r>
              <a:rPr lang="en-US" b="1" i="0" u="sng" dirty="0">
                <a:solidFill>
                  <a:srgbClr val="000000"/>
                </a:solidFill>
                <a:effectLst/>
                <a:latin typeface="Trebuchet MS" panose="020B0603020202020204" pitchFamily="34" charset="0"/>
              </a:rPr>
              <a:t>risks of viral contamination</a:t>
            </a:r>
            <a:r>
              <a:rPr lang="en-US" b="0" i="0" dirty="0">
                <a:solidFill>
                  <a:srgbClr val="000000"/>
                </a:solidFill>
                <a:effectLst/>
                <a:latin typeface="Trebuchet MS" panose="020B0603020202020204" pitchFamily="34" charset="0"/>
              </a:rPr>
              <a:t>, and are potentially </a:t>
            </a:r>
            <a:r>
              <a:rPr lang="en-US" b="1" i="0" u="sng" dirty="0">
                <a:solidFill>
                  <a:srgbClr val="000000"/>
                </a:solidFill>
                <a:effectLst/>
                <a:latin typeface="Trebuchet MS" panose="020B0603020202020204" pitchFamily="34" charset="0"/>
              </a:rPr>
              <a:t>free of supply problems</a:t>
            </a:r>
            <a:r>
              <a:rPr lang="en-US" b="0" i="0" dirty="0">
                <a:solidFill>
                  <a:srgbClr val="000000"/>
                </a:solidFill>
                <a:effectLst/>
                <a:latin typeface="Trebuchet MS" panose="020B0603020202020204" pitchFamily="34" charset="0"/>
              </a:rPr>
              <a:t>, at least in developing countries.</a:t>
            </a:r>
          </a:p>
          <a:p>
            <a:pPr marL="342900" indent="-342900" algn="just">
              <a:buFont typeface="Arial" panose="020B0604020202020204" pitchFamily="34" charset="0"/>
              <a:buChar char="•"/>
            </a:pPr>
            <a:r>
              <a:rPr lang="en-US" b="0" i="0" dirty="0">
                <a:solidFill>
                  <a:srgbClr val="000000"/>
                </a:solidFill>
                <a:effectLst/>
                <a:latin typeface="Trebuchet MS" panose="020B0603020202020204" pitchFamily="34" charset="0"/>
              </a:rPr>
              <a:t>Finally, great advances have been made in genetics over the years. There is now the possibility that the use of gene therapy may be feasible at some time in the future to help to alleviate the severity of people’s hemophilia.</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91067172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80">
                                          <p:stCondLst>
                                            <p:cond delay="0"/>
                                          </p:stCondLst>
                                        </p:cTn>
                                        <p:tgtEl>
                                          <p:spTgt spid="3">
                                            <p:txEl>
                                              <p:pRg st="0" end="0"/>
                                            </p:txEl>
                                          </p:spTgt>
                                        </p:tgtEl>
                                      </p:cBhvr>
                                    </p:animEffect>
                                    <p:anim calcmode="lin" valueType="num">
                                      <p:cBhvr>
                                        <p:cTn id="13"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xEl>
                                              <p:pRg st="0" end="0"/>
                                            </p:txEl>
                                          </p:spTgt>
                                        </p:tgtEl>
                                      </p:cBhvr>
                                      <p:to x="100000" y="60000"/>
                                    </p:animScale>
                                    <p:animScale>
                                      <p:cBhvr>
                                        <p:cTn id="19" dur="166" decel="50000">
                                          <p:stCondLst>
                                            <p:cond delay="676"/>
                                          </p:stCondLst>
                                        </p:cTn>
                                        <p:tgtEl>
                                          <p:spTgt spid="3">
                                            <p:txEl>
                                              <p:pRg st="0" end="0"/>
                                            </p:txEl>
                                          </p:spTgt>
                                        </p:tgtEl>
                                      </p:cBhvr>
                                      <p:to x="100000" y="100000"/>
                                    </p:animScale>
                                    <p:animScale>
                                      <p:cBhvr>
                                        <p:cTn id="20" dur="26">
                                          <p:stCondLst>
                                            <p:cond delay="1312"/>
                                          </p:stCondLst>
                                        </p:cTn>
                                        <p:tgtEl>
                                          <p:spTgt spid="3">
                                            <p:txEl>
                                              <p:pRg st="0" end="0"/>
                                            </p:txEl>
                                          </p:spTgt>
                                        </p:tgtEl>
                                      </p:cBhvr>
                                      <p:to x="100000" y="80000"/>
                                    </p:animScale>
                                    <p:animScale>
                                      <p:cBhvr>
                                        <p:cTn id="21" dur="166" decel="50000">
                                          <p:stCondLst>
                                            <p:cond delay="1338"/>
                                          </p:stCondLst>
                                        </p:cTn>
                                        <p:tgtEl>
                                          <p:spTgt spid="3">
                                            <p:txEl>
                                              <p:pRg st="0" end="0"/>
                                            </p:txEl>
                                          </p:spTgt>
                                        </p:tgtEl>
                                      </p:cBhvr>
                                      <p:to x="100000" y="100000"/>
                                    </p:animScale>
                                    <p:animScale>
                                      <p:cBhvr>
                                        <p:cTn id="22" dur="26">
                                          <p:stCondLst>
                                            <p:cond delay="1642"/>
                                          </p:stCondLst>
                                        </p:cTn>
                                        <p:tgtEl>
                                          <p:spTgt spid="3">
                                            <p:txEl>
                                              <p:pRg st="0" end="0"/>
                                            </p:txEl>
                                          </p:spTgt>
                                        </p:tgtEl>
                                      </p:cBhvr>
                                      <p:to x="100000" y="90000"/>
                                    </p:animScale>
                                    <p:animScale>
                                      <p:cBhvr>
                                        <p:cTn id="23" dur="166" decel="50000">
                                          <p:stCondLst>
                                            <p:cond delay="1668"/>
                                          </p:stCondLst>
                                        </p:cTn>
                                        <p:tgtEl>
                                          <p:spTgt spid="3">
                                            <p:txEl>
                                              <p:pRg st="0" end="0"/>
                                            </p:txEl>
                                          </p:spTgt>
                                        </p:tgtEl>
                                      </p:cBhvr>
                                      <p:to x="100000" y="100000"/>
                                    </p:animScale>
                                    <p:animScale>
                                      <p:cBhvr>
                                        <p:cTn id="24" dur="26">
                                          <p:stCondLst>
                                            <p:cond delay="1808"/>
                                          </p:stCondLst>
                                        </p:cTn>
                                        <p:tgtEl>
                                          <p:spTgt spid="3">
                                            <p:txEl>
                                              <p:pRg st="0" end="0"/>
                                            </p:txEl>
                                          </p:spTgt>
                                        </p:tgtEl>
                                      </p:cBhvr>
                                      <p:to x="100000" y="95000"/>
                                    </p:animScale>
                                    <p:animScale>
                                      <p:cBhvr>
                                        <p:cTn id="25" dur="166" decel="50000">
                                          <p:stCondLst>
                                            <p:cond delay="1834"/>
                                          </p:stCondLst>
                                        </p:cTn>
                                        <p:tgtEl>
                                          <p:spTgt spid="3">
                                            <p:txEl>
                                              <p:pRg st="0" end="0"/>
                                            </p:txEl>
                                          </p:spTgt>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wipe(down)">
                                      <p:cBhvr>
                                        <p:cTn id="30" dur="500"/>
                                        <p:tgtEl>
                                          <p:spTgt spid="3">
                                            <p:txEl>
                                              <p:pRg st="1" end="1"/>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Effect transition="in" filter="wipe(down)">
                                      <p:cBhvr>
                                        <p:cTn id="33" dur="500"/>
                                        <p:tgtEl>
                                          <p:spTgt spid="3">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6" presetClass="entr" presetSubtype="0" fill="hold" nodeType="clickEffect">
                                  <p:stCondLst>
                                    <p:cond delay="0"/>
                                  </p:stCondLst>
                                  <p:childTnLst>
                                    <p:set>
                                      <p:cBhvr>
                                        <p:cTn id="37" dur="1" fill="hold">
                                          <p:stCondLst>
                                            <p:cond delay="0"/>
                                          </p:stCondLst>
                                        </p:cTn>
                                        <p:tgtEl>
                                          <p:spTgt spid="3">
                                            <p:txEl>
                                              <p:pRg st="3" end="3"/>
                                            </p:txEl>
                                          </p:spTgt>
                                        </p:tgtEl>
                                        <p:attrNameLst>
                                          <p:attrName>style.visibility</p:attrName>
                                        </p:attrNameLst>
                                      </p:cBhvr>
                                      <p:to>
                                        <p:strVal val="visible"/>
                                      </p:to>
                                    </p:set>
                                    <p:animEffect transition="in" filter="wipe(down)">
                                      <p:cBhvr>
                                        <p:cTn id="38" dur="580">
                                          <p:stCondLst>
                                            <p:cond delay="0"/>
                                          </p:stCondLst>
                                        </p:cTn>
                                        <p:tgtEl>
                                          <p:spTgt spid="3">
                                            <p:txEl>
                                              <p:pRg st="3" end="3"/>
                                            </p:txEl>
                                          </p:spTgt>
                                        </p:tgtEl>
                                      </p:cBhvr>
                                    </p:animEffect>
                                    <p:anim calcmode="lin" valueType="num">
                                      <p:cBhvr>
                                        <p:cTn id="39"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0"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1"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2"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3"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44" dur="26">
                                          <p:stCondLst>
                                            <p:cond delay="650"/>
                                          </p:stCondLst>
                                        </p:cTn>
                                        <p:tgtEl>
                                          <p:spTgt spid="3">
                                            <p:txEl>
                                              <p:pRg st="3" end="3"/>
                                            </p:txEl>
                                          </p:spTgt>
                                        </p:tgtEl>
                                      </p:cBhvr>
                                      <p:to x="100000" y="60000"/>
                                    </p:animScale>
                                    <p:animScale>
                                      <p:cBhvr>
                                        <p:cTn id="45" dur="166" decel="50000">
                                          <p:stCondLst>
                                            <p:cond delay="676"/>
                                          </p:stCondLst>
                                        </p:cTn>
                                        <p:tgtEl>
                                          <p:spTgt spid="3">
                                            <p:txEl>
                                              <p:pRg st="3" end="3"/>
                                            </p:txEl>
                                          </p:spTgt>
                                        </p:tgtEl>
                                      </p:cBhvr>
                                      <p:to x="100000" y="100000"/>
                                    </p:animScale>
                                    <p:animScale>
                                      <p:cBhvr>
                                        <p:cTn id="46" dur="26">
                                          <p:stCondLst>
                                            <p:cond delay="1312"/>
                                          </p:stCondLst>
                                        </p:cTn>
                                        <p:tgtEl>
                                          <p:spTgt spid="3">
                                            <p:txEl>
                                              <p:pRg st="3" end="3"/>
                                            </p:txEl>
                                          </p:spTgt>
                                        </p:tgtEl>
                                      </p:cBhvr>
                                      <p:to x="100000" y="80000"/>
                                    </p:animScale>
                                    <p:animScale>
                                      <p:cBhvr>
                                        <p:cTn id="47" dur="166" decel="50000">
                                          <p:stCondLst>
                                            <p:cond delay="1338"/>
                                          </p:stCondLst>
                                        </p:cTn>
                                        <p:tgtEl>
                                          <p:spTgt spid="3">
                                            <p:txEl>
                                              <p:pRg st="3" end="3"/>
                                            </p:txEl>
                                          </p:spTgt>
                                        </p:tgtEl>
                                      </p:cBhvr>
                                      <p:to x="100000" y="100000"/>
                                    </p:animScale>
                                    <p:animScale>
                                      <p:cBhvr>
                                        <p:cTn id="48" dur="26">
                                          <p:stCondLst>
                                            <p:cond delay="1642"/>
                                          </p:stCondLst>
                                        </p:cTn>
                                        <p:tgtEl>
                                          <p:spTgt spid="3">
                                            <p:txEl>
                                              <p:pRg st="3" end="3"/>
                                            </p:txEl>
                                          </p:spTgt>
                                        </p:tgtEl>
                                      </p:cBhvr>
                                      <p:to x="100000" y="90000"/>
                                    </p:animScale>
                                    <p:animScale>
                                      <p:cBhvr>
                                        <p:cTn id="49" dur="166" decel="50000">
                                          <p:stCondLst>
                                            <p:cond delay="1668"/>
                                          </p:stCondLst>
                                        </p:cTn>
                                        <p:tgtEl>
                                          <p:spTgt spid="3">
                                            <p:txEl>
                                              <p:pRg st="3" end="3"/>
                                            </p:txEl>
                                          </p:spTgt>
                                        </p:tgtEl>
                                      </p:cBhvr>
                                      <p:to x="100000" y="100000"/>
                                    </p:animScale>
                                    <p:animScale>
                                      <p:cBhvr>
                                        <p:cTn id="50" dur="26">
                                          <p:stCondLst>
                                            <p:cond delay="1808"/>
                                          </p:stCondLst>
                                        </p:cTn>
                                        <p:tgtEl>
                                          <p:spTgt spid="3">
                                            <p:txEl>
                                              <p:pRg st="3" end="3"/>
                                            </p:txEl>
                                          </p:spTgt>
                                        </p:tgtEl>
                                      </p:cBhvr>
                                      <p:to x="100000" y="95000"/>
                                    </p:animScale>
                                    <p:animScale>
                                      <p:cBhvr>
                                        <p:cTn id="51" dur="166" decel="50000">
                                          <p:stCondLst>
                                            <p:cond delay="1834"/>
                                          </p:stCondLst>
                                        </p:cTn>
                                        <p:tgtEl>
                                          <p:spTgt spid="3">
                                            <p:txEl>
                                              <p:pRg st="3" end="3"/>
                                            </p:txEl>
                                          </p:spTgt>
                                        </p:tgtEl>
                                      </p:cBhvr>
                                      <p:to x="100000" y="100000"/>
                                    </p:animScale>
                                  </p:childTnLst>
                                </p:cTn>
                              </p:par>
                            </p:childTnLst>
                          </p:cTn>
                        </p:par>
                      </p:childTnLst>
                    </p:cTn>
                  </p:par>
                  <p:par>
                    <p:cTn id="52" fill="hold">
                      <p:stCondLst>
                        <p:cond delay="indefinite"/>
                      </p:stCondLst>
                      <p:childTnLst>
                        <p:par>
                          <p:cTn id="53" fill="hold">
                            <p:stCondLst>
                              <p:cond delay="0"/>
                            </p:stCondLst>
                            <p:childTnLst>
                              <p:par>
                                <p:cTn id="54" presetID="26" presetClass="entr" presetSubtype="0" fill="hold" nodeType="clickEffect">
                                  <p:stCondLst>
                                    <p:cond delay="0"/>
                                  </p:stCondLst>
                                  <p:childTnLst>
                                    <p:set>
                                      <p:cBhvr>
                                        <p:cTn id="55" dur="1" fill="hold">
                                          <p:stCondLst>
                                            <p:cond delay="0"/>
                                          </p:stCondLst>
                                        </p:cTn>
                                        <p:tgtEl>
                                          <p:spTgt spid="3">
                                            <p:txEl>
                                              <p:pRg st="4" end="4"/>
                                            </p:txEl>
                                          </p:spTgt>
                                        </p:tgtEl>
                                        <p:attrNameLst>
                                          <p:attrName>style.visibility</p:attrName>
                                        </p:attrNameLst>
                                      </p:cBhvr>
                                      <p:to>
                                        <p:strVal val="visible"/>
                                      </p:to>
                                    </p:set>
                                    <p:animEffect transition="in" filter="wipe(down)">
                                      <p:cBhvr>
                                        <p:cTn id="56" dur="580">
                                          <p:stCondLst>
                                            <p:cond delay="0"/>
                                          </p:stCondLst>
                                        </p:cTn>
                                        <p:tgtEl>
                                          <p:spTgt spid="3">
                                            <p:txEl>
                                              <p:pRg st="4" end="4"/>
                                            </p:txEl>
                                          </p:spTgt>
                                        </p:tgtEl>
                                      </p:cBhvr>
                                    </p:animEffect>
                                    <p:anim calcmode="lin" valueType="num">
                                      <p:cBhvr>
                                        <p:cTn id="57"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58"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59"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60"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61"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62" dur="26">
                                          <p:stCondLst>
                                            <p:cond delay="650"/>
                                          </p:stCondLst>
                                        </p:cTn>
                                        <p:tgtEl>
                                          <p:spTgt spid="3">
                                            <p:txEl>
                                              <p:pRg st="4" end="4"/>
                                            </p:txEl>
                                          </p:spTgt>
                                        </p:tgtEl>
                                      </p:cBhvr>
                                      <p:to x="100000" y="60000"/>
                                    </p:animScale>
                                    <p:animScale>
                                      <p:cBhvr>
                                        <p:cTn id="63" dur="166" decel="50000">
                                          <p:stCondLst>
                                            <p:cond delay="676"/>
                                          </p:stCondLst>
                                        </p:cTn>
                                        <p:tgtEl>
                                          <p:spTgt spid="3">
                                            <p:txEl>
                                              <p:pRg st="4" end="4"/>
                                            </p:txEl>
                                          </p:spTgt>
                                        </p:tgtEl>
                                      </p:cBhvr>
                                      <p:to x="100000" y="100000"/>
                                    </p:animScale>
                                    <p:animScale>
                                      <p:cBhvr>
                                        <p:cTn id="64" dur="26">
                                          <p:stCondLst>
                                            <p:cond delay="1312"/>
                                          </p:stCondLst>
                                        </p:cTn>
                                        <p:tgtEl>
                                          <p:spTgt spid="3">
                                            <p:txEl>
                                              <p:pRg st="4" end="4"/>
                                            </p:txEl>
                                          </p:spTgt>
                                        </p:tgtEl>
                                      </p:cBhvr>
                                      <p:to x="100000" y="80000"/>
                                    </p:animScale>
                                    <p:animScale>
                                      <p:cBhvr>
                                        <p:cTn id="65" dur="166" decel="50000">
                                          <p:stCondLst>
                                            <p:cond delay="1338"/>
                                          </p:stCondLst>
                                        </p:cTn>
                                        <p:tgtEl>
                                          <p:spTgt spid="3">
                                            <p:txEl>
                                              <p:pRg st="4" end="4"/>
                                            </p:txEl>
                                          </p:spTgt>
                                        </p:tgtEl>
                                      </p:cBhvr>
                                      <p:to x="100000" y="100000"/>
                                    </p:animScale>
                                    <p:animScale>
                                      <p:cBhvr>
                                        <p:cTn id="66" dur="26">
                                          <p:stCondLst>
                                            <p:cond delay="1642"/>
                                          </p:stCondLst>
                                        </p:cTn>
                                        <p:tgtEl>
                                          <p:spTgt spid="3">
                                            <p:txEl>
                                              <p:pRg st="4" end="4"/>
                                            </p:txEl>
                                          </p:spTgt>
                                        </p:tgtEl>
                                      </p:cBhvr>
                                      <p:to x="100000" y="90000"/>
                                    </p:animScale>
                                    <p:animScale>
                                      <p:cBhvr>
                                        <p:cTn id="67" dur="166" decel="50000">
                                          <p:stCondLst>
                                            <p:cond delay="1668"/>
                                          </p:stCondLst>
                                        </p:cTn>
                                        <p:tgtEl>
                                          <p:spTgt spid="3">
                                            <p:txEl>
                                              <p:pRg st="4" end="4"/>
                                            </p:txEl>
                                          </p:spTgt>
                                        </p:tgtEl>
                                      </p:cBhvr>
                                      <p:to x="100000" y="100000"/>
                                    </p:animScale>
                                    <p:animScale>
                                      <p:cBhvr>
                                        <p:cTn id="68" dur="26">
                                          <p:stCondLst>
                                            <p:cond delay="1808"/>
                                          </p:stCondLst>
                                        </p:cTn>
                                        <p:tgtEl>
                                          <p:spTgt spid="3">
                                            <p:txEl>
                                              <p:pRg st="4" end="4"/>
                                            </p:txEl>
                                          </p:spTgt>
                                        </p:tgtEl>
                                      </p:cBhvr>
                                      <p:to x="100000" y="95000"/>
                                    </p:animScale>
                                    <p:animScale>
                                      <p:cBhvr>
                                        <p:cTn id="69" dur="166" decel="50000">
                                          <p:stCondLst>
                                            <p:cond delay="1834"/>
                                          </p:stCondLst>
                                        </p:cTn>
                                        <p:tgtEl>
                                          <p:spTgt spid="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E9828-32E5-43BD-A8E7-2D2E0542EAED}"/>
              </a:ext>
            </a:extLst>
          </p:cNvPr>
          <p:cNvSpPr>
            <a:spLocks noGrp="1"/>
          </p:cNvSpPr>
          <p:nvPr>
            <p:ph type="title"/>
          </p:nvPr>
        </p:nvSpPr>
        <p:spPr>
          <a:xfrm>
            <a:off x="525717" y="184825"/>
            <a:ext cx="10077557" cy="857250"/>
          </a:xfrm>
        </p:spPr>
        <p:txBody>
          <a:bodyPr>
            <a:normAutofit fontScale="90000"/>
          </a:bodyPr>
          <a:lstStyle/>
          <a:p>
            <a:r>
              <a:rPr lang="en-US" sz="5400" b="1" dirty="0">
                <a:effectLst>
                  <a:outerShdw blurRad="38100" dist="38100" dir="2700000" algn="tl">
                    <a:srgbClr val="000000">
                      <a:alpha val="43137"/>
                    </a:srgbClr>
                  </a:outerShdw>
                </a:effectLst>
              </a:rPr>
              <a:t>Summary</a:t>
            </a:r>
          </a:p>
        </p:txBody>
      </p:sp>
      <p:sp>
        <p:nvSpPr>
          <p:cNvPr id="3" name="Content Placeholder 2">
            <a:extLst>
              <a:ext uri="{FF2B5EF4-FFF2-40B4-BE49-F238E27FC236}">
                <a16:creationId xmlns:a16="http://schemas.microsoft.com/office/drawing/2014/main" id="{A304493C-6E83-4423-85B4-FBCF4C700F46}"/>
              </a:ext>
            </a:extLst>
          </p:cNvPr>
          <p:cNvSpPr>
            <a:spLocks noGrp="1"/>
          </p:cNvSpPr>
          <p:nvPr>
            <p:ph idx="1"/>
          </p:nvPr>
        </p:nvSpPr>
        <p:spPr>
          <a:xfrm>
            <a:off x="525717" y="1276350"/>
            <a:ext cx="10077557" cy="5415875"/>
          </a:xfrm>
        </p:spPr>
        <p:txBody>
          <a:bodyPr>
            <a:normAutofit/>
          </a:bodyPr>
          <a:lstStyle/>
          <a:p>
            <a:r>
              <a:rPr lang="en-US" dirty="0"/>
              <a:t>Hemophilia is a bleeding disorder that slows the blood clotting process. People with this condition experience prolonged bleeding or oozing following an injury, surgery, or having a tooth pulled. In severe cases of hemophilia, continuous bleeding occurs after minor trauma or even in the absence of injury (spontaneous bleeding). </a:t>
            </a:r>
          </a:p>
          <a:p>
            <a:r>
              <a:rPr lang="en-US" dirty="0"/>
              <a:t>Serious complications can result from bleeding into the joints, muscles, brain, or other internal organs. Milder forms of hemophilia do not necessarily involve spontaneous bleeding, and the condition may not become apparent until abnormal bleeding occurs following surgery or a serious injury. </a:t>
            </a:r>
          </a:p>
          <a:p>
            <a:r>
              <a:rPr lang="en-US" dirty="0"/>
              <a:t>The major types of this condition are hemophilia A (also known as classic hemophilia or factor VIII deficiency) and hemophilia B (also known as Christmas disease or factor IX deficiency). Although the two types have very similar signs and symptoms, they are caused by mutations in different genes. People with an unusual form of hemophilia B, known as hemophilia B Leyden, experience episodes of excessive bleeding in childhood but have few bleeding problems after puberty.</a:t>
            </a:r>
            <a:r>
              <a:rPr lang="en-US" b="0" i="0" dirty="0">
                <a:solidFill>
                  <a:srgbClr val="000000"/>
                </a:solidFill>
                <a:effectLst/>
                <a:latin typeface="arial" panose="020B0604020202020204" pitchFamily="34" charset="0"/>
              </a:rPr>
              <a:t> </a:t>
            </a:r>
            <a:endParaRPr lang="en-US" dirty="0"/>
          </a:p>
        </p:txBody>
      </p:sp>
    </p:spTree>
    <p:extLst>
      <p:ext uri="{BB962C8B-B14F-4D97-AF65-F5344CB8AC3E}">
        <p14:creationId xmlns:p14="http://schemas.microsoft.com/office/powerpoint/2010/main" val="2415060639"/>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80">
                                          <p:stCondLst>
                                            <p:cond delay="0"/>
                                          </p:stCondLst>
                                        </p:cTn>
                                        <p:tgtEl>
                                          <p:spTgt spid="3">
                                            <p:txEl>
                                              <p:pRg st="0" end="0"/>
                                            </p:txEl>
                                          </p:spTgt>
                                        </p:tgtEl>
                                      </p:cBhvr>
                                    </p:animEffect>
                                    <p:anim calcmode="lin" valueType="num">
                                      <p:cBhvr>
                                        <p:cTn id="13"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xEl>
                                              <p:pRg st="0" end="0"/>
                                            </p:txEl>
                                          </p:spTgt>
                                        </p:tgtEl>
                                      </p:cBhvr>
                                      <p:to x="100000" y="60000"/>
                                    </p:animScale>
                                    <p:animScale>
                                      <p:cBhvr>
                                        <p:cTn id="19" dur="166" decel="50000">
                                          <p:stCondLst>
                                            <p:cond delay="676"/>
                                          </p:stCondLst>
                                        </p:cTn>
                                        <p:tgtEl>
                                          <p:spTgt spid="3">
                                            <p:txEl>
                                              <p:pRg st="0" end="0"/>
                                            </p:txEl>
                                          </p:spTgt>
                                        </p:tgtEl>
                                      </p:cBhvr>
                                      <p:to x="100000" y="100000"/>
                                    </p:animScale>
                                    <p:animScale>
                                      <p:cBhvr>
                                        <p:cTn id="20" dur="26">
                                          <p:stCondLst>
                                            <p:cond delay="1312"/>
                                          </p:stCondLst>
                                        </p:cTn>
                                        <p:tgtEl>
                                          <p:spTgt spid="3">
                                            <p:txEl>
                                              <p:pRg st="0" end="0"/>
                                            </p:txEl>
                                          </p:spTgt>
                                        </p:tgtEl>
                                      </p:cBhvr>
                                      <p:to x="100000" y="80000"/>
                                    </p:animScale>
                                    <p:animScale>
                                      <p:cBhvr>
                                        <p:cTn id="21" dur="166" decel="50000">
                                          <p:stCondLst>
                                            <p:cond delay="1338"/>
                                          </p:stCondLst>
                                        </p:cTn>
                                        <p:tgtEl>
                                          <p:spTgt spid="3">
                                            <p:txEl>
                                              <p:pRg st="0" end="0"/>
                                            </p:txEl>
                                          </p:spTgt>
                                        </p:tgtEl>
                                      </p:cBhvr>
                                      <p:to x="100000" y="100000"/>
                                    </p:animScale>
                                    <p:animScale>
                                      <p:cBhvr>
                                        <p:cTn id="22" dur="26">
                                          <p:stCondLst>
                                            <p:cond delay="1642"/>
                                          </p:stCondLst>
                                        </p:cTn>
                                        <p:tgtEl>
                                          <p:spTgt spid="3">
                                            <p:txEl>
                                              <p:pRg st="0" end="0"/>
                                            </p:txEl>
                                          </p:spTgt>
                                        </p:tgtEl>
                                      </p:cBhvr>
                                      <p:to x="100000" y="90000"/>
                                    </p:animScale>
                                    <p:animScale>
                                      <p:cBhvr>
                                        <p:cTn id="23" dur="166" decel="50000">
                                          <p:stCondLst>
                                            <p:cond delay="1668"/>
                                          </p:stCondLst>
                                        </p:cTn>
                                        <p:tgtEl>
                                          <p:spTgt spid="3">
                                            <p:txEl>
                                              <p:pRg st="0" end="0"/>
                                            </p:txEl>
                                          </p:spTgt>
                                        </p:tgtEl>
                                      </p:cBhvr>
                                      <p:to x="100000" y="100000"/>
                                    </p:animScale>
                                    <p:animScale>
                                      <p:cBhvr>
                                        <p:cTn id="24" dur="26">
                                          <p:stCondLst>
                                            <p:cond delay="1808"/>
                                          </p:stCondLst>
                                        </p:cTn>
                                        <p:tgtEl>
                                          <p:spTgt spid="3">
                                            <p:txEl>
                                              <p:pRg st="0" end="0"/>
                                            </p:txEl>
                                          </p:spTgt>
                                        </p:tgtEl>
                                      </p:cBhvr>
                                      <p:to x="100000" y="95000"/>
                                    </p:animScale>
                                    <p:animScale>
                                      <p:cBhvr>
                                        <p:cTn id="25" dur="166" decel="50000">
                                          <p:stCondLst>
                                            <p:cond delay="1834"/>
                                          </p:stCondLst>
                                        </p:cTn>
                                        <p:tgtEl>
                                          <p:spTgt spid="3">
                                            <p:txEl>
                                              <p:pRg st="0" end="0"/>
                                            </p:txEl>
                                          </p:spTgt>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wipe(down)">
                                      <p:cBhvr>
                                        <p:cTn id="30" dur="500"/>
                                        <p:tgtEl>
                                          <p:spTgt spid="3">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 calcmode="lin" valueType="num">
                                      <p:cBhvr additive="base">
                                        <p:cTn id="3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A66E8-EA73-4C47-8751-61A577DA77DF}"/>
              </a:ext>
            </a:extLst>
          </p:cNvPr>
          <p:cNvSpPr>
            <a:spLocks noGrp="1"/>
          </p:cNvSpPr>
          <p:nvPr>
            <p:ph type="title"/>
          </p:nvPr>
        </p:nvSpPr>
        <p:spPr/>
        <p:txBody>
          <a:bodyPr>
            <a:normAutofit/>
          </a:bodyPr>
          <a:lstStyle/>
          <a:p>
            <a:pPr algn="ctr"/>
            <a:r>
              <a:rPr lang="en-US" sz="5400" dirty="0"/>
              <a:t>Reference</a:t>
            </a:r>
          </a:p>
        </p:txBody>
      </p:sp>
      <p:sp>
        <p:nvSpPr>
          <p:cNvPr id="3" name="Content Placeholder 2">
            <a:extLst>
              <a:ext uri="{FF2B5EF4-FFF2-40B4-BE49-F238E27FC236}">
                <a16:creationId xmlns:a16="http://schemas.microsoft.com/office/drawing/2014/main" id="{913C08FB-0EB5-407B-B695-55EACABF8701}"/>
              </a:ext>
            </a:extLst>
          </p:cNvPr>
          <p:cNvSpPr>
            <a:spLocks noGrp="1"/>
          </p:cNvSpPr>
          <p:nvPr>
            <p:ph idx="1"/>
          </p:nvPr>
        </p:nvSpPr>
        <p:spPr>
          <a:xfrm>
            <a:off x="525717" y="2521887"/>
            <a:ext cx="10077557" cy="3549045"/>
          </a:xfrm>
        </p:spPr>
        <p:txBody>
          <a:bodyPr/>
          <a:lstStyle/>
          <a:p>
            <a:pPr marL="457200" indent="-457200" algn="ctr">
              <a:buFont typeface="+mj-lt"/>
              <a:buAutoNum type="arabicPeriod"/>
            </a:pPr>
            <a:r>
              <a:rPr lang="en-US" dirty="0" err="1">
                <a:hlinkClick r:id="rId2"/>
              </a:rPr>
              <a:t>Haemophilia</a:t>
            </a:r>
            <a:r>
              <a:rPr lang="en-US" dirty="0">
                <a:hlinkClick r:id="rId2"/>
              </a:rPr>
              <a:t> (slideshare.net)</a:t>
            </a:r>
            <a:endParaRPr lang="en-US" dirty="0"/>
          </a:p>
          <a:p>
            <a:pPr marL="457200" indent="-457200" algn="ctr">
              <a:buFont typeface="+mj-lt"/>
              <a:buAutoNum type="arabicPeriod"/>
            </a:pPr>
            <a:r>
              <a:rPr lang="en-US" dirty="0">
                <a:hlinkClick r:id="rId3"/>
              </a:rPr>
              <a:t>Hemophilia Types | Stanford Health Care</a:t>
            </a:r>
            <a:endParaRPr lang="en-US" dirty="0"/>
          </a:p>
          <a:p>
            <a:pPr marL="457200" indent="-457200" algn="ctr">
              <a:buFont typeface="+mj-lt"/>
              <a:buAutoNum type="arabicPeriod"/>
            </a:pPr>
            <a:r>
              <a:rPr lang="en-US" dirty="0">
                <a:hlinkClick r:id="rId4"/>
              </a:rPr>
              <a:t>HEMOPHILIA (healthnet.org.np)</a:t>
            </a:r>
            <a:r>
              <a:rPr lang="en-US" dirty="0"/>
              <a:t> </a:t>
            </a:r>
          </a:p>
          <a:p>
            <a:pPr marL="457200" indent="-457200" algn="ctr">
              <a:buFont typeface="+mj-lt"/>
              <a:buAutoNum type="arabicPeriod"/>
            </a:pPr>
            <a:r>
              <a:rPr lang="en-US" dirty="0">
                <a:hlinkClick r:id="rId5"/>
              </a:rPr>
              <a:t>Hemophilia - Conditions - GTR - NCBI (nih.gov)</a:t>
            </a:r>
            <a:endParaRPr lang="en-US" dirty="0"/>
          </a:p>
          <a:p>
            <a:pPr marL="457200" indent="-457200" algn="ctr">
              <a:buFont typeface="+mj-lt"/>
              <a:buAutoNum type="arabicPeriod"/>
            </a:pPr>
            <a:r>
              <a:rPr lang="en-US" dirty="0">
                <a:hlinkClick r:id="rId6"/>
              </a:rPr>
              <a:t>Hemophilia — The Royal Disease That Started From Queen Victoria I | by </a:t>
            </a:r>
            <a:r>
              <a:rPr lang="en-US" dirty="0" err="1">
                <a:hlinkClick r:id="rId6"/>
              </a:rPr>
              <a:t>Hdogar</a:t>
            </a:r>
            <a:r>
              <a:rPr lang="en-US">
                <a:hlinkClick r:id="rId6"/>
              </a:rPr>
              <a:t> | Lessons from History | Medium</a:t>
            </a:r>
            <a:endParaRPr lang="en-US" dirty="0"/>
          </a:p>
        </p:txBody>
      </p:sp>
    </p:spTree>
    <p:extLst>
      <p:ext uri="{BB962C8B-B14F-4D97-AF65-F5344CB8AC3E}">
        <p14:creationId xmlns:p14="http://schemas.microsoft.com/office/powerpoint/2010/main" val="8142379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80">
                                          <p:stCondLst>
                                            <p:cond delay="0"/>
                                          </p:stCondLst>
                                        </p:cTn>
                                        <p:tgtEl>
                                          <p:spTgt spid="3">
                                            <p:txEl>
                                              <p:pRg st="0" end="0"/>
                                            </p:txEl>
                                          </p:spTgt>
                                        </p:tgtEl>
                                      </p:cBhvr>
                                    </p:animEffect>
                                    <p:anim calcmode="lin" valueType="num">
                                      <p:cBhvr>
                                        <p:cTn id="13"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xEl>
                                              <p:pRg st="0" end="0"/>
                                            </p:txEl>
                                          </p:spTgt>
                                        </p:tgtEl>
                                      </p:cBhvr>
                                      <p:to x="100000" y="60000"/>
                                    </p:animScale>
                                    <p:animScale>
                                      <p:cBhvr>
                                        <p:cTn id="19" dur="166" decel="50000">
                                          <p:stCondLst>
                                            <p:cond delay="676"/>
                                          </p:stCondLst>
                                        </p:cTn>
                                        <p:tgtEl>
                                          <p:spTgt spid="3">
                                            <p:txEl>
                                              <p:pRg st="0" end="0"/>
                                            </p:txEl>
                                          </p:spTgt>
                                        </p:tgtEl>
                                      </p:cBhvr>
                                      <p:to x="100000" y="100000"/>
                                    </p:animScale>
                                    <p:animScale>
                                      <p:cBhvr>
                                        <p:cTn id="20" dur="26">
                                          <p:stCondLst>
                                            <p:cond delay="1312"/>
                                          </p:stCondLst>
                                        </p:cTn>
                                        <p:tgtEl>
                                          <p:spTgt spid="3">
                                            <p:txEl>
                                              <p:pRg st="0" end="0"/>
                                            </p:txEl>
                                          </p:spTgt>
                                        </p:tgtEl>
                                      </p:cBhvr>
                                      <p:to x="100000" y="80000"/>
                                    </p:animScale>
                                    <p:animScale>
                                      <p:cBhvr>
                                        <p:cTn id="21" dur="166" decel="50000">
                                          <p:stCondLst>
                                            <p:cond delay="1338"/>
                                          </p:stCondLst>
                                        </p:cTn>
                                        <p:tgtEl>
                                          <p:spTgt spid="3">
                                            <p:txEl>
                                              <p:pRg st="0" end="0"/>
                                            </p:txEl>
                                          </p:spTgt>
                                        </p:tgtEl>
                                      </p:cBhvr>
                                      <p:to x="100000" y="100000"/>
                                    </p:animScale>
                                    <p:animScale>
                                      <p:cBhvr>
                                        <p:cTn id="22" dur="26">
                                          <p:stCondLst>
                                            <p:cond delay="1642"/>
                                          </p:stCondLst>
                                        </p:cTn>
                                        <p:tgtEl>
                                          <p:spTgt spid="3">
                                            <p:txEl>
                                              <p:pRg st="0" end="0"/>
                                            </p:txEl>
                                          </p:spTgt>
                                        </p:tgtEl>
                                      </p:cBhvr>
                                      <p:to x="100000" y="90000"/>
                                    </p:animScale>
                                    <p:animScale>
                                      <p:cBhvr>
                                        <p:cTn id="23" dur="166" decel="50000">
                                          <p:stCondLst>
                                            <p:cond delay="1668"/>
                                          </p:stCondLst>
                                        </p:cTn>
                                        <p:tgtEl>
                                          <p:spTgt spid="3">
                                            <p:txEl>
                                              <p:pRg st="0" end="0"/>
                                            </p:txEl>
                                          </p:spTgt>
                                        </p:tgtEl>
                                      </p:cBhvr>
                                      <p:to x="100000" y="100000"/>
                                    </p:animScale>
                                    <p:animScale>
                                      <p:cBhvr>
                                        <p:cTn id="24" dur="26">
                                          <p:stCondLst>
                                            <p:cond delay="1808"/>
                                          </p:stCondLst>
                                        </p:cTn>
                                        <p:tgtEl>
                                          <p:spTgt spid="3">
                                            <p:txEl>
                                              <p:pRg st="0" end="0"/>
                                            </p:txEl>
                                          </p:spTgt>
                                        </p:tgtEl>
                                      </p:cBhvr>
                                      <p:to x="100000" y="95000"/>
                                    </p:animScale>
                                    <p:animScale>
                                      <p:cBhvr>
                                        <p:cTn id="25" dur="166" decel="50000">
                                          <p:stCondLst>
                                            <p:cond delay="1834"/>
                                          </p:stCondLst>
                                        </p:cTn>
                                        <p:tgtEl>
                                          <p:spTgt spid="3">
                                            <p:txEl>
                                              <p:pRg st="0" end="0"/>
                                            </p:txEl>
                                          </p:spTgt>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wipe(down)">
                                      <p:cBhvr>
                                        <p:cTn id="30" dur="580">
                                          <p:stCondLst>
                                            <p:cond delay="0"/>
                                          </p:stCondLst>
                                        </p:cTn>
                                        <p:tgtEl>
                                          <p:spTgt spid="3">
                                            <p:txEl>
                                              <p:pRg st="1" end="1"/>
                                            </p:txEl>
                                          </p:spTgt>
                                        </p:tgtEl>
                                      </p:cBhvr>
                                    </p:animEffect>
                                    <p:anim calcmode="lin" valueType="num">
                                      <p:cBhvr>
                                        <p:cTn id="31"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3">
                                            <p:txEl>
                                              <p:pRg st="1" end="1"/>
                                            </p:txEl>
                                          </p:spTgt>
                                        </p:tgtEl>
                                      </p:cBhvr>
                                      <p:to x="100000" y="60000"/>
                                    </p:animScale>
                                    <p:animScale>
                                      <p:cBhvr>
                                        <p:cTn id="37" dur="166" decel="50000">
                                          <p:stCondLst>
                                            <p:cond delay="676"/>
                                          </p:stCondLst>
                                        </p:cTn>
                                        <p:tgtEl>
                                          <p:spTgt spid="3">
                                            <p:txEl>
                                              <p:pRg st="1" end="1"/>
                                            </p:txEl>
                                          </p:spTgt>
                                        </p:tgtEl>
                                      </p:cBhvr>
                                      <p:to x="100000" y="100000"/>
                                    </p:animScale>
                                    <p:animScale>
                                      <p:cBhvr>
                                        <p:cTn id="38" dur="26">
                                          <p:stCondLst>
                                            <p:cond delay="1312"/>
                                          </p:stCondLst>
                                        </p:cTn>
                                        <p:tgtEl>
                                          <p:spTgt spid="3">
                                            <p:txEl>
                                              <p:pRg st="1" end="1"/>
                                            </p:txEl>
                                          </p:spTgt>
                                        </p:tgtEl>
                                      </p:cBhvr>
                                      <p:to x="100000" y="80000"/>
                                    </p:animScale>
                                    <p:animScale>
                                      <p:cBhvr>
                                        <p:cTn id="39" dur="166" decel="50000">
                                          <p:stCondLst>
                                            <p:cond delay="1338"/>
                                          </p:stCondLst>
                                        </p:cTn>
                                        <p:tgtEl>
                                          <p:spTgt spid="3">
                                            <p:txEl>
                                              <p:pRg st="1" end="1"/>
                                            </p:txEl>
                                          </p:spTgt>
                                        </p:tgtEl>
                                      </p:cBhvr>
                                      <p:to x="100000" y="100000"/>
                                    </p:animScale>
                                    <p:animScale>
                                      <p:cBhvr>
                                        <p:cTn id="40" dur="26">
                                          <p:stCondLst>
                                            <p:cond delay="1642"/>
                                          </p:stCondLst>
                                        </p:cTn>
                                        <p:tgtEl>
                                          <p:spTgt spid="3">
                                            <p:txEl>
                                              <p:pRg st="1" end="1"/>
                                            </p:txEl>
                                          </p:spTgt>
                                        </p:tgtEl>
                                      </p:cBhvr>
                                      <p:to x="100000" y="90000"/>
                                    </p:animScale>
                                    <p:animScale>
                                      <p:cBhvr>
                                        <p:cTn id="41" dur="166" decel="50000">
                                          <p:stCondLst>
                                            <p:cond delay="1668"/>
                                          </p:stCondLst>
                                        </p:cTn>
                                        <p:tgtEl>
                                          <p:spTgt spid="3">
                                            <p:txEl>
                                              <p:pRg st="1" end="1"/>
                                            </p:txEl>
                                          </p:spTgt>
                                        </p:tgtEl>
                                      </p:cBhvr>
                                      <p:to x="100000" y="100000"/>
                                    </p:animScale>
                                    <p:animScale>
                                      <p:cBhvr>
                                        <p:cTn id="42" dur="26">
                                          <p:stCondLst>
                                            <p:cond delay="1808"/>
                                          </p:stCondLst>
                                        </p:cTn>
                                        <p:tgtEl>
                                          <p:spTgt spid="3">
                                            <p:txEl>
                                              <p:pRg st="1" end="1"/>
                                            </p:txEl>
                                          </p:spTgt>
                                        </p:tgtEl>
                                      </p:cBhvr>
                                      <p:to x="100000" y="95000"/>
                                    </p:animScale>
                                    <p:animScale>
                                      <p:cBhvr>
                                        <p:cTn id="43" dur="166" decel="50000">
                                          <p:stCondLst>
                                            <p:cond delay="1834"/>
                                          </p:stCondLst>
                                        </p:cTn>
                                        <p:tgtEl>
                                          <p:spTgt spid="3">
                                            <p:txEl>
                                              <p:pRg st="1" end="1"/>
                                            </p:txEl>
                                          </p:spTgt>
                                        </p:tgtEl>
                                      </p:cBhvr>
                                      <p:to x="100000" y="100000"/>
                                    </p:animScale>
                                  </p:childTnLst>
                                </p:cTn>
                              </p:par>
                            </p:childTnLst>
                          </p:cTn>
                        </p:par>
                      </p:childTnLst>
                    </p:cTn>
                  </p:par>
                  <p:par>
                    <p:cTn id="44" fill="hold">
                      <p:stCondLst>
                        <p:cond delay="indefinite"/>
                      </p:stCondLst>
                      <p:childTnLst>
                        <p:par>
                          <p:cTn id="45" fill="hold">
                            <p:stCondLst>
                              <p:cond delay="0"/>
                            </p:stCondLst>
                            <p:childTnLst>
                              <p:par>
                                <p:cTn id="46" presetID="26" presetClass="entr" presetSubtype="0" fill="hold" nodeType="clickEffect">
                                  <p:stCondLst>
                                    <p:cond delay="0"/>
                                  </p:stCondLst>
                                  <p:childTnLst>
                                    <p:set>
                                      <p:cBhvr>
                                        <p:cTn id="47" dur="1" fill="hold">
                                          <p:stCondLst>
                                            <p:cond delay="0"/>
                                          </p:stCondLst>
                                        </p:cTn>
                                        <p:tgtEl>
                                          <p:spTgt spid="3">
                                            <p:txEl>
                                              <p:pRg st="2" end="2"/>
                                            </p:txEl>
                                          </p:spTgt>
                                        </p:tgtEl>
                                        <p:attrNameLst>
                                          <p:attrName>style.visibility</p:attrName>
                                        </p:attrNameLst>
                                      </p:cBhvr>
                                      <p:to>
                                        <p:strVal val="visible"/>
                                      </p:to>
                                    </p:set>
                                    <p:animEffect transition="in" filter="wipe(down)">
                                      <p:cBhvr>
                                        <p:cTn id="48" dur="580">
                                          <p:stCondLst>
                                            <p:cond delay="0"/>
                                          </p:stCondLst>
                                        </p:cTn>
                                        <p:tgtEl>
                                          <p:spTgt spid="3">
                                            <p:txEl>
                                              <p:pRg st="2" end="2"/>
                                            </p:txEl>
                                          </p:spTgt>
                                        </p:tgtEl>
                                      </p:cBhvr>
                                    </p:animEffect>
                                    <p:anim calcmode="lin" valueType="num">
                                      <p:cBhvr>
                                        <p:cTn id="49"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54" dur="26">
                                          <p:stCondLst>
                                            <p:cond delay="650"/>
                                          </p:stCondLst>
                                        </p:cTn>
                                        <p:tgtEl>
                                          <p:spTgt spid="3">
                                            <p:txEl>
                                              <p:pRg st="2" end="2"/>
                                            </p:txEl>
                                          </p:spTgt>
                                        </p:tgtEl>
                                      </p:cBhvr>
                                      <p:to x="100000" y="60000"/>
                                    </p:animScale>
                                    <p:animScale>
                                      <p:cBhvr>
                                        <p:cTn id="55" dur="166" decel="50000">
                                          <p:stCondLst>
                                            <p:cond delay="676"/>
                                          </p:stCondLst>
                                        </p:cTn>
                                        <p:tgtEl>
                                          <p:spTgt spid="3">
                                            <p:txEl>
                                              <p:pRg st="2" end="2"/>
                                            </p:txEl>
                                          </p:spTgt>
                                        </p:tgtEl>
                                      </p:cBhvr>
                                      <p:to x="100000" y="100000"/>
                                    </p:animScale>
                                    <p:animScale>
                                      <p:cBhvr>
                                        <p:cTn id="56" dur="26">
                                          <p:stCondLst>
                                            <p:cond delay="1312"/>
                                          </p:stCondLst>
                                        </p:cTn>
                                        <p:tgtEl>
                                          <p:spTgt spid="3">
                                            <p:txEl>
                                              <p:pRg st="2" end="2"/>
                                            </p:txEl>
                                          </p:spTgt>
                                        </p:tgtEl>
                                      </p:cBhvr>
                                      <p:to x="100000" y="80000"/>
                                    </p:animScale>
                                    <p:animScale>
                                      <p:cBhvr>
                                        <p:cTn id="57" dur="166" decel="50000">
                                          <p:stCondLst>
                                            <p:cond delay="1338"/>
                                          </p:stCondLst>
                                        </p:cTn>
                                        <p:tgtEl>
                                          <p:spTgt spid="3">
                                            <p:txEl>
                                              <p:pRg st="2" end="2"/>
                                            </p:txEl>
                                          </p:spTgt>
                                        </p:tgtEl>
                                      </p:cBhvr>
                                      <p:to x="100000" y="100000"/>
                                    </p:animScale>
                                    <p:animScale>
                                      <p:cBhvr>
                                        <p:cTn id="58" dur="26">
                                          <p:stCondLst>
                                            <p:cond delay="1642"/>
                                          </p:stCondLst>
                                        </p:cTn>
                                        <p:tgtEl>
                                          <p:spTgt spid="3">
                                            <p:txEl>
                                              <p:pRg st="2" end="2"/>
                                            </p:txEl>
                                          </p:spTgt>
                                        </p:tgtEl>
                                      </p:cBhvr>
                                      <p:to x="100000" y="90000"/>
                                    </p:animScale>
                                    <p:animScale>
                                      <p:cBhvr>
                                        <p:cTn id="59" dur="166" decel="50000">
                                          <p:stCondLst>
                                            <p:cond delay="1668"/>
                                          </p:stCondLst>
                                        </p:cTn>
                                        <p:tgtEl>
                                          <p:spTgt spid="3">
                                            <p:txEl>
                                              <p:pRg st="2" end="2"/>
                                            </p:txEl>
                                          </p:spTgt>
                                        </p:tgtEl>
                                      </p:cBhvr>
                                      <p:to x="100000" y="100000"/>
                                    </p:animScale>
                                    <p:animScale>
                                      <p:cBhvr>
                                        <p:cTn id="60" dur="26">
                                          <p:stCondLst>
                                            <p:cond delay="1808"/>
                                          </p:stCondLst>
                                        </p:cTn>
                                        <p:tgtEl>
                                          <p:spTgt spid="3">
                                            <p:txEl>
                                              <p:pRg st="2" end="2"/>
                                            </p:txEl>
                                          </p:spTgt>
                                        </p:tgtEl>
                                      </p:cBhvr>
                                      <p:to x="100000" y="95000"/>
                                    </p:animScale>
                                    <p:animScale>
                                      <p:cBhvr>
                                        <p:cTn id="61" dur="166" decel="50000">
                                          <p:stCondLst>
                                            <p:cond delay="1834"/>
                                          </p:stCondLst>
                                        </p:cTn>
                                        <p:tgtEl>
                                          <p:spTgt spid="3">
                                            <p:txEl>
                                              <p:pRg st="2" end="2"/>
                                            </p:txEl>
                                          </p:spTgt>
                                        </p:tgtEl>
                                      </p:cBhvr>
                                      <p:to x="100000" y="100000"/>
                                    </p:animScale>
                                  </p:childTnLst>
                                </p:cTn>
                              </p:par>
                            </p:childTnLst>
                          </p:cTn>
                        </p:par>
                      </p:childTnLst>
                    </p:cTn>
                  </p:par>
                  <p:par>
                    <p:cTn id="62" fill="hold">
                      <p:stCondLst>
                        <p:cond delay="indefinite"/>
                      </p:stCondLst>
                      <p:childTnLst>
                        <p:par>
                          <p:cTn id="63" fill="hold">
                            <p:stCondLst>
                              <p:cond delay="0"/>
                            </p:stCondLst>
                            <p:childTnLst>
                              <p:par>
                                <p:cTn id="64" presetID="26" presetClass="entr" presetSubtype="0" fill="hold" nodeType="clickEffect">
                                  <p:stCondLst>
                                    <p:cond delay="0"/>
                                  </p:stCondLst>
                                  <p:childTnLst>
                                    <p:set>
                                      <p:cBhvr>
                                        <p:cTn id="65" dur="1" fill="hold">
                                          <p:stCondLst>
                                            <p:cond delay="0"/>
                                          </p:stCondLst>
                                        </p:cTn>
                                        <p:tgtEl>
                                          <p:spTgt spid="3">
                                            <p:txEl>
                                              <p:pRg st="3" end="3"/>
                                            </p:txEl>
                                          </p:spTgt>
                                        </p:tgtEl>
                                        <p:attrNameLst>
                                          <p:attrName>style.visibility</p:attrName>
                                        </p:attrNameLst>
                                      </p:cBhvr>
                                      <p:to>
                                        <p:strVal val="visible"/>
                                      </p:to>
                                    </p:set>
                                    <p:animEffect transition="in" filter="wipe(down)">
                                      <p:cBhvr>
                                        <p:cTn id="66" dur="580">
                                          <p:stCondLst>
                                            <p:cond delay="0"/>
                                          </p:stCondLst>
                                        </p:cTn>
                                        <p:tgtEl>
                                          <p:spTgt spid="3">
                                            <p:txEl>
                                              <p:pRg st="3" end="3"/>
                                            </p:txEl>
                                          </p:spTgt>
                                        </p:tgtEl>
                                      </p:cBhvr>
                                    </p:animEffect>
                                    <p:anim calcmode="lin" valueType="num">
                                      <p:cBhvr>
                                        <p:cTn id="67"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68"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9"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70"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71"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72" dur="26">
                                          <p:stCondLst>
                                            <p:cond delay="650"/>
                                          </p:stCondLst>
                                        </p:cTn>
                                        <p:tgtEl>
                                          <p:spTgt spid="3">
                                            <p:txEl>
                                              <p:pRg st="3" end="3"/>
                                            </p:txEl>
                                          </p:spTgt>
                                        </p:tgtEl>
                                      </p:cBhvr>
                                      <p:to x="100000" y="60000"/>
                                    </p:animScale>
                                    <p:animScale>
                                      <p:cBhvr>
                                        <p:cTn id="73" dur="166" decel="50000">
                                          <p:stCondLst>
                                            <p:cond delay="676"/>
                                          </p:stCondLst>
                                        </p:cTn>
                                        <p:tgtEl>
                                          <p:spTgt spid="3">
                                            <p:txEl>
                                              <p:pRg st="3" end="3"/>
                                            </p:txEl>
                                          </p:spTgt>
                                        </p:tgtEl>
                                      </p:cBhvr>
                                      <p:to x="100000" y="100000"/>
                                    </p:animScale>
                                    <p:animScale>
                                      <p:cBhvr>
                                        <p:cTn id="74" dur="26">
                                          <p:stCondLst>
                                            <p:cond delay="1312"/>
                                          </p:stCondLst>
                                        </p:cTn>
                                        <p:tgtEl>
                                          <p:spTgt spid="3">
                                            <p:txEl>
                                              <p:pRg st="3" end="3"/>
                                            </p:txEl>
                                          </p:spTgt>
                                        </p:tgtEl>
                                      </p:cBhvr>
                                      <p:to x="100000" y="80000"/>
                                    </p:animScale>
                                    <p:animScale>
                                      <p:cBhvr>
                                        <p:cTn id="75" dur="166" decel="50000">
                                          <p:stCondLst>
                                            <p:cond delay="1338"/>
                                          </p:stCondLst>
                                        </p:cTn>
                                        <p:tgtEl>
                                          <p:spTgt spid="3">
                                            <p:txEl>
                                              <p:pRg st="3" end="3"/>
                                            </p:txEl>
                                          </p:spTgt>
                                        </p:tgtEl>
                                      </p:cBhvr>
                                      <p:to x="100000" y="100000"/>
                                    </p:animScale>
                                    <p:animScale>
                                      <p:cBhvr>
                                        <p:cTn id="76" dur="26">
                                          <p:stCondLst>
                                            <p:cond delay="1642"/>
                                          </p:stCondLst>
                                        </p:cTn>
                                        <p:tgtEl>
                                          <p:spTgt spid="3">
                                            <p:txEl>
                                              <p:pRg st="3" end="3"/>
                                            </p:txEl>
                                          </p:spTgt>
                                        </p:tgtEl>
                                      </p:cBhvr>
                                      <p:to x="100000" y="90000"/>
                                    </p:animScale>
                                    <p:animScale>
                                      <p:cBhvr>
                                        <p:cTn id="77" dur="166" decel="50000">
                                          <p:stCondLst>
                                            <p:cond delay="1668"/>
                                          </p:stCondLst>
                                        </p:cTn>
                                        <p:tgtEl>
                                          <p:spTgt spid="3">
                                            <p:txEl>
                                              <p:pRg st="3" end="3"/>
                                            </p:txEl>
                                          </p:spTgt>
                                        </p:tgtEl>
                                      </p:cBhvr>
                                      <p:to x="100000" y="100000"/>
                                    </p:animScale>
                                    <p:animScale>
                                      <p:cBhvr>
                                        <p:cTn id="78" dur="26">
                                          <p:stCondLst>
                                            <p:cond delay="1808"/>
                                          </p:stCondLst>
                                        </p:cTn>
                                        <p:tgtEl>
                                          <p:spTgt spid="3">
                                            <p:txEl>
                                              <p:pRg st="3" end="3"/>
                                            </p:txEl>
                                          </p:spTgt>
                                        </p:tgtEl>
                                      </p:cBhvr>
                                      <p:to x="100000" y="95000"/>
                                    </p:animScale>
                                    <p:animScale>
                                      <p:cBhvr>
                                        <p:cTn id="79" dur="166" decel="50000">
                                          <p:stCondLst>
                                            <p:cond delay="1834"/>
                                          </p:stCondLst>
                                        </p:cTn>
                                        <p:tgtEl>
                                          <p:spTgt spid="3">
                                            <p:txEl>
                                              <p:pRg st="3" end="3"/>
                                            </p:txEl>
                                          </p:spTgt>
                                        </p:tgtEl>
                                      </p:cBhvr>
                                      <p:to x="100000" y="100000"/>
                                    </p:animScale>
                                  </p:childTnLst>
                                </p:cTn>
                              </p:par>
                            </p:childTnLst>
                          </p:cTn>
                        </p:par>
                      </p:childTnLst>
                    </p:cTn>
                  </p:par>
                  <p:par>
                    <p:cTn id="80" fill="hold">
                      <p:stCondLst>
                        <p:cond delay="indefinite"/>
                      </p:stCondLst>
                      <p:childTnLst>
                        <p:par>
                          <p:cTn id="81" fill="hold">
                            <p:stCondLst>
                              <p:cond delay="0"/>
                            </p:stCondLst>
                            <p:childTnLst>
                              <p:par>
                                <p:cTn id="82" presetID="26" presetClass="entr" presetSubtype="0" fill="hold" nodeType="clickEffect">
                                  <p:stCondLst>
                                    <p:cond delay="0"/>
                                  </p:stCondLst>
                                  <p:childTnLst>
                                    <p:set>
                                      <p:cBhvr>
                                        <p:cTn id="83" dur="1" fill="hold">
                                          <p:stCondLst>
                                            <p:cond delay="0"/>
                                          </p:stCondLst>
                                        </p:cTn>
                                        <p:tgtEl>
                                          <p:spTgt spid="3">
                                            <p:txEl>
                                              <p:pRg st="4" end="4"/>
                                            </p:txEl>
                                          </p:spTgt>
                                        </p:tgtEl>
                                        <p:attrNameLst>
                                          <p:attrName>style.visibility</p:attrName>
                                        </p:attrNameLst>
                                      </p:cBhvr>
                                      <p:to>
                                        <p:strVal val="visible"/>
                                      </p:to>
                                    </p:set>
                                    <p:animEffect transition="in" filter="wipe(down)">
                                      <p:cBhvr>
                                        <p:cTn id="84" dur="580">
                                          <p:stCondLst>
                                            <p:cond delay="0"/>
                                          </p:stCondLst>
                                        </p:cTn>
                                        <p:tgtEl>
                                          <p:spTgt spid="3">
                                            <p:txEl>
                                              <p:pRg st="4" end="4"/>
                                            </p:txEl>
                                          </p:spTgt>
                                        </p:tgtEl>
                                      </p:cBhvr>
                                    </p:animEffect>
                                    <p:anim calcmode="lin" valueType="num">
                                      <p:cBhvr>
                                        <p:cTn id="85"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86"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87"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88"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89"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90" dur="26">
                                          <p:stCondLst>
                                            <p:cond delay="650"/>
                                          </p:stCondLst>
                                        </p:cTn>
                                        <p:tgtEl>
                                          <p:spTgt spid="3">
                                            <p:txEl>
                                              <p:pRg st="4" end="4"/>
                                            </p:txEl>
                                          </p:spTgt>
                                        </p:tgtEl>
                                      </p:cBhvr>
                                      <p:to x="100000" y="60000"/>
                                    </p:animScale>
                                    <p:animScale>
                                      <p:cBhvr>
                                        <p:cTn id="91" dur="166" decel="50000">
                                          <p:stCondLst>
                                            <p:cond delay="676"/>
                                          </p:stCondLst>
                                        </p:cTn>
                                        <p:tgtEl>
                                          <p:spTgt spid="3">
                                            <p:txEl>
                                              <p:pRg st="4" end="4"/>
                                            </p:txEl>
                                          </p:spTgt>
                                        </p:tgtEl>
                                      </p:cBhvr>
                                      <p:to x="100000" y="100000"/>
                                    </p:animScale>
                                    <p:animScale>
                                      <p:cBhvr>
                                        <p:cTn id="92" dur="26">
                                          <p:stCondLst>
                                            <p:cond delay="1312"/>
                                          </p:stCondLst>
                                        </p:cTn>
                                        <p:tgtEl>
                                          <p:spTgt spid="3">
                                            <p:txEl>
                                              <p:pRg st="4" end="4"/>
                                            </p:txEl>
                                          </p:spTgt>
                                        </p:tgtEl>
                                      </p:cBhvr>
                                      <p:to x="100000" y="80000"/>
                                    </p:animScale>
                                    <p:animScale>
                                      <p:cBhvr>
                                        <p:cTn id="93" dur="166" decel="50000">
                                          <p:stCondLst>
                                            <p:cond delay="1338"/>
                                          </p:stCondLst>
                                        </p:cTn>
                                        <p:tgtEl>
                                          <p:spTgt spid="3">
                                            <p:txEl>
                                              <p:pRg st="4" end="4"/>
                                            </p:txEl>
                                          </p:spTgt>
                                        </p:tgtEl>
                                      </p:cBhvr>
                                      <p:to x="100000" y="100000"/>
                                    </p:animScale>
                                    <p:animScale>
                                      <p:cBhvr>
                                        <p:cTn id="94" dur="26">
                                          <p:stCondLst>
                                            <p:cond delay="1642"/>
                                          </p:stCondLst>
                                        </p:cTn>
                                        <p:tgtEl>
                                          <p:spTgt spid="3">
                                            <p:txEl>
                                              <p:pRg st="4" end="4"/>
                                            </p:txEl>
                                          </p:spTgt>
                                        </p:tgtEl>
                                      </p:cBhvr>
                                      <p:to x="100000" y="90000"/>
                                    </p:animScale>
                                    <p:animScale>
                                      <p:cBhvr>
                                        <p:cTn id="95" dur="166" decel="50000">
                                          <p:stCondLst>
                                            <p:cond delay="1668"/>
                                          </p:stCondLst>
                                        </p:cTn>
                                        <p:tgtEl>
                                          <p:spTgt spid="3">
                                            <p:txEl>
                                              <p:pRg st="4" end="4"/>
                                            </p:txEl>
                                          </p:spTgt>
                                        </p:tgtEl>
                                      </p:cBhvr>
                                      <p:to x="100000" y="100000"/>
                                    </p:animScale>
                                    <p:animScale>
                                      <p:cBhvr>
                                        <p:cTn id="96" dur="26">
                                          <p:stCondLst>
                                            <p:cond delay="1808"/>
                                          </p:stCondLst>
                                        </p:cTn>
                                        <p:tgtEl>
                                          <p:spTgt spid="3">
                                            <p:txEl>
                                              <p:pRg st="4" end="4"/>
                                            </p:txEl>
                                          </p:spTgt>
                                        </p:tgtEl>
                                      </p:cBhvr>
                                      <p:to x="100000" y="95000"/>
                                    </p:animScale>
                                    <p:animScale>
                                      <p:cBhvr>
                                        <p:cTn id="97" dur="166" decel="50000">
                                          <p:stCondLst>
                                            <p:cond delay="1834"/>
                                          </p:stCondLst>
                                        </p:cTn>
                                        <p:tgtEl>
                                          <p:spTgt spid="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lose up photo of platelets in the blood traveling.">
            <a:extLst>
              <a:ext uri="{FF2B5EF4-FFF2-40B4-BE49-F238E27FC236}">
                <a16:creationId xmlns:a16="http://schemas.microsoft.com/office/drawing/2014/main" id="{2CCE8C9A-2AAF-4776-B856-BDF23CCD3D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 y="0"/>
            <a:ext cx="12191356" cy="6858000"/>
          </a:xfrm>
          <a:prstGeom prst="rect">
            <a:avLst/>
          </a:prstGeom>
        </p:spPr>
      </p:pic>
      <p:sp>
        <p:nvSpPr>
          <p:cNvPr id="6" name="TextBox 5">
            <a:extLst>
              <a:ext uri="{FF2B5EF4-FFF2-40B4-BE49-F238E27FC236}">
                <a16:creationId xmlns:a16="http://schemas.microsoft.com/office/drawing/2014/main" id="{FAE9957E-33CD-4B8A-B4CC-F7E8EE5831FF}"/>
              </a:ext>
            </a:extLst>
          </p:cNvPr>
          <p:cNvSpPr txBox="1"/>
          <p:nvPr/>
        </p:nvSpPr>
        <p:spPr>
          <a:xfrm>
            <a:off x="2305050" y="3086100"/>
            <a:ext cx="7581900" cy="1200329"/>
          </a:xfrm>
          <a:prstGeom prst="rect">
            <a:avLst/>
          </a:prstGeom>
          <a:noFill/>
        </p:spPr>
        <p:txBody>
          <a:bodyPr wrap="square" rtlCol="0">
            <a:spAutoFit/>
          </a:bodyPr>
          <a:lstStyle/>
          <a:p>
            <a:pPr algn="ctr"/>
            <a:r>
              <a:rPr lang="en-US" sz="7200" dirty="0">
                <a:solidFill>
                  <a:schemeClr val="bg1"/>
                </a:solidFill>
                <a:effectLst>
                  <a:glow rad="101600">
                    <a:schemeClr val="bg1">
                      <a:alpha val="60000"/>
                    </a:schemeClr>
                  </a:glow>
                  <a:outerShdw blurRad="38100" dist="38100" dir="2700000" algn="tl">
                    <a:srgbClr val="000000">
                      <a:alpha val="43137"/>
                    </a:srgbClr>
                  </a:outerShdw>
                </a:effectLst>
                <a:latin typeface="Modern Love" panose="04090805081005020601" pitchFamily="82" charset="0"/>
              </a:rPr>
              <a:t>THANK YOU</a:t>
            </a:r>
          </a:p>
        </p:txBody>
      </p:sp>
      <p:pic>
        <p:nvPicPr>
          <p:cNvPr id="2050" name="Picture 2">
            <a:extLst>
              <a:ext uri="{FF2B5EF4-FFF2-40B4-BE49-F238E27FC236}">
                <a16:creationId xmlns:a16="http://schemas.microsoft.com/office/drawing/2014/main" id="{4F056A92-5A62-4D4C-A18E-91502786C8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0" y="0"/>
            <a:ext cx="12705668" cy="7143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60290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F11AD-7E5A-43C7-88DF-6650C5053718}"/>
              </a:ext>
            </a:extLst>
          </p:cNvPr>
          <p:cNvSpPr>
            <a:spLocks noGrp="1"/>
          </p:cNvSpPr>
          <p:nvPr>
            <p:ph type="title"/>
          </p:nvPr>
        </p:nvSpPr>
        <p:spPr>
          <a:xfrm>
            <a:off x="525717" y="593558"/>
            <a:ext cx="10077557" cy="1395663"/>
          </a:xfrm>
        </p:spPr>
        <p:txBody>
          <a:bodyPr>
            <a:normAutofit/>
          </a:bodyPr>
          <a:lstStyle/>
          <a:p>
            <a:pPr algn="ctr"/>
            <a:r>
              <a:rPr lang="en-US" sz="4000" i="0" dirty="0">
                <a:effectLst>
                  <a:glow rad="101600">
                    <a:schemeClr val="bg1">
                      <a:alpha val="60000"/>
                    </a:schemeClr>
                  </a:glow>
                  <a:outerShdw blurRad="38100" dist="38100" dir="2700000" algn="tl">
                    <a:srgbClr val="000000">
                      <a:alpha val="43137"/>
                    </a:srgbClr>
                  </a:outerShdw>
                </a:effectLst>
                <a:latin typeface="Modern Love" panose="04090805081005020601" pitchFamily="82" charset="0"/>
              </a:rPr>
              <a:t>CONTENTS</a:t>
            </a:r>
          </a:p>
        </p:txBody>
      </p:sp>
      <p:sp>
        <p:nvSpPr>
          <p:cNvPr id="3" name="Content Placeholder 2">
            <a:extLst>
              <a:ext uri="{FF2B5EF4-FFF2-40B4-BE49-F238E27FC236}">
                <a16:creationId xmlns:a16="http://schemas.microsoft.com/office/drawing/2014/main" id="{73EF30A8-1748-4857-8C07-196CF1210D24}"/>
              </a:ext>
            </a:extLst>
          </p:cNvPr>
          <p:cNvSpPr>
            <a:spLocks noGrp="1"/>
          </p:cNvSpPr>
          <p:nvPr>
            <p:ph idx="1"/>
          </p:nvPr>
        </p:nvSpPr>
        <p:spPr>
          <a:xfrm>
            <a:off x="525717" y="2422357"/>
            <a:ext cx="10077557" cy="3648573"/>
          </a:xfrm>
        </p:spPr>
        <p:txBody>
          <a:bodyPr>
            <a:normAutofit/>
          </a:bodyPr>
          <a:lstStyle/>
          <a:p>
            <a:pPr marL="514350" indent="-514350">
              <a:buFont typeface="+mj-lt"/>
              <a:buAutoNum type="arabicPeriod"/>
            </a:pPr>
            <a:r>
              <a:rPr lang="en-US" dirty="0">
                <a:latin typeface="Comic Sans MS" panose="030F0702030302020204" pitchFamily="66" charset="0"/>
              </a:rPr>
              <a:t>What is Hemophilia?</a:t>
            </a:r>
          </a:p>
          <a:p>
            <a:pPr marL="514350" indent="-514350">
              <a:buFont typeface="+mj-lt"/>
              <a:buAutoNum type="arabicPeriod"/>
            </a:pPr>
            <a:r>
              <a:rPr lang="en-US" dirty="0">
                <a:latin typeface="Comic Sans MS" panose="030F0702030302020204" pitchFamily="66" charset="0"/>
              </a:rPr>
              <a:t>History</a:t>
            </a:r>
          </a:p>
          <a:p>
            <a:pPr marL="514350" indent="-514350">
              <a:buFont typeface="+mj-lt"/>
              <a:buAutoNum type="arabicPeriod"/>
            </a:pPr>
            <a:r>
              <a:rPr lang="en-US" dirty="0">
                <a:latin typeface="Comic Sans MS" panose="030F0702030302020204" pitchFamily="66" charset="0"/>
              </a:rPr>
              <a:t>Causes</a:t>
            </a:r>
          </a:p>
          <a:p>
            <a:pPr marL="514350" indent="-514350">
              <a:buFont typeface="+mj-lt"/>
              <a:buAutoNum type="arabicPeriod"/>
            </a:pPr>
            <a:r>
              <a:rPr lang="en-US" dirty="0">
                <a:latin typeface="Comic Sans MS" panose="030F0702030302020204" pitchFamily="66" charset="0"/>
              </a:rPr>
              <a:t>Types of Hemophilia</a:t>
            </a:r>
          </a:p>
          <a:p>
            <a:pPr marL="514350" indent="-514350">
              <a:buFont typeface="+mj-lt"/>
              <a:buAutoNum type="arabicPeriod"/>
            </a:pPr>
            <a:r>
              <a:rPr lang="en-US" dirty="0">
                <a:latin typeface="Comic Sans MS" panose="030F0702030302020204" pitchFamily="66" charset="0"/>
              </a:rPr>
              <a:t>Symptoms</a:t>
            </a:r>
          </a:p>
          <a:p>
            <a:pPr marL="514350" indent="-514350">
              <a:buFont typeface="+mj-lt"/>
              <a:buAutoNum type="arabicPeriod"/>
            </a:pPr>
            <a:r>
              <a:rPr lang="en-US" dirty="0">
                <a:latin typeface="Comic Sans MS" panose="030F0702030302020204" pitchFamily="66" charset="0"/>
              </a:rPr>
              <a:t>Conclusion</a:t>
            </a:r>
          </a:p>
          <a:p>
            <a:pPr marL="514350" indent="-514350">
              <a:buFont typeface="+mj-lt"/>
              <a:buAutoNum type="arabicPeriod"/>
            </a:pPr>
            <a:r>
              <a:rPr lang="en-US" dirty="0">
                <a:latin typeface="Comic Sans MS" panose="030F0702030302020204" pitchFamily="66" charset="0"/>
              </a:rPr>
              <a:t>Summary </a:t>
            </a:r>
          </a:p>
          <a:p>
            <a:pPr marL="514350" indent="-514350">
              <a:buFont typeface="+mj-lt"/>
              <a:buAutoNum type="arabicPeriod"/>
            </a:pPr>
            <a:r>
              <a:rPr lang="en-US" dirty="0">
                <a:latin typeface="Comic Sans MS" panose="030F0702030302020204" pitchFamily="66" charset="0"/>
              </a:rPr>
              <a:t>Reference </a:t>
            </a:r>
          </a:p>
        </p:txBody>
      </p:sp>
    </p:spTree>
    <p:extLst>
      <p:ext uri="{BB962C8B-B14F-4D97-AF65-F5344CB8AC3E}">
        <p14:creationId xmlns:p14="http://schemas.microsoft.com/office/powerpoint/2010/main" val="40842079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par>
                                <p:cTn id="15" presetID="2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down)">
                                      <p:cBhvr>
                                        <p:cTn id="20" dur="500"/>
                                        <p:tgtEl>
                                          <p:spTgt spid="3">
                                            <p:txEl>
                                              <p:pRg st="2" end="2"/>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down)">
                                      <p:cBhvr>
                                        <p:cTn id="23" dur="500"/>
                                        <p:tgtEl>
                                          <p:spTgt spid="3">
                                            <p:txEl>
                                              <p:pRg st="3" end="3"/>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wipe(down)">
                                      <p:cBhvr>
                                        <p:cTn id="26" dur="500"/>
                                        <p:tgtEl>
                                          <p:spTgt spid="3">
                                            <p:txEl>
                                              <p:pRg st="4" end="4"/>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wipe(down)">
                                      <p:cBhvr>
                                        <p:cTn id="29" dur="500"/>
                                        <p:tgtEl>
                                          <p:spTgt spid="3">
                                            <p:txEl>
                                              <p:pRg st="5" end="5"/>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down)">
                                      <p:cBhvr>
                                        <p:cTn id="32" dur="500"/>
                                        <p:tgtEl>
                                          <p:spTgt spid="3">
                                            <p:txEl>
                                              <p:pRg st="6" end="6"/>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wipe(down)">
                                      <p:cBhvr>
                                        <p:cTn id="3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C9D4E-F5C1-498A-9A7F-452F6479CDDB}"/>
              </a:ext>
            </a:extLst>
          </p:cNvPr>
          <p:cNvSpPr>
            <a:spLocks noGrp="1"/>
          </p:cNvSpPr>
          <p:nvPr>
            <p:ph type="title"/>
          </p:nvPr>
        </p:nvSpPr>
        <p:spPr>
          <a:xfrm>
            <a:off x="525717" y="787068"/>
            <a:ext cx="10077557" cy="881311"/>
          </a:xfrm>
        </p:spPr>
        <p:txBody>
          <a:bodyPr>
            <a:normAutofit/>
          </a:bodyPr>
          <a:lstStyle/>
          <a:p>
            <a:r>
              <a:rPr lang="en-US" sz="4400" dirty="0"/>
              <a:t>What is hemophilia?</a:t>
            </a:r>
          </a:p>
        </p:txBody>
      </p:sp>
      <p:sp>
        <p:nvSpPr>
          <p:cNvPr id="3" name="Content Placeholder 2">
            <a:extLst>
              <a:ext uri="{FF2B5EF4-FFF2-40B4-BE49-F238E27FC236}">
                <a16:creationId xmlns:a16="http://schemas.microsoft.com/office/drawing/2014/main" id="{710B5578-E758-433D-AC03-997F2C852C99}"/>
              </a:ext>
            </a:extLst>
          </p:cNvPr>
          <p:cNvSpPr>
            <a:spLocks noGrp="1"/>
          </p:cNvSpPr>
          <p:nvPr>
            <p:ph idx="1"/>
          </p:nvPr>
        </p:nvSpPr>
        <p:spPr>
          <a:xfrm>
            <a:off x="525717" y="2352674"/>
            <a:ext cx="10077557" cy="4381501"/>
          </a:xfrm>
        </p:spPr>
        <p:txBody>
          <a:bodyPr>
            <a:normAutofit/>
          </a:bodyPr>
          <a:lstStyle/>
          <a:p>
            <a:pPr marL="342900" indent="-342900">
              <a:buFont typeface="Arial" panose="020B0604020202020204" pitchFamily="34" charset="0"/>
              <a:buChar char="•"/>
            </a:pPr>
            <a:r>
              <a:rPr lang="en-US" dirty="0"/>
              <a:t>Hemophilia is a common </a:t>
            </a:r>
            <a:r>
              <a:rPr lang="en-US" b="1" dirty="0"/>
              <a:t>hereditary coagulation blood disorder </a:t>
            </a:r>
            <a:r>
              <a:rPr lang="en-US" dirty="0"/>
              <a:t>due to deficiency or reduced activity of </a:t>
            </a:r>
            <a:r>
              <a:rPr lang="en-US" b="1" dirty="0"/>
              <a:t>clotting factor VIII </a:t>
            </a:r>
            <a:r>
              <a:rPr lang="en-US" dirty="0"/>
              <a:t>or</a:t>
            </a:r>
            <a:r>
              <a:rPr lang="en-US" b="1" dirty="0"/>
              <a:t> clothing factor IX </a:t>
            </a:r>
            <a:r>
              <a:rPr lang="en-US" dirty="0"/>
              <a:t>. This order is an </a:t>
            </a:r>
            <a:r>
              <a:rPr lang="en-US" b="1" dirty="0"/>
              <a:t>X lined recessive disorder</a:t>
            </a:r>
            <a:r>
              <a:rPr lang="en-US" dirty="0"/>
              <a:t>. Hemophilia is a bleeding disorder that slows down the blood clothing process.</a:t>
            </a:r>
          </a:p>
          <a:p>
            <a:pPr marL="342900" indent="-342900">
              <a:buFont typeface="Arial" panose="020B0604020202020204" pitchFamily="34" charset="0"/>
              <a:buChar char="•"/>
            </a:pPr>
            <a:r>
              <a:rPr lang="en-US" dirty="0"/>
              <a:t>It's </a:t>
            </a:r>
            <a:r>
              <a:rPr lang="en-US" b="1" dirty="0"/>
              <a:t>transmitted via females to men who sufferers.</a:t>
            </a:r>
          </a:p>
          <a:p>
            <a:pPr marL="342900" indent="-342900">
              <a:buFont typeface="Arial" panose="020B0604020202020204" pitchFamily="34" charset="0"/>
              <a:buChar char="•"/>
            </a:pPr>
            <a:r>
              <a:rPr lang="en-US" dirty="0"/>
              <a:t>Females who carry</a:t>
            </a:r>
            <a:r>
              <a:rPr lang="en-US" b="1" dirty="0"/>
              <a:t> single mutated gene </a:t>
            </a:r>
            <a:r>
              <a:rPr lang="en-US" dirty="0"/>
              <a:t>– Asymptomatic &amp; not Affected.</a:t>
            </a:r>
          </a:p>
          <a:p>
            <a:pPr marL="342900" indent="-342900">
              <a:buFont typeface="Arial" panose="020B0604020202020204" pitchFamily="34" charset="0"/>
              <a:buChar char="•"/>
            </a:pPr>
            <a:r>
              <a:rPr lang="en-US" dirty="0"/>
              <a:t>Have longer bleeding problem after contact to some sort of injury.</a:t>
            </a:r>
          </a:p>
          <a:p>
            <a:pPr marL="342900" indent="-342900">
              <a:buFont typeface="Arial" panose="020B0604020202020204" pitchFamily="34" charset="0"/>
              <a:buChar char="•"/>
            </a:pPr>
            <a:r>
              <a:rPr lang="en-US" dirty="0"/>
              <a:t>People who have Severe Hemophilia starts – spontaneous bleeding in joints and muscles all around their bodies.</a:t>
            </a:r>
          </a:p>
        </p:txBody>
      </p:sp>
    </p:spTree>
    <p:extLst>
      <p:ext uri="{BB962C8B-B14F-4D97-AF65-F5344CB8AC3E}">
        <p14:creationId xmlns:p14="http://schemas.microsoft.com/office/powerpoint/2010/main" val="2726905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580">
                                          <p:stCondLst>
                                            <p:cond delay="0"/>
                                          </p:stCondLst>
                                        </p:cTn>
                                        <p:tgtEl>
                                          <p:spTgt spid="3">
                                            <p:txEl>
                                              <p:pRg st="0" end="0"/>
                                            </p:txEl>
                                          </p:spTgt>
                                        </p:tgtEl>
                                      </p:cBhvr>
                                    </p:animEffect>
                                    <p:anim calcmode="lin" valueType="num">
                                      <p:cBhvr>
                                        <p:cTn id="14"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9" dur="26">
                                          <p:stCondLst>
                                            <p:cond delay="650"/>
                                          </p:stCondLst>
                                        </p:cTn>
                                        <p:tgtEl>
                                          <p:spTgt spid="3">
                                            <p:txEl>
                                              <p:pRg st="0" end="0"/>
                                            </p:txEl>
                                          </p:spTgt>
                                        </p:tgtEl>
                                      </p:cBhvr>
                                      <p:to x="100000" y="60000"/>
                                    </p:animScale>
                                    <p:animScale>
                                      <p:cBhvr>
                                        <p:cTn id="20" dur="166" decel="50000">
                                          <p:stCondLst>
                                            <p:cond delay="676"/>
                                          </p:stCondLst>
                                        </p:cTn>
                                        <p:tgtEl>
                                          <p:spTgt spid="3">
                                            <p:txEl>
                                              <p:pRg st="0" end="0"/>
                                            </p:txEl>
                                          </p:spTgt>
                                        </p:tgtEl>
                                      </p:cBhvr>
                                      <p:to x="100000" y="100000"/>
                                    </p:animScale>
                                    <p:animScale>
                                      <p:cBhvr>
                                        <p:cTn id="21" dur="26">
                                          <p:stCondLst>
                                            <p:cond delay="1312"/>
                                          </p:stCondLst>
                                        </p:cTn>
                                        <p:tgtEl>
                                          <p:spTgt spid="3">
                                            <p:txEl>
                                              <p:pRg st="0" end="0"/>
                                            </p:txEl>
                                          </p:spTgt>
                                        </p:tgtEl>
                                      </p:cBhvr>
                                      <p:to x="100000" y="80000"/>
                                    </p:animScale>
                                    <p:animScale>
                                      <p:cBhvr>
                                        <p:cTn id="22" dur="166" decel="50000">
                                          <p:stCondLst>
                                            <p:cond delay="1338"/>
                                          </p:stCondLst>
                                        </p:cTn>
                                        <p:tgtEl>
                                          <p:spTgt spid="3">
                                            <p:txEl>
                                              <p:pRg st="0" end="0"/>
                                            </p:txEl>
                                          </p:spTgt>
                                        </p:tgtEl>
                                      </p:cBhvr>
                                      <p:to x="100000" y="100000"/>
                                    </p:animScale>
                                    <p:animScale>
                                      <p:cBhvr>
                                        <p:cTn id="23" dur="26">
                                          <p:stCondLst>
                                            <p:cond delay="1642"/>
                                          </p:stCondLst>
                                        </p:cTn>
                                        <p:tgtEl>
                                          <p:spTgt spid="3">
                                            <p:txEl>
                                              <p:pRg st="0" end="0"/>
                                            </p:txEl>
                                          </p:spTgt>
                                        </p:tgtEl>
                                      </p:cBhvr>
                                      <p:to x="100000" y="90000"/>
                                    </p:animScale>
                                    <p:animScale>
                                      <p:cBhvr>
                                        <p:cTn id="24" dur="166" decel="50000">
                                          <p:stCondLst>
                                            <p:cond delay="1668"/>
                                          </p:stCondLst>
                                        </p:cTn>
                                        <p:tgtEl>
                                          <p:spTgt spid="3">
                                            <p:txEl>
                                              <p:pRg st="0" end="0"/>
                                            </p:txEl>
                                          </p:spTgt>
                                        </p:tgtEl>
                                      </p:cBhvr>
                                      <p:to x="100000" y="100000"/>
                                    </p:animScale>
                                    <p:animScale>
                                      <p:cBhvr>
                                        <p:cTn id="25" dur="26">
                                          <p:stCondLst>
                                            <p:cond delay="1808"/>
                                          </p:stCondLst>
                                        </p:cTn>
                                        <p:tgtEl>
                                          <p:spTgt spid="3">
                                            <p:txEl>
                                              <p:pRg st="0" end="0"/>
                                            </p:txEl>
                                          </p:spTgt>
                                        </p:tgtEl>
                                      </p:cBhvr>
                                      <p:to x="100000" y="95000"/>
                                    </p:animScale>
                                    <p:animScale>
                                      <p:cBhvr>
                                        <p:cTn id="26" dur="166" decel="50000">
                                          <p:stCondLst>
                                            <p:cond delay="1834"/>
                                          </p:stCondLst>
                                        </p:cTn>
                                        <p:tgtEl>
                                          <p:spTgt spid="3">
                                            <p:txEl>
                                              <p:pRg st="0" end="0"/>
                                            </p:txEl>
                                          </p:spTgt>
                                        </p:tgtEl>
                                      </p:cBhvr>
                                      <p:to x="100000" y="100000"/>
                                    </p:animScale>
                                  </p:childTnLst>
                                </p:cTn>
                              </p:par>
                            </p:childTnLst>
                          </p:cTn>
                        </p:par>
                      </p:childTnLst>
                    </p:cTn>
                  </p:par>
                  <p:par>
                    <p:cTn id="27" fill="hold">
                      <p:stCondLst>
                        <p:cond delay="indefinite"/>
                      </p:stCondLst>
                      <p:childTnLst>
                        <p:par>
                          <p:cTn id="28" fill="hold">
                            <p:stCondLst>
                              <p:cond delay="0"/>
                            </p:stCondLst>
                            <p:childTnLst>
                              <p:par>
                                <p:cTn id="29" presetID="26" presetClass="entr" presetSubtype="0" fill="hold"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Effect transition="in" filter="wipe(down)">
                                      <p:cBhvr>
                                        <p:cTn id="31" dur="580">
                                          <p:stCondLst>
                                            <p:cond delay="0"/>
                                          </p:stCondLst>
                                        </p:cTn>
                                        <p:tgtEl>
                                          <p:spTgt spid="3">
                                            <p:txEl>
                                              <p:pRg st="1" end="1"/>
                                            </p:txEl>
                                          </p:spTgt>
                                        </p:tgtEl>
                                      </p:cBhvr>
                                    </p:animEffect>
                                    <p:anim calcmode="lin" valueType="num">
                                      <p:cBhvr>
                                        <p:cTn id="32"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7" dur="26">
                                          <p:stCondLst>
                                            <p:cond delay="650"/>
                                          </p:stCondLst>
                                        </p:cTn>
                                        <p:tgtEl>
                                          <p:spTgt spid="3">
                                            <p:txEl>
                                              <p:pRg st="1" end="1"/>
                                            </p:txEl>
                                          </p:spTgt>
                                        </p:tgtEl>
                                      </p:cBhvr>
                                      <p:to x="100000" y="60000"/>
                                    </p:animScale>
                                    <p:animScale>
                                      <p:cBhvr>
                                        <p:cTn id="38" dur="166" decel="50000">
                                          <p:stCondLst>
                                            <p:cond delay="676"/>
                                          </p:stCondLst>
                                        </p:cTn>
                                        <p:tgtEl>
                                          <p:spTgt spid="3">
                                            <p:txEl>
                                              <p:pRg st="1" end="1"/>
                                            </p:txEl>
                                          </p:spTgt>
                                        </p:tgtEl>
                                      </p:cBhvr>
                                      <p:to x="100000" y="100000"/>
                                    </p:animScale>
                                    <p:animScale>
                                      <p:cBhvr>
                                        <p:cTn id="39" dur="26">
                                          <p:stCondLst>
                                            <p:cond delay="1312"/>
                                          </p:stCondLst>
                                        </p:cTn>
                                        <p:tgtEl>
                                          <p:spTgt spid="3">
                                            <p:txEl>
                                              <p:pRg st="1" end="1"/>
                                            </p:txEl>
                                          </p:spTgt>
                                        </p:tgtEl>
                                      </p:cBhvr>
                                      <p:to x="100000" y="80000"/>
                                    </p:animScale>
                                    <p:animScale>
                                      <p:cBhvr>
                                        <p:cTn id="40" dur="166" decel="50000">
                                          <p:stCondLst>
                                            <p:cond delay="1338"/>
                                          </p:stCondLst>
                                        </p:cTn>
                                        <p:tgtEl>
                                          <p:spTgt spid="3">
                                            <p:txEl>
                                              <p:pRg st="1" end="1"/>
                                            </p:txEl>
                                          </p:spTgt>
                                        </p:tgtEl>
                                      </p:cBhvr>
                                      <p:to x="100000" y="100000"/>
                                    </p:animScale>
                                    <p:animScale>
                                      <p:cBhvr>
                                        <p:cTn id="41" dur="26">
                                          <p:stCondLst>
                                            <p:cond delay="1642"/>
                                          </p:stCondLst>
                                        </p:cTn>
                                        <p:tgtEl>
                                          <p:spTgt spid="3">
                                            <p:txEl>
                                              <p:pRg st="1" end="1"/>
                                            </p:txEl>
                                          </p:spTgt>
                                        </p:tgtEl>
                                      </p:cBhvr>
                                      <p:to x="100000" y="90000"/>
                                    </p:animScale>
                                    <p:animScale>
                                      <p:cBhvr>
                                        <p:cTn id="42" dur="166" decel="50000">
                                          <p:stCondLst>
                                            <p:cond delay="1668"/>
                                          </p:stCondLst>
                                        </p:cTn>
                                        <p:tgtEl>
                                          <p:spTgt spid="3">
                                            <p:txEl>
                                              <p:pRg st="1" end="1"/>
                                            </p:txEl>
                                          </p:spTgt>
                                        </p:tgtEl>
                                      </p:cBhvr>
                                      <p:to x="100000" y="100000"/>
                                    </p:animScale>
                                    <p:animScale>
                                      <p:cBhvr>
                                        <p:cTn id="43" dur="26">
                                          <p:stCondLst>
                                            <p:cond delay="1808"/>
                                          </p:stCondLst>
                                        </p:cTn>
                                        <p:tgtEl>
                                          <p:spTgt spid="3">
                                            <p:txEl>
                                              <p:pRg st="1" end="1"/>
                                            </p:txEl>
                                          </p:spTgt>
                                        </p:tgtEl>
                                      </p:cBhvr>
                                      <p:to x="100000" y="95000"/>
                                    </p:animScale>
                                    <p:animScale>
                                      <p:cBhvr>
                                        <p:cTn id="44" dur="166" decel="50000">
                                          <p:stCondLst>
                                            <p:cond delay="1834"/>
                                          </p:stCondLst>
                                        </p:cTn>
                                        <p:tgtEl>
                                          <p:spTgt spid="3">
                                            <p:txEl>
                                              <p:pRg st="1" end="1"/>
                                            </p:txEl>
                                          </p:spTgt>
                                        </p:tgtEl>
                                      </p:cBhvr>
                                      <p:to x="100000" y="100000"/>
                                    </p:animScale>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3">
                                            <p:txEl>
                                              <p:pRg st="2" end="2"/>
                                            </p:txEl>
                                          </p:spTgt>
                                        </p:tgtEl>
                                        <p:attrNameLst>
                                          <p:attrName>style.visibility</p:attrName>
                                        </p:attrNameLst>
                                      </p:cBhvr>
                                      <p:to>
                                        <p:strVal val="visible"/>
                                      </p:to>
                                    </p:set>
                                    <p:animEffect transition="in" filter="wipe(down)">
                                      <p:cBhvr>
                                        <p:cTn id="49" dur="500"/>
                                        <p:tgtEl>
                                          <p:spTgt spid="3">
                                            <p:txEl>
                                              <p:pRg st="2" end="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6" presetClass="entr" presetSubtype="0" fill="hold" nodeType="clickEffect">
                                  <p:stCondLst>
                                    <p:cond delay="0"/>
                                  </p:stCondLst>
                                  <p:childTnLst>
                                    <p:set>
                                      <p:cBhvr>
                                        <p:cTn id="53" dur="1" fill="hold">
                                          <p:stCondLst>
                                            <p:cond delay="0"/>
                                          </p:stCondLst>
                                        </p:cTn>
                                        <p:tgtEl>
                                          <p:spTgt spid="3">
                                            <p:txEl>
                                              <p:pRg st="3" end="3"/>
                                            </p:txEl>
                                          </p:spTgt>
                                        </p:tgtEl>
                                        <p:attrNameLst>
                                          <p:attrName>style.visibility</p:attrName>
                                        </p:attrNameLst>
                                      </p:cBhvr>
                                      <p:to>
                                        <p:strVal val="visible"/>
                                      </p:to>
                                    </p:set>
                                    <p:animEffect transition="in" filter="wipe(down)">
                                      <p:cBhvr>
                                        <p:cTn id="54" dur="580">
                                          <p:stCondLst>
                                            <p:cond delay="0"/>
                                          </p:stCondLst>
                                        </p:cTn>
                                        <p:tgtEl>
                                          <p:spTgt spid="3">
                                            <p:txEl>
                                              <p:pRg st="3" end="3"/>
                                            </p:txEl>
                                          </p:spTgt>
                                        </p:tgtEl>
                                      </p:cBhvr>
                                    </p:animEffect>
                                    <p:anim calcmode="lin" valueType="num">
                                      <p:cBhvr>
                                        <p:cTn id="55"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56"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57"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58"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59"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0" dur="26">
                                          <p:stCondLst>
                                            <p:cond delay="650"/>
                                          </p:stCondLst>
                                        </p:cTn>
                                        <p:tgtEl>
                                          <p:spTgt spid="3">
                                            <p:txEl>
                                              <p:pRg st="3" end="3"/>
                                            </p:txEl>
                                          </p:spTgt>
                                        </p:tgtEl>
                                      </p:cBhvr>
                                      <p:to x="100000" y="60000"/>
                                    </p:animScale>
                                    <p:animScale>
                                      <p:cBhvr>
                                        <p:cTn id="61" dur="166" decel="50000">
                                          <p:stCondLst>
                                            <p:cond delay="676"/>
                                          </p:stCondLst>
                                        </p:cTn>
                                        <p:tgtEl>
                                          <p:spTgt spid="3">
                                            <p:txEl>
                                              <p:pRg st="3" end="3"/>
                                            </p:txEl>
                                          </p:spTgt>
                                        </p:tgtEl>
                                      </p:cBhvr>
                                      <p:to x="100000" y="100000"/>
                                    </p:animScale>
                                    <p:animScale>
                                      <p:cBhvr>
                                        <p:cTn id="62" dur="26">
                                          <p:stCondLst>
                                            <p:cond delay="1312"/>
                                          </p:stCondLst>
                                        </p:cTn>
                                        <p:tgtEl>
                                          <p:spTgt spid="3">
                                            <p:txEl>
                                              <p:pRg st="3" end="3"/>
                                            </p:txEl>
                                          </p:spTgt>
                                        </p:tgtEl>
                                      </p:cBhvr>
                                      <p:to x="100000" y="80000"/>
                                    </p:animScale>
                                    <p:animScale>
                                      <p:cBhvr>
                                        <p:cTn id="63" dur="166" decel="50000">
                                          <p:stCondLst>
                                            <p:cond delay="1338"/>
                                          </p:stCondLst>
                                        </p:cTn>
                                        <p:tgtEl>
                                          <p:spTgt spid="3">
                                            <p:txEl>
                                              <p:pRg st="3" end="3"/>
                                            </p:txEl>
                                          </p:spTgt>
                                        </p:tgtEl>
                                      </p:cBhvr>
                                      <p:to x="100000" y="100000"/>
                                    </p:animScale>
                                    <p:animScale>
                                      <p:cBhvr>
                                        <p:cTn id="64" dur="26">
                                          <p:stCondLst>
                                            <p:cond delay="1642"/>
                                          </p:stCondLst>
                                        </p:cTn>
                                        <p:tgtEl>
                                          <p:spTgt spid="3">
                                            <p:txEl>
                                              <p:pRg st="3" end="3"/>
                                            </p:txEl>
                                          </p:spTgt>
                                        </p:tgtEl>
                                      </p:cBhvr>
                                      <p:to x="100000" y="90000"/>
                                    </p:animScale>
                                    <p:animScale>
                                      <p:cBhvr>
                                        <p:cTn id="65" dur="166" decel="50000">
                                          <p:stCondLst>
                                            <p:cond delay="1668"/>
                                          </p:stCondLst>
                                        </p:cTn>
                                        <p:tgtEl>
                                          <p:spTgt spid="3">
                                            <p:txEl>
                                              <p:pRg st="3" end="3"/>
                                            </p:txEl>
                                          </p:spTgt>
                                        </p:tgtEl>
                                      </p:cBhvr>
                                      <p:to x="100000" y="100000"/>
                                    </p:animScale>
                                    <p:animScale>
                                      <p:cBhvr>
                                        <p:cTn id="66" dur="26">
                                          <p:stCondLst>
                                            <p:cond delay="1808"/>
                                          </p:stCondLst>
                                        </p:cTn>
                                        <p:tgtEl>
                                          <p:spTgt spid="3">
                                            <p:txEl>
                                              <p:pRg st="3" end="3"/>
                                            </p:txEl>
                                          </p:spTgt>
                                        </p:tgtEl>
                                      </p:cBhvr>
                                      <p:to x="100000" y="95000"/>
                                    </p:animScale>
                                    <p:animScale>
                                      <p:cBhvr>
                                        <p:cTn id="67" dur="166" decel="50000">
                                          <p:stCondLst>
                                            <p:cond delay="1834"/>
                                          </p:stCondLst>
                                        </p:cTn>
                                        <p:tgtEl>
                                          <p:spTgt spid="3">
                                            <p:txEl>
                                              <p:pRg st="3" end="3"/>
                                            </p:txEl>
                                          </p:spTgt>
                                        </p:tgtEl>
                                      </p:cBhvr>
                                      <p:to x="100000" y="100000"/>
                                    </p:animScale>
                                  </p:childTnLst>
                                </p:cTn>
                              </p:par>
                            </p:childTnLst>
                          </p:cTn>
                        </p:par>
                      </p:childTnLst>
                    </p:cTn>
                  </p:par>
                  <p:par>
                    <p:cTn id="68" fill="hold">
                      <p:stCondLst>
                        <p:cond delay="indefinite"/>
                      </p:stCondLst>
                      <p:childTnLst>
                        <p:par>
                          <p:cTn id="69" fill="hold">
                            <p:stCondLst>
                              <p:cond delay="0"/>
                            </p:stCondLst>
                            <p:childTnLst>
                              <p:par>
                                <p:cTn id="70" presetID="26" presetClass="entr" presetSubtype="0" fill="hold" nodeType="clickEffect">
                                  <p:stCondLst>
                                    <p:cond delay="0"/>
                                  </p:stCondLst>
                                  <p:childTnLst>
                                    <p:set>
                                      <p:cBhvr>
                                        <p:cTn id="71" dur="1" fill="hold">
                                          <p:stCondLst>
                                            <p:cond delay="0"/>
                                          </p:stCondLst>
                                        </p:cTn>
                                        <p:tgtEl>
                                          <p:spTgt spid="3">
                                            <p:txEl>
                                              <p:pRg st="4" end="4"/>
                                            </p:txEl>
                                          </p:spTgt>
                                        </p:tgtEl>
                                        <p:attrNameLst>
                                          <p:attrName>style.visibility</p:attrName>
                                        </p:attrNameLst>
                                      </p:cBhvr>
                                      <p:to>
                                        <p:strVal val="visible"/>
                                      </p:to>
                                    </p:set>
                                    <p:animEffect transition="in" filter="wipe(down)">
                                      <p:cBhvr>
                                        <p:cTn id="72" dur="580">
                                          <p:stCondLst>
                                            <p:cond delay="0"/>
                                          </p:stCondLst>
                                        </p:cTn>
                                        <p:tgtEl>
                                          <p:spTgt spid="3">
                                            <p:txEl>
                                              <p:pRg st="4" end="4"/>
                                            </p:txEl>
                                          </p:spTgt>
                                        </p:tgtEl>
                                      </p:cBhvr>
                                    </p:animEffect>
                                    <p:anim calcmode="lin" valueType="num">
                                      <p:cBhvr>
                                        <p:cTn id="73"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74"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75"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76"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77"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78" dur="26">
                                          <p:stCondLst>
                                            <p:cond delay="650"/>
                                          </p:stCondLst>
                                        </p:cTn>
                                        <p:tgtEl>
                                          <p:spTgt spid="3">
                                            <p:txEl>
                                              <p:pRg st="4" end="4"/>
                                            </p:txEl>
                                          </p:spTgt>
                                        </p:tgtEl>
                                      </p:cBhvr>
                                      <p:to x="100000" y="60000"/>
                                    </p:animScale>
                                    <p:animScale>
                                      <p:cBhvr>
                                        <p:cTn id="79" dur="166" decel="50000">
                                          <p:stCondLst>
                                            <p:cond delay="676"/>
                                          </p:stCondLst>
                                        </p:cTn>
                                        <p:tgtEl>
                                          <p:spTgt spid="3">
                                            <p:txEl>
                                              <p:pRg st="4" end="4"/>
                                            </p:txEl>
                                          </p:spTgt>
                                        </p:tgtEl>
                                      </p:cBhvr>
                                      <p:to x="100000" y="100000"/>
                                    </p:animScale>
                                    <p:animScale>
                                      <p:cBhvr>
                                        <p:cTn id="80" dur="26">
                                          <p:stCondLst>
                                            <p:cond delay="1312"/>
                                          </p:stCondLst>
                                        </p:cTn>
                                        <p:tgtEl>
                                          <p:spTgt spid="3">
                                            <p:txEl>
                                              <p:pRg st="4" end="4"/>
                                            </p:txEl>
                                          </p:spTgt>
                                        </p:tgtEl>
                                      </p:cBhvr>
                                      <p:to x="100000" y="80000"/>
                                    </p:animScale>
                                    <p:animScale>
                                      <p:cBhvr>
                                        <p:cTn id="81" dur="166" decel="50000">
                                          <p:stCondLst>
                                            <p:cond delay="1338"/>
                                          </p:stCondLst>
                                        </p:cTn>
                                        <p:tgtEl>
                                          <p:spTgt spid="3">
                                            <p:txEl>
                                              <p:pRg st="4" end="4"/>
                                            </p:txEl>
                                          </p:spTgt>
                                        </p:tgtEl>
                                      </p:cBhvr>
                                      <p:to x="100000" y="100000"/>
                                    </p:animScale>
                                    <p:animScale>
                                      <p:cBhvr>
                                        <p:cTn id="82" dur="26">
                                          <p:stCondLst>
                                            <p:cond delay="1642"/>
                                          </p:stCondLst>
                                        </p:cTn>
                                        <p:tgtEl>
                                          <p:spTgt spid="3">
                                            <p:txEl>
                                              <p:pRg st="4" end="4"/>
                                            </p:txEl>
                                          </p:spTgt>
                                        </p:tgtEl>
                                      </p:cBhvr>
                                      <p:to x="100000" y="90000"/>
                                    </p:animScale>
                                    <p:animScale>
                                      <p:cBhvr>
                                        <p:cTn id="83" dur="166" decel="50000">
                                          <p:stCondLst>
                                            <p:cond delay="1668"/>
                                          </p:stCondLst>
                                        </p:cTn>
                                        <p:tgtEl>
                                          <p:spTgt spid="3">
                                            <p:txEl>
                                              <p:pRg st="4" end="4"/>
                                            </p:txEl>
                                          </p:spTgt>
                                        </p:tgtEl>
                                      </p:cBhvr>
                                      <p:to x="100000" y="100000"/>
                                    </p:animScale>
                                    <p:animScale>
                                      <p:cBhvr>
                                        <p:cTn id="84" dur="26">
                                          <p:stCondLst>
                                            <p:cond delay="1808"/>
                                          </p:stCondLst>
                                        </p:cTn>
                                        <p:tgtEl>
                                          <p:spTgt spid="3">
                                            <p:txEl>
                                              <p:pRg st="4" end="4"/>
                                            </p:txEl>
                                          </p:spTgt>
                                        </p:tgtEl>
                                      </p:cBhvr>
                                      <p:to x="100000" y="95000"/>
                                    </p:animScale>
                                    <p:animScale>
                                      <p:cBhvr>
                                        <p:cTn id="85" dur="166" decel="50000">
                                          <p:stCondLst>
                                            <p:cond delay="1834"/>
                                          </p:stCondLst>
                                        </p:cTn>
                                        <p:tgtEl>
                                          <p:spTgt spid="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3B211-2671-4690-A13D-502ABEB7E6F3}"/>
              </a:ext>
            </a:extLst>
          </p:cNvPr>
          <p:cNvSpPr>
            <a:spLocks noGrp="1"/>
          </p:cNvSpPr>
          <p:nvPr>
            <p:ph type="title"/>
          </p:nvPr>
        </p:nvSpPr>
        <p:spPr>
          <a:xfrm>
            <a:off x="285086" y="-94241"/>
            <a:ext cx="10077557" cy="1073815"/>
          </a:xfrm>
        </p:spPr>
        <p:txBody>
          <a:bodyPr>
            <a:normAutofit/>
          </a:bodyPr>
          <a:lstStyle/>
          <a:p>
            <a:r>
              <a:rPr lang="en-US" sz="4800" dirty="0"/>
              <a:t>History of Hemophilia</a:t>
            </a:r>
          </a:p>
        </p:txBody>
      </p:sp>
      <p:pic>
        <p:nvPicPr>
          <p:cNvPr id="1026" name="Picture 2" descr="See the source image">
            <a:extLst>
              <a:ext uri="{FF2B5EF4-FFF2-40B4-BE49-F238E27FC236}">
                <a16:creationId xmlns:a16="http://schemas.microsoft.com/office/drawing/2014/main" id="{4D45D808-A57A-4053-A2ED-B975BE4C408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979574"/>
            <a:ext cx="12192000" cy="5878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36091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arn(inVertical)">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1000" fill="hold"/>
                                        <p:tgtEl>
                                          <p:spTgt spid="2"/>
                                        </p:tgtEl>
                                        <p:attrNameLst>
                                          <p:attrName>ppt_w</p:attrName>
                                        </p:attrNameLst>
                                      </p:cBhvr>
                                      <p:tavLst>
                                        <p:tav tm="0">
                                          <p:val>
                                            <p:fltVal val="0"/>
                                          </p:val>
                                        </p:tav>
                                        <p:tav tm="100000">
                                          <p:val>
                                            <p:strVal val="#ppt_w"/>
                                          </p:val>
                                        </p:tav>
                                      </p:tavLst>
                                    </p:anim>
                                    <p:anim calcmode="lin" valueType="num">
                                      <p:cBhvr>
                                        <p:cTn id="13" dur="1000" fill="hold"/>
                                        <p:tgtEl>
                                          <p:spTgt spid="2"/>
                                        </p:tgtEl>
                                        <p:attrNameLst>
                                          <p:attrName>ppt_h</p:attrName>
                                        </p:attrNameLst>
                                      </p:cBhvr>
                                      <p:tavLst>
                                        <p:tav tm="0">
                                          <p:val>
                                            <p:fltVal val="0"/>
                                          </p:val>
                                        </p:tav>
                                        <p:tav tm="100000">
                                          <p:val>
                                            <p:strVal val="#ppt_h"/>
                                          </p:val>
                                        </p:tav>
                                      </p:tavLst>
                                    </p:anim>
                                    <p:anim calcmode="lin" valueType="num">
                                      <p:cBhvr>
                                        <p:cTn id="14" dur="1000" fill="hold"/>
                                        <p:tgtEl>
                                          <p:spTgt spid="2"/>
                                        </p:tgtEl>
                                        <p:attrNameLst>
                                          <p:attrName>style.rotation</p:attrName>
                                        </p:attrNameLst>
                                      </p:cBhvr>
                                      <p:tavLst>
                                        <p:tav tm="0">
                                          <p:val>
                                            <p:fltVal val="90"/>
                                          </p:val>
                                        </p:tav>
                                        <p:tav tm="100000">
                                          <p:val>
                                            <p:fltVal val="0"/>
                                          </p:val>
                                        </p:tav>
                                      </p:tavLst>
                                    </p:anim>
                                    <p:animEffect transition="in" filter="fade">
                                      <p:cBhvr>
                                        <p:cTn id="15"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24137-B56D-4E63-BF98-FB92C102D823}"/>
              </a:ext>
            </a:extLst>
          </p:cNvPr>
          <p:cNvSpPr>
            <a:spLocks noGrp="1"/>
          </p:cNvSpPr>
          <p:nvPr>
            <p:ph type="title"/>
          </p:nvPr>
        </p:nvSpPr>
        <p:spPr>
          <a:xfrm>
            <a:off x="525717" y="353933"/>
            <a:ext cx="10077557" cy="1105900"/>
          </a:xfrm>
        </p:spPr>
        <p:txBody>
          <a:bodyPr/>
          <a:lstStyle/>
          <a:p>
            <a:r>
              <a:rPr lang="en-US" dirty="0"/>
              <a:t>History of hemophilia</a:t>
            </a:r>
          </a:p>
        </p:txBody>
      </p:sp>
      <p:sp>
        <p:nvSpPr>
          <p:cNvPr id="3" name="Content Placeholder 2">
            <a:extLst>
              <a:ext uri="{FF2B5EF4-FFF2-40B4-BE49-F238E27FC236}">
                <a16:creationId xmlns:a16="http://schemas.microsoft.com/office/drawing/2014/main" id="{7EC6E573-D396-4B58-8240-06899F16D680}"/>
              </a:ext>
            </a:extLst>
          </p:cNvPr>
          <p:cNvSpPr>
            <a:spLocks noGrp="1"/>
          </p:cNvSpPr>
          <p:nvPr>
            <p:ph idx="1"/>
          </p:nvPr>
        </p:nvSpPr>
        <p:spPr>
          <a:xfrm>
            <a:off x="525717" y="1885451"/>
            <a:ext cx="10077557" cy="4362949"/>
          </a:xfrm>
        </p:spPr>
        <p:txBody>
          <a:bodyPr>
            <a:normAutofit/>
          </a:bodyPr>
          <a:lstStyle/>
          <a:p>
            <a:pPr marL="342900" indent="-342900">
              <a:buFont typeface="Arial" panose="020B0604020202020204" pitchFamily="34" charset="0"/>
              <a:buChar char="•"/>
            </a:pPr>
            <a:r>
              <a:rPr lang="en-US" sz="2400" dirty="0"/>
              <a:t>Hemophilia is often called the </a:t>
            </a:r>
            <a:r>
              <a:rPr lang="en-US" sz="2400" b="1" dirty="0"/>
              <a:t>disease of kings</a:t>
            </a:r>
            <a:r>
              <a:rPr lang="en-US" sz="2400" dirty="0"/>
              <a:t>, because it was carried by many members of the Europe's royal families around 19</a:t>
            </a:r>
            <a:r>
              <a:rPr lang="en-US" sz="2400" baseline="30000" dirty="0"/>
              <a:t>th</a:t>
            </a:r>
            <a:r>
              <a:rPr lang="en-US" sz="2400" dirty="0"/>
              <a:t> and 20</a:t>
            </a:r>
            <a:r>
              <a:rPr lang="en-US" sz="2400" baseline="30000" dirty="0"/>
              <a:t>th</a:t>
            </a:r>
            <a:r>
              <a:rPr lang="en-US" sz="2400" dirty="0"/>
              <a:t> centauries.</a:t>
            </a:r>
          </a:p>
          <a:p>
            <a:pPr marL="342900" indent="-342900">
              <a:buFont typeface="Arial" panose="020B0604020202020204" pitchFamily="34" charset="0"/>
              <a:buChar char="•"/>
            </a:pPr>
            <a:r>
              <a:rPr lang="en-US" sz="2400" dirty="0"/>
              <a:t>Queen Victoria - I of England, was the </a:t>
            </a:r>
            <a:r>
              <a:rPr lang="en-US" sz="2400" b="0" i="0" dirty="0">
                <a:solidFill>
                  <a:srgbClr val="444444"/>
                </a:solidFill>
                <a:effectLst/>
                <a:latin typeface="Open Sans" panose="020B0604020202020204" pitchFamily="34" charset="0"/>
              </a:rPr>
              <a:t>carrier </a:t>
            </a:r>
            <a:r>
              <a:rPr lang="en-US" sz="2400" b="1" i="0" dirty="0">
                <a:solidFill>
                  <a:srgbClr val="444444"/>
                </a:solidFill>
                <a:effectLst/>
                <a:latin typeface="Open Sans" panose="020B0604020202020204" pitchFamily="34" charset="0"/>
              </a:rPr>
              <a:t>of hemophilia B, or factor IX deficiency. </a:t>
            </a:r>
            <a:endParaRPr lang="en-US" sz="2400" b="0" i="0" dirty="0">
              <a:solidFill>
                <a:srgbClr val="444444"/>
              </a:solidFill>
              <a:effectLst/>
              <a:latin typeface="Open Sans" panose="020B0604020202020204" pitchFamily="34" charset="0"/>
            </a:endParaRPr>
          </a:p>
          <a:p>
            <a:pPr marL="342900" indent="-342900">
              <a:buFont typeface="Arial" panose="020B0604020202020204" pitchFamily="34" charset="0"/>
              <a:buChar char="•"/>
            </a:pPr>
            <a:r>
              <a:rPr lang="en-US" sz="2400" b="0" i="0" dirty="0">
                <a:solidFill>
                  <a:srgbClr val="444444"/>
                </a:solidFill>
                <a:effectLst/>
                <a:latin typeface="Open Sans" panose="020B0606030504020204" pitchFamily="34" charset="0"/>
              </a:rPr>
              <a:t>Hemophilia was carried through various royal family members for three generations after Victoria, then disappeared.</a:t>
            </a:r>
          </a:p>
          <a:p>
            <a:pPr marL="342900" indent="-342900">
              <a:buFont typeface="Arial" panose="020B0604020202020204" pitchFamily="34" charset="0"/>
              <a:buChar char="•"/>
            </a:pPr>
            <a:r>
              <a:rPr lang="en-US" sz="2400" dirty="0">
                <a:solidFill>
                  <a:srgbClr val="444444"/>
                </a:solidFill>
                <a:latin typeface="Open Sans" panose="020B0606030504020204" pitchFamily="34" charset="0"/>
              </a:rPr>
              <a:t>It was first coined by “ </a:t>
            </a:r>
            <a:r>
              <a:rPr lang="en-US" sz="2400" b="1" dirty="0">
                <a:solidFill>
                  <a:srgbClr val="444444"/>
                </a:solidFill>
                <a:latin typeface="Open Sans" panose="020B0606030504020204" pitchFamily="34" charset="0"/>
              </a:rPr>
              <a:t>Scholein 1820s</a:t>
            </a:r>
            <a:r>
              <a:rPr lang="en-US" sz="2400" dirty="0">
                <a:solidFill>
                  <a:srgbClr val="444444"/>
                </a:solidFill>
                <a:latin typeface="Open Sans" panose="020B0606030504020204" pitchFamily="34" charset="0"/>
              </a:rPr>
              <a:t>”.</a:t>
            </a:r>
          </a:p>
          <a:p>
            <a:pPr marL="342900" indent="-342900">
              <a:buFont typeface="Arial" panose="020B0604020202020204" pitchFamily="34" charset="0"/>
              <a:buChar char="•"/>
            </a:pPr>
            <a:r>
              <a:rPr lang="en-US" sz="2400" dirty="0">
                <a:solidFill>
                  <a:srgbClr val="444444"/>
                </a:solidFill>
                <a:latin typeface="Open Sans" panose="020B0606030504020204" pitchFamily="34" charset="0"/>
              </a:rPr>
              <a:t>Originally termed as “</a:t>
            </a:r>
            <a:r>
              <a:rPr lang="en-US" sz="2400" b="1" dirty="0">
                <a:solidFill>
                  <a:srgbClr val="444444"/>
                </a:solidFill>
                <a:latin typeface="Open Sans" panose="020B0606030504020204" pitchFamily="34" charset="0"/>
              </a:rPr>
              <a:t>Haemorraphilia”</a:t>
            </a:r>
            <a:r>
              <a:rPr lang="en-US" sz="2400" dirty="0">
                <a:solidFill>
                  <a:srgbClr val="444444"/>
                </a:solidFill>
                <a:latin typeface="Open Sans" panose="020B0606030504020204" pitchFamily="34" charset="0"/>
              </a:rPr>
              <a:t>.</a:t>
            </a:r>
          </a:p>
          <a:p>
            <a:pPr marL="342900" indent="-342900">
              <a:buFont typeface="Arial" panose="020B0604020202020204" pitchFamily="34" charset="0"/>
              <a:buChar char="•"/>
            </a:pPr>
            <a:endParaRPr lang="en-US" sz="2800" b="0" i="0" dirty="0">
              <a:solidFill>
                <a:srgbClr val="444444"/>
              </a:solidFill>
              <a:effectLst/>
              <a:latin typeface="Open Sans" panose="020B0604020202020204" pitchFamily="34" charset="0"/>
            </a:endParaRPr>
          </a:p>
        </p:txBody>
      </p:sp>
    </p:spTree>
    <p:extLst>
      <p:ext uri="{BB962C8B-B14F-4D97-AF65-F5344CB8AC3E}">
        <p14:creationId xmlns:p14="http://schemas.microsoft.com/office/powerpoint/2010/main" val="11065213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wipe(down)">
                                      <p:cBhvr>
                                        <p:cTn id="25" dur="5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wipe(down)">
                                      <p:cBhvr>
                                        <p:cTn id="30" dur="580">
                                          <p:stCondLst>
                                            <p:cond delay="0"/>
                                          </p:stCondLst>
                                        </p:cTn>
                                        <p:tgtEl>
                                          <p:spTgt spid="3">
                                            <p:txEl>
                                              <p:pRg st="1" end="1"/>
                                            </p:txEl>
                                          </p:spTgt>
                                        </p:tgtEl>
                                      </p:cBhvr>
                                    </p:animEffect>
                                    <p:anim calcmode="lin" valueType="num">
                                      <p:cBhvr>
                                        <p:cTn id="31"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3">
                                            <p:txEl>
                                              <p:pRg st="1" end="1"/>
                                            </p:txEl>
                                          </p:spTgt>
                                        </p:tgtEl>
                                      </p:cBhvr>
                                      <p:to x="100000" y="60000"/>
                                    </p:animScale>
                                    <p:animScale>
                                      <p:cBhvr>
                                        <p:cTn id="37" dur="166" decel="50000">
                                          <p:stCondLst>
                                            <p:cond delay="676"/>
                                          </p:stCondLst>
                                        </p:cTn>
                                        <p:tgtEl>
                                          <p:spTgt spid="3">
                                            <p:txEl>
                                              <p:pRg st="1" end="1"/>
                                            </p:txEl>
                                          </p:spTgt>
                                        </p:tgtEl>
                                      </p:cBhvr>
                                      <p:to x="100000" y="100000"/>
                                    </p:animScale>
                                    <p:animScale>
                                      <p:cBhvr>
                                        <p:cTn id="38" dur="26">
                                          <p:stCondLst>
                                            <p:cond delay="1312"/>
                                          </p:stCondLst>
                                        </p:cTn>
                                        <p:tgtEl>
                                          <p:spTgt spid="3">
                                            <p:txEl>
                                              <p:pRg st="1" end="1"/>
                                            </p:txEl>
                                          </p:spTgt>
                                        </p:tgtEl>
                                      </p:cBhvr>
                                      <p:to x="100000" y="80000"/>
                                    </p:animScale>
                                    <p:animScale>
                                      <p:cBhvr>
                                        <p:cTn id="39" dur="166" decel="50000">
                                          <p:stCondLst>
                                            <p:cond delay="1338"/>
                                          </p:stCondLst>
                                        </p:cTn>
                                        <p:tgtEl>
                                          <p:spTgt spid="3">
                                            <p:txEl>
                                              <p:pRg st="1" end="1"/>
                                            </p:txEl>
                                          </p:spTgt>
                                        </p:tgtEl>
                                      </p:cBhvr>
                                      <p:to x="100000" y="100000"/>
                                    </p:animScale>
                                    <p:animScale>
                                      <p:cBhvr>
                                        <p:cTn id="40" dur="26">
                                          <p:stCondLst>
                                            <p:cond delay="1642"/>
                                          </p:stCondLst>
                                        </p:cTn>
                                        <p:tgtEl>
                                          <p:spTgt spid="3">
                                            <p:txEl>
                                              <p:pRg st="1" end="1"/>
                                            </p:txEl>
                                          </p:spTgt>
                                        </p:tgtEl>
                                      </p:cBhvr>
                                      <p:to x="100000" y="90000"/>
                                    </p:animScale>
                                    <p:animScale>
                                      <p:cBhvr>
                                        <p:cTn id="41" dur="166" decel="50000">
                                          <p:stCondLst>
                                            <p:cond delay="1668"/>
                                          </p:stCondLst>
                                        </p:cTn>
                                        <p:tgtEl>
                                          <p:spTgt spid="3">
                                            <p:txEl>
                                              <p:pRg st="1" end="1"/>
                                            </p:txEl>
                                          </p:spTgt>
                                        </p:tgtEl>
                                      </p:cBhvr>
                                      <p:to x="100000" y="100000"/>
                                    </p:animScale>
                                    <p:animScale>
                                      <p:cBhvr>
                                        <p:cTn id="42" dur="26">
                                          <p:stCondLst>
                                            <p:cond delay="1808"/>
                                          </p:stCondLst>
                                        </p:cTn>
                                        <p:tgtEl>
                                          <p:spTgt spid="3">
                                            <p:txEl>
                                              <p:pRg st="1" end="1"/>
                                            </p:txEl>
                                          </p:spTgt>
                                        </p:tgtEl>
                                      </p:cBhvr>
                                      <p:to x="100000" y="95000"/>
                                    </p:animScale>
                                    <p:animScale>
                                      <p:cBhvr>
                                        <p:cTn id="43" dur="166" decel="50000">
                                          <p:stCondLst>
                                            <p:cond delay="1834"/>
                                          </p:stCondLst>
                                        </p:cTn>
                                        <p:tgtEl>
                                          <p:spTgt spid="3">
                                            <p:txEl>
                                              <p:pRg st="1" end="1"/>
                                            </p:txEl>
                                          </p:spTgt>
                                        </p:tgtEl>
                                      </p:cBhvr>
                                      <p:to x="100000" y="100000"/>
                                    </p:animScale>
                                  </p:childTnLst>
                                </p:cTn>
                              </p:par>
                            </p:childTnLst>
                          </p:cTn>
                        </p:par>
                      </p:childTnLst>
                    </p:cTn>
                  </p:par>
                  <p:par>
                    <p:cTn id="44" fill="hold">
                      <p:stCondLst>
                        <p:cond delay="indefinite"/>
                      </p:stCondLst>
                      <p:childTnLst>
                        <p:par>
                          <p:cTn id="45" fill="hold">
                            <p:stCondLst>
                              <p:cond delay="0"/>
                            </p:stCondLst>
                            <p:childTnLst>
                              <p:par>
                                <p:cTn id="46" presetID="53" presetClass="entr" presetSubtype="16" fill="hold" nodeType="clickEffect">
                                  <p:stCondLst>
                                    <p:cond delay="0"/>
                                  </p:stCondLst>
                                  <p:childTnLst>
                                    <p:set>
                                      <p:cBhvr>
                                        <p:cTn id="47" dur="1" fill="hold">
                                          <p:stCondLst>
                                            <p:cond delay="0"/>
                                          </p:stCondLst>
                                        </p:cTn>
                                        <p:tgtEl>
                                          <p:spTgt spid="3">
                                            <p:txEl>
                                              <p:pRg st="2" end="2"/>
                                            </p:txEl>
                                          </p:spTgt>
                                        </p:tgtEl>
                                        <p:attrNameLst>
                                          <p:attrName>style.visibility</p:attrName>
                                        </p:attrNameLst>
                                      </p:cBhvr>
                                      <p:to>
                                        <p:strVal val="visible"/>
                                      </p:to>
                                    </p:set>
                                    <p:anim calcmode="lin" valueType="num">
                                      <p:cBhvr>
                                        <p:cTn id="48"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49"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50" dur="500"/>
                                        <p:tgtEl>
                                          <p:spTgt spid="3">
                                            <p:txEl>
                                              <p:pRg st="2" end="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6" presetClass="entr" presetSubtype="16" fill="hold" nodeType="clickEffect">
                                  <p:stCondLst>
                                    <p:cond delay="0"/>
                                  </p:stCondLst>
                                  <p:childTnLst>
                                    <p:set>
                                      <p:cBhvr>
                                        <p:cTn id="54" dur="1" fill="hold">
                                          <p:stCondLst>
                                            <p:cond delay="0"/>
                                          </p:stCondLst>
                                        </p:cTn>
                                        <p:tgtEl>
                                          <p:spTgt spid="3">
                                            <p:txEl>
                                              <p:pRg st="3" end="3"/>
                                            </p:txEl>
                                          </p:spTgt>
                                        </p:tgtEl>
                                        <p:attrNameLst>
                                          <p:attrName>style.visibility</p:attrName>
                                        </p:attrNameLst>
                                      </p:cBhvr>
                                      <p:to>
                                        <p:strVal val="visible"/>
                                      </p:to>
                                    </p:set>
                                    <p:animEffect transition="in" filter="circle(in)">
                                      <p:cBhvr>
                                        <p:cTn id="55" dur="2000"/>
                                        <p:tgtEl>
                                          <p:spTgt spid="3">
                                            <p:txEl>
                                              <p:pRg st="3" end="3"/>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3">
                                            <p:txEl>
                                              <p:pRg st="4" end="4"/>
                                            </p:txEl>
                                          </p:spTgt>
                                        </p:tgtEl>
                                        <p:attrNameLst>
                                          <p:attrName>style.visibility</p:attrName>
                                        </p:attrNameLst>
                                      </p:cBhvr>
                                      <p:to>
                                        <p:strVal val="visible"/>
                                      </p:to>
                                    </p:set>
                                    <p:animEffect transition="in" filter="wipe(down)">
                                      <p:cBhvr>
                                        <p:cTn id="6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23CC2-7717-40EF-AD3B-632C4791E97F}"/>
              </a:ext>
            </a:extLst>
          </p:cNvPr>
          <p:cNvSpPr>
            <a:spLocks noGrp="1"/>
          </p:cNvSpPr>
          <p:nvPr>
            <p:ph type="title"/>
          </p:nvPr>
        </p:nvSpPr>
        <p:spPr>
          <a:xfrm>
            <a:off x="525717" y="663244"/>
            <a:ext cx="10077557" cy="975056"/>
          </a:xfrm>
        </p:spPr>
        <p:txBody>
          <a:bodyPr>
            <a:normAutofit/>
          </a:bodyPr>
          <a:lstStyle/>
          <a:p>
            <a:r>
              <a:rPr lang="en-US" sz="4400" dirty="0"/>
              <a:t>Causes of Hemophilia</a:t>
            </a:r>
          </a:p>
        </p:txBody>
      </p:sp>
      <p:sp>
        <p:nvSpPr>
          <p:cNvPr id="3" name="Content Placeholder 2">
            <a:extLst>
              <a:ext uri="{FF2B5EF4-FFF2-40B4-BE49-F238E27FC236}">
                <a16:creationId xmlns:a16="http://schemas.microsoft.com/office/drawing/2014/main" id="{1DD87A81-2527-4E61-A805-DA0655EA8708}"/>
              </a:ext>
            </a:extLst>
          </p:cNvPr>
          <p:cNvSpPr>
            <a:spLocks noGrp="1"/>
          </p:cNvSpPr>
          <p:nvPr>
            <p:ph idx="1"/>
          </p:nvPr>
        </p:nvSpPr>
        <p:spPr>
          <a:xfrm>
            <a:off x="525717" y="2352675"/>
            <a:ext cx="10077557" cy="3718255"/>
          </a:xfrm>
        </p:spPr>
        <p:txBody>
          <a:bodyPr/>
          <a:lstStyle/>
          <a:p>
            <a:pPr marL="342900" indent="-342900">
              <a:buFont typeface="Arial" panose="020B0604020202020204" pitchFamily="34" charset="0"/>
              <a:buChar char="•"/>
            </a:pPr>
            <a:r>
              <a:rPr lang="en-US" b="0" i="0" dirty="0">
                <a:solidFill>
                  <a:srgbClr val="4D4F53"/>
                </a:solidFill>
                <a:effectLst/>
                <a:latin typeface="Source Sans Pro" panose="020B0503030403020204" pitchFamily="34" charset="0"/>
              </a:rPr>
              <a:t>Hemophilia A and B are caused by a flaw in a part of a gene.</a:t>
            </a:r>
          </a:p>
          <a:p>
            <a:pPr marL="342900" indent="-342900">
              <a:buFont typeface="Arial" panose="020B0604020202020204" pitchFamily="34" charset="0"/>
              <a:buChar char="•"/>
            </a:pPr>
            <a:r>
              <a:rPr lang="en-US" dirty="0"/>
              <a:t>A sex-linked recessive inheritance.</a:t>
            </a:r>
          </a:p>
          <a:p>
            <a:pPr marL="342900" indent="-342900">
              <a:buFont typeface="Arial" panose="020B0604020202020204" pitchFamily="34" charset="0"/>
              <a:buChar char="•"/>
            </a:pPr>
            <a:r>
              <a:rPr lang="en-US" dirty="0"/>
              <a:t>Since it is located on X chromosome, usually occurs in males (infected) and females are its carriers.</a:t>
            </a:r>
          </a:p>
          <a:p>
            <a:pPr marL="342900" indent="-342900">
              <a:buFont typeface="Arial" panose="020B0604020202020204" pitchFamily="34" charset="0"/>
              <a:buChar char="•"/>
            </a:pPr>
            <a:r>
              <a:rPr lang="en-US" dirty="0"/>
              <a:t>Caused by clotting factors of VII, IX or X.</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3578271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circle(in)">
                                      <p:cBhvr>
                                        <p:cTn id="15" dur="2000"/>
                                        <p:tgtEl>
                                          <p:spTgt spid="3">
                                            <p:txEl>
                                              <p:pRg st="1" end="1"/>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circle(in)">
                                      <p:cBhvr>
                                        <p:cTn id="18" dur="2000"/>
                                        <p:tgtEl>
                                          <p:spTgt spid="3">
                                            <p:txEl>
                                              <p:pRg st="2" end="2"/>
                                            </p:txEl>
                                          </p:spTgt>
                                        </p:tgtEl>
                                      </p:cBhvr>
                                    </p:animEffect>
                                  </p:childTnLst>
                                </p:cTn>
                              </p:par>
                              <p:par>
                                <p:cTn id="19" presetID="6" presetClass="entr" presetSubtype="16"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circle(in)">
                                      <p:cBhvr>
                                        <p:cTn id="21"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F877829B-CE82-462E-946C-E47982FADB5E}"/>
              </a:ext>
            </a:extLst>
          </p:cNvPr>
          <p:cNvSpPr/>
          <p:nvPr/>
        </p:nvSpPr>
        <p:spPr>
          <a:xfrm>
            <a:off x="3112293" y="125699"/>
            <a:ext cx="5967413" cy="1207801"/>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3" name="TextBox 2">
            <a:extLst>
              <a:ext uri="{FF2B5EF4-FFF2-40B4-BE49-F238E27FC236}">
                <a16:creationId xmlns:a16="http://schemas.microsoft.com/office/drawing/2014/main" id="{6BE8F1ED-6563-4A84-8C03-889ADE7DFDE2}"/>
              </a:ext>
            </a:extLst>
          </p:cNvPr>
          <p:cNvSpPr txBox="1"/>
          <p:nvPr/>
        </p:nvSpPr>
        <p:spPr>
          <a:xfrm>
            <a:off x="3700461" y="294382"/>
            <a:ext cx="4791075" cy="1077218"/>
          </a:xfrm>
          <a:prstGeom prst="rect">
            <a:avLst/>
          </a:prstGeom>
          <a:noFill/>
        </p:spPr>
        <p:txBody>
          <a:bodyPr wrap="square" rtlCol="0">
            <a:spAutoFit/>
          </a:bodyPr>
          <a:lstStyle/>
          <a:p>
            <a:pPr algn="ctr"/>
            <a:r>
              <a:rPr lang="en-US" sz="3200" b="1" u="sng" dirty="0">
                <a:latin typeface="Modern Love" panose="04090805081005020601" pitchFamily="82" charset="0"/>
              </a:rPr>
              <a:t>Types And Causes of Hemophilia</a:t>
            </a:r>
          </a:p>
        </p:txBody>
      </p:sp>
      <p:cxnSp>
        <p:nvCxnSpPr>
          <p:cNvPr id="8" name="Straight Arrow Connector 7">
            <a:extLst>
              <a:ext uri="{FF2B5EF4-FFF2-40B4-BE49-F238E27FC236}">
                <a16:creationId xmlns:a16="http://schemas.microsoft.com/office/drawing/2014/main" id="{CAB5123A-B376-4C8A-994A-A02557B5D1F9}"/>
              </a:ext>
            </a:extLst>
          </p:cNvPr>
          <p:cNvCxnSpPr>
            <a:cxnSpLocks/>
          </p:cNvCxnSpPr>
          <p:nvPr/>
        </p:nvCxnSpPr>
        <p:spPr>
          <a:xfrm flipH="1">
            <a:off x="3381375" y="1143000"/>
            <a:ext cx="561978" cy="12001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DC8F3490-2858-4E47-B490-F9725E08CD70}"/>
              </a:ext>
            </a:extLst>
          </p:cNvPr>
          <p:cNvCxnSpPr>
            <a:cxnSpLocks/>
          </p:cNvCxnSpPr>
          <p:nvPr/>
        </p:nvCxnSpPr>
        <p:spPr>
          <a:xfrm>
            <a:off x="5876927" y="1333500"/>
            <a:ext cx="0" cy="11144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66DD1523-C36E-43F1-A303-80347C452FDF}"/>
              </a:ext>
            </a:extLst>
          </p:cNvPr>
          <p:cNvCxnSpPr>
            <a:cxnSpLocks/>
          </p:cNvCxnSpPr>
          <p:nvPr/>
        </p:nvCxnSpPr>
        <p:spPr>
          <a:xfrm>
            <a:off x="7791449" y="1214436"/>
            <a:ext cx="700087" cy="112871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Rectangle: Rounded Corners 20">
            <a:extLst>
              <a:ext uri="{FF2B5EF4-FFF2-40B4-BE49-F238E27FC236}">
                <a16:creationId xmlns:a16="http://schemas.microsoft.com/office/drawing/2014/main" id="{EBCA78B0-921A-45A5-A22D-9A6D7D9593D8}"/>
              </a:ext>
            </a:extLst>
          </p:cNvPr>
          <p:cNvSpPr/>
          <p:nvPr/>
        </p:nvSpPr>
        <p:spPr>
          <a:xfrm>
            <a:off x="233366" y="2371725"/>
            <a:ext cx="3428998" cy="197167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6F31CA38-FFC3-4507-856E-47549D57F8C0}"/>
              </a:ext>
            </a:extLst>
          </p:cNvPr>
          <p:cNvSpPr/>
          <p:nvPr/>
        </p:nvSpPr>
        <p:spPr>
          <a:xfrm>
            <a:off x="4219580" y="2545557"/>
            <a:ext cx="3314694" cy="18645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4" name="Rectangle: Rounded Corners 23">
            <a:extLst>
              <a:ext uri="{FF2B5EF4-FFF2-40B4-BE49-F238E27FC236}">
                <a16:creationId xmlns:a16="http://schemas.microsoft.com/office/drawing/2014/main" id="{048C661B-090B-463C-B392-C9B73602E167}"/>
              </a:ext>
            </a:extLst>
          </p:cNvPr>
          <p:cNvSpPr/>
          <p:nvPr/>
        </p:nvSpPr>
        <p:spPr>
          <a:xfrm>
            <a:off x="8091490" y="2447925"/>
            <a:ext cx="3581400" cy="176212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68AFADEB-65BC-4A76-833E-EDC91812BC99}"/>
              </a:ext>
            </a:extLst>
          </p:cNvPr>
          <p:cNvCxnSpPr>
            <a:cxnSpLocks/>
          </p:cNvCxnSpPr>
          <p:nvPr/>
        </p:nvCxnSpPr>
        <p:spPr>
          <a:xfrm flipH="1">
            <a:off x="3381375" y="1143000"/>
            <a:ext cx="485776" cy="10477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D75659AF-6B95-42CC-8A91-FC6A20E8D916}"/>
              </a:ext>
            </a:extLst>
          </p:cNvPr>
          <p:cNvCxnSpPr>
            <a:cxnSpLocks/>
          </p:cNvCxnSpPr>
          <p:nvPr/>
        </p:nvCxnSpPr>
        <p:spPr>
          <a:xfrm>
            <a:off x="5810250" y="1321593"/>
            <a:ext cx="0" cy="10215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a:extLst>
              <a:ext uri="{FF2B5EF4-FFF2-40B4-BE49-F238E27FC236}">
                <a16:creationId xmlns:a16="http://schemas.microsoft.com/office/drawing/2014/main" id="{5DCC9B28-1C89-4353-A38A-F744D4F93EA0}"/>
              </a:ext>
            </a:extLst>
          </p:cNvPr>
          <p:cNvCxnSpPr>
            <a:cxnSpLocks/>
          </p:cNvCxnSpPr>
          <p:nvPr/>
        </p:nvCxnSpPr>
        <p:spPr>
          <a:xfrm>
            <a:off x="7743825" y="1247775"/>
            <a:ext cx="628650" cy="10191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6" name="TextBox 35">
            <a:extLst>
              <a:ext uri="{FF2B5EF4-FFF2-40B4-BE49-F238E27FC236}">
                <a16:creationId xmlns:a16="http://schemas.microsoft.com/office/drawing/2014/main" id="{7C0CAD5E-4D37-4277-AAA0-F040502A1779}"/>
              </a:ext>
            </a:extLst>
          </p:cNvPr>
          <p:cNvSpPr txBox="1"/>
          <p:nvPr/>
        </p:nvSpPr>
        <p:spPr>
          <a:xfrm>
            <a:off x="463866" y="2723257"/>
            <a:ext cx="2907984" cy="1323439"/>
          </a:xfrm>
          <a:prstGeom prst="rect">
            <a:avLst/>
          </a:prstGeom>
          <a:solidFill>
            <a:schemeClr val="tx1"/>
          </a:solidFill>
        </p:spPr>
        <p:txBody>
          <a:bodyPr wrap="square" rtlCol="0">
            <a:spAutoFit/>
          </a:bodyPr>
          <a:lstStyle/>
          <a:p>
            <a:r>
              <a:rPr lang="en-US" sz="2400" dirty="0">
                <a:solidFill>
                  <a:schemeClr val="bg1"/>
                </a:solidFill>
              </a:rPr>
              <a:t>Hemophilia A :</a:t>
            </a:r>
          </a:p>
          <a:p>
            <a:endParaRPr lang="en-US" sz="2400" dirty="0">
              <a:solidFill>
                <a:schemeClr val="bg1"/>
              </a:solidFill>
            </a:endParaRPr>
          </a:p>
          <a:p>
            <a:pPr algn="ctr"/>
            <a:r>
              <a:rPr lang="en-US" sz="1600" dirty="0">
                <a:solidFill>
                  <a:schemeClr val="bg1"/>
                </a:solidFill>
              </a:rPr>
              <a:t>Lack of blood clotting factor VIII</a:t>
            </a:r>
            <a:endParaRPr lang="en-US" sz="1400" dirty="0">
              <a:solidFill>
                <a:schemeClr val="bg1"/>
              </a:solidFill>
            </a:endParaRPr>
          </a:p>
        </p:txBody>
      </p:sp>
      <p:sp>
        <p:nvSpPr>
          <p:cNvPr id="37" name="TextBox 36">
            <a:extLst>
              <a:ext uri="{FF2B5EF4-FFF2-40B4-BE49-F238E27FC236}">
                <a16:creationId xmlns:a16="http://schemas.microsoft.com/office/drawing/2014/main" id="{DE3705A0-C281-49C3-A210-A1FD8B69B63B}"/>
              </a:ext>
            </a:extLst>
          </p:cNvPr>
          <p:cNvSpPr txBox="1"/>
          <p:nvPr/>
        </p:nvSpPr>
        <p:spPr>
          <a:xfrm>
            <a:off x="4510087" y="2876550"/>
            <a:ext cx="2600325" cy="1077218"/>
          </a:xfrm>
          <a:prstGeom prst="rect">
            <a:avLst/>
          </a:prstGeom>
          <a:noFill/>
        </p:spPr>
        <p:txBody>
          <a:bodyPr wrap="square" rtlCol="0">
            <a:spAutoFit/>
          </a:bodyPr>
          <a:lstStyle/>
          <a:p>
            <a:r>
              <a:rPr lang="en-US" sz="2400" dirty="0">
                <a:solidFill>
                  <a:schemeClr val="bg1"/>
                </a:solidFill>
              </a:rPr>
              <a:t>Hemophilia B:</a:t>
            </a:r>
          </a:p>
          <a:p>
            <a:endParaRPr lang="en-US" sz="2400" dirty="0">
              <a:solidFill>
                <a:schemeClr val="bg1"/>
              </a:solidFill>
            </a:endParaRPr>
          </a:p>
          <a:p>
            <a:pPr algn="ctr"/>
            <a:r>
              <a:rPr lang="en-US" sz="1600" dirty="0">
                <a:solidFill>
                  <a:schemeClr val="bg1"/>
                </a:solidFill>
              </a:rPr>
              <a:t>Deficiency of factor IX</a:t>
            </a:r>
          </a:p>
        </p:txBody>
      </p:sp>
      <p:sp>
        <p:nvSpPr>
          <p:cNvPr id="38" name="TextBox 37">
            <a:extLst>
              <a:ext uri="{FF2B5EF4-FFF2-40B4-BE49-F238E27FC236}">
                <a16:creationId xmlns:a16="http://schemas.microsoft.com/office/drawing/2014/main" id="{7BBB5DA6-6182-4BCC-AF6C-7BC4831B90FD}"/>
              </a:ext>
            </a:extLst>
          </p:cNvPr>
          <p:cNvSpPr txBox="1"/>
          <p:nvPr/>
        </p:nvSpPr>
        <p:spPr>
          <a:xfrm>
            <a:off x="8491536" y="2876550"/>
            <a:ext cx="2862264" cy="984885"/>
          </a:xfrm>
          <a:prstGeom prst="rect">
            <a:avLst/>
          </a:prstGeom>
          <a:noFill/>
        </p:spPr>
        <p:txBody>
          <a:bodyPr wrap="square" rtlCol="0">
            <a:spAutoFit/>
          </a:bodyPr>
          <a:lstStyle/>
          <a:p>
            <a:r>
              <a:rPr lang="en-US" sz="2400" dirty="0">
                <a:solidFill>
                  <a:schemeClr val="bg1"/>
                </a:solidFill>
              </a:rPr>
              <a:t>Hemophilia C:</a:t>
            </a:r>
          </a:p>
          <a:p>
            <a:endParaRPr lang="en-US" dirty="0">
              <a:solidFill>
                <a:schemeClr val="bg1"/>
              </a:solidFill>
            </a:endParaRPr>
          </a:p>
          <a:p>
            <a:pPr algn="ctr"/>
            <a:r>
              <a:rPr lang="en-US" sz="1600" dirty="0">
                <a:solidFill>
                  <a:schemeClr val="bg1"/>
                </a:solidFill>
              </a:rPr>
              <a:t>Lack of clotting factor XI</a:t>
            </a:r>
          </a:p>
        </p:txBody>
      </p:sp>
      <p:sp>
        <p:nvSpPr>
          <p:cNvPr id="39" name="Rectangle: Rounded Corners 38">
            <a:extLst>
              <a:ext uri="{FF2B5EF4-FFF2-40B4-BE49-F238E27FC236}">
                <a16:creationId xmlns:a16="http://schemas.microsoft.com/office/drawing/2014/main" id="{DD75CE97-604A-428E-BB32-B07BD484F22D}"/>
              </a:ext>
            </a:extLst>
          </p:cNvPr>
          <p:cNvSpPr/>
          <p:nvPr/>
        </p:nvSpPr>
        <p:spPr>
          <a:xfrm>
            <a:off x="1790700" y="4533900"/>
            <a:ext cx="8039100" cy="219840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D5710B2F-291A-42F3-91A4-C203BDEA47B1}"/>
              </a:ext>
            </a:extLst>
          </p:cNvPr>
          <p:cNvSpPr txBox="1"/>
          <p:nvPr/>
        </p:nvSpPr>
        <p:spPr>
          <a:xfrm>
            <a:off x="2012156" y="4744998"/>
            <a:ext cx="7067550" cy="1631216"/>
          </a:xfrm>
          <a:prstGeom prst="rect">
            <a:avLst/>
          </a:prstGeom>
          <a:noFill/>
        </p:spPr>
        <p:txBody>
          <a:bodyPr wrap="square" rtlCol="0">
            <a:spAutoFit/>
          </a:bodyPr>
          <a:lstStyle/>
          <a:p>
            <a:r>
              <a:rPr lang="en-US" sz="2400" u="sng" dirty="0">
                <a:solidFill>
                  <a:schemeClr val="bg1"/>
                </a:solidFill>
              </a:rPr>
              <a:t>Von Willebrand Disease</a:t>
            </a:r>
            <a:r>
              <a:rPr lang="en-US" sz="2000" dirty="0">
                <a:solidFill>
                  <a:schemeClr val="bg1"/>
                </a:solidFill>
              </a:rPr>
              <a:t>:</a:t>
            </a:r>
          </a:p>
          <a:p>
            <a:pPr marL="285750" indent="-285750">
              <a:buFont typeface="Arial" panose="020B0604020202020204" pitchFamily="34" charset="0"/>
              <a:buChar char="•"/>
            </a:pPr>
            <a:r>
              <a:rPr lang="en-US" sz="1600" dirty="0">
                <a:solidFill>
                  <a:schemeClr val="bg1"/>
                </a:solidFill>
              </a:rPr>
              <a:t>Also know; - </a:t>
            </a:r>
            <a:r>
              <a:rPr lang="en-US" b="1" dirty="0">
                <a:solidFill>
                  <a:srgbClr val="FF0000"/>
                </a:solidFill>
              </a:rPr>
              <a:t>Von Willebrand Factor </a:t>
            </a:r>
            <a:r>
              <a:rPr lang="en-US" sz="1600" dirty="0">
                <a:solidFill>
                  <a:schemeClr val="bg1"/>
                </a:solidFill>
              </a:rPr>
              <a:t>or</a:t>
            </a:r>
            <a:r>
              <a:rPr lang="en-US" sz="1600" dirty="0">
                <a:solidFill>
                  <a:srgbClr val="FF0000"/>
                </a:solidFill>
              </a:rPr>
              <a:t> </a:t>
            </a:r>
            <a:r>
              <a:rPr lang="en-US" sz="2000" b="1" dirty="0">
                <a:solidFill>
                  <a:srgbClr val="FF0000"/>
                </a:solidFill>
              </a:rPr>
              <a:t>Ristocetin Cofactor </a:t>
            </a:r>
            <a:r>
              <a:rPr lang="en-US" sz="1600" dirty="0">
                <a:solidFill>
                  <a:schemeClr val="bg1"/>
                </a:solidFill>
              </a:rPr>
              <a:t>which is reduced.</a:t>
            </a:r>
          </a:p>
          <a:p>
            <a:endParaRPr lang="en-US" sz="1600" dirty="0">
              <a:solidFill>
                <a:schemeClr val="bg1"/>
              </a:solidFill>
            </a:endParaRPr>
          </a:p>
          <a:p>
            <a:r>
              <a:rPr lang="en-US" sz="2400" u="sng" dirty="0">
                <a:solidFill>
                  <a:schemeClr val="bg1"/>
                </a:solidFill>
              </a:rPr>
              <a:t>Parahemophilia</a:t>
            </a:r>
            <a:r>
              <a:rPr lang="en-US" sz="2400" dirty="0">
                <a:solidFill>
                  <a:schemeClr val="bg1"/>
                </a:solidFill>
              </a:rPr>
              <a:t>:  </a:t>
            </a:r>
            <a:r>
              <a:rPr lang="en-US" sz="1600" dirty="0">
                <a:solidFill>
                  <a:schemeClr val="bg1"/>
                </a:solidFill>
              </a:rPr>
              <a:t>Lack of clotting factor V.</a:t>
            </a:r>
            <a:endParaRPr lang="en-US" sz="2400" dirty="0">
              <a:solidFill>
                <a:schemeClr val="bg1"/>
              </a:solidFill>
            </a:endParaRPr>
          </a:p>
        </p:txBody>
      </p:sp>
    </p:spTree>
    <p:extLst>
      <p:ext uri="{BB962C8B-B14F-4D97-AF65-F5344CB8AC3E}">
        <p14:creationId xmlns:p14="http://schemas.microsoft.com/office/powerpoint/2010/main" val="3652891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down)">
                                      <p:cBhvr>
                                        <p:cTn id="25" dur="580">
                                          <p:stCondLst>
                                            <p:cond delay="0"/>
                                          </p:stCondLst>
                                        </p:cTn>
                                        <p:tgtEl>
                                          <p:spTgt spid="2"/>
                                        </p:tgtEl>
                                      </p:cBhvr>
                                    </p:animEffect>
                                    <p:anim calcmode="lin" valueType="num">
                                      <p:cBhvr>
                                        <p:cTn id="26"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31" dur="26">
                                          <p:stCondLst>
                                            <p:cond delay="650"/>
                                          </p:stCondLst>
                                        </p:cTn>
                                        <p:tgtEl>
                                          <p:spTgt spid="2"/>
                                        </p:tgtEl>
                                      </p:cBhvr>
                                      <p:to x="100000" y="60000"/>
                                    </p:animScale>
                                    <p:animScale>
                                      <p:cBhvr>
                                        <p:cTn id="32" dur="166" decel="50000">
                                          <p:stCondLst>
                                            <p:cond delay="676"/>
                                          </p:stCondLst>
                                        </p:cTn>
                                        <p:tgtEl>
                                          <p:spTgt spid="2"/>
                                        </p:tgtEl>
                                      </p:cBhvr>
                                      <p:to x="100000" y="100000"/>
                                    </p:animScale>
                                    <p:animScale>
                                      <p:cBhvr>
                                        <p:cTn id="33" dur="26">
                                          <p:stCondLst>
                                            <p:cond delay="1312"/>
                                          </p:stCondLst>
                                        </p:cTn>
                                        <p:tgtEl>
                                          <p:spTgt spid="2"/>
                                        </p:tgtEl>
                                      </p:cBhvr>
                                      <p:to x="100000" y="80000"/>
                                    </p:animScale>
                                    <p:animScale>
                                      <p:cBhvr>
                                        <p:cTn id="34" dur="166" decel="50000">
                                          <p:stCondLst>
                                            <p:cond delay="1338"/>
                                          </p:stCondLst>
                                        </p:cTn>
                                        <p:tgtEl>
                                          <p:spTgt spid="2"/>
                                        </p:tgtEl>
                                      </p:cBhvr>
                                      <p:to x="100000" y="100000"/>
                                    </p:animScale>
                                    <p:animScale>
                                      <p:cBhvr>
                                        <p:cTn id="35" dur="26">
                                          <p:stCondLst>
                                            <p:cond delay="1642"/>
                                          </p:stCondLst>
                                        </p:cTn>
                                        <p:tgtEl>
                                          <p:spTgt spid="2"/>
                                        </p:tgtEl>
                                      </p:cBhvr>
                                      <p:to x="100000" y="90000"/>
                                    </p:animScale>
                                    <p:animScale>
                                      <p:cBhvr>
                                        <p:cTn id="36" dur="166" decel="50000">
                                          <p:stCondLst>
                                            <p:cond delay="1668"/>
                                          </p:stCondLst>
                                        </p:cTn>
                                        <p:tgtEl>
                                          <p:spTgt spid="2"/>
                                        </p:tgtEl>
                                      </p:cBhvr>
                                      <p:to x="100000" y="100000"/>
                                    </p:animScale>
                                    <p:animScale>
                                      <p:cBhvr>
                                        <p:cTn id="37" dur="26">
                                          <p:stCondLst>
                                            <p:cond delay="1808"/>
                                          </p:stCondLst>
                                        </p:cTn>
                                        <p:tgtEl>
                                          <p:spTgt spid="2"/>
                                        </p:tgtEl>
                                      </p:cBhvr>
                                      <p:to x="100000" y="95000"/>
                                    </p:animScale>
                                    <p:animScale>
                                      <p:cBhvr>
                                        <p:cTn id="38" dur="166" decel="50000">
                                          <p:stCondLst>
                                            <p:cond delay="1834"/>
                                          </p:stCondLst>
                                        </p:cTn>
                                        <p:tgtEl>
                                          <p:spTgt spid="2"/>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wipe(down)">
                                      <p:cBhvr>
                                        <p:cTn id="43" dur="580">
                                          <p:stCondLst>
                                            <p:cond delay="0"/>
                                          </p:stCondLst>
                                        </p:cTn>
                                        <p:tgtEl>
                                          <p:spTgt spid="21"/>
                                        </p:tgtEl>
                                      </p:cBhvr>
                                    </p:animEffect>
                                    <p:anim calcmode="lin" valueType="num">
                                      <p:cBhvr>
                                        <p:cTn id="44" dur="182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21"/>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21"/>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21"/>
                                        </p:tgtEl>
                                        <p:attrNameLst>
                                          <p:attrName>ppt_y</p:attrName>
                                        </p:attrNameLst>
                                      </p:cBhvr>
                                      <p:tavLst>
                                        <p:tav tm="0" fmla="#ppt_y-sin(pi*$)/81">
                                          <p:val>
                                            <p:fltVal val="0"/>
                                          </p:val>
                                        </p:tav>
                                        <p:tav tm="100000">
                                          <p:val>
                                            <p:fltVal val="1"/>
                                          </p:val>
                                        </p:tav>
                                      </p:tavLst>
                                    </p:anim>
                                    <p:animScale>
                                      <p:cBhvr>
                                        <p:cTn id="49" dur="26">
                                          <p:stCondLst>
                                            <p:cond delay="650"/>
                                          </p:stCondLst>
                                        </p:cTn>
                                        <p:tgtEl>
                                          <p:spTgt spid="21"/>
                                        </p:tgtEl>
                                      </p:cBhvr>
                                      <p:to x="100000" y="60000"/>
                                    </p:animScale>
                                    <p:animScale>
                                      <p:cBhvr>
                                        <p:cTn id="50" dur="166" decel="50000">
                                          <p:stCondLst>
                                            <p:cond delay="676"/>
                                          </p:stCondLst>
                                        </p:cTn>
                                        <p:tgtEl>
                                          <p:spTgt spid="21"/>
                                        </p:tgtEl>
                                      </p:cBhvr>
                                      <p:to x="100000" y="100000"/>
                                    </p:animScale>
                                    <p:animScale>
                                      <p:cBhvr>
                                        <p:cTn id="51" dur="26">
                                          <p:stCondLst>
                                            <p:cond delay="1312"/>
                                          </p:stCondLst>
                                        </p:cTn>
                                        <p:tgtEl>
                                          <p:spTgt spid="21"/>
                                        </p:tgtEl>
                                      </p:cBhvr>
                                      <p:to x="100000" y="80000"/>
                                    </p:animScale>
                                    <p:animScale>
                                      <p:cBhvr>
                                        <p:cTn id="52" dur="166" decel="50000">
                                          <p:stCondLst>
                                            <p:cond delay="1338"/>
                                          </p:stCondLst>
                                        </p:cTn>
                                        <p:tgtEl>
                                          <p:spTgt spid="21"/>
                                        </p:tgtEl>
                                      </p:cBhvr>
                                      <p:to x="100000" y="100000"/>
                                    </p:animScale>
                                    <p:animScale>
                                      <p:cBhvr>
                                        <p:cTn id="53" dur="26">
                                          <p:stCondLst>
                                            <p:cond delay="1642"/>
                                          </p:stCondLst>
                                        </p:cTn>
                                        <p:tgtEl>
                                          <p:spTgt spid="21"/>
                                        </p:tgtEl>
                                      </p:cBhvr>
                                      <p:to x="100000" y="90000"/>
                                    </p:animScale>
                                    <p:animScale>
                                      <p:cBhvr>
                                        <p:cTn id="54" dur="166" decel="50000">
                                          <p:stCondLst>
                                            <p:cond delay="1668"/>
                                          </p:stCondLst>
                                        </p:cTn>
                                        <p:tgtEl>
                                          <p:spTgt spid="21"/>
                                        </p:tgtEl>
                                      </p:cBhvr>
                                      <p:to x="100000" y="100000"/>
                                    </p:animScale>
                                    <p:animScale>
                                      <p:cBhvr>
                                        <p:cTn id="55" dur="26">
                                          <p:stCondLst>
                                            <p:cond delay="1808"/>
                                          </p:stCondLst>
                                        </p:cTn>
                                        <p:tgtEl>
                                          <p:spTgt spid="21"/>
                                        </p:tgtEl>
                                      </p:cBhvr>
                                      <p:to x="100000" y="95000"/>
                                    </p:animScale>
                                    <p:animScale>
                                      <p:cBhvr>
                                        <p:cTn id="56" dur="166" decel="50000">
                                          <p:stCondLst>
                                            <p:cond delay="1834"/>
                                          </p:stCondLst>
                                        </p:cTn>
                                        <p:tgtEl>
                                          <p:spTgt spid="21"/>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36"/>
                                        </p:tgtEl>
                                        <p:attrNameLst>
                                          <p:attrName>style.visibility</p:attrName>
                                        </p:attrNameLst>
                                      </p:cBhvr>
                                      <p:to>
                                        <p:strVal val="visible"/>
                                      </p:to>
                                    </p:set>
                                    <p:animEffect transition="in" filter="wipe(down)">
                                      <p:cBhvr>
                                        <p:cTn id="61" dur="580">
                                          <p:stCondLst>
                                            <p:cond delay="0"/>
                                          </p:stCondLst>
                                        </p:cTn>
                                        <p:tgtEl>
                                          <p:spTgt spid="36"/>
                                        </p:tgtEl>
                                      </p:cBhvr>
                                    </p:animEffect>
                                    <p:anim calcmode="lin" valueType="num">
                                      <p:cBhvr>
                                        <p:cTn id="62" dur="1822" tmFilter="0,0; 0.14,0.36; 0.43,0.73; 0.71,0.91; 1.0,1.0">
                                          <p:stCondLst>
                                            <p:cond delay="0"/>
                                          </p:stCondLst>
                                        </p:cTn>
                                        <p:tgtEl>
                                          <p:spTgt spid="36"/>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6"/>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6"/>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6"/>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6"/>
                                        </p:tgtEl>
                                        <p:attrNameLst>
                                          <p:attrName>ppt_y</p:attrName>
                                        </p:attrNameLst>
                                      </p:cBhvr>
                                      <p:tavLst>
                                        <p:tav tm="0" fmla="#ppt_y-sin(pi*$)/81">
                                          <p:val>
                                            <p:fltVal val="0"/>
                                          </p:val>
                                        </p:tav>
                                        <p:tav tm="100000">
                                          <p:val>
                                            <p:fltVal val="1"/>
                                          </p:val>
                                        </p:tav>
                                      </p:tavLst>
                                    </p:anim>
                                    <p:animScale>
                                      <p:cBhvr>
                                        <p:cTn id="67" dur="26">
                                          <p:stCondLst>
                                            <p:cond delay="650"/>
                                          </p:stCondLst>
                                        </p:cTn>
                                        <p:tgtEl>
                                          <p:spTgt spid="36"/>
                                        </p:tgtEl>
                                      </p:cBhvr>
                                      <p:to x="100000" y="60000"/>
                                    </p:animScale>
                                    <p:animScale>
                                      <p:cBhvr>
                                        <p:cTn id="68" dur="166" decel="50000">
                                          <p:stCondLst>
                                            <p:cond delay="676"/>
                                          </p:stCondLst>
                                        </p:cTn>
                                        <p:tgtEl>
                                          <p:spTgt spid="36"/>
                                        </p:tgtEl>
                                      </p:cBhvr>
                                      <p:to x="100000" y="100000"/>
                                    </p:animScale>
                                    <p:animScale>
                                      <p:cBhvr>
                                        <p:cTn id="69" dur="26">
                                          <p:stCondLst>
                                            <p:cond delay="1312"/>
                                          </p:stCondLst>
                                        </p:cTn>
                                        <p:tgtEl>
                                          <p:spTgt spid="36"/>
                                        </p:tgtEl>
                                      </p:cBhvr>
                                      <p:to x="100000" y="80000"/>
                                    </p:animScale>
                                    <p:animScale>
                                      <p:cBhvr>
                                        <p:cTn id="70" dur="166" decel="50000">
                                          <p:stCondLst>
                                            <p:cond delay="1338"/>
                                          </p:stCondLst>
                                        </p:cTn>
                                        <p:tgtEl>
                                          <p:spTgt spid="36"/>
                                        </p:tgtEl>
                                      </p:cBhvr>
                                      <p:to x="100000" y="100000"/>
                                    </p:animScale>
                                    <p:animScale>
                                      <p:cBhvr>
                                        <p:cTn id="71" dur="26">
                                          <p:stCondLst>
                                            <p:cond delay="1642"/>
                                          </p:stCondLst>
                                        </p:cTn>
                                        <p:tgtEl>
                                          <p:spTgt spid="36"/>
                                        </p:tgtEl>
                                      </p:cBhvr>
                                      <p:to x="100000" y="90000"/>
                                    </p:animScale>
                                    <p:animScale>
                                      <p:cBhvr>
                                        <p:cTn id="72" dur="166" decel="50000">
                                          <p:stCondLst>
                                            <p:cond delay="1668"/>
                                          </p:stCondLst>
                                        </p:cTn>
                                        <p:tgtEl>
                                          <p:spTgt spid="36"/>
                                        </p:tgtEl>
                                      </p:cBhvr>
                                      <p:to x="100000" y="100000"/>
                                    </p:animScale>
                                    <p:animScale>
                                      <p:cBhvr>
                                        <p:cTn id="73" dur="26">
                                          <p:stCondLst>
                                            <p:cond delay="1808"/>
                                          </p:stCondLst>
                                        </p:cTn>
                                        <p:tgtEl>
                                          <p:spTgt spid="36"/>
                                        </p:tgtEl>
                                      </p:cBhvr>
                                      <p:to x="100000" y="95000"/>
                                    </p:animScale>
                                    <p:animScale>
                                      <p:cBhvr>
                                        <p:cTn id="74" dur="166" decel="50000">
                                          <p:stCondLst>
                                            <p:cond delay="1834"/>
                                          </p:stCondLst>
                                        </p:cTn>
                                        <p:tgtEl>
                                          <p:spTgt spid="36"/>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grpId="0" nodeType="clickEffect">
                                  <p:stCondLst>
                                    <p:cond delay="0"/>
                                  </p:stCondLst>
                                  <p:childTnLst>
                                    <p:set>
                                      <p:cBhvr>
                                        <p:cTn id="78" dur="1" fill="hold">
                                          <p:stCondLst>
                                            <p:cond delay="0"/>
                                          </p:stCondLst>
                                        </p:cTn>
                                        <p:tgtEl>
                                          <p:spTgt spid="23"/>
                                        </p:tgtEl>
                                        <p:attrNameLst>
                                          <p:attrName>style.visibility</p:attrName>
                                        </p:attrNameLst>
                                      </p:cBhvr>
                                      <p:to>
                                        <p:strVal val="visible"/>
                                      </p:to>
                                    </p:set>
                                    <p:animEffect transition="in" filter="wipe(down)">
                                      <p:cBhvr>
                                        <p:cTn id="79" dur="500"/>
                                        <p:tgtEl>
                                          <p:spTgt spid="23"/>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grpId="0" nodeType="clickEffect">
                                  <p:stCondLst>
                                    <p:cond delay="0"/>
                                  </p:stCondLst>
                                  <p:childTnLst>
                                    <p:set>
                                      <p:cBhvr>
                                        <p:cTn id="83" dur="1" fill="hold">
                                          <p:stCondLst>
                                            <p:cond delay="0"/>
                                          </p:stCondLst>
                                        </p:cTn>
                                        <p:tgtEl>
                                          <p:spTgt spid="37"/>
                                        </p:tgtEl>
                                        <p:attrNameLst>
                                          <p:attrName>style.visibility</p:attrName>
                                        </p:attrNameLst>
                                      </p:cBhvr>
                                      <p:to>
                                        <p:strVal val="visible"/>
                                      </p:to>
                                    </p:set>
                                    <p:animEffect transition="in" filter="wipe(down)">
                                      <p:cBhvr>
                                        <p:cTn id="84" dur="500"/>
                                        <p:tgtEl>
                                          <p:spTgt spid="37"/>
                                        </p:tgtEl>
                                      </p:cBhvr>
                                    </p:animEffect>
                                  </p:childTnLst>
                                </p:cTn>
                              </p:par>
                            </p:childTnLst>
                          </p:cTn>
                        </p:par>
                      </p:childTnLst>
                    </p:cTn>
                  </p:par>
                  <p:par>
                    <p:cTn id="85" fill="hold">
                      <p:stCondLst>
                        <p:cond delay="indefinite"/>
                      </p:stCondLst>
                      <p:childTnLst>
                        <p:par>
                          <p:cTn id="86" fill="hold">
                            <p:stCondLst>
                              <p:cond delay="0"/>
                            </p:stCondLst>
                            <p:childTnLst>
                              <p:par>
                                <p:cTn id="87" presetID="26" presetClass="entr" presetSubtype="0" fill="hold" grpId="0" nodeType="clickEffect">
                                  <p:stCondLst>
                                    <p:cond delay="0"/>
                                  </p:stCondLst>
                                  <p:childTnLst>
                                    <p:set>
                                      <p:cBhvr>
                                        <p:cTn id="88" dur="1" fill="hold">
                                          <p:stCondLst>
                                            <p:cond delay="0"/>
                                          </p:stCondLst>
                                        </p:cTn>
                                        <p:tgtEl>
                                          <p:spTgt spid="24"/>
                                        </p:tgtEl>
                                        <p:attrNameLst>
                                          <p:attrName>style.visibility</p:attrName>
                                        </p:attrNameLst>
                                      </p:cBhvr>
                                      <p:to>
                                        <p:strVal val="visible"/>
                                      </p:to>
                                    </p:set>
                                    <p:animEffect transition="in" filter="wipe(down)">
                                      <p:cBhvr>
                                        <p:cTn id="89" dur="580">
                                          <p:stCondLst>
                                            <p:cond delay="0"/>
                                          </p:stCondLst>
                                        </p:cTn>
                                        <p:tgtEl>
                                          <p:spTgt spid="24"/>
                                        </p:tgtEl>
                                      </p:cBhvr>
                                    </p:animEffect>
                                    <p:anim calcmode="lin" valueType="num">
                                      <p:cBhvr>
                                        <p:cTn id="90" dur="1822"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91" dur="664"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92" dur="664" tmFilter="0, 0; 0.125,0.2665; 0.25,0.4; 0.375,0.465; 0.5,0.5;  0.625,0.535; 0.75,0.6; 0.875,0.7335; 1,1">
                                          <p:stCondLst>
                                            <p:cond delay="664"/>
                                          </p:stCondLst>
                                        </p:cTn>
                                        <p:tgtEl>
                                          <p:spTgt spid="24"/>
                                        </p:tgtEl>
                                        <p:attrNameLst>
                                          <p:attrName>ppt_y</p:attrName>
                                        </p:attrNameLst>
                                      </p:cBhvr>
                                      <p:tavLst>
                                        <p:tav tm="0" fmla="#ppt_y-sin(pi*$)/9">
                                          <p:val>
                                            <p:fltVal val="0"/>
                                          </p:val>
                                        </p:tav>
                                        <p:tav tm="100000">
                                          <p:val>
                                            <p:fltVal val="1"/>
                                          </p:val>
                                        </p:tav>
                                      </p:tavLst>
                                    </p:anim>
                                    <p:anim calcmode="lin" valueType="num">
                                      <p:cBhvr>
                                        <p:cTn id="93" dur="332" tmFilter="0, 0; 0.125,0.2665; 0.25,0.4; 0.375,0.465; 0.5,0.5;  0.625,0.535; 0.75,0.6; 0.875,0.7335; 1,1">
                                          <p:stCondLst>
                                            <p:cond delay="1324"/>
                                          </p:stCondLst>
                                        </p:cTn>
                                        <p:tgtEl>
                                          <p:spTgt spid="24"/>
                                        </p:tgtEl>
                                        <p:attrNameLst>
                                          <p:attrName>ppt_y</p:attrName>
                                        </p:attrNameLst>
                                      </p:cBhvr>
                                      <p:tavLst>
                                        <p:tav tm="0" fmla="#ppt_y-sin(pi*$)/27">
                                          <p:val>
                                            <p:fltVal val="0"/>
                                          </p:val>
                                        </p:tav>
                                        <p:tav tm="100000">
                                          <p:val>
                                            <p:fltVal val="1"/>
                                          </p:val>
                                        </p:tav>
                                      </p:tavLst>
                                    </p:anim>
                                    <p:anim calcmode="lin" valueType="num">
                                      <p:cBhvr>
                                        <p:cTn id="94" dur="164" tmFilter="0, 0; 0.125,0.2665; 0.25,0.4; 0.375,0.465; 0.5,0.5;  0.625,0.535; 0.75,0.6; 0.875,0.7335; 1,1">
                                          <p:stCondLst>
                                            <p:cond delay="1656"/>
                                          </p:stCondLst>
                                        </p:cTn>
                                        <p:tgtEl>
                                          <p:spTgt spid="24"/>
                                        </p:tgtEl>
                                        <p:attrNameLst>
                                          <p:attrName>ppt_y</p:attrName>
                                        </p:attrNameLst>
                                      </p:cBhvr>
                                      <p:tavLst>
                                        <p:tav tm="0" fmla="#ppt_y-sin(pi*$)/81">
                                          <p:val>
                                            <p:fltVal val="0"/>
                                          </p:val>
                                        </p:tav>
                                        <p:tav tm="100000">
                                          <p:val>
                                            <p:fltVal val="1"/>
                                          </p:val>
                                        </p:tav>
                                      </p:tavLst>
                                    </p:anim>
                                    <p:animScale>
                                      <p:cBhvr>
                                        <p:cTn id="95" dur="26">
                                          <p:stCondLst>
                                            <p:cond delay="650"/>
                                          </p:stCondLst>
                                        </p:cTn>
                                        <p:tgtEl>
                                          <p:spTgt spid="24"/>
                                        </p:tgtEl>
                                      </p:cBhvr>
                                      <p:to x="100000" y="60000"/>
                                    </p:animScale>
                                    <p:animScale>
                                      <p:cBhvr>
                                        <p:cTn id="96" dur="166" decel="50000">
                                          <p:stCondLst>
                                            <p:cond delay="676"/>
                                          </p:stCondLst>
                                        </p:cTn>
                                        <p:tgtEl>
                                          <p:spTgt spid="24"/>
                                        </p:tgtEl>
                                      </p:cBhvr>
                                      <p:to x="100000" y="100000"/>
                                    </p:animScale>
                                    <p:animScale>
                                      <p:cBhvr>
                                        <p:cTn id="97" dur="26">
                                          <p:stCondLst>
                                            <p:cond delay="1312"/>
                                          </p:stCondLst>
                                        </p:cTn>
                                        <p:tgtEl>
                                          <p:spTgt spid="24"/>
                                        </p:tgtEl>
                                      </p:cBhvr>
                                      <p:to x="100000" y="80000"/>
                                    </p:animScale>
                                    <p:animScale>
                                      <p:cBhvr>
                                        <p:cTn id="98" dur="166" decel="50000">
                                          <p:stCondLst>
                                            <p:cond delay="1338"/>
                                          </p:stCondLst>
                                        </p:cTn>
                                        <p:tgtEl>
                                          <p:spTgt spid="24"/>
                                        </p:tgtEl>
                                      </p:cBhvr>
                                      <p:to x="100000" y="100000"/>
                                    </p:animScale>
                                    <p:animScale>
                                      <p:cBhvr>
                                        <p:cTn id="99" dur="26">
                                          <p:stCondLst>
                                            <p:cond delay="1642"/>
                                          </p:stCondLst>
                                        </p:cTn>
                                        <p:tgtEl>
                                          <p:spTgt spid="24"/>
                                        </p:tgtEl>
                                      </p:cBhvr>
                                      <p:to x="100000" y="90000"/>
                                    </p:animScale>
                                    <p:animScale>
                                      <p:cBhvr>
                                        <p:cTn id="100" dur="166" decel="50000">
                                          <p:stCondLst>
                                            <p:cond delay="1668"/>
                                          </p:stCondLst>
                                        </p:cTn>
                                        <p:tgtEl>
                                          <p:spTgt spid="24"/>
                                        </p:tgtEl>
                                      </p:cBhvr>
                                      <p:to x="100000" y="100000"/>
                                    </p:animScale>
                                    <p:animScale>
                                      <p:cBhvr>
                                        <p:cTn id="101" dur="26">
                                          <p:stCondLst>
                                            <p:cond delay="1808"/>
                                          </p:stCondLst>
                                        </p:cTn>
                                        <p:tgtEl>
                                          <p:spTgt spid="24"/>
                                        </p:tgtEl>
                                      </p:cBhvr>
                                      <p:to x="100000" y="95000"/>
                                    </p:animScale>
                                    <p:animScale>
                                      <p:cBhvr>
                                        <p:cTn id="102" dur="166" decel="50000">
                                          <p:stCondLst>
                                            <p:cond delay="1834"/>
                                          </p:stCondLst>
                                        </p:cTn>
                                        <p:tgtEl>
                                          <p:spTgt spid="24"/>
                                        </p:tgtEl>
                                      </p:cBhvr>
                                      <p:to x="100000" y="100000"/>
                                    </p:animScale>
                                  </p:childTnLst>
                                </p:cTn>
                              </p:par>
                            </p:childTnLst>
                          </p:cTn>
                        </p:par>
                      </p:childTnLst>
                    </p:cTn>
                  </p:par>
                  <p:par>
                    <p:cTn id="103" fill="hold">
                      <p:stCondLst>
                        <p:cond delay="indefinite"/>
                      </p:stCondLst>
                      <p:childTnLst>
                        <p:par>
                          <p:cTn id="104" fill="hold">
                            <p:stCondLst>
                              <p:cond delay="0"/>
                            </p:stCondLst>
                            <p:childTnLst>
                              <p:par>
                                <p:cTn id="105" presetID="22" presetClass="entr" presetSubtype="4" fill="hold" grpId="0" nodeType="clickEffect">
                                  <p:stCondLst>
                                    <p:cond delay="0"/>
                                  </p:stCondLst>
                                  <p:childTnLst>
                                    <p:set>
                                      <p:cBhvr>
                                        <p:cTn id="106" dur="1" fill="hold">
                                          <p:stCondLst>
                                            <p:cond delay="0"/>
                                          </p:stCondLst>
                                        </p:cTn>
                                        <p:tgtEl>
                                          <p:spTgt spid="38"/>
                                        </p:tgtEl>
                                        <p:attrNameLst>
                                          <p:attrName>style.visibility</p:attrName>
                                        </p:attrNameLst>
                                      </p:cBhvr>
                                      <p:to>
                                        <p:strVal val="visible"/>
                                      </p:to>
                                    </p:set>
                                    <p:animEffect transition="in" filter="wipe(down)">
                                      <p:cBhvr>
                                        <p:cTn id="107" dur="500"/>
                                        <p:tgtEl>
                                          <p:spTgt spid="38"/>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grpId="0" nodeType="clickEffect">
                                  <p:stCondLst>
                                    <p:cond delay="0"/>
                                  </p:stCondLst>
                                  <p:childTnLst>
                                    <p:set>
                                      <p:cBhvr>
                                        <p:cTn id="111" dur="1" fill="hold">
                                          <p:stCondLst>
                                            <p:cond delay="0"/>
                                          </p:stCondLst>
                                        </p:cTn>
                                        <p:tgtEl>
                                          <p:spTgt spid="39"/>
                                        </p:tgtEl>
                                        <p:attrNameLst>
                                          <p:attrName>style.visibility</p:attrName>
                                        </p:attrNameLst>
                                      </p:cBhvr>
                                      <p:to>
                                        <p:strVal val="visible"/>
                                      </p:to>
                                    </p:set>
                                    <p:animEffect transition="in" filter="wipe(down)">
                                      <p:cBhvr>
                                        <p:cTn id="112" dur="500"/>
                                        <p:tgtEl>
                                          <p:spTgt spid="39"/>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4" fill="hold" grpId="0" nodeType="clickEffect">
                                  <p:stCondLst>
                                    <p:cond delay="0"/>
                                  </p:stCondLst>
                                  <p:childTnLst>
                                    <p:set>
                                      <p:cBhvr>
                                        <p:cTn id="116" dur="1" fill="hold">
                                          <p:stCondLst>
                                            <p:cond delay="0"/>
                                          </p:stCondLst>
                                        </p:cTn>
                                        <p:tgtEl>
                                          <p:spTgt spid="40"/>
                                        </p:tgtEl>
                                        <p:attrNameLst>
                                          <p:attrName>style.visibility</p:attrName>
                                        </p:attrNameLst>
                                      </p:cBhvr>
                                      <p:to>
                                        <p:strVal val="visible"/>
                                      </p:to>
                                    </p:set>
                                    <p:animEffect transition="in" filter="wipe(down)">
                                      <p:cBhvr>
                                        <p:cTn id="11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1" grpId="0" animBg="1"/>
      <p:bldP spid="23" grpId="0" animBg="1"/>
      <p:bldP spid="24" grpId="0" animBg="1"/>
      <p:bldP spid="36" grpId="0" animBg="1"/>
      <p:bldP spid="37" grpId="0"/>
      <p:bldP spid="38" grpId="0"/>
      <p:bldP spid="39" grpId="0" animBg="1"/>
      <p:bldP spid="4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3278F-3DC5-4353-94B0-1D448C66C9BE}"/>
              </a:ext>
            </a:extLst>
          </p:cNvPr>
          <p:cNvSpPr>
            <a:spLocks noGrp="1"/>
          </p:cNvSpPr>
          <p:nvPr>
            <p:ph type="title"/>
          </p:nvPr>
        </p:nvSpPr>
        <p:spPr/>
        <p:txBody>
          <a:bodyPr/>
          <a:lstStyle/>
          <a:p>
            <a:r>
              <a:rPr lang="en-US" dirty="0"/>
              <a:t>Hemophilia A</a:t>
            </a:r>
          </a:p>
        </p:txBody>
      </p:sp>
      <p:sp>
        <p:nvSpPr>
          <p:cNvPr id="3" name="Content Placeholder 2">
            <a:extLst>
              <a:ext uri="{FF2B5EF4-FFF2-40B4-BE49-F238E27FC236}">
                <a16:creationId xmlns:a16="http://schemas.microsoft.com/office/drawing/2014/main" id="{047606AD-D38D-4586-ABF2-BBBE1C1F58F7}"/>
              </a:ext>
            </a:extLst>
          </p:cNvPr>
          <p:cNvSpPr>
            <a:spLocks noGrp="1"/>
          </p:cNvSpPr>
          <p:nvPr>
            <p:ph idx="1"/>
          </p:nvPr>
        </p:nvSpPr>
        <p:spPr/>
        <p:txBody>
          <a:bodyPr/>
          <a:lstStyle/>
          <a:p>
            <a:pPr marL="342900" indent="-342900">
              <a:buFont typeface="Arial" panose="020B0604020202020204" pitchFamily="34" charset="0"/>
              <a:buChar char="•"/>
            </a:pPr>
            <a:r>
              <a:rPr lang="en-US" dirty="0"/>
              <a:t>Classic hemophilia or Factor VIII Deficiency.</a:t>
            </a:r>
          </a:p>
          <a:p>
            <a:pPr marL="342900" indent="-342900">
              <a:buFont typeface="Arial" panose="020B0604020202020204" pitchFamily="34" charset="0"/>
              <a:buChar char="•"/>
            </a:pPr>
            <a:r>
              <a:rPr lang="en-US" dirty="0"/>
              <a:t>Lows levels of a blood clotting factor called figure 8 (FVIII).</a:t>
            </a:r>
          </a:p>
          <a:p>
            <a:pPr marL="342900" indent="-342900">
              <a:buFont typeface="Arial" panose="020B0604020202020204" pitchFamily="34" charset="0"/>
              <a:buChar char="•"/>
            </a:pPr>
            <a:r>
              <a:rPr lang="en-US" b="1" dirty="0"/>
              <a:t>Mild Hemophilia A: </a:t>
            </a:r>
            <a:r>
              <a:rPr lang="en-US" dirty="0"/>
              <a:t>Do not have spontaneous bleeding (diagnosed In later Life).</a:t>
            </a:r>
          </a:p>
          <a:p>
            <a:pPr marL="342900" indent="-342900">
              <a:buFont typeface="Arial" panose="020B0604020202020204" pitchFamily="34" charset="0"/>
              <a:buChar char="•"/>
            </a:pPr>
            <a:r>
              <a:rPr lang="en-US" b="1" dirty="0"/>
              <a:t>Moderate Hemophilia A: </a:t>
            </a:r>
            <a:r>
              <a:rPr lang="en-US" dirty="0"/>
              <a:t>Spontaneous bleeding (Diagnosed before they are      5-to-6-year old’s).</a:t>
            </a:r>
          </a:p>
          <a:p>
            <a:pPr marL="342900" indent="-342900">
              <a:buFont typeface="Arial" panose="020B0604020202020204" pitchFamily="34" charset="0"/>
              <a:buChar char="•"/>
            </a:pPr>
            <a:r>
              <a:rPr lang="en-US" b="1" dirty="0"/>
              <a:t>Severe Hemophilia A: </a:t>
            </a:r>
            <a:r>
              <a:rPr lang="en-US" dirty="0"/>
              <a:t> Spontaneous Join (Diagnosed within two yrs. of life) .</a:t>
            </a:r>
            <a:endParaRPr lang="en-US" b="1" dirty="0"/>
          </a:p>
        </p:txBody>
      </p:sp>
    </p:spTree>
    <p:extLst>
      <p:ext uri="{BB962C8B-B14F-4D97-AF65-F5344CB8AC3E}">
        <p14:creationId xmlns:p14="http://schemas.microsoft.com/office/powerpoint/2010/main" val="307573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3246C-3F06-4817-9CCD-EE80D0AB41C9}"/>
              </a:ext>
            </a:extLst>
          </p:cNvPr>
          <p:cNvSpPr>
            <a:spLocks noGrp="1"/>
          </p:cNvSpPr>
          <p:nvPr>
            <p:ph type="title"/>
          </p:nvPr>
        </p:nvSpPr>
        <p:spPr/>
        <p:txBody>
          <a:bodyPr/>
          <a:lstStyle/>
          <a:p>
            <a:r>
              <a:rPr lang="en-US" dirty="0"/>
              <a:t>Hemophilia B</a:t>
            </a:r>
          </a:p>
        </p:txBody>
      </p:sp>
      <p:sp>
        <p:nvSpPr>
          <p:cNvPr id="3" name="Content Placeholder 2">
            <a:extLst>
              <a:ext uri="{FF2B5EF4-FFF2-40B4-BE49-F238E27FC236}">
                <a16:creationId xmlns:a16="http://schemas.microsoft.com/office/drawing/2014/main" id="{D1F7D890-E7F0-40F2-9DB4-7D24394A5037}"/>
              </a:ext>
            </a:extLst>
          </p:cNvPr>
          <p:cNvSpPr>
            <a:spLocks noGrp="1"/>
          </p:cNvSpPr>
          <p:nvPr>
            <p:ph idx="1"/>
          </p:nvPr>
        </p:nvSpPr>
        <p:spPr/>
        <p:txBody>
          <a:bodyPr/>
          <a:lstStyle/>
          <a:p>
            <a:pPr marL="342900" indent="-342900">
              <a:buFont typeface="Arial" panose="020B0604020202020204" pitchFamily="34" charset="0"/>
              <a:buChar char="•"/>
            </a:pPr>
            <a:r>
              <a:rPr lang="en-US" dirty="0"/>
              <a:t>Christmas disease or Factor IX Deficiency.</a:t>
            </a:r>
          </a:p>
          <a:p>
            <a:pPr marL="342900" indent="-342900">
              <a:buFont typeface="Arial" panose="020B0604020202020204" pitchFamily="34" charset="0"/>
              <a:buChar char="•"/>
            </a:pPr>
            <a:r>
              <a:rPr lang="en-US" dirty="0"/>
              <a:t>Figure 9 (FIX)</a:t>
            </a:r>
          </a:p>
          <a:p>
            <a:pPr marL="342900" indent="-342900">
              <a:buFont typeface="Arial" panose="020B0604020202020204" pitchFamily="34" charset="0"/>
              <a:buChar char="•"/>
            </a:pPr>
            <a:r>
              <a:rPr lang="en-US" dirty="0"/>
              <a:t>Two types of mutations: FVII gene – Hemophilia A and FIX gene – Hemophilia B.</a:t>
            </a:r>
          </a:p>
        </p:txBody>
      </p:sp>
    </p:spTree>
    <p:extLst>
      <p:ext uri="{BB962C8B-B14F-4D97-AF65-F5344CB8AC3E}">
        <p14:creationId xmlns:p14="http://schemas.microsoft.com/office/powerpoint/2010/main" val="2976241615"/>
      </p:ext>
    </p:extLst>
  </p:cSld>
  <p:clrMapOvr>
    <a:masterClrMapping/>
  </p:clrMapOvr>
</p:sld>
</file>

<file path=ppt/theme/theme1.xml><?xml version="1.0" encoding="utf-8"?>
<a:theme xmlns:a="http://schemas.openxmlformats.org/drawingml/2006/main" name="RocaVTI">
  <a:themeElements>
    <a:clrScheme name="Custom 101">
      <a:dk1>
        <a:sysClr val="windowText" lastClr="000000"/>
      </a:dk1>
      <a:lt1>
        <a:sysClr val="window" lastClr="FFFFFF"/>
      </a:lt1>
      <a:dk2>
        <a:srgbClr val="463443"/>
      </a:dk2>
      <a:lt2>
        <a:srgbClr val="F3F0E9"/>
      </a:lt2>
      <a:accent1>
        <a:srgbClr val="D45E5E"/>
      </a:accent1>
      <a:accent2>
        <a:srgbClr val="D49D8C"/>
      </a:accent2>
      <a:accent3>
        <a:srgbClr val="BF873A"/>
      </a:accent3>
      <a:accent4>
        <a:srgbClr val="C05050"/>
      </a:accent4>
      <a:accent5>
        <a:srgbClr val="A89F68"/>
      </a:accent5>
      <a:accent6>
        <a:srgbClr val="8F6B8A"/>
      </a:accent6>
      <a:hlink>
        <a:srgbClr val="D75681"/>
      </a:hlink>
      <a:folHlink>
        <a:srgbClr val="6C9D92"/>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docProps/app.xml><?xml version="1.0" encoding="utf-8"?>
<Properties xmlns="http://schemas.openxmlformats.org/officeDocument/2006/extended-properties" xmlns:vt="http://schemas.openxmlformats.org/officeDocument/2006/docPropsVTypes">
  <Template/>
  <TotalTime>449</TotalTime>
  <Words>950</Words>
  <Application>Microsoft Office PowerPoint</Application>
  <PresentationFormat>Widescreen</PresentationFormat>
  <Paragraphs>88</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Arial</vt:lpstr>
      <vt:lpstr>Arial</vt:lpstr>
      <vt:lpstr>Avenir Next LT Pro</vt:lpstr>
      <vt:lpstr>Avenir Next LT Pro Light</vt:lpstr>
      <vt:lpstr>Comic Sans MS</vt:lpstr>
      <vt:lpstr>Georgia Pro Semibold</vt:lpstr>
      <vt:lpstr>Modern Love</vt:lpstr>
      <vt:lpstr>Open Sans</vt:lpstr>
      <vt:lpstr>Source Sans Pro</vt:lpstr>
      <vt:lpstr>Trebuchet MS</vt:lpstr>
      <vt:lpstr>RocaVTI</vt:lpstr>
      <vt:lpstr>HEMOPHILIA</vt:lpstr>
      <vt:lpstr>CONTENTS</vt:lpstr>
      <vt:lpstr>What is hemophilia?</vt:lpstr>
      <vt:lpstr>History of Hemophilia</vt:lpstr>
      <vt:lpstr>History of hemophilia</vt:lpstr>
      <vt:lpstr>Causes of Hemophilia</vt:lpstr>
      <vt:lpstr>PowerPoint Presentation</vt:lpstr>
      <vt:lpstr>Hemophilia A</vt:lpstr>
      <vt:lpstr>Hemophilia B</vt:lpstr>
      <vt:lpstr>Symptoms</vt:lpstr>
      <vt:lpstr>Symptoms</vt:lpstr>
      <vt:lpstr>Conclusion</vt:lpstr>
      <vt:lpstr>Summary</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Hemophilia</dc:title>
  <dc:creator>Rishika Singh</dc:creator>
  <cp:lastModifiedBy>Rishika Singh</cp:lastModifiedBy>
  <cp:revision>38</cp:revision>
  <dcterms:created xsi:type="dcterms:W3CDTF">2022-01-18T10:27:00Z</dcterms:created>
  <dcterms:modified xsi:type="dcterms:W3CDTF">2022-01-21T05:07:32Z</dcterms:modified>
</cp:coreProperties>
</file>