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8288000" cy="10287000"/>
  <p:notesSz cx="6858000" cy="9144000"/>
  <p:embeddedFontLst>
    <p:embeddedFont>
      <p:font typeface="Alatsi" panose="020B0604020202020204" charset="0"/>
      <p:regular r:id="rId38"/>
    </p:embeddedFont>
    <p:embeddedFont>
      <p:font typeface="Canva Sans" panose="020B0604020202020204" charset="0"/>
      <p:regular r:id="rId39"/>
    </p:embeddedFont>
    <p:embeddedFont>
      <p:font typeface="Canva Sans Bold" panose="020B0604020202020204" charset="0"/>
      <p:regular r:id="rId40"/>
    </p:embeddedFont>
    <p:embeddedFont>
      <p:font typeface="DM Sans" pitchFamily="2" charset="0"/>
      <p:regular r:id="rId41"/>
    </p:embeddedFont>
    <p:embeddedFont>
      <p:font typeface="DM Sans Bold" charset="0"/>
      <p:regular r:id="rId42"/>
    </p:embeddedFont>
    <p:embeddedFont>
      <p:font typeface="Open Sans Bold" panose="020B060402020202020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02"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AEAAC4-F0FE-4F2F-84A6-85A153C22430}" type="datetimeFigureOut">
              <a:rPr lang="en-IN" smtClean="0"/>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2470F-44F2-4F8C-842D-6BA7B037CE61}" type="slidenum">
              <a:rPr lang="en-IN" smtClean="0"/>
              <a:t>‹#›</a:t>
            </a:fld>
            <a:endParaRPr lang="en-IN"/>
          </a:p>
        </p:txBody>
      </p:sp>
    </p:spTree>
    <p:extLst>
      <p:ext uri="{BB962C8B-B14F-4D97-AF65-F5344CB8AC3E}">
        <p14:creationId xmlns:p14="http://schemas.microsoft.com/office/powerpoint/2010/main" val="3887769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B2470F-44F2-4F8C-842D-6BA7B037CE61}" type="slidenum">
              <a:rPr lang="en-IN" smtClean="0"/>
              <a:t>17</a:t>
            </a:fld>
            <a:endParaRPr lang="en-IN"/>
          </a:p>
        </p:txBody>
      </p:sp>
    </p:spTree>
    <p:extLst>
      <p:ext uri="{BB962C8B-B14F-4D97-AF65-F5344CB8AC3E}">
        <p14:creationId xmlns:p14="http://schemas.microsoft.com/office/powerpoint/2010/main" val="430556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in/maps/dir/VIjay+Char+Rasta,+Sarvottam+Nagar+Society,+Navrangpura,+Ahmedabad,+Gujarat/Dada+Saheb+Na+Pagla,+Shree+Dada+Jinanand+Suri+Marg,+Sarvottam+Nagar+Society,+Navrangpura,+Ahmedabad,+Gujarat/L.D.+Engineering+College+BRTS+Bus+Stand,+120+Feet+Ring+Road,+Hollywood+Basti,+Gulbai+Tekra,+Ahmedabad,+Gujarat/Panjarapole+Cross+Rd,+Panjara+Pol,+Ambawadi,+Ahmedabad,+Gujarat+380015/Nehru+Nagar+Cir,+H+Colony,+Ambawadi,+Ahmedabad,+Gujarat+380015/@23.0328889,72.5384334,15z/data=!4m32!4m31!1m5!1m1!1s0x395e84941d81b855:0x9ca9d12f007a34ee!2m2!1d72.5491289!2d23.0426847!1m5!1m1!1s0x395e849308c94693:0x3ea59e5397e2d7c3!2m2!1d72.5504065!2d23.0398428!1m5!1m1!1s0x395e84eb6c6e968d:0xac7e652aa2d723a7!2m2!1d72.5488653!2d23.0349772!1m5!1m1!1s0x395e84c22d431127:0x4837fd6e9b1851ca!2m2!1d72.5447275!2d23.0270906!1m5!1m1!1s0x395e84dd72fe3ee3:0xd18de8e6571b77ee!2m2!1d72.5427482!2d23.022146!3e2?entry=ttu" TargetMode="External"/><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www.researchgate.net/figure/SUMO-traffic-controller-simulation_fig2_343735295" TargetMode="External"/><Relationship Id="rId5" Type="http://schemas.openxmlformats.org/officeDocument/2006/relationships/hyperlink" Target="https://github.com/eclipse-sumo/sumo" TargetMode="Externa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in/maps/dir/VIjay+Char+Rasta,+Sarvottam+Nagar+Society,+Navrangpura,+Ahmedabad,+Gujarat/Dada+Saheb+Na+Pagla,+Shree+Dada+Jinanand+Suri+Marg,+Sarvottam+Nagar+Society,+Navrangpura,+Ahmedabad,+Gujarat/L.D.+Engineering+College+BRTS+Bus+Stand,+120+Feet+Ring+Road,+Hollywood+Basti,+Gulbai+Tekra,+Ahmedabad,+Gujarat/Panjarapole+Cross+Rd,+Panjara+Pol,+Ambawadi,+Ahmedabad,+Gujarat+380015/Nehru+Nagar+Cir,+H+Colony,+Ambawadi,+Ahmedabad,+Gujarat+380015/@23.0328889,72.5384334,15z/data=!4m32!4m31!1m5!1m1!1s0x395e84941d81b855:0x9ca9d12f007a34ee!2m2!1d72.5491289!2d23.0426847!1m5!1m1!1s0x395e849308c94693:0x3ea59e5397e2d7c3!2m2!1d72.5504065!2d23.0398428!1m5!1m1!1s0x395e84eb6c6e968d:0xac7e652aa2d723a7!2m2!1d72.5488653!2d23.0349772!1m5!1m1!1s0x395e84c22d431127:0x4837fd6e9b1851ca!2m2!1d72.5447275!2d23.0270906!1m5!1m1!1s0x395e84dd72fe3ee3:0xd18de8e6571b77ee!2m2!1d72.5427482!2d23.022146!3e2?entry=ttu" TargetMode="External"/><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22.sv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hyperlink" Target="https://www.dnaindia.com/ahmedabad/report-amts-seeks-restriction-on-gsrtc-buses-in-city-2572770" TargetMode="External"/><Relationship Id="rId4" Type="http://schemas.openxmlformats.org/officeDocument/2006/relationships/hyperlink" Target="https://deshgujarat.com/2019/09/13/janmarg-gives-order-for-300-electric-buses-to-tata-motors-for-brts-ahmedabad-largest-so-far-in-the-country/"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26.sv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 Id="rId6" Type="http://schemas.openxmlformats.org/officeDocument/2006/relationships/hyperlink" Target="https://www.istockphoto.com/search/2/i" TargetMode="External"/><Relationship Id="rId5" Type="http://schemas.openxmlformats.org/officeDocument/2006/relationships/image" Target="../media/image1.jpeg"/><Relationship Id="rId4" Type="http://schemas.openxmlformats.org/officeDocument/2006/relationships/image" Target="../media/image49.jpeg"/></Relationships>
</file>

<file path=ppt/slides/_rels/slide3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51.jpeg"/><Relationship Id="rId7" Type="http://schemas.openxmlformats.org/officeDocument/2006/relationships/hyperlink" Target="https://www.istockphoto.com/search/2/i" TargetMode="External"/><Relationship Id="rId2" Type="http://schemas.openxmlformats.org/officeDocument/2006/relationships/image" Target="../media/image50.jpeg"/><Relationship Id="rId1" Type="http://schemas.openxmlformats.org/officeDocument/2006/relationships/slideLayout" Target="../slideLayouts/slideLayout7.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capacitiesindia.org/wp-content/uploads/2020/11/Rajkot-Final-Report-_Vs.pdf"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ahmedabadbrts.or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AHMEDABAD-BRT-NETWORK-MAP-IN-PHASE-WISE-MANNER-BRT-Stations-38m-long-3m-wide-median-bus_fig1_276159410"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unoosa.org/oosa/en/ourwork/space4sdgs/sdg7.html" TargetMode="External"/><Relationship Id="rId5" Type="http://schemas.openxmlformats.org/officeDocument/2006/relationships/hyperlink" Target="https://www.unoosa.org/oosa/en/ourwork/space4sdgs/sdg11.html"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202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5098693" y="2290909"/>
            <a:ext cx="11519797" cy="5460870"/>
          </a:xfrm>
          <a:prstGeom prst="rect">
            <a:avLst/>
          </a:prstGeom>
        </p:spPr>
        <p:txBody>
          <a:bodyPr lIns="0" tIns="0" rIns="0" bIns="0" rtlCol="0" anchor="t">
            <a:spAutoFit/>
          </a:bodyPr>
          <a:lstStyle/>
          <a:p>
            <a:pPr algn="ctr">
              <a:lnSpc>
                <a:spcPts val="6110"/>
              </a:lnSpc>
            </a:pPr>
            <a:r>
              <a:rPr lang="en-US" sz="6299">
                <a:solidFill>
                  <a:srgbClr val="000000"/>
                </a:solidFill>
                <a:latin typeface="Alatsi"/>
              </a:rPr>
              <a:t>ENHANCING EFFICIENCY AND SOCIETAL IMPACT OF AHMEDABAD'S BRTS: INTERVENTIONS AND INNOVATIONS</a:t>
            </a:r>
          </a:p>
          <a:p>
            <a:pPr algn="ctr">
              <a:lnSpc>
                <a:spcPts val="6110"/>
              </a:lnSpc>
            </a:pPr>
            <a:endParaRPr lang="en-US" sz="6299">
              <a:solidFill>
                <a:srgbClr val="000000"/>
              </a:solidFill>
              <a:latin typeface="Alatsi"/>
            </a:endParaRPr>
          </a:p>
          <a:p>
            <a:pPr algn="ctr">
              <a:lnSpc>
                <a:spcPts val="6110"/>
              </a:lnSpc>
            </a:pPr>
            <a:endParaRPr lang="en-US" sz="6299">
              <a:solidFill>
                <a:srgbClr val="000000"/>
              </a:solidFill>
              <a:latin typeface="Alatsi"/>
            </a:endParaRPr>
          </a:p>
        </p:txBody>
      </p:sp>
      <p:sp>
        <p:nvSpPr>
          <p:cNvPr id="13" name="TextBox 13"/>
          <p:cNvSpPr txBox="1"/>
          <p:nvPr/>
        </p:nvSpPr>
        <p:spPr>
          <a:xfrm>
            <a:off x="4545918" y="6444375"/>
            <a:ext cx="12625348" cy="606425"/>
          </a:xfrm>
          <a:prstGeom prst="rect">
            <a:avLst/>
          </a:prstGeom>
        </p:spPr>
        <p:txBody>
          <a:bodyPr lIns="0" tIns="0" rIns="0" bIns="0" rtlCol="0" anchor="t">
            <a:spAutoFit/>
          </a:bodyPr>
          <a:lstStyle/>
          <a:p>
            <a:pPr algn="ctr">
              <a:lnSpc>
                <a:spcPts val="4900"/>
              </a:lnSpc>
            </a:pPr>
            <a:r>
              <a:rPr lang="en-US" sz="3500">
                <a:solidFill>
                  <a:srgbClr val="000000"/>
                </a:solidFill>
                <a:latin typeface="Alatsi Bold"/>
              </a:rPr>
              <a:t>Presented By : Rishika Agarwal</a:t>
            </a:r>
          </a:p>
        </p:txBody>
      </p:sp>
      <p:sp>
        <p:nvSpPr>
          <p:cNvPr id="14" name="Freeform 14"/>
          <p:cNvSpPr/>
          <p:nvPr/>
        </p:nvSpPr>
        <p:spPr>
          <a:xfrm>
            <a:off x="16895056" y="8909727"/>
            <a:ext cx="1392944" cy="1377273"/>
          </a:xfrm>
          <a:custGeom>
            <a:avLst/>
            <a:gdLst/>
            <a:ahLst/>
            <a:cxnLst/>
            <a:rect l="l" t="t" r="r" b="b"/>
            <a:pathLst>
              <a:path w="1392944" h="1377273">
                <a:moveTo>
                  <a:pt x="0" y="0"/>
                </a:moveTo>
                <a:lnTo>
                  <a:pt x="1392944" y="0"/>
                </a:lnTo>
                <a:lnTo>
                  <a:pt x="1392944" y="1377273"/>
                </a:lnTo>
                <a:lnTo>
                  <a:pt x="0" y="1377273"/>
                </a:lnTo>
                <a:lnTo>
                  <a:pt x="0" y="0"/>
                </a:lnTo>
                <a:close/>
              </a:path>
            </a:pathLst>
          </a:custGeom>
          <a:blipFill>
            <a:blip r:embed="rId2"/>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77200" y="222250"/>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ANALYSIS OF THE SURVEY</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9</a:t>
              </a:r>
            </a:p>
          </p:txBody>
        </p:sp>
      </p:grpSp>
      <p:sp>
        <p:nvSpPr>
          <p:cNvPr id="8" name="Freeform 8"/>
          <p:cNvSpPr/>
          <p:nvPr/>
        </p:nvSpPr>
        <p:spPr>
          <a:xfrm>
            <a:off x="16929354" y="9025884"/>
            <a:ext cx="1358646" cy="1343361"/>
          </a:xfrm>
          <a:custGeom>
            <a:avLst/>
            <a:gdLst/>
            <a:ahLst/>
            <a:cxnLst/>
            <a:rect l="l" t="t" r="r" b="b"/>
            <a:pathLst>
              <a:path w="1358646" h="1343361">
                <a:moveTo>
                  <a:pt x="0" y="0"/>
                </a:moveTo>
                <a:lnTo>
                  <a:pt x="1358646" y="0"/>
                </a:lnTo>
                <a:lnTo>
                  <a:pt x="1358646" y="1343361"/>
                </a:lnTo>
                <a:lnTo>
                  <a:pt x="0" y="1343361"/>
                </a:lnTo>
                <a:lnTo>
                  <a:pt x="0" y="0"/>
                </a:lnTo>
                <a:close/>
              </a:path>
            </a:pathLst>
          </a:custGeom>
          <a:blipFill>
            <a:blip r:embed="rId2"/>
            <a:stretch>
              <a:fillRect/>
            </a:stretch>
          </a:blipFill>
        </p:spPr>
      </p:sp>
      <p:sp>
        <p:nvSpPr>
          <p:cNvPr id="10" name="Freeform 10"/>
          <p:cNvSpPr/>
          <p:nvPr/>
        </p:nvSpPr>
        <p:spPr>
          <a:xfrm>
            <a:off x="9322728" y="1905222"/>
            <a:ext cx="6015234" cy="4043097"/>
          </a:xfrm>
          <a:custGeom>
            <a:avLst/>
            <a:gdLst/>
            <a:ahLst/>
            <a:cxnLst/>
            <a:rect l="l" t="t" r="r" b="b"/>
            <a:pathLst>
              <a:path w="6015234" h="4043097">
                <a:moveTo>
                  <a:pt x="0" y="0"/>
                </a:moveTo>
                <a:lnTo>
                  <a:pt x="6015234" y="0"/>
                </a:lnTo>
                <a:lnTo>
                  <a:pt x="6015234" y="4043097"/>
                </a:lnTo>
                <a:lnTo>
                  <a:pt x="0" y="4043097"/>
                </a:lnTo>
                <a:lnTo>
                  <a:pt x="0" y="0"/>
                </a:lnTo>
                <a:close/>
              </a:path>
            </a:pathLst>
          </a:custGeom>
          <a:blipFill>
            <a:blip r:embed="rId3"/>
            <a:stretch>
              <a:fillRect l="-2652" r="-5967"/>
            </a:stretch>
          </a:blipFill>
        </p:spPr>
      </p:sp>
      <p:sp>
        <p:nvSpPr>
          <p:cNvPr id="11" name="Freeform 11"/>
          <p:cNvSpPr/>
          <p:nvPr/>
        </p:nvSpPr>
        <p:spPr>
          <a:xfrm>
            <a:off x="1991285" y="6176919"/>
            <a:ext cx="6160261" cy="3942027"/>
          </a:xfrm>
          <a:custGeom>
            <a:avLst/>
            <a:gdLst/>
            <a:ahLst/>
            <a:cxnLst/>
            <a:rect l="l" t="t" r="r" b="b"/>
            <a:pathLst>
              <a:path w="6160261" h="3942027">
                <a:moveTo>
                  <a:pt x="0" y="0"/>
                </a:moveTo>
                <a:lnTo>
                  <a:pt x="6160261" y="0"/>
                </a:lnTo>
                <a:lnTo>
                  <a:pt x="6160261" y="3942027"/>
                </a:lnTo>
                <a:lnTo>
                  <a:pt x="0" y="3942027"/>
                </a:lnTo>
                <a:lnTo>
                  <a:pt x="0" y="0"/>
                </a:lnTo>
                <a:close/>
              </a:path>
            </a:pathLst>
          </a:custGeom>
          <a:blipFill>
            <a:blip r:embed="rId4"/>
            <a:stretch>
              <a:fillRect r="-4142"/>
            </a:stretch>
          </a:blipFill>
        </p:spPr>
      </p:sp>
      <p:pic>
        <p:nvPicPr>
          <p:cNvPr id="14" name="Picture 13">
            <a:extLst>
              <a:ext uri="{FF2B5EF4-FFF2-40B4-BE49-F238E27FC236}">
                <a16:creationId xmlns:a16="http://schemas.microsoft.com/office/drawing/2014/main" id="{8AFB1FD3-AD0B-546F-F980-A0E0F6C8C866}"/>
              </a:ext>
            </a:extLst>
          </p:cNvPr>
          <p:cNvPicPr>
            <a:picLocks noChangeAspect="1"/>
          </p:cNvPicPr>
          <p:nvPr/>
        </p:nvPicPr>
        <p:blipFill>
          <a:blip r:embed="rId5"/>
          <a:stretch>
            <a:fillRect/>
          </a:stretch>
        </p:blipFill>
        <p:spPr>
          <a:xfrm>
            <a:off x="1984029" y="1914293"/>
            <a:ext cx="6167518" cy="4034026"/>
          </a:xfrm>
          <a:prstGeom prst="rect">
            <a:avLst/>
          </a:prstGeom>
        </p:spPr>
      </p:pic>
      <p:pic>
        <p:nvPicPr>
          <p:cNvPr id="16" name="Picture 15">
            <a:extLst>
              <a:ext uri="{FF2B5EF4-FFF2-40B4-BE49-F238E27FC236}">
                <a16:creationId xmlns:a16="http://schemas.microsoft.com/office/drawing/2014/main" id="{B7AD5B39-848C-42EC-C2CE-A446B8966355}"/>
              </a:ext>
            </a:extLst>
          </p:cNvPr>
          <p:cNvPicPr>
            <a:picLocks noChangeAspect="1"/>
          </p:cNvPicPr>
          <p:nvPr/>
        </p:nvPicPr>
        <p:blipFill>
          <a:blip r:embed="rId6"/>
          <a:stretch>
            <a:fillRect/>
          </a:stretch>
        </p:blipFill>
        <p:spPr>
          <a:xfrm>
            <a:off x="9274512" y="6176918"/>
            <a:ext cx="6015234" cy="38878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77200" y="222250"/>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ANALYSIS OF THE SURVEY</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10</a:t>
              </a:r>
            </a:p>
          </p:txBody>
        </p:sp>
      </p:grpSp>
      <p:sp>
        <p:nvSpPr>
          <p:cNvPr id="8" name="Freeform 8"/>
          <p:cNvSpPr/>
          <p:nvPr/>
        </p:nvSpPr>
        <p:spPr>
          <a:xfrm>
            <a:off x="16929354" y="9025884"/>
            <a:ext cx="1358646" cy="1343361"/>
          </a:xfrm>
          <a:custGeom>
            <a:avLst/>
            <a:gdLst/>
            <a:ahLst/>
            <a:cxnLst/>
            <a:rect l="l" t="t" r="r" b="b"/>
            <a:pathLst>
              <a:path w="1358646" h="1343361">
                <a:moveTo>
                  <a:pt x="0" y="0"/>
                </a:moveTo>
                <a:lnTo>
                  <a:pt x="1358646" y="0"/>
                </a:lnTo>
                <a:lnTo>
                  <a:pt x="1358646" y="1343361"/>
                </a:lnTo>
                <a:lnTo>
                  <a:pt x="0" y="1343361"/>
                </a:lnTo>
                <a:lnTo>
                  <a:pt x="0" y="0"/>
                </a:lnTo>
                <a:close/>
              </a:path>
            </a:pathLst>
          </a:custGeom>
          <a:blipFill>
            <a:blip r:embed="rId2"/>
            <a:stretch>
              <a:fillRect/>
            </a:stretch>
          </a:blipFill>
        </p:spPr>
      </p:sp>
      <p:sp>
        <p:nvSpPr>
          <p:cNvPr id="9" name="Freeform 9"/>
          <p:cNvSpPr/>
          <p:nvPr/>
        </p:nvSpPr>
        <p:spPr>
          <a:xfrm>
            <a:off x="8992500" y="3186786"/>
            <a:ext cx="9295500" cy="4897912"/>
          </a:xfrm>
          <a:custGeom>
            <a:avLst/>
            <a:gdLst/>
            <a:ahLst/>
            <a:cxnLst/>
            <a:rect l="l" t="t" r="r" b="b"/>
            <a:pathLst>
              <a:path w="9295500" h="4897912">
                <a:moveTo>
                  <a:pt x="0" y="0"/>
                </a:moveTo>
                <a:lnTo>
                  <a:pt x="9295500" y="0"/>
                </a:lnTo>
                <a:lnTo>
                  <a:pt x="9295500" y="4897912"/>
                </a:lnTo>
                <a:lnTo>
                  <a:pt x="0" y="4897912"/>
                </a:lnTo>
                <a:lnTo>
                  <a:pt x="0" y="0"/>
                </a:lnTo>
                <a:close/>
              </a:path>
            </a:pathLst>
          </a:custGeom>
          <a:blipFill>
            <a:blip r:embed="rId3"/>
            <a:stretch>
              <a:fillRect l="-488" r="-4234"/>
            </a:stretch>
          </a:blipFill>
        </p:spPr>
      </p:sp>
      <p:sp>
        <p:nvSpPr>
          <p:cNvPr id="10" name="Freeform 10"/>
          <p:cNvSpPr/>
          <p:nvPr/>
        </p:nvSpPr>
        <p:spPr>
          <a:xfrm>
            <a:off x="316623" y="3138810"/>
            <a:ext cx="8419445" cy="4945888"/>
          </a:xfrm>
          <a:custGeom>
            <a:avLst/>
            <a:gdLst/>
            <a:ahLst/>
            <a:cxnLst/>
            <a:rect l="l" t="t" r="r" b="b"/>
            <a:pathLst>
              <a:path w="8419445" h="4945888">
                <a:moveTo>
                  <a:pt x="0" y="0"/>
                </a:moveTo>
                <a:lnTo>
                  <a:pt x="8419445" y="0"/>
                </a:lnTo>
                <a:lnTo>
                  <a:pt x="8419445" y="4945888"/>
                </a:lnTo>
                <a:lnTo>
                  <a:pt x="0" y="4945888"/>
                </a:lnTo>
                <a:lnTo>
                  <a:pt x="0" y="0"/>
                </a:lnTo>
                <a:close/>
              </a:path>
            </a:pathLst>
          </a:custGeom>
          <a:blipFill>
            <a:blip r:embed="rId4"/>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26021" y="-53448"/>
            <a:ext cx="16230600" cy="1269359"/>
          </a:xfrm>
          <a:prstGeom prst="rect">
            <a:avLst/>
          </a:prstGeom>
        </p:spPr>
        <p:txBody>
          <a:bodyPr lIns="0" tIns="0" rIns="0" bIns="0" rtlCol="0" anchor="t">
            <a:spAutoFit/>
          </a:bodyPr>
          <a:lstStyle/>
          <a:p>
            <a:pPr algn="ctr">
              <a:lnSpc>
                <a:spcPts val="10360"/>
              </a:lnSpc>
            </a:pPr>
            <a:r>
              <a:rPr lang="en-US" sz="7400">
                <a:solidFill>
                  <a:srgbClr val="000000"/>
                </a:solidFill>
                <a:latin typeface="Alatsi Bold"/>
              </a:rPr>
              <a:t>AMTS, BRTS AND METRO ROUTES </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11</a:t>
              </a:r>
            </a:p>
          </p:txBody>
        </p:sp>
      </p:grpSp>
      <p:sp>
        <p:nvSpPr>
          <p:cNvPr id="8" name="Freeform 8"/>
          <p:cNvSpPr/>
          <p:nvPr/>
        </p:nvSpPr>
        <p:spPr>
          <a:xfrm>
            <a:off x="1344130" y="1215912"/>
            <a:ext cx="11317927" cy="9071088"/>
          </a:xfrm>
          <a:custGeom>
            <a:avLst/>
            <a:gdLst/>
            <a:ahLst/>
            <a:cxnLst/>
            <a:rect l="l" t="t" r="r" b="b"/>
            <a:pathLst>
              <a:path w="11317927" h="9071088">
                <a:moveTo>
                  <a:pt x="0" y="0"/>
                </a:moveTo>
                <a:lnTo>
                  <a:pt x="11317928" y="0"/>
                </a:lnTo>
                <a:lnTo>
                  <a:pt x="11317928" y="9071088"/>
                </a:lnTo>
                <a:lnTo>
                  <a:pt x="0" y="9071088"/>
                </a:lnTo>
                <a:lnTo>
                  <a:pt x="0" y="0"/>
                </a:lnTo>
                <a:close/>
              </a:path>
            </a:pathLst>
          </a:custGeom>
          <a:blipFill>
            <a:blip r:embed="rId2"/>
            <a:stretch>
              <a:fillRect/>
            </a:stretch>
          </a:blipFill>
        </p:spPr>
      </p:sp>
      <p:sp>
        <p:nvSpPr>
          <p:cNvPr id="9" name="TextBox 9"/>
          <p:cNvSpPr txBox="1"/>
          <p:nvPr/>
        </p:nvSpPr>
        <p:spPr>
          <a:xfrm>
            <a:off x="12396915" y="7521392"/>
            <a:ext cx="6067624" cy="1934845"/>
          </a:xfrm>
          <a:prstGeom prst="rect">
            <a:avLst/>
          </a:prstGeom>
        </p:spPr>
        <p:txBody>
          <a:bodyPr lIns="0" tIns="0" rIns="0" bIns="0" rtlCol="0" anchor="t">
            <a:spAutoFit/>
          </a:bodyPr>
          <a:lstStyle/>
          <a:p>
            <a:pPr algn="ctr">
              <a:lnSpc>
                <a:spcPts val="3079"/>
              </a:lnSpc>
              <a:spcBef>
                <a:spcPct val="0"/>
              </a:spcBef>
            </a:pPr>
            <a:r>
              <a:rPr lang="en-US" sz="2199">
                <a:solidFill>
                  <a:srgbClr val="000000"/>
                </a:solidFill>
                <a:latin typeface="Alatsi"/>
                <a:hlinkClick r:id="rId3" tooltip="https://www.google.co.in/maps/dir/VIjay+Char+Rasta,+Sarvottam+Nagar+Society,+Navrangpura,+Ahmedabad,+Gujarat/Dada+Saheb+Na+Pagla,+Shree+Dada+Jinanand+Suri+Marg,+Sarvottam+Nagar+Society,+Navrangpura,+Ahmedabad,+Gujarat/L.D.+Engineering+College+BRTS+Bus+Stand,+120+Feet+Ring+Road,+Hollywood+Basti,+Gulbai+Tekra,+Ahmedabad,+Gujarat/Panjarapole+Cross+Rd,+Panjara+Pol,+Ambawadi,+Ahmedabad,+Gujarat+380015/Nehru+Nagar+Cir,+H+Colony,+Ambawadi,+Ahmedabad,+Gujarat+380015/@23.0328889,72.5384334,15z/data=!4m32!4m31!1m5!1m1!1s0x395e84941d81b855:0x9ca9d12f007a34ee!2m2!1d72.5491289!2d23.0426847!1m5!1m1!1s0x395e849308c94693:0x3ea59e5397e2d7c3!2m2!1d72.5504065!2d23.0398428!1m5!1m1!1s0x395e84eb6c6e968d:0xac7e652aa2d723a7!2m2!1d72.5488653!2d23.0349772!1m5!1m1!1s0x395e84c22d431127:0x4837fd6e9b1851ca!2m2!1d72.5447275!2d23.0270906!1m5!1m1!1s0x395e84dd72fe3ee3:0xd18de8e6571b77ee!2m2!1d72.5427482!2d23.022146!3e2?entry=ttu"/>
              </a:rPr>
              <a:t>Figure 4: A</a:t>
            </a:r>
            <a:r>
              <a:rPr lang="en-US" sz="2199">
                <a:solidFill>
                  <a:srgbClr val="000000"/>
                </a:solidFill>
                <a:latin typeface="Alatsi"/>
              </a:rPr>
              <a:t>MTS, BRTS and metro routes</a:t>
            </a:r>
          </a:p>
          <a:p>
            <a:pPr algn="ctr">
              <a:lnSpc>
                <a:spcPts val="3079"/>
              </a:lnSpc>
              <a:spcBef>
                <a:spcPct val="0"/>
              </a:spcBef>
            </a:pPr>
            <a:r>
              <a:rPr lang="en-US" sz="2199">
                <a:solidFill>
                  <a:srgbClr val="000000"/>
                </a:solidFill>
                <a:latin typeface="Alatsi"/>
                <a:hlinkClick r:id="rId3" tooltip="https://www.google.co.in/maps/dir/VIjay+Char+Rasta,+Sarvottam+Nagar+Society,+Navrangpura,+Ahmedabad,+Gujarat/Dada+Saheb+Na+Pagla,+Shree+Dada+Jinanand+Suri+Marg,+Sarvottam+Nagar+Society,+Navrangpura,+Ahmedabad,+Gujarat/L.D.+Engineering+College+BRTS+Bus+Stand,+120+Feet+Ring+Road,+Hollywood+Basti,+Gulbai+Tekra,+Ahmedabad,+Gujarat/Panjarapole+Cross+Rd,+Panjara+Pol,+Ambawadi,+Ahmedabad,+Gujarat+380015/Nehru+Nagar+Cir,+H+Colony,+Ambawadi,+Ahmedabad,+Gujarat+380015/@23.0328889,72.5384334,15z/data=!4m32!4m31!1m5!1m1!1s0x395e84941d81b855:0x9ca9d12f007a34ee!2m2!1d72.5491289!2d23.0426847!1m5!1m1!1s0x395e849308c94693:0x3ea59e5397e2d7c3!2m2!1d72.5504065!2d23.0398428!1m5!1m1!1s0x395e84eb6c6e968d:0xac7e652aa2d723a7!2m2!1d72.5488653!2d23.0349772!1m5!1m1!1s0x395e84c22d431127:0x4837fd6e9b1851ca!2m2!1d72.5447275!2d23.0270906!1m5!1m1!1s0x395e84dd72fe3ee3:0xd18de8e6571b77ee!2m2!1d72.5427482!2d23.022146!3e2?entry=ttu"/>
              </a:rPr>
              <a:t>Source: Shah, J. S., &amp; Adhvaryu, B. (2016). Public transport accessibility levels for Ahmedabad, India. Journal of Public Transportation. </a:t>
            </a:r>
          </a:p>
          <a:p>
            <a:pPr algn="ctr">
              <a:lnSpc>
                <a:spcPts val="3079"/>
              </a:lnSpc>
              <a:spcBef>
                <a:spcPct val="0"/>
              </a:spcBef>
            </a:pPr>
            <a:endParaRPr lang="en-US" sz="2199">
              <a:solidFill>
                <a:srgbClr val="000000"/>
              </a:solidFill>
              <a:latin typeface="Alatsi"/>
              <a:hlinkClick r:id="rId3" tooltip="https://www.google.co.in/maps/dir/VIjay+Char+Rasta,+Sarvottam+Nagar+Society,+Navrangpura,+Ahmedabad,+Gujarat/Dada+Saheb+Na+Pagla,+Shree+Dada+Jinanand+Suri+Marg,+Sarvottam+Nagar+Society,+Navrangpura,+Ahmedabad,+Gujarat/L.D.+Engineering+College+BRTS+Bus+Stand,+120+Feet+Ring+Road,+Hollywood+Basti,+Gulbai+Tekra,+Ahmedabad,+Gujarat/Panjarapole+Cross+Rd,+Panjara+Pol,+Ambawadi,+Ahmedabad,+Gujarat+380015/Nehru+Nagar+Cir,+H+Colony,+Ambawadi,+Ahmedabad,+Gujarat+380015/@23.0328889,72.5384334,15z/data=!4m32!4m31!1m5!1m1!1s0x395e84941d81b855:0x9ca9d12f007a34ee!2m2!1d72.5491289!2d23.0426847!1m5!1m1!1s0x395e849308c94693:0x3ea59e5397e2d7c3!2m2!1d72.5504065!2d23.0398428!1m5!1m1!1s0x395e84eb6c6e968d:0xac7e652aa2d723a7!2m2!1d72.5488653!2d23.0349772!1m5!1m1!1s0x395e84c22d431127:0x4837fd6e9b1851ca!2m2!1d72.5447275!2d23.0270906!1m5!1m1!1s0x395e84dd72fe3ee3:0xd18de8e6571b77ee!2m2!1d72.5427482!2d23.022146!3e2?entry=ttu"/>
            </a:endParaRPr>
          </a:p>
        </p:txBody>
      </p:sp>
      <p:sp>
        <p:nvSpPr>
          <p:cNvPr id="10" name="Freeform 10"/>
          <p:cNvSpPr/>
          <p:nvPr/>
        </p:nvSpPr>
        <p:spPr>
          <a:xfrm>
            <a:off x="17146226" y="9158071"/>
            <a:ext cx="1141774" cy="1128929"/>
          </a:xfrm>
          <a:custGeom>
            <a:avLst/>
            <a:gdLst/>
            <a:ahLst/>
            <a:cxnLst/>
            <a:rect l="l" t="t" r="r" b="b"/>
            <a:pathLst>
              <a:path w="1141774" h="1128929">
                <a:moveTo>
                  <a:pt x="0" y="0"/>
                </a:moveTo>
                <a:lnTo>
                  <a:pt x="1141774" y="0"/>
                </a:lnTo>
                <a:lnTo>
                  <a:pt x="1141774" y="1128929"/>
                </a:lnTo>
                <a:lnTo>
                  <a:pt x="0" y="1128929"/>
                </a:lnTo>
                <a:lnTo>
                  <a:pt x="0" y="0"/>
                </a:lnTo>
                <a:close/>
              </a:path>
            </a:pathLst>
          </a:custGeom>
          <a:blipFill>
            <a:blip r:embed="rId4"/>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77200" y="1072201"/>
            <a:ext cx="16230600" cy="1078224"/>
          </a:xfrm>
          <a:prstGeom prst="rect">
            <a:avLst/>
          </a:prstGeom>
        </p:spPr>
        <p:txBody>
          <a:bodyPr lIns="0" tIns="0" rIns="0" bIns="0" rtlCol="0" anchor="t">
            <a:spAutoFit/>
          </a:bodyPr>
          <a:lstStyle/>
          <a:p>
            <a:pPr algn="ctr">
              <a:lnSpc>
                <a:spcPts val="8820"/>
              </a:lnSpc>
            </a:pPr>
            <a:r>
              <a:rPr lang="en-US" sz="6300">
                <a:solidFill>
                  <a:srgbClr val="000000"/>
                </a:solidFill>
                <a:latin typeface="Alatsi Bold"/>
              </a:rPr>
              <a:t>SUMO (SIMULATION OF URBAN MOBILITY)</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12</a:t>
              </a:r>
            </a:p>
          </p:txBody>
        </p:sp>
      </p:grpSp>
      <p:sp>
        <p:nvSpPr>
          <p:cNvPr id="8" name="TextBox 8"/>
          <p:cNvSpPr txBox="1"/>
          <p:nvPr/>
        </p:nvSpPr>
        <p:spPr>
          <a:xfrm>
            <a:off x="1344539" y="2750960"/>
            <a:ext cx="15295922" cy="4106493"/>
          </a:xfrm>
          <a:prstGeom prst="rect">
            <a:avLst/>
          </a:prstGeom>
        </p:spPr>
        <p:txBody>
          <a:bodyPr lIns="0" tIns="0" rIns="0" bIns="0" rtlCol="0" anchor="t">
            <a:spAutoFit/>
          </a:bodyPr>
          <a:lstStyle/>
          <a:p>
            <a:pPr marL="556387" lvl="1" indent="-278194" algn="l">
              <a:lnSpc>
                <a:spcPts val="3607"/>
              </a:lnSpc>
              <a:buFont typeface="Arial"/>
              <a:buChar char="•"/>
            </a:pPr>
            <a:r>
              <a:rPr lang="en-US" sz="2577">
                <a:solidFill>
                  <a:srgbClr val="000000"/>
                </a:solidFill>
                <a:latin typeface="Alatsi"/>
              </a:rPr>
              <a:t>Simulation of Urban Mobility (SUMO) is an open source and continuous traffic simulation package designed to handle large networks. </a:t>
            </a:r>
          </a:p>
          <a:p>
            <a:pPr algn="l">
              <a:lnSpc>
                <a:spcPts val="3607"/>
              </a:lnSpc>
            </a:pPr>
            <a:endParaRPr lang="en-US" sz="2577">
              <a:solidFill>
                <a:srgbClr val="000000"/>
              </a:solidFill>
              <a:latin typeface="Alatsi"/>
            </a:endParaRPr>
          </a:p>
          <a:p>
            <a:pPr marL="556387" lvl="1" indent="-278194" algn="l">
              <a:lnSpc>
                <a:spcPts val="3607"/>
              </a:lnSpc>
              <a:buFont typeface="Arial"/>
              <a:buChar char="•"/>
            </a:pPr>
            <a:r>
              <a:rPr lang="en-US" sz="2577">
                <a:solidFill>
                  <a:srgbClr val="000000"/>
                </a:solidFill>
                <a:latin typeface="Alatsi"/>
              </a:rPr>
              <a:t>Main features in SUMO include multimodal traffic, network import and traffic lights. </a:t>
            </a:r>
          </a:p>
          <a:p>
            <a:pPr algn="l">
              <a:lnSpc>
                <a:spcPts val="3607"/>
              </a:lnSpc>
            </a:pPr>
            <a:endParaRPr lang="en-US" sz="2577">
              <a:solidFill>
                <a:srgbClr val="000000"/>
              </a:solidFill>
              <a:latin typeface="Alatsi"/>
            </a:endParaRPr>
          </a:p>
          <a:p>
            <a:pPr marL="556387" lvl="1" indent="-278194" algn="l">
              <a:lnSpc>
                <a:spcPts val="3607"/>
              </a:lnSpc>
              <a:buFont typeface="Arial"/>
              <a:buChar char="•"/>
            </a:pPr>
            <a:r>
              <a:rPr lang="en-US" sz="2577">
                <a:solidFill>
                  <a:srgbClr val="000000"/>
                </a:solidFill>
                <a:latin typeface="Alatsi"/>
              </a:rPr>
              <a:t>The </a:t>
            </a:r>
            <a:r>
              <a:rPr lang="en-US" sz="2577">
                <a:solidFill>
                  <a:srgbClr val="000000"/>
                </a:solidFill>
                <a:latin typeface="Alatsi Semi-Bold"/>
              </a:rPr>
              <a:t>heterogeneous traffic</a:t>
            </a:r>
            <a:r>
              <a:rPr lang="en-US" sz="2577">
                <a:solidFill>
                  <a:srgbClr val="000000"/>
                </a:solidFill>
                <a:latin typeface="Alatsi"/>
              </a:rPr>
              <a:t> environment in India poses unique challenges but by a research in IIT Bombay by utilizing SUMO they were able to create virtual environments that closely resembled real-world traffic conditions in Indian cities (Sashank, Y., et al. (2020).</a:t>
            </a:r>
          </a:p>
          <a:p>
            <a:pPr algn="l">
              <a:lnSpc>
                <a:spcPts val="3607"/>
              </a:lnSpc>
            </a:pPr>
            <a:endParaRPr lang="en-US" sz="2577">
              <a:solidFill>
                <a:srgbClr val="000000"/>
              </a:solidFill>
              <a:latin typeface="Alatsi"/>
            </a:endParaRPr>
          </a:p>
        </p:txBody>
      </p:sp>
      <p:sp>
        <p:nvSpPr>
          <p:cNvPr id="9" name="Freeform 9"/>
          <p:cNvSpPr/>
          <p:nvPr/>
        </p:nvSpPr>
        <p:spPr>
          <a:xfrm>
            <a:off x="16899375" y="8913997"/>
            <a:ext cx="1388625" cy="1373003"/>
          </a:xfrm>
          <a:custGeom>
            <a:avLst/>
            <a:gdLst/>
            <a:ahLst/>
            <a:cxnLst/>
            <a:rect l="l" t="t" r="r" b="b"/>
            <a:pathLst>
              <a:path w="1388625" h="1373003">
                <a:moveTo>
                  <a:pt x="0" y="0"/>
                </a:moveTo>
                <a:lnTo>
                  <a:pt x="1388625" y="0"/>
                </a:lnTo>
                <a:lnTo>
                  <a:pt x="1388625" y="1373003"/>
                </a:lnTo>
                <a:lnTo>
                  <a:pt x="0" y="1373003"/>
                </a:lnTo>
                <a:lnTo>
                  <a:pt x="0" y="0"/>
                </a:lnTo>
                <a:close/>
              </a:path>
            </a:pathLst>
          </a:custGeom>
          <a:blipFill>
            <a:blip r:embed="rId2"/>
            <a:stretch>
              <a:fillRect/>
            </a:stretch>
          </a:blipFill>
        </p:spPr>
      </p:sp>
      <p:sp>
        <p:nvSpPr>
          <p:cNvPr id="10" name="Freeform 10"/>
          <p:cNvSpPr/>
          <p:nvPr/>
        </p:nvSpPr>
        <p:spPr>
          <a:xfrm>
            <a:off x="1654065" y="6564649"/>
            <a:ext cx="9762171" cy="3035849"/>
          </a:xfrm>
          <a:custGeom>
            <a:avLst/>
            <a:gdLst/>
            <a:ahLst/>
            <a:cxnLst/>
            <a:rect l="l" t="t" r="r" b="b"/>
            <a:pathLst>
              <a:path w="9762171" h="3035849">
                <a:moveTo>
                  <a:pt x="0" y="0"/>
                </a:moveTo>
                <a:lnTo>
                  <a:pt x="9762171" y="0"/>
                </a:lnTo>
                <a:lnTo>
                  <a:pt x="9762171" y="3035849"/>
                </a:lnTo>
                <a:lnTo>
                  <a:pt x="0" y="3035849"/>
                </a:lnTo>
                <a:lnTo>
                  <a:pt x="0" y="0"/>
                </a:lnTo>
                <a:close/>
              </a:path>
            </a:pathLst>
          </a:custGeom>
          <a:blipFill>
            <a:blip r:embed="rId3"/>
            <a:stretch>
              <a:fillRect t="-220" b="-9479"/>
            </a:stretch>
          </a:blipFill>
        </p:spPr>
      </p:sp>
      <p:sp>
        <p:nvSpPr>
          <p:cNvPr id="11" name="Freeform 11"/>
          <p:cNvSpPr/>
          <p:nvPr/>
        </p:nvSpPr>
        <p:spPr>
          <a:xfrm>
            <a:off x="12036575" y="6564649"/>
            <a:ext cx="3822580" cy="3035849"/>
          </a:xfrm>
          <a:custGeom>
            <a:avLst/>
            <a:gdLst/>
            <a:ahLst/>
            <a:cxnLst/>
            <a:rect l="l" t="t" r="r" b="b"/>
            <a:pathLst>
              <a:path w="3822580" h="3035849">
                <a:moveTo>
                  <a:pt x="0" y="0"/>
                </a:moveTo>
                <a:lnTo>
                  <a:pt x="3822580" y="0"/>
                </a:lnTo>
                <a:lnTo>
                  <a:pt x="3822580" y="3035849"/>
                </a:lnTo>
                <a:lnTo>
                  <a:pt x="0" y="3035849"/>
                </a:lnTo>
                <a:lnTo>
                  <a:pt x="0" y="0"/>
                </a:lnTo>
                <a:close/>
              </a:path>
            </a:pathLst>
          </a:custGeom>
          <a:blipFill>
            <a:blip r:embed="rId4"/>
            <a:stretch>
              <a:fillRect b="-7185"/>
            </a:stretch>
          </a:blipFill>
        </p:spPr>
      </p:sp>
      <p:sp>
        <p:nvSpPr>
          <p:cNvPr id="12" name="TextBox 12"/>
          <p:cNvSpPr txBox="1"/>
          <p:nvPr/>
        </p:nvSpPr>
        <p:spPr>
          <a:xfrm>
            <a:off x="4404468" y="9562398"/>
            <a:ext cx="3947517" cy="656590"/>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Alatsi"/>
                <a:hlinkClick r:id="rId5" tooltip="https://github.com/eclipse-sumo/sumo"/>
              </a:rPr>
              <a:t>Figure 4: SUMO </a:t>
            </a:r>
          </a:p>
          <a:p>
            <a:pPr algn="ctr">
              <a:lnSpc>
                <a:spcPts val="2659"/>
              </a:lnSpc>
              <a:spcBef>
                <a:spcPct val="0"/>
              </a:spcBef>
            </a:pPr>
            <a:r>
              <a:rPr lang="en-US" sz="1899">
                <a:solidFill>
                  <a:srgbClr val="000000"/>
                </a:solidFill>
                <a:latin typeface="Alatsi"/>
                <a:hlinkClick r:id="rId5" tooltip="https://github.com/eclipse-sumo/sumo"/>
              </a:rPr>
              <a:t>Source: “SUMO  software logo” Github</a:t>
            </a:r>
          </a:p>
        </p:txBody>
      </p:sp>
      <p:sp>
        <p:nvSpPr>
          <p:cNvPr id="13" name="TextBox 13"/>
          <p:cNvSpPr txBox="1"/>
          <p:nvPr/>
        </p:nvSpPr>
        <p:spPr>
          <a:xfrm>
            <a:off x="11507084" y="9630410"/>
            <a:ext cx="4881562" cy="656590"/>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Alatsi"/>
                <a:hlinkClick r:id="rId6" tooltip="https://www.researchgate.net/figure/SUMO-traffic-controller-simulation_fig2_343735295"/>
              </a:rPr>
              <a:t>Figure 5: SUMO example</a:t>
            </a:r>
          </a:p>
          <a:p>
            <a:pPr algn="ctr">
              <a:lnSpc>
                <a:spcPts val="2659"/>
              </a:lnSpc>
              <a:spcBef>
                <a:spcPct val="0"/>
              </a:spcBef>
            </a:pPr>
            <a:r>
              <a:rPr lang="en-US" sz="1899">
                <a:solidFill>
                  <a:srgbClr val="000000"/>
                </a:solidFill>
                <a:latin typeface="Alatsi"/>
                <a:hlinkClick r:id="rId6" tooltip="https://www.researchgate.net/figure/SUMO-traffic-controller-simulation_fig2_343735295"/>
              </a:rPr>
              <a:t>Source: “SUMO  simple example” </a:t>
            </a:r>
            <a:r>
              <a:rPr lang="en-US" sz="1899">
                <a:solidFill>
                  <a:srgbClr val="000000"/>
                </a:solidFill>
                <a:latin typeface="Alatsi"/>
              </a:rPr>
              <a:t>ResearchGate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0" y="30162"/>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STUDY AREA</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13</a:t>
              </a:r>
            </a:p>
          </p:txBody>
        </p:sp>
      </p:grpSp>
      <p:sp>
        <p:nvSpPr>
          <p:cNvPr id="8" name="Freeform 8"/>
          <p:cNvSpPr/>
          <p:nvPr/>
        </p:nvSpPr>
        <p:spPr>
          <a:xfrm>
            <a:off x="5127954" y="1673225"/>
            <a:ext cx="7190997" cy="8494628"/>
          </a:xfrm>
          <a:custGeom>
            <a:avLst/>
            <a:gdLst/>
            <a:ahLst/>
            <a:cxnLst/>
            <a:rect l="l" t="t" r="r" b="b"/>
            <a:pathLst>
              <a:path w="7190997" h="8494628">
                <a:moveTo>
                  <a:pt x="0" y="0"/>
                </a:moveTo>
                <a:lnTo>
                  <a:pt x="7190996" y="0"/>
                </a:lnTo>
                <a:lnTo>
                  <a:pt x="7190996" y="8494628"/>
                </a:lnTo>
                <a:lnTo>
                  <a:pt x="0" y="8494628"/>
                </a:lnTo>
                <a:lnTo>
                  <a:pt x="0" y="0"/>
                </a:lnTo>
                <a:close/>
              </a:path>
            </a:pathLst>
          </a:custGeom>
          <a:blipFill>
            <a:blip r:embed="rId2"/>
            <a:stretch>
              <a:fillRect/>
            </a:stretch>
          </a:blipFill>
        </p:spPr>
      </p:sp>
      <p:sp>
        <p:nvSpPr>
          <p:cNvPr id="9" name="TextBox 9"/>
          <p:cNvSpPr txBox="1"/>
          <p:nvPr/>
        </p:nvSpPr>
        <p:spPr>
          <a:xfrm>
            <a:off x="12927360" y="9220200"/>
            <a:ext cx="3313956" cy="763270"/>
          </a:xfrm>
          <a:prstGeom prst="rect">
            <a:avLst/>
          </a:prstGeom>
        </p:spPr>
        <p:txBody>
          <a:bodyPr lIns="0" tIns="0" rIns="0" bIns="0" rtlCol="0" anchor="t">
            <a:spAutoFit/>
          </a:bodyPr>
          <a:lstStyle/>
          <a:p>
            <a:pPr algn="ctr">
              <a:lnSpc>
                <a:spcPts val="3079"/>
              </a:lnSpc>
              <a:spcBef>
                <a:spcPct val="0"/>
              </a:spcBef>
            </a:pPr>
            <a:r>
              <a:rPr lang="en-US" sz="2199">
                <a:solidFill>
                  <a:srgbClr val="000000"/>
                </a:solidFill>
                <a:latin typeface="Alatsi"/>
                <a:hlinkClick r:id="rId3" tooltip="https://www.google.co.in/maps/dir/VIjay+Char+Rasta,+Sarvottam+Nagar+Society,+Navrangpura,+Ahmedabad,+Gujarat/Dada+Saheb+Na+Pagla,+Shree+Dada+Jinanand+Suri+Marg,+Sarvottam+Nagar+Society,+Navrangpura,+Ahmedabad,+Gujarat/L.D.+Engineering+College+BRTS+Bus+Stand,+120+Feet+Ring+Road,+Hollywood+Basti,+Gulbai+Tekra,+Ahmedabad,+Gujarat/Panjarapole+Cross+Rd,+Panjara+Pol,+Ambawadi,+Ahmedabad,+Gujarat+380015/Nehru+Nagar+Cir,+H+Colony,+Ambawadi,+Ahmedabad,+Gujarat+380015/@23.0328889,72.5384334,15z/data=!4m32!4m31!1m5!1m1!1s0x395e84941d81b855:0x9ca9d12f007a34ee!2m2!1d72.5491289!2d23.0426847!1m5!1m1!1s0x395e849308c94693:0x3ea59e5397e2d7c3!2m2!1d72.5504065!2d23.0398428!1m5!1m1!1s0x395e84eb6c6e968d:0xac7e652aa2d723a7!2m2!1d72.5488653!2d23.0349772!1m5!1m1!1s0x395e84c22d431127:0x4837fd6e9b1851ca!2m2!1d72.5447275!2d23.0270906!1m5!1m1!1s0x395e84dd72fe3ee3:0xd18de8e6571b77ee!2m2!1d72.5427482!2d23.022146!3e2?entry=ttu"/>
              </a:rPr>
              <a:t>Figure 6: Map of Study Area </a:t>
            </a:r>
          </a:p>
          <a:p>
            <a:pPr algn="ctr">
              <a:lnSpc>
                <a:spcPts val="3079"/>
              </a:lnSpc>
              <a:spcBef>
                <a:spcPct val="0"/>
              </a:spcBef>
            </a:pPr>
            <a:r>
              <a:rPr lang="en-US" sz="2199">
                <a:solidFill>
                  <a:srgbClr val="000000"/>
                </a:solidFill>
                <a:latin typeface="Alatsi"/>
                <a:hlinkClick r:id="rId3" tooltip="https://www.google.co.in/maps/dir/VIjay+Char+Rasta,+Sarvottam+Nagar+Society,+Navrangpura,+Ahmedabad,+Gujarat/Dada+Saheb+Na+Pagla,+Shree+Dada+Jinanand+Suri+Marg,+Sarvottam+Nagar+Society,+Navrangpura,+Ahmedabad,+Gujarat/L.D.+Engineering+College+BRTS+Bus+Stand,+120+Feet+Ring+Road,+Hollywood+Basti,+Gulbai+Tekra,+Ahmedabad,+Gujarat/Panjarapole+Cross+Rd,+Panjara+Pol,+Ambawadi,+Ahmedabad,+Gujarat+380015/Nehru+Nagar+Cir,+H+Colony,+Ambawadi,+Ahmedabad,+Gujarat+380015/@23.0328889,72.5384334,15z/data=!4m32!4m31!1m5!1m1!1s0x395e84941d81b855:0x9ca9d12f007a34ee!2m2!1d72.5491289!2d23.0426847!1m5!1m1!1s0x395e849308c94693:0x3ea59e5397e2d7c3!2m2!1d72.5504065!2d23.0398428!1m5!1m1!1s0x395e84eb6c6e968d:0xac7e652aa2d723a7!2m2!1d72.5488653!2d23.0349772!1m5!1m1!1s0x395e84c22d431127:0x4837fd6e9b1851ca!2m2!1d72.5447275!2d23.0270906!1m5!1m1!1s0x395e84dd72fe3ee3:0xd18de8e6571b77ee!2m2!1d72.5427482!2d23.022146!3e2?entry=ttu"/>
              </a:rPr>
              <a:t>Source: Google Maps </a:t>
            </a:r>
          </a:p>
        </p:txBody>
      </p:sp>
      <p:sp>
        <p:nvSpPr>
          <p:cNvPr id="10" name="Freeform 10"/>
          <p:cNvSpPr/>
          <p:nvPr/>
        </p:nvSpPr>
        <p:spPr>
          <a:xfrm>
            <a:off x="16849893" y="8865072"/>
            <a:ext cx="1438107" cy="1421928"/>
          </a:xfrm>
          <a:custGeom>
            <a:avLst/>
            <a:gdLst/>
            <a:ahLst/>
            <a:cxnLst/>
            <a:rect l="l" t="t" r="r" b="b"/>
            <a:pathLst>
              <a:path w="1438107" h="1421928">
                <a:moveTo>
                  <a:pt x="0" y="0"/>
                </a:moveTo>
                <a:lnTo>
                  <a:pt x="1438107" y="0"/>
                </a:lnTo>
                <a:lnTo>
                  <a:pt x="1438107" y="1421928"/>
                </a:lnTo>
                <a:lnTo>
                  <a:pt x="0" y="1421928"/>
                </a:lnTo>
                <a:lnTo>
                  <a:pt x="0" y="0"/>
                </a:lnTo>
                <a:close/>
              </a:path>
            </a:pathLst>
          </a:custGeom>
          <a:blipFill>
            <a:blip r:embed="rId4"/>
            <a:stretch>
              <a:fillRect/>
            </a:stretch>
          </a:blipFill>
        </p:spPr>
      </p:sp>
      <p:grpSp>
        <p:nvGrpSpPr>
          <p:cNvPr id="11" name="Group 11"/>
          <p:cNvGrpSpPr/>
          <p:nvPr/>
        </p:nvGrpSpPr>
        <p:grpSpPr>
          <a:xfrm>
            <a:off x="0" y="0"/>
            <a:ext cx="1735367" cy="10167853"/>
            <a:chOff x="0" y="0"/>
            <a:chExt cx="2313822" cy="13557137"/>
          </a:xfrm>
        </p:grpSpPr>
        <p:grpSp>
          <p:nvGrpSpPr>
            <p:cNvPr id="12" name="Group 12"/>
            <p:cNvGrpSpPr/>
            <p:nvPr/>
          </p:nvGrpSpPr>
          <p:grpSpPr>
            <a:xfrm>
              <a:off x="771274" y="0"/>
              <a:ext cx="1542548" cy="13557137"/>
              <a:chOff x="0" y="0"/>
              <a:chExt cx="304701" cy="2677953"/>
            </a:xfrm>
          </p:grpSpPr>
          <p:sp>
            <p:nvSpPr>
              <p:cNvPr id="13" name="Freeform 13"/>
              <p:cNvSpPr/>
              <p:nvPr/>
            </p:nvSpPr>
            <p:spPr>
              <a:xfrm>
                <a:off x="0" y="0"/>
                <a:ext cx="304701" cy="2677953"/>
              </a:xfrm>
              <a:custGeom>
                <a:avLst/>
                <a:gdLst/>
                <a:ahLst/>
                <a:cxnLst/>
                <a:rect l="l" t="t" r="r" b="b"/>
                <a:pathLst>
                  <a:path w="304701" h="2677953">
                    <a:moveTo>
                      <a:pt x="0" y="0"/>
                    </a:moveTo>
                    <a:lnTo>
                      <a:pt x="304701" y="0"/>
                    </a:lnTo>
                    <a:lnTo>
                      <a:pt x="304701" y="2677953"/>
                    </a:lnTo>
                    <a:lnTo>
                      <a:pt x="0" y="2677953"/>
                    </a:lnTo>
                    <a:close/>
                  </a:path>
                </a:pathLst>
              </a:custGeom>
              <a:solidFill>
                <a:srgbClr val="D2DDDD"/>
              </a:solidFill>
            </p:spPr>
          </p:sp>
          <p:sp>
            <p:nvSpPr>
              <p:cNvPr id="14" name="TextBox 14"/>
              <p:cNvSpPr txBox="1"/>
              <p:nvPr/>
            </p:nvSpPr>
            <p:spPr>
              <a:xfrm>
                <a:off x="0" y="-47625"/>
                <a:ext cx="304701" cy="2725578"/>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0" y="0"/>
              <a:ext cx="1542548" cy="13557137"/>
              <a:chOff x="0" y="0"/>
              <a:chExt cx="304701" cy="2677953"/>
            </a:xfrm>
          </p:grpSpPr>
          <p:sp>
            <p:nvSpPr>
              <p:cNvPr id="16" name="Freeform 16"/>
              <p:cNvSpPr/>
              <p:nvPr/>
            </p:nvSpPr>
            <p:spPr>
              <a:xfrm>
                <a:off x="0" y="0"/>
                <a:ext cx="304701" cy="2677953"/>
              </a:xfrm>
              <a:custGeom>
                <a:avLst/>
                <a:gdLst/>
                <a:ahLst/>
                <a:cxnLst/>
                <a:rect l="l" t="t" r="r" b="b"/>
                <a:pathLst>
                  <a:path w="304701" h="2677953">
                    <a:moveTo>
                      <a:pt x="0" y="0"/>
                    </a:moveTo>
                    <a:lnTo>
                      <a:pt x="304701" y="0"/>
                    </a:lnTo>
                    <a:lnTo>
                      <a:pt x="304701" y="2677953"/>
                    </a:lnTo>
                    <a:lnTo>
                      <a:pt x="0" y="2677953"/>
                    </a:lnTo>
                    <a:close/>
                  </a:path>
                </a:pathLst>
              </a:custGeom>
              <a:solidFill>
                <a:srgbClr val="E9E0D9"/>
              </a:solidFill>
            </p:spPr>
          </p:sp>
          <p:sp>
            <p:nvSpPr>
              <p:cNvPr id="17" name="TextBox 17"/>
              <p:cNvSpPr txBox="1"/>
              <p:nvPr/>
            </p:nvSpPr>
            <p:spPr>
              <a:xfrm>
                <a:off x="0" y="-47625"/>
                <a:ext cx="304701" cy="2725578"/>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SIMULATION</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14</a:t>
              </a:r>
            </a:p>
          </p:txBody>
        </p:sp>
      </p:grpSp>
      <p:sp>
        <p:nvSpPr>
          <p:cNvPr id="11" name="Freeform 1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779762" y="152400"/>
            <a:ext cx="937061" cy="10287000"/>
            <a:chOff x="0" y="0"/>
            <a:chExt cx="246798" cy="2709333"/>
          </a:xfrm>
        </p:grpSpPr>
        <p:sp>
          <p:nvSpPr>
            <p:cNvPr id="13" name="Freeform 1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4" name="TextBox 1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2204369" y="2654899"/>
            <a:ext cx="1695450" cy="169545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3D0"/>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r>
                <a:rPr lang="en-US" sz="1899">
                  <a:solidFill>
                    <a:srgbClr val="000000"/>
                  </a:solidFill>
                  <a:latin typeface="DM Sans"/>
                </a:rPr>
                <a:t>Create a Map</a:t>
              </a:r>
            </a:p>
          </p:txBody>
        </p:sp>
      </p:grpSp>
      <p:grpSp>
        <p:nvGrpSpPr>
          <p:cNvPr id="18" name="Group 18"/>
          <p:cNvGrpSpPr/>
          <p:nvPr/>
        </p:nvGrpSpPr>
        <p:grpSpPr>
          <a:xfrm>
            <a:off x="5957478" y="2621366"/>
            <a:ext cx="1695450" cy="2175615"/>
            <a:chOff x="0" y="0"/>
            <a:chExt cx="812800" cy="1042992"/>
          </a:xfrm>
        </p:grpSpPr>
        <p:sp>
          <p:nvSpPr>
            <p:cNvPr id="19" name="Freeform 19"/>
            <p:cNvSpPr/>
            <p:nvPr/>
          </p:nvSpPr>
          <p:spPr>
            <a:xfrm>
              <a:off x="0" y="0"/>
              <a:ext cx="812800" cy="1042992"/>
            </a:xfrm>
            <a:custGeom>
              <a:avLst/>
              <a:gdLst/>
              <a:ahLst/>
              <a:cxnLst/>
              <a:rect l="l" t="t" r="r" b="b"/>
              <a:pathLst>
                <a:path w="812800" h="1042992">
                  <a:moveTo>
                    <a:pt x="406400" y="0"/>
                  </a:moveTo>
                  <a:cubicBezTo>
                    <a:pt x="181951" y="0"/>
                    <a:pt x="0" y="233482"/>
                    <a:pt x="0" y="521496"/>
                  </a:cubicBezTo>
                  <a:cubicBezTo>
                    <a:pt x="0" y="809510"/>
                    <a:pt x="181951" y="1042992"/>
                    <a:pt x="406400" y="1042992"/>
                  </a:cubicBezTo>
                  <a:cubicBezTo>
                    <a:pt x="630849" y="1042992"/>
                    <a:pt x="812800" y="809510"/>
                    <a:pt x="812800" y="521496"/>
                  </a:cubicBezTo>
                  <a:cubicBezTo>
                    <a:pt x="812800" y="233482"/>
                    <a:pt x="630849" y="0"/>
                    <a:pt x="406400" y="0"/>
                  </a:cubicBezTo>
                  <a:close/>
                </a:path>
              </a:pathLst>
            </a:custGeom>
            <a:solidFill>
              <a:srgbClr val="9FC3D0"/>
            </a:solidFill>
          </p:spPr>
        </p:sp>
        <p:sp>
          <p:nvSpPr>
            <p:cNvPr id="20" name="TextBox 20"/>
            <p:cNvSpPr txBox="1"/>
            <p:nvPr/>
          </p:nvSpPr>
          <p:spPr>
            <a:xfrm>
              <a:off x="76200" y="59680"/>
              <a:ext cx="660400" cy="885531"/>
            </a:xfrm>
            <a:prstGeom prst="rect">
              <a:avLst/>
            </a:prstGeom>
          </p:spPr>
          <p:txBody>
            <a:bodyPr lIns="50800" tIns="50800" rIns="50800" bIns="50800" rtlCol="0" anchor="ctr"/>
            <a:lstStyle/>
            <a:p>
              <a:pPr algn="ctr">
                <a:lnSpc>
                  <a:spcPts val="2659"/>
                </a:lnSpc>
              </a:pPr>
              <a:r>
                <a:rPr lang="en-US" sz="1899">
                  <a:solidFill>
                    <a:srgbClr val="000000"/>
                  </a:solidFill>
                  <a:latin typeface="DM Sans"/>
                </a:rPr>
                <a:t>Convert the network from osm to net  </a:t>
              </a:r>
            </a:p>
          </p:txBody>
        </p:sp>
      </p:grpSp>
      <p:sp>
        <p:nvSpPr>
          <p:cNvPr id="21" name="AutoShape 21"/>
          <p:cNvSpPr/>
          <p:nvPr/>
        </p:nvSpPr>
        <p:spPr>
          <a:xfrm>
            <a:off x="7653078" y="3576540"/>
            <a:ext cx="2417507" cy="19050"/>
          </a:xfrm>
          <a:prstGeom prst="line">
            <a:avLst/>
          </a:prstGeom>
          <a:ln w="38100" cap="flat">
            <a:solidFill>
              <a:srgbClr val="9FC3D0"/>
            </a:solidFill>
            <a:prstDash val="solid"/>
            <a:headEnd type="none" w="sm" len="sm"/>
            <a:tailEnd type="arrow" w="med" len="sm"/>
          </a:ln>
        </p:spPr>
      </p:sp>
      <p:grpSp>
        <p:nvGrpSpPr>
          <p:cNvPr id="22" name="Group 22"/>
          <p:cNvGrpSpPr/>
          <p:nvPr/>
        </p:nvGrpSpPr>
        <p:grpSpPr>
          <a:xfrm>
            <a:off x="10070735" y="2692999"/>
            <a:ext cx="1695450" cy="1728983"/>
            <a:chOff x="0" y="0"/>
            <a:chExt cx="812800" cy="828876"/>
          </a:xfrm>
        </p:grpSpPr>
        <p:sp>
          <p:nvSpPr>
            <p:cNvPr id="23" name="Freeform 23"/>
            <p:cNvSpPr/>
            <p:nvPr/>
          </p:nvSpPr>
          <p:spPr>
            <a:xfrm>
              <a:off x="0" y="0"/>
              <a:ext cx="812800" cy="828876"/>
            </a:xfrm>
            <a:custGeom>
              <a:avLst/>
              <a:gdLst/>
              <a:ahLst/>
              <a:cxnLst/>
              <a:rect l="l" t="t" r="r" b="b"/>
              <a:pathLst>
                <a:path w="812800" h="828876">
                  <a:moveTo>
                    <a:pt x="406400" y="0"/>
                  </a:moveTo>
                  <a:cubicBezTo>
                    <a:pt x="181951" y="0"/>
                    <a:pt x="0" y="185550"/>
                    <a:pt x="0" y="414438"/>
                  </a:cubicBezTo>
                  <a:cubicBezTo>
                    <a:pt x="0" y="643326"/>
                    <a:pt x="181951" y="828876"/>
                    <a:pt x="406400" y="828876"/>
                  </a:cubicBezTo>
                  <a:cubicBezTo>
                    <a:pt x="630849" y="828876"/>
                    <a:pt x="812800" y="643326"/>
                    <a:pt x="812800" y="414438"/>
                  </a:cubicBezTo>
                  <a:cubicBezTo>
                    <a:pt x="812800" y="185550"/>
                    <a:pt x="630849" y="0"/>
                    <a:pt x="406400" y="0"/>
                  </a:cubicBezTo>
                  <a:close/>
                </a:path>
              </a:pathLst>
            </a:custGeom>
            <a:solidFill>
              <a:srgbClr val="9FC3D0"/>
            </a:solidFill>
          </p:spPr>
        </p:sp>
        <p:sp>
          <p:nvSpPr>
            <p:cNvPr id="24" name="TextBox 24"/>
            <p:cNvSpPr txBox="1"/>
            <p:nvPr/>
          </p:nvSpPr>
          <p:spPr>
            <a:xfrm>
              <a:off x="76200" y="39607"/>
              <a:ext cx="660400" cy="711562"/>
            </a:xfrm>
            <a:prstGeom prst="rect">
              <a:avLst/>
            </a:prstGeom>
          </p:spPr>
          <p:txBody>
            <a:bodyPr lIns="50800" tIns="50800" rIns="50800" bIns="50800" rtlCol="0" anchor="ctr"/>
            <a:lstStyle/>
            <a:p>
              <a:pPr algn="ctr">
                <a:lnSpc>
                  <a:spcPts val="2659"/>
                </a:lnSpc>
              </a:pPr>
              <a:r>
                <a:rPr lang="en-US" sz="1899">
                  <a:solidFill>
                    <a:srgbClr val="000000"/>
                  </a:solidFill>
                  <a:latin typeface="DM Sans"/>
                </a:rPr>
                <a:t>Upload the network in SUMO</a:t>
              </a:r>
            </a:p>
          </p:txBody>
        </p:sp>
      </p:grpSp>
      <p:grpSp>
        <p:nvGrpSpPr>
          <p:cNvPr id="25" name="Group 25"/>
          <p:cNvGrpSpPr/>
          <p:nvPr/>
        </p:nvGrpSpPr>
        <p:grpSpPr>
          <a:xfrm>
            <a:off x="14164792" y="2621366"/>
            <a:ext cx="1839974" cy="2175615"/>
            <a:chOff x="0" y="0"/>
            <a:chExt cx="882085" cy="1042992"/>
          </a:xfrm>
        </p:grpSpPr>
        <p:sp>
          <p:nvSpPr>
            <p:cNvPr id="26" name="Freeform 26"/>
            <p:cNvSpPr/>
            <p:nvPr/>
          </p:nvSpPr>
          <p:spPr>
            <a:xfrm>
              <a:off x="0" y="0"/>
              <a:ext cx="882085" cy="1042992"/>
            </a:xfrm>
            <a:custGeom>
              <a:avLst/>
              <a:gdLst/>
              <a:ahLst/>
              <a:cxnLst/>
              <a:rect l="l" t="t" r="r" b="b"/>
              <a:pathLst>
                <a:path w="882085" h="1042992">
                  <a:moveTo>
                    <a:pt x="441043" y="0"/>
                  </a:moveTo>
                  <a:cubicBezTo>
                    <a:pt x="197461" y="0"/>
                    <a:pt x="0" y="233482"/>
                    <a:pt x="0" y="521496"/>
                  </a:cubicBezTo>
                  <a:cubicBezTo>
                    <a:pt x="0" y="809510"/>
                    <a:pt x="197461" y="1042992"/>
                    <a:pt x="441043" y="1042992"/>
                  </a:cubicBezTo>
                  <a:cubicBezTo>
                    <a:pt x="684624" y="1042992"/>
                    <a:pt x="882085" y="809510"/>
                    <a:pt x="882085" y="521496"/>
                  </a:cubicBezTo>
                  <a:cubicBezTo>
                    <a:pt x="882085" y="233482"/>
                    <a:pt x="684624" y="0"/>
                    <a:pt x="441043" y="0"/>
                  </a:cubicBezTo>
                  <a:close/>
                </a:path>
              </a:pathLst>
            </a:custGeom>
            <a:solidFill>
              <a:srgbClr val="9FC3D0"/>
            </a:solidFill>
          </p:spPr>
        </p:sp>
        <p:sp>
          <p:nvSpPr>
            <p:cNvPr id="27" name="TextBox 27"/>
            <p:cNvSpPr txBox="1"/>
            <p:nvPr/>
          </p:nvSpPr>
          <p:spPr>
            <a:xfrm>
              <a:off x="82695" y="59680"/>
              <a:ext cx="716694" cy="885531"/>
            </a:xfrm>
            <a:prstGeom prst="rect">
              <a:avLst/>
            </a:prstGeom>
          </p:spPr>
          <p:txBody>
            <a:bodyPr lIns="50800" tIns="50800" rIns="50800" bIns="50800" rtlCol="0" anchor="ctr"/>
            <a:lstStyle/>
            <a:p>
              <a:pPr algn="ctr">
                <a:lnSpc>
                  <a:spcPts val="2659"/>
                </a:lnSpc>
              </a:pPr>
              <a:r>
                <a:rPr lang="en-US" sz="1899">
                  <a:solidFill>
                    <a:srgbClr val="000000"/>
                  </a:solidFill>
                  <a:latin typeface="DM Sans"/>
                </a:rPr>
                <a:t>Make sure all the roads are linked and connected </a:t>
              </a:r>
            </a:p>
          </p:txBody>
        </p:sp>
      </p:grpSp>
      <p:sp>
        <p:nvSpPr>
          <p:cNvPr id="28" name="AutoShape 28"/>
          <p:cNvSpPr/>
          <p:nvPr/>
        </p:nvSpPr>
        <p:spPr>
          <a:xfrm flipH="1">
            <a:off x="11691678" y="6143625"/>
            <a:ext cx="2495550" cy="0"/>
          </a:xfrm>
          <a:prstGeom prst="line">
            <a:avLst/>
          </a:prstGeom>
          <a:ln w="38100" cap="flat">
            <a:solidFill>
              <a:srgbClr val="9FC3D0"/>
            </a:solidFill>
            <a:prstDash val="solid"/>
            <a:headEnd type="none" w="sm" len="sm"/>
            <a:tailEnd type="arrow" w="med" len="sm"/>
          </a:ln>
        </p:spPr>
      </p:sp>
      <p:sp>
        <p:nvSpPr>
          <p:cNvPr id="29" name="AutoShape 29"/>
          <p:cNvSpPr/>
          <p:nvPr/>
        </p:nvSpPr>
        <p:spPr>
          <a:xfrm flipH="1" flipV="1">
            <a:off x="7653077" y="6182357"/>
            <a:ext cx="2365585" cy="38732"/>
          </a:xfrm>
          <a:prstGeom prst="line">
            <a:avLst/>
          </a:prstGeom>
          <a:ln w="38100" cap="flat">
            <a:solidFill>
              <a:srgbClr val="9FC3D0"/>
            </a:solidFill>
            <a:prstDash val="solid"/>
            <a:headEnd type="none" w="sm" len="sm"/>
            <a:tailEnd type="arrow" w="med" len="sm"/>
          </a:ln>
        </p:spPr>
      </p:sp>
      <p:grpSp>
        <p:nvGrpSpPr>
          <p:cNvPr id="30" name="Group 30"/>
          <p:cNvGrpSpPr/>
          <p:nvPr/>
        </p:nvGrpSpPr>
        <p:grpSpPr>
          <a:xfrm>
            <a:off x="14136818" y="5275238"/>
            <a:ext cx="1695450" cy="1695450"/>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3D0"/>
            </a:solidFill>
          </p:spPr>
        </p:sp>
        <p:sp>
          <p:nvSpPr>
            <p:cNvPr id="32" name="TextBox 32"/>
            <p:cNvSpPr txBox="1"/>
            <p:nvPr/>
          </p:nvSpPr>
          <p:spPr>
            <a:xfrm>
              <a:off x="76200" y="38100"/>
              <a:ext cx="660400" cy="698500"/>
            </a:xfrm>
            <a:prstGeom prst="rect">
              <a:avLst/>
            </a:prstGeom>
          </p:spPr>
          <p:txBody>
            <a:bodyPr lIns="50800" tIns="50800" rIns="50800" bIns="50800" rtlCol="0" anchor="ctr"/>
            <a:lstStyle/>
            <a:p>
              <a:pPr algn="ctr">
                <a:lnSpc>
                  <a:spcPts val="2659"/>
                </a:lnSpc>
              </a:pPr>
              <a:r>
                <a:rPr lang="en-US" sz="1899" dirty="0">
                  <a:solidFill>
                    <a:srgbClr val="000000"/>
                  </a:solidFill>
                  <a:latin typeface="DM Sans"/>
                </a:rPr>
                <a:t>Add traffic signal time </a:t>
              </a:r>
            </a:p>
          </p:txBody>
        </p:sp>
      </p:grpSp>
      <p:grpSp>
        <p:nvGrpSpPr>
          <p:cNvPr id="34" name="Group 34"/>
          <p:cNvGrpSpPr/>
          <p:nvPr/>
        </p:nvGrpSpPr>
        <p:grpSpPr>
          <a:xfrm>
            <a:off x="10018664" y="5275238"/>
            <a:ext cx="1695450" cy="1695450"/>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FC3D0"/>
            </a:soli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r>
                <a:rPr lang="en-US" sz="1899">
                  <a:solidFill>
                    <a:srgbClr val="000000"/>
                  </a:solidFill>
                  <a:latin typeface="DM Sans"/>
                </a:rPr>
                <a:t>create a route for all vehicles</a:t>
              </a:r>
            </a:p>
          </p:txBody>
        </p:sp>
      </p:grpSp>
      <p:grpSp>
        <p:nvGrpSpPr>
          <p:cNvPr id="40" name="Group 40"/>
          <p:cNvGrpSpPr/>
          <p:nvPr/>
        </p:nvGrpSpPr>
        <p:grpSpPr>
          <a:xfrm>
            <a:off x="5974018" y="5260971"/>
            <a:ext cx="1695450" cy="1765308"/>
            <a:chOff x="0" y="0"/>
            <a:chExt cx="812800" cy="846290"/>
          </a:xfrm>
        </p:grpSpPr>
        <p:sp>
          <p:nvSpPr>
            <p:cNvPr id="41" name="Freeform 41"/>
            <p:cNvSpPr/>
            <p:nvPr/>
          </p:nvSpPr>
          <p:spPr>
            <a:xfrm>
              <a:off x="0" y="0"/>
              <a:ext cx="812800" cy="846290"/>
            </a:xfrm>
            <a:custGeom>
              <a:avLst/>
              <a:gdLst/>
              <a:ahLst/>
              <a:cxnLst/>
              <a:rect l="l" t="t" r="r" b="b"/>
              <a:pathLst>
                <a:path w="812800" h="846290">
                  <a:moveTo>
                    <a:pt x="406400" y="0"/>
                  </a:moveTo>
                  <a:cubicBezTo>
                    <a:pt x="181951" y="0"/>
                    <a:pt x="0" y="189448"/>
                    <a:pt x="0" y="423145"/>
                  </a:cubicBezTo>
                  <a:cubicBezTo>
                    <a:pt x="0" y="656841"/>
                    <a:pt x="181951" y="846290"/>
                    <a:pt x="406400" y="846290"/>
                  </a:cubicBezTo>
                  <a:cubicBezTo>
                    <a:pt x="630849" y="846290"/>
                    <a:pt x="812800" y="656841"/>
                    <a:pt x="812800" y="423145"/>
                  </a:cubicBezTo>
                  <a:cubicBezTo>
                    <a:pt x="812800" y="189448"/>
                    <a:pt x="630849" y="0"/>
                    <a:pt x="406400" y="0"/>
                  </a:cubicBezTo>
                  <a:close/>
                </a:path>
              </a:pathLst>
            </a:custGeom>
            <a:solidFill>
              <a:srgbClr val="9FC3D0"/>
            </a:solidFill>
          </p:spPr>
        </p:sp>
        <p:sp>
          <p:nvSpPr>
            <p:cNvPr id="42" name="TextBox 42"/>
            <p:cNvSpPr txBox="1"/>
            <p:nvPr/>
          </p:nvSpPr>
          <p:spPr>
            <a:xfrm>
              <a:off x="93687" y="155792"/>
              <a:ext cx="642912" cy="611159"/>
            </a:xfrm>
            <a:prstGeom prst="rect">
              <a:avLst/>
            </a:prstGeom>
          </p:spPr>
          <p:txBody>
            <a:bodyPr lIns="50800" tIns="50800" rIns="50800" bIns="50800" rtlCol="0" anchor="ctr"/>
            <a:lstStyle/>
            <a:p>
              <a:pPr algn="ctr">
                <a:lnSpc>
                  <a:spcPts val="2659"/>
                </a:lnSpc>
              </a:pPr>
              <a:r>
                <a:rPr lang="en-US" dirty="0">
                  <a:solidFill>
                    <a:srgbClr val="000000"/>
                  </a:solidFill>
                  <a:latin typeface="DM Sans"/>
                </a:rPr>
                <a:t>Bus stops are created (AMTS, BRTS)</a:t>
              </a:r>
            </a:p>
          </p:txBody>
        </p:sp>
      </p:grpSp>
      <p:grpSp>
        <p:nvGrpSpPr>
          <p:cNvPr id="44" name="Group 44"/>
          <p:cNvGrpSpPr/>
          <p:nvPr/>
        </p:nvGrpSpPr>
        <p:grpSpPr>
          <a:xfrm>
            <a:off x="2204368" y="5335535"/>
            <a:ext cx="1695450" cy="1765308"/>
            <a:chOff x="0" y="0"/>
            <a:chExt cx="812800" cy="846290"/>
          </a:xfrm>
        </p:grpSpPr>
        <p:sp>
          <p:nvSpPr>
            <p:cNvPr id="45" name="Freeform 45"/>
            <p:cNvSpPr/>
            <p:nvPr/>
          </p:nvSpPr>
          <p:spPr>
            <a:xfrm>
              <a:off x="0" y="0"/>
              <a:ext cx="812800" cy="846290"/>
            </a:xfrm>
            <a:custGeom>
              <a:avLst/>
              <a:gdLst/>
              <a:ahLst/>
              <a:cxnLst/>
              <a:rect l="l" t="t" r="r" b="b"/>
              <a:pathLst>
                <a:path w="812800" h="846290">
                  <a:moveTo>
                    <a:pt x="406400" y="0"/>
                  </a:moveTo>
                  <a:cubicBezTo>
                    <a:pt x="181951" y="0"/>
                    <a:pt x="0" y="189448"/>
                    <a:pt x="0" y="423145"/>
                  </a:cubicBezTo>
                  <a:cubicBezTo>
                    <a:pt x="0" y="656841"/>
                    <a:pt x="181951" y="846290"/>
                    <a:pt x="406400" y="846290"/>
                  </a:cubicBezTo>
                  <a:cubicBezTo>
                    <a:pt x="630849" y="846290"/>
                    <a:pt x="812800" y="656841"/>
                    <a:pt x="812800" y="423145"/>
                  </a:cubicBezTo>
                  <a:cubicBezTo>
                    <a:pt x="812800" y="189448"/>
                    <a:pt x="630849" y="0"/>
                    <a:pt x="406400" y="0"/>
                  </a:cubicBezTo>
                  <a:close/>
                </a:path>
              </a:pathLst>
            </a:custGeom>
            <a:solidFill>
              <a:srgbClr val="9FC3D0"/>
            </a:solidFill>
          </p:spPr>
        </p:sp>
        <p:sp>
          <p:nvSpPr>
            <p:cNvPr id="46" name="TextBox 46"/>
            <p:cNvSpPr txBox="1"/>
            <p:nvPr/>
          </p:nvSpPr>
          <p:spPr>
            <a:xfrm>
              <a:off x="76200" y="41240"/>
              <a:ext cx="660400" cy="725711"/>
            </a:xfrm>
            <a:prstGeom prst="rect">
              <a:avLst/>
            </a:prstGeom>
          </p:spPr>
          <p:txBody>
            <a:bodyPr lIns="50800" tIns="50800" rIns="50800" bIns="50800" rtlCol="0" anchor="ctr"/>
            <a:lstStyle/>
            <a:p>
              <a:pPr algn="ctr">
                <a:lnSpc>
                  <a:spcPts val="2659"/>
                </a:lnSpc>
              </a:pPr>
              <a:r>
                <a:rPr lang="en-US" sz="1899">
                  <a:solidFill>
                    <a:srgbClr val="000000"/>
                  </a:solidFill>
                  <a:latin typeface="DM Sans"/>
                </a:rPr>
                <a:t>Run the simulation and get results </a:t>
              </a:r>
            </a:p>
          </p:txBody>
        </p:sp>
      </p:grpSp>
      <p:sp>
        <p:nvSpPr>
          <p:cNvPr id="47" name="AutoShape 47"/>
          <p:cNvSpPr/>
          <p:nvPr/>
        </p:nvSpPr>
        <p:spPr>
          <a:xfrm>
            <a:off x="3850626" y="3557490"/>
            <a:ext cx="2106852" cy="0"/>
          </a:xfrm>
          <a:prstGeom prst="line">
            <a:avLst/>
          </a:prstGeom>
          <a:ln w="38100" cap="flat">
            <a:solidFill>
              <a:srgbClr val="9FC3D0"/>
            </a:solidFill>
            <a:prstDash val="solid"/>
            <a:headEnd type="none" w="sm" len="sm"/>
            <a:tailEnd type="arrow" w="med" len="sm"/>
          </a:ln>
        </p:spPr>
      </p:sp>
      <p:sp>
        <p:nvSpPr>
          <p:cNvPr id="48" name="AutoShape 48"/>
          <p:cNvSpPr/>
          <p:nvPr/>
        </p:nvSpPr>
        <p:spPr>
          <a:xfrm>
            <a:off x="11766335" y="3614639"/>
            <a:ext cx="2417507" cy="19050"/>
          </a:xfrm>
          <a:prstGeom prst="line">
            <a:avLst/>
          </a:prstGeom>
          <a:ln w="38100" cap="flat">
            <a:solidFill>
              <a:srgbClr val="9FC3D0"/>
            </a:solidFill>
            <a:prstDash val="solid"/>
            <a:headEnd type="none" w="sm" len="sm"/>
            <a:tailEnd type="arrow" w="med" len="sm"/>
          </a:ln>
        </p:spPr>
      </p:sp>
      <p:sp>
        <p:nvSpPr>
          <p:cNvPr id="49" name="AutoShape 49"/>
          <p:cNvSpPr/>
          <p:nvPr/>
        </p:nvSpPr>
        <p:spPr>
          <a:xfrm flipH="1">
            <a:off x="15034953" y="4796981"/>
            <a:ext cx="49826" cy="498919"/>
          </a:xfrm>
          <a:prstGeom prst="line">
            <a:avLst/>
          </a:prstGeom>
          <a:ln w="38100" cap="flat">
            <a:solidFill>
              <a:srgbClr val="9FC3D0"/>
            </a:solidFill>
            <a:prstDash val="solid"/>
            <a:headEnd type="none" w="sm" len="sm"/>
            <a:tailEnd type="arrow" w="med" len="sm"/>
          </a:ln>
        </p:spPr>
      </p:sp>
      <p:sp>
        <p:nvSpPr>
          <p:cNvPr id="54" name="Freeform 54"/>
          <p:cNvSpPr/>
          <p:nvPr/>
        </p:nvSpPr>
        <p:spPr>
          <a:xfrm>
            <a:off x="14884315" y="6469644"/>
            <a:ext cx="200454" cy="400907"/>
          </a:xfrm>
          <a:custGeom>
            <a:avLst/>
            <a:gdLst/>
            <a:ahLst/>
            <a:cxnLst/>
            <a:rect l="l" t="t" r="r" b="b"/>
            <a:pathLst>
              <a:path w="200454" h="400907">
                <a:moveTo>
                  <a:pt x="0" y="0"/>
                </a:moveTo>
                <a:lnTo>
                  <a:pt x="200453" y="0"/>
                </a:lnTo>
                <a:lnTo>
                  <a:pt x="200453" y="400907"/>
                </a:lnTo>
                <a:lnTo>
                  <a:pt x="0" y="400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5" name="TextBox 55"/>
          <p:cNvSpPr txBox="1"/>
          <p:nvPr/>
        </p:nvSpPr>
        <p:spPr>
          <a:xfrm>
            <a:off x="12662980" y="9650886"/>
            <a:ext cx="3341787" cy="464820"/>
          </a:xfrm>
          <a:prstGeom prst="rect">
            <a:avLst/>
          </a:prstGeom>
        </p:spPr>
        <p:txBody>
          <a:bodyPr lIns="0" tIns="0" rIns="0" bIns="0" rtlCol="0" anchor="t">
            <a:spAutoFit/>
          </a:bodyPr>
          <a:lstStyle/>
          <a:p>
            <a:pPr algn="ctr">
              <a:lnSpc>
                <a:spcPts val="3779"/>
              </a:lnSpc>
            </a:pPr>
            <a:r>
              <a:rPr lang="en-US" sz="2699">
                <a:solidFill>
                  <a:srgbClr val="000000"/>
                </a:solidFill>
                <a:latin typeface="Alatsi"/>
              </a:rPr>
              <a:t>OSM -Open Street Map</a:t>
            </a:r>
          </a:p>
        </p:txBody>
      </p:sp>
      <p:sp>
        <p:nvSpPr>
          <p:cNvPr id="56" name="Freeform 56"/>
          <p:cNvSpPr/>
          <p:nvPr/>
        </p:nvSpPr>
        <p:spPr>
          <a:xfrm>
            <a:off x="16849893" y="8865072"/>
            <a:ext cx="1438107" cy="1421928"/>
          </a:xfrm>
          <a:custGeom>
            <a:avLst/>
            <a:gdLst/>
            <a:ahLst/>
            <a:cxnLst/>
            <a:rect l="l" t="t" r="r" b="b"/>
            <a:pathLst>
              <a:path w="1438107" h="1421928">
                <a:moveTo>
                  <a:pt x="0" y="0"/>
                </a:moveTo>
                <a:lnTo>
                  <a:pt x="1438107" y="0"/>
                </a:lnTo>
                <a:lnTo>
                  <a:pt x="1438107" y="1421928"/>
                </a:lnTo>
                <a:lnTo>
                  <a:pt x="0" y="1421928"/>
                </a:lnTo>
                <a:lnTo>
                  <a:pt x="0" y="0"/>
                </a:lnTo>
                <a:close/>
              </a:path>
            </a:pathLst>
          </a:custGeom>
          <a:blipFill>
            <a:blip r:embed="rId6"/>
            <a:stretch>
              <a:fillRect/>
            </a:stretch>
          </a:blipFill>
        </p:spPr>
      </p:sp>
      <p:sp>
        <p:nvSpPr>
          <p:cNvPr id="57" name="AutoShape 29">
            <a:extLst>
              <a:ext uri="{FF2B5EF4-FFF2-40B4-BE49-F238E27FC236}">
                <a16:creationId xmlns:a16="http://schemas.microsoft.com/office/drawing/2014/main" id="{935244E8-4A92-285F-FFB9-6E78F705A3D9}"/>
              </a:ext>
            </a:extLst>
          </p:cNvPr>
          <p:cNvSpPr/>
          <p:nvPr/>
        </p:nvSpPr>
        <p:spPr>
          <a:xfrm flipH="1" flipV="1">
            <a:off x="3883429" y="6214560"/>
            <a:ext cx="2365585" cy="38732"/>
          </a:xfrm>
          <a:prstGeom prst="line">
            <a:avLst/>
          </a:prstGeom>
          <a:ln w="38100" cap="flat">
            <a:solidFill>
              <a:srgbClr val="9FC3D0"/>
            </a:solidFill>
            <a:prstDash val="solid"/>
            <a:headEnd type="none" w="sm" len="sm"/>
            <a:tailEnd type="arrow" w="med" len="sm"/>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40495" y="9525"/>
            <a:ext cx="16230600" cy="1252849"/>
          </a:xfrm>
          <a:prstGeom prst="rect">
            <a:avLst/>
          </a:prstGeom>
        </p:spPr>
        <p:txBody>
          <a:bodyPr lIns="0" tIns="0" rIns="0" bIns="0" rtlCol="0" anchor="t">
            <a:spAutoFit/>
          </a:bodyPr>
          <a:lstStyle/>
          <a:p>
            <a:pPr algn="ctr">
              <a:lnSpc>
                <a:spcPts val="10220"/>
              </a:lnSpc>
            </a:pPr>
            <a:r>
              <a:rPr lang="en-US" sz="7300">
                <a:solidFill>
                  <a:srgbClr val="000000"/>
                </a:solidFill>
                <a:latin typeface="Alatsi Bold"/>
              </a:rPr>
              <a:t>CASES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15</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2045298" y="6693996"/>
            <a:ext cx="5156776" cy="2855199"/>
          </a:xfrm>
          <a:custGeom>
            <a:avLst/>
            <a:gdLst/>
            <a:ahLst/>
            <a:cxnLst/>
            <a:rect l="l" t="t" r="r" b="b"/>
            <a:pathLst>
              <a:path w="5156776" h="2855199">
                <a:moveTo>
                  <a:pt x="0" y="0"/>
                </a:moveTo>
                <a:lnTo>
                  <a:pt x="5156776" y="0"/>
                </a:lnTo>
                <a:lnTo>
                  <a:pt x="5156776" y="2855199"/>
                </a:lnTo>
                <a:lnTo>
                  <a:pt x="0" y="2855199"/>
                </a:lnTo>
                <a:lnTo>
                  <a:pt x="0" y="0"/>
                </a:lnTo>
                <a:close/>
              </a:path>
            </a:pathLst>
          </a:custGeom>
          <a:blipFill>
            <a:blip r:embed="rId2"/>
            <a:stretch>
              <a:fillRect/>
            </a:stretch>
          </a:blipFill>
        </p:spPr>
      </p:sp>
      <p:sp>
        <p:nvSpPr>
          <p:cNvPr id="15" name="Freeform 15"/>
          <p:cNvSpPr/>
          <p:nvPr/>
        </p:nvSpPr>
        <p:spPr>
          <a:xfrm>
            <a:off x="8920458" y="6693996"/>
            <a:ext cx="5153695" cy="2884833"/>
          </a:xfrm>
          <a:custGeom>
            <a:avLst/>
            <a:gdLst/>
            <a:ahLst/>
            <a:cxnLst/>
            <a:rect l="l" t="t" r="r" b="b"/>
            <a:pathLst>
              <a:path w="5153695" h="2884833">
                <a:moveTo>
                  <a:pt x="0" y="0"/>
                </a:moveTo>
                <a:lnTo>
                  <a:pt x="5153695" y="0"/>
                </a:lnTo>
                <a:lnTo>
                  <a:pt x="5153695" y="2884833"/>
                </a:lnTo>
                <a:lnTo>
                  <a:pt x="0" y="2884833"/>
                </a:lnTo>
                <a:lnTo>
                  <a:pt x="0" y="0"/>
                </a:lnTo>
                <a:close/>
              </a:path>
            </a:pathLst>
          </a:custGeom>
          <a:blipFill>
            <a:blip r:embed="rId3"/>
            <a:stretch>
              <a:fillRect t="-852" r="-1688" b="-1606"/>
            </a:stretch>
          </a:blipFill>
        </p:spPr>
      </p:sp>
      <p:graphicFrame>
        <p:nvGraphicFramePr>
          <p:cNvPr id="16" name="Table 16"/>
          <p:cNvGraphicFramePr>
            <a:graphicFrameLocks noGrp="1"/>
          </p:cNvGraphicFramePr>
          <p:nvPr/>
        </p:nvGraphicFramePr>
        <p:xfrm>
          <a:off x="1716823" y="1262374"/>
          <a:ext cx="12695303" cy="5276850"/>
        </p:xfrm>
        <a:graphic>
          <a:graphicData uri="http://schemas.openxmlformats.org/drawingml/2006/table">
            <a:tbl>
              <a:tblPr/>
              <a:tblGrid>
                <a:gridCol w="2236573">
                  <a:extLst>
                    <a:ext uri="{9D8B030D-6E8A-4147-A177-3AD203B41FA5}">
                      <a16:colId xmlns:a16="http://schemas.microsoft.com/office/drawing/2014/main" val="20000"/>
                    </a:ext>
                  </a:extLst>
                </a:gridCol>
                <a:gridCol w="4881597">
                  <a:extLst>
                    <a:ext uri="{9D8B030D-6E8A-4147-A177-3AD203B41FA5}">
                      <a16:colId xmlns:a16="http://schemas.microsoft.com/office/drawing/2014/main" val="20001"/>
                    </a:ext>
                  </a:extLst>
                </a:gridCol>
                <a:gridCol w="1892340">
                  <a:extLst>
                    <a:ext uri="{9D8B030D-6E8A-4147-A177-3AD203B41FA5}">
                      <a16:colId xmlns:a16="http://schemas.microsoft.com/office/drawing/2014/main" val="20002"/>
                    </a:ext>
                  </a:extLst>
                </a:gridCol>
                <a:gridCol w="1778333">
                  <a:extLst>
                    <a:ext uri="{9D8B030D-6E8A-4147-A177-3AD203B41FA5}">
                      <a16:colId xmlns:a16="http://schemas.microsoft.com/office/drawing/2014/main" val="20003"/>
                    </a:ext>
                  </a:extLst>
                </a:gridCol>
                <a:gridCol w="1906460">
                  <a:extLst>
                    <a:ext uri="{9D8B030D-6E8A-4147-A177-3AD203B41FA5}">
                      <a16:colId xmlns:a16="http://schemas.microsoft.com/office/drawing/2014/main" val="20004"/>
                    </a:ext>
                  </a:extLst>
                </a:gridCol>
              </a:tblGrid>
              <a:tr h="921050">
                <a:tc>
                  <a:txBody>
                    <a:bodyPr/>
                    <a:lstStyle/>
                    <a:p>
                      <a:pPr algn="ctr">
                        <a:lnSpc>
                          <a:spcPts val="2659"/>
                        </a:lnSpc>
                        <a:defRPr/>
                      </a:pPr>
                      <a:r>
                        <a:rPr lang="en-US" sz="1899">
                          <a:solidFill>
                            <a:srgbClr val="000000"/>
                          </a:solidFill>
                          <a:latin typeface="Alatsi Bold"/>
                        </a:rPr>
                        <a:t>Case No.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Bold"/>
                        </a:rPr>
                        <a:t>Description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No. of cars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No. of AMTS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No. of BRTS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21050">
                <a:tc>
                  <a:txBody>
                    <a:bodyPr/>
                    <a:lstStyle/>
                    <a:p>
                      <a:pPr algn="ctr">
                        <a:lnSpc>
                          <a:spcPts val="2659"/>
                        </a:lnSpc>
                        <a:defRPr/>
                      </a:pPr>
                      <a:r>
                        <a:rPr lang="en-US" sz="1899">
                          <a:solidFill>
                            <a:srgbClr val="000000"/>
                          </a:solidFill>
                          <a:latin typeface="Alatsi"/>
                        </a:rPr>
                        <a:t>Case 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Present scenario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56850">
                <a:tc>
                  <a:txBody>
                    <a:bodyPr/>
                    <a:lstStyle/>
                    <a:p>
                      <a:pPr algn="ctr">
                        <a:lnSpc>
                          <a:spcPts val="2659"/>
                        </a:lnSpc>
                        <a:defRPr/>
                      </a:pPr>
                      <a:r>
                        <a:rPr lang="en-US" sz="1899">
                          <a:solidFill>
                            <a:srgbClr val="000000"/>
                          </a:solidFill>
                          <a:latin typeface="Alatsi"/>
                        </a:rPr>
                        <a:t>Case 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Converting AMTS passengers to BRTS passengers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56850">
                <a:tc>
                  <a:txBody>
                    <a:bodyPr/>
                    <a:lstStyle/>
                    <a:p>
                      <a:pPr algn="ctr">
                        <a:lnSpc>
                          <a:spcPts val="2659"/>
                        </a:lnSpc>
                        <a:defRPr/>
                      </a:pPr>
                      <a:r>
                        <a:rPr lang="en-US" sz="1899">
                          <a:solidFill>
                            <a:srgbClr val="000000"/>
                          </a:solidFill>
                          <a:latin typeface="Alatsi"/>
                        </a:rPr>
                        <a:t>Case 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Converting private transportation to public transportation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21050">
                <a:tc>
                  <a:txBody>
                    <a:bodyPr/>
                    <a:lstStyle/>
                    <a:p>
                      <a:pPr algn="ctr">
                        <a:lnSpc>
                          <a:spcPts val="2659"/>
                        </a:lnSpc>
                        <a:defRPr/>
                      </a:pPr>
                      <a:r>
                        <a:rPr lang="en-US" sz="1899">
                          <a:solidFill>
                            <a:srgbClr val="000000"/>
                          </a:solidFill>
                          <a:latin typeface="Alatsi"/>
                        </a:rPr>
                        <a:t>Case 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A slight punishment for private vehicles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7" name="TextBox 17"/>
          <p:cNvSpPr txBox="1"/>
          <p:nvPr/>
        </p:nvSpPr>
        <p:spPr>
          <a:xfrm>
            <a:off x="2584625" y="9673020"/>
            <a:ext cx="4314123" cy="611505"/>
          </a:xfrm>
          <a:prstGeom prst="rect">
            <a:avLst/>
          </a:prstGeom>
        </p:spPr>
        <p:txBody>
          <a:bodyPr lIns="0" tIns="0" rIns="0" bIns="0" rtlCol="0" anchor="t">
            <a:spAutoFit/>
          </a:bodyPr>
          <a:lstStyle/>
          <a:p>
            <a:pPr algn="ctr">
              <a:lnSpc>
                <a:spcPts val="2520"/>
              </a:lnSpc>
            </a:pPr>
            <a:r>
              <a:rPr lang="en-US" sz="1800">
                <a:solidFill>
                  <a:srgbClr val="000000"/>
                </a:solidFill>
                <a:latin typeface="Alatsi"/>
              </a:rPr>
              <a:t>Figure 7: Electric bus </a:t>
            </a:r>
          </a:p>
          <a:p>
            <a:pPr algn="ctr">
              <a:lnSpc>
                <a:spcPts val="2520"/>
              </a:lnSpc>
            </a:pPr>
            <a:r>
              <a:rPr lang="en-US" sz="1800">
                <a:solidFill>
                  <a:srgbClr val="000000"/>
                </a:solidFill>
                <a:latin typeface="Alatsi"/>
                <a:hlinkClick r:id="rId4" tooltip="https://deshgujarat.com/2019/09/13/janmarg-gives-order-for-300-electric-buses-to-tata-motors-for-brts-ahmedabad-largest-so-far-in-the-country/"/>
              </a:rPr>
              <a:t>Source: “ BRTS in Ahmedabad.” DeshGujarat</a:t>
            </a:r>
          </a:p>
        </p:txBody>
      </p:sp>
      <p:sp>
        <p:nvSpPr>
          <p:cNvPr id="18" name="TextBox 18"/>
          <p:cNvSpPr txBox="1"/>
          <p:nvPr/>
        </p:nvSpPr>
        <p:spPr>
          <a:xfrm>
            <a:off x="9144000" y="9673020"/>
            <a:ext cx="4835785" cy="611504"/>
          </a:xfrm>
          <a:prstGeom prst="rect">
            <a:avLst/>
          </a:prstGeom>
        </p:spPr>
        <p:txBody>
          <a:bodyPr lIns="0" tIns="0" rIns="0" bIns="0" rtlCol="0" anchor="t">
            <a:spAutoFit/>
          </a:bodyPr>
          <a:lstStyle/>
          <a:p>
            <a:pPr algn="ctr">
              <a:lnSpc>
                <a:spcPts val="2520"/>
              </a:lnSpc>
            </a:pPr>
            <a:r>
              <a:rPr lang="en-US" sz="1800">
                <a:solidFill>
                  <a:srgbClr val="000000"/>
                </a:solidFill>
                <a:latin typeface="Alatsi"/>
              </a:rPr>
              <a:t>Figure 8: AMTS bus </a:t>
            </a:r>
          </a:p>
          <a:p>
            <a:pPr algn="ctr">
              <a:lnSpc>
                <a:spcPts val="2520"/>
              </a:lnSpc>
            </a:pPr>
            <a:r>
              <a:rPr lang="en-US" sz="1800">
                <a:solidFill>
                  <a:srgbClr val="000000"/>
                </a:solidFill>
                <a:latin typeface="Alatsi"/>
                <a:hlinkClick r:id="rId5" tooltip="https://www.dnaindia.com/ahmedabad/report-amts-seeks-restriction-on-gsrtc-buses-in-city-2572770"/>
              </a:rPr>
              <a:t>Source: “AMTS Bus in Ahmedabad.” DNA India</a:t>
            </a:r>
          </a:p>
        </p:txBody>
      </p:sp>
      <p:sp>
        <p:nvSpPr>
          <p:cNvPr id="19" name="Freeform 19"/>
          <p:cNvSpPr/>
          <p:nvPr/>
        </p:nvSpPr>
        <p:spPr>
          <a:xfrm>
            <a:off x="16849893" y="8865072"/>
            <a:ext cx="1438107" cy="1421928"/>
          </a:xfrm>
          <a:custGeom>
            <a:avLst/>
            <a:gdLst/>
            <a:ahLst/>
            <a:cxnLst/>
            <a:rect l="l" t="t" r="r" b="b"/>
            <a:pathLst>
              <a:path w="1438107" h="1421928">
                <a:moveTo>
                  <a:pt x="0" y="0"/>
                </a:moveTo>
                <a:lnTo>
                  <a:pt x="1438107" y="0"/>
                </a:lnTo>
                <a:lnTo>
                  <a:pt x="1438107" y="1421928"/>
                </a:lnTo>
                <a:lnTo>
                  <a:pt x="0" y="1421928"/>
                </a:lnTo>
                <a:lnTo>
                  <a:pt x="0" y="0"/>
                </a:lnTo>
                <a:close/>
              </a:path>
            </a:pathLst>
          </a:custGeom>
          <a:blipFill>
            <a:blip r:embed="rId6"/>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VARIABLE OF INTEREST</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16</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aphicFrame>
        <p:nvGraphicFramePr>
          <p:cNvPr id="14" name="Table 14"/>
          <p:cNvGraphicFramePr>
            <a:graphicFrameLocks noGrp="1"/>
          </p:cNvGraphicFramePr>
          <p:nvPr>
            <p:extLst>
              <p:ext uri="{D42A27DB-BD31-4B8C-83A1-F6EECF244321}">
                <p14:modId xmlns:p14="http://schemas.microsoft.com/office/powerpoint/2010/main" val="4249258805"/>
              </p:ext>
            </p:extLst>
          </p:nvPr>
        </p:nvGraphicFramePr>
        <p:xfrm>
          <a:off x="1696485" y="3220275"/>
          <a:ext cx="7848659" cy="5438928"/>
        </p:xfrm>
        <a:graphic>
          <a:graphicData uri="http://schemas.openxmlformats.org/drawingml/2006/table">
            <a:tbl>
              <a:tblPr/>
              <a:tblGrid>
                <a:gridCol w="1558158">
                  <a:extLst>
                    <a:ext uri="{9D8B030D-6E8A-4147-A177-3AD203B41FA5}">
                      <a16:colId xmlns:a16="http://schemas.microsoft.com/office/drawing/2014/main" val="20000"/>
                    </a:ext>
                  </a:extLst>
                </a:gridCol>
                <a:gridCol w="2231757">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077544">
                  <a:extLst>
                    <a:ext uri="{9D8B030D-6E8A-4147-A177-3AD203B41FA5}">
                      <a16:colId xmlns:a16="http://schemas.microsoft.com/office/drawing/2014/main" val="20003"/>
                    </a:ext>
                  </a:extLst>
                </a:gridCol>
              </a:tblGrid>
              <a:tr h="1122287">
                <a:tc>
                  <a:txBody>
                    <a:bodyPr/>
                    <a:lstStyle/>
                    <a:p>
                      <a:pPr algn="ctr">
                        <a:lnSpc>
                          <a:spcPts val="2659"/>
                        </a:lnSpc>
                        <a:defRPr/>
                      </a:pPr>
                      <a:r>
                        <a:rPr lang="en-US" sz="1899">
                          <a:solidFill>
                            <a:srgbClr val="000000"/>
                          </a:solidFill>
                          <a:latin typeface="DM Sans Bold"/>
                        </a:rPr>
                        <a:t>(Red, Green)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Bold"/>
                        </a:rPr>
                        <a:t>Car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Bold"/>
                        </a:rPr>
                        <a:t>AMTS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Bold"/>
                        </a:rPr>
                        <a:t>BRTS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37393">
                <a:tc>
                  <a:txBody>
                    <a:bodyPr/>
                    <a:lstStyle/>
                    <a:p>
                      <a:pPr algn="ctr">
                        <a:lnSpc>
                          <a:spcPts val="3079"/>
                        </a:lnSpc>
                        <a:defRPr/>
                      </a:pPr>
                      <a:r>
                        <a:rPr lang="en-US" sz="2199">
                          <a:solidFill>
                            <a:srgbClr val="000000"/>
                          </a:solidFill>
                          <a:latin typeface="DM Sans"/>
                        </a:rPr>
                        <a:t>Case 1 </a:t>
                      </a:r>
                      <a:endParaRPr lang="en-US" sz="1100"/>
                    </a:p>
                    <a:p>
                      <a:pPr algn="ctr">
                        <a:lnSpc>
                          <a:spcPts val="307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6518">
                <a:tc>
                  <a:txBody>
                    <a:bodyPr/>
                    <a:lstStyle/>
                    <a:p>
                      <a:pPr algn="ctr">
                        <a:lnSpc>
                          <a:spcPts val="3079"/>
                        </a:lnSpc>
                        <a:defRPr/>
                      </a:pPr>
                      <a:r>
                        <a:rPr lang="en-US" sz="2199" dirty="0">
                          <a:solidFill>
                            <a:srgbClr val="000000"/>
                          </a:solidFill>
                          <a:latin typeface="DM Sans"/>
                        </a:rPr>
                        <a:t>Case 2 </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DM Sans"/>
                        </a:rPr>
                        <a:t>-</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6365">
                <a:tc>
                  <a:txBody>
                    <a:bodyPr/>
                    <a:lstStyle/>
                    <a:p>
                      <a:pPr algn="ctr">
                        <a:lnSpc>
                          <a:spcPts val="3079"/>
                        </a:lnSpc>
                        <a:defRPr/>
                      </a:pPr>
                      <a:r>
                        <a:rPr lang="en-US" sz="2199">
                          <a:solidFill>
                            <a:srgbClr val="000000"/>
                          </a:solidFill>
                          <a:latin typeface="DM Sans"/>
                        </a:rPr>
                        <a:t>Case 3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26365">
                <a:tc>
                  <a:txBody>
                    <a:bodyPr/>
                    <a:lstStyle/>
                    <a:p>
                      <a:pPr algn="ctr">
                        <a:lnSpc>
                          <a:spcPts val="3079"/>
                        </a:lnSpc>
                        <a:defRPr/>
                      </a:pPr>
                      <a:r>
                        <a:rPr lang="en-US" sz="2199">
                          <a:solidFill>
                            <a:srgbClr val="000000"/>
                          </a:solidFill>
                          <a:latin typeface="DM Sans"/>
                        </a:rPr>
                        <a:t>Case 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5" name="Table 15"/>
          <p:cNvGraphicFramePr>
            <a:graphicFrameLocks noGrp="1"/>
          </p:cNvGraphicFramePr>
          <p:nvPr/>
        </p:nvGraphicFramePr>
        <p:xfrm>
          <a:off x="9697545" y="3220275"/>
          <a:ext cx="7315200" cy="5438775"/>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1122287">
                <a:tc>
                  <a:txBody>
                    <a:bodyPr/>
                    <a:lstStyle/>
                    <a:p>
                      <a:pPr algn="ctr">
                        <a:lnSpc>
                          <a:spcPts val="2659"/>
                        </a:lnSpc>
                        <a:defRPr/>
                      </a:pPr>
                      <a:r>
                        <a:rPr lang="en-US" sz="1899">
                          <a:solidFill>
                            <a:srgbClr val="000000"/>
                          </a:solidFill>
                          <a:latin typeface="DM Sans Bold"/>
                        </a:rPr>
                        <a:t>(Red, Green)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Bold"/>
                        </a:rPr>
                        <a:t>Car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Bold"/>
                        </a:rPr>
                        <a:t>AMTS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Bold"/>
                        </a:rPr>
                        <a:t>BRTS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37393">
                <a:tc>
                  <a:txBody>
                    <a:bodyPr/>
                    <a:lstStyle/>
                    <a:p>
                      <a:pPr algn="ctr">
                        <a:lnSpc>
                          <a:spcPts val="3079"/>
                        </a:lnSpc>
                        <a:defRPr/>
                      </a:pPr>
                      <a:r>
                        <a:rPr lang="en-US" sz="2199">
                          <a:solidFill>
                            <a:srgbClr val="000000"/>
                          </a:solidFill>
                          <a:latin typeface="DM Sans"/>
                        </a:rPr>
                        <a:t>Case 1 </a:t>
                      </a:r>
                      <a:endParaRPr lang="en-US" sz="1100"/>
                    </a:p>
                    <a:p>
                      <a:pPr algn="ctr">
                        <a:lnSpc>
                          <a:spcPts val="307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14.4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6365">
                <a:tc>
                  <a:txBody>
                    <a:bodyPr/>
                    <a:lstStyle/>
                    <a:p>
                      <a:pPr algn="ctr">
                        <a:lnSpc>
                          <a:spcPts val="3079"/>
                        </a:lnSpc>
                        <a:defRPr/>
                      </a:pPr>
                      <a:r>
                        <a:rPr lang="en-US" sz="2199">
                          <a:solidFill>
                            <a:srgbClr val="000000"/>
                          </a:solidFill>
                          <a:latin typeface="DM Sans"/>
                        </a:rPr>
                        <a:t>Case 2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13.8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DM Sans"/>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14.4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6365">
                <a:tc>
                  <a:txBody>
                    <a:bodyPr/>
                    <a:lstStyle/>
                    <a:p>
                      <a:pPr algn="ctr">
                        <a:lnSpc>
                          <a:spcPts val="3079"/>
                        </a:lnSpc>
                        <a:defRPr/>
                      </a:pPr>
                      <a:r>
                        <a:rPr lang="en-US" sz="2199">
                          <a:solidFill>
                            <a:srgbClr val="000000"/>
                          </a:solidFill>
                          <a:latin typeface="DM Sans"/>
                        </a:rPr>
                        <a:t>Case 3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13.8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14.4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26365">
                <a:tc>
                  <a:txBody>
                    <a:bodyPr/>
                    <a:lstStyle/>
                    <a:p>
                      <a:pPr algn="ctr">
                        <a:lnSpc>
                          <a:spcPts val="3079"/>
                        </a:lnSpc>
                        <a:defRPr/>
                      </a:pPr>
                      <a:r>
                        <a:rPr lang="en-US" sz="2199">
                          <a:solidFill>
                            <a:srgbClr val="000000"/>
                          </a:solidFill>
                          <a:latin typeface="DM Sans"/>
                        </a:rPr>
                        <a:t>Case 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DM Sans"/>
                        </a:rPr>
                        <a:t>14.4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6" name="Freeform 16"/>
          <p:cNvSpPr/>
          <p:nvPr/>
        </p:nvSpPr>
        <p:spPr>
          <a:xfrm>
            <a:off x="3642330" y="4804410"/>
            <a:ext cx="250564" cy="250564"/>
          </a:xfrm>
          <a:custGeom>
            <a:avLst/>
            <a:gdLst/>
            <a:ahLst/>
            <a:cxnLst/>
            <a:rect l="l" t="t" r="r" b="b"/>
            <a:pathLst>
              <a:path w="250564" h="250564">
                <a:moveTo>
                  <a:pt x="0" y="0"/>
                </a:moveTo>
                <a:lnTo>
                  <a:pt x="250564" y="0"/>
                </a:lnTo>
                <a:lnTo>
                  <a:pt x="250564" y="250564"/>
                </a:lnTo>
                <a:lnTo>
                  <a:pt x="0" y="250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a:off x="4556195" y="4791953"/>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TextBox 18"/>
          <p:cNvSpPr txBox="1"/>
          <p:nvPr/>
        </p:nvSpPr>
        <p:spPr>
          <a:xfrm>
            <a:off x="2197359" y="2432051"/>
            <a:ext cx="7315200" cy="695959"/>
          </a:xfrm>
          <a:prstGeom prst="rect">
            <a:avLst/>
          </a:prstGeom>
        </p:spPr>
        <p:txBody>
          <a:bodyPr lIns="0" tIns="0" rIns="0" bIns="0" rtlCol="0" anchor="t">
            <a:spAutoFit/>
          </a:bodyPr>
          <a:lstStyle/>
          <a:p>
            <a:pPr algn="ctr">
              <a:lnSpc>
                <a:spcPts val="5740"/>
              </a:lnSpc>
            </a:pPr>
            <a:r>
              <a:rPr lang="en-US" sz="4100" dirty="0">
                <a:solidFill>
                  <a:srgbClr val="000000"/>
                </a:solidFill>
                <a:latin typeface="Canva Sans Bold"/>
              </a:rPr>
              <a:t>Signal time (s) </a:t>
            </a:r>
          </a:p>
        </p:txBody>
      </p:sp>
      <p:sp>
        <p:nvSpPr>
          <p:cNvPr id="19" name="TextBox 19"/>
          <p:cNvSpPr txBox="1"/>
          <p:nvPr/>
        </p:nvSpPr>
        <p:spPr>
          <a:xfrm>
            <a:off x="9512559" y="2422208"/>
            <a:ext cx="7315200" cy="695959"/>
          </a:xfrm>
          <a:prstGeom prst="rect">
            <a:avLst/>
          </a:prstGeom>
        </p:spPr>
        <p:txBody>
          <a:bodyPr lIns="0" tIns="0" rIns="0" bIns="0" rtlCol="0" anchor="t">
            <a:spAutoFit/>
          </a:bodyPr>
          <a:lstStyle/>
          <a:p>
            <a:pPr algn="ctr">
              <a:lnSpc>
                <a:spcPts val="5740"/>
              </a:lnSpc>
            </a:pPr>
            <a:r>
              <a:rPr lang="en-US" sz="4100" dirty="0">
                <a:solidFill>
                  <a:srgbClr val="000000"/>
                </a:solidFill>
                <a:latin typeface="Canva Sans Bold"/>
              </a:rPr>
              <a:t>Speed (m/s)</a:t>
            </a:r>
          </a:p>
        </p:txBody>
      </p:sp>
      <p:sp>
        <p:nvSpPr>
          <p:cNvPr id="20" name="TextBox 20"/>
          <p:cNvSpPr txBox="1"/>
          <p:nvPr/>
        </p:nvSpPr>
        <p:spPr>
          <a:xfrm>
            <a:off x="4617908" y="4717480"/>
            <a:ext cx="978715" cy="389255"/>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30</a:t>
            </a:r>
          </a:p>
        </p:txBody>
      </p:sp>
      <p:sp>
        <p:nvSpPr>
          <p:cNvPr id="21" name="TextBox 21"/>
          <p:cNvSpPr txBox="1"/>
          <p:nvPr/>
        </p:nvSpPr>
        <p:spPr>
          <a:xfrm>
            <a:off x="3696554" y="4705023"/>
            <a:ext cx="859641" cy="396345"/>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90</a:t>
            </a:r>
          </a:p>
        </p:txBody>
      </p:sp>
      <p:sp>
        <p:nvSpPr>
          <p:cNvPr id="22" name="Freeform 22"/>
          <p:cNvSpPr/>
          <p:nvPr/>
        </p:nvSpPr>
        <p:spPr>
          <a:xfrm>
            <a:off x="5774763" y="4794184"/>
            <a:ext cx="250564" cy="250564"/>
          </a:xfrm>
          <a:custGeom>
            <a:avLst/>
            <a:gdLst/>
            <a:ahLst/>
            <a:cxnLst/>
            <a:rect l="l" t="t" r="r" b="b"/>
            <a:pathLst>
              <a:path w="250564" h="250564">
                <a:moveTo>
                  <a:pt x="0" y="0"/>
                </a:moveTo>
                <a:lnTo>
                  <a:pt x="250563" y="0"/>
                </a:lnTo>
                <a:lnTo>
                  <a:pt x="250563" y="250564"/>
                </a:lnTo>
                <a:lnTo>
                  <a:pt x="0" y="250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3" name="TextBox 23"/>
          <p:cNvSpPr txBox="1"/>
          <p:nvPr/>
        </p:nvSpPr>
        <p:spPr>
          <a:xfrm>
            <a:off x="5838588" y="4752648"/>
            <a:ext cx="906182"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90</a:t>
            </a:r>
          </a:p>
        </p:txBody>
      </p:sp>
      <p:sp>
        <p:nvSpPr>
          <p:cNvPr id="24" name="Freeform 24"/>
          <p:cNvSpPr/>
          <p:nvPr/>
        </p:nvSpPr>
        <p:spPr>
          <a:xfrm>
            <a:off x="6689460" y="4827250"/>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TextBox 25"/>
          <p:cNvSpPr txBox="1"/>
          <p:nvPr/>
        </p:nvSpPr>
        <p:spPr>
          <a:xfrm>
            <a:off x="6830430" y="4776355"/>
            <a:ext cx="666261"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30</a:t>
            </a:r>
          </a:p>
        </p:txBody>
      </p:sp>
      <p:sp>
        <p:nvSpPr>
          <p:cNvPr id="26" name="Freeform 26"/>
          <p:cNvSpPr/>
          <p:nvPr/>
        </p:nvSpPr>
        <p:spPr>
          <a:xfrm>
            <a:off x="3638732" y="5960686"/>
            <a:ext cx="250564" cy="250564"/>
          </a:xfrm>
          <a:custGeom>
            <a:avLst/>
            <a:gdLst/>
            <a:ahLst/>
            <a:cxnLst/>
            <a:rect l="l" t="t" r="r" b="b"/>
            <a:pathLst>
              <a:path w="250564" h="250564">
                <a:moveTo>
                  <a:pt x="0" y="0"/>
                </a:moveTo>
                <a:lnTo>
                  <a:pt x="250564" y="0"/>
                </a:lnTo>
                <a:lnTo>
                  <a:pt x="250564" y="250564"/>
                </a:lnTo>
                <a:lnTo>
                  <a:pt x="0" y="250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27"/>
          <p:cNvSpPr txBox="1"/>
          <p:nvPr/>
        </p:nvSpPr>
        <p:spPr>
          <a:xfrm>
            <a:off x="3529602" y="5900434"/>
            <a:ext cx="1316853"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90</a:t>
            </a:r>
          </a:p>
        </p:txBody>
      </p:sp>
      <p:sp>
        <p:nvSpPr>
          <p:cNvPr id="28" name="Freeform 28"/>
          <p:cNvSpPr/>
          <p:nvPr/>
        </p:nvSpPr>
        <p:spPr>
          <a:xfrm>
            <a:off x="4612453" y="5968434"/>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9" name="TextBox 29"/>
          <p:cNvSpPr txBox="1"/>
          <p:nvPr/>
        </p:nvSpPr>
        <p:spPr>
          <a:xfrm>
            <a:off x="4735921" y="5900434"/>
            <a:ext cx="860702"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30</a:t>
            </a:r>
          </a:p>
        </p:txBody>
      </p:sp>
      <p:sp>
        <p:nvSpPr>
          <p:cNvPr id="30" name="Freeform 30"/>
          <p:cNvSpPr/>
          <p:nvPr/>
        </p:nvSpPr>
        <p:spPr>
          <a:xfrm>
            <a:off x="3651651" y="6991684"/>
            <a:ext cx="250564" cy="250564"/>
          </a:xfrm>
          <a:custGeom>
            <a:avLst/>
            <a:gdLst/>
            <a:ahLst/>
            <a:cxnLst/>
            <a:rect l="l" t="t" r="r" b="b"/>
            <a:pathLst>
              <a:path w="250564" h="250564">
                <a:moveTo>
                  <a:pt x="0" y="0"/>
                </a:moveTo>
                <a:lnTo>
                  <a:pt x="250564" y="0"/>
                </a:lnTo>
                <a:lnTo>
                  <a:pt x="250564" y="250563"/>
                </a:lnTo>
                <a:lnTo>
                  <a:pt x="0" y="2505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1" name="TextBox 31"/>
          <p:cNvSpPr txBox="1"/>
          <p:nvPr/>
        </p:nvSpPr>
        <p:spPr>
          <a:xfrm>
            <a:off x="3529602" y="6900186"/>
            <a:ext cx="1316853" cy="389255"/>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90</a:t>
            </a:r>
          </a:p>
        </p:txBody>
      </p:sp>
      <p:sp>
        <p:nvSpPr>
          <p:cNvPr id="32" name="Freeform 32"/>
          <p:cNvSpPr/>
          <p:nvPr/>
        </p:nvSpPr>
        <p:spPr>
          <a:xfrm>
            <a:off x="4541217" y="6993344"/>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3" name="TextBox 33"/>
          <p:cNvSpPr txBox="1"/>
          <p:nvPr/>
        </p:nvSpPr>
        <p:spPr>
          <a:xfrm>
            <a:off x="4679649" y="6906415"/>
            <a:ext cx="860701"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30</a:t>
            </a:r>
          </a:p>
        </p:txBody>
      </p:sp>
      <p:sp>
        <p:nvSpPr>
          <p:cNvPr id="34" name="Freeform 34"/>
          <p:cNvSpPr/>
          <p:nvPr/>
        </p:nvSpPr>
        <p:spPr>
          <a:xfrm>
            <a:off x="5768856" y="6999572"/>
            <a:ext cx="250564" cy="250564"/>
          </a:xfrm>
          <a:custGeom>
            <a:avLst/>
            <a:gdLst/>
            <a:ahLst/>
            <a:cxnLst/>
            <a:rect l="l" t="t" r="r" b="b"/>
            <a:pathLst>
              <a:path w="250564" h="250564">
                <a:moveTo>
                  <a:pt x="0" y="0"/>
                </a:moveTo>
                <a:lnTo>
                  <a:pt x="250563" y="0"/>
                </a:lnTo>
                <a:lnTo>
                  <a:pt x="250563" y="250564"/>
                </a:lnTo>
                <a:lnTo>
                  <a:pt x="0" y="250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5" name="TextBox 35"/>
          <p:cNvSpPr txBox="1"/>
          <p:nvPr/>
        </p:nvSpPr>
        <p:spPr>
          <a:xfrm>
            <a:off x="5807710" y="6900187"/>
            <a:ext cx="937060"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90</a:t>
            </a:r>
          </a:p>
        </p:txBody>
      </p:sp>
      <p:sp>
        <p:nvSpPr>
          <p:cNvPr id="36" name="Freeform 36"/>
          <p:cNvSpPr/>
          <p:nvPr/>
        </p:nvSpPr>
        <p:spPr>
          <a:xfrm>
            <a:off x="6686029" y="6987115"/>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7" name="TextBox 37"/>
          <p:cNvSpPr txBox="1"/>
          <p:nvPr/>
        </p:nvSpPr>
        <p:spPr>
          <a:xfrm>
            <a:off x="6949050" y="6900186"/>
            <a:ext cx="510250"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30</a:t>
            </a:r>
          </a:p>
        </p:txBody>
      </p:sp>
      <p:sp>
        <p:nvSpPr>
          <p:cNvPr id="38" name="Freeform 38"/>
          <p:cNvSpPr/>
          <p:nvPr/>
        </p:nvSpPr>
        <p:spPr>
          <a:xfrm>
            <a:off x="3665493" y="8047096"/>
            <a:ext cx="250564" cy="250564"/>
          </a:xfrm>
          <a:custGeom>
            <a:avLst/>
            <a:gdLst/>
            <a:ahLst/>
            <a:cxnLst/>
            <a:rect l="l" t="t" r="r" b="b"/>
            <a:pathLst>
              <a:path w="250564" h="250564">
                <a:moveTo>
                  <a:pt x="0" y="0"/>
                </a:moveTo>
                <a:lnTo>
                  <a:pt x="250564" y="0"/>
                </a:lnTo>
                <a:lnTo>
                  <a:pt x="250564" y="250564"/>
                </a:lnTo>
                <a:lnTo>
                  <a:pt x="0" y="250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9" name="TextBox 39"/>
          <p:cNvSpPr txBox="1"/>
          <p:nvPr/>
        </p:nvSpPr>
        <p:spPr>
          <a:xfrm>
            <a:off x="3638732" y="7956191"/>
            <a:ext cx="1328067" cy="389255"/>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120</a:t>
            </a:r>
          </a:p>
        </p:txBody>
      </p:sp>
      <p:sp>
        <p:nvSpPr>
          <p:cNvPr id="40" name="Freeform 40"/>
          <p:cNvSpPr/>
          <p:nvPr/>
        </p:nvSpPr>
        <p:spPr>
          <a:xfrm>
            <a:off x="4661590" y="8019307"/>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1" name="TextBox 41"/>
          <p:cNvSpPr txBox="1"/>
          <p:nvPr/>
        </p:nvSpPr>
        <p:spPr>
          <a:xfrm>
            <a:off x="4735921" y="7956191"/>
            <a:ext cx="872072" cy="389255"/>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40</a:t>
            </a:r>
          </a:p>
        </p:txBody>
      </p:sp>
      <p:sp>
        <p:nvSpPr>
          <p:cNvPr id="42" name="Freeform 42"/>
          <p:cNvSpPr/>
          <p:nvPr/>
        </p:nvSpPr>
        <p:spPr>
          <a:xfrm>
            <a:off x="5768856" y="8047931"/>
            <a:ext cx="250564" cy="250564"/>
          </a:xfrm>
          <a:custGeom>
            <a:avLst/>
            <a:gdLst/>
            <a:ahLst/>
            <a:cxnLst/>
            <a:rect l="l" t="t" r="r" b="b"/>
            <a:pathLst>
              <a:path w="250564" h="250564">
                <a:moveTo>
                  <a:pt x="0" y="0"/>
                </a:moveTo>
                <a:lnTo>
                  <a:pt x="250563" y="0"/>
                </a:lnTo>
                <a:lnTo>
                  <a:pt x="250563" y="250564"/>
                </a:lnTo>
                <a:lnTo>
                  <a:pt x="0" y="250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3" name="TextBox 43"/>
          <p:cNvSpPr txBox="1"/>
          <p:nvPr/>
        </p:nvSpPr>
        <p:spPr>
          <a:xfrm>
            <a:off x="5871014" y="7956191"/>
            <a:ext cx="988055"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120</a:t>
            </a:r>
          </a:p>
        </p:txBody>
      </p:sp>
      <p:sp>
        <p:nvSpPr>
          <p:cNvPr id="44" name="Freeform 44"/>
          <p:cNvSpPr/>
          <p:nvPr/>
        </p:nvSpPr>
        <p:spPr>
          <a:xfrm>
            <a:off x="6728110" y="7998110"/>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5" name="TextBox 45"/>
          <p:cNvSpPr txBox="1"/>
          <p:nvPr/>
        </p:nvSpPr>
        <p:spPr>
          <a:xfrm>
            <a:off x="6981827" y="7956191"/>
            <a:ext cx="510250"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40</a:t>
            </a:r>
          </a:p>
        </p:txBody>
      </p:sp>
      <p:sp>
        <p:nvSpPr>
          <p:cNvPr id="46" name="Freeform 46"/>
          <p:cNvSpPr/>
          <p:nvPr/>
        </p:nvSpPr>
        <p:spPr>
          <a:xfrm>
            <a:off x="7680000" y="4804410"/>
            <a:ext cx="250564" cy="250564"/>
          </a:xfrm>
          <a:custGeom>
            <a:avLst/>
            <a:gdLst/>
            <a:ahLst/>
            <a:cxnLst/>
            <a:rect l="l" t="t" r="r" b="b"/>
            <a:pathLst>
              <a:path w="250564" h="250564">
                <a:moveTo>
                  <a:pt x="0" y="0"/>
                </a:moveTo>
                <a:lnTo>
                  <a:pt x="250564" y="0"/>
                </a:lnTo>
                <a:lnTo>
                  <a:pt x="250564" y="250564"/>
                </a:lnTo>
                <a:lnTo>
                  <a:pt x="0" y="250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7" name="TextBox 47"/>
          <p:cNvSpPr txBox="1"/>
          <p:nvPr/>
        </p:nvSpPr>
        <p:spPr>
          <a:xfrm>
            <a:off x="7858400" y="4752648"/>
            <a:ext cx="666261"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30</a:t>
            </a:r>
          </a:p>
        </p:txBody>
      </p:sp>
      <p:sp>
        <p:nvSpPr>
          <p:cNvPr id="48" name="Freeform 48"/>
          <p:cNvSpPr/>
          <p:nvPr/>
        </p:nvSpPr>
        <p:spPr>
          <a:xfrm>
            <a:off x="8638961" y="4804410"/>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9" name="TextBox 49"/>
          <p:cNvSpPr txBox="1"/>
          <p:nvPr/>
        </p:nvSpPr>
        <p:spPr>
          <a:xfrm>
            <a:off x="8963695" y="4717480"/>
            <a:ext cx="360611" cy="389255"/>
          </a:xfrm>
          <a:prstGeom prst="rect">
            <a:avLst/>
          </a:prstGeom>
        </p:spPr>
        <p:txBody>
          <a:bodyPr lIns="0" tIns="0" rIns="0" bIns="0" rtlCol="0" anchor="t">
            <a:spAutoFit/>
          </a:bodyPr>
          <a:lstStyle/>
          <a:p>
            <a:pPr algn="ctr">
              <a:lnSpc>
                <a:spcPts val="3219"/>
              </a:lnSpc>
            </a:pPr>
            <a:r>
              <a:rPr lang="en-US" sz="2299">
                <a:solidFill>
                  <a:srgbClr val="000000"/>
                </a:solidFill>
                <a:latin typeface="Canva Sans"/>
              </a:rPr>
              <a:t>10</a:t>
            </a:r>
          </a:p>
        </p:txBody>
      </p:sp>
      <p:sp>
        <p:nvSpPr>
          <p:cNvPr id="50" name="Freeform 50"/>
          <p:cNvSpPr/>
          <p:nvPr/>
        </p:nvSpPr>
        <p:spPr>
          <a:xfrm>
            <a:off x="7647319" y="5955471"/>
            <a:ext cx="250564" cy="250564"/>
          </a:xfrm>
          <a:custGeom>
            <a:avLst/>
            <a:gdLst/>
            <a:ahLst/>
            <a:cxnLst/>
            <a:rect l="l" t="t" r="r" b="b"/>
            <a:pathLst>
              <a:path w="250564" h="250564">
                <a:moveTo>
                  <a:pt x="0" y="0"/>
                </a:moveTo>
                <a:lnTo>
                  <a:pt x="250564" y="0"/>
                </a:lnTo>
                <a:lnTo>
                  <a:pt x="250564" y="250564"/>
                </a:lnTo>
                <a:lnTo>
                  <a:pt x="0" y="250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1" name="TextBox 51"/>
          <p:cNvSpPr txBox="1"/>
          <p:nvPr/>
        </p:nvSpPr>
        <p:spPr>
          <a:xfrm>
            <a:off x="7853789" y="5871312"/>
            <a:ext cx="666260"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20</a:t>
            </a:r>
          </a:p>
        </p:txBody>
      </p:sp>
      <p:sp>
        <p:nvSpPr>
          <p:cNvPr id="52" name="Freeform 52"/>
          <p:cNvSpPr/>
          <p:nvPr/>
        </p:nvSpPr>
        <p:spPr>
          <a:xfrm>
            <a:off x="8700674" y="5900434"/>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3" name="TextBox 53"/>
          <p:cNvSpPr txBox="1"/>
          <p:nvPr/>
        </p:nvSpPr>
        <p:spPr>
          <a:xfrm>
            <a:off x="8963695" y="5852809"/>
            <a:ext cx="381744" cy="389255"/>
          </a:xfrm>
          <a:prstGeom prst="rect">
            <a:avLst/>
          </a:prstGeom>
        </p:spPr>
        <p:txBody>
          <a:bodyPr lIns="0" tIns="0" rIns="0" bIns="0" rtlCol="0" anchor="t">
            <a:spAutoFit/>
          </a:bodyPr>
          <a:lstStyle/>
          <a:p>
            <a:pPr algn="ctr">
              <a:lnSpc>
                <a:spcPts val="3219"/>
              </a:lnSpc>
            </a:pPr>
            <a:r>
              <a:rPr lang="en-US" sz="2299">
                <a:solidFill>
                  <a:srgbClr val="000000"/>
                </a:solidFill>
                <a:latin typeface="Canva Sans"/>
              </a:rPr>
              <a:t>40</a:t>
            </a:r>
          </a:p>
        </p:txBody>
      </p:sp>
      <p:sp>
        <p:nvSpPr>
          <p:cNvPr id="54" name="Freeform 54"/>
          <p:cNvSpPr/>
          <p:nvPr/>
        </p:nvSpPr>
        <p:spPr>
          <a:xfrm>
            <a:off x="7663736" y="6971686"/>
            <a:ext cx="250564" cy="250564"/>
          </a:xfrm>
          <a:custGeom>
            <a:avLst/>
            <a:gdLst/>
            <a:ahLst/>
            <a:cxnLst/>
            <a:rect l="l" t="t" r="r" b="b"/>
            <a:pathLst>
              <a:path w="250564" h="250564">
                <a:moveTo>
                  <a:pt x="0" y="0"/>
                </a:moveTo>
                <a:lnTo>
                  <a:pt x="250564" y="0"/>
                </a:lnTo>
                <a:lnTo>
                  <a:pt x="250564" y="250563"/>
                </a:lnTo>
                <a:lnTo>
                  <a:pt x="0" y="2505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5" name="TextBox 55"/>
          <p:cNvSpPr txBox="1"/>
          <p:nvPr/>
        </p:nvSpPr>
        <p:spPr>
          <a:xfrm>
            <a:off x="7809281" y="6887528"/>
            <a:ext cx="763303" cy="383888"/>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20</a:t>
            </a:r>
          </a:p>
        </p:txBody>
      </p:sp>
      <p:sp>
        <p:nvSpPr>
          <p:cNvPr id="56" name="Freeform 56"/>
          <p:cNvSpPr/>
          <p:nvPr/>
        </p:nvSpPr>
        <p:spPr>
          <a:xfrm>
            <a:off x="8700674" y="6972726"/>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7" name="TextBox 57"/>
          <p:cNvSpPr txBox="1"/>
          <p:nvPr/>
        </p:nvSpPr>
        <p:spPr>
          <a:xfrm>
            <a:off x="8982745" y="6906415"/>
            <a:ext cx="381744" cy="389255"/>
          </a:xfrm>
          <a:prstGeom prst="rect">
            <a:avLst/>
          </a:prstGeom>
        </p:spPr>
        <p:txBody>
          <a:bodyPr lIns="0" tIns="0" rIns="0" bIns="0" rtlCol="0" anchor="t">
            <a:spAutoFit/>
          </a:bodyPr>
          <a:lstStyle/>
          <a:p>
            <a:pPr algn="ctr">
              <a:lnSpc>
                <a:spcPts val="3219"/>
              </a:lnSpc>
            </a:pPr>
            <a:r>
              <a:rPr lang="en-US" sz="2299">
                <a:solidFill>
                  <a:srgbClr val="000000"/>
                </a:solidFill>
                <a:latin typeface="Canva Sans"/>
              </a:rPr>
              <a:t>40</a:t>
            </a:r>
          </a:p>
        </p:txBody>
      </p:sp>
      <p:sp>
        <p:nvSpPr>
          <p:cNvPr id="58" name="Freeform 58"/>
          <p:cNvSpPr/>
          <p:nvPr/>
        </p:nvSpPr>
        <p:spPr>
          <a:xfrm>
            <a:off x="7652215" y="7957026"/>
            <a:ext cx="250564" cy="250564"/>
          </a:xfrm>
          <a:custGeom>
            <a:avLst/>
            <a:gdLst/>
            <a:ahLst/>
            <a:cxnLst/>
            <a:rect l="l" t="t" r="r" b="b"/>
            <a:pathLst>
              <a:path w="250564" h="250564">
                <a:moveTo>
                  <a:pt x="0" y="0"/>
                </a:moveTo>
                <a:lnTo>
                  <a:pt x="250564" y="0"/>
                </a:lnTo>
                <a:lnTo>
                  <a:pt x="250564" y="250564"/>
                </a:lnTo>
                <a:lnTo>
                  <a:pt x="0" y="2505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9" name="TextBox 59"/>
          <p:cNvSpPr txBox="1"/>
          <p:nvPr/>
        </p:nvSpPr>
        <p:spPr>
          <a:xfrm>
            <a:off x="7789027" y="7899929"/>
            <a:ext cx="783558" cy="389255"/>
          </a:xfrm>
          <a:prstGeom prst="rect">
            <a:avLst/>
          </a:prstGeom>
        </p:spPr>
        <p:txBody>
          <a:bodyPr wrap="square" lIns="0" tIns="0" rIns="0" bIns="0" rtlCol="0" anchor="t">
            <a:spAutoFit/>
          </a:bodyPr>
          <a:lstStyle/>
          <a:p>
            <a:pPr algn="ctr">
              <a:lnSpc>
                <a:spcPts val="3219"/>
              </a:lnSpc>
            </a:pPr>
            <a:r>
              <a:rPr lang="en-US" sz="2299" dirty="0">
                <a:solidFill>
                  <a:srgbClr val="000000"/>
                </a:solidFill>
                <a:latin typeface="Canva Sans"/>
              </a:rPr>
              <a:t>20</a:t>
            </a:r>
          </a:p>
        </p:txBody>
      </p:sp>
      <p:sp>
        <p:nvSpPr>
          <p:cNvPr id="60" name="Freeform 60"/>
          <p:cNvSpPr/>
          <p:nvPr/>
        </p:nvSpPr>
        <p:spPr>
          <a:xfrm>
            <a:off x="8675039" y="7966409"/>
            <a:ext cx="263021" cy="263021"/>
          </a:xfrm>
          <a:custGeom>
            <a:avLst/>
            <a:gdLst/>
            <a:ahLst/>
            <a:cxnLst/>
            <a:rect l="l" t="t" r="r" b="b"/>
            <a:pathLst>
              <a:path w="263021" h="263021">
                <a:moveTo>
                  <a:pt x="0" y="0"/>
                </a:moveTo>
                <a:lnTo>
                  <a:pt x="263021" y="0"/>
                </a:lnTo>
                <a:lnTo>
                  <a:pt x="263021" y="263021"/>
                </a:lnTo>
                <a:lnTo>
                  <a:pt x="0" y="263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1" name="TextBox 61"/>
          <p:cNvSpPr txBox="1"/>
          <p:nvPr/>
        </p:nvSpPr>
        <p:spPr>
          <a:xfrm>
            <a:off x="9020845" y="7899929"/>
            <a:ext cx="381744" cy="389255"/>
          </a:xfrm>
          <a:prstGeom prst="rect">
            <a:avLst/>
          </a:prstGeom>
        </p:spPr>
        <p:txBody>
          <a:bodyPr lIns="0" tIns="0" rIns="0" bIns="0" rtlCol="0" anchor="t">
            <a:spAutoFit/>
          </a:bodyPr>
          <a:lstStyle/>
          <a:p>
            <a:pPr algn="ctr">
              <a:lnSpc>
                <a:spcPts val="3219"/>
              </a:lnSpc>
            </a:pPr>
            <a:r>
              <a:rPr lang="en-US" sz="2299">
                <a:solidFill>
                  <a:srgbClr val="000000"/>
                </a:solidFill>
                <a:latin typeface="Canva Sans"/>
              </a:rPr>
              <a:t>40</a:t>
            </a:r>
          </a:p>
        </p:txBody>
      </p:sp>
      <p:grpSp>
        <p:nvGrpSpPr>
          <p:cNvPr id="62" name="Group 62"/>
          <p:cNvGrpSpPr/>
          <p:nvPr/>
        </p:nvGrpSpPr>
        <p:grpSpPr>
          <a:xfrm>
            <a:off x="0" y="0"/>
            <a:ext cx="971550" cy="10439400"/>
            <a:chOff x="0" y="0"/>
            <a:chExt cx="1295400" cy="13919200"/>
          </a:xfrm>
        </p:grpSpPr>
        <p:grpSp>
          <p:nvGrpSpPr>
            <p:cNvPr id="63" name="Group 63"/>
            <p:cNvGrpSpPr/>
            <p:nvPr/>
          </p:nvGrpSpPr>
          <p:grpSpPr>
            <a:xfrm>
              <a:off x="431800" y="0"/>
              <a:ext cx="863600" cy="13919200"/>
              <a:chOff x="0" y="0"/>
              <a:chExt cx="170588" cy="2749472"/>
            </a:xfrm>
          </p:grpSpPr>
          <p:sp>
            <p:nvSpPr>
              <p:cNvPr id="64" name="Freeform 64"/>
              <p:cNvSpPr/>
              <p:nvPr/>
            </p:nvSpPr>
            <p:spPr>
              <a:xfrm>
                <a:off x="0" y="0"/>
                <a:ext cx="170588" cy="2749472"/>
              </a:xfrm>
              <a:custGeom>
                <a:avLst/>
                <a:gdLst/>
                <a:ahLst/>
                <a:cxnLst/>
                <a:rect l="l" t="t" r="r" b="b"/>
                <a:pathLst>
                  <a:path w="170588" h="2749472">
                    <a:moveTo>
                      <a:pt x="0" y="0"/>
                    </a:moveTo>
                    <a:lnTo>
                      <a:pt x="170588" y="0"/>
                    </a:lnTo>
                    <a:lnTo>
                      <a:pt x="170588" y="2749472"/>
                    </a:lnTo>
                    <a:lnTo>
                      <a:pt x="0" y="2749472"/>
                    </a:lnTo>
                    <a:close/>
                  </a:path>
                </a:pathLst>
              </a:custGeom>
              <a:solidFill>
                <a:srgbClr val="D2DDDD"/>
              </a:solidFill>
            </p:spPr>
          </p:sp>
          <p:sp>
            <p:nvSpPr>
              <p:cNvPr id="65" name="TextBox 65"/>
              <p:cNvSpPr txBox="1"/>
              <p:nvPr/>
            </p:nvSpPr>
            <p:spPr>
              <a:xfrm>
                <a:off x="0" y="-47625"/>
                <a:ext cx="170588" cy="2797097"/>
              </a:xfrm>
              <a:prstGeom prst="rect">
                <a:avLst/>
              </a:prstGeom>
            </p:spPr>
            <p:txBody>
              <a:bodyPr lIns="50800" tIns="50800" rIns="50800" bIns="50800" rtlCol="0" anchor="ctr"/>
              <a:lstStyle/>
              <a:p>
                <a:pPr algn="ctr">
                  <a:lnSpc>
                    <a:spcPts val="2659"/>
                  </a:lnSpc>
                </a:pPr>
                <a:endParaRPr/>
              </a:p>
            </p:txBody>
          </p:sp>
        </p:grpSp>
        <p:grpSp>
          <p:nvGrpSpPr>
            <p:cNvPr id="66" name="Group 66"/>
            <p:cNvGrpSpPr/>
            <p:nvPr/>
          </p:nvGrpSpPr>
          <p:grpSpPr>
            <a:xfrm>
              <a:off x="0" y="0"/>
              <a:ext cx="863600" cy="13919200"/>
              <a:chOff x="0" y="0"/>
              <a:chExt cx="170588" cy="2749472"/>
            </a:xfrm>
          </p:grpSpPr>
          <p:sp>
            <p:nvSpPr>
              <p:cNvPr id="67" name="Freeform 67"/>
              <p:cNvSpPr/>
              <p:nvPr/>
            </p:nvSpPr>
            <p:spPr>
              <a:xfrm>
                <a:off x="0" y="0"/>
                <a:ext cx="170588" cy="2749472"/>
              </a:xfrm>
              <a:custGeom>
                <a:avLst/>
                <a:gdLst/>
                <a:ahLst/>
                <a:cxnLst/>
                <a:rect l="l" t="t" r="r" b="b"/>
                <a:pathLst>
                  <a:path w="170588" h="2749472">
                    <a:moveTo>
                      <a:pt x="0" y="0"/>
                    </a:moveTo>
                    <a:lnTo>
                      <a:pt x="170588" y="0"/>
                    </a:lnTo>
                    <a:lnTo>
                      <a:pt x="170588" y="2749472"/>
                    </a:lnTo>
                    <a:lnTo>
                      <a:pt x="0" y="2749472"/>
                    </a:lnTo>
                    <a:close/>
                  </a:path>
                </a:pathLst>
              </a:custGeom>
              <a:solidFill>
                <a:srgbClr val="E9E0D9"/>
              </a:solidFill>
            </p:spPr>
          </p:sp>
          <p:sp>
            <p:nvSpPr>
              <p:cNvPr id="68" name="TextBox 68"/>
              <p:cNvSpPr txBox="1"/>
              <p:nvPr/>
            </p:nvSpPr>
            <p:spPr>
              <a:xfrm>
                <a:off x="0" y="-47625"/>
                <a:ext cx="170588" cy="2797097"/>
              </a:xfrm>
              <a:prstGeom prst="rect">
                <a:avLst/>
              </a:prstGeom>
            </p:spPr>
            <p:txBody>
              <a:bodyPr lIns="50800" tIns="50800" rIns="50800" bIns="50800" rtlCol="0" anchor="ctr"/>
              <a:lstStyle/>
              <a:p>
                <a:pPr algn="ctr">
                  <a:lnSpc>
                    <a:spcPts val="2659"/>
                  </a:lnSpc>
                </a:pPr>
                <a:endParaRPr/>
              </a:p>
            </p:txBody>
          </p:sp>
        </p:grpSp>
      </p:grpSp>
      <p:sp>
        <p:nvSpPr>
          <p:cNvPr id="69" name="Freeform 69"/>
          <p:cNvSpPr/>
          <p:nvPr/>
        </p:nvSpPr>
        <p:spPr>
          <a:xfrm>
            <a:off x="17012745" y="9026092"/>
            <a:ext cx="1275255" cy="1260908"/>
          </a:xfrm>
          <a:custGeom>
            <a:avLst/>
            <a:gdLst/>
            <a:ahLst/>
            <a:cxnLst/>
            <a:rect l="l" t="t" r="r" b="b"/>
            <a:pathLst>
              <a:path w="1275255" h="1260908">
                <a:moveTo>
                  <a:pt x="0" y="0"/>
                </a:moveTo>
                <a:lnTo>
                  <a:pt x="1275255" y="0"/>
                </a:lnTo>
                <a:lnTo>
                  <a:pt x="1275255" y="1260908"/>
                </a:lnTo>
                <a:lnTo>
                  <a:pt x="0" y="1260908"/>
                </a:lnTo>
                <a:lnTo>
                  <a:pt x="0" y="0"/>
                </a:lnTo>
                <a:close/>
              </a:path>
            </a:pathLst>
          </a:custGeom>
          <a:blipFill>
            <a:blip r:embed="rId7"/>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779762" y="1062929"/>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SIMULATION RESULTS</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17</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6858000" y="2513905"/>
            <a:ext cx="4092474" cy="600036"/>
          </a:xfrm>
          <a:prstGeom prst="rect">
            <a:avLst/>
          </a:prstGeom>
        </p:spPr>
        <p:txBody>
          <a:bodyPr wrap="square" lIns="0" tIns="0" rIns="0" bIns="0" rtlCol="0" anchor="t">
            <a:spAutoFit/>
          </a:bodyPr>
          <a:lstStyle/>
          <a:p>
            <a:pPr algn="ctr">
              <a:lnSpc>
                <a:spcPts val="5040"/>
              </a:lnSpc>
              <a:spcBef>
                <a:spcPct val="0"/>
              </a:spcBef>
            </a:pPr>
            <a:r>
              <a:rPr lang="en-US" sz="3600" dirty="0">
                <a:solidFill>
                  <a:srgbClr val="000000"/>
                </a:solidFill>
                <a:latin typeface="Canva Sans Bold"/>
              </a:rPr>
              <a:t>Duration time </a:t>
            </a:r>
          </a:p>
        </p:txBody>
      </p:sp>
      <p:sp>
        <p:nvSpPr>
          <p:cNvPr id="19" name="Freeform 16">
            <a:extLst>
              <a:ext uri="{FF2B5EF4-FFF2-40B4-BE49-F238E27FC236}">
                <a16:creationId xmlns:a16="http://schemas.microsoft.com/office/drawing/2014/main" id="{F294DB87-4B7E-CBA6-FE3F-D03E7B8002DF}"/>
              </a:ext>
            </a:extLst>
          </p:cNvPr>
          <p:cNvSpPr/>
          <p:nvPr/>
        </p:nvSpPr>
        <p:spPr>
          <a:xfrm>
            <a:off x="17421767" y="9715500"/>
            <a:ext cx="961210" cy="832406"/>
          </a:xfrm>
          <a:custGeom>
            <a:avLst/>
            <a:gdLst/>
            <a:ahLst/>
            <a:cxnLst/>
            <a:rect l="l" t="t" r="r" b="b"/>
            <a:pathLst>
              <a:path w="1191591" h="1178185">
                <a:moveTo>
                  <a:pt x="0" y="0"/>
                </a:moveTo>
                <a:lnTo>
                  <a:pt x="1191591" y="0"/>
                </a:lnTo>
                <a:lnTo>
                  <a:pt x="1191591" y="1178185"/>
                </a:lnTo>
                <a:lnTo>
                  <a:pt x="0" y="1178185"/>
                </a:lnTo>
                <a:lnTo>
                  <a:pt x="0" y="0"/>
                </a:lnTo>
                <a:close/>
              </a:path>
            </a:pathLst>
          </a:custGeom>
          <a:blipFill>
            <a:blip r:embed="rId2"/>
            <a:stretch>
              <a:fillRect/>
            </a:stretch>
          </a:blipFill>
        </p:spPr>
      </p:sp>
      <p:pic>
        <p:nvPicPr>
          <p:cNvPr id="21" name="Picture 20">
            <a:extLst>
              <a:ext uri="{FF2B5EF4-FFF2-40B4-BE49-F238E27FC236}">
                <a16:creationId xmlns:a16="http://schemas.microsoft.com/office/drawing/2014/main" id="{E119D065-19FB-546D-1659-13BB543B38FE}"/>
              </a:ext>
            </a:extLst>
          </p:cNvPr>
          <p:cNvPicPr>
            <a:picLocks noChangeAspect="1"/>
          </p:cNvPicPr>
          <p:nvPr/>
        </p:nvPicPr>
        <p:blipFill>
          <a:blip r:embed="rId3"/>
          <a:stretch>
            <a:fillRect/>
          </a:stretch>
        </p:blipFill>
        <p:spPr>
          <a:xfrm>
            <a:off x="609219" y="3466916"/>
            <a:ext cx="17221581" cy="624858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04800" y="328186"/>
            <a:ext cx="16335661" cy="1430648"/>
          </a:xfrm>
          <a:prstGeom prst="rect">
            <a:avLst/>
          </a:prstGeom>
        </p:spPr>
        <p:txBody>
          <a:bodyPr wrap="square" lIns="0" tIns="0" rIns="0" bIns="0" rtlCol="0" anchor="t">
            <a:spAutoFit/>
          </a:bodyPr>
          <a:lstStyle/>
          <a:p>
            <a:pPr algn="ctr">
              <a:lnSpc>
                <a:spcPts val="11899"/>
              </a:lnSpc>
            </a:pPr>
            <a:r>
              <a:rPr lang="en-US" sz="8499" dirty="0">
                <a:solidFill>
                  <a:srgbClr val="000000"/>
                </a:solidFill>
                <a:latin typeface="Alatsi Bold"/>
              </a:rPr>
              <a:t>SIMULATION RESULTS</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18</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6172201" y="1673225"/>
            <a:ext cx="4489270" cy="562975"/>
          </a:xfrm>
          <a:prstGeom prst="rect">
            <a:avLst/>
          </a:prstGeom>
        </p:spPr>
        <p:txBody>
          <a:bodyPr wrap="square" lIns="0" tIns="0" rIns="0" bIns="0" rtlCol="0" anchor="t">
            <a:spAutoFit/>
          </a:bodyPr>
          <a:lstStyle/>
          <a:p>
            <a:pPr algn="ctr">
              <a:lnSpc>
                <a:spcPts val="4692"/>
              </a:lnSpc>
              <a:spcBef>
                <a:spcPct val="0"/>
              </a:spcBef>
            </a:pPr>
            <a:r>
              <a:rPr lang="en-US" sz="3351" dirty="0">
                <a:solidFill>
                  <a:srgbClr val="000000"/>
                </a:solidFill>
                <a:latin typeface="Canva Sans Bold"/>
              </a:rPr>
              <a:t>Waiting time</a:t>
            </a:r>
          </a:p>
        </p:txBody>
      </p:sp>
      <p:sp>
        <p:nvSpPr>
          <p:cNvPr id="16" name="Freeform 16"/>
          <p:cNvSpPr/>
          <p:nvPr/>
        </p:nvSpPr>
        <p:spPr>
          <a:xfrm>
            <a:off x="17247595" y="9258300"/>
            <a:ext cx="1040405" cy="1028700"/>
          </a:xfrm>
          <a:custGeom>
            <a:avLst/>
            <a:gdLst/>
            <a:ahLst/>
            <a:cxnLst/>
            <a:rect l="l" t="t" r="r" b="b"/>
            <a:pathLst>
              <a:path w="1040405" h="1028700">
                <a:moveTo>
                  <a:pt x="0" y="0"/>
                </a:moveTo>
                <a:lnTo>
                  <a:pt x="1040405" y="0"/>
                </a:lnTo>
                <a:lnTo>
                  <a:pt x="1040405" y="1028700"/>
                </a:lnTo>
                <a:lnTo>
                  <a:pt x="0" y="1028700"/>
                </a:lnTo>
                <a:lnTo>
                  <a:pt x="0" y="0"/>
                </a:lnTo>
                <a:close/>
              </a:path>
            </a:pathLst>
          </a:custGeom>
          <a:blipFill>
            <a:blip r:embed="rId2"/>
            <a:stretch>
              <a:fillRect/>
            </a:stretch>
          </a:blipFill>
        </p:spPr>
      </p:sp>
      <p:pic>
        <p:nvPicPr>
          <p:cNvPr id="18" name="Picture 17">
            <a:extLst>
              <a:ext uri="{FF2B5EF4-FFF2-40B4-BE49-F238E27FC236}">
                <a16:creationId xmlns:a16="http://schemas.microsoft.com/office/drawing/2014/main" id="{E0B0C8B1-4971-C7DD-F5AF-EE5AEEAF5ACE}"/>
              </a:ext>
            </a:extLst>
          </p:cNvPr>
          <p:cNvPicPr>
            <a:picLocks noChangeAspect="1"/>
          </p:cNvPicPr>
          <p:nvPr/>
        </p:nvPicPr>
        <p:blipFill>
          <a:blip r:embed="rId3"/>
          <a:stretch>
            <a:fillRect/>
          </a:stretch>
        </p:blipFill>
        <p:spPr>
          <a:xfrm>
            <a:off x="499961" y="2420513"/>
            <a:ext cx="17008277" cy="70992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977952" y="2826000"/>
            <a:ext cx="15088524" cy="3788328"/>
          </a:xfrm>
          <a:prstGeom prst="rect">
            <a:avLst/>
          </a:prstGeom>
        </p:spPr>
        <p:txBody>
          <a:bodyPr lIns="0" tIns="0" rIns="0" bIns="0" rtlCol="0" anchor="t">
            <a:spAutoFit/>
          </a:bodyPr>
          <a:lstStyle/>
          <a:p>
            <a:pPr marL="926065" lvl="1" indent="-463032" algn="l">
              <a:lnSpc>
                <a:spcPts val="6005"/>
              </a:lnSpc>
              <a:buFont typeface="Arial"/>
              <a:buChar char="•"/>
            </a:pPr>
            <a:r>
              <a:rPr lang="en-US" sz="4289">
                <a:solidFill>
                  <a:srgbClr val="000000"/>
                </a:solidFill>
                <a:latin typeface="Alatsi"/>
              </a:rPr>
              <a:t>Currently pursuing Bachelors of Arts in Major Economics and Minor Mathematics from Ahmedabad University</a:t>
            </a:r>
          </a:p>
          <a:p>
            <a:pPr marL="926065" lvl="1" indent="-463032" algn="l">
              <a:lnSpc>
                <a:spcPts val="6005"/>
              </a:lnSpc>
              <a:buFont typeface="Arial"/>
              <a:buChar char="•"/>
            </a:pPr>
            <a:r>
              <a:rPr lang="en-US" sz="4289">
                <a:solidFill>
                  <a:srgbClr val="000000"/>
                </a:solidFill>
                <a:latin typeface="Alatsi"/>
              </a:rPr>
              <a:t>Applied for Masters of Science in Business Analytics in University of Warwick, London</a:t>
            </a:r>
          </a:p>
          <a:p>
            <a:pPr marL="926065" lvl="1" indent="-463032" algn="l">
              <a:lnSpc>
                <a:spcPts val="6005"/>
              </a:lnSpc>
              <a:buFont typeface="Arial"/>
              <a:buChar char="•"/>
            </a:pPr>
            <a:r>
              <a:rPr lang="en-US" sz="4289">
                <a:solidFill>
                  <a:srgbClr val="000000"/>
                </a:solidFill>
                <a:latin typeface="Alatsi"/>
              </a:rPr>
              <a:t>Have a interest in simulation modelling and Statistics</a:t>
            </a:r>
          </a:p>
        </p:txBody>
      </p:sp>
      <p:sp>
        <p:nvSpPr>
          <p:cNvPr id="3" name="TextBox 3"/>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ABOUT ME</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9" name="Freeform 9"/>
          <p:cNvSpPr/>
          <p:nvPr/>
        </p:nvSpPr>
        <p:spPr>
          <a:xfrm>
            <a:off x="16781467" y="8797415"/>
            <a:ext cx="1506533" cy="1489585"/>
          </a:xfrm>
          <a:custGeom>
            <a:avLst/>
            <a:gdLst/>
            <a:ahLst/>
            <a:cxnLst/>
            <a:rect l="l" t="t" r="r" b="b"/>
            <a:pathLst>
              <a:path w="1506533" h="1489585">
                <a:moveTo>
                  <a:pt x="0" y="0"/>
                </a:moveTo>
                <a:lnTo>
                  <a:pt x="1506533" y="0"/>
                </a:lnTo>
                <a:lnTo>
                  <a:pt x="1506533" y="1489585"/>
                </a:lnTo>
                <a:lnTo>
                  <a:pt x="0" y="1489585"/>
                </a:lnTo>
                <a:lnTo>
                  <a:pt x="0" y="0"/>
                </a:lnTo>
                <a:close/>
              </a:path>
            </a:pathLst>
          </a:custGeom>
          <a:blipFill>
            <a:blip r:embed="rId2"/>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779762" y="399573"/>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SIMULATION RESULTS</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19</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7010401" y="1850550"/>
            <a:ext cx="3518076" cy="562975"/>
          </a:xfrm>
          <a:prstGeom prst="rect">
            <a:avLst/>
          </a:prstGeom>
        </p:spPr>
        <p:txBody>
          <a:bodyPr wrap="square" lIns="0" tIns="0" rIns="0" bIns="0" rtlCol="0" anchor="t">
            <a:spAutoFit/>
          </a:bodyPr>
          <a:lstStyle/>
          <a:p>
            <a:pPr algn="ctr">
              <a:lnSpc>
                <a:spcPts val="4692"/>
              </a:lnSpc>
              <a:spcBef>
                <a:spcPct val="0"/>
              </a:spcBef>
            </a:pPr>
            <a:r>
              <a:rPr lang="en-US" sz="3351" dirty="0">
                <a:solidFill>
                  <a:srgbClr val="000000"/>
                </a:solidFill>
                <a:latin typeface="Canva Sans Bold"/>
              </a:rPr>
              <a:t>Time loss</a:t>
            </a:r>
          </a:p>
        </p:txBody>
      </p:sp>
      <p:sp>
        <p:nvSpPr>
          <p:cNvPr id="16" name="Freeform 16"/>
          <p:cNvSpPr/>
          <p:nvPr/>
        </p:nvSpPr>
        <p:spPr>
          <a:xfrm>
            <a:off x="17010362" y="9023736"/>
            <a:ext cx="1277638" cy="1263264"/>
          </a:xfrm>
          <a:custGeom>
            <a:avLst/>
            <a:gdLst/>
            <a:ahLst/>
            <a:cxnLst/>
            <a:rect l="l" t="t" r="r" b="b"/>
            <a:pathLst>
              <a:path w="1277638" h="1263264">
                <a:moveTo>
                  <a:pt x="0" y="0"/>
                </a:moveTo>
                <a:lnTo>
                  <a:pt x="1277638" y="0"/>
                </a:lnTo>
                <a:lnTo>
                  <a:pt x="1277638" y="1263264"/>
                </a:lnTo>
                <a:lnTo>
                  <a:pt x="0" y="1263264"/>
                </a:lnTo>
                <a:lnTo>
                  <a:pt x="0" y="0"/>
                </a:lnTo>
                <a:close/>
              </a:path>
            </a:pathLst>
          </a:custGeom>
          <a:blipFill>
            <a:blip r:embed="rId2"/>
            <a:stretch>
              <a:fillRect/>
            </a:stretch>
          </a:blipFill>
        </p:spPr>
      </p:sp>
      <p:pic>
        <p:nvPicPr>
          <p:cNvPr id="18" name="Picture 17">
            <a:extLst>
              <a:ext uri="{FF2B5EF4-FFF2-40B4-BE49-F238E27FC236}">
                <a16:creationId xmlns:a16="http://schemas.microsoft.com/office/drawing/2014/main" id="{A08C865B-874F-610D-6FB3-CA287FDFF179}"/>
              </a:ext>
            </a:extLst>
          </p:cNvPr>
          <p:cNvPicPr>
            <a:picLocks noChangeAspect="1"/>
          </p:cNvPicPr>
          <p:nvPr/>
        </p:nvPicPr>
        <p:blipFill>
          <a:blip r:embed="rId3"/>
          <a:stretch>
            <a:fillRect/>
          </a:stretch>
        </p:blipFill>
        <p:spPr>
          <a:xfrm>
            <a:off x="938054" y="2518468"/>
            <a:ext cx="15919908" cy="762174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82444" y="222250"/>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EMISSIONS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20</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908639" y="2950125"/>
            <a:ext cx="15578209" cy="6703981"/>
          </a:xfrm>
          <a:custGeom>
            <a:avLst/>
            <a:gdLst/>
            <a:ahLst/>
            <a:cxnLst/>
            <a:rect l="l" t="t" r="r" b="b"/>
            <a:pathLst>
              <a:path w="15578209" h="6703981">
                <a:moveTo>
                  <a:pt x="0" y="0"/>
                </a:moveTo>
                <a:lnTo>
                  <a:pt x="15578209" y="0"/>
                </a:lnTo>
                <a:lnTo>
                  <a:pt x="15578209" y="6703981"/>
                </a:lnTo>
                <a:lnTo>
                  <a:pt x="0" y="6703981"/>
                </a:lnTo>
                <a:lnTo>
                  <a:pt x="0" y="0"/>
                </a:lnTo>
                <a:close/>
              </a:path>
            </a:pathLst>
          </a:custGeom>
          <a:blipFill>
            <a:blip r:embed="rId2"/>
            <a:stretch>
              <a:fillRect/>
            </a:stretch>
          </a:blipFill>
        </p:spPr>
      </p:sp>
      <p:sp>
        <p:nvSpPr>
          <p:cNvPr id="15" name="TextBox 15"/>
          <p:cNvSpPr txBox="1"/>
          <p:nvPr/>
        </p:nvSpPr>
        <p:spPr>
          <a:xfrm>
            <a:off x="3949549" y="1992293"/>
            <a:ext cx="9496390" cy="572089"/>
          </a:xfrm>
          <a:prstGeom prst="rect">
            <a:avLst/>
          </a:prstGeom>
        </p:spPr>
        <p:txBody>
          <a:bodyPr lIns="0" tIns="0" rIns="0" bIns="0" rtlCol="0" anchor="t">
            <a:spAutoFit/>
          </a:bodyPr>
          <a:lstStyle/>
          <a:p>
            <a:pPr algn="ctr">
              <a:lnSpc>
                <a:spcPts val="4692"/>
              </a:lnSpc>
              <a:spcBef>
                <a:spcPct val="0"/>
              </a:spcBef>
            </a:pPr>
            <a:r>
              <a:rPr lang="en-US" sz="3351">
                <a:solidFill>
                  <a:srgbClr val="000000"/>
                </a:solidFill>
                <a:latin typeface="Canva Sans Bold"/>
              </a:rPr>
              <a:t>CO2 emissions and Fuel amount</a:t>
            </a:r>
          </a:p>
        </p:txBody>
      </p:sp>
      <p:sp>
        <p:nvSpPr>
          <p:cNvPr id="16" name="Freeform 16"/>
          <p:cNvSpPr/>
          <p:nvPr/>
        </p:nvSpPr>
        <p:spPr>
          <a:xfrm>
            <a:off x="17007811" y="9021213"/>
            <a:ext cx="1280189" cy="1265787"/>
          </a:xfrm>
          <a:custGeom>
            <a:avLst/>
            <a:gdLst/>
            <a:ahLst/>
            <a:cxnLst/>
            <a:rect l="l" t="t" r="r" b="b"/>
            <a:pathLst>
              <a:path w="1280189" h="1265787">
                <a:moveTo>
                  <a:pt x="0" y="0"/>
                </a:moveTo>
                <a:lnTo>
                  <a:pt x="1280189" y="0"/>
                </a:lnTo>
                <a:lnTo>
                  <a:pt x="1280189" y="1265787"/>
                </a:lnTo>
                <a:lnTo>
                  <a:pt x="0" y="1265787"/>
                </a:lnTo>
                <a:lnTo>
                  <a:pt x="0" y="0"/>
                </a:lnTo>
                <a:close/>
              </a:path>
            </a:pathLst>
          </a:custGeom>
          <a:blipFill>
            <a:blip r:embed="rId3"/>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06409" y="341226"/>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EMISSIONS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21</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077704" y="3168011"/>
            <a:ext cx="16181596" cy="6090289"/>
          </a:xfrm>
          <a:custGeom>
            <a:avLst/>
            <a:gdLst/>
            <a:ahLst/>
            <a:cxnLst/>
            <a:rect l="l" t="t" r="r" b="b"/>
            <a:pathLst>
              <a:path w="16181596" h="6090289">
                <a:moveTo>
                  <a:pt x="0" y="0"/>
                </a:moveTo>
                <a:lnTo>
                  <a:pt x="16181596" y="0"/>
                </a:lnTo>
                <a:lnTo>
                  <a:pt x="16181596" y="6090289"/>
                </a:lnTo>
                <a:lnTo>
                  <a:pt x="0" y="6090289"/>
                </a:lnTo>
                <a:lnTo>
                  <a:pt x="0" y="0"/>
                </a:lnTo>
                <a:close/>
              </a:path>
            </a:pathLst>
          </a:custGeom>
          <a:blipFill>
            <a:blip r:embed="rId2"/>
            <a:stretch>
              <a:fillRect l="-955" r="-955"/>
            </a:stretch>
          </a:blipFill>
        </p:spPr>
      </p:sp>
      <p:sp>
        <p:nvSpPr>
          <p:cNvPr id="15" name="TextBox 15"/>
          <p:cNvSpPr txBox="1"/>
          <p:nvPr/>
        </p:nvSpPr>
        <p:spPr>
          <a:xfrm>
            <a:off x="4173514" y="2160724"/>
            <a:ext cx="9496390" cy="572089"/>
          </a:xfrm>
          <a:prstGeom prst="rect">
            <a:avLst/>
          </a:prstGeom>
        </p:spPr>
        <p:txBody>
          <a:bodyPr lIns="0" tIns="0" rIns="0" bIns="0" rtlCol="0" anchor="t">
            <a:spAutoFit/>
          </a:bodyPr>
          <a:lstStyle/>
          <a:p>
            <a:pPr algn="ctr">
              <a:lnSpc>
                <a:spcPts val="4692"/>
              </a:lnSpc>
              <a:spcBef>
                <a:spcPct val="0"/>
              </a:spcBef>
            </a:pPr>
            <a:r>
              <a:rPr lang="en-US" sz="3351">
                <a:solidFill>
                  <a:srgbClr val="000000"/>
                </a:solidFill>
                <a:latin typeface="Canva Sans Bold"/>
              </a:rPr>
              <a:t>CO emissions</a:t>
            </a:r>
          </a:p>
        </p:txBody>
      </p:sp>
      <p:sp>
        <p:nvSpPr>
          <p:cNvPr id="16" name="Freeform 16"/>
          <p:cNvSpPr/>
          <p:nvPr/>
        </p:nvSpPr>
        <p:spPr>
          <a:xfrm>
            <a:off x="17037009" y="9050082"/>
            <a:ext cx="1250991" cy="1236918"/>
          </a:xfrm>
          <a:custGeom>
            <a:avLst/>
            <a:gdLst/>
            <a:ahLst/>
            <a:cxnLst/>
            <a:rect l="l" t="t" r="r" b="b"/>
            <a:pathLst>
              <a:path w="1250991" h="1236918">
                <a:moveTo>
                  <a:pt x="0" y="0"/>
                </a:moveTo>
                <a:lnTo>
                  <a:pt x="1250991" y="0"/>
                </a:lnTo>
                <a:lnTo>
                  <a:pt x="1250991" y="1236918"/>
                </a:lnTo>
                <a:lnTo>
                  <a:pt x="0" y="1236918"/>
                </a:lnTo>
                <a:lnTo>
                  <a:pt x="0" y="0"/>
                </a:lnTo>
                <a:close/>
              </a:path>
            </a:pathLst>
          </a:custGeom>
          <a:blipFill>
            <a:blip r:embed="rId3"/>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99728" y="58737"/>
            <a:ext cx="16230600" cy="1193800"/>
          </a:xfrm>
          <a:prstGeom prst="rect">
            <a:avLst/>
          </a:prstGeom>
        </p:spPr>
        <p:txBody>
          <a:bodyPr lIns="0" tIns="0" rIns="0" bIns="0" rtlCol="0" anchor="t">
            <a:spAutoFit/>
          </a:bodyPr>
          <a:lstStyle/>
          <a:p>
            <a:pPr algn="ctr">
              <a:lnSpc>
                <a:spcPts val="9799"/>
              </a:lnSpc>
            </a:pPr>
            <a:r>
              <a:rPr lang="en-US" sz="6999" dirty="0">
                <a:solidFill>
                  <a:srgbClr val="000000"/>
                </a:solidFill>
                <a:latin typeface="Alatsi Bold"/>
              </a:rPr>
              <a:t>EMISSIONS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22</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3598239" y="1926645"/>
            <a:ext cx="5281384" cy="3994213"/>
          </a:xfrm>
          <a:custGeom>
            <a:avLst/>
            <a:gdLst/>
            <a:ahLst/>
            <a:cxnLst/>
            <a:rect l="l" t="t" r="r" b="b"/>
            <a:pathLst>
              <a:path w="5281384" h="3994213">
                <a:moveTo>
                  <a:pt x="0" y="0"/>
                </a:moveTo>
                <a:lnTo>
                  <a:pt x="5281384" y="0"/>
                </a:lnTo>
                <a:lnTo>
                  <a:pt x="5281384" y="3994213"/>
                </a:lnTo>
                <a:lnTo>
                  <a:pt x="0" y="3994213"/>
                </a:lnTo>
                <a:lnTo>
                  <a:pt x="0" y="0"/>
                </a:lnTo>
                <a:close/>
              </a:path>
            </a:pathLst>
          </a:custGeom>
          <a:blipFill>
            <a:blip r:embed="rId2"/>
            <a:stretch>
              <a:fillRect/>
            </a:stretch>
          </a:blipFill>
        </p:spPr>
      </p:sp>
      <p:sp>
        <p:nvSpPr>
          <p:cNvPr id="15" name="Freeform 15"/>
          <p:cNvSpPr/>
          <p:nvPr/>
        </p:nvSpPr>
        <p:spPr>
          <a:xfrm>
            <a:off x="3598239" y="6006583"/>
            <a:ext cx="5344865" cy="4055612"/>
          </a:xfrm>
          <a:custGeom>
            <a:avLst/>
            <a:gdLst/>
            <a:ahLst/>
            <a:cxnLst/>
            <a:rect l="l" t="t" r="r" b="b"/>
            <a:pathLst>
              <a:path w="5344865" h="4055612">
                <a:moveTo>
                  <a:pt x="0" y="0"/>
                </a:moveTo>
                <a:lnTo>
                  <a:pt x="5344865" y="0"/>
                </a:lnTo>
                <a:lnTo>
                  <a:pt x="5344865" y="4055612"/>
                </a:lnTo>
                <a:lnTo>
                  <a:pt x="0" y="4055612"/>
                </a:lnTo>
                <a:lnTo>
                  <a:pt x="0" y="0"/>
                </a:lnTo>
                <a:close/>
              </a:path>
            </a:pathLst>
          </a:custGeom>
          <a:blipFill>
            <a:blip r:embed="rId3"/>
            <a:stretch>
              <a:fillRect t="-2401" r="-4930" b="-2401"/>
            </a:stretch>
          </a:blipFill>
        </p:spPr>
      </p:sp>
      <p:sp>
        <p:nvSpPr>
          <p:cNvPr id="16" name="Freeform 16"/>
          <p:cNvSpPr/>
          <p:nvPr/>
        </p:nvSpPr>
        <p:spPr>
          <a:xfrm>
            <a:off x="10223215" y="6006583"/>
            <a:ext cx="5053081" cy="4020478"/>
          </a:xfrm>
          <a:custGeom>
            <a:avLst/>
            <a:gdLst/>
            <a:ahLst/>
            <a:cxnLst/>
            <a:rect l="l" t="t" r="r" b="b"/>
            <a:pathLst>
              <a:path w="5053081" h="4020478">
                <a:moveTo>
                  <a:pt x="0" y="0"/>
                </a:moveTo>
                <a:lnTo>
                  <a:pt x="5053081" y="0"/>
                </a:lnTo>
                <a:lnTo>
                  <a:pt x="5053081" y="4020478"/>
                </a:lnTo>
                <a:lnTo>
                  <a:pt x="0" y="4020478"/>
                </a:lnTo>
                <a:lnTo>
                  <a:pt x="0" y="0"/>
                </a:lnTo>
                <a:close/>
              </a:path>
            </a:pathLst>
          </a:custGeom>
          <a:blipFill>
            <a:blip r:embed="rId4"/>
            <a:stretch>
              <a:fillRect l="-4575" t="-1066" r="-4575"/>
            </a:stretch>
          </a:blipFill>
        </p:spPr>
      </p:sp>
      <p:sp>
        <p:nvSpPr>
          <p:cNvPr id="17" name="Freeform 17"/>
          <p:cNvSpPr/>
          <p:nvPr/>
        </p:nvSpPr>
        <p:spPr>
          <a:xfrm>
            <a:off x="10223215" y="1926645"/>
            <a:ext cx="5053081" cy="3804935"/>
          </a:xfrm>
          <a:custGeom>
            <a:avLst/>
            <a:gdLst/>
            <a:ahLst/>
            <a:cxnLst/>
            <a:rect l="l" t="t" r="r" b="b"/>
            <a:pathLst>
              <a:path w="5053081" h="3804935">
                <a:moveTo>
                  <a:pt x="0" y="0"/>
                </a:moveTo>
                <a:lnTo>
                  <a:pt x="5053081" y="0"/>
                </a:lnTo>
                <a:lnTo>
                  <a:pt x="5053081" y="3804935"/>
                </a:lnTo>
                <a:lnTo>
                  <a:pt x="0" y="3804935"/>
                </a:lnTo>
                <a:lnTo>
                  <a:pt x="0" y="0"/>
                </a:lnTo>
                <a:close/>
              </a:path>
            </a:pathLst>
          </a:custGeom>
          <a:blipFill>
            <a:blip r:embed="rId5"/>
            <a:stretch>
              <a:fillRect r="-3601"/>
            </a:stretch>
          </a:blipFill>
        </p:spPr>
      </p:sp>
      <p:sp>
        <p:nvSpPr>
          <p:cNvPr id="18" name="TextBox 18"/>
          <p:cNvSpPr txBox="1"/>
          <p:nvPr/>
        </p:nvSpPr>
        <p:spPr>
          <a:xfrm>
            <a:off x="4395805" y="1268831"/>
            <a:ext cx="9496390" cy="572089"/>
          </a:xfrm>
          <a:prstGeom prst="rect">
            <a:avLst/>
          </a:prstGeom>
        </p:spPr>
        <p:txBody>
          <a:bodyPr lIns="0" tIns="0" rIns="0" bIns="0" rtlCol="0" anchor="t">
            <a:spAutoFit/>
          </a:bodyPr>
          <a:lstStyle/>
          <a:p>
            <a:pPr algn="ctr">
              <a:lnSpc>
                <a:spcPts val="4692"/>
              </a:lnSpc>
              <a:spcBef>
                <a:spcPct val="0"/>
              </a:spcBef>
            </a:pPr>
            <a:r>
              <a:rPr lang="en-US" sz="3351" dirty="0" err="1">
                <a:solidFill>
                  <a:srgbClr val="000000"/>
                </a:solidFill>
                <a:latin typeface="Canva Sans Bold"/>
              </a:rPr>
              <a:t>PMx</a:t>
            </a:r>
            <a:r>
              <a:rPr lang="en-US" sz="3351" dirty="0">
                <a:solidFill>
                  <a:srgbClr val="000000"/>
                </a:solidFill>
                <a:latin typeface="Canva Sans Bold"/>
              </a:rPr>
              <a:t> emissions</a:t>
            </a:r>
          </a:p>
        </p:txBody>
      </p:sp>
      <p:sp>
        <p:nvSpPr>
          <p:cNvPr id="19" name="Freeform 19"/>
          <p:cNvSpPr/>
          <p:nvPr/>
        </p:nvSpPr>
        <p:spPr>
          <a:xfrm>
            <a:off x="17047151" y="9060110"/>
            <a:ext cx="1240849" cy="1226890"/>
          </a:xfrm>
          <a:custGeom>
            <a:avLst/>
            <a:gdLst/>
            <a:ahLst/>
            <a:cxnLst/>
            <a:rect l="l" t="t" r="r" b="b"/>
            <a:pathLst>
              <a:path w="1240849" h="1226890">
                <a:moveTo>
                  <a:pt x="0" y="0"/>
                </a:moveTo>
                <a:lnTo>
                  <a:pt x="1240849" y="0"/>
                </a:lnTo>
                <a:lnTo>
                  <a:pt x="1240849" y="1226890"/>
                </a:lnTo>
                <a:lnTo>
                  <a:pt x="0" y="1226890"/>
                </a:lnTo>
                <a:lnTo>
                  <a:pt x="0" y="0"/>
                </a:lnTo>
                <a:close/>
              </a:path>
            </a:pathLst>
          </a:custGeom>
          <a:blipFill>
            <a:blip r:embed="rId6"/>
            <a:stretch>
              <a:fillRect/>
            </a:stretch>
          </a:blipFill>
        </p:spPr>
      </p:sp>
      <p:grpSp>
        <p:nvGrpSpPr>
          <p:cNvPr id="20" name="Group 20"/>
          <p:cNvGrpSpPr/>
          <p:nvPr/>
        </p:nvGrpSpPr>
        <p:grpSpPr>
          <a:xfrm>
            <a:off x="0" y="0"/>
            <a:ext cx="1564423" cy="10439400"/>
            <a:chOff x="0" y="0"/>
            <a:chExt cx="2085898" cy="13919200"/>
          </a:xfrm>
        </p:grpSpPr>
        <p:grpSp>
          <p:nvGrpSpPr>
            <p:cNvPr id="21" name="Group 21"/>
            <p:cNvGrpSpPr/>
            <p:nvPr/>
          </p:nvGrpSpPr>
          <p:grpSpPr>
            <a:xfrm>
              <a:off x="695299" y="0"/>
              <a:ext cx="1390598" cy="13919200"/>
              <a:chOff x="0" y="0"/>
              <a:chExt cx="274686" cy="2749472"/>
            </a:xfrm>
          </p:grpSpPr>
          <p:sp>
            <p:nvSpPr>
              <p:cNvPr id="22" name="Freeform 22"/>
              <p:cNvSpPr/>
              <p:nvPr/>
            </p:nvSpPr>
            <p:spPr>
              <a:xfrm>
                <a:off x="0" y="0"/>
                <a:ext cx="274686" cy="2749472"/>
              </a:xfrm>
              <a:custGeom>
                <a:avLst/>
                <a:gdLst/>
                <a:ahLst/>
                <a:cxnLst/>
                <a:rect l="l" t="t" r="r" b="b"/>
                <a:pathLst>
                  <a:path w="274686" h="2749472">
                    <a:moveTo>
                      <a:pt x="0" y="0"/>
                    </a:moveTo>
                    <a:lnTo>
                      <a:pt x="274686" y="0"/>
                    </a:lnTo>
                    <a:lnTo>
                      <a:pt x="274686" y="2749472"/>
                    </a:lnTo>
                    <a:lnTo>
                      <a:pt x="0" y="2749472"/>
                    </a:lnTo>
                    <a:close/>
                  </a:path>
                </a:pathLst>
              </a:custGeom>
              <a:solidFill>
                <a:srgbClr val="D2DDDD"/>
              </a:solidFill>
            </p:spPr>
          </p:sp>
          <p:sp>
            <p:nvSpPr>
              <p:cNvPr id="23" name="TextBox 23"/>
              <p:cNvSpPr txBox="1"/>
              <p:nvPr/>
            </p:nvSpPr>
            <p:spPr>
              <a:xfrm>
                <a:off x="0" y="-47625"/>
                <a:ext cx="274686" cy="2797097"/>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0"/>
              <a:ext cx="1390598" cy="13919200"/>
              <a:chOff x="0" y="0"/>
              <a:chExt cx="274686" cy="2749472"/>
            </a:xfrm>
          </p:grpSpPr>
          <p:sp>
            <p:nvSpPr>
              <p:cNvPr id="25" name="Freeform 25"/>
              <p:cNvSpPr/>
              <p:nvPr/>
            </p:nvSpPr>
            <p:spPr>
              <a:xfrm>
                <a:off x="0" y="0"/>
                <a:ext cx="274686" cy="2749472"/>
              </a:xfrm>
              <a:custGeom>
                <a:avLst/>
                <a:gdLst/>
                <a:ahLst/>
                <a:cxnLst/>
                <a:rect l="l" t="t" r="r" b="b"/>
                <a:pathLst>
                  <a:path w="274686" h="2749472">
                    <a:moveTo>
                      <a:pt x="0" y="0"/>
                    </a:moveTo>
                    <a:lnTo>
                      <a:pt x="274686" y="0"/>
                    </a:lnTo>
                    <a:lnTo>
                      <a:pt x="274686" y="2749472"/>
                    </a:lnTo>
                    <a:lnTo>
                      <a:pt x="0" y="2749472"/>
                    </a:lnTo>
                    <a:close/>
                  </a:path>
                </a:pathLst>
              </a:custGeom>
              <a:solidFill>
                <a:srgbClr val="E9E0D9"/>
              </a:solidFill>
            </p:spPr>
          </p:sp>
          <p:sp>
            <p:nvSpPr>
              <p:cNvPr id="26" name="TextBox 26"/>
              <p:cNvSpPr txBox="1"/>
              <p:nvPr/>
            </p:nvSpPr>
            <p:spPr>
              <a:xfrm>
                <a:off x="0" y="-47625"/>
                <a:ext cx="274686" cy="2797097"/>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99728" y="9525"/>
            <a:ext cx="16230600" cy="1252849"/>
          </a:xfrm>
          <a:prstGeom prst="rect">
            <a:avLst/>
          </a:prstGeom>
        </p:spPr>
        <p:txBody>
          <a:bodyPr lIns="0" tIns="0" rIns="0" bIns="0" rtlCol="0" anchor="t">
            <a:spAutoFit/>
          </a:bodyPr>
          <a:lstStyle/>
          <a:p>
            <a:pPr algn="ctr">
              <a:lnSpc>
                <a:spcPts val="10220"/>
              </a:lnSpc>
            </a:pPr>
            <a:r>
              <a:rPr lang="en-US" sz="7300" dirty="0">
                <a:solidFill>
                  <a:srgbClr val="000000"/>
                </a:solidFill>
                <a:latin typeface="Alatsi Bold"/>
              </a:rPr>
              <a:t>FUTURISTIC PLANS</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23</a:t>
              </a:r>
            </a:p>
          </p:txBody>
        </p:sp>
      </p:grpSp>
      <p:grpSp>
        <p:nvGrpSpPr>
          <p:cNvPr id="12" name="Group 12"/>
          <p:cNvGrpSpPr/>
          <p:nvPr/>
        </p:nvGrpSpPr>
        <p:grpSpPr>
          <a:xfrm>
            <a:off x="779762" y="152400"/>
            <a:ext cx="937061" cy="10287000"/>
            <a:chOff x="0" y="0"/>
            <a:chExt cx="246798" cy="2709333"/>
          </a:xfrm>
        </p:grpSpPr>
        <p:sp>
          <p:nvSpPr>
            <p:cNvPr id="13" name="Freeform 1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4" name="TextBox 1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aphicFrame>
        <p:nvGraphicFramePr>
          <p:cNvPr id="15" name="Table 15"/>
          <p:cNvGraphicFramePr>
            <a:graphicFrameLocks noGrp="1"/>
          </p:cNvGraphicFramePr>
          <p:nvPr/>
        </p:nvGraphicFramePr>
        <p:xfrm>
          <a:off x="2796348" y="1340946"/>
          <a:ext cx="12695303" cy="3448051"/>
        </p:xfrm>
        <a:graphic>
          <a:graphicData uri="http://schemas.openxmlformats.org/drawingml/2006/table">
            <a:tbl>
              <a:tblPr/>
              <a:tblGrid>
                <a:gridCol w="2236573">
                  <a:extLst>
                    <a:ext uri="{9D8B030D-6E8A-4147-A177-3AD203B41FA5}">
                      <a16:colId xmlns:a16="http://schemas.microsoft.com/office/drawing/2014/main" val="20000"/>
                    </a:ext>
                  </a:extLst>
                </a:gridCol>
                <a:gridCol w="4881597">
                  <a:extLst>
                    <a:ext uri="{9D8B030D-6E8A-4147-A177-3AD203B41FA5}">
                      <a16:colId xmlns:a16="http://schemas.microsoft.com/office/drawing/2014/main" val="20001"/>
                    </a:ext>
                  </a:extLst>
                </a:gridCol>
                <a:gridCol w="1892340">
                  <a:extLst>
                    <a:ext uri="{9D8B030D-6E8A-4147-A177-3AD203B41FA5}">
                      <a16:colId xmlns:a16="http://schemas.microsoft.com/office/drawing/2014/main" val="20002"/>
                    </a:ext>
                  </a:extLst>
                </a:gridCol>
                <a:gridCol w="1916054">
                  <a:extLst>
                    <a:ext uri="{9D8B030D-6E8A-4147-A177-3AD203B41FA5}">
                      <a16:colId xmlns:a16="http://schemas.microsoft.com/office/drawing/2014/main" val="20003"/>
                    </a:ext>
                  </a:extLst>
                </a:gridCol>
                <a:gridCol w="1768739">
                  <a:extLst>
                    <a:ext uri="{9D8B030D-6E8A-4147-A177-3AD203B41FA5}">
                      <a16:colId xmlns:a16="http://schemas.microsoft.com/office/drawing/2014/main" val="20004"/>
                    </a:ext>
                  </a:extLst>
                </a:gridCol>
              </a:tblGrid>
              <a:tr h="1261717">
                <a:tc>
                  <a:txBody>
                    <a:bodyPr/>
                    <a:lstStyle/>
                    <a:p>
                      <a:pPr algn="ctr">
                        <a:lnSpc>
                          <a:spcPts val="2659"/>
                        </a:lnSpc>
                        <a:defRPr/>
                      </a:pPr>
                      <a:r>
                        <a:rPr lang="en-US" sz="1899">
                          <a:solidFill>
                            <a:srgbClr val="000000"/>
                          </a:solidFill>
                          <a:latin typeface="Alatsi Bold"/>
                        </a:rPr>
                        <a:t>Case No.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Bold"/>
                        </a:rPr>
                        <a:t>Description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No. of cars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No. of Electric AMTS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No. of BRTS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24617">
                <a:tc>
                  <a:txBody>
                    <a:bodyPr/>
                    <a:lstStyle/>
                    <a:p>
                      <a:pPr algn="ctr">
                        <a:lnSpc>
                          <a:spcPts val="2659"/>
                        </a:lnSpc>
                        <a:defRPr/>
                      </a:pPr>
                      <a:r>
                        <a:rPr lang="en-US" sz="1899">
                          <a:solidFill>
                            <a:srgbClr val="000000"/>
                          </a:solidFill>
                          <a:latin typeface="Alatsi"/>
                        </a:rPr>
                        <a:t>Case 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Conversion of AMTS to Electric AMTS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1717">
                <a:tc>
                  <a:txBody>
                    <a:bodyPr/>
                    <a:lstStyle/>
                    <a:p>
                      <a:pPr algn="ctr">
                        <a:lnSpc>
                          <a:spcPts val="2659"/>
                        </a:lnSpc>
                        <a:defRPr/>
                      </a:pPr>
                      <a:r>
                        <a:rPr lang="en-US" sz="1899">
                          <a:solidFill>
                            <a:srgbClr val="000000"/>
                          </a:solidFill>
                          <a:latin typeface="Alatsi"/>
                        </a:rPr>
                        <a:t>Case 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Conversion of BRTS Passengers to AMTS Passengers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6" name="Table 16"/>
          <p:cNvGraphicFramePr>
            <a:graphicFrameLocks noGrp="1"/>
          </p:cNvGraphicFramePr>
          <p:nvPr/>
        </p:nvGraphicFramePr>
        <p:xfrm>
          <a:off x="2796348" y="6401105"/>
          <a:ext cx="7315200" cy="3095625"/>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1031875">
                <a:tc>
                  <a:txBody>
                    <a:bodyPr/>
                    <a:lstStyle/>
                    <a:p>
                      <a:pPr algn="ctr">
                        <a:lnSpc>
                          <a:spcPts val="2659"/>
                        </a:lnSpc>
                        <a:defRPr/>
                      </a:pPr>
                      <a:r>
                        <a:rPr lang="en-US" sz="1899">
                          <a:solidFill>
                            <a:srgbClr val="000000"/>
                          </a:solidFill>
                          <a:latin typeface="Alatsi Bold"/>
                        </a:rPr>
                        <a:t>Case No.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Bold"/>
                        </a:rPr>
                        <a:t>Cars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Bold"/>
                        </a:rPr>
                        <a:t>Electric Bus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BRTS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31875">
                <a:tc>
                  <a:txBody>
                    <a:bodyPr/>
                    <a:lstStyle/>
                    <a:p>
                      <a:pPr algn="ctr">
                        <a:lnSpc>
                          <a:spcPts val="2659"/>
                        </a:lnSpc>
                        <a:defRPr/>
                      </a:pPr>
                      <a:r>
                        <a:rPr lang="en-US" sz="1899">
                          <a:solidFill>
                            <a:srgbClr val="000000"/>
                          </a:solidFill>
                          <a:latin typeface="Alatsi"/>
                        </a:rPr>
                        <a:t>Case 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1875">
                <a:tc>
                  <a:txBody>
                    <a:bodyPr/>
                    <a:lstStyle/>
                    <a:p>
                      <a:pPr algn="ctr">
                        <a:lnSpc>
                          <a:spcPts val="2659"/>
                        </a:lnSpc>
                        <a:defRPr/>
                      </a:pPr>
                      <a:r>
                        <a:rPr lang="en-US" sz="1899">
                          <a:solidFill>
                            <a:srgbClr val="000000"/>
                          </a:solidFill>
                          <a:latin typeface="Alatsi"/>
                        </a:rPr>
                        <a:t>Case 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7" name="Table 17"/>
          <p:cNvGraphicFramePr>
            <a:graphicFrameLocks noGrp="1"/>
          </p:cNvGraphicFramePr>
          <p:nvPr/>
        </p:nvGraphicFramePr>
        <p:xfrm>
          <a:off x="10557721" y="6401105"/>
          <a:ext cx="7315200" cy="3095625"/>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1031875">
                <a:tc>
                  <a:txBody>
                    <a:bodyPr/>
                    <a:lstStyle/>
                    <a:p>
                      <a:pPr algn="ctr">
                        <a:lnSpc>
                          <a:spcPts val="2659"/>
                        </a:lnSpc>
                        <a:defRPr/>
                      </a:pPr>
                      <a:r>
                        <a:rPr lang="en-US" sz="1899">
                          <a:solidFill>
                            <a:srgbClr val="000000"/>
                          </a:solidFill>
                          <a:latin typeface="Alatsi Bold"/>
                        </a:rPr>
                        <a:t>Case No.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Bold"/>
                        </a:rPr>
                        <a:t>Cars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Bold"/>
                        </a:rPr>
                        <a:t>Electric Bus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Bold"/>
                        </a:rPr>
                        <a:t>BRTS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31875">
                <a:tc>
                  <a:txBody>
                    <a:bodyPr/>
                    <a:lstStyle/>
                    <a:p>
                      <a:pPr algn="ctr">
                        <a:lnSpc>
                          <a:spcPts val="2659"/>
                        </a:lnSpc>
                        <a:defRPr/>
                      </a:pPr>
                      <a:r>
                        <a:rPr lang="en-US" sz="1899">
                          <a:solidFill>
                            <a:srgbClr val="000000"/>
                          </a:solidFill>
                          <a:latin typeface="Alatsi"/>
                        </a:rPr>
                        <a:t>Case 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12.5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11.1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14.4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31875">
                <a:tc>
                  <a:txBody>
                    <a:bodyPr/>
                    <a:lstStyle/>
                    <a:p>
                      <a:pPr algn="ctr">
                        <a:lnSpc>
                          <a:spcPts val="2659"/>
                        </a:lnSpc>
                        <a:defRPr/>
                      </a:pPr>
                      <a:r>
                        <a:rPr lang="en-US" sz="1899">
                          <a:solidFill>
                            <a:srgbClr val="000000"/>
                          </a:solidFill>
                          <a:latin typeface="Alatsi"/>
                        </a:rPr>
                        <a:t>Case 6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12.5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11.1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Alatsi"/>
                        </a:rPr>
                        <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8" name="Freeform 18"/>
          <p:cNvSpPr/>
          <p:nvPr/>
        </p:nvSpPr>
        <p:spPr>
          <a:xfrm>
            <a:off x="5577166" y="7778102"/>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4835395" y="7778102"/>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5104295" y="5614674"/>
            <a:ext cx="3041898" cy="695961"/>
          </a:xfrm>
          <a:prstGeom prst="rect">
            <a:avLst/>
          </a:prstGeom>
        </p:spPr>
        <p:txBody>
          <a:bodyPr lIns="0" tIns="0" rIns="0" bIns="0" rtlCol="0" anchor="t">
            <a:spAutoFit/>
          </a:bodyPr>
          <a:lstStyle/>
          <a:p>
            <a:pPr algn="ctr">
              <a:lnSpc>
                <a:spcPts val="5739"/>
              </a:lnSpc>
            </a:pPr>
            <a:r>
              <a:rPr lang="en-US" sz="4099">
                <a:solidFill>
                  <a:srgbClr val="000000"/>
                </a:solidFill>
                <a:latin typeface="Canva Sans Bold"/>
              </a:rPr>
              <a:t>Signal Time </a:t>
            </a:r>
          </a:p>
        </p:txBody>
      </p:sp>
      <p:sp>
        <p:nvSpPr>
          <p:cNvPr id="21" name="TextBox 21"/>
          <p:cNvSpPr txBox="1"/>
          <p:nvPr/>
        </p:nvSpPr>
        <p:spPr>
          <a:xfrm>
            <a:off x="13030200" y="5614674"/>
            <a:ext cx="1985593" cy="683970"/>
          </a:xfrm>
          <a:prstGeom prst="rect">
            <a:avLst/>
          </a:prstGeom>
        </p:spPr>
        <p:txBody>
          <a:bodyPr wrap="square" lIns="0" tIns="0" rIns="0" bIns="0" rtlCol="0" anchor="t">
            <a:spAutoFit/>
          </a:bodyPr>
          <a:lstStyle/>
          <a:p>
            <a:pPr algn="ctr">
              <a:lnSpc>
                <a:spcPts val="5739"/>
              </a:lnSpc>
            </a:pPr>
            <a:r>
              <a:rPr lang="en-US" sz="4099" dirty="0">
                <a:solidFill>
                  <a:srgbClr val="000000"/>
                </a:solidFill>
                <a:latin typeface="Canva Sans Bold"/>
              </a:rPr>
              <a:t>Speed</a:t>
            </a:r>
          </a:p>
        </p:txBody>
      </p:sp>
      <p:sp>
        <p:nvSpPr>
          <p:cNvPr id="22" name="TextBox 22"/>
          <p:cNvSpPr txBox="1"/>
          <p:nvPr/>
        </p:nvSpPr>
        <p:spPr>
          <a:xfrm>
            <a:off x="5104295" y="7681243"/>
            <a:ext cx="320873" cy="365759"/>
          </a:xfrm>
          <a:prstGeom prst="rect">
            <a:avLst/>
          </a:prstGeom>
        </p:spPr>
        <p:txBody>
          <a:bodyPr lIns="0" tIns="0" rIns="0" bIns="0" rtlCol="0" anchor="t">
            <a:spAutoFit/>
          </a:bodyPr>
          <a:lstStyle/>
          <a:p>
            <a:pPr algn="ctr">
              <a:lnSpc>
                <a:spcPts val="2940"/>
              </a:lnSpc>
            </a:pPr>
            <a:r>
              <a:rPr lang="en-US" sz="2100">
                <a:solidFill>
                  <a:srgbClr val="000000"/>
                </a:solidFill>
                <a:latin typeface="Alatsi"/>
              </a:rPr>
              <a:t>90</a:t>
            </a:r>
          </a:p>
        </p:txBody>
      </p:sp>
      <p:sp>
        <p:nvSpPr>
          <p:cNvPr id="23" name="TextBox 23"/>
          <p:cNvSpPr txBox="1"/>
          <p:nvPr/>
        </p:nvSpPr>
        <p:spPr>
          <a:xfrm>
            <a:off x="5846066" y="7681243"/>
            <a:ext cx="300038" cy="365760"/>
          </a:xfrm>
          <a:prstGeom prst="rect">
            <a:avLst/>
          </a:prstGeom>
        </p:spPr>
        <p:txBody>
          <a:bodyPr lIns="0" tIns="0" rIns="0" bIns="0" rtlCol="0" anchor="t">
            <a:spAutoFit/>
          </a:bodyPr>
          <a:lstStyle/>
          <a:p>
            <a:pPr algn="ctr">
              <a:lnSpc>
                <a:spcPts val="2940"/>
              </a:lnSpc>
            </a:pPr>
            <a:r>
              <a:rPr lang="en-US" sz="2100">
                <a:solidFill>
                  <a:srgbClr val="000000"/>
                </a:solidFill>
                <a:latin typeface="Alatsi"/>
              </a:rPr>
              <a:t>30</a:t>
            </a:r>
          </a:p>
        </p:txBody>
      </p:sp>
      <p:sp>
        <p:nvSpPr>
          <p:cNvPr id="24" name="Freeform 24"/>
          <p:cNvSpPr/>
          <p:nvPr/>
        </p:nvSpPr>
        <p:spPr>
          <a:xfrm>
            <a:off x="4835395" y="8814570"/>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TextBox 25"/>
          <p:cNvSpPr txBox="1"/>
          <p:nvPr/>
        </p:nvSpPr>
        <p:spPr>
          <a:xfrm>
            <a:off x="5104295" y="8742327"/>
            <a:ext cx="320873" cy="365759"/>
          </a:xfrm>
          <a:prstGeom prst="rect">
            <a:avLst/>
          </a:prstGeom>
        </p:spPr>
        <p:txBody>
          <a:bodyPr lIns="0" tIns="0" rIns="0" bIns="0" rtlCol="0" anchor="t">
            <a:spAutoFit/>
          </a:bodyPr>
          <a:lstStyle/>
          <a:p>
            <a:pPr algn="ctr">
              <a:lnSpc>
                <a:spcPts val="2940"/>
              </a:lnSpc>
            </a:pPr>
            <a:r>
              <a:rPr lang="en-US" sz="2100">
                <a:solidFill>
                  <a:srgbClr val="000000"/>
                </a:solidFill>
                <a:latin typeface="Alatsi"/>
              </a:rPr>
              <a:t>90</a:t>
            </a:r>
          </a:p>
        </p:txBody>
      </p:sp>
      <p:sp>
        <p:nvSpPr>
          <p:cNvPr id="26" name="Freeform 26"/>
          <p:cNvSpPr/>
          <p:nvPr/>
        </p:nvSpPr>
        <p:spPr>
          <a:xfrm>
            <a:off x="5577166" y="8814570"/>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27"/>
          <p:cNvSpPr txBox="1"/>
          <p:nvPr/>
        </p:nvSpPr>
        <p:spPr>
          <a:xfrm>
            <a:off x="5846066" y="8717710"/>
            <a:ext cx="300038" cy="365760"/>
          </a:xfrm>
          <a:prstGeom prst="rect">
            <a:avLst/>
          </a:prstGeom>
        </p:spPr>
        <p:txBody>
          <a:bodyPr lIns="0" tIns="0" rIns="0" bIns="0" rtlCol="0" anchor="t">
            <a:spAutoFit/>
          </a:bodyPr>
          <a:lstStyle/>
          <a:p>
            <a:pPr algn="ctr">
              <a:lnSpc>
                <a:spcPts val="2940"/>
              </a:lnSpc>
            </a:pPr>
            <a:r>
              <a:rPr lang="en-US" sz="2100">
                <a:solidFill>
                  <a:srgbClr val="000000"/>
                </a:solidFill>
                <a:latin typeface="Alatsi"/>
              </a:rPr>
              <a:t>30</a:t>
            </a:r>
          </a:p>
        </p:txBody>
      </p:sp>
      <p:sp>
        <p:nvSpPr>
          <p:cNvPr id="28" name="Freeform 28"/>
          <p:cNvSpPr/>
          <p:nvPr/>
        </p:nvSpPr>
        <p:spPr>
          <a:xfrm>
            <a:off x="6753182" y="7778103"/>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9" name="TextBox 29"/>
          <p:cNvSpPr txBox="1"/>
          <p:nvPr/>
        </p:nvSpPr>
        <p:spPr>
          <a:xfrm>
            <a:off x="7022082" y="7681243"/>
            <a:ext cx="320873" cy="365759"/>
          </a:xfrm>
          <a:prstGeom prst="rect">
            <a:avLst/>
          </a:prstGeom>
        </p:spPr>
        <p:txBody>
          <a:bodyPr lIns="0" tIns="0" rIns="0" bIns="0" rtlCol="0" anchor="t">
            <a:spAutoFit/>
          </a:bodyPr>
          <a:lstStyle/>
          <a:p>
            <a:pPr algn="ctr">
              <a:lnSpc>
                <a:spcPts val="2940"/>
              </a:lnSpc>
            </a:pPr>
            <a:r>
              <a:rPr lang="en-US" sz="2100">
                <a:solidFill>
                  <a:srgbClr val="000000"/>
                </a:solidFill>
                <a:latin typeface="Alatsi"/>
              </a:rPr>
              <a:t>90</a:t>
            </a:r>
          </a:p>
        </p:txBody>
      </p:sp>
      <p:sp>
        <p:nvSpPr>
          <p:cNvPr id="30" name="Freeform 30"/>
          <p:cNvSpPr/>
          <p:nvPr/>
        </p:nvSpPr>
        <p:spPr>
          <a:xfrm>
            <a:off x="7495356" y="7753486"/>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TextBox 31"/>
          <p:cNvSpPr txBox="1"/>
          <p:nvPr/>
        </p:nvSpPr>
        <p:spPr>
          <a:xfrm>
            <a:off x="7764256" y="7681242"/>
            <a:ext cx="300038" cy="365760"/>
          </a:xfrm>
          <a:prstGeom prst="rect">
            <a:avLst/>
          </a:prstGeom>
        </p:spPr>
        <p:txBody>
          <a:bodyPr lIns="0" tIns="0" rIns="0" bIns="0" rtlCol="0" anchor="t">
            <a:spAutoFit/>
          </a:bodyPr>
          <a:lstStyle/>
          <a:p>
            <a:pPr algn="ctr">
              <a:lnSpc>
                <a:spcPts val="2940"/>
              </a:lnSpc>
            </a:pPr>
            <a:r>
              <a:rPr lang="en-US" sz="2100">
                <a:solidFill>
                  <a:srgbClr val="000000"/>
                </a:solidFill>
                <a:latin typeface="Alatsi"/>
              </a:rPr>
              <a:t>30</a:t>
            </a:r>
          </a:p>
        </p:txBody>
      </p:sp>
      <p:sp>
        <p:nvSpPr>
          <p:cNvPr id="32" name="Freeform 32"/>
          <p:cNvSpPr/>
          <p:nvPr/>
        </p:nvSpPr>
        <p:spPr>
          <a:xfrm>
            <a:off x="6753182" y="8789952"/>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TextBox 33"/>
          <p:cNvSpPr txBox="1"/>
          <p:nvPr/>
        </p:nvSpPr>
        <p:spPr>
          <a:xfrm>
            <a:off x="7022082" y="8693093"/>
            <a:ext cx="320873" cy="365759"/>
          </a:xfrm>
          <a:prstGeom prst="rect">
            <a:avLst/>
          </a:prstGeom>
        </p:spPr>
        <p:txBody>
          <a:bodyPr lIns="0" tIns="0" rIns="0" bIns="0" rtlCol="0" anchor="t">
            <a:spAutoFit/>
          </a:bodyPr>
          <a:lstStyle/>
          <a:p>
            <a:pPr algn="ctr">
              <a:lnSpc>
                <a:spcPts val="2940"/>
              </a:lnSpc>
            </a:pPr>
            <a:r>
              <a:rPr lang="en-US" sz="2100">
                <a:solidFill>
                  <a:srgbClr val="000000"/>
                </a:solidFill>
                <a:latin typeface="Alatsi"/>
              </a:rPr>
              <a:t>90</a:t>
            </a:r>
          </a:p>
        </p:txBody>
      </p:sp>
      <p:sp>
        <p:nvSpPr>
          <p:cNvPr id="34" name="Freeform 34"/>
          <p:cNvSpPr/>
          <p:nvPr/>
        </p:nvSpPr>
        <p:spPr>
          <a:xfrm>
            <a:off x="7495356" y="8789952"/>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TextBox 35"/>
          <p:cNvSpPr txBox="1"/>
          <p:nvPr/>
        </p:nvSpPr>
        <p:spPr>
          <a:xfrm>
            <a:off x="7764256" y="8693092"/>
            <a:ext cx="300038" cy="365760"/>
          </a:xfrm>
          <a:prstGeom prst="rect">
            <a:avLst/>
          </a:prstGeom>
        </p:spPr>
        <p:txBody>
          <a:bodyPr lIns="0" tIns="0" rIns="0" bIns="0" rtlCol="0" anchor="t">
            <a:spAutoFit/>
          </a:bodyPr>
          <a:lstStyle/>
          <a:p>
            <a:pPr algn="ctr">
              <a:lnSpc>
                <a:spcPts val="2940"/>
              </a:lnSpc>
            </a:pPr>
            <a:r>
              <a:rPr lang="en-US" sz="2100">
                <a:solidFill>
                  <a:srgbClr val="000000"/>
                </a:solidFill>
                <a:latin typeface="Alatsi"/>
              </a:rPr>
              <a:t>30</a:t>
            </a:r>
          </a:p>
        </p:txBody>
      </p:sp>
      <p:sp>
        <p:nvSpPr>
          <p:cNvPr id="36" name="Freeform 36"/>
          <p:cNvSpPr/>
          <p:nvPr/>
        </p:nvSpPr>
        <p:spPr>
          <a:xfrm>
            <a:off x="8483393" y="7778102"/>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7" name="TextBox 37"/>
          <p:cNvSpPr txBox="1"/>
          <p:nvPr/>
        </p:nvSpPr>
        <p:spPr>
          <a:xfrm>
            <a:off x="8752293" y="7705861"/>
            <a:ext cx="300038" cy="365760"/>
          </a:xfrm>
          <a:prstGeom prst="rect">
            <a:avLst/>
          </a:prstGeom>
        </p:spPr>
        <p:txBody>
          <a:bodyPr lIns="0" tIns="0" rIns="0" bIns="0" rtlCol="0" anchor="t">
            <a:spAutoFit/>
          </a:bodyPr>
          <a:lstStyle/>
          <a:p>
            <a:pPr algn="ctr">
              <a:lnSpc>
                <a:spcPts val="2940"/>
              </a:lnSpc>
            </a:pPr>
            <a:r>
              <a:rPr lang="en-US" sz="2100">
                <a:solidFill>
                  <a:srgbClr val="000000"/>
                </a:solidFill>
                <a:latin typeface="Alatsi"/>
              </a:rPr>
              <a:t>30</a:t>
            </a:r>
          </a:p>
        </p:txBody>
      </p:sp>
      <p:sp>
        <p:nvSpPr>
          <p:cNvPr id="38" name="Freeform 38"/>
          <p:cNvSpPr/>
          <p:nvPr/>
        </p:nvSpPr>
        <p:spPr>
          <a:xfrm>
            <a:off x="9204731" y="7778102"/>
            <a:ext cx="268900" cy="268900"/>
          </a:xfrm>
          <a:custGeom>
            <a:avLst/>
            <a:gdLst/>
            <a:ahLst/>
            <a:cxnLst/>
            <a:rect l="l" t="t" r="r" b="b"/>
            <a:pathLst>
              <a:path w="268900" h="268900">
                <a:moveTo>
                  <a:pt x="0" y="0"/>
                </a:moveTo>
                <a:lnTo>
                  <a:pt x="268900" y="0"/>
                </a:lnTo>
                <a:lnTo>
                  <a:pt x="268900" y="268900"/>
                </a:lnTo>
                <a:lnTo>
                  <a:pt x="0" y="268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9" name="TextBox 39"/>
          <p:cNvSpPr txBox="1"/>
          <p:nvPr/>
        </p:nvSpPr>
        <p:spPr>
          <a:xfrm>
            <a:off x="9535871" y="7705860"/>
            <a:ext cx="238274" cy="365760"/>
          </a:xfrm>
          <a:prstGeom prst="rect">
            <a:avLst/>
          </a:prstGeom>
        </p:spPr>
        <p:txBody>
          <a:bodyPr lIns="0" tIns="0" rIns="0" bIns="0" rtlCol="0" anchor="t">
            <a:spAutoFit/>
          </a:bodyPr>
          <a:lstStyle/>
          <a:p>
            <a:pPr algn="ctr">
              <a:lnSpc>
                <a:spcPts val="2940"/>
              </a:lnSpc>
            </a:pPr>
            <a:r>
              <a:rPr lang="en-US" sz="2100">
                <a:solidFill>
                  <a:srgbClr val="000000"/>
                </a:solidFill>
                <a:latin typeface="Alatsi"/>
              </a:rPr>
              <a:t>10</a:t>
            </a:r>
          </a:p>
        </p:txBody>
      </p:sp>
      <p:grpSp>
        <p:nvGrpSpPr>
          <p:cNvPr id="40" name="Group 40"/>
          <p:cNvGrpSpPr/>
          <p:nvPr/>
        </p:nvGrpSpPr>
        <p:grpSpPr>
          <a:xfrm>
            <a:off x="0" y="0"/>
            <a:ext cx="1564423" cy="10439400"/>
            <a:chOff x="0" y="0"/>
            <a:chExt cx="2085898" cy="13919200"/>
          </a:xfrm>
        </p:grpSpPr>
        <p:grpSp>
          <p:nvGrpSpPr>
            <p:cNvPr id="41" name="Group 41"/>
            <p:cNvGrpSpPr/>
            <p:nvPr/>
          </p:nvGrpSpPr>
          <p:grpSpPr>
            <a:xfrm>
              <a:off x="695299" y="0"/>
              <a:ext cx="1390598" cy="13919200"/>
              <a:chOff x="0" y="0"/>
              <a:chExt cx="274686" cy="2749472"/>
            </a:xfrm>
          </p:grpSpPr>
          <p:sp>
            <p:nvSpPr>
              <p:cNvPr id="42" name="Freeform 42"/>
              <p:cNvSpPr/>
              <p:nvPr/>
            </p:nvSpPr>
            <p:spPr>
              <a:xfrm>
                <a:off x="0" y="0"/>
                <a:ext cx="274686" cy="2749472"/>
              </a:xfrm>
              <a:custGeom>
                <a:avLst/>
                <a:gdLst/>
                <a:ahLst/>
                <a:cxnLst/>
                <a:rect l="l" t="t" r="r" b="b"/>
                <a:pathLst>
                  <a:path w="274686" h="2749472">
                    <a:moveTo>
                      <a:pt x="0" y="0"/>
                    </a:moveTo>
                    <a:lnTo>
                      <a:pt x="274686" y="0"/>
                    </a:lnTo>
                    <a:lnTo>
                      <a:pt x="274686" y="2749472"/>
                    </a:lnTo>
                    <a:lnTo>
                      <a:pt x="0" y="2749472"/>
                    </a:lnTo>
                    <a:close/>
                  </a:path>
                </a:pathLst>
              </a:custGeom>
              <a:solidFill>
                <a:srgbClr val="D2DDDD"/>
              </a:solidFill>
            </p:spPr>
          </p:sp>
          <p:sp>
            <p:nvSpPr>
              <p:cNvPr id="43" name="TextBox 43"/>
              <p:cNvSpPr txBox="1"/>
              <p:nvPr/>
            </p:nvSpPr>
            <p:spPr>
              <a:xfrm>
                <a:off x="0" y="-47625"/>
                <a:ext cx="274686" cy="2797097"/>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0" y="0"/>
              <a:ext cx="1390598" cy="13919200"/>
              <a:chOff x="0" y="0"/>
              <a:chExt cx="274686" cy="2749472"/>
            </a:xfrm>
          </p:grpSpPr>
          <p:sp>
            <p:nvSpPr>
              <p:cNvPr id="45" name="Freeform 45"/>
              <p:cNvSpPr/>
              <p:nvPr/>
            </p:nvSpPr>
            <p:spPr>
              <a:xfrm>
                <a:off x="0" y="0"/>
                <a:ext cx="274686" cy="2749472"/>
              </a:xfrm>
              <a:custGeom>
                <a:avLst/>
                <a:gdLst/>
                <a:ahLst/>
                <a:cxnLst/>
                <a:rect l="l" t="t" r="r" b="b"/>
                <a:pathLst>
                  <a:path w="274686" h="2749472">
                    <a:moveTo>
                      <a:pt x="0" y="0"/>
                    </a:moveTo>
                    <a:lnTo>
                      <a:pt x="274686" y="0"/>
                    </a:lnTo>
                    <a:lnTo>
                      <a:pt x="274686" y="2749472"/>
                    </a:lnTo>
                    <a:lnTo>
                      <a:pt x="0" y="2749472"/>
                    </a:lnTo>
                    <a:close/>
                  </a:path>
                </a:pathLst>
              </a:custGeom>
              <a:solidFill>
                <a:srgbClr val="E9E0D9"/>
              </a:solidFill>
            </p:spPr>
          </p:sp>
          <p:sp>
            <p:nvSpPr>
              <p:cNvPr id="46" name="TextBox 46"/>
              <p:cNvSpPr txBox="1"/>
              <p:nvPr/>
            </p:nvSpPr>
            <p:spPr>
              <a:xfrm>
                <a:off x="0" y="-47625"/>
                <a:ext cx="274686" cy="2797097"/>
              </a:xfrm>
              <a:prstGeom prst="rect">
                <a:avLst/>
              </a:prstGeom>
            </p:spPr>
            <p:txBody>
              <a:bodyPr lIns="50800" tIns="50800" rIns="50800" bIns="50800" rtlCol="0" anchor="ctr"/>
              <a:lstStyle/>
              <a:p>
                <a:pPr algn="ctr">
                  <a:lnSpc>
                    <a:spcPts val="2659"/>
                  </a:lnSpc>
                </a:pPr>
                <a:endParaRPr/>
              </a:p>
            </p:txBody>
          </p:sp>
        </p:grpSp>
      </p:grpSp>
      <p:sp>
        <p:nvSpPr>
          <p:cNvPr id="47" name="Freeform 47"/>
          <p:cNvSpPr/>
          <p:nvPr/>
        </p:nvSpPr>
        <p:spPr>
          <a:xfrm>
            <a:off x="17530328" y="9537851"/>
            <a:ext cx="757672" cy="749149"/>
          </a:xfrm>
          <a:custGeom>
            <a:avLst/>
            <a:gdLst/>
            <a:ahLst/>
            <a:cxnLst/>
            <a:rect l="l" t="t" r="r" b="b"/>
            <a:pathLst>
              <a:path w="757672" h="749149">
                <a:moveTo>
                  <a:pt x="0" y="0"/>
                </a:moveTo>
                <a:lnTo>
                  <a:pt x="757672" y="0"/>
                </a:lnTo>
                <a:lnTo>
                  <a:pt x="757672" y="749149"/>
                </a:lnTo>
                <a:lnTo>
                  <a:pt x="0" y="749149"/>
                </a:lnTo>
                <a:lnTo>
                  <a:pt x="0" y="0"/>
                </a:lnTo>
                <a:close/>
              </a:path>
            </a:pathLst>
          </a:custGeom>
          <a:blipFill>
            <a:blip r:embed="rId6"/>
            <a:stretch>
              <a:fillRect/>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779762" y="222250"/>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FUTURISTIC PLAN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24</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028700" y="2411579"/>
            <a:ext cx="16107134" cy="7488330"/>
          </a:xfrm>
          <a:custGeom>
            <a:avLst/>
            <a:gdLst/>
            <a:ahLst/>
            <a:cxnLst/>
            <a:rect l="l" t="t" r="r" b="b"/>
            <a:pathLst>
              <a:path w="16107134" h="7488330">
                <a:moveTo>
                  <a:pt x="0" y="0"/>
                </a:moveTo>
                <a:lnTo>
                  <a:pt x="16107134" y="0"/>
                </a:lnTo>
                <a:lnTo>
                  <a:pt x="16107134" y="7488330"/>
                </a:lnTo>
                <a:lnTo>
                  <a:pt x="0" y="7488330"/>
                </a:lnTo>
                <a:lnTo>
                  <a:pt x="0" y="0"/>
                </a:lnTo>
                <a:close/>
              </a:path>
            </a:pathLst>
          </a:custGeom>
          <a:blipFill>
            <a:blip r:embed="rId2"/>
            <a:stretch>
              <a:fillRect l="-933" r="-933"/>
            </a:stretch>
          </a:blipFill>
        </p:spPr>
      </p:sp>
      <p:sp>
        <p:nvSpPr>
          <p:cNvPr id="15" name="TextBox 15"/>
          <p:cNvSpPr txBox="1"/>
          <p:nvPr/>
        </p:nvSpPr>
        <p:spPr>
          <a:xfrm>
            <a:off x="7377591" y="1725190"/>
            <a:ext cx="3034941" cy="572089"/>
          </a:xfrm>
          <a:prstGeom prst="rect">
            <a:avLst/>
          </a:prstGeom>
        </p:spPr>
        <p:txBody>
          <a:bodyPr lIns="0" tIns="0" rIns="0" bIns="0" rtlCol="0" anchor="t">
            <a:spAutoFit/>
          </a:bodyPr>
          <a:lstStyle/>
          <a:p>
            <a:pPr algn="ctr">
              <a:lnSpc>
                <a:spcPts val="4692"/>
              </a:lnSpc>
              <a:spcBef>
                <a:spcPct val="0"/>
              </a:spcBef>
            </a:pPr>
            <a:r>
              <a:rPr lang="en-US" sz="3351">
                <a:solidFill>
                  <a:srgbClr val="000000"/>
                </a:solidFill>
                <a:latin typeface="Canva Sans Bold"/>
              </a:rPr>
              <a:t>Duration time</a:t>
            </a:r>
          </a:p>
        </p:txBody>
      </p:sp>
      <p:sp>
        <p:nvSpPr>
          <p:cNvPr id="16" name="Freeform 16"/>
          <p:cNvSpPr/>
          <p:nvPr/>
        </p:nvSpPr>
        <p:spPr>
          <a:xfrm>
            <a:off x="17259300" y="9269873"/>
            <a:ext cx="1028700" cy="1017127"/>
          </a:xfrm>
          <a:custGeom>
            <a:avLst/>
            <a:gdLst/>
            <a:ahLst/>
            <a:cxnLst/>
            <a:rect l="l" t="t" r="r" b="b"/>
            <a:pathLst>
              <a:path w="1028700" h="1017127">
                <a:moveTo>
                  <a:pt x="0" y="0"/>
                </a:moveTo>
                <a:lnTo>
                  <a:pt x="1028700" y="0"/>
                </a:lnTo>
                <a:lnTo>
                  <a:pt x="1028700" y="1017127"/>
                </a:lnTo>
                <a:lnTo>
                  <a:pt x="0" y="1017127"/>
                </a:lnTo>
                <a:lnTo>
                  <a:pt x="0" y="0"/>
                </a:lnTo>
                <a:close/>
              </a:path>
            </a:pathLst>
          </a:custGeom>
          <a:blipFill>
            <a:blip r:embed="rId3"/>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27362" y="28575"/>
            <a:ext cx="16230600" cy="1217289"/>
          </a:xfrm>
          <a:prstGeom prst="rect">
            <a:avLst/>
          </a:prstGeom>
        </p:spPr>
        <p:txBody>
          <a:bodyPr lIns="0" tIns="0" rIns="0" bIns="0" rtlCol="0" anchor="t">
            <a:spAutoFit/>
          </a:bodyPr>
          <a:lstStyle/>
          <a:p>
            <a:pPr algn="ctr">
              <a:lnSpc>
                <a:spcPts val="10080"/>
              </a:lnSpc>
            </a:pPr>
            <a:r>
              <a:rPr lang="en-US" sz="7200">
                <a:solidFill>
                  <a:srgbClr val="000000"/>
                </a:solidFill>
                <a:latin typeface="Alatsi Bold"/>
              </a:rPr>
              <a:t>FUTURISTIC PLAN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25</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422812" y="1854846"/>
            <a:ext cx="14805726" cy="8584554"/>
          </a:xfrm>
          <a:custGeom>
            <a:avLst/>
            <a:gdLst/>
            <a:ahLst/>
            <a:cxnLst/>
            <a:rect l="l" t="t" r="r" b="b"/>
            <a:pathLst>
              <a:path w="14805726" h="8584554">
                <a:moveTo>
                  <a:pt x="0" y="0"/>
                </a:moveTo>
                <a:lnTo>
                  <a:pt x="14805725" y="0"/>
                </a:lnTo>
                <a:lnTo>
                  <a:pt x="14805725" y="8584554"/>
                </a:lnTo>
                <a:lnTo>
                  <a:pt x="0" y="8584554"/>
                </a:lnTo>
                <a:lnTo>
                  <a:pt x="0" y="0"/>
                </a:lnTo>
                <a:close/>
              </a:path>
            </a:pathLst>
          </a:custGeom>
          <a:blipFill>
            <a:blip r:embed="rId2"/>
            <a:stretch>
              <a:fillRect t="-340" r="-1537" b="-7410"/>
            </a:stretch>
          </a:blipFill>
        </p:spPr>
      </p:sp>
      <p:sp>
        <p:nvSpPr>
          <p:cNvPr id="15" name="TextBox 15"/>
          <p:cNvSpPr txBox="1"/>
          <p:nvPr/>
        </p:nvSpPr>
        <p:spPr>
          <a:xfrm>
            <a:off x="7270518" y="1282757"/>
            <a:ext cx="3034941" cy="572089"/>
          </a:xfrm>
          <a:prstGeom prst="rect">
            <a:avLst/>
          </a:prstGeom>
        </p:spPr>
        <p:txBody>
          <a:bodyPr lIns="0" tIns="0" rIns="0" bIns="0" rtlCol="0" anchor="t">
            <a:spAutoFit/>
          </a:bodyPr>
          <a:lstStyle/>
          <a:p>
            <a:pPr algn="ctr">
              <a:lnSpc>
                <a:spcPts val="4692"/>
              </a:lnSpc>
              <a:spcBef>
                <a:spcPct val="0"/>
              </a:spcBef>
            </a:pPr>
            <a:r>
              <a:rPr lang="en-US" sz="3351">
                <a:solidFill>
                  <a:srgbClr val="000000"/>
                </a:solidFill>
                <a:latin typeface="Canva Sans Bold"/>
              </a:rPr>
              <a:t>Waiting time</a:t>
            </a:r>
          </a:p>
        </p:txBody>
      </p:sp>
      <p:sp>
        <p:nvSpPr>
          <p:cNvPr id="16" name="Freeform 16"/>
          <p:cNvSpPr/>
          <p:nvPr/>
        </p:nvSpPr>
        <p:spPr>
          <a:xfrm>
            <a:off x="17047151" y="9060110"/>
            <a:ext cx="1240849" cy="1226890"/>
          </a:xfrm>
          <a:custGeom>
            <a:avLst/>
            <a:gdLst/>
            <a:ahLst/>
            <a:cxnLst/>
            <a:rect l="l" t="t" r="r" b="b"/>
            <a:pathLst>
              <a:path w="1240849" h="1226890">
                <a:moveTo>
                  <a:pt x="0" y="0"/>
                </a:moveTo>
                <a:lnTo>
                  <a:pt x="1240849" y="0"/>
                </a:lnTo>
                <a:lnTo>
                  <a:pt x="1240849" y="1226890"/>
                </a:lnTo>
                <a:lnTo>
                  <a:pt x="0" y="1226890"/>
                </a:lnTo>
                <a:lnTo>
                  <a:pt x="0" y="0"/>
                </a:lnTo>
                <a:close/>
              </a:path>
            </a:pathLst>
          </a:custGeom>
          <a:blipFill>
            <a:blip r:embed="rId3"/>
            <a:stretch>
              <a:fillRect/>
            </a:stretch>
          </a:blipFill>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31659" y="-10761"/>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FUTURISTIC PLAN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26</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452456" y="1981188"/>
            <a:ext cx="15109803" cy="8154229"/>
          </a:xfrm>
          <a:custGeom>
            <a:avLst/>
            <a:gdLst/>
            <a:ahLst/>
            <a:cxnLst/>
            <a:rect l="l" t="t" r="r" b="b"/>
            <a:pathLst>
              <a:path w="15109803" h="8154229">
                <a:moveTo>
                  <a:pt x="0" y="0"/>
                </a:moveTo>
                <a:lnTo>
                  <a:pt x="15109803" y="0"/>
                </a:lnTo>
                <a:lnTo>
                  <a:pt x="15109803" y="8154229"/>
                </a:lnTo>
                <a:lnTo>
                  <a:pt x="0" y="8154229"/>
                </a:lnTo>
                <a:lnTo>
                  <a:pt x="0" y="0"/>
                </a:lnTo>
                <a:close/>
              </a:path>
            </a:pathLst>
          </a:custGeom>
          <a:blipFill>
            <a:blip r:embed="rId2"/>
            <a:stretch>
              <a:fillRect/>
            </a:stretch>
          </a:blipFill>
        </p:spPr>
      </p:sp>
      <p:sp>
        <p:nvSpPr>
          <p:cNvPr id="15" name="TextBox 15"/>
          <p:cNvSpPr txBox="1"/>
          <p:nvPr/>
        </p:nvSpPr>
        <p:spPr>
          <a:xfrm>
            <a:off x="7194318" y="1392589"/>
            <a:ext cx="3034941" cy="588599"/>
          </a:xfrm>
          <a:prstGeom prst="rect">
            <a:avLst/>
          </a:prstGeom>
        </p:spPr>
        <p:txBody>
          <a:bodyPr lIns="0" tIns="0" rIns="0" bIns="0" rtlCol="0" anchor="t">
            <a:spAutoFit/>
          </a:bodyPr>
          <a:lstStyle/>
          <a:p>
            <a:pPr algn="ctr">
              <a:lnSpc>
                <a:spcPts val="4832"/>
              </a:lnSpc>
              <a:spcBef>
                <a:spcPct val="0"/>
              </a:spcBef>
            </a:pPr>
            <a:r>
              <a:rPr lang="en-US" sz="3451">
                <a:solidFill>
                  <a:srgbClr val="000000"/>
                </a:solidFill>
                <a:latin typeface="Canva Sans Bold"/>
              </a:rPr>
              <a:t>Time loss</a:t>
            </a:r>
          </a:p>
        </p:txBody>
      </p:sp>
      <p:sp>
        <p:nvSpPr>
          <p:cNvPr id="16" name="Freeform 16"/>
          <p:cNvSpPr/>
          <p:nvPr/>
        </p:nvSpPr>
        <p:spPr>
          <a:xfrm>
            <a:off x="17047151" y="9060110"/>
            <a:ext cx="1240849" cy="1226890"/>
          </a:xfrm>
          <a:custGeom>
            <a:avLst/>
            <a:gdLst/>
            <a:ahLst/>
            <a:cxnLst/>
            <a:rect l="l" t="t" r="r" b="b"/>
            <a:pathLst>
              <a:path w="1240849" h="1226890">
                <a:moveTo>
                  <a:pt x="0" y="0"/>
                </a:moveTo>
                <a:lnTo>
                  <a:pt x="1240849" y="0"/>
                </a:lnTo>
                <a:lnTo>
                  <a:pt x="1240849" y="1226890"/>
                </a:lnTo>
                <a:lnTo>
                  <a:pt x="0" y="1226890"/>
                </a:lnTo>
                <a:lnTo>
                  <a:pt x="0" y="0"/>
                </a:lnTo>
                <a:close/>
              </a:path>
            </a:pathLst>
          </a:custGeom>
          <a:blipFill>
            <a:blip r:embed="rId3"/>
            <a:stretch>
              <a:fillRect/>
            </a:stretch>
          </a:blipFill>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191167" y="30162"/>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EMISSIONS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27</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779762" y="2314553"/>
            <a:ext cx="16146801" cy="7715138"/>
          </a:xfrm>
          <a:custGeom>
            <a:avLst/>
            <a:gdLst/>
            <a:ahLst/>
            <a:cxnLst/>
            <a:rect l="l" t="t" r="r" b="b"/>
            <a:pathLst>
              <a:path w="16146801" h="7715138">
                <a:moveTo>
                  <a:pt x="0" y="0"/>
                </a:moveTo>
                <a:lnTo>
                  <a:pt x="16146801" y="0"/>
                </a:lnTo>
                <a:lnTo>
                  <a:pt x="16146801" y="7715138"/>
                </a:lnTo>
                <a:lnTo>
                  <a:pt x="0" y="7715138"/>
                </a:lnTo>
                <a:lnTo>
                  <a:pt x="0" y="0"/>
                </a:lnTo>
                <a:close/>
              </a:path>
            </a:pathLst>
          </a:custGeom>
          <a:blipFill>
            <a:blip r:embed="rId2"/>
            <a:stretch>
              <a:fillRect/>
            </a:stretch>
          </a:blipFill>
        </p:spPr>
      </p:sp>
      <p:sp>
        <p:nvSpPr>
          <p:cNvPr id="15" name="TextBox 15"/>
          <p:cNvSpPr txBox="1"/>
          <p:nvPr/>
        </p:nvSpPr>
        <p:spPr>
          <a:xfrm>
            <a:off x="4652822" y="1542080"/>
            <a:ext cx="9496390" cy="572089"/>
          </a:xfrm>
          <a:prstGeom prst="rect">
            <a:avLst/>
          </a:prstGeom>
        </p:spPr>
        <p:txBody>
          <a:bodyPr lIns="0" tIns="0" rIns="0" bIns="0" rtlCol="0" anchor="t">
            <a:spAutoFit/>
          </a:bodyPr>
          <a:lstStyle/>
          <a:p>
            <a:pPr algn="ctr">
              <a:lnSpc>
                <a:spcPts val="4692"/>
              </a:lnSpc>
              <a:spcBef>
                <a:spcPct val="0"/>
              </a:spcBef>
            </a:pPr>
            <a:r>
              <a:rPr lang="en-US" sz="3351">
                <a:solidFill>
                  <a:srgbClr val="000000"/>
                </a:solidFill>
                <a:latin typeface="Canva Sans Bold"/>
              </a:rPr>
              <a:t>CO2 emissions and Fuel amount</a:t>
            </a:r>
          </a:p>
        </p:txBody>
      </p:sp>
      <p:sp>
        <p:nvSpPr>
          <p:cNvPr id="16" name="Freeform 16"/>
          <p:cNvSpPr/>
          <p:nvPr/>
        </p:nvSpPr>
        <p:spPr>
          <a:xfrm>
            <a:off x="17247595" y="9258300"/>
            <a:ext cx="1040405" cy="1028700"/>
          </a:xfrm>
          <a:custGeom>
            <a:avLst/>
            <a:gdLst/>
            <a:ahLst/>
            <a:cxnLst/>
            <a:rect l="l" t="t" r="r" b="b"/>
            <a:pathLst>
              <a:path w="1040405" h="1028700">
                <a:moveTo>
                  <a:pt x="0" y="0"/>
                </a:moveTo>
                <a:lnTo>
                  <a:pt x="1040405" y="0"/>
                </a:lnTo>
                <a:lnTo>
                  <a:pt x="1040405" y="1028700"/>
                </a:lnTo>
                <a:lnTo>
                  <a:pt x="0" y="1028700"/>
                </a:lnTo>
                <a:lnTo>
                  <a:pt x="0" y="0"/>
                </a:lnTo>
                <a:close/>
              </a:path>
            </a:pathLst>
          </a:custGeom>
          <a:blipFill>
            <a:blip r:embed="rId3"/>
            <a:stretch>
              <a:fillRect/>
            </a:stretch>
          </a:blipFill>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09861" y="-16192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EMISSIONS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28</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779762" y="2059282"/>
            <a:ext cx="16023515" cy="7873146"/>
          </a:xfrm>
          <a:custGeom>
            <a:avLst/>
            <a:gdLst/>
            <a:ahLst/>
            <a:cxnLst/>
            <a:rect l="l" t="t" r="r" b="b"/>
            <a:pathLst>
              <a:path w="16023515" h="7873146">
                <a:moveTo>
                  <a:pt x="0" y="0"/>
                </a:moveTo>
                <a:lnTo>
                  <a:pt x="16023515" y="0"/>
                </a:lnTo>
                <a:lnTo>
                  <a:pt x="16023515" y="7873146"/>
                </a:lnTo>
                <a:lnTo>
                  <a:pt x="0" y="7873146"/>
                </a:lnTo>
                <a:lnTo>
                  <a:pt x="0" y="0"/>
                </a:lnTo>
                <a:close/>
              </a:path>
            </a:pathLst>
          </a:custGeom>
          <a:blipFill>
            <a:blip r:embed="rId2"/>
            <a:stretch>
              <a:fillRect/>
            </a:stretch>
          </a:blipFill>
        </p:spPr>
      </p:sp>
      <p:sp>
        <p:nvSpPr>
          <p:cNvPr id="15" name="TextBox 15"/>
          <p:cNvSpPr txBox="1"/>
          <p:nvPr/>
        </p:nvSpPr>
        <p:spPr>
          <a:xfrm>
            <a:off x="3776966" y="1354784"/>
            <a:ext cx="9496390" cy="572089"/>
          </a:xfrm>
          <a:prstGeom prst="rect">
            <a:avLst/>
          </a:prstGeom>
        </p:spPr>
        <p:txBody>
          <a:bodyPr lIns="0" tIns="0" rIns="0" bIns="0" rtlCol="0" anchor="t">
            <a:spAutoFit/>
          </a:bodyPr>
          <a:lstStyle/>
          <a:p>
            <a:pPr algn="ctr">
              <a:lnSpc>
                <a:spcPts val="4692"/>
              </a:lnSpc>
              <a:spcBef>
                <a:spcPct val="0"/>
              </a:spcBef>
            </a:pPr>
            <a:r>
              <a:rPr lang="en-US" sz="3351">
                <a:solidFill>
                  <a:srgbClr val="000000"/>
                </a:solidFill>
                <a:latin typeface="Canva Sans Bold"/>
              </a:rPr>
              <a:t>CO emissions</a:t>
            </a:r>
          </a:p>
        </p:txBody>
      </p:sp>
      <p:sp>
        <p:nvSpPr>
          <p:cNvPr id="16" name="Freeform 16"/>
          <p:cNvSpPr/>
          <p:nvPr/>
        </p:nvSpPr>
        <p:spPr>
          <a:xfrm>
            <a:off x="17126165" y="9138236"/>
            <a:ext cx="1161835" cy="1148764"/>
          </a:xfrm>
          <a:custGeom>
            <a:avLst/>
            <a:gdLst/>
            <a:ahLst/>
            <a:cxnLst/>
            <a:rect l="l" t="t" r="r" b="b"/>
            <a:pathLst>
              <a:path w="1161835" h="1148764">
                <a:moveTo>
                  <a:pt x="0" y="0"/>
                </a:moveTo>
                <a:lnTo>
                  <a:pt x="1161835" y="0"/>
                </a:lnTo>
                <a:lnTo>
                  <a:pt x="1161835" y="1148764"/>
                </a:lnTo>
                <a:lnTo>
                  <a:pt x="0" y="1148764"/>
                </a:lnTo>
                <a:lnTo>
                  <a:pt x="0" y="0"/>
                </a:lnTo>
                <a:close/>
              </a:path>
            </a:pathLst>
          </a:custGeom>
          <a:blipFill>
            <a:blip r:embed="rId3"/>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828433" y="2687561"/>
            <a:ext cx="15088524" cy="5241925"/>
          </a:xfrm>
          <a:prstGeom prst="rect">
            <a:avLst/>
          </a:prstGeom>
        </p:spPr>
        <p:txBody>
          <a:bodyPr lIns="0" tIns="0" rIns="0" bIns="0" rtlCol="0" anchor="t">
            <a:spAutoFit/>
          </a:bodyPr>
          <a:lstStyle/>
          <a:p>
            <a:pPr marL="539746" lvl="1" indent="-269873" algn="l">
              <a:lnSpc>
                <a:spcPts val="3499"/>
              </a:lnSpc>
              <a:buFont typeface="Arial"/>
              <a:buChar char="•"/>
            </a:pPr>
            <a:r>
              <a:rPr lang="en-US" sz="2499">
                <a:solidFill>
                  <a:srgbClr val="000000"/>
                </a:solidFill>
                <a:latin typeface="Canva Sans Bold"/>
              </a:rPr>
              <a:t>Research question: Examining the efficiency of Bus Rapid Transit Systems (BRTs) and how policies influence citizen behavior in relation to public transportation.</a:t>
            </a:r>
          </a:p>
          <a:p>
            <a:pPr algn="l">
              <a:lnSpc>
                <a:spcPts val="3499"/>
              </a:lnSpc>
            </a:pPr>
            <a:endParaRPr lang="en-US" sz="2499">
              <a:solidFill>
                <a:srgbClr val="000000"/>
              </a:solidFill>
              <a:latin typeface="Canva Sans Bold"/>
            </a:endParaRPr>
          </a:p>
          <a:p>
            <a:pPr marL="539746" lvl="1" indent="-269873" algn="l">
              <a:lnSpc>
                <a:spcPts val="3499"/>
              </a:lnSpc>
              <a:buFont typeface="Arial"/>
              <a:buChar char="•"/>
            </a:pPr>
            <a:r>
              <a:rPr lang="en-US" sz="2499">
                <a:solidFill>
                  <a:srgbClr val="000000"/>
                </a:solidFill>
                <a:latin typeface="Canva Sans Bold"/>
              </a:rPr>
              <a:t>Through prioritizing efficient public transit options and enacting supportive policies, cities can significantly enhance their transportation systems, lessen environmental impact, expand accessibility, and foster a more livable urban environment.</a:t>
            </a:r>
          </a:p>
          <a:p>
            <a:pPr algn="l">
              <a:lnSpc>
                <a:spcPts val="3499"/>
              </a:lnSpc>
            </a:pPr>
            <a:endParaRPr lang="en-US" sz="2499">
              <a:solidFill>
                <a:srgbClr val="000000"/>
              </a:solidFill>
              <a:latin typeface="Canva Sans Bold"/>
            </a:endParaRPr>
          </a:p>
          <a:p>
            <a:pPr marL="539746" lvl="1" indent="-269873" algn="l">
              <a:lnSpc>
                <a:spcPts val="3499"/>
              </a:lnSpc>
              <a:buFont typeface="Arial"/>
              <a:buChar char="•"/>
            </a:pPr>
            <a:r>
              <a:rPr lang="en-US" sz="2499">
                <a:solidFill>
                  <a:srgbClr val="000000"/>
                </a:solidFill>
                <a:latin typeface="Canva Sans Bold"/>
              </a:rPr>
              <a:t>This research aims to comprehend the impact of different policy interventions on ridership patterns, the shift from private cars to public transport, and the achievement of overall sustainability goals.</a:t>
            </a:r>
          </a:p>
          <a:p>
            <a:pPr algn="l">
              <a:lnSpc>
                <a:spcPts val="3499"/>
              </a:lnSpc>
            </a:pPr>
            <a:endParaRPr lang="en-US" sz="2499">
              <a:solidFill>
                <a:srgbClr val="000000"/>
              </a:solidFill>
              <a:latin typeface="Canva Sans Bold"/>
            </a:endParaRPr>
          </a:p>
          <a:p>
            <a:pPr algn="l">
              <a:lnSpc>
                <a:spcPts val="3499"/>
              </a:lnSpc>
            </a:pPr>
            <a:endParaRPr lang="en-US" sz="2499">
              <a:solidFill>
                <a:srgbClr val="000000"/>
              </a:solidFill>
              <a:latin typeface="Canva Sans Bold"/>
            </a:endParaRPr>
          </a:p>
        </p:txBody>
      </p:sp>
      <p:sp>
        <p:nvSpPr>
          <p:cNvPr id="3" name="TextBox 3"/>
          <p:cNvSpPr txBox="1"/>
          <p:nvPr/>
        </p:nvSpPr>
        <p:spPr>
          <a:xfrm>
            <a:off x="2553980" y="674688"/>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ABOUT MY RESEARCH</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a:t>
              </a:r>
            </a:p>
          </p:txBody>
        </p:sp>
      </p:grpSp>
      <p:sp>
        <p:nvSpPr>
          <p:cNvPr id="9" name="Freeform 9"/>
          <p:cNvSpPr/>
          <p:nvPr/>
        </p:nvSpPr>
        <p:spPr>
          <a:xfrm>
            <a:off x="16916956" y="8931380"/>
            <a:ext cx="1371044" cy="1355620"/>
          </a:xfrm>
          <a:custGeom>
            <a:avLst/>
            <a:gdLst/>
            <a:ahLst/>
            <a:cxnLst/>
            <a:rect l="l" t="t" r="r" b="b"/>
            <a:pathLst>
              <a:path w="1371044" h="1355620">
                <a:moveTo>
                  <a:pt x="0" y="0"/>
                </a:moveTo>
                <a:lnTo>
                  <a:pt x="1371044" y="0"/>
                </a:lnTo>
                <a:lnTo>
                  <a:pt x="1371044" y="1355620"/>
                </a:lnTo>
                <a:lnTo>
                  <a:pt x="0" y="1355620"/>
                </a:lnTo>
                <a:lnTo>
                  <a:pt x="0" y="0"/>
                </a:lnTo>
                <a:close/>
              </a:path>
            </a:pathLst>
          </a:custGeom>
          <a:blipFill>
            <a:blip r:embed="rId2"/>
            <a:stretch>
              <a:fillRect/>
            </a:stretch>
          </a:blipFill>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99728" y="58737"/>
            <a:ext cx="16230600" cy="1193800"/>
          </a:xfrm>
          <a:prstGeom prst="rect">
            <a:avLst/>
          </a:prstGeom>
        </p:spPr>
        <p:txBody>
          <a:bodyPr lIns="0" tIns="0" rIns="0" bIns="0" rtlCol="0" anchor="t">
            <a:spAutoFit/>
          </a:bodyPr>
          <a:lstStyle/>
          <a:p>
            <a:pPr algn="ctr">
              <a:lnSpc>
                <a:spcPts val="9799"/>
              </a:lnSpc>
            </a:pPr>
            <a:r>
              <a:rPr lang="en-US" sz="6999">
                <a:solidFill>
                  <a:srgbClr val="000000"/>
                </a:solidFill>
                <a:latin typeface="Alatsi Bold"/>
              </a:rPr>
              <a:t>EMISSIONS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29</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3598239" y="1926645"/>
            <a:ext cx="5281384" cy="3994213"/>
          </a:xfrm>
          <a:custGeom>
            <a:avLst/>
            <a:gdLst/>
            <a:ahLst/>
            <a:cxnLst/>
            <a:rect l="l" t="t" r="r" b="b"/>
            <a:pathLst>
              <a:path w="5281384" h="3994213">
                <a:moveTo>
                  <a:pt x="0" y="0"/>
                </a:moveTo>
                <a:lnTo>
                  <a:pt x="5281384" y="0"/>
                </a:lnTo>
                <a:lnTo>
                  <a:pt x="5281384" y="3994213"/>
                </a:lnTo>
                <a:lnTo>
                  <a:pt x="0" y="3994213"/>
                </a:lnTo>
                <a:lnTo>
                  <a:pt x="0" y="0"/>
                </a:lnTo>
                <a:close/>
              </a:path>
            </a:pathLst>
          </a:custGeom>
          <a:blipFill>
            <a:blip r:embed="rId2"/>
            <a:stretch>
              <a:fillRect/>
            </a:stretch>
          </a:blipFill>
        </p:spPr>
      </p:sp>
      <p:sp>
        <p:nvSpPr>
          <p:cNvPr id="15" name="Freeform 15"/>
          <p:cNvSpPr/>
          <p:nvPr/>
        </p:nvSpPr>
        <p:spPr>
          <a:xfrm>
            <a:off x="9835709" y="1926645"/>
            <a:ext cx="5332709" cy="3994213"/>
          </a:xfrm>
          <a:custGeom>
            <a:avLst/>
            <a:gdLst/>
            <a:ahLst/>
            <a:cxnLst/>
            <a:rect l="l" t="t" r="r" b="b"/>
            <a:pathLst>
              <a:path w="5332709" h="3994213">
                <a:moveTo>
                  <a:pt x="0" y="0"/>
                </a:moveTo>
                <a:lnTo>
                  <a:pt x="5332710" y="0"/>
                </a:lnTo>
                <a:lnTo>
                  <a:pt x="5332710" y="3994213"/>
                </a:lnTo>
                <a:lnTo>
                  <a:pt x="0" y="3994213"/>
                </a:lnTo>
                <a:lnTo>
                  <a:pt x="0" y="0"/>
                </a:lnTo>
                <a:close/>
              </a:path>
            </a:pathLst>
          </a:custGeom>
          <a:blipFill>
            <a:blip r:embed="rId3"/>
            <a:stretch>
              <a:fillRect t="-1324" b="-1324"/>
            </a:stretch>
          </a:blipFill>
        </p:spPr>
      </p:sp>
      <p:sp>
        <p:nvSpPr>
          <p:cNvPr id="16" name="Freeform 16"/>
          <p:cNvSpPr/>
          <p:nvPr/>
        </p:nvSpPr>
        <p:spPr>
          <a:xfrm>
            <a:off x="3598239" y="6045668"/>
            <a:ext cx="5281384" cy="3981393"/>
          </a:xfrm>
          <a:custGeom>
            <a:avLst/>
            <a:gdLst/>
            <a:ahLst/>
            <a:cxnLst/>
            <a:rect l="l" t="t" r="r" b="b"/>
            <a:pathLst>
              <a:path w="5281384" h="3981393">
                <a:moveTo>
                  <a:pt x="0" y="0"/>
                </a:moveTo>
                <a:lnTo>
                  <a:pt x="5281384" y="0"/>
                </a:lnTo>
                <a:lnTo>
                  <a:pt x="5281384" y="3981393"/>
                </a:lnTo>
                <a:lnTo>
                  <a:pt x="0" y="3981393"/>
                </a:lnTo>
                <a:lnTo>
                  <a:pt x="0" y="0"/>
                </a:lnTo>
                <a:close/>
              </a:path>
            </a:pathLst>
          </a:custGeom>
          <a:blipFill>
            <a:blip r:embed="rId4"/>
            <a:stretch>
              <a:fillRect l="-4456" r="-5123"/>
            </a:stretch>
          </a:blipFill>
        </p:spPr>
      </p:sp>
      <p:sp>
        <p:nvSpPr>
          <p:cNvPr id="17" name="Freeform 17"/>
          <p:cNvSpPr/>
          <p:nvPr/>
        </p:nvSpPr>
        <p:spPr>
          <a:xfrm>
            <a:off x="9922011" y="6045668"/>
            <a:ext cx="5246408" cy="3981393"/>
          </a:xfrm>
          <a:custGeom>
            <a:avLst/>
            <a:gdLst/>
            <a:ahLst/>
            <a:cxnLst/>
            <a:rect l="l" t="t" r="r" b="b"/>
            <a:pathLst>
              <a:path w="5246408" h="3981393">
                <a:moveTo>
                  <a:pt x="0" y="0"/>
                </a:moveTo>
                <a:lnTo>
                  <a:pt x="5246408" y="0"/>
                </a:lnTo>
                <a:lnTo>
                  <a:pt x="5246408" y="3981393"/>
                </a:lnTo>
                <a:lnTo>
                  <a:pt x="0" y="3981393"/>
                </a:lnTo>
                <a:lnTo>
                  <a:pt x="0" y="0"/>
                </a:lnTo>
                <a:close/>
              </a:path>
            </a:pathLst>
          </a:custGeom>
          <a:blipFill>
            <a:blip r:embed="rId5"/>
            <a:stretch>
              <a:fillRect l="-2286" t="-829" r="-2286"/>
            </a:stretch>
          </a:blipFill>
        </p:spPr>
      </p:sp>
      <p:sp>
        <p:nvSpPr>
          <p:cNvPr id="18" name="TextBox 18"/>
          <p:cNvSpPr txBox="1"/>
          <p:nvPr/>
        </p:nvSpPr>
        <p:spPr>
          <a:xfrm>
            <a:off x="4395805" y="1268831"/>
            <a:ext cx="9496390" cy="572089"/>
          </a:xfrm>
          <a:prstGeom prst="rect">
            <a:avLst/>
          </a:prstGeom>
        </p:spPr>
        <p:txBody>
          <a:bodyPr lIns="0" tIns="0" rIns="0" bIns="0" rtlCol="0" anchor="t">
            <a:spAutoFit/>
          </a:bodyPr>
          <a:lstStyle/>
          <a:p>
            <a:pPr algn="ctr">
              <a:lnSpc>
                <a:spcPts val="4692"/>
              </a:lnSpc>
              <a:spcBef>
                <a:spcPct val="0"/>
              </a:spcBef>
            </a:pPr>
            <a:r>
              <a:rPr lang="en-US" sz="3351">
                <a:solidFill>
                  <a:srgbClr val="000000"/>
                </a:solidFill>
                <a:latin typeface="Canva Sans Bold"/>
              </a:rPr>
              <a:t>PMx emissions</a:t>
            </a:r>
          </a:p>
        </p:txBody>
      </p:sp>
      <p:sp>
        <p:nvSpPr>
          <p:cNvPr id="19" name="Freeform 19"/>
          <p:cNvSpPr/>
          <p:nvPr/>
        </p:nvSpPr>
        <p:spPr>
          <a:xfrm>
            <a:off x="17047151" y="9060110"/>
            <a:ext cx="1240849" cy="1226890"/>
          </a:xfrm>
          <a:custGeom>
            <a:avLst/>
            <a:gdLst/>
            <a:ahLst/>
            <a:cxnLst/>
            <a:rect l="l" t="t" r="r" b="b"/>
            <a:pathLst>
              <a:path w="1240849" h="1226890">
                <a:moveTo>
                  <a:pt x="0" y="0"/>
                </a:moveTo>
                <a:lnTo>
                  <a:pt x="1240849" y="0"/>
                </a:lnTo>
                <a:lnTo>
                  <a:pt x="1240849" y="1226890"/>
                </a:lnTo>
                <a:lnTo>
                  <a:pt x="0" y="1226890"/>
                </a:lnTo>
                <a:lnTo>
                  <a:pt x="0" y="0"/>
                </a:lnTo>
                <a:close/>
              </a:path>
            </a:pathLst>
          </a:custGeom>
          <a:blipFill>
            <a:blip r:embed="rId6"/>
            <a:stretch>
              <a:fillRect/>
            </a:stretch>
          </a:blipFill>
        </p:spPr>
      </p:sp>
      <p:grpSp>
        <p:nvGrpSpPr>
          <p:cNvPr id="20" name="Group 20"/>
          <p:cNvGrpSpPr/>
          <p:nvPr/>
        </p:nvGrpSpPr>
        <p:grpSpPr>
          <a:xfrm>
            <a:off x="0" y="0"/>
            <a:ext cx="1716823" cy="10439400"/>
            <a:chOff x="0" y="0"/>
            <a:chExt cx="2289098" cy="13919200"/>
          </a:xfrm>
        </p:grpSpPr>
        <p:grpSp>
          <p:nvGrpSpPr>
            <p:cNvPr id="21" name="Group 21"/>
            <p:cNvGrpSpPr/>
            <p:nvPr/>
          </p:nvGrpSpPr>
          <p:grpSpPr>
            <a:xfrm>
              <a:off x="763033" y="0"/>
              <a:ext cx="1526065" cy="13919200"/>
              <a:chOff x="0" y="0"/>
              <a:chExt cx="301445" cy="2749472"/>
            </a:xfrm>
          </p:grpSpPr>
          <p:sp>
            <p:nvSpPr>
              <p:cNvPr id="22" name="Freeform 22"/>
              <p:cNvSpPr/>
              <p:nvPr/>
            </p:nvSpPr>
            <p:spPr>
              <a:xfrm>
                <a:off x="0" y="0"/>
                <a:ext cx="301445" cy="2749472"/>
              </a:xfrm>
              <a:custGeom>
                <a:avLst/>
                <a:gdLst/>
                <a:ahLst/>
                <a:cxnLst/>
                <a:rect l="l" t="t" r="r" b="b"/>
                <a:pathLst>
                  <a:path w="301445" h="2749472">
                    <a:moveTo>
                      <a:pt x="0" y="0"/>
                    </a:moveTo>
                    <a:lnTo>
                      <a:pt x="301445" y="0"/>
                    </a:lnTo>
                    <a:lnTo>
                      <a:pt x="301445" y="2749472"/>
                    </a:lnTo>
                    <a:lnTo>
                      <a:pt x="0" y="2749472"/>
                    </a:lnTo>
                    <a:close/>
                  </a:path>
                </a:pathLst>
              </a:custGeom>
              <a:solidFill>
                <a:srgbClr val="D2DDDD"/>
              </a:solidFill>
            </p:spPr>
          </p:sp>
          <p:sp>
            <p:nvSpPr>
              <p:cNvPr id="23" name="TextBox 23"/>
              <p:cNvSpPr txBox="1"/>
              <p:nvPr/>
            </p:nvSpPr>
            <p:spPr>
              <a:xfrm>
                <a:off x="0" y="-47625"/>
                <a:ext cx="301445" cy="2797097"/>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0" y="0"/>
              <a:ext cx="1526065" cy="13919200"/>
              <a:chOff x="0" y="0"/>
              <a:chExt cx="301445" cy="2749472"/>
            </a:xfrm>
          </p:grpSpPr>
          <p:sp>
            <p:nvSpPr>
              <p:cNvPr id="25" name="Freeform 25"/>
              <p:cNvSpPr/>
              <p:nvPr/>
            </p:nvSpPr>
            <p:spPr>
              <a:xfrm>
                <a:off x="0" y="0"/>
                <a:ext cx="301445" cy="2749472"/>
              </a:xfrm>
              <a:custGeom>
                <a:avLst/>
                <a:gdLst/>
                <a:ahLst/>
                <a:cxnLst/>
                <a:rect l="l" t="t" r="r" b="b"/>
                <a:pathLst>
                  <a:path w="301445" h="2749472">
                    <a:moveTo>
                      <a:pt x="0" y="0"/>
                    </a:moveTo>
                    <a:lnTo>
                      <a:pt x="301445" y="0"/>
                    </a:lnTo>
                    <a:lnTo>
                      <a:pt x="301445" y="2749472"/>
                    </a:lnTo>
                    <a:lnTo>
                      <a:pt x="0" y="2749472"/>
                    </a:lnTo>
                    <a:close/>
                  </a:path>
                </a:pathLst>
              </a:custGeom>
              <a:solidFill>
                <a:srgbClr val="E9E0D9"/>
              </a:solidFill>
            </p:spPr>
          </p:sp>
          <p:sp>
            <p:nvSpPr>
              <p:cNvPr id="26" name="TextBox 26"/>
              <p:cNvSpPr txBox="1"/>
              <p:nvPr/>
            </p:nvSpPr>
            <p:spPr>
              <a:xfrm>
                <a:off x="0" y="-47625"/>
                <a:ext cx="301445" cy="2797097"/>
              </a:xfrm>
              <a:prstGeom prst="rect">
                <a:avLst/>
              </a:prstGeom>
            </p:spPr>
            <p:txBody>
              <a:bodyPr lIns="50800" tIns="50800" rIns="50800" bIns="50800" rtlCol="0" anchor="ctr"/>
              <a:lstStyle/>
              <a:p>
                <a:pPr algn="ctr">
                  <a:lnSpc>
                    <a:spcPts val="2659"/>
                  </a:lnSpc>
                </a:pPr>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99728" y="-16192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EMISSIONS </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30</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779762" y="2078332"/>
            <a:ext cx="15269628" cy="8361068"/>
          </a:xfrm>
          <a:custGeom>
            <a:avLst/>
            <a:gdLst/>
            <a:ahLst/>
            <a:cxnLst/>
            <a:rect l="l" t="t" r="r" b="b"/>
            <a:pathLst>
              <a:path w="15269628" h="8361068">
                <a:moveTo>
                  <a:pt x="0" y="0"/>
                </a:moveTo>
                <a:lnTo>
                  <a:pt x="15269628" y="0"/>
                </a:lnTo>
                <a:lnTo>
                  <a:pt x="15269628" y="8361068"/>
                </a:lnTo>
                <a:lnTo>
                  <a:pt x="0" y="8361068"/>
                </a:lnTo>
                <a:lnTo>
                  <a:pt x="0" y="0"/>
                </a:lnTo>
                <a:close/>
              </a:path>
            </a:pathLst>
          </a:custGeom>
          <a:blipFill>
            <a:blip r:embed="rId2"/>
            <a:stretch>
              <a:fillRect t="-1116" r="-166" b="-1116"/>
            </a:stretch>
          </a:blipFill>
        </p:spPr>
      </p:sp>
      <p:sp>
        <p:nvSpPr>
          <p:cNvPr id="15" name="TextBox 15"/>
          <p:cNvSpPr txBox="1"/>
          <p:nvPr/>
        </p:nvSpPr>
        <p:spPr>
          <a:xfrm>
            <a:off x="4039794" y="1353843"/>
            <a:ext cx="9496390" cy="572089"/>
          </a:xfrm>
          <a:prstGeom prst="rect">
            <a:avLst/>
          </a:prstGeom>
        </p:spPr>
        <p:txBody>
          <a:bodyPr lIns="0" tIns="0" rIns="0" bIns="0" rtlCol="0" anchor="t">
            <a:spAutoFit/>
          </a:bodyPr>
          <a:lstStyle/>
          <a:p>
            <a:pPr algn="ctr">
              <a:lnSpc>
                <a:spcPts val="4692"/>
              </a:lnSpc>
              <a:spcBef>
                <a:spcPct val="0"/>
              </a:spcBef>
            </a:pPr>
            <a:r>
              <a:rPr lang="en-US" sz="3351">
                <a:solidFill>
                  <a:srgbClr val="000000"/>
                </a:solidFill>
                <a:latin typeface="Canva Sans Bold"/>
              </a:rPr>
              <a:t>Overall emissions</a:t>
            </a:r>
          </a:p>
        </p:txBody>
      </p:sp>
      <p:sp>
        <p:nvSpPr>
          <p:cNvPr id="16" name="Freeform 16"/>
          <p:cNvSpPr/>
          <p:nvPr/>
        </p:nvSpPr>
        <p:spPr>
          <a:xfrm>
            <a:off x="17037455" y="9050524"/>
            <a:ext cx="1250545" cy="1236476"/>
          </a:xfrm>
          <a:custGeom>
            <a:avLst/>
            <a:gdLst/>
            <a:ahLst/>
            <a:cxnLst/>
            <a:rect l="l" t="t" r="r" b="b"/>
            <a:pathLst>
              <a:path w="1250545" h="1236476">
                <a:moveTo>
                  <a:pt x="0" y="0"/>
                </a:moveTo>
                <a:lnTo>
                  <a:pt x="1250545" y="0"/>
                </a:lnTo>
                <a:lnTo>
                  <a:pt x="1250545" y="1236476"/>
                </a:lnTo>
                <a:lnTo>
                  <a:pt x="0" y="1236476"/>
                </a:lnTo>
                <a:lnTo>
                  <a:pt x="0" y="0"/>
                </a:lnTo>
                <a:close/>
              </a:path>
            </a:pathLst>
          </a:custGeom>
          <a:blipFill>
            <a:blip r:embed="rId3"/>
            <a:stretch>
              <a:fillRect/>
            </a:stretch>
          </a:blipFill>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933450"/>
            <a:ext cx="16230600" cy="887088"/>
          </a:xfrm>
          <a:prstGeom prst="rect">
            <a:avLst/>
          </a:prstGeom>
        </p:spPr>
        <p:txBody>
          <a:bodyPr lIns="0" tIns="0" rIns="0" bIns="0" rtlCol="0" anchor="t">
            <a:spAutoFit/>
          </a:bodyPr>
          <a:lstStyle/>
          <a:p>
            <a:pPr algn="ctr">
              <a:lnSpc>
                <a:spcPts val="7280"/>
              </a:lnSpc>
            </a:pPr>
            <a:r>
              <a:rPr lang="en-US" sz="5200">
                <a:solidFill>
                  <a:srgbClr val="000000"/>
                </a:solidFill>
                <a:latin typeface="Alatsi Bold"/>
              </a:rPr>
              <a:t>SIMULATION CONCLUSION</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31</a:t>
              </a:r>
            </a:p>
          </p:txBody>
        </p:sp>
      </p:grpSp>
      <p:sp>
        <p:nvSpPr>
          <p:cNvPr id="11" name="TextBox 11"/>
          <p:cNvSpPr txBox="1"/>
          <p:nvPr/>
        </p:nvSpPr>
        <p:spPr>
          <a:xfrm>
            <a:off x="1344539" y="2360737"/>
            <a:ext cx="15295922" cy="8061273"/>
          </a:xfrm>
          <a:prstGeom prst="rect">
            <a:avLst/>
          </a:prstGeom>
        </p:spPr>
        <p:txBody>
          <a:bodyPr lIns="0" tIns="0" rIns="0" bIns="0" rtlCol="0" anchor="t">
            <a:spAutoFit/>
          </a:bodyPr>
          <a:lstStyle/>
          <a:p>
            <a:pPr marL="621156" lvl="1" indent="-310578" algn="l">
              <a:lnSpc>
                <a:spcPts val="4027"/>
              </a:lnSpc>
              <a:buFont typeface="Arial"/>
              <a:buChar char="•"/>
            </a:pPr>
            <a:r>
              <a:rPr lang="en-US" sz="2877">
                <a:solidFill>
                  <a:srgbClr val="000000"/>
                </a:solidFill>
                <a:latin typeface="Alatsi Bold"/>
              </a:rPr>
              <a:t>Case 2 represents the optimal choice among all the presented cases. </a:t>
            </a:r>
          </a:p>
          <a:p>
            <a:pPr algn="l">
              <a:lnSpc>
                <a:spcPts val="4027"/>
              </a:lnSpc>
            </a:pPr>
            <a:endParaRPr lang="en-US" sz="2877">
              <a:solidFill>
                <a:srgbClr val="000000"/>
              </a:solidFill>
              <a:latin typeface="Alatsi Bold"/>
            </a:endParaRPr>
          </a:p>
          <a:p>
            <a:pPr algn="l">
              <a:lnSpc>
                <a:spcPts val="4027"/>
              </a:lnSpc>
            </a:pPr>
            <a:endParaRPr lang="en-US" sz="2877">
              <a:solidFill>
                <a:srgbClr val="000000"/>
              </a:solidFill>
              <a:latin typeface="Alatsi Bold"/>
            </a:endParaRPr>
          </a:p>
          <a:p>
            <a:pPr algn="l">
              <a:lnSpc>
                <a:spcPts val="4027"/>
              </a:lnSpc>
            </a:pPr>
            <a:endParaRPr lang="en-US" sz="2877">
              <a:solidFill>
                <a:srgbClr val="000000"/>
              </a:solidFill>
              <a:latin typeface="Alatsi Bold"/>
            </a:endParaRPr>
          </a:p>
          <a:p>
            <a:pPr algn="l">
              <a:lnSpc>
                <a:spcPts val="4027"/>
              </a:lnSpc>
            </a:pPr>
            <a:endParaRPr lang="en-US" sz="2877">
              <a:solidFill>
                <a:srgbClr val="000000"/>
              </a:solidFill>
              <a:latin typeface="Alatsi Bold"/>
            </a:endParaRPr>
          </a:p>
          <a:p>
            <a:pPr algn="l">
              <a:lnSpc>
                <a:spcPts val="4027"/>
              </a:lnSpc>
            </a:pPr>
            <a:endParaRPr lang="en-US" sz="2877">
              <a:solidFill>
                <a:srgbClr val="000000"/>
              </a:solidFill>
              <a:latin typeface="Alatsi Bold"/>
            </a:endParaRPr>
          </a:p>
          <a:p>
            <a:pPr algn="l">
              <a:lnSpc>
                <a:spcPts val="4027"/>
              </a:lnSpc>
            </a:pPr>
            <a:endParaRPr lang="en-US" sz="2877">
              <a:solidFill>
                <a:srgbClr val="000000"/>
              </a:solidFill>
              <a:latin typeface="Alatsi Bold"/>
            </a:endParaRPr>
          </a:p>
          <a:p>
            <a:pPr algn="l">
              <a:lnSpc>
                <a:spcPts val="4027"/>
              </a:lnSpc>
            </a:pPr>
            <a:endParaRPr lang="en-US" sz="2877">
              <a:solidFill>
                <a:srgbClr val="000000"/>
              </a:solidFill>
              <a:latin typeface="Alatsi Bold"/>
            </a:endParaRPr>
          </a:p>
          <a:p>
            <a:pPr marL="621156" lvl="1" indent="-310578" algn="l">
              <a:lnSpc>
                <a:spcPts val="4027"/>
              </a:lnSpc>
              <a:buFont typeface="Arial"/>
              <a:buChar char="•"/>
            </a:pPr>
            <a:r>
              <a:rPr lang="en-US" sz="2877">
                <a:solidFill>
                  <a:srgbClr val="000000"/>
                </a:solidFill>
                <a:latin typeface="Alatsi Bold"/>
              </a:rPr>
              <a:t> Implementing a modest penalty on private vehicles could serve as an incentive for individuals to transition towards utilizing public transportation. </a:t>
            </a:r>
          </a:p>
          <a:p>
            <a:pPr algn="l">
              <a:lnSpc>
                <a:spcPts val="4027"/>
              </a:lnSpc>
            </a:pPr>
            <a:endParaRPr lang="en-US" sz="2877">
              <a:solidFill>
                <a:srgbClr val="000000"/>
              </a:solidFill>
              <a:latin typeface="Alatsi Bold"/>
            </a:endParaRPr>
          </a:p>
          <a:p>
            <a:pPr marL="621156" lvl="1" indent="-310578" algn="l">
              <a:lnSpc>
                <a:spcPts val="4027"/>
              </a:lnSpc>
              <a:buFont typeface="Arial"/>
              <a:buChar char="•"/>
            </a:pPr>
            <a:r>
              <a:rPr lang="en-US" sz="2877">
                <a:solidFill>
                  <a:srgbClr val="000000"/>
                </a:solidFill>
                <a:latin typeface="Alatsi Bold"/>
              </a:rPr>
              <a:t>The ongoing transition of the Ahmedabad Municipal Transport Service (AMTS) to electric vehicles suggests that amalgamating AMTS with the Bus Rapid Transit System (BRTS) could yield significant positive impacts on both the environment and society.</a:t>
            </a:r>
          </a:p>
          <a:p>
            <a:pPr algn="l">
              <a:lnSpc>
                <a:spcPts val="4027"/>
              </a:lnSpc>
            </a:pPr>
            <a:endParaRPr lang="en-US" sz="2877">
              <a:solidFill>
                <a:srgbClr val="000000"/>
              </a:solidFill>
              <a:latin typeface="Alatsi Bold"/>
            </a:endParaRPr>
          </a:p>
          <a:p>
            <a:pPr algn="l">
              <a:lnSpc>
                <a:spcPts val="4027"/>
              </a:lnSpc>
            </a:pPr>
            <a:endParaRPr lang="en-US" sz="2877">
              <a:solidFill>
                <a:srgbClr val="000000"/>
              </a:solidFill>
              <a:latin typeface="Alatsi Bold"/>
            </a:endParaRPr>
          </a:p>
        </p:txBody>
      </p:sp>
      <p:sp>
        <p:nvSpPr>
          <p:cNvPr id="12" name="Freeform 12"/>
          <p:cNvSpPr/>
          <p:nvPr/>
        </p:nvSpPr>
        <p:spPr>
          <a:xfrm>
            <a:off x="2203405" y="3028296"/>
            <a:ext cx="3138684" cy="2841238"/>
          </a:xfrm>
          <a:custGeom>
            <a:avLst/>
            <a:gdLst/>
            <a:ahLst/>
            <a:cxnLst/>
            <a:rect l="l" t="t" r="r" b="b"/>
            <a:pathLst>
              <a:path w="3138684" h="2841238">
                <a:moveTo>
                  <a:pt x="0" y="0"/>
                </a:moveTo>
                <a:lnTo>
                  <a:pt x="3138684" y="0"/>
                </a:lnTo>
                <a:lnTo>
                  <a:pt x="3138684" y="2841238"/>
                </a:lnTo>
                <a:lnTo>
                  <a:pt x="0" y="2841238"/>
                </a:lnTo>
                <a:lnTo>
                  <a:pt x="0" y="0"/>
                </a:lnTo>
                <a:close/>
              </a:path>
            </a:pathLst>
          </a:custGeom>
          <a:blipFill>
            <a:blip r:embed="rId2"/>
            <a:stretch>
              <a:fillRect t="-5234" b="-5234"/>
            </a:stretch>
          </a:blipFill>
        </p:spPr>
      </p:sp>
      <p:sp>
        <p:nvSpPr>
          <p:cNvPr id="13" name="Freeform 13"/>
          <p:cNvSpPr/>
          <p:nvPr/>
        </p:nvSpPr>
        <p:spPr>
          <a:xfrm>
            <a:off x="6863914" y="3028296"/>
            <a:ext cx="3296925" cy="2898672"/>
          </a:xfrm>
          <a:custGeom>
            <a:avLst/>
            <a:gdLst/>
            <a:ahLst/>
            <a:cxnLst/>
            <a:rect l="l" t="t" r="r" b="b"/>
            <a:pathLst>
              <a:path w="3296925" h="2898672">
                <a:moveTo>
                  <a:pt x="0" y="0"/>
                </a:moveTo>
                <a:lnTo>
                  <a:pt x="3296925" y="0"/>
                </a:lnTo>
                <a:lnTo>
                  <a:pt x="3296925" y="2898672"/>
                </a:lnTo>
                <a:lnTo>
                  <a:pt x="0" y="2898672"/>
                </a:lnTo>
                <a:lnTo>
                  <a:pt x="0" y="0"/>
                </a:lnTo>
                <a:close/>
              </a:path>
            </a:pathLst>
          </a:custGeom>
          <a:blipFill>
            <a:blip r:embed="rId3"/>
            <a:stretch>
              <a:fillRect l="-16525" r="-15354"/>
            </a:stretch>
          </a:blipFill>
        </p:spPr>
      </p:sp>
      <p:sp>
        <p:nvSpPr>
          <p:cNvPr id="14" name="Freeform 14"/>
          <p:cNvSpPr/>
          <p:nvPr/>
        </p:nvSpPr>
        <p:spPr>
          <a:xfrm>
            <a:off x="11408049" y="3057013"/>
            <a:ext cx="3901875" cy="2841238"/>
          </a:xfrm>
          <a:custGeom>
            <a:avLst/>
            <a:gdLst/>
            <a:ahLst/>
            <a:cxnLst/>
            <a:rect l="l" t="t" r="r" b="b"/>
            <a:pathLst>
              <a:path w="3901875" h="2841238">
                <a:moveTo>
                  <a:pt x="0" y="0"/>
                </a:moveTo>
                <a:lnTo>
                  <a:pt x="3901875" y="0"/>
                </a:lnTo>
                <a:lnTo>
                  <a:pt x="3901875" y="2841238"/>
                </a:lnTo>
                <a:lnTo>
                  <a:pt x="0" y="2841238"/>
                </a:lnTo>
                <a:lnTo>
                  <a:pt x="0" y="0"/>
                </a:lnTo>
                <a:close/>
              </a:path>
            </a:pathLst>
          </a:custGeom>
          <a:blipFill>
            <a:blip r:embed="rId4"/>
            <a:stretch>
              <a:fillRect r="-9225"/>
            </a:stretch>
          </a:blipFill>
        </p:spPr>
      </p:sp>
      <p:sp>
        <p:nvSpPr>
          <p:cNvPr id="15" name="TextBox 15"/>
          <p:cNvSpPr txBox="1"/>
          <p:nvPr/>
        </p:nvSpPr>
        <p:spPr>
          <a:xfrm>
            <a:off x="2203405" y="5937315"/>
            <a:ext cx="3138684" cy="372745"/>
          </a:xfrm>
          <a:prstGeom prst="rect">
            <a:avLst/>
          </a:prstGeom>
        </p:spPr>
        <p:txBody>
          <a:bodyPr lIns="0" tIns="0" rIns="0" bIns="0" rtlCol="0" anchor="t">
            <a:spAutoFit/>
          </a:bodyPr>
          <a:lstStyle/>
          <a:p>
            <a:pPr algn="ctr">
              <a:lnSpc>
                <a:spcPts val="3079"/>
              </a:lnSpc>
            </a:pPr>
            <a:r>
              <a:rPr lang="en-US" sz="2199">
                <a:solidFill>
                  <a:srgbClr val="000000"/>
                </a:solidFill>
                <a:latin typeface="Alatsi"/>
              </a:rPr>
              <a:t>Cost saving</a:t>
            </a:r>
          </a:p>
        </p:txBody>
      </p:sp>
      <p:sp>
        <p:nvSpPr>
          <p:cNvPr id="16" name="TextBox 16"/>
          <p:cNvSpPr txBox="1"/>
          <p:nvPr/>
        </p:nvSpPr>
        <p:spPr>
          <a:xfrm>
            <a:off x="6943035" y="5937315"/>
            <a:ext cx="3138684" cy="372745"/>
          </a:xfrm>
          <a:prstGeom prst="rect">
            <a:avLst/>
          </a:prstGeom>
        </p:spPr>
        <p:txBody>
          <a:bodyPr lIns="0" tIns="0" rIns="0" bIns="0" rtlCol="0" anchor="t">
            <a:spAutoFit/>
          </a:bodyPr>
          <a:lstStyle/>
          <a:p>
            <a:pPr algn="ctr">
              <a:lnSpc>
                <a:spcPts val="3079"/>
              </a:lnSpc>
            </a:pPr>
            <a:r>
              <a:rPr lang="en-US" sz="2199">
                <a:solidFill>
                  <a:srgbClr val="000000"/>
                </a:solidFill>
                <a:latin typeface="Alatsi"/>
              </a:rPr>
              <a:t>Environmental Saving</a:t>
            </a:r>
          </a:p>
        </p:txBody>
      </p:sp>
      <p:sp>
        <p:nvSpPr>
          <p:cNvPr id="17" name="TextBox 17"/>
          <p:cNvSpPr txBox="1"/>
          <p:nvPr/>
        </p:nvSpPr>
        <p:spPr>
          <a:xfrm>
            <a:off x="11789644" y="5937315"/>
            <a:ext cx="3138684" cy="372745"/>
          </a:xfrm>
          <a:prstGeom prst="rect">
            <a:avLst/>
          </a:prstGeom>
        </p:spPr>
        <p:txBody>
          <a:bodyPr lIns="0" tIns="0" rIns="0" bIns="0" rtlCol="0" anchor="t">
            <a:spAutoFit/>
          </a:bodyPr>
          <a:lstStyle/>
          <a:p>
            <a:pPr algn="ctr">
              <a:lnSpc>
                <a:spcPts val="3079"/>
              </a:lnSpc>
            </a:pPr>
            <a:r>
              <a:rPr lang="en-US" sz="2199">
                <a:solidFill>
                  <a:srgbClr val="000000"/>
                </a:solidFill>
                <a:latin typeface="Alatsi"/>
              </a:rPr>
              <a:t>Societal Benefits</a:t>
            </a:r>
          </a:p>
        </p:txBody>
      </p:sp>
      <p:sp>
        <p:nvSpPr>
          <p:cNvPr id="18" name="Freeform 18"/>
          <p:cNvSpPr/>
          <p:nvPr/>
        </p:nvSpPr>
        <p:spPr>
          <a:xfrm>
            <a:off x="17037455" y="9050524"/>
            <a:ext cx="1250545" cy="1236476"/>
          </a:xfrm>
          <a:custGeom>
            <a:avLst/>
            <a:gdLst/>
            <a:ahLst/>
            <a:cxnLst/>
            <a:rect l="l" t="t" r="r" b="b"/>
            <a:pathLst>
              <a:path w="1250545" h="1236476">
                <a:moveTo>
                  <a:pt x="0" y="0"/>
                </a:moveTo>
                <a:lnTo>
                  <a:pt x="1250545" y="0"/>
                </a:lnTo>
                <a:lnTo>
                  <a:pt x="1250545" y="1236476"/>
                </a:lnTo>
                <a:lnTo>
                  <a:pt x="0" y="1236476"/>
                </a:lnTo>
                <a:lnTo>
                  <a:pt x="0" y="0"/>
                </a:lnTo>
                <a:close/>
              </a:path>
            </a:pathLst>
          </a:custGeom>
          <a:blipFill>
            <a:blip r:embed="rId5"/>
            <a:stretch>
              <a:fillRect/>
            </a:stretch>
          </a:blipFill>
        </p:spPr>
      </p:sp>
      <p:sp>
        <p:nvSpPr>
          <p:cNvPr id="19" name="TextBox 19"/>
          <p:cNvSpPr txBox="1"/>
          <p:nvPr/>
        </p:nvSpPr>
        <p:spPr>
          <a:xfrm>
            <a:off x="14166739" y="9706610"/>
            <a:ext cx="2870716" cy="580390"/>
          </a:xfrm>
          <a:prstGeom prst="rect">
            <a:avLst/>
          </a:prstGeom>
        </p:spPr>
        <p:txBody>
          <a:bodyPr lIns="0" tIns="0" rIns="0" bIns="0" rtlCol="0" anchor="t">
            <a:spAutoFit/>
          </a:bodyPr>
          <a:lstStyle/>
          <a:p>
            <a:pPr algn="ctr">
              <a:lnSpc>
                <a:spcPts val="4759"/>
              </a:lnSpc>
            </a:pPr>
            <a:r>
              <a:rPr lang="en-US" sz="3399" u="sng">
                <a:solidFill>
                  <a:srgbClr val="000000"/>
                </a:solidFill>
                <a:latin typeface="Alatsi"/>
                <a:hlinkClick r:id="rId6" tooltip="https://www.istockphoto.com/search/2/i"/>
              </a:rPr>
              <a:t>Sources:iStock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92058" y="320057"/>
            <a:ext cx="16230600" cy="1153789"/>
          </a:xfrm>
          <a:prstGeom prst="rect">
            <a:avLst/>
          </a:prstGeom>
        </p:spPr>
        <p:txBody>
          <a:bodyPr lIns="0" tIns="0" rIns="0" bIns="0" rtlCol="0" anchor="t">
            <a:spAutoFit/>
          </a:bodyPr>
          <a:lstStyle/>
          <a:p>
            <a:pPr algn="ctr">
              <a:lnSpc>
                <a:spcPts val="9380"/>
              </a:lnSpc>
            </a:pPr>
            <a:r>
              <a:rPr lang="en-US" sz="6700">
                <a:solidFill>
                  <a:srgbClr val="000000"/>
                </a:solidFill>
                <a:latin typeface="Alatsi Bold"/>
              </a:rPr>
              <a:t>POLICY IMPLEMENTATION</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32</a:t>
              </a:r>
            </a:p>
          </p:txBody>
        </p:sp>
      </p:grpSp>
      <p:grpSp>
        <p:nvGrpSpPr>
          <p:cNvPr id="11" name="Group 11"/>
          <p:cNvGrpSpPr/>
          <p:nvPr/>
        </p:nvGrpSpPr>
        <p:grpSpPr>
          <a:xfrm>
            <a:off x="779762" y="152400"/>
            <a:ext cx="937061" cy="10287000"/>
            <a:chOff x="0" y="0"/>
            <a:chExt cx="246798" cy="2709333"/>
          </a:xfrm>
        </p:grpSpPr>
        <p:sp>
          <p:nvSpPr>
            <p:cNvPr id="12" name="Freeform 12"/>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13" name="TextBox 13"/>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7243261" y="1723312"/>
            <a:ext cx="3913776" cy="2917341"/>
          </a:xfrm>
          <a:custGeom>
            <a:avLst/>
            <a:gdLst/>
            <a:ahLst/>
            <a:cxnLst/>
            <a:rect l="l" t="t" r="r" b="b"/>
            <a:pathLst>
              <a:path w="3913776" h="2917341">
                <a:moveTo>
                  <a:pt x="0" y="0"/>
                </a:moveTo>
                <a:lnTo>
                  <a:pt x="3913776" y="0"/>
                </a:lnTo>
                <a:lnTo>
                  <a:pt x="3913776" y="2917341"/>
                </a:lnTo>
                <a:lnTo>
                  <a:pt x="0" y="2917341"/>
                </a:lnTo>
                <a:lnTo>
                  <a:pt x="0" y="0"/>
                </a:lnTo>
                <a:close/>
              </a:path>
            </a:pathLst>
          </a:custGeom>
          <a:blipFill>
            <a:blip r:embed="rId2"/>
            <a:stretch>
              <a:fillRect l="-963" t="-15594" r="-5960" b="-18240"/>
            </a:stretch>
          </a:blipFill>
        </p:spPr>
      </p:sp>
      <p:sp>
        <p:nvSpPr>
          <p:cNvPr id="15" name="Freeform 15"/>
          <p:cNvSpPr/>
          <p:nvPr/>
        </p:nvSpPr>
        <p:spPr>
          <a:xfrm>
            <a:off x="12061912" y="1723312"/>
            <a:ext cx="3495678" cy="2876389"/>
          </a:xfrm>
          <a:custGeom>
            <a:avLst/>
            <a:gdLst/>
            <a:ahLst/>
            <a:cxnLst/>
            <a:rect l="l" t="t" r="r" b="b"/>
            <a:pathLst>
              <a:path w="3495678" h="2876389">
                <a:moveTo>
                  <a:pt x="0" y="0"/>
                </a:moveTo>
                <a:lnTo>
                  <a:pt x="3495678" y="0"/>
                </a:lnTo>
                <a:lnTo>
                  <a:pt x="3495678" y="2876389"/>
                </a:lnTo>
                <a:lnTo>
                  <a:pt x="0" y="2876389"/>
                </a:lnTo>
                <a:lnTo>
                  <a:pt x="0" y="0"/>
                </a:lnTo>
                <a:close/>
              </a:path>
            </a:pathLst>
          </a:custGeom>
          <a:blipFill>
            <a:blip r:embed="rId3"/>
            <a:stretch>
              <a:fillRect l="-4496" t="-16986" r="-1678" b="-12048"/>
            </a:stretch>
          </a:blipFill>
        </p:spPr>
      </p:sp>
      <p:sp>
        <p:nvSpPr>
          <p:cNvPr id="16" name="Freeform 16"/>
          <p:cNvSpPr/>
          <p:nvPr/>
        </p:nvSpPr>
        <p:spPr>
          <a:xfrm>
            <a:off x="4700988" y="5727377"/>
            <a:ext cx="3572140" cy="3553063"/>
          </a:xfrm>
          <a:custGeom>
            <a:avLst/>
            <a:gdLst/>
            <a:ahLst/>
            <a:cxnLst/>
            <a:rect l="l" t="t" r="r" b="b"/>
            <a:pathLst>
              <a:path w="3572140" h="3553063">
                <a:moveTo>
                  <a:pt x="0" y="0"/>
                </a:moveTo>
                <a:lnTo>
                  <a:pt x="3572140" y="0"/>
                </a:lnTo>
                <a:lnTo>
                  <a:pt x="3572140" y="3553064"/>
                </a:lnTo>
                <a:lnTo>
                  <a:pt x="0" y="3553064"/>
                </a:lnTo>
                <a:lnTo>
                  <a:pt x="0" y="0"/>
                </a:lnTo>
                <a:close/>
              </a:path>
            </a:pathLst>
          </a:custGeom>
          <a:blipFill>
            <a:blip r:embed="rId4"/>
            <a:stretch>
              <a:fillRect l="-93174" r="-105223"/>
            </a:stretch>
          </a:blipFill>
        </p:spPr>
      </p:sp>
      <p:sp>
        <p:nvSpPr>
          <p:cNvPr id="17" name="Freeform 17"/>
          <p:cNvSpPr/>
          <p:nvPr/>
        </p:nvSpPr>
        <p:spPr>
          <a:xfrm>
            <a:off x="10311174" y="5676662"/>
            <a:ext cx="4642633" cy="3581638"/>
          </a:xfrm>
          <a:custGeom>
            <a:avLst/>
            <a:gdLst/>
            <a:ahLst/>
            <a:cxnLst/>
            <a:rect l="l" t="t" r="r" b="b"/>
            <a:pathLst>
              <a:path w="4642633" h="3581638">
                <a:moveTo>
                  <a:pt x="0" y="0"/>
                </a:moveTo>
                <a:lnTo>
                  <a:pt x="4642633" y="0"/>
                </a:lnTo>
                <a:lnTo>
                  <a:pt x="4642633" y="3581638"/>
                </a:lnTo>
                <a:lnTo>
                  <a:pt x="0" y="3581638"/>
                </a:lnTo>
                <a:lnTo>
                  <a:pt x="0" y="0"/>
                </a:lnTo>
                <a:close/>
              </a:path>
            </a:pathLst>
          </a:custGeom>
          <a:blipFill>
            <a:blip r:embed="rId5"/>
            <a:stretch>
              <a:fillRect l="-4751" r="-10968"/>
            </a:stretch>
          </a:blipFill>
        </p:spPr>
      </p:sp>
      <p:sp>
        <p:nvSpPr>
          <p:cNvPr id="18" name="Freeform 18"/>
          <p:cNvSpPr/>
          <p:nvPr/>
        </p:nvSpPr>
        <p:spPr>
          <a:xfrm>
            <a:off x="2178659" y="1542128"/>
            <a:ext cx="4308399" cy="3057573"/>
          </a:xfrm>
          <a:custGeom>
            <a:avLst/>
            <a:gdLst/>
            <a:ahLst/>
            <a:cxnLst/>
            <a:rect l="l" t="t" r="r" b="b"/>
            <a:pathLst>
              <a:path w="4308399" h="3057573">
                <a:moveTo>
                  <a:pt x="0" y="0"/>
                </a:moveTo>
                <a:lnTo>
                  <a:pt x="4308399" y="0"/>
                </a:lnTo>
                <a:lnTo>
                  <a:pt x="4308399" y="3057573"/>
                </a:lnTo>
                <a:lnTo>
                  <a:pt x="0" y="3057573"/>
                </a:lnTo>
                <a:lnTo>
                  <a:pt x="0" y="0"/>
                </a:lnTo>
                <a:close/>
              </a:path>
            </a:pathLst>
          </a:custGeom>
          <a:blipFill>
            <a:blip r:embed="rId6"/>
            <a:stretch>
              <a:fillRect/>
            </a:stretch>
          </a:blipFill>
        </p:spPr>
      </p:sp>
      <p:sp>
        <p:nvSpPr>
          <p:cNvPr id="19" name="TextBox 19"/>
          <p:cNvSpPr txBox="1"/>
          <p:nvPr/>
        </p:nvSpPr>
        <p:spPr>
          <a:xfrm>
            <a:off x="2208509" y="4713282"/>
            <a:ext cx="3701534" cy="1180465"/>
          </a:xfrm>
          <a:prstGeom prst="rect">
            <a:avLst/>
          </a:prstGeom>
        </p:spPr>
        <p:txBody>
          <a:bodyPr lIns="0" tIns="0" rIns="0" bIns="0" rtlCol="0" anchor="t">
            <a:spAutoFit/>
          </a:bodyPr>
          <a:lstStyle/>
          <a:p>
            <a:pPr marL="734059" lvl="1" indent="-367030" algn="ctr">
              <a:lnSpc>
                <a:spcPts val="4759"/>
              </a:lnSpc>
              <a:buAutoNum type="arabicPeriod"/>
            </a:pPr>
            <a:r>
              <a:rPr lang="en-US" sz="3399">
                <a:solidFill>
                  <a:srgbClr val="000000"/>
                </a:solidFill>
                <a:latin typeface="Alatsi"/>
              </a:rPr>
              <a:t>Cost V/S Benefit</a:t>
            </a:r>
          </a:p>
          <a:p>
            <a:pPr algn="ctr">
              <a:lnSpc>
                <a:spcPts val="4759"/>
              </a:lnSpc>
            </a:pPr>
            <a:r>
              <a:rPr lang="en-US" sz="3399">
                <a:solidFill>
                  <a:srgbClr val="000000"/>
                </a:solidFill>
                <a:latin typeface="Alatsi"/>
              </a:rPr>
              <a:t> </a:t>
            </a:r>
          </a:p>
        </p:txBody>
      </p:sp>
      <p:sp>
        <p:nvSpPr>
          <p:cNvPr id="20" name="TextBox 20"/>
          <p:cNvSpPr txBox="1"/>
          <p:nvPr/>
        </p:nvSpPr>
        <p:spPr>
          <a:xfrm>
            <a:off x="8273128" y="4756462"/>
            <a:ext cx="1854041" cy="580390"/>
          </a:xfrm>
          <a:prstGeom prst="rect">
            <a:avLst/>
          </a:prstGeom>
        </p:spPr>
        <p:txBody>
          <a:bodyPr lIns="0" tIns="0" rIns="0" bIns="0" rtlCol="0" anchor="t">
            <a:spAutoFit/>
          </a:bodyPr>
          <a:lstStyle/>
          <a:p>
            <a:pPr algn="ctr">
              <a:lnSpc>
                <a:spcPts val="4759"/>
              </a:lnSpc>
            </a:pPr>
            <a:r>
              <a:rPr lang="en-US" sz="3399">
                <a:solidFill>
                  <a:srgbClr val="000000"/>
                </a:solidFill>
                <a:latin typeface="Alatsi"/>
              </a:rPr>
              <a:t>2. Parking</a:t>
            </a:r>
          </a:p>
        </p:txBody>
      </p:sp>
      <p:sp>
        <p:nvSpPr>
          <p:cNvPr id="21" name="TextBox 21"/>
          <p:cNvSpPr txBox="1"/>
          <p:nvPr/>
        </p:nvSpPr>
        <p:spPr>
          <a:xfrm>
            <a:off x="12810510" y="4756462"/>
            <a:ext cx="2325053" cy="580390"/>
          </a:xfrm>
          <a:prstGeom prst="rect">
            <a:avLst/>
          </a:prstGeom>
        </p:spPr>
        <p:txBody>
          <a:bodyPr lIns="0" tIns="0" rIns="0" bIns="0" rtlCol="0" anchor="t">
            <a:spAutoFit/>
          </a:bodyPr>
          <a:lstStyle/>
          <a:p>
            <a:pPr algn="ctr">
              <a:lnSpc>
                <a:spcPts val="4759"/>
              </a:lnSpc>
            </a:pPr>
            <a:r>
              <a:rPr lang="en-US" sz="3399">
                <a:solidFill>
                  <a:srgbClr val="000000"/>
                </a:solidFill>
                <a:latin typeface="Alatsi"/>
              </a:rPr>
              <a:t>3. Discounts </a:t>
            </a:r>
          </a:p>
        </p:txBody>
      </p:sp>
      <p:sp>
        <p:nvSpPr>
          <p:cNvPr id="22" name="TextBox 22"/>
          <p:cNvSpPr txBox="1"/>
          <p:nvPr/>
        </p:nvSpPr>
        <p:spPr>
          <a:xfrm>
            <a:off x="4905729" y="9213766"/>
            <a:ext cx="3162657" cy="580390"/>
          </a:xfrm>
          <a:prstGeom prst="rect">
            <a:avLst/>
          </a:prstGeom>
        </p:spPr>
        <p:txBody>
          <a:bodyPr lIns="0" tIns="0" rIns="0" bIns="0" rtlCol="0" anchor="t">
            <a:spAutoFit/>
          </a:bodyPr>
          <a:lstStyle/>
          <a:p>
            <a:pPr algn="ctr">
              <a:lnSpc>
                <a:spcPts val="4759"/>
              </a:lnSpc>
            </a:pPr>
            <a:r>
              <a:rPr lang="en-US" sz="3399">
                <a:solidFill>
                  <a:srgbClr val="000000"/>
                </a:solidFill>
                <a:latin typeface="Alatsi"/>
              </a:rPr>
              <a:t>4. Societal Issues</a:t>
            </a:r>
          </a:p>
        </p:txBody>
      </p:sp>
      <p:sp>
        <p:nvSpPr>
          <p:cNvPr id="23" name="TextBox 23"/>
          <p:cNvSpPr txBox="1"/>
          <p:nvPr/>
        </p:nvSpPr>
        <p:spPr>
          <a:xfrm>
            <a:off x="10311174" y="9213766"/>
            <a:ext cx="4569023" cy="580390"/>
          </a:xfrm>
          <a:prstGeom prst="rect">
            <a:avLst/>
          </a:prstGeom>
        </p:spPr>
        <p:txBody>
          <a:bodyPr lIns="0" tIns="0" rIns="0" bIns="0" rtlCol="0" anchor="t">
            <a:spAutoFit/>
          </a:bodyPr>
          <a:lstStyle/>
          <a:p>
            <a:pPr algn="ctr">
              <a:lnSpc>
                <a:spcPts val="4759"/>
              </a:lnSpc>
            </a:pPr>
            <a:r>
              <a:rPr lang="en-US" sz="3399">
                <a:solidFill>
                  <a:srgbClr val="000000"/>
                </a:solidFill>
                <a:latin typeface="Alatsi"/>
              </a:rPr>
              <a:t>5. Electric Cart/Rickshaw</a:t>
            </a:r>
          </a:p>
        </p:txBody>
      </p:sp>
      <p:sp>
        <p:nvSpPr>
          <p:cNvPr id="24" name="TextBox 24"/>
          <p:cNvSpPr txBox="1"/>
          <p:nvPr/>
        </p:nvSpPr>
        <p:spPr>
          <a:xfrm>
            <a:off x="15417284" y="8517879"/>
            <a:ext cx="2870716" cy="580390"/>
          </a:xfrm>
          <a:prstGeom prst="rect">
            <a:avLst/>
          </a:prstGeom>
        </p:spPr>
        <p:txBody>
          <a:bodyPr lIns="0" tIns="0" rIns="0" bIns="0" rtlCol="0" anchor="t">
            <a:spAutoFit/>
          </a:bodyPr>
          <a:lstStyle/>
          <a:p>
            <a:pPr algn="ctr">
              <a:lnSpc>
                <a:spcPts val="4759"/>
              </a:lnSpc>
            </a:pPr>
            <a:r>
              <a:rPr lang="en-US" sz="3399" u="sng">
                <a:solidFill>
                  <a:srgbClr val="000000"/>
                </a:solidFill>
                <a:latin typeface="Alatsi"/>
                <a:hlinkClick r:id="rId7" tooltip="https://www.istockphoto.com/search/2/i"/>
              </a:rPr>
              <a:t>Sources:iStock  </a:t>
            </a:r>
          </a:p>
        </p:txBody>
      </p:sp>
      <p:sp>
        <p:nvSpPr>
          <p:cNvPr id="25" name="Freeform 25"/>
          <p:cNvSpPr/>
          <p:nvPr/>
        </p:nvSpPr>
        <p:spPr>
          <a:xfrm>
            <a:off x="17259300" y="9269873"/>
            <a:ext cx="1028700" cy="1017127"/>
          </a:xfrm>
          <a:custGeom>
            <a:avLst/>
            <a:gdLst/>
            <a:ahLst/>
            <a:cxnLst/>
            <a:rect l="l" t="t" r="r" b="b"/>
            <a:pathLst>
              <a:path w="1028700" h="1017127">
                <a:moveTo>
                  <a:pt x="0" y="0"/>
                </a:moveTo>
                <a:lnTo>
                  <a:pt x="1028700" y="0"/>
                </a:lnTo>
                <a:lnTo>
                  <a:pt x="1028700" y="1017127"/>
                </a:lnTo>
                <a:lnTo>
                  <a:pt x="0" y="1017127"/>
                </a:lnTo>
                <a:lnTo>
                  <a:pt x="0" y="0"/>
                </a:lnTo>
                <a:close/>
              </a:path>
            </a:pathLst>
          </a:custGeom>
          <a:blipFill>
            <a:blip r:embed="rId8"/>
            <a:stretch>
              <a:fillRect/>
            </a:stretch>
          </a:blipFill>
        </p:spPr>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933450"/>
            <a:ext cx="16230600" cy="887088"/>
          </a:xfrm>
          <a:prstGeom prst="rect">
            <a:avLst/>
          </a:prstGeom>
        </p:spPr>
        <p:txBody>
          <a:bodyPr lIns="0" tIns="0" rIns="0" bIns="0" rtlCol="0" anchor="t">
            <a:spAutoFit/>
          </a:bodyPr>
          <a:lstStyle/>
          <a:p>
            <a:pPr algn="ctr">
              <a:lnSpc>
                <a:spcPts val="7280"/>
              </a:lnSpc>
            </a:pPr>
            <a:r>
              <a:rPr lang="en-US" sz="5200">
                <a:solidFill>
                  <a:srgbClr val="000000"/>
                </a:solidFill>
                <a:latin typeface="Alatsi Bold"/>
              </a:rPr>
              <a:t>REFERNCES</a:t>
            </a:r>
          </a:p>
        </p:txBody>
      </p:sp>
      <p:grpSp>
        <p:nvGrpSpPr>
          <p:cNvPr id="3" name="Group 3"/>
          <p:cNvGrpSpPr/>
          <p:nvPr/>
        </p:nvGrpSpPr>
        <p:grpSpPr>
          <a:xfrm>
            <a:off x="627362" y="0"/>
            <a:ext cx="937061" cy="10287000"/>
            <a:chOff x="0" y="0"/>
            <a:chExt cx="246798" cy="2709333"/>
          </a:xfrm>
        </p:grpSpPr>
        <p:sp>
          <p:nvSpPr>
            <p:cNvPr id="4" name="Freeform 4"/>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sp>
        <p:sp>
          <p:nvSpPr>
            <p:cNvPr id="5" name="TextBox 5"/>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33</a:t>
              </a:r>
            </a:p>
          </p:txBody>
        </p:sp>
      </p:grpSp>
      <p:sp>
        <p:nvSpPr>
          <p:cNvPr id="11" name="TextBox 11"/>
          <p:cNvSpPr txBox="1"/>
          <p:nvPr/>
        </p:nvSpPr>
        <p:spPr>
          <a:xfrm>
            <a:off x="1226846" y="2056416"/>
            <a:ext cx="15295922" cy="11302948"/>
          </a:xfrm>
          <a:prstGeom prst="rect">
            <a:avLst/>
          </a:prstGeom>
        </p:spPr>
        <p:txBody>
          <a:bodyPr lIns="0" tIns="0" rIns="0" bIns="0" rtlCol="0" anchor="t">
            <a:spAutoFit/>
          </a:bodyPr>
          <a:lstStyle/>
          <a:p>
            <a:pPr marL="513208" lvl="1" indent="-256604" algn="l">
              <a:lnSpc>
                <a:spcPts val="3327"/>
              </a:lnSpc>
              <a:buFont typeface="Arial"/>
              <a:buChar char="•"/>
            </a:pPr>
            <a:r>
              <a:rPr lang="en-US" sz="2377">
                <a:solidFill>
                  <a:srgbClr val="000000"/>
                </a:solidFill>
                <a:latin typeface="Alatsi"/>
              </a:rPr>
              <a:t>Amagai, K., Kotake, H., Munemura, M., Shigeto, S., &amp; Horio, M. (Year). Co-development of Low-speed Electric Community Buses for Local Area Revitalization. https://www.researchgate.net/publication/368228797_Co-development_of_Low-speed_Electric_Community_Buses_for_Local_Area_RevitalizationGonzález-Ruiz, J. M., </a:t>
            </a:r>
          </a:p>
          <a:p>
            <a:pPr algn="l">
              <a:lnSpc>
                <a:spcPts val="3327"/>
              </a:lnSpc>
            </a:pPr>
            <a:endParaRPr lang="en-US" sz="2377">
              <a:solidFill>
                <a:srgbClr val="000000"/>
              </a:solidFill>
              <a:latin typeface="Alatsi"/>
            </a:endParaRPr>
          </a:p>
          <a:p>
            <a:pPr marL="513208" lvl="1" indent="-256604" algn="l">
              <a:lnSpc>
                <a:spcPts val="3327"/>
              </a:lnSpc>
              <a:buFont typeface="Arial"/>
              <a:buChar char="•"/>
            </a:pPr>
            <a:r>
              <a:rPr lang="en-US" sz="2377">
                <a:solidFill>
                  <a:srgbClr val="000000"/>
                </a:solidFill>
                <a:latin typeface="Alatsi Semi-Bold"/>
              </a:rPr>
              <a:t>Capacities India. (2020). Rajkot Final Report. </a:t>
            </a:r>
            <a:r>
              <a:rPr lang="en-US" sz="2377">
                <a:solidFill>
                  <a:srgbClr val="000000"/>
                </a:solidFill>
                <a:latin typeface="Alatsi Medium"/>
                <a:hlinkClick r:id="rId2" tooltip="https://www.capacitiesindia.org/wp-content/uploads/2020/11/Rajkot-Final-Report-_Vs.pdf"/>
              </a:rPr>
              <a:t>https://www.capacitiesindia.org/wp-content/uploads/2020/11/Rajkot-Final-Report-_Vs.pdf</a:t>
            </a:r>
          </a:p>
          <a:p>
            <a:pPr algn="l">
              <a:lnSpc>
                <a:spcPts val="3327"/>
              </a:lnSpc>
            </a:pPr>
            <a:endParaRPr lang="en-US" sz="2377">
              <a:solidFill>
                <a:srgbClr val="000000"/>
              </a:solidFill>
              <a:latin typeface="Alatsi Medium"/>
              <a:hlinkClick r:id="rId2" tooltip="https://www.capacitiesindia.org/wp-content/uploads/2020/11/Rajkot-Final-Report-_Vs.pdf"/>
            </a:endParaRPr>
          </a:p>
          <a:p>
            <a:pPr marL="513208" lvl="1" indent="-256604" algn="l">
              <a:lnSpc>
                <a:spcPts val="3327"/>
              </a:lnSpc>
              <a:buFont typeface="Arial"/>
              <a:buChar char="•"/>
            </a:pPr>
            <a:r>
              <a:rPr lang="en-US" sz="2377">
                <a:solidFill>
                  <a:srgbClr val="000000"/>
                </a:solidFill>
                <a:latin typeface="Alatsi Medium"/>
              </a:rPr>
              <a:t>García-Palacios, A., &amp; Martínez-López, J. M. (2018). Electric bus rapid transit: A case study of Mexico City. Transportation Research Part D: Transport and Environment. https://cdn.intechopen.com/pdfs/52783.pdf </a:t>
            </a:r>
          </a:p>
          <a:p>
            <a:pPr algn="l">
              <a:lnSpc>
                <a:spcPts val="3327"/>
              </a:lnSpc>
            </a:pPr>
            <a:endParaRPr lang="en-US" sz="2377">
              <a:solidFill>
                <a:srgbClr val="000000"/>
              </a:solidFill>
              <a:latin typeface="Alatsi Medium"/>
            </a:endParaRPr>
          </a:p>
          <a:p>
            <a:pPr marL="513208" lvl="1" indent="-256604" algn="l">
              <a:lnSpc>
                <a:spcPts val="3327"/>
              </a:lnSpc>
              <a:buFont typeface="Arial"/>
              <a:buChar char="•"/>
            </a:pPr>
            <a:r>
              <a:rPr lang="en-US" sz="2377">
                <a:solidFill>
                  <a:srgbClr val="000000"/>
                </a:solidFill>
                <a:latin typeface="Alatsi"/>
              </a:rPr>
              <a:t>Mahadevia, D., Joshi, R., &amp; Datey, A. (2013, November 30). Ahmedabad’s BRT system: A sustainable urban transport panacea? ResearchGate. https://www.researchgate.net/publication/259289231_Ahmedabad’s_BRT_system_A_sustainable_urban_transport_panacea</a:t>
            </a:r>
          </a:p>
          <a:p>
            <a:pPr algn="l">
              <a:lnSpc>
                <a:spcPts val="3327"/>
              </a:lnSpc>
            </a:pPr>
            <a:endParaRPr lang="en-US" sz="2377">
              <a:solidFill>
                <a:srgbClr val="000000"/>
              </a:solidFill>
              <a:latin typeface="Alatsi"/>
            </a:endParaRPr>
          </a:p>
          <a:p>
            <a:pPr marL="513208" lvl="1" indent="-256604" algn="l">
              <a:lnSpc>
                <a:spcPts val="3327"/>
              </a:lnSpc>
              <a:buFont typeface="Arial"/>
              <a:buChar char="•"/>
            </a:pPr>
            <a:r>
              <a:rPr lang="en-US" sz="2377">
                <a:solidFill>
                  <a:srgbClr val="000000"/>
                </a:solidFill>
                <a:latin typeface="Alatsi"/>
              </a:rPr>
              <a:t>Sashank, Y., Kulkarni, P., &amp; Rao, N. V. (2020). Creating Realistic Virtual Environments for Traffic Simulation: A Case Study of Indian Cities. In Proceedings of the IEEE Intelligent Transportation Systems Conference (ITSC), 2020. https://www.researchgate.net/publication/349357096_Virtual_Simulations_Environment_Development_for_Autonomous_Vehicles_Interaction</a:t>
            </a:r>
          </a:p>
          <a:p>
            <a:pPr algn="l">
              <a:lnSpc>
                <a:spcPts val="3327"/>
              </a:lnSpc>
            </a:pPr>
            <a:endParaRPr lang="en-US" sz="2377">
              <a:solidFill>
                <a:srgbClr val="000000"/>
              </a:solidFill>
              <a:latin typeface="Alatsi"/>
            </a:endParaRPr>
          </a:p>
          <a:p>
            <a:pPr algn="l">
              <a:lnSpc>
                <a:spcPts val="3327"/>
              </a:lnSpc>
            </a:pPr>
            <a:endParaRPr lang="en-US" sz="2377">
              <a:solidFill>
                <a:srgbClr val="000000"/>
              </a:solidFill>
              <a:latin typeface="Alatsi"/>
            </a:endParaRPr>
          </a:p>
          <a:p>
            <a:pPr algn="l">
              <a:lnSpc>
                <a:spcPts val="3327"/>
              </a:lnSpc>
            </a:pPr>
            <a:endParaRPr lang="en-US" sz="2377">
              <a:solidFill>
                <a:srgbClr val="000000"/>
              </a:solidFill>
              <a:latin typeface="Alatsi"/>
            </a:endParaRPr>
          </a:p>
          <a:p>
            <a:pPr algn="l">
              <a:lnSpc>
                <a:spcPts val="3327"/>
              </a:lnSpc>
            </a:pPr>
            <a:endParaRPr lang="en-US" sz="2377">
              <a:solidFill>
                <a:srgbClr val="000000"/>
              </a:solidFill>
              <a:latin typeface="Alatsi"/>
            </a:endParaRPr>
          </a:p>
          <a:p>
            <a:pPr algn="l">
              <a:lnSpc>
                <a:spcPts val="3327"/>
              </a:lnSpc>
            </a:pPr>
            <a:endParaRPr lang="en-US" sz="2377">
              <a:solidFill>
                <a:srgbClr val="000000"/>
              </a:solidFill>
              <a:latin typeface="Alatsi"/>
            </a:endParaRPr>
          </a:p>
          <a:p>
            <a:pPr algn="l">
              <a:lnSpc>
                <a:spcPts val="3327"/>
              </a:lnSpc>
            </a:pPr>
            <a:endParaRPr lang="en-US" sz="2377">
              <a:solidFill>
                <a:srgbClr val="000000"/>
              </a:solidFill>
              <a:latin typeface="Alatsi"/>
            </a:endParaRPr>
          </a:p>
          <a:p>
            <a:pPr algn="l">
              <a:lnSpc>
                <a:spcPts val="3327"/>
              </a:lnSpc>
            </a:pPr>
            <a:endParaRPr lang="en-US" sz="2377">
              <a:solidFill>
                <a:srgbClr val="000000"/>
              </a:solidFill>
              <a:latin typeface="Alatsi"/>
            </a:endParaRPr>
          </a:p>
          <a:p>
            <a:pPr algn="l">
              <a:lnSpc>
                <a:spcPts val="3327"/>
              </a:lnSpc>
            </a:pPr>
            <a:endParaRPr lang="en-US" sz="2377">
              <a:solidFill>
                <a:srgbClr val="000000"/>
              </a:solidFill>
              <a:latin typeface="Alatsi"/>
            </a:endParaRPr>
          </a:p>
        </p:txBody>
      </p:sp>
      <p:sp>
        <p:nvSpPr>
          <p:cNvPr id="12" name="Freeform 12"/>
          <p:cNvSpPr/>
          <p:nvPr/>
        </p:nvSpPr>
        <p:spPr>
          <a:xfrm>
            <a:off x="17037455" y="9050524"/>
            <a:ext cx="1250545" cy="1236476"/>
          </a:xfrm>
          <a:custGeom>
            <a:avLst/>
            <a:gdLst/>
            <a:ahLst/>
            <a:cxnLst/>
            <a:rect l="l" t="t" r="r" b="b"/>
            <a:pathLst>
              <a:path w="1250545" h="1236476">
                <a:moveTo>
                  <a:pt x="0" y="0"/>
                </a:moveTo>
                <a:lnTo>
                  <a:pt x="1250545" y="0"/>
                </a:lnTo>
                <a:lnTo>
                  <a:pt x="1250545" y="1236476"/>
                </a:lnTo>
                <a:lnTo>
                  <a:pt x="0" y="1236476"/>
                </a:lnTo>
                <a:lnTo>
                  <a:pt x="0" y="0"/>
                </a:lnTo>
                <a:close/>
              </a:path>
            </a:pathLst>
          </a:custGeom>
          <a:blipFill>
            <a:blip r:embed="rId3"/>
            <a:stretch>
              <a:fillRect/>
            </a:stretch>
          </a:blipFill>
        </p:spPr>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sp>
        <p:nvSpPr>
          <p:cNvPr id="3" name="TextBox 3"/>
          <p:cNvSpPr txBox="1"/>
          <p:nvPr/>
        </p:nvSpPr>
        <p:spPr>
          <a:xfrm>
            <a:off x="5033857" y="6762653"/>
            <a:ext cx="10669737" cy="703169"/>
          </a:xfrm>
          <a:prstGeom prst="rect">
            <a:avLst/>
          </a:prstGeom>
        </p:spPr>
        <p:txBody>
          <a:bodyPr lIns="0" tIns="0" rIns="0" bIns="0" rtlCol="0" anchor="t">
            <a:spAutoFit/>
          </a:bodyPr>
          <a:lstStyle/>
          <a:p>
            <a:pPr algn="ctr">
              <a:lnSpc>
                <a:spcPts val="5763"/>
              </a:lnSpc>
            </a:pPr>
            <a:r>
              <a:rPr lang="en-US" sz="4116">
                <a:solidFill>
                  <a:srgbClr val="000000"/>
                </a:solidFill>
                <a:latin typeface="Alatsi Bold"/>
              </a:rPr>
              <a:t>Presented By : Rishika Agarwal</a:t>
            </a:r>
          </a:p>
        </p:txBody>
      </p:sp>
      <p:grpSp>
        <p:nvGrpSpPr>
          <p:cNvPr id="4" name="Group 4"/>
          <p:cNvGrpSpPr/>
          <p:nvPr/>
        </p:nvGrpSpPr>
        <p:grpSpPr>
          <a:xfrm>
            <a:off x="-31071" y="0"/>
            <a:ext cx="4239083" cy="10287000"/>
            <a:chOff x="0" y="0"/>
            <a:chExt cx="5652111" cy="13716000"/>
          </a:xfrm>
        </p:grpSpPr>
        <p:grpSp>
          <p:nvGrpSpPr>
            <p:cNvPr id="5" name="Group 5"/>
            <p:cNvGrpSpPr/>
            <p:nvPr/>
          </p:nvGrpSpPr>
          <p:grpSpPr>
            <a:xfrm>
              <a:off x="2826056" y="0"/>
              <a:ext cx="2826056" cy="13716000"/>
              <a:chOff x="0" y="0"/>
              <a:chExt cx="558233" cy="2709333"/>
            </a:xfrm>
          </p:grpSpPr>
          <p:sp>
            <p:nvSpPr>
              <p:cNvPr id="6" name="Freeform 6"/>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7" name="TextBox 7"/>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13028" y="0"/>
              <a:ext cx="2826056" cy="13716000"/>
              <a:chOff x="0" y="0"/>
              <a:chExt cx="558233" cy="2709333"/>
            </a:xfrm>
          </p:grpSpPr>
          <p:sp>
            <p:nvSpPr>
              <p:cNvPr id="9" name="Freeform 9"/>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0" name="TextBox 10"/>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2826056" cy="13716000"/>
              <a:chOff x="0" y="0"/>
              <a:chExt cx="558233" cy="2709333"/>
            </a:xfrm>
          </p:grpSpPr>
          <p:sp>
            <p:nvSpPr>
              <p:cNvPr id="12" name="Freeform 12"/>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3" name="TextBox 13"/>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4" name="Freeform 14"/>
          <p:cNvSpPr/>
          <p:nvPr/>
        </p:nvSpPr>
        <p:spPr>
          <a:xfrm>
            <a:off x="17037455" y="9050524"/>
            <a:ext cx="1250545" cy="1236476"/>
          </a:xfrm>
          <a:custGeom>
            <a:avLst/>
            <a:gdLst/>
            <a:ahLst/>
            <a:cxnLst/>
            <a:rect l="l" t="t" r="r" b="b"/>
            <a:pathLst>
              <a:path w="1250545" h="1236476">
                <a:moveTo>
                  <a:pt x="0" y="0"/>
                </a:moveTo>
                <a:lnTo>
                  <a:pt x="1250545" y="0"/>
                </a:lnTo>
                <a:lnTo>
                  <a:pt x="1250545" y="1236476"/>
                </a:lnTo>
                <a:lnTo>
                  <a:pt x="0" y="1236476"/>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828433" y="2813155"/>
            <a:ext cx="15088524" cy="6118225"/>
          </a:xfrm>
          <a:prstGeom prst="rect">
            <a:avLst/>
          </a:prstGeom>
        </p:spPr>
        <p:txBody>
          <a:bodyPr lIns="0" tIns="0" rIns="0" bIns="0" rtlCol="0" anchor="t">
            <a:spAutoFit/>
          </a:bodyPr>
          <a:lstStyle/>
          <a:p>
            <a:pPr marL="539746" lvl="1" indent="-269873" algn="l">
              <a:lnSpc>
                <a:spcPts val="3499"/>
              </a:lnSpc>
              <a:buFont typeface="Arial"/>
              <a:buChar char="•"/>
            </a:pPr>
            <a:r>
              <a:rPr lang="en-US" sz="2499">
                <a:solidFill>
                  <a:srgbClr val="000000"/>
                </a:solidFill>
                <a:latin typeface="Canva Sans Bold"/>
              </a:rPr>
              <a:t>This research examines the implementation of electric BRTS in Mexico City, focusing on the operational, environmental, and economic aspects of the transition from private to public bus services (J. M. González-Ruiz et al., 2018). </a:t>
            </a:r>
          </a:p>
          <a:p>
            <a:pPr algn="l">
              <a:lnSpc>
                <a:spcPts val="3499"/>
              </a:lnSpc>
            </a:pPr>
            <a:endParaRPr lang="en-US" sz="2499">
              <a:solidFill>
                <a:srgbClr val="000000"/>
              </a:solidFill>
              <a:latin typeface="Canva Sans Bold"/>
            </a:endParaRPr>
          </a:p>
          <a:p>
            <a:pPr marL="539746" lvl="1" indent="-269873" algn="l">
              <a:lnSpc>
                <a:spcPts val="3499"/>
              </a:lnSpc>
              <a:buFont typeface="Arial"/>
              <a:buChar char="•"/>
            </a:pPr>
            <a:r>
              <a:rPr lang="en-US" sz="2499">
                <a:solidFill>
                  <a:srgbClr val="000000"/>
                </a:solidFill>
                <a:latin typeface="Canva Sans Bold"/>
              </a:rPr>
              <a:t>This research illuminates the innovative approach adopted in Japan for the development of low-speed electric community buses aimed at revitalizing local areas. It underscores the importance of collaboration among various stakeholders to improve mobility options and cater to specific transportation needs within communities (Amagai, K. et al.). </a:t>
            </a:r>
          </a:p>
          <a:p>
            <a:pPr algn="l">
              <a:lnSpc>
                <a:spcPts val="3499"/>
              </a:lnSpc>
            </a:pPr>
            <a:endParaRPr lang="en-US" sz="2499">
              <a:solidFill>
                <a:srgbClr val="000000"/>
              </a:solidFill>
              <a:latin typeface="Canva Sans Bold"/>
            </a:endParaRPr>
          </a:p>
          <a:p>
            <a:pPr marL="539746" lvl="1" indent="-269873" algn="l">
              <a:lnSpc>
                <a:spcPts val="3499"/>
              </a:lnSpc>
              <a:buFont typeface="Arial"/>
              <a:buChar char="•"/>
            </a:pPr>
            <a:r>
              <a:rPr lang="en-US" sz="2499">
                <a:solidFill>
                  <a:srgbClr val="000000"/>
                </a:solidFill>
                <a:latin typeface="Canva Sans Bold"/>
              </a:rPr>
              <a:t>This research primarily focuses on examining various facts of BRTS including their current design, capacity, ridership trends, integration with alternative transportation modes, and the challenges users encounter in accessing the system (Capacities India. (2020)). </a:t>
            </a:r>
          </a:p>
          <a:p>
            <a:pPr algn="l">
              <a:lnSpc>
                <a:spcPts val="3499"/>
              </a:lnSpc>
            </a:pPr>
            <a:endParaRPr lang="en-US" sz="2499">
              <a:solidFill>
                <a:srgbClr val="000000"/>
              </a:solidFill>
              <a:latin typeface="Canva Sans Bold"/>
            </a:endParaRPr>
          </a:p>
          <a:p>
            <a:pPr algn="l">
              <a:lnSpc>
                <a:spcPts val="3499"/>
              </a:lnSpc>
            </a:pPr>
            <a:endParaRPr lang="en-US" sz="2499">
              <a:solidFill>
                <a:srgbClr val="000000"/>
              </a:solidFill>
              <a:latin typeface="Canva Sans Bold"/>
            </a:endParaRPr>
          </a:p>
        </p:txBody>
      </p:sp>
      <p:sp>
        <p:nvSpPr>
          <p:cNvPr id="3" name="TextBox 3"/>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LITERATURE REVIEW </a:t>
            </a: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9" name="Freeform 9"/>
          <p:cNvSpPr/>
          <p:nvPr/>
        </p:nvSpPr>
        <p:spPr>
          <a:xfrm>
            <a:off x="16916956" y="8931380"/>
            <a:ext cx="1371044" cy="1355620"/>
          </a:xfrm>
          <a:custGeom>
            <a:avLst/>
            <a:gdLst/>
            <a:ahLst/>
            <a:cxnLst/>
            <a:rect l="l" t="t" r="r" b="b"/>
            <a:pathLst>
              <a:path w="1371044" h="1355620">
                <a:moveTo>
                  <a:pt x="0" y="0"/>
                </a:moveTo>
                <a:lnTo>
                  <a:pt x="1371044" y="0"/>
                </a:lnTo>
                <a:lnTo>
                  <a:pt x="1371044" y="1355620"/>
                </a:lnTo>
                <a:lnTo>
                  <a:pt x="0" y="1355620"/>
                </a:lnTo>
                <a:lnTo>
                  <a:pt x="0" y="0"/>
                </a:lnTo>
                <a:close/>
              </a:path>
            </a:pathLst>
          </a:custGeom>
          <a:blipFill>
            <a:blip r:embed="rId2"/>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38315" y="415621"/>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INTRODUCTION</a:t>
            </a:r>
          </a:p>
        </p:txBody>
      </p:sp>
      <p:grpSp>
        <p:nvGrpSpPr>
          <p:cNvPr id="3" name="Group 3"/>
          <p:cNvGrpSpPr/>
          <p:nvPr/>
        </p:nvGrpSpPr>
        <p:grpSpPr>
          <a:xfrm>
            <a:off x="727600" y="2490817"/>
            <a:ext cx="15516465" cy="6215922"/>
            <a:chOff x="0" y="0"/>
            <a:chExt cx="20688620" cy="8287896"/>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Bold"/>
                </a:rPr>
                <a:t>1</a:t>
              </a:r>
            </a:p>
          </p:txBody>
        </p:sp>
        <p:grpSp>
          <p:nvGrpSpPr>
            <p:cNvPr id="8" name="Group 8"/>
            <p:cNvGrpSpPr/>
            <p:nvPr/>
          </p:nvGrpSpPr>
          <p:grpSpPr>
            <a:xfrm>
              <a:off x="0" y="2742037"/>
              <a:ext cx="1473815" cy="14738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872617"/>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Bold"/>
                </a:rPr>
                <a:t>2</a:t>
              </a:r>
            </a:p>
          </p:txBody>
        </p:sp>
        <p:grpSp>
          <p:nvGrpSpPr>
            <p:cNvPr id="12" name="Group 12"/>
            <p:cNvGrpSpPr/>
            <p:nvPr/>
          </p:nvGrpSpPr>
          <p:grpSpPr>
            <a:xfrm>
              <a:off x="0" y="5484075"/>
              <a:ext cx="1473815" cy="147381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5614654"/>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Bold"/>
                </a:rPr>
                <a:t>3</a:t>
              </a:r>
            </a:p>
          </p:txBody>
        </p:sp>
        <p:sp>
          <p:nvSpPr>
            <p:cNvPr id="16" name="TextBox 16"/>
            <p:cNvSpPr txBox="1"/>
            <p:nvPr/>
          </p:nvSpPr>
          <p:spPr>
            <a:xfrm>
              <a:off x="1711697" y="-63120"/>
              <a:ext cx="18976923" cy="1416300"/>
            </a:xfrm>
            <a:prstGeom prst="rect">
              <a:avLst/>
            </a:prstGeom>
          </p:spPr>
          <p:txBody>
            <a:bodyPr lIns="0" tIns="0" rIns="0" bIns="0" rtlCol="0" anchor="t">
              <a:spAutoFit/>
            </a:bodyPr>
            <a:lstStyle/>
            <a:p>
              <a:pPr algn="l">
                <a:lnSpc>
                  <a:spcPts val="4322"/>
                </a:lnSpc>
              </a:pPr>
              <a:r>
                <a:rPr lang="en-US" sz="3087">
                  <a:solidFill>
                    <a:srgbClr val="000000"/>
                  </a:solidFill>
                  <a:latin typeface="Alatsi Bold"/>
                </a:rPr>
                <a:t> Each year, 127 million Indians use the BRTS. The Ahmedabad BRTS dominates this ridership, accounting for approximately 31% of total daily passengers. </a:t>
              </a:r>
            </a:p>
          </p:txBody>
        </p:sp>
        <p:sp>
          <p:nvSpPr>
            <p:cNvPr id="17" name="TextBox 17"/>
            <p:cNvSpPr txBox="1"/>
            <p:nvPr/>
          </p:nvSpPr>
          <p:spPr>
            <a:xfrm>
              <a:off x="1711697" y="2677140"/>
              <a:ext cx="18976923" cy="2143398"/>
            </a:xfrm>
            <a:prstGeom prst="rect">
              <a:avLst/>
            </a:prstGeom>
          </p:spPr>
          <p:txBody>
            <a:bodyPr lIns="0" tIns="0" rIns="0" bIns="0" rtlCol="0" anchor="t">
              <a:spAutoFit/>
            </a:bodyPr>
            <a:lstStyle/>
            <a:p>
              <a:pPr algn="l">
                <a:lnSpc>
                  <a:spcPts val="4322"/>
                </a:lnSpc>
              </a:pPr>
              <a:r>
                <a:rPr lang="en-US" sz="3087">
                  <a:solidFill>
                    <a:srgbClr val="000000"/>
                  </a:solidFill>
                  <a:latin typeface="Alatsi Bold"/>
                </a:rPr>
                <a:t>The Ahmedabad BRTS (Janmarg) covers 160 kilometers with a daily ridership of 349,000 passengers and has received several awards for its efficient and sustainable design.</a:t>
              </a:r>
            </a:p>
          </p:txBody>
        </p:sp>
        <p:sp>
          <p:nvSpPr>
            <p:cNvPr id="18" name="TextBox 18"/>
            <p:cNvSpPr txBox="1"/>
            <p:nvPr/>
          </p:nvSpPr>
          <p:spPr>
            <a:xfrm>
              <a:off x="1711697" y="5417400"/>
              <a:ext cx="18976923" cy="2870497"/>
            </a:xfrm>
            <a:prstGeom prst="rect">
              <a:avLst/>
            </a:prstGeom>
          </p:spPr>
          <p:txBody>
            <a:bodyPr lIns="0" tIns="0" rIns="0" bIns="0" rtlCol="0" anchor="t">
              <a:spAutoFit/>
            </a:bodyPr>
            <a:lstStyle/>
            <a:p>
              <a:pPr algn="l">
                <a:lnSpc>
                  <a:spcPts val="4322"/>
                </a:lnSpc>
              </a:pPr>
              <a:r>
                <a:rPr lang="en-US" sz="3087">
                  <a:solidFill>
                    <a:srgbClr val="000000"/>
                  </a:solidFill>
                  <a:latin typeface="Alatsi Bold"/>
                </a:rPr>
                <a:t>In terms of modal split, 22% of transport is public, 42% is private, and 36% is non-motorized(cycle, walk).  </a:t>
              </a:r>
            </a:p>
            <a:p>
              <a:pPr algn="l">
                <a:lnSpc>
                  <a:spcPts val="4322"/>
                </a:lnSpc>
              </a:pPr>
              <a:endParaRPr lang="en-US" sz="3087">
                <a:solidFill>
                  <a:srgbClr val="000000"/>
                </a:solidFill>
                <a:latin typeface="Alatsi Bold"/>
              </a:endParaRPr>
            </a:p>
            <a:p>
              <a:pPr algn="l">
                <a:lnSpc>
                  <a:spcPts val="4322"/>
                </a:lnSpc>
              </a:pPr>
              <a:endParaRPr lang="en-US" sz="3087">
                <a:solidFill>
                  <a:srgbClr val="000000"/>
                </a:solidFill>
                <a:latin typeface="Alatsi Bold"/>
              </a:endParaRPr>
            </a:p>
          </p:txBody>
        </p:sp>
      </p:gr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24" name="TextBox 24"/>
          <p:cNvSpPr txBox="1"/>
          <p:nvPr/>
        </p:nvSpPr>
        <p:spPr>
          <a:xfrm>
            <a:off x="12317169" y="9897746"/>
            <a:ext cx="4848820" cy="389254"/>
          </a:xfrm>
          <a:prstGeom prst="rect">
            <a:avLst/>
          </a:prstGeom>
        </p:spPr>
        <p:txBody>
          <a:bodyPr lIns="0" tIns="0" rIns="0" bIns="0" rtlCol="0" anchor="t">
            <a:spAutoFit/>
          </a:bodyPr>
          <a:lstStyle/>
          <a:p>
            <a:pPr algn="ctr">
              <a:lnSpc>
                <a:spcPts val="3220"/>
              </a:lnSpc>
            </a:pPr>
            <a:r>
              <a:rPr lang="en-US" sz="2300" u="sng">
                <a:solidFill>
                  <a:srgbClr val="000000"/>
                </a:solidFill>
                <a:latin typeface="Alatsi"/>
                <a:hlinkClick r:id="rId2" tooltip="https://www.ahmedabadbrts.org"/>
              </a:rPr>
              <a:t>Sources: Ahmedabad Janmarg Limited </a:t>
            </a:r>
          </a:p>
        </p:txBody>
      </p:sp>
      <p:grpSp>
        <p:nvGrpSpPr>
          <p:cNvPr id="25" name="Group 25"/>
          <p:cNvGrpSpPr/>
          <p:nvPr/>
        </p:nvGrpSpPr>
        <p:grpSpPr>
          <a:xfrm>
            <a:off x="727600" y="8387828"/>
            <a:ext cx="15516465" cy="1557543"/>
            <a:chOff x="0" y="0"/>
            <a:chExt cx="20688620" cy="2076723"/>
          </a:xfrm>
        </p:grpSpPr>
        <p:grpSp>
          <p:nvGrpSpPr>
            <p:cNvPr id="26" name="Group 26"/>
            <p:cNvGrpSpPr/>
            <p:nvPr/>
          </p:nvGrpSpPr>
          <p:grpSpPr>
            <a:xfrm>
              <a:off x="0" y="0"/>
              <a:ext cx="1473815" cy="1473815"/>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Bold"/>
                </a:rPr>
                <a:t>4</a:t>
              </a:r>
            </a:p>
          </p:txBody>
        </p:sp>
        <p:sp>
          <p:nvSpPr>
            <p:cNvPr id="30" name="TextBox 30"/>
            <p:cNvSpPr txBox="1"/>
            <p:nvPr/>
          </p:nvSpPr>
          <p:spPr>
            <a:xfrm>
              <a:off x="1711697" y="-66675"/>
              <a:ext cx="18976923" cy="2143398"/>
            </a:xfrm>
            <a:prstGeom prst="rect">
              <a:avLst/>
            </a:prstGeom>
          </p:spPr>
          <p:txBody>
            <a:bodyPr lIns="0" tIns="0" rIns="0" bIns="0" rtlCol="0" anchor="t">
              <a:spAutoFit/>
            </a:bodyPr>
            <a:lstStyle/>
            <a:p>
              <a:pPr algn="l">
                <a:lnSpc>
                  <a:spcPts val="4322"/>
                </a:lnSpc>
              </a:pPr>
              <a:r>
                <a:rPr lang="en-US" sz="3087">
                  <a:solidFill>
                    <a:srgbClr val="000000"/>
                  </a:solidFill>
                  <a:latin typeface="Alatsi Bold"/>
                </a:rPr>
                <a:t>BRTS have two types: open corridors, which allow buses from multiple routes to use the corridors, and closed corridors, which restrict other routes or buses from entering the dedicated bus lanes. </a:t>
              </a:r>
            </a:p>
          </p:txBody>
        </p:sp>
      </p:grpSp>
      <p:sp>
        <p:nvSpPr>
          <p:cNvPr id="31" name="Freeform 31"/>
          <p:cNvSpPr/>
          <p:nvPr/>
        </p:nvSpPr>
        <p:spPr>
          <a:xfrm>
            <a:off x="17165989" y="9177509"/>
            <a:ext cx="1122011" cy="1109388"/>
          </a:xfrm>
          <a:custGeom>
            <a:avLst/>
            <a:gdLst/>
            <a:ahLst/>
            <a:cxnLst/>
            <a:rect l="l" t="t" r="r" b="b"/>
            <a:pathLst>
              <a:path w="1122011" h="1109388">
                <a:moveTo>
                  <a:pt x="0" y="0"/>
                </a:moveTo>
                <a:lnTo>
                  <a:pt x="1122011" y="0"/>
                </a:lnTo>
                <a:lnTo>
                  <a:pt x="1122011" y="1109388"/>
                </a:lnTo>
                <a:lnTo>
                  <a:pt x="0" y="1109388"/>
                </a:lnTo>
                <a:lnTo>
                  <a:pt x="0" y="0"/>
                </a:lnTo>
                <a:close/>
              </a:path>
            </a:pathLst>
          </a:custGeom>
          <a:blipFill>
            <a:blip r:embed="rId3"/>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00419" y="674688"/>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Bold"/>
              </a:rPr>
              <a:t>METHODOLOGY</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5</a:t>
              </a:r>
            </a:p>
          </p:txBody>
        </p:sp>
      </p:grpSp>
      <p:sp>
        <p:nvSpPr>
          <p:cNvPr id="8" name="TextBox 8"/>
          <p:cNvSpPr txBox="1"/>
          <p:nvPr/>
        </p:nvSpPr>
        <p:spPr>
          <a:xfrm>
            <a:off x="1542811" y="2433802"/>
            <a:ext cx="14833795" cy="6808005"/>
          </a:xfrm>
          <a:prstGeom prst="rect">
            <a:avLst/>
          </a:prstGeom>
        </p:spPr>
        <p:txBody>
          <a:bodyPr lIns="0" tIns="0" rIns="0" bIns="0" rtlCol="0" anchor="t">
            <a:spAutoFit/>
          </a:bodyPr>
          <a:lstStyle/>
          <a:p>
            <a:pPr algn="l">
              <a:lnSpc>
                <a:spcPts val="3900"/>
              </a:lnSpc>
            </a:pPr>
            <a:r>
              <a:rPr lang="en-US" sz="2786">
                <a:solidFill>
                  <a:srgbClr val="000000"/>
                </a:solidFill>
                <a:latin typeface="Alatsi Bold"/>
              </a:rPr>
              <a:t>The research focuses on two aspects:</a:t>
            </a:r>
          </a:p>
          <a:p>
            <a:pPr marL="601582" lvl="1" indent="-300791" algn="l">
              <a:lnSpc>
                <a:spcPts val="3900"/>
              </a:lnSpc>
              <a:buAutoNum type="arabicPeriod"/>
            </a:pPr>
            <a:r>
              <a:rPr lang="en-US" sz="2786">
                <a:solidFill>
                  <a:srgbClr val="000000"/>
                </a:solidFill>
                <a:latin typeface="Alatsi Bold"/>
              </a:rPr>
              <a:t>the utilization of Bus Rapid Transit Systems (BRTS) and the considerations for not utilizing BRTS</a:t>
            </a:r>
          </a:p>
          <a:p>
            <a:pPr marL="601582" lvl="1" indent="-300791" algn="l">
              <a:lnSpc>
                <a:spcPts val="3900"/>
              </a:lnSpc>
              <a:buAutoNum type="arabicPeriod"/>
            </a:pPr>
            <a:r>
              <a:rPr lang="en-US" sz="2786">
                <a:solidFill>
                  <a:srgbClr val="000000"/>
                </a:solidFill>
                <a:latin typeface="Alatsi Bold"/>
              </a:rPr>
              <a:t>The study examines the impact of incentives on the performance of Bus Rapid Transit Systems (BRTS) and on the subsequent shift of individuals towards utilizing public transportation services.</a:t>
            </a:r>
          </a:p>
          <a:p>
            <a:pPr algn="l">
              <a:lnSpc>
                <a:spcPts val="3900"/>
              </a:lnSpc>
            </a:pPr>
            <a:endParaRPr lang="en-US" sz="2786">
              <a:solidFill>
                <a:srgbClr val="000000"/>
              </a:solidFill>
              <a:latin typeface="Alatsi Bold"/>
            </a:endParaRPr>
          </a:p>
          <a:p>
            <a:pPr algn="l">
              <a:lnSpc>
                <a:spcPts val="3900"/>
              </a:lnSpc>
            </a:pPr>
            <a:r>
              <a:rPr lang="en-US" sz="2786">
                <a:solidFill>
                  <a:srgbClr val="000000"/>
                </a:solidFill>
                <a:latin typeface="Alatsi Bold"/>
              </a:rPr>
              <a:t>Data is gathered through questionnaires distributed initially to the population of Ahmedabad University.  The collected data is analyzed utilizing Statistical Package for the Social Sciences (SPSS) software. </a:t>
            </a:r>
          </a:p>
          <a:p>
            <a:pPr algn="l">
              <a:lnSpc>
                <a:spcPts val="3900"/>
              </a:lnSpc>
            </a:pPr>
            <a:endParaRPr lang="en-US" sz="2786">
              <a:solidFill>
                <a:srgbClr val="000000"/>
              </a:solidFill>
              <a:latin typeface="Alatsi Bold"/>
            </a:endParaRPr>
          </a:p>
          <a:p>
            <a:pPr algn="l">
              <a:lnSpc>
                <a:spcPts val="3900"/>
              </a:lnSpc>
            </a:pPr>
            <a:r>
              <a:rPr lang="en-US" sz="2786">
                <a:solidFill>
                  <a:srgbClr val="000000"/>
                </a:solidFill>
                <a:latin typeface="Alatsi Bold"/>
              </a:rPr>
              <a:t>The second stage of the process involves the analysis of data concerning the transition of individuals from private modes of transportation to public transportation utilizing Simulation for Urban Mobility (SUMO) software.</a:t>
            </a:r>
          </a:p>
        </p:txBody>
      </p:sp>
      <p:sp>
        <p:nvSpPr>
          <p:cNvPr id="9" name="Freeform 9"/>
          <p:cNvSpPr/>
          <p:nvPr/>
        </p:nvSpPr>
        <p:spPr>
          <a:xfrm>
            <a:off x="17231019" y="9241807"/>
            <a:ext cx="1056981" cy="1045090"/>
          </a:xfrm>
          <a:custGeom>
            <a:avLst/>
            <a:gdLst/>
            <a:ahLst/>
            <a:cxnLst/>
            <a:rect l="l" t="t" r="r" b="b"/>
            <a:pathLst>
              <a:path w="1056981" h="1045090">
                <a:moveTo>
                  <a:pt x="0" y="0"/>
                </a:moveTo>
                <a:lnTo>
                  <a:pt x="1056981" y="0"/>
                </a:lnTo>
                <a:lnTo>
                  <a:pt x="1056981" y="1045090"/>
                </a:lnTo>
                <a:lnTo>
                  <a:pt x="0" y="1045090"/>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7057" y="130496"/>
            <a:ext cx="16230600" cy="1269359"/>
          </a:xfrm>
          <a:prstGeom prst="rect">
            <a:avLst/>
          </a:prstGeom>
        </p:spPr>
        <p:txBody>
          <a:bodyPr lIns="0" tIns="0" rIns="0" bIns="0" rtlCol="0" anchor="t">
            <a:spAutoFit/>
          </a:bodyPr>
          <a:lstStyle/>
          <a:p>
            <a:pPr algn="ctr">
              <a:lnSpc>
                <a:spcPts val="10360"/>
              </a:lnSpc>
            </a:pPr>
            <a:r>
              <a:rPr lang="en-US" sz="7400">
                <a:solidFill>
                  <a:srgbClr val="000000"/>
                </a:solidFill>
                <a:latin typeface="Alatsi Bold"/>
              </a:rPr>
              <a:t>TRANSPORT EQUITY </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6</a:t>
              </a:r>
            </a:p>
          </p:txBody>
        </p:sp>
      </p:grpSp>
      <p:sp>
        <p:nvSpPr>
          <p:cNvPr id="8" name="Freeform 8"/>
          <p:cNvSpPr/>
          <p:nvPr/>
        </p:nvSpPr>
        <p:spPr>
          <a:xfrm>
            <a:off x="1152499" y="1607711"/>
            <a:ext cx="13077412" cy="8112070"/>
          </a:xfrm>
          <a:custGeom>
            <a:avLst/>
            <a:gdLst/>
            <a:ahLst/>
            <a:cxnLst/>
            <a:rect l="l" t="t" r="r" b="b"/>
            <a:pathLst>
              <a:path w="13077412" h="8112070">
                <a:moveTo>
                  <a:pt x="0" y="0"/>
                </a:moveTo>
                <a:lnTo>
                  <a:pt x="13077413" y="0"/>
                </a:lnTo>
                <a:lnTo>
                  <a:pt x="13077413" y="8112070"/>
                </a:lnTo>
                <a:lnTo>
                  <a:pt x="0" y="8112070"/>
                </a:lnTo>
                <a:lnTo>
                  <a:pt x="0" y="0"/>
                </a:lnTo>
                <a:close/>
              </a:path>
            </a:pathLst>
          </a:custGeom>
          <a:blipFill>
            <a:blip r:embed="rId2"/>
            <a:stretch>
              <a:fillRect l="-369" r="-369"/>
            </a:stretch>
          </a:blipFill>
        </p:spPr>
      </p:sp>
      <p:sp>
        <p:nvSpPr>
          <p:cNvPr id="9" name="TextBox 9"/>
          <p:cNvSpPr txBox="1"/>
          <p:nvPr/>
        </p:nvSpPr>
        <p:spPr>
          <a:xfrm>
            <a:off x="14036073" y="8119060"/>
            <a:ext cx="3646164" cy="1600721"/>
          </a:xfrm>
          <a:prstGeom prst="rect">
            <a:avLst/>
          </a:prstGeom>
        </p:spPr>
        <p:txBody>
          <a:bodyPr lIns="0" tIns="0" rIns="0" bIns="0" rtlCol="0" anchor="t">
            <a:spAutoFit/>
          </a:bodyPr>
          <a:lstStyle/>
          <a:p>
            <a:pPr algn="ctr">
              <a:lnSpc>
                <a:spcPts val="2596"/>
              </a:lnSpc>
              <a:spcBef>
                <a:spcPct val="0"/>
              </a:spcBef>
            </a:pPr>
            <a:r>
              <a:rPr lang="en-US" sz="1854" u="sng">
                <a:solidFill>
                  <a:srgbClr val="000000"/>
                </a:solidFill>
                <a:latin typeface="Alatsi"/>
                <a:hlinkClick r:id="rId3" tooltip="https://www.researchgate.net/figure/AHMEDABAD-BRT-NETWORK-MAP-IN-PHASE-WISE-MANNER-BRT-Stations-38m-long-3m-wide-median-bus_fig1_276159410"/>
              </a:rPr>
              <a:t>Figure 4:  BRTS routes</a:t>
            </a:r>
          </a:p>
          <a:p>
            <a:pPr algn="ctr">
              <a:lnSpc>
                <a:spcPts val="2596"/>
              </a:lnSpc>
              <a:spcBef>
                <a:spcPct val="0"/>
              </a:spcBef>
            </a:pPr>
            <a:r>
              <a:rPr lang="en-US" sz="1854" u="sng">
                <a:solidFill>
                  <a:srgbClr val="000000"/>
                </a:solidFill>
                <a:latin typeface="Alatsi"/>
                <a:hlinkClick r:id="rId3" tooltip="https://www.researchgate.net/figure/AHMEDABAD-BRT-NETWORK-MAP-IN-PHASE-WISE-MANNER-BRT-Stations-38m-long-3m-wide-median-bus_fig1_276159410"/>
              </a:rPr>
              <a:t>Source: “AHMEDABAD BRT NETWORK MAP IN PHASE WISE MANNER BRT Stations</a:t>
            </a:r>
          </a:p>
          <a:p>
            <a:pPr algn="ctr">
              <a:lnSpc>
                <a:spcPts val="2596"/>
              </a:lnSpc>
              <a:spcBef>
                <a:spcPct val="0"/>
              </a:spcBef>
            </a:pPr>
            <a:r>
              <a:rPr lang="en-US" sz="1854" u="sng">
                <a:solidFill>
                  <a:srgbClr val="000000"/>
                </a:solidFill>
                <a:latin typeface="Alatsi"/>
                <a:hlinkClick r:id="rId3" tooltip="https://www.researchgate.net/figure/AHMEDABAD-BRT-NETWORK-MAP-IN-PHASE-WISE-MANNER-BRT-Stations-38m-long-3m-wide-median-bus_fig1_276159410"/>
              </a:rPr>
              <a:t>“ResearchGate</a:t>
            </a:r>
          </a:p>
        </p:txBody>
      </p:sp>
      <p:sp>
        <p:nvSpPr>
          <p:cNvPr id="10" name="Freeform 10"/>
          <p:cNvSpPr/>
          <p:nvPr/>
        </p:nvSpPr>
        <p:spPr>
          <a:xfrm>
            <a:off x="17259300" y="9152563"/>
            <a:ext cx="1147345" cy="1134437"/>
          </a:xfrm>
          <a:custGeom>
            <a:avLst/>
            <a:gdLst/>
            <a:ahLst/>
            <a:cxnLst/>
            <a:rect l="l" t="t" r="r" b="b"/>
            <a:pathLst>
              <a:path w="1147345" h="1134437">
                <a:moveTo>
                  <a:pt x="0" y="0"/>
                </a:moveTo>
                <a:lnTo>
                  <a:pt x="1147345" y="0"/>
                </a:lnTo>
                <a:lnTo>
                  <a:pt x="1147345" y="1134437"/>
                </a:lnTo>
                <a:lnTo>
                  <a:pt x="0" y="1134437"/>
                </a:lnTo>
                <a:lnTo>
                  <a:pt x="0" y="0"/>
                </a:lnTo>
                <a:close/>
              </a:path>
            </a:pathLst>
          </a:custGeom>
          <a:blipFill>
            <a:blip r:embed="rId4"/>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00646" y="88026"/>
            <a:ext cx="16230600" cy="1038225"/>
          </a:xfrm>
          <a:prstGeom prst="rect">
            <a:avLst/>
          </a:prstGeom>
        </p:spPr>
        <p:txBody>
          <a:bodyPr lIns="0" tIns="0" rIns="0" bIns="0" rtlCol="0" anchor="t">
            <a:spAutoFit/>
          </a:bodyPr>
          <a:lstStyle/>
          <a:p>
            <a:pPr algn="ctr">
              <a:lnSpc>
                <a:spcPts val="8400"/>
              </a:lnSpc>
            </a:pPr>
            <a:r>
              <a:rPr lang="en-US" sz="6000">
                <a:solidFill>
                  <a:srgbClr val="000000"/>
                </a:solidFill>
                <a:latin typeface="Alatsi Bold"/>
              </a:rPr>
              <a:t>CARBON EMISSIONS</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7</a:t>
              </a:r>
            </a:p>
          </p:txBody>
        </p:sp>
      </p:grpSp>
      <p:sp>
        <p:nvSpPr>
          <p:cNvPr id="8" name="TextBox 8"/>
          <p:cNvSpPr txBox="1"/>
          <p:nvPr/>
        </p:nvSpPr>
        <p:spPr>
          <a:xfrm>
            <a:off x="1144766" y="1221501"/>
            <a:ext cx="15295922" cy="5537148"/>
          </a:xfrm>
          <a:prstGeom prst="rect">
            <a:avLst/>
          </a:prstGeom>
        </p:spPr>
        <p:txBody>
          <a:bodyPr lIns="0" tIns="0" rIns="0" bIns="0" rtlCol="0" anchor="t">
            <a:spAutoFit/>
          </a:bodyPr>
          <a:lstStyle/>
          <a:p>
            <a:pPr marL="621156" lvl="1" indent="-310578" algn="l">
              <a:lnSpc>
                <a:spcPts val="4027"/>
              </a:lnSpc>
              <a:buFont typeface="Arial"/>
              <a:buChar char="•"/>
            </a:pPr>
            <a:r>
              <a:rPr lang="en-US" sz="2877">
                <a:solidFill>
                  <a:srgbClr val="000000"/>
                </a:solidFill>
                <a:latin typeface="Alatsi Bold"/>
              </a:rPr>
              <a:t> A long-term view of a BRTS would include its integration with the land use plan and housing policy of a city for equitable accessibility and reducing travel distances, thereby reducing carbon emissions (Mahadevia. D., et.al, 2013). </a:t>
            </a:r>
          </a:p>
          <a:p>
            <a:pPr algn="l">
              <a:lnSpc>
                <a:spcPts val="4027"/>
              </a:lnSpc>
            </a:pPr>
            <a:endParaRPr lang="en-US" sz="2877">
              <a:solidFill>
                <a:srgbClr val="000000"/>
              </a:solidFill>
              <a:latin typeface="Alatsi Bold"/>
            </a:endParaRPr>
          </a:p>
          <a:p>
            <a:pPr marL="621156" lvl="1" indent="-310578" algn="l">
              <a:lnSpc>
                <a:spcPts val="4027"/>
              </a:lnSpc>
              <a:buFont typeface="Arial"/>
              <a:buChar char="•"/>
            </a:pPr>
            <a:r>
              <a:rPr lang="en-US" sz="2877">
                <a:solidFill>
                  <a:srgbClr val="000000"/>
                </a:solidFill>
                <a:latin typeface="Alatsi Bold"/>
              </a:rPr>
              <a:t>BRTS can save a large amount of money when compared to individual motorized transportation such as private passenger automobiles.  </a:t>
            </a:r>
          </a:p>
          <a:p>
            <a:pPr algn="l">
              <a:lnSpc>
                <a:spcPts val="4027"/>
              </a:lnSpc>
            </a:pPr>
            <a:endParaRPr lang="en-US" sz="2877">
              <a:solidFill>
                <a:srgbClr val="000000"/>
              </a:solidFill>
              <a:latin typeface="Alatsi Bold"/>
            </a:endParaRPr>
          </a:p>
          <a:p>
            <a:pPr marL="621156" lvl="1" indent="-310578" algn="l">
              <a:lnSpc>
                <a:spcPts val="4027"/>
              </a:lnSpc>
              <a:buFont typeface="Arial"/>
              <a:buChar char="•"/>
            </a:pPr>
            <a:r>
              <a:rPr lang="en-US" sz="2877">
                <a:solidFill>
                  <a:srgbClr val="000000"/>
                </a:solidFill>
                <a:latin typeface="Alatsi Bold"/>
              </a:rPr>
              <a:t> As compared to a diesel baseline vehicle, utilizing any of the advanced BRT technology choices would dramatically cut emissions at a low additional cost </a:t>
            </a:r>
          </a:p>
          <a:p>
            <a:pPr algn="l">
              <a:lnSpc>
                <a:spcPts val="4027"/>
              </a:lnSpc>
            </a:pPr>
            <a:endParaRPr lang="en-US" sz="2877">
              <a:solidFill>
                <a:srgbClr val="000000"/>
              </a:solidFill>
              <a:latin typeface="Alatsi Bold"/>
            </a:endParaRPr>
          </a:p>
          <a:p>
            <a:pPr algn="l">
              <a:lnSpc>
                <a:spcPts val="4027"/>
              </a:lnSpc>
            </a:pPr>
            <a:endParaRPr lang="en-US" sz="2877">
              <a:solidFill>
                <a:srgbClr val="000000"/>
              </a:solidFill>
              <a:latin typeface="Alatsi Bold"/>
            </a:endParaRPr>
          </a:p>
        </p:txBody>
      </p:sp>
      <p:sp>
        <p:nvSpPr>
          <p:cNvPr id="9" name="Freeform 9"/>
          <p:cNvSpPr/>
          <p:nvPr/>
        </p:nvSpPr>
        <p:spPr>
          <a:xfrm>
            <a:off x="2303370" y="5916715"/>
            <a:ext cx="3200611" cy="3200611"/>
          </a:xfrm>
          <a:custGeom>
            <a:avLst/>
            <a:gdLst/>
            <a:ahLst/>
            <a:cxnLst/>
            <a:rect l="l" t="t" r="r" b="b"/>
            <a:pathLst>
              <a:path w="3200611" h="3200611">
                <a:moveTo>
                  <a:pt x="0" y="0"/>
                </a:moveTo>
                <a:lnTo>
                  <a:pt x="3200611" y="0"/>
                </a:lnTo>
                <a:lnTo>
                  <a:pt x="3200611" y="3200611"/>
                </a:lnTo>
                <a:lnTo>
                  <a:pt x="0" y="3200611"/>
                </a:lnTo>
                <a:lnTo>
                  <a:pt x="0" y="0"/>
                </a:lnTo>
                <a:close/>
              </a:path>
            </a:pathLst>
          </a:custGeom>
          <a:blipFill>
            <a:blip r:embed="rId2"/>
            <a:stretch>
              <a:fillRect/>
            </a:stretch>
          </a:blipFill>
        </p:spPr>
      </p:sp>
      <p:sp>
        <p:nvSpPr>
          <p:cNvPr id="10" name="Freeform 10"/>
          <p:cNvSpPr/>
          <p:nvPr/>
        </p:nvSpPr>
        <p:spPr>
          <a:xfrm>
            <a:off x="7192422" y="5916715"/>
            <a:ext cx="3200611" cy="3200611"/>
          </a:xfrm>
          <a:custGeom>
            <a:avLst/>
            <a:gdLst/>
            <a:ahLst/>
            <a:cxnLst/>
            <a:rect l="l" t="t" r="r" b="b"/>
            <a:pathLst>
              <a:path w="3200611" h="3200611">
                <a:moveTo>
                  <a:pt x="0" y="0"/>
                </a:moveTo>
                <a:lnTo>
                  <a:pt x="3200611" y="0"/>
                </a:lnTo>
                <a:lnTo>
                  <a:pt x="3200611" y="3200611"/>
                </a:lnTo>
                <a:lnTo>
                  <a:pt x="0" y="3200611"/>
                </a:lnTo>
                <a:lnTo>
                  <a:pt x="0" y="0"/>
                </a:lnTo>
                <a:close/>
              </a:path>
            </a:pathLst>
          </a:custGeom>
          <a:blipFill>
            <a:blip r:embed="rId3"/>
            <a:stretch>
              <a:fillRect/>
            </a:stretch>
          </a:blipFill>
        </p:spPr>
      </p:sp>
      <p:sp>
        <p:nvSpPr>
          <p:cNvPr id="11" name="Freeform 11"/>
          <p:cNvSpPr/>
          <p:nvPr/>
        </p:nvSpPr>
        <p:spPr>
          <a:xfrm>
            <a:off x="12078958" y="5916715"/>
            <a:ext cx="3200611" cy="3200611"/>
          </a:xfrm>
          <a:custGeom>
            <a:avLst/>
            <a:gdLst/>
            <a:ahLst/>
            <a:cxnLst/>
            <a:rect l="l" t="t" r="r" b="b"/>
            <a:pathLst>
              <a:path w="3200611" h="3200611">
                <a:moveTo>
                  <a:pt x="0" y="0"/>
                </a:moveTo>
                <a:lnTo>
                  <a:pt x="3200611" y="0"/>
                </a:lnTo>
                <a:lnTo>
                  <a:pt x="3200611" y="3200611"/>
                </a:lnTo>
                <a:lnTo>
                  <a:pt x="0" y="3200611"/>
                </a:lnTo>
                <a:lnTo>
                  <a:pt x="0" y="0"/>
                </a:lnTo>
                <a:close/>
              </a:path>
            </a:pathLst>
          </a:custGeom>
          <a:blipFill>
            <a:blip r:embed="rId4"/>
            <a:stretch>
              <a:fillRect/>
            </a:stretch>
          </a:blipFill>
        </p:spPr>
      </p:sp>
      <p:sp>
        <p:nvSpPr>
          <p:cNvPr id="12" name="TextBox 12"/>
          <p:cNvSpPr txBox="1"/>
          <p:nvPr/>
        </p:nvSpPr>
        <p:spPr>
          <a:xfrm>
            <a:off x="6474139" y="9241151"/>
            <a:ext cx="4996674" cy="925830"/>
          </a:xfrm>
          <a:prstGeom prst="rect">
            <a:avLst/>
          </a:prstGeom>
        </p:spPr>
        <p:txBody>
          <a:bodyPr lIns="0" tIns="0" rIns="0" bIns="0" rtlCol="0" anchor="t">
            <a:spAutoFit/>
          </a:bodyPr>
          <a:lstStyle/>
          <a:p>
            <a:pPr algn="ctr">
              <a:lnSpc>
                <a:spcPts val="2520"/>
              </a:lnSpc>
            </a:pPr>
            <a:r>
              <a:rPr lang="en-US" sz="1800">
                <a:solidFill>
                  <a:srgbClr val="000000"/>
                </a:solidFill>
                <a:latin typeface="Alatsi"/>
                <a:hlinkClick r:id="rId5" tooltip="https://www.unoosa.org/oosa/en/ourwork/space4sdgs/sdg11.html"/>
              </a:rPr>
              <a:t>Figure 2: SDG 11</a:t>
            </a:r>
          </a:p>
          <a:p>
            <a:pPr algn="ctr">
              <a:lnSpc>
                <a:spcPts val="2520"/>
              </a:lnSpc>
            </a:pPr>
            <a:r>
              <a:rPr lang="en-US" sz="1800">
                <a:solidFill>
                  <a:srgbClr val="000000"/>
                </a:solidFill>
                <a:latin typeface="Alatsi"/>
                <a:hlinkClick r:id="rId5" tooltip="https://www.unoosa.org/oosa/en/ourwork/space4sdgs/sdg11.html"/>
              </a:rPr>
              <a:t>Source: “Sustainable Development Goal 11: Sustainable Cities and Communities”UNOOSA</a:t>
            </a:r>
          </a:p>
        </p:txBody>
      </p:sp>
      <p:sp>
        <p:nvSpPr>
          <p:cNvPr id="13" name="TextBox 13"/>
          <p:cNvSpPr txBox="1"/>
          <p:nvPr/>
        </p:nvSpPr>
        <p:spPr>
          <a:xfrm>
            <a:off x="1848538" y="9241151"/>
            <a:ext cx="4110276" cy="925830"/>
          </a:xfrm>
          <a:prstGeom prst="rect">
            <a:avLst/>
          </a:prstGeom>
        </p:spPr>
        <p:txBody>
          <a:bodyPr lIns="0" tIns="0" rIns="0" bIns="0" rtlCol="0" anchor="t">
            <a:spAutoFit/>
          </a:bodyPr>
          <a:lstStyle/>
          <a:p>
            <a:pPr algn="ctr">
              <a:lnSpc>
                <a:spcPts val="2520"/>
              </a:lnSpc>
            </a:pPr>
            <a:r>
              <a:rPr lang="en-US" sz="1800">
                <a:solidFill>
                  <a:srgbClr val="000000"/>
                </a:solidFill>
                <a:latin typeface="Alatsi"/>
                <a:hlinkClick r:id="rId6" tooltip="https://www.unoosa.org/oosa/en/ourwork/space4sdgs/sdg7.html"/>
              </a:rPr>
              <a:t>Figure 1: SDG 7</a:t>
            </a:r>
          </a:p>
          <a:p>
            <a:pPr algn="ctr">
              <a:lnSpc>
                <a:spcPts val="2520"/>
              </a:lnSpc>
            </a:pPr>
            <a:r>
              <a:rPr lang="en-US" sz="1800">
                <a:solidFill>
                  <a:srgbClr val="000000"/>
                </a:solidFill>
                <a:latin typeface="Alatsi"/>
                <a:hlinkClick r:id="rId6" tooltip="https://www.unoosa.org/oosa/en/ourwork/space4sdgs/sdg7.html"/>
              </a:rPr>
              <a:t>Source: “Sustainable Development Goal 7:</a:t>
            </a:r>
          </a:p>
          <a:p>
            <a:pPr algn="ctr">
              <a:lnSpc>
                <a:spcPts val="2520"/>
              </a:lnSpc>
            </a:pPr>
            <a:r>
              <a:rPr lang="en-US" sz="1800">
                <a:solidFill>
                  <a:srgbClr val="000000"/>
                </a:solidFill>
                <a:latin typeface="Alatsi"/>
                <a:hlinkClick r:id="rId6" tooltip="https://www.unoosa.org/oosa/en/ourwork/space4sdgs/sdg7.html"/>
              </a:rPr>
              <a:t> Affordable  and Clean Energy” UNOOSA</a:t>
            </a:r>
          </a:p>
        </p:txBody>
      </p:sp>
      <p:sp>
        <p:nvSpPr>
          <p:cNvPr id="14" name="TextBox 14"/>
          <p:cNvSpPr txBox="1"/>
          <p:nvPr/>
        </p:nvSpPr>
        <p:spPr>
          <a:xfrm>
            <a:off x="11444014" y="9229725"/>
            <a:ext cx="4996674" cy="925830"/>
          </a:xfrm>
          <a:prstGeom prst="rect">
            <a:avLst/>
          </a:prstGeom>
        </p:spPr>
        <p:txBody>
          <a:bodyPr lIns="0" tIns="0" rIns="0" bIns="0" rtlCol="0" anchor="t">
            <a:spAutoFit/>
          </a:bodyPr>
          <a:lstStyle/>
          <a:p>
            <a:pPr algn="ctr">
              <a:lnSpc>
                <a:spcPts val="2520"/>
              </a:lnSpc>
            </a:pPr>
            <a:r>
              <a:rPr lang="en-US" sz="1800">
                <a:solidFill>
                  <a:srgbClr val="000000"/>
                </a:solidFill>
                <a:latin typeface="Alatsi"/>
                <a:hlinkClick r:id="rId5" tooltip="https://www.unoosa.org/oosa/en/ourwork/space4sdgs/sdg11.html"/>
              </a:rPr>
              <a:t>Figure 3: SDG 1</a:t>
            </a:r>
            <a:r>
              <a:rPr lang="en-US" sz="1800">
                <a:solidFill>
                  <a:srgbClr val="000000"/>
                </a:solidFill>
                <a:latin typeface="Alatsi"/>
              </a:rPr>
              <a:t>3</a:t>
            </a:r>
          </a:p>
          <a:p>
            <a:pPr algn="ctr">
              <a:lnSpc>
                <a:spcPts val="2520"/>
              </a:lnSpc>
            </a:pPr>
            <a:r>
              <a:rPr lang="en-US" sz="1800">
                <a:solidFill>
                  <a:srgbClr val="000000"/>
                </a:solidFill>
                <a:latin typeface="Alatsi"/>
                <a:hlinkClick r:id="rId5" tooltip="https://www.unoosa.org/oosa/en/ourwork/space4sdgs/sdg11.html"/>
              </a:rPr>
              <a:t>Source: “Sustainable Development Goal 13: </a:t>
            </a:r>
          </a:p>
          <a:p>
            <a:pPr algn="ctr">
              <a:lnSpc>
                <a:spcPts val="2520"/>
              </a:lnSpc>
            </a:pPr>
            <a:r>
              <a:rPr lang="en-US" sz="1800">
                <a:solidFill>
                  <a:srgbClr val="000000"/>
                </a:solidFill>
                <a:latin typeface="Alatsi"/>
                <a:hlinkClick r:id="rId5" tooltip="https://www.unoosa.org/oosa/en/ourwork/space4sdgs/sdg11.html"/>
              </a:rPr>
              <a:t>Climate Action” UNOOSA</a:t>
            </a:r>
          </a:p>
        </p:txBody>
      </p:sp>
      <p:sp>
        <p:nvSpPr>
          <p:cNvPr id="15" name="Freeform 15"/>
          <p:cNvSpPr/>
          <p:nvPr/>
        </p:nvSpPr>
        <p:spPr>
          <a:xfrm>
            <a:off x="17031246" y="9044385"/>
            <a:ext cx="1256754" cy="1242615"/>
          </a:xfrm>
          <a:custGeom>
            <a:avLst/>
            <a:gdLst/>
            <a:ahLst/>
            <a:cxnLst/>
            <a:rect l="l" t="t" r="r" b="b"/>
            <a:pathLst>
              <a:path w="1256754" h="1242615">
                <a:moveTo>
                  <a:pt x="0" y="0"/>
                </a:moveTo>
                <a:lnTo>
                  <a:pt x="1256754" y="0"/>
                </a:lnTo>
                <a:lnTo>
                  <a:pt x="1256754" y="1242615"/>
                </a:lnTo>
                <a:lnTo>
                  <a:pt x="0" y="1242615"/>
                </a:lnTo>
                <a:lnTo>
                  <a:pt x="0" y="0"/>
                </a:lnTo>
                <a:close/>
              </a:path>
            </a:pathLst>
          </a:custGeom>
          <a:blipFill>
            <a:blip r:embed="rId7"/>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57585" y="50166"/>
            <a:ext cx="16230600" cy="1410969"/>
          </a:xfrm>
          <a:prstGeom prst="rect">
            <a:avLst/>
          </a:prstGeom>
        </p:spPr>
        <p:txBody>
          <a:bodyPr lIns="0" tIns="0" rIns="0" bIns="0" rtlCol="0" anchor="t">
            <a:spAutoFit/>
          </a:bodyPr>
          <a:lstStyle/>
          <a:p>
            <a:pPr algn="ctr">
              <a:lnSpc>
                <a:spcPts val="11480"/>
              </a:lnSpc>
            </a:pPr>
            <a:r>
              <a:rPr lang="en-US" sz="8200">
                <a:solidFill>
                  <a:srgbClr val="000000"/>
                </a:solidFill>
                <a:latin typeface="Alatsi Bold"/>
              </a:rPr>
              <a:t>ANALYSIS OF THE SURVEY</a:t>
            </a:r>
          </a:p>
        </p:txBody>
      </p:sp>
      <p:grpSp>
        <p:nvGrpSpPr>
          <p:cNvPr id="3" name="Group 3"/>
          <p:cNvGrpSpPr/>
          <p:nvPr/>
        </p:nvGrpSpPr>
        <p:grpSpPr>
          <a:xfrm>
            <a:off x="15859155" y="0"/>
            <a:ext cx="1562612" cy="1673225"/>
            <a:chOff x="0" y="0"/>
            <a:chExt cx="2083482" cy="2230967"/>
          </a:xfrm>
        </p:grpSpPr>
        <p:grpSp>
          <p:nvGrpSpPr>
            <p:cNvPr id="4" name="Group 4"/>
            <p:cNvGrpSpPr/>
            <p:nvPr/>
          </p:nvGrpSpPr>
          <p:grpSpPr>
            <a:xfrm>
              <a:off x="75599" y="0"/>
              <a:ext cx="1932284" cy="2230967"/>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8</a:t>
              </a:r>
            </a:p>
          </p:txBody>
        </p:sp>
      </p:grpSp>
      <p:sp>
        <p:nvSpPr>
          <p:cNvPr id="8" name="Freeform 8"/>
          <p:cNvSpPr/>
          <p:nvPr/>
        </p:nvSpPr>
        <p:spPr>
          <a:xfrm>
            <a:off x="16929354" y="9025884"/>
            <a:ext cx="1358646" cy="1343361"/>
          </a:xfrm>
          <a:custGeom>
            <a:avLst/>
            <a:gdLst/>
            <a:ahLst/>
            <a:cxnLst/>
            <a:rect l="l" t="t" r="r" b="b"/>
            <a:pathLst>
              <a:path w="1358646" h="1343361">
                <a:moveTo>
                  <a:pt x="0" y="0"/>
                </a:moveTo>
                <a:lnTo>
                  <a:pt x="1358646" y="0"/>
                </a:lnTo>
                <a:lnTo>
                  <a:pt x="1358646" y="1343361"/>
                </a:lnTo>
                <a:lnTo>
                  <a:pt x="0" y="1343361"/>
                </a:lnTo>
                <a:lnTo>
                  <a:pt x="0" y="0"/>
                </a:lnTo>
                <a:close/>
              </a:path>
            </a:pathLst>
          </a:custGeom>
          <a:blipFill>
            <a:blip r:embed="rId2"/>
            <a:stretch>
              <a:fillRect/>
            </a:stretch>
          </a:blipFill>
        </p:spPr>
      </p:sp>
      <p:sp>
        <p:nvSpPr>
          <p:cNvPr id="9" name="Freeform 9"/>
          <p:cNvSpPr/>
          <p:nvPr/>
        </p:nvSpPr>
        <p:spPr>
          <a:xfrm>
            <a:off x="2485664" y="1879107"/>
            <a:ext cx="5608712" cy="4180550"/>
          </a:xfrm>
          <a:custGeom>
            <a:avLst/>
            <a:gdLst/>
            <a:ahLst/>
            <a:cxnLst/>
            <a:rect l="l" t="t" r="r" b="b"/>
            <a:pathLst>
              <a:path w="5608712" h="4180550">
                <a:moveTo>
                  <a:pt x="0" y="0"/>
                </a:moveTo>
                <a:lnTo>
                  <a:pt x="5608712" y="0"/>
                </a:lnTo>
                <a:lnTo>
                  <a:pt x="5608712" y="4180551"/>
                </a:lnTo>
                <a:lnTo>
                  <a:pt x="0" y="4180551"/>
                </a:lnTo>
                <a:lnTo>
                  <a:pt x="0" y="0"/>
                </a:lnTo>
                <a:close/>
              </a:path>
            </a:pathLst>
          </a:custGeom>
          <a:blipFill>
            <a:blip r:embed="rId3"/>
            <a:stretch>
              <a:fillRect r="-10555"/>
            </a:stretch>
          </a:blipFill>
        </p:spPr>
      </p:sp>
      <p:sp>
        <p:nvSpPr>
          <p:cNvPr id="10" name="Freeform 10"/>
          <p:cNvSpPr/>
          <p:nvPr/>
        </p:nvSpPr>
        <p:spPr>
          <a:xfrm>
            <a:off x="9435272" y="1879107"/>
            <a:ext cx="5202336" cy="4180550"/>
          </a:xfrm>
          <a:custGeom>
            <a:avLst/>
            <a:gdLst/>
            <a:ahLst/>
            <a:cxnLst/>
            <a:rect l="l" t="t" r="r" b="b"/>
            <a:pathLst>
              <a:path w="5202336" h="4180550">
                <a:moveTo>
                  <a:pt x="0" y="0"/>
                </a:moveTo>
                <a:lnTo>
                  <a:pt x="5202336" y="0"/>
                </a:lnTo>
                <a:lnTo>
                  <a:pt x="5202336" y="4180551"/>
                </a:lnTo>
                <a:lnTo>
                  <a:pt x="0" y="4180551"/>
                </a:lnTo>
                <a:lnTo>
                  <a:pt x="0" y="0"/>
                </a:lnTo>
                <a:close/>
              </a:path>
            </a:pathLst>
          </a:custGeom>
          <a:blipFill>
            <a:blip r:embed="rId4"/>
            <a:stretch>
              <a:fillRect l="-15651" r="-20411"/>
            </a:stretch>
          </a:blipFill>
        </p:spPr>
      </p:sp>
      <p:sp>
        <p:nvSpPr>
          <p:cNvPr id="11" name="Freeform 11"/>
          <p:cNvSpPr/>
          <p:nvPr/>
        </p:nvSpPr>
        <p:spPr>
          <a:xfrm>
            <a:off x="6069180" y="6261861"/>
            <a:ext cx="5807409" cy="3848901"/>
          </a:xfrm>
          <a:custGeom>
            <a:avLst/>
            <a:gdLst/>
            <a:ahLst/>
            <a:cxnLst/>
            <a:rect l="l" t="t" r="r" b="b"/>
            <a:pathLst>
              <a:path w="5807409" h="3848901">
                <a:moveTo>
                  <a:pt x="0" y="0"/>
                </a:moveTo>
                <a:lnTo>
                  <a:pt x="5807409" y="0"/>
                </a:lnTo>
                <a:lnTo>
                  <a:pt x="5807409" y="3848901"/>
                </a:lnTo>
                <a:lnTo>
                  <a:pt x="0" y="3848901"/>
                </a:lnTo>
                <a:lnTo>
                  <a:pt x="0" y="0"/>
                </a:lnTo>
                <a:close/>
              </a:path>
            </a:pathLst>
          </a:custGeom>
          <a:blipFill>
            <a:blip r:embed="rId5"/>
            <a:stretch>
              <a:fillRect l="-5127" r="-626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1686</Words>
  <Application>Microsoft Office PowerPoint</Application>
  <PresentationFormat>Custom</PresentationFormat>
  <Paragraphs>318</Paragraphs>
  <Slides>35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DM Sans Bold</vt:lpstr>
      <vt:lpstr>Canva Sans Bold</vt:lpstr>
      <vt:lpstr>Open Sans Bold</vt:lpstr>
      <vt:lpstr>Canva Sans</vt:lpstr>
      <vt:lpstr>Alatsi Semi-Bold</vt:lpstr>
      <vt:lpstr>DM Sans</vt:lpstr>
      <vt:lpstr>Alatsi Bold</vt:lpstr>
      <vt:lpstr>Alatsi</vt:lpstr>
      <vt:lpstr>Alatsi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Pastel Minimalist Thesis Defense Presentation</dc:title>
  <dc:creator>Admin</dc:creator>
  <cp:lastModifiedBy>Rishika Agarwal</cp:lastModifiedBy>
  <cp:revision>3</cp:revision>
  <dcterms:created xsi:type="dcterms:W3CDTF">2006-08-16T00:00:00Z</dcterms:created>
  <dcterms:modified xsi:type="dcterms:W3CDTF">2024-05-08T04:19:55Z</dcterms:modified>
  <dc:identifier>DAF_SSdrRqo</dc:identifier>
</cp:coreProperties>
</file>