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xml" ContentType="application/vnd.openxmlformats-officedocument.presentationml.tags+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9.xml" ContentType="application/vnd.openxmlformats-officedocument.presentationml.tags+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74" r:id="rId11"/>
    <p:sldId id="265" r:id="rId12"/>
    <p:sldId id="266" r:id="rId13"/>
  </p:sldIdLst>
  <p:sldSz cx="18288000" cy="10287000"/>
  <p:notesSz cx="6858000" cy="9144000"/>
  <p:embeddedFontLst>
    <p:embeddedFont>
      <p:font typeface="Arial Black" panose="020B0A04020102020204" pitchFamily="34" charset="0"/>
      <p:bold r:id="rId15"/>
    </p:embeddedFont>
    <p:embeddedFont>
      <p:font typeface="Clear Sans Regular Bold" panose="020B0604020202020204" charset="0"/>
      <p:regular r:id="rId16"/>
    </p:embeddedFont>
    <p:embeddedFont>
      <p:font typeface="Gadugi" panose="020B0502040204020203" pitchFamily="34"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93741" autoAdjust="0"/>
  </p:normalViewPr>
  <p:slideViewPr>
    <p:cSldViewPr showGuides="1">
      <p:cViewPr varScale="1">
        <p:scale>
          <a:sx n="44" d="100"/>
          <a:sy n="44" d="100"/>
        </p:scale>
        <p:origin x="96" y="52"/>
      </p:cViewPr>
      <p:guideLst>
        <p:guide orient="horz" pos="2178"/>
        <p:guide pos="2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Task%20Two%20(Data%20Cleaning%20and%20Top%205%20Category).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900" b="1" i="0" u="none" strike="noStrike" kern="1200" baseline="0">
                <a:solidFill>
                  <a:schemeClr val="dk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US" sz="19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Top</a:t>
            </a:r>
            <a:r>
              <a:rPr lang="en-US" sz="1900" b="1" baseline="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5 Category</a:t>
            </a:r>
            <a:endParaRPr lang="en-US" sz="19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0.39378095762245502"/>
          <c:y val="4.75535168195719E-2"/>
        </c:manualLayout>
      </c:layout>
      <c:overlay val="0"/>
      <c:spPr>
        <a:noFill/>
        <a:ln>
          <a:noFill/>
        </a:ln>
        <a:effectLst/>
      </c:spPr>
      <c:txPr>
        <a:bodyPr rot="0" spcFirstLastPara="1" vertOverflow="ellipsis" vert="horz" wrap="square" anchor="ctr" anchorCtr="1"/>
        <a:lstStyle/>
        <a:p>
          <a:pPr>
            <a:defRPr lang="en-US" sz="1900" b="1" i="0" u="none" strike="noStrike" kern="1200" baseline="0">
              <a:solidFill>
                <a:schemeClr val="dk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itle>
    <c:autoTitleDeleted val="0"/>
    <c:plotArea>
      <c:layout>
        <c:manualLayout>
          <c:layoutTarget val="inner"/>
          <c:xMode val="edge"/>
          <c:yMode val="edge"/>
          <c:x val="3.3388369106585901E-2"/>
          <c:y val="0.149421252234133"/>
          <c:w val="0.94269573692379904"/>
          <c:h val="0.66464446141106004"/>
        </c:manualLayout>
      </c:layout>
      <c:barChart>
        <c:barDir val="col"/>
        <c:grouping val="clustered"/>
        <c:varyColors val="0"/>
        <c:ser>
          <c:idx val="0"/>
          <c:order val="0"/>
          <c:tx>
            <c:strRef>
              <c:f>'[Task Two (Data Cleaning and Top 5 Category).xlsx]Task Two (Data Cleaning and Top'!$N$2</c:f>
              <c:strCache>
                <c:ptCount val="1"/>
                <c:pt idx="0">
                  <c:v>Sum</c:v>
                </c:pt>
              </c:strCache>
            </c:strRef>
          </c:tx>
          <c:spPr>
            <a:gradFill>
              <a:gsLst>
                <a:gs pos="0">
                  <a:srgbClr val="7B32B2"/>
                </a:gs>
                <a:gs pos="100000">
                  <a:srgbClr val="401A5D"/>
                </a:gs>
              </a:gsLst>
              <a:lin ang="5400000" scaled="0"/>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Two (Data Cleaning and Top 5 Category).xlsx]Task Two (Data Cleaning and Top'!$M$3:$M$7</c:f>
              <c:strCache>
                <c:ptCount val="5"/>
                <c:pt idx="0">
                  <c:v>Animals</c:v>
                </c:pt>
                <c:pt idx="1">
                  <c:v>science</c:v>
                </c:pt>
                <c:pt idx="2">
                  <c:v>healthy eating</c:v>
                </c:pt>
                <c:pt idx="3">
                  <c:v>technology</c:v>
                </c:pt>
                <c:pt idx="4">
                  <c:v>food</c:v>
                </c:pt>
              </c:strCache>
            </c:strRef>
          </c:cat>
          <c:val>
            <c:numRef>
              <c:f>'[Task Two (Data Cleaning and Top 5 Category).xlsx]Task Two (Data Cleaning and Top'!$N$3:$N$7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8112-42A6-84E4-AA8165226663}"/>
            </c:ext>
          </c:extLst>
        </c:ser>
        <c:dLbls>
          <c:showLegendKey val="0"/>
          <c:showVal val="1"/>
          <c:showCatName val="0"/>
          <c:showSerName val="0"/>
          <c:showPercent val="0"/>
          <c:showBubbleSize val="0"/>
        </c:dLbls>
        <c:gapWidth val="41"/>
        <c:axId val="238917056"/>
        <c:axId val="238920896"/>
      </c:barChart>
      <c:catAx>
        <c:axId val="238917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1" i="0" u="none" strike="noStrike" kern="1200" baseline="0">
                <a:solidFill>
                  <a:schemeClr val="dk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crossAx val="238920896"/>
        <c:crosses val="autoZero"/>
        <c:auto val="1"/>
        <c:lblAlgn val="ctr"/>
        <c:lblOffset val="100"/>
        <c:noMultiLvlLbl val="0"/>
      </c:catAx>
      <c:valAx>
        <c:axId val="238920896"/>
        <c:scaling>
          <c:orientation val="minMax"/>
        </c:scaling>
        <c:delete val="1"/>
        <c:axPos val="l"/>
        <c:numFmt formatCode="General" sourceLinked="1"/>
        <c:majorTickMark val="none"/>
        <c:minorTickMark val="none"/>
        <c:tickLblPos val="nextTo"/>
        <c:crossAx val="238917056"/>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lang="en-US" sz="16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Two (Data Cleaning and Top 5 Category).xlsx]Sheet1!PivotTable1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US" sz="18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Top</a:t>
            </a:r>
            <a:r>
              <a:rPr lang="en-US" sz="1800" b="1" baseline="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5 Category Post Count</a:t>
            </a:r>
            <a:endParaRPr lang="en-US" sz="18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0.31838747624649399"/>
          <c:y val="6.8834598877517306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itle>
    <c:autoTitleDeleted val="0"/>
    <c:plotArea>
      <c:layout>
        <c:manualLayout>
          <c:layoutTarget val="inner"/>
          <c:xMode val="edge"/>
          <c:yMode val="edge"/>
          <c:x val="7.3839471541036997E-2"/>
          <c:y val="0.152690656982502"/>
          <c:w val="0.83874762464935304"/>
          <c:h val="0.66622647738527596"/>
        </c:manualLayout>
      </c:layout>
      <c:barChart>
        <c:barDir val="col"/>
        <c:grouping val="clustered"/>
        <c:varyColors val="0"/>
        <c:ser>
          <c:idx val="0"/>
          <c:order val="0"/>
          <c:tx>
            <c:strRef>
              <c:f>Sheet1!$B$3</c:f>
              <c:strCache>
                <c:ptCount val="1"/>
                <c:pt idx="0">
                  <c:v>Total</c:v>
                </c:pt>
              </c:strCache>
            </c:strRef>
          </c:tx>
          <c:spPr>
            <a:gradFill>
              <a:gsLst>
                <a:gs pos="0">
                  <a:srgbClr val="7B32B2"/>
                </a:gs>
                <a:gs pos="100000">
                  <a:srgbClr val="401A5D"/>
                </a:gs>
              </a:gsLst>
              <a:path path="circle"/>
            </a:gra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Animals</c:v>
                </c:pt>
                <c:pt idx="1">
                  <c:v>science</c:v>
                </c:pt>
                <c:pt idx="2">
                  <c:v>healthy eating</c:v>
                </c:pt>
                <c:pt idx="3">
                  <c:v>food</c:v>
                </c:pt>
                <c:pt idx="4">
                  <c:v>technology</c:v>
                </c:pt>
              </c:strCache>
            </c:strRef>
          </c:cat>
          <c:val>
            <c:numRef>
              <c:f>Sheet1!$B$4:$B$9</c:f>
              <c:numCache>
                <c:formatCode>General</c:formatCode>
                <c:ptCount val="5"/>
                <c:pt idx="0">
                  <c:v>1897</c:v>
                </c:pt>
                <c:pt idx="1">
                  <c:v>1796</c:v>
                </c:pt>
                <c:pt idx="2">
                  <c:v>1717</c:v>
                </c:pt>
                <c:pt idx="3">
                  <c:v>1699</c:v>
                </c:pt>
                <c:pt idx="4">
                  <c:v>1698</c:v>
                </c:pt>
              </c:numCache>
            </c:numRef>
          </c:val>
          <c:extLst>
            <c:ext xmlns:c16="http://schemas.microsoft.com/office/drawing/2014/chart" uri="{C3380CC4-5D6E-409C-BE32-E72D297353CC}">
              <c16:uniqueId val="{00000000-5FBB-4FEC-A660-D2CB12EA130F}"/>
            </c:ext>
          </c:extLst>
        </c:ser>
        <c:dLbls>
          <c:showLegendKey val="0"/>
          <c:showVal val="1"/>
          <c:showCatName val="0"/>
          <c:showSerName val="0"/>
          <c:showPercent val="0"/>
          <c:showBubbleSize val="0"/>
        </c:dLbls>
        <c:gapWidth val="65"/>
        <c:axId val="141068192"/>
        <c:axId val="141063872"/>
      </c:barChart>
      <c:catAx>
        <c:axId val="14106819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000" b="1" i="0" u="none" strike="noStrike" kern="1200" cap="all" baseline="0">
                <a:solidFill>
                  <a:schemeClr val="dk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crossAx val="141063872"/>
        <c:crosses val="autoZero"/>
        <c:auto val="1"/>
        <c:lblAlgn val="ctr"/>
        <c:lblOffset val="100"/>
        <c:noMultiLvlLbl val="0"/>
      </c:catAx>
      <c:valAx>
        <c:axId val="141063872"/>
        <c:scaling>
          <c:orientation val="minMax"/>
        </c:scaling>
        <c:delete val="1"/>
        <c:axPos val="l"/>
        <c:numFmt formatCode="General" sourceLinked="1"/>
        <c:majorTickMark val="none"/>
        <c:minorTickMark val="none"/>
        <c:tickLblPos val="nextTo"/>
        <c:crossAx val="141068192"/>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lang="en-US" sz="1000" b="1" i="0" u="none" strike="noStrike" kern="1200" baseline="0">
                <a:solidFill>
                  <a:schemeClr val="dk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overlay val="0"/>
      <c:spPr>
        <a:solidFill>
          <a:schemeClr val="lt1">
            <a:lumMod val="95000"/>
            <a:alpha val="39000"/>
          </a:schemeClr>
        </a:solidFill>
        <a:ln>
          <a:noFill/>
        </a:ln>
        <a:effectLst/>
      </c:spPr>
      <c:txPr>
        <a:bodyPr rot="0" spcFirstLastPara="1" vertOverflow="ellipsis" vert="horz" wrap="square" anchor="ctr" anchorCtr="1"/>
        <a:lstStyle/>
        <a:p>
          <a:pPr>
            <a:defRPr lang="en-US" sz="1000" b="1" i="0" u="none" strike="noStrike" kern="1200" baseline="0">
              <a:solidFill>
                <a:schemeClr val="dk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sz="10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Two (Data Cleaning and Top 5 Category).xlsx]Sheet1!PivotTable1</c:name>
    <c:fmtId val="-1"/>
  </c:pivotSource>
  <c:chart>
    <c:title>
      <c:tx>
        <c:rich>
          <a:bodyPr rot="0" spcFirstLastPara="1" vertOverflow="ellipsis" vert="horz" wrap="square" anchor="ctr" anchorCtr="1"/>
          <a:lstStyle/>
          <a:p>
            <a:pPr>
              <a:defRPr lang="en-US" sz="2400" b="1" i="0" u="none" strike="noStrike" kern="1200" baseline="0">
                <a:solidFill>
                  <a:schemeClr val="dk1">
                    <a:lumMod val="75000"/>
                    <a:lumOff val="25000"/>
                  </a:schemeClr>
                </a:solidFill>
                <a:latin typeface="+mn-lt"/>
                <a:ea typeface="+mn-ea"/>
                <a:cs typeface="+mn-cs"/>
              </a:defRPr>
            </a:pPr>
            <a:r>
              <a:rPr lang="en-US" sz="2400"/>
              <a:t>Reaction</a:t>
            </a:r>
            <a:r>
              <a:rPr lang="en-IN" altLang="en-US" sz="2400"/>
              <a:t> </a:t>
            </a:r>
            <a:r>
              <a:rPr lang="en-US" sz="2400" baseline="0"/>
              <a:t>Count of Top 5  Category</a:t>
            </a:r>
            <a:endParaRPr lang="en-US" sz="2400"/>
          </a:p>
        </c:rich>
      </c:tx>
      <c:overlay val="0"/>
      <c:spPr>
        <a:noFill/>
        <a:ln>
          <a:noFill/>
        </a:ln>
        <a:effectLst/>
      </c:spPr>
      <c:txPr>
        <a:bodyPr rot="0" spcFirstLastPara="1" vertOverflow="ellipsis" vert="horz" wrap="square" anchor="ctr" anchorCtr="1"/>
        <a:lstStyle/>
        <a:p>
          <a:pPr>
            <a:defRPr lang="en-US" sz="2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5700934579439299"/>
          <c:y val="0.13848817080207701"/>
          <c:w val="0.47047828477185299"/>
          <c:h val="0.823042892864012"/>
        </c:manualLayout>
      </c:layout>
      <c:pieChart>
        <c:varyColors val="1"/>
        <c:ser>
          <c:idx val="0"/>
          <c:order val="0"/>
          <c:tx>
            <c:strRef>
              <c:f>Sheet1!$B$3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A44-4C06-BFBB-7B648A7307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A44-4C06-BFBB-7B648A7307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A44-4C06-BFBB-7B648A7307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A44-4C06-BFBB-7B648A7307B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A44-4C06-BFBB-7B648A7307BF}"/>
              </c:ext>
            </c:extLst>
          </c:dPt>
          <c:dLbls>
            <c:numFmt formatCode="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2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Sheet1!$A$4:$A$9</c:f>
              <c:strCache>
                <c:ptCount val="5"/>
                <c:pt idx="0">
                  <c:v>Animals</c:v>
                </c:pt>
                <c:pt idx="1">
                  <c:v>science</c:v>
                </c:pt>
                <c:pt idx="2">
                  <c:v>healthy eating</c:v>
                </c:pt>
                <c:pt idx="3">
                  <c:v>food</c:v>
                </c:pt>
                <c:pt idx="4">
                  <c:v>technology</c:v>
                </c:pt>
              </c:strCache>
            </c:strRef>
          </c:cat>
          <c:val>
            <c:numRef>
              <c:f>Sheet1!$B$4:$B$9</c:f>
              <c:numCache>
                <c:formatCode>General</c:formatCode>
                <c:ptCount val="5"/>
                <c:pt idx="0">
                  <c:v>1897</c:v>
                </c:pt>
                <c:pt idx="1">
                  <c:v>1796</c:v>
                </c:pt>
                <c:pt idx="2">
                  <c:v>1717</c:v>
                </c:pt>
                <c:pt idx="3">
                  <c:v>1699</c:v>
                </c:pt>
                <c:pt idx="4">
                  <c:v>1698</c:v>
                </c:pt>
              </c:numCache>
            </c:numRef>
          </c:val>
          <c:extLst>
            <c:ext xmlns:c16="http://schemas.microsoft.com/office/drawing/2014/chart" uri="{C3380CC4-5D6E-409C-BE32-E72D297353CC}">
              <c16:uniqueId val="{0000000A-1A44-4C06-BFBB-7B648A7307BF}"/>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Entry>
      <c:overlay val="0"/>
      <c:spPr>
        <a:solidFill>
          <a:schemeClr val="lt1">
            <a:lumMod val="95000"/>
            <a:alpha val="39000"/>
          </a:schemeClr>
        </a:solidFill>
        <a:ln>
          <a:noFill/>
        </a:ln>
        <a:effectLst/>
      </c:spPr>
      <c:txPr>
        <a:bodyPr rot="0" spcFirstLastPara="1" vertOverflow="ellipsis" vert="horz" wrap="square" anchor="ctr" anchorCtr="1"/>
        <a:lstStyle/>
        <a:p>
          <a:pPr>
            <a:defRPr lang="en-US"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sz="20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Two (Data Cleaning and Top 5 Category).xlsx]Sheet1!PivotTable1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US"/>
              <a:t>Top</a:t>
            </a:r>
            <a:r>
              <a:rPr lang="en-US" baseline="0"/>
              <a:t> 5 Category by Score</a:t>
            </a:r>
            <a:endParaRPr lang="en-US"/>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0285016286645001E-2"/>
          <c:y val="0.26330338631651701"/>
          <c:w val="0.88304153094462501"/>
          <c:h val="0.482619212163096"/>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Animals</c:v>
                </c:pt>
                <c:pt idx="1">
                  <c:v>science</c:v>
                </c:pt>
                <c:pt idx="2">
                  <c:v>healthy eating</c:v>
                </c:pt>
                <c:pt idx="3">
                  <c:v>technology</c:v>
                </c:pt>
                <c:pt idx="4">
                  <c:v>food</c:v>
                </c:pt>
              </c:strCache>
            </c:strRef>
          </c:cat>
          <c:val>
            <c:numRef>
              <c:f>Sheet1!$B$4:$B$9</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36FB-4054-8A65-729371EC2B4C}"/>
            </c:ext>
          </c:extLst>
        </c:ser>
        <c:dLbls>
          <c:showLegendKey val="0"/>
          <c:showVal val="1"/>
          <c:showCatName val="0"/>
          <c:showSerName val="0"/>
          <c:showPercent val="0"/>
          <c:showBubbleSize val="0"/>
        </c:dLbls>
        <c:gapWidth val="65"/>
        <c:axId val="69629696"/>
        <c:axId val="70231600"/>
      </c:barChart>
      <c:catAx>
        <c:axId val="696296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200" b="1" i="0" u="none" strike="noStrike" kern="1200" cap="all" baseline="0">
                <a:solidFill>
                  <a:schemeClr val="dk1">
                    <a:lumMod val="75000"/>
                    <a:lumOff val="25000"/>
                  </a:schemeClr>
                </a:solidFill>
                <a:latin typeface="+mn-lt"/>
                <a:ea typeface="+mn-ea"/>
                <a:cs typeface="+mn-cs"/>
              </a:defRPr>
            </a:pPr>
            <a:endParaRPr lang="en-US"/>
          </a:p>
        </c:txPr>
        <c:crossAx val="70231600"/>
        <c:crosses val="autoZero"/>
        <c:auto val="1"/>
        <c:lblAlgn val="ctr"/>
        <c:lblOffset val="100"/>
        <c:noMultiLvlLbl val="0"/>
      </c:catAx>
      <c:valAx>
        <c:axId val="70231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9629696"/>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Two (Data Cleaning and Top 5 Category).xlsx]Sheet1!PivotTable1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US" baseline="0"/>
              <a:t>Post Count by Content Type</a:t>
            </a:r>
            <a:endParaRPr lang="en-US"/>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0247594050743701E-2"/>
          <c:y val="0.26328484981043998"/>
          <c:w val="0.88302974628171504"/>
          <c:h val="0.37965806357538601"/>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Sheet1!$A$4:$A$8</c:f>
              <c:strCache>
                <c:ptCount val="4"/>
                <c:pt idx="0">
                  <c:v>photo</c:v>
                </c:pt>
                <c:pt idx="1">
                  <c:v>video</c:v>
                </c:pt>
                <c:pt idx="2">
                  <c:v>GIF</c:v>
                </c:pt>
                <c:pt idx="3">
                  <c:v>audio</c:v>
                </c:pt>
              </c:strCache>
            </c:strRef>
          </c:cat>
          <c:val>
            <c:numRef>
              <c:f>Sheet1!$B$4:$B$8</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83E2-46B1-AA3B-A1DCB3F19275}"/>
            </c:ext>
          </c:extLst>
        </c:ser>
        <c:dLbls>
          <c:showLegendKey val="0"/>
          <c:showVal val="1"/>
          <c:showCatName val="0"/>
          <c:showSerName val="0"/>
          <c:showPercent val="0"/>
          <c:showBubbleSize val="0"/>
        </c:dLbls>
        <c:gapWidth val="65"/>
        <c:axId val="69629696"/>
        <c:axId val="70231600"/>
      </c:barChart>
      <c:catAx>
        <c:axId val="696296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70231600"/>
        <c:crosses val="autoZero"/>
        <c:auto val="1"/>
        <c:lblAlgn val="ctr"/>
        <c:lblOffset val="100"/>
        <c:noMultiLvlLbl val="0"/>
      </c:catAx>
      <c:valAx>
        <c:axId val="70231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9629696"/>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Two (Data Cleaning and Top 5 Category).xlsx]Sheet1!PivotTable1</c:name>
    <c:fmtId val="-1"/>
  </c:pivotSource>
  <c:chart>
    <c:title>
      <c:tx>
        <c:rich>
          <a:bodyPr rot="0" spcFirstLastPara="1" vertOverflow="ellipsis" vert="horz" wrap="square" anchor="ctr" anchorCtr="1"/>
          <a:lstStyle/>
          <a:p>
            <a:pPr>
              <a:defRPr lang="en-US" sz="2400" b="1" i="0" u="none" strike="noStrike" kern="1200" baseline="0">
                <a:solidFill>
                  <a:schemeClr val="dk1">
                    <a:lumMod val="75000"/>
                    <a:lumOff val="25000"/>
                  </a:schemeClr>
                </a:solidFill>
                <a:latin typeface="+mn-lt"/>
                <a:ea typeface="+mn-ea"/>
                <a:cs typeface="+mn-cs"/>
              </a:defRPr>
            </a:pPr>
            <a:r>
              <a:rPr lang="en-US" sz="2400" baseline="0"/>
              <a:t>Post Count by Month</a:t>
            </a:r>
            <a:endParaRPr lang="en-US" sz="2400"/>
          </a:p>
        </c:rich>
      </c:tx>
      <c:overlay val="0"/>
      <c:spPr>
        <a:noFill/>
        <a:ln>
          <a:noFill/>
        </a:ln>
        <a:effectLst/>
      </c:spPr>
      <c:txPr>
        <a:bodyPr rot="0" spcFirstLastPara="1" vertOverflow="ellipsis" vert="horz" wrap="square" anchor="ctr" anchorCtr="1"/>
        <a:lstStyle/>
        <a:p>
          <a:pPr>
            <a:defRPr lang="en-US" sz="2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02738127300476E-2"/>
          <c:y val="0.26329346826126998"/>
          <c:w val="0.88302361073705005"/>
          <c:h val="0.44956761729530798"/>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Sheet1!$A$4:$A$24</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Qtr2</c:v>
                  </c:pt>
                  <c:pt idx="1">
                    <c:v>Qtr3</c:v>
                  </c:pt>
                  <c:pt idx="4">
                    <c:v>Qtr4</c:v>
                  </c:pt>
                  <c:pt idx="7">
                    <c:v>Qtr1</c:v>
                  </c:pt>
                  <c:pt idx="10">
                    <c:v>Qtr2</c:v>
                  </c:pt>
                </c:lvl>
                <c:lvl>
                  <c:pt idx="0">
                    <c:v>2020</c:v>
                  </c:pt>
                  <c:pt idx="7">
                    <c:v>2021</c:v>
                  </c:pt>
                </c:lvl>
              </c:multiLvlStrCache>
            </c:multiLvlStrRef>
          </c:cat>
          <c:val>
            <c:numRef>
              <c:f>Sheet1!$B$4:$B$24</c:f>
              <c:numCache>
                <c:formatCode>General</c:formatCode>
                <c:ptCount val="13"/>
                <c:pt idx="0">
                  <c:v>892</c:v>
                </c:pt>
                <c:pt idx="1">
                  <c:v>2070</c:v>
                </c:pt>
                <c:pt idx="2">
                  <c:v>2114</c:v>
                </c:pt>
                <c:pt idx="3">
                  <c:v>2022</c:v>
                </c:pt>
                <c:pt idx="4">
                  <c:v>2056</c:v>
                </c:pt>
                <c:pt idx="5">
                  <c:v>2034</c:v>
                </c:pt>
                <c:pt idx="6">
                  <c:v>2092</c:v>
                </c:pt>
                <c:pt idx="7">
                  <c:v>2126</c:v>
                </c:pt>
                <c:pt idx="8">
                  <c:v>1914</c:v>
                </c:pt>
                <c:pt idx="9">
                  <c:v>2012</c:v>
                </c:pt>
                <c:pt idx="10">
                  <c:v>1974</c:v>
                </c:pt>
                <c:pt idx="11">
                  <c:v>2138</c:v>
                </c:pt>
                <c:pt idx="12">
                  <c:v>1129</c:v>
                </c:pt>
              </c:numCache>
            </c:numRef>
          </c:val>
          <c:extLst>
            <c:ext xmlns:c16="http://schemas.microsoft.com/office/drawing/2014/chart" uri="{C3380CC4-5D6E-409C-BE32-E72D297353CC}">
              <c16:uniqueId val="{00000000-6F57-44F4-AA85-5F0E331B28DB}"/>
            </c:ext>
          </c:extLst>
        </c:ser>
        <c:dLbls>
          <c:showLegendKey val="0"/>
          <c:showVal val="0"/>
          <c:showCatName val="0"/>
          <c:showSerName val="0"/>
          <c:showPercent val="0"/>
          <c:showBubbleSize val="0"/>
        </c:dLbls>
        <c:gapWidth val="65"/>
        <c:axId val="69629696"/>
        <c:axId val="70231600"/>
      </c:barChart>
      <c:catAx>
        <c:axId val="696296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400" b="0" i="0" u="none" strike="noStrike" kern="1200" cap="all" baseline="0">
                <a:solidFill>
                  <a:schemeClr val="dk1">
                    <a:lumMod val="75000"/>
                    <a:lumOff val="25000"/>
                  </a:schemeClr>
                </a:solidFill>
                <a:latin typeface="+mn-lt"/>
                <a:ea typeface="+mn-ea"/>
                <a:cs typeface="+mn-cs"/>
              </a:defRPr>
            </a:pPr>
            <a:endParaRPr lang="en-US"/>
          </a:p>
        </c:txPr>
        <c:crossAx val="70231600"/>
        <c:crosses val="autoZero"/>
        <c:auto val="1"/>
        <c:lblAlgn val="ctr"/>
        <c:lblOffset val="100"/>
        <c:noMultiLvlLbl val="0"/>
      </c:catAx>
      <c:valAx>
        <c:axId val="70231600"/>
        <c:scaling>
          <c:orientation val="minMax"/>
        </c:scaling>
        <c:delete val="1"/>
        <c:axPos val="l"/>
        <c:numFmt formatCode="General" sourceLinked="1"/>
        <c:majorTickMark val="none"/>
        <c:minorTickMark val="none"/>
        <c:tickLblPos val="nextTo"/>
        <c:crossAx val="69629696"/>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10.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6.xml"/></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0.jpeg"/><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sv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sv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8.svg"/><Relationship Id="rId10" Type="http://schemas.openxmlformats.org/officeDocument/2006/relationships/image" Target="../media/image14.jpeg"/><Relationship Id="rId4" Type="http://schemas.openxmlformats.org/officeDocument/2006/relationships/image" Target="../media/image7.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8.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2.xml"/></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notesSlide" Target="../notesSlides/notesSlide9.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430625" y="-38100"/>
            <a:ext cx="1893570" cy="10376535"/>
          </a:xfrm>
          <a:prstGeom prst="rect">
            <a:avLst/>
          </a:prstGeom>
          <a:solidFill>
            <a:srgbClr val="FFFFFF"/>
          </a:solidFill>
        </p:spPr>
      </p:sp>
      <p:grpSp>
        <p:nvGrpSpPr>
          <p:cNvPr id="3" name="Group 3"/>
          <p:cNvGrpSpPr/>
          <p:nvPr/>
        </p:nvGrpSpPr>
        <p:grpSpPr>
          <a:xfrm>
            <a:off x="6079645" y="397898"/>
            <a:ext cx="10042534" cy="9474693"/>
            <a:chOff x="0" y="0"/>
            <a:chExt cx="13390046" cy="12632924"/>
          </a:xfrm>
        </p:grpSpPr>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96670" y="723900"/>
            <a:ext cx="8750935" cy="8357870"/>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2400" y="4305300"/>
            <a:ext cx="11697970" cy="1610360"/>
          </a:xfrm>
          <a:prstGeom prst="rect">
            <a:avLst/>
          </a:prstGeom>
          <a:ln w="9525" cap="flat" cmpd="sng" algn="ctr">
            <a:noFill/>
            <a:prstDash val="dash"/>
          </a:ln>
          <a:effectLst>
            <a:glow rad="63500">
              <a:schemeClr val="accent2">
                <a:satMod val="175000"/>
                <a:alpha val="40000"/>
              </a:schemeClr>
            </a:glow>
          </a:effectLst>
        </p:spPr>
        <p:style>
          <a:lnRef idx="0">
            <a:schemeClr val="accent1"/>
          </a:lnRef>
          <a:fillRef idx="0">
            <a:srgbClr val="FFFFFF"/>
          </a:fillRef>
          <a:effectRef idx="0">
            <a:srgbClr val="FFFFFF"/>
          </a:effectRef>
          <a:fontRef idx="minor">
            <a:schemeClr val="dk1"/>
          </a:fontRef>
        </p:style>
        <p:txBody>
          <a:bodyPr wrap="square" lIns="0" tIns="0" rIns="0" bIns="0" rtlCol="0" anchor="t">
            <a:noAutofit/>
            <a:scene3d>
              <a:camera prst="orthographicFront"/>
              <a:lightRig rig="threePt" dir="t"/>
            </a:scene3d>
          </a:bodyPr>
          <a:lstStyle/>
          <a:p>
            <a:pPr algn="ctr">
              <a:lnSpc>
                <a:spcPts val="11060"/>
              </a:lnSpc>
            </a:pPr>
            <a:r>
              <a:rPr lang="en-IN" altLang="en-US" sz="13800" b="1" spc="-105" dirty="0">
                <a:ln w="10160">
                  <a:solidFill>
                    <a:schemeClr val="accent5"/>
                  </a:solidFill>
                  <a:prstDash val="solid"/>
                </a:ln>
                <a:gradFill>
                  <a:gsLst>
                    <a:gs pos="0">
                      <a:srgbClr val="FBFB11"/>
                    </a:gs>
                    <a:gs pos="100000">
                      <a:srgbClr val="838309"/>
                    </a:gs>
                  </a:gsLst>
                  <a:lin ang="5400000" scaled="0"/>
                </a:gradFill>
                <a:effectLst>
                  <a:innerShdw blurRad="63500" dist="50800">
                    <a:prstClr val="black">
                      <a:alpha val="50000"/>
                    </a:prstClr>
                  </a:innerShdw>
                </a:effectLst>
                <a:latin typeface="Arial Black" panose="020B0A04020102020204" charset="0"/>
                <a:cs typeface="Arial Black" panose="020B0A04020102020204" charset="0"/>
              </a:rPr>
              <a:t>Social Buzz</a:t>
            </a:r>
          </a:p>
        </p:txBody>
      </p:sp>
      <p:sp>
        <p:nvSpPr>
          <p:cNvPr id="25" name="Text Box 24"/>
          <p:cNvSpPr txBox="1"/>
          <p:nvPr/>
        </p:nvSpPr>
        <p:spPr>
          <a:xfrm>
            <a:off x="3966845" y="-109855"/>
            <a:ext cx="6096000" cy="368300"/>
          </a:xfrm>
          <a:prstGeom prst="rect">
            <a:avLst/>
          </a:prstGeom>
          <a:noFill/>
        </p:spPr>
        <p:txBody>
          <a:bodyPr wrap="square" rtlCol="0">
            <a:spAutoFit/>
          </a:bodyPr>
          <a:lstStyle/>
          <a:p>
            <a:endParaRPr lang="en-US"/>
          </a:p>
        </p:txBody>
      </p:sp>
      <p:pic>
        <p:nvPicPr>
          <p:cNvPr id="26" name="Picture 25" descr="imgbin_android-fight-of-king-kungfu-free-football-games-honey-bee-scare-friends-png"/>
          <p:cNvPicPr>
            <a:picLocks noChangeAspect="1"/>
          </p:cNvPicPr>
          <p:nvPr/>
        </p:nvPicPr>
        <p:blipFill>
          <a:blip r:embed="rId8"/>
          <a:stretch>
            <a:fillRect/>
          </a:stretch>
        </p:blipFill>
        <p:spPr>
          <a:xfrm>
            <a:off x="10744200" y="3314700"/>
            <a:ext cx="3408680" cy="3408680"/>
          </a:xfrm>
          <a:prstGeom prst="rect">
            <a:avLst/>
          </a:prstGeom>
        </p:spPr>
      </p:pic>
      <p:pic>
        <p:nvPicPr>
          <p:cNvPr id="27" name="Picture 26" descr="Accenture-logo"/>
          <p:cNvPicPr>
            <a:picLocks noChangeAspect="1"/>
          </p:cNvPicPr>
          <p:nvPr/>
        </p:nvPicPr>
        <p:blipFill>
          <a:blip r:embed="rId9"/>
          <a:stretch>
            <a:fillRect/>
          </a:stretch>
        </p:blipFill>
        <p:spPr>
          <a:xfrm>
            <a:off x="14782800" y="114300"/>
            <a:ext cx="3415030" cy="1920875"/>
          </a:xfrm>
          <a:prstGeom prst="rect">
            <a:avLst/>
          </a:prstGeom>
        </p:spPr>
      </p:pic>
    </p:spTree>
    <p:custDataLst>
      <p:tags r:id="rId1"/>
    </p:custDataLst>
  </p:cSld>
  <p:clrMapOvr>
    <a:masterClrMapping/>
  </p:clrMapOvr>
  <p:transition spd="slow" advTm="1197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38" name="Rectangle 37"/>
          <p:cNvSpPr/>
          <p:nvPr/>
        </p:nvSpPr>
        <p:spPr>
          <a:xfrm>
            <a:off x="3779748" y="6591155"/>
            <a:ext cx="6255792" cy="1137285"/>
          </a:xfrm>
          <a:prstGeom prst="rect">
            <a:avLst/>
          </a:prstGeom>
        </p:spPr>
        <p:txBody>
          <a:bodyPr wrap="square">
            <a:spAutoFit/>
          </a:bodyPr>
          <a:lstStyle/>
          <a:p>
            <a:r>
              <a:rPr lang="en-IN" altLang="en-US" sz="4400" dirty="0">
                <a:latin typeface="Times New Roman" panose="02020603050405020304" pitchFamily="18" charset="0"/>
                <a:cs typeface="Times New Roman" panose="02020603050405020304" pitchFamily="18" charset="0"/>
              </a:rPr>
              <a:t>Photo</a:t>
            </a:r>
            <a:r>
              <a:rPr lang="en-US" sz="4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has the highest </a:t>
            </a:r>
            <a:r>
              <a:rPr lang="en-IN" altLang="en-US" sz="2400" dirty="0">
                <a:latin typeface="Times New Roman" panose="02020603050405020304" pitchFamily="18" charset="0"/>
                <a:cs typeface="Times New Roman" panose="02020603050405020304" pitchFamily="18" charset="0"/>
              </a:rPr>
              <a:t>count of posts</a:t>
            </a:r>
            <a:r>
              <a:rPr lang="en-US" sz="2400" dirty="0">
                <a:latin typeface="Times New Roman" panose="02020603050405020304" pitchFamily="18" charset="0"/>
                <a:cs typeface="Times New Roman" panose="02020603050405020304" pitchFamily="18" charset="0"/>
              </a:rPr>
              <a:t> among all the content </a:t>
            </a:r>
            <a:r>
              <a:rPr lang="en-IN" altLang="en-US" sz="2400" dirty="0">
                <a:latin typeface="Times New Roman" panose="02020603050405020304" pitchFamily="18" charset="0"/>
                <a:cs typeface="Times New Roman" panose="02020603050405020304" pitchFamily="18" charset="0"/>
              </a:rPr>
              <a:t>Type</a:t>
            </a:r>
            <a:r>
              <a:rPr lang="en-US" sz="2400" dirty="0">
                <a:latin typeface="Times New Roman" panose="02020603050405020304" pitchFamily="18" charset="0"/>
                <a:cs typeface="Times New Roman" panose="02020603050405020304" pitchFamily="18" charset="0"/>
              </a:rPr>
              <a:t>s.</a:t>
            </a:r>
          </a:p>
        </p:txBody>
      </p:sp>
      <p:graphicFrame>
        <p:nvGraphicFramePr>
          <p:cNvPr id="29" name="Chart 28"/>
          <p:cNvGraphicFramePr/>
          <p:nvPr/>
        </p:nvGraphicFramePr>
        <p:xfrm>
          <a:off x="10712450" y="5308600"/>
          <a:ext cx="6424295" cy="351409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2" name="Chart 31"/>
          <p:cNvGraphicFramePr/>
          <p:nvPr/>
        </p:nvGraphicFramePr>
        <p:xfrm>
          <a:off x="2962275" y="1562100"/>
          <a:ext cx="7073265" cy="3626485"/>
        </p:xfrm>
        <a:graphic>
          <a:graphicData uri="http://schemas.openxmlformats.org/drawingml/2006/chart">
            <c:chart xmlns:c="http://schemas.openxmlformats.org/drawingml/2006/chart" xmlns:r="http://schemas.openxmlformats.org/officeDocument/2006/relationships" r:id="rId9"/>
          </a:graphicData>
        </a:graphic>
      </p:graphicFrame>
      <p:sp>
        <p:nvSpPr>
          <p:cNvPr id="33" name="TextBox 36"/>
          <p:cNvSpPr txBox="1"/>
          <p:nvPr/>
        </p:nvSpPr>
        <p:spPr>
          <a:xfrm>
            <a:off x="11012170" y="2705100"/>
            <a:ext cx="5825117" cy="76835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Most posts are done in </a:t>
            </a:r>
            <a:r>
              <a:rPr lang="en-IN" altLang="en-US" sz="4400" dirty="0">
                <a:latin typeface="Times New Roman" panose="02020603050405020304" pitchFamily="18" charset="0"/>
                <a:cs typeface="Times New Roman" panose="02020603050405020304" pitchFamily="18" charset="0"/>
              </a:rPr>
              <a:t>January</a:t>
            </a:r>
            <a:r>
              <a:rPr lang="en-US" sz="3200" dirty="0">
                <a:latin typeface="Times New Roman" panose="02020603050405020304" pitchFamily="18" charset="0"/>
                <a:cs typeface="Times New Roman" panose="02020603050405020304" pitchFamily="18" charset="0"/>
              </a:rPr>
              <a:t>.</a:t>
            </a:r>
          </a:p>
        </p:txBody>
      </p:sp>
    </p:spTree>
    <p:custDataLst>
      <p:tags r:id="rId1"/>
    </p:custDataLst>
  </p:cSld>
  <p:clrMapOvr>
    <a:masterClrMapping/>
  </p:clrMapOvr>
  <p:transition spd="slow" advTm="22227">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000" fill="hold">
                                          <p:stCondLst>
                                            <p:cond delay="0"/>
                                          </p:stCondLst>
                                        </p:cTn>
                                        <p:tgtEl>
                                          <p:spTgt spid="33"/>
                                        </p:tgtEl>
                                        <p:attrNameLst>
                                          <p:attrName>style.visibility</p:attrName>
                                        </p:attrNameLst>
                                      </p:cBhvr>
                                      <p:to>
                                        <p:strVal val="visible"/>
                                      </p:to>
                                    </p:set>
                                    <p:anim calcmode="lin" valueType="num">
                                      <p:cBhvr additive="base">
                                        <p:cTn id="12" dur="1000" fill="hold"/>
                                        <p:tgtEl>
                                          <p:spTgt spid="33"/>
                                        </p:tgtEl>
                                        <p:attrNameLst>
                                          <p:attrName>ppt_x</p:attrName>
                                        </p:attrNameLst>
                                      </p:cBhvr>
                                      <p:tavLst>
                                        <p:tav tm="0">
                                          <p:val>
                                            <p:strVal val="#ppt_x"/>
                                          </p:val>
                                        </p:tav>
                                        <p:tav tm="100000">
                                          <p:val>
                                            <p:strVal val="#ppt_x"/>
                                          </p:val>
                                        </p:tav>
                                      </p:tavLst>
                                    </p:anim>
                                    <p:anim calcmode="lin" valueType="num">
                                      <p:cBhvr additive="base">
                                        <p:cTn id="13"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000"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ppt_x"/>
                                          </p:val>
                                        </p:tav>
                                        <p:tav tm="100000">
                                          <p:val>
                                            <p:strVal val="#ppt_x"/>
                                          </p:val>
                                        </p:tav>
                                      </p:tavLst>
                                    </p:anim>
                                    <p:anim calcmode="lin" valueType="num">
                                      <p:cBhvr additive="base">
                                        <p:cTn id="24"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6"/>
          <a:srcRect l="4069" t="1617" r="4069" b="1617"/>
          <a:stretch>
            <a:fillRect/>
          </a:stretch>
        </p:blipFill>
        <p:spPr>
          <a:xfrm>
            <a:off x="533415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23" name="Group 14"/>
          <p:cNvGrpSpPr/>
          <p:nvPr/>
        </p:nvGrpSpPr>
        <p:grpSpPr>
          <a:xfrm>
            <a:off x="11581833" y="6964868"/>
            <a:ext cx="5677467" cy="867617"/>
            <a:chOff x="0" y="-47625"/>
            <a:chExt cx="7569956" cy="1156823"/>
          </a:xfrm>
        </p:grpSpPr>
        <p:sp>
          <p:nvSpPr>
            <p:cNvPr id="24" name="TextBox 15"/>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Rectangle 25"/>
          <p:cNvSpPr/>
          <p:nvPr/>
        </p:nvSpPr>
        <p:spPr>
          <a:xfrm>
            <a:off x="11188065" y="1866900"/>
            <a:ext cx="6510020" cy="15684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top content categories reveals the preference of user base of Social Buzz. It shows that users mostly prefer realistic and knowledgeable content like science, healthy eating, travel and cooking.</a:t>
            </a:r>
          </a:p>
        </p:txBody>
      </p:sp>
      <p:sp>
        <p:nvSpPr>
          <p:cNvPr id="17" name="TextBox 16"/>
          <p:cNvSpPr txBox="1"/>
          <p:nvPr/>
        </p:nvSpPr>
        <p:spPr>
          <a:xfrm>
            <a:off x="11201319" y="6122921"/>
            <a:ext cx="6324191" cy="82994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Social Buzz can collaborate with the big travel agencies, hotels and airlines.</a:t>
            </a:r>
          </a:p>
        </p:txBody>
      </p:sp>
      <p:sp>
        <p:nvSpPr>
          <p:cNvPr id="18" name="Rectangle 17"/>
          <p:cNvSpPr/>
          <p:nvPr/>
        </p:nvSpPr>
        <p:spPr>
          <a:xfrm>
            <a:off x="11277600" y="7277100"/>
            <a:ext cx="6313805" cy="15684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Users prefers cooking and healthy eating content the company can consider starting a campaign to work with the brands offering products and services related to healthy life-style. </a:t>
            </a:r>
          </a:p>
        </p:txBody>
      </p:sp>
      <p:sp>
        <p:nvSpPr>
          <p:cNvPr id="19" name="Rectangle 18"/>
          <p:cNvSpPr/>
          <p:nvPr/>
        </p:nvSpPr>
        <p:spPr>
          <a:xfrm>
            <a:off x="11188065" y="3924300"/>
            <a:ext cx="6403340" cy="15684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users prefer content related to animals which shows the love for pets, and nature around us. Social Buzz can consider working with brands that offer pet food and other services. </a:t>
            </a:r>
          </a:p>
        </p:txBody>
      </p:sp>
    </p:spTree>
    <p:custDataLst>
      <p:tags r:id="rId1"/>
    </p:custDataLst>
  </p:cSld>
  <p:clrMapOvr>
    <a:masterClrMapping/>
  </p:clrMapOvr>
  <p:transition spd="slow" advTm="48312">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19"/>
                                        </p:tgtEl>
                                        <p:attrNameLst>
                                          <p:attrName>style.visibility</p:attrName>
                                        </p:attrNameLst>
                                      </p:cBhvr>
                                      <p:to>
                                        <p:strVal val="visible"/>
                                      </p:to>
                                    </p:set>
                                    <p:anim calcmode="lin" valueType="num">
                                      <p:cBhvr additive="base">
                                        <p:cTn id="13" dur="1000" fill="hold"/>
                                        <p:tgtEl>
                                          <p:spTgt spid="19"/>
                                        </p:tgtEl>
                                        <p:attrNameLst>
                                          <p:attrName>ppt_x</p:attrName>
                                        </p:attrNameLst>
                                      </p:cBhvr>
                                      <p:tavLst>
                                        <p:tav tm="0">
                                          <p:val>
                                            <p:strVal val="#ppt_x"/>
                                          </p:val>
                                        </p:tav>
                                        <p:tav tm="100000">
                                          <p:val>
                                            <p:strVal val="#ppt_x"/>
                                          </p:val>
                                        </p:tav>
                                      </p:tavLst>
                                    </p:anim>
                                    <p:anim calcmode="lin" valueType="num">
                                      <p:cBhvr additive="base">
                                        <p:cTn id="14"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000"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000"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ppt_x"/>
                                          </p:val>
                                        </p:tav>
                                        <p:tav tm="100000">
                                          <p:val>
                                            <p:strVal val="#ppt_x"/>
                                          </p:val>
                                        </p:tav>
                                      </p:tavLst>
                                    </p:anim>
                                    <p:anim calcmode="lin" valueType="num">
                                      <p:cBhvr additive="base">
                                        <p:cTn id="26"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17" grpId="0"/>
      <p:bldP spid="17" grpId="1"/>
      <p:bldP spid="18" grpId="0"/>
      <p:bldP spid="18" grpId="1"/>
      <p:bldP spid="19" grpId="0"/>
      <p:bldP spid="19"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Tree>
    <p:custDataLst>
      <p:tags r:id="rId1"/>
    </p:custDataLst>
  </p:cSld>
  <p:clrMapOvr>
    <a:masterClrMapping/>
  </p:clrMapOvr>
  <p:transition spd="slow" advTm="15725">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57600" y="2171700"/>
            <a:ext cx="8673465" cy="6481357"/>
            <a:chOff x="0" y="0"/>
            <a:chExt cx="11564591" cy="7267065"/>
          </a:xfrm>
        </p:grpSpPr>
        <p:sp>
          <p:nvSpPr>
            <p:cNvPr id="3" name="TextBox 3"/>
            <p:cNvSpPr txBox="1"/>
            <p:nvPr/>
          </p:nvSpPr>
          <p:spPr>
            <a:xfrm>
              <a:off x="0" y="0"/>
              <a:ext cx="11564591" cy="137981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7"/>
              <a:ext cx="11564591" cy="4968898"/>
            </a:xfrm>
            <a:prstGeom prst="rect">
              <a:avLst/>
            </a:prstGeom>
          </p:spPr>
          <p:txBody>
            <a:bodyPr lIns="0" tIns="0" rIns="0" bIns="0" rtlCol="0" anchor="t">
              <a:spAutoFit/>
            </a:bodyPr>
            <a:lstStyle/>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Project recap</a:t>
              </a:r>
            </a:p>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Problem</a:t>
              </a:r>
            </a:p>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The Analytics team</a:t>
              </a:r>
            </a:p>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Process</a:t>
              </a:r>
            </a:p>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Insights</a:t>
              </a:r>
            </a:p>
            <a:p>
              <a:pPr marL="342900" indent="-342900">
                <a:lnSpc>
                  <a:spcPct val="150000"/>
                </a:lnSpc>
                <a:buFont typeface="Arial" panose="020B0604020202020204" pitchFamily="34" charset="0"/>
                <a:buChar char="•"/>
              </a:pPr>
              <a:r>
                <a:rPr lang="en-US" sz="3200" b="1" spc="-19" dirty="0">
                  <a:solidFill>
                    <a:schemeClr val="tx1">
                      <a:lumMod val="75000"/>
                      <a:lumOff val="25000"/>
                    </a:schemeClr>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7" name="Group 17"/>
          <p:cNvGrpSpPr/>
          <p:nvPr/>
        </p:nvGrpSpPr>
        <p:grpSpPr>
          <a:xfrm>
            <a:off x="4445" y="635"/>
            <a:ext cx="2330450" cy="10209530"/>
            <a:chOff x="0" y="0"/>
            <a:chExt cx="3005065" cy="12632924"/>
          </a:xfrm>
        </p:grpSpPr>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spTree>
    <p:custDataLst>
      <p:tags r:id="rId1"/>
    </p:custDataLst>
  </p:cSld>
  <p:clrMapOvr>
    <a:masterClrMapping/>
  </p:clrMapOvr>
  <p:transition spd="slow" advTm="12834">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 Box 33"/>
          <p:cNvSpPr txBox="1"/>
          <p:nvPr/>
        </p:nvSpPr>
        <p:spPr>
          <a:xfrm>
            <a:off x="8686800" y="3314700"/>
            <a:ext cx="7111365" cy="4491355"/>
          </a:xfrm>
          <a:prstGeom prst="rect">
            <a:avLst/>
          </a:prstGeom>
          <a:noFill/>
        </p:spPr>
        <p:txBody>
          <a:bodyPr wrap="square" rtlCol="0">
            <a:noAutofit/>
          </a:bodyPr>
          <a:lstStyle/>
          <a:p>
            <a:pPr algn="just">
              <a:lnSpc>
                <a:spcPts val="2660"/>
              </a:lnSpc>
            </a:pPr>
            <a:r>
              <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sym typeface="+mn-ea"/>
              </a:rPr>
              <a:t>Social Buzz is a fast growing technology unicorn that need to adapt quickly to it's global scale. Accenture has begun a 3 month POC focusing on these tasks:</a:t>
            </a:r>
            <a:endPar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a:p>
            <a:pPr algn="just">
              <a:lnSpc>
                <a:spcPts val="2660"/>
              </a:lnSpc>
            </a:pPr>
            <a:endPar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a:p>
            <a:pPr marL="410210" lvl="1" indent="-205105" algn="just">
              <a:lnSpc>
                <a:spcPts val="2660"/>
              </a:lnSpc>
              <a:buFont typeface="Arial" panose="020B0604020202020204"/>
              <a:buChar char="•"/>
            </a:pPr>
            <a:r>
              <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sym typeface="+mn-ea"/>
              </a:rPr>
              <a:t>An audit of Social Buzz's big data practice</a:t>
            </a:r>
            <a:endPar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a:p>
            <a:pPr marL="410210" lvl="1" indent="-205105" algn="just">
              <a:lnSpc>
                <a:spcPts val="2660"/>
              </a:lnSpc>
              <a:buFont typeface="Arial" panose="020B0604020202020204"/>
              <a:buChar char="•"/>
            </a:pPr>
            <a:r>
              <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sym typeface="+mn-ea"/>
              </a:rPr>
              <a:t>Recommendations for a successful IPO</a:t>
            </a:r>
            <a:endPar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a:p>
            <a:pPr marL="410210" lvl="1" indent="-205105" algn="just">
              <a:lnSpc>
                <a:spcPts val="2660"/>
              </a:lnSpc>
              <a:buFont typeface="Arial" panose="020B0604020202020204"/>
              <a:buChar char="•"/>
            </a:pPr>
            <a:r>
              <a:rPr lang="en-US" sz="28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sym typeface="+mn-ea"/>
              </a:rPr>
              <a:t>Analysis to find Social Buzz's top 5 most popular categories of content</a:t>
            </a:r>
            <a:r>
              <a:rPr lang="en-US" sz="24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sym typeface="+mn-ea"/>
              </a:rPr>
              <a:t> </a:t>
            </a:r>
            <a:endParaRPr lang="en-US" sz="24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a:p>
            <a:pPr algn="just">
              <a:lnSpc>
                <a:spcPts val="2660"/>
              </a:lnSpc>
            </a:pPr>
            <a:endParaRPr lang="en-US" sz="2400" spc="-19" dirty="0">
              <a:solidFill>
                <a:schemeClr val="tx1"/>
              </a:solidFill>
              <a:latin typeface="Times New Roman" panose="02020603050405020304" pitchFamily="18" charset="0"/>
              <a:ea typeface="Gadugi" panose="020B0502040204020203" pitchFamily="34" charset="0"/>
              <a:cs typeface="Times New Roman" panose="02020603050405020304" pitchFamily="18" charset="0"/>
            </a:endParaRPr>
          </a:p>
        </p:txBody>
      </p:sp>
    </p:spTree>
    <p:custDataLst>
      <p:tags r:id="rId1"/>
    </p:custDataLst>
  </p:cSld>
  <p:clrMapOvr>
    <a:masterClrMapping/>
  </p:clrMapOvr>
  <p:transition spd="slow" advTm="3127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6" name="AutoShape 6"/>
          <p:cNvSpPr/>
          <p:nvPr/>
        </p:nvSpPr>
        <p:spPr>
          <a:xfrm>
            <a:off x="152400" y="38100"/>
            <a:ext cx="10565130"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228371" y="321698"/>
            <a:ext cx="2253799" cy="9474693"/>
            <a:chOff x="0" y="0"/>
            <a:chExt cx="3005065" cy="12632924"/>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0630"/>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3" name="TextBox 23"/>
          <p:cNvSpPr txBox="1"/>
          <p:nvPr/>
        </p:nvSpPr>
        <p:spPr>
          <a:xfrm>
            <a:off x="3962468" y="4556125"/>
            <a:ext cx="5786869" cy="574040"/>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600" b="1" u="sng" spc="-32" dirty="0">
                <a:solidFill>
                  <a:srgbClr val="FFFFFF"/>
                </a:solidFill>
                <a:latin typeface="Gadugi" panose="020B0502040204020203" pitchFamily="34" charset="0"/>
                <a:ea typeface="Gadugi" panose="020B0502040204020203" pitchFamily="34" charset="0"/>
              </a:rPr>
              <a:t>100000</a:t>
            </a:r>
            <a:r>
              <a:rPr lang="en-US" sz="3600" b="1" spc="-32" dirty="0">
                <a:solidFill>
                  <a:srgbClr val="FFFFFF"/>
                </a:solidFill>
                <a:latin typeface="Gadugi" panose="020B0502040204020203" pitchFamily="34" charset="0"/>
                <a:ea typeface="Gadugi" panose="020B0502040204020203" pitchFamily="34" charset="0"/>
              </a:rPr>
              <a:t> </a:t>
            </a:r>
            <a:r>
              <a:rPr lang="en-US" sz="3200" spc="-32" dirty="0">
                <a:solidFill>
                  <a:srgbClr val="FFFFFF"/>
                </a:solidFill>
                <a:latin typeface="Gadugi" panose="020B0502040204020203" pitchFamily="34" charset="0"/>
                <a:ea typeface="Gadugi" panose="020B0502040204020203" pitchFamily="34" charset="0"/>
              </a:rPr>
              <a:t>posts per day</a:t>
            </a:r>
          </a:p>
        </p:txBody>
      </p:sp>
      <p:sp>
        <p:nvSpPr>
          <p:cNvPr id="24" name="TextBox 24"/>
          <p:cNvSpPr txBox="1"/>
          <p:nvPr/>
        </p:nvSpPr>
        <p:spPr>
          <a:xfrm>
            <a:off x="4038600" y="5905500"/>
            <a:ext cx="5914390" cy="1148715"/>
          </a:xfrm>
          <a:prstGeom prst="rect">
            <a:avLst/>
          </a:prstGeom>
        </p:spPr>
        <p:txBody>
          <a:bodyPr wrap="square" lIns="0" tIns="0" rIns="0" bIns="0" rtlCol="0" anchor="t">
            <a:spAutoFit/>
          </a:bodyPr>
          <a:lstStyle/>
          <a:p>
            <a:pPr>
              <a:lnSpc>
                <a:spcPts val="4480"/>
              </a:lnSpc>
              <a:spcBef>
                <a:spcPct val="0"/>
              </a:spcBef>
            </a:pPr>
            <a:r>
              <a:rPr lang="en-US" sz="3600" b="1" u="sng" spc="-32" dirty="0">
                <a:solidFill>
                  <a:srgbClr val="FFFFFF"/>
                </a:solidFill>
                <a:latin typeface="Gadugi" panose="020B0502040204020203" pitchFamily="34" charset="0"/>
                <a:ea typeface="Gadugi" panose="020B0502040204020203" pitchFamily="34" charset="0"/>
              </a:rPr>
              <a:t>36,500,000</a:t>
            </a:r>
            <a:r>
              <a:rPr lang="en-US" sz="3600" b="1" spc="-32" dirty="0">
                <a:solidFill>
                  <a:srgbClr val="FFFFFF"/>
                </a:solidFill>
                <a:latin typeface="Gadugi" panose="020B0502040204020203" pitchFamily="34" charset="0"/>
                <a:ea typeface="Gadugi" panose="020B0502040204020203" pitchFamily="34" charset="0"/>
              </a:rPr>
              <a:t> </a:t>
            </a:r>
            <a:r>
              <a:rPr lang="en-US" sz="3600" spc="-32" dirty="0">
                <a:solidFill>
                  <a:srgbClr val="FFFFFF"/>
                </a:solidFill>
                <a:latin typeface="Gadugi" panose="020B0502040204020203" pitchFamily="34" charset="0"/>
                <a:ea typeface="Gadugi" panose="020B0502040204020203" pitchFamily="34" charset="0"/>
              </a:rPr>
              <a:t>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2" name="TextBox 22"/>
          <p:cNvSpPr txBox="1"/>
          <p:nvPr/>
        </p:nvSpPr>
        <p:spPr>
          <a:xfrm>
            <a:off x="2362200" y="7734300"/>
            <a:ext cx="8301990" cy="737870"/>
          </a:xfrm>
          <a:prstGeom prst="rect">
            <a:avLst/>
          </a:prstGeom>
        </p:spPr>
        <p:txBody>
          <a:bodyPr wrap="square" lIns="0" tIns="0" rIns="0" bIns="0" rtlCol="0" anchor="t">
            <a:noAutofit/>
          </a:bodyPr>
          <a:lstStyle/>
          <a:p>
            <a:pPr algn="ctr">
              <a:lnSpc>
                <a:spcPct val="100000"/>
              </a:lnSpc>
            </a:pPr>
            <a:r>
              <a:rPr lang="en-US" sz="3600" b="1" dirty="0">
                <a:solidFill>
                  <a:schemeClr val="bg1"/>
                </a:solidFill>
                <a:latin typeface="Times New Roman" panose="02020603050405020304" pitchFamily="18" charset="0"/>
                <a:cs typeface="Times New Roman" panose="02020603050405020304" pitchFamily="18" charset="0"/>
                <a:sym typeface="+mn-ea"/>
              </a:rPr>
              <a:t>Find top 5 popular content categories in social buzz.</a:t>
            </a:r>
            <a:endParaRPr lang="en-US" sz="3600" b="1" dirty="0">
              <a:solidFill>
                <a:schemeClr val="bg1"/>
              </a:solidFill>
              <a:latin typeface="Times New Roman" panose="02020603050405020304" pitchFamily="18" charset="0"/>
              <a:cs typeface="Times New Roman" panose="02020603050405020304" pitchFamily="18" charset="0"/>
            </a:endParaRPr>
          </a:p>
          <a:p>
            <a:pPr algn="ctr">
              <a:lnSpc>
                <a:spcPct val="100000"/>
              </a:lnSpc>
            </a:pPr>
            <a:endParaRPr lang="en-US" sz="3600" b="1" u="sng" spc="-19" dirty="0">
              <a:solidFill>
                <a:srgbClr val="FFFFFF"/>
              </a:solidFill>
              <a:latin typeface="Arial" panose="020B0604020202020204" pitchFamily="34" charset="0"/>
              <a:ea typeface="Gadugi" panose="020B0502040204020203" pitchFamily="34" charset="0"/>
              <a:cs typeface="Arial" panose="020B0604020202020204" pitchFamily="34" charset="0"/>
            </a:endParaRPr>
          </a:p>
        </p:txBody>
      </p:sp>
    </p:spTree>
    <p:custDataLst>
      <p:tags r:id="rId1"/>
    </p:custDataLst>
  </p:cSld>
  <p:clrMapOvr>
    <a:masterClrMapping/>
  </p:clrMapOvr>
  <p:transition spd="slow" advTm="24157">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3" grpId="0"/>
      <p:bldP spid="23" grpId="1"/>
      <p:bldP spid="24" grpId="0"/>
      <p:bldP spid="24" grpId="1"/>
      <p:bldP spid="22" grpId="0"/>
      <p:bldP spid="2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87392" y="1562196"/>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87392" y="4330532"/>
            <a:ext cx="2085137" cy="2085137"/>
            <a:chOff x="187579" y="330681"/>
            <a:chExt cx="6350000" cy="6350000"/>
          </a:xfrm>
        </p:grpSpPr>
        <p:sp>
          <p:nvSpPr>
            <p:cNvPr id="22" name="Freeform 22"/>
            <p:cNvSpPr/>
            <p:nvPr/>
          </p:nvSpPr>
          <p:spPr>
            <a:xfrm>
              <a:off x="187579" y="330681"/>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691550" y="415320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717034" y="1343767"/>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26" name="Group 26"/>
          <p:cNvGrpSpPr>
            <a:grpSpLocks noChangeAspect="1"/>
          </p:cNvGrpSpPr>
          <p:nvPr/>
        </p:nvGrpSpPr>
        <p:grpSpPr>
          <a:xfrm>
            <a:off x="11887392" y="7505903"/>
            <a:ext cx="2085137" cy="2085137"/>
            <a:chOff x="-1206695" y="317143"/>
            <a:chExt cx="6350000" cy="6350000"/>
          </a:xfrm>
        </p:grpSpPr>
        <p:sp>
          <p:nvSpPr>
            <p:cNvPr id="27" name="Freeform 27"/>
            <p:cNvSpPr/>
            <p:nvPr/>
          </p:nvSpPr>
          <p:spPr>
            <a:xfrm>
              <a:off x="-1206695" y="317143"/>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32" name="Group 32"/>
          <p:cNvGrpSpPr/>
          <p:nvPr/>
        </p:nvGrpSpPr>
        <p:grpSpPr>
          <a:xfrm>
            <a:off x="14510148" y="1621508"/>
            <a:ext cx="2616047" cy="1151958"/>
            <a:chOff x="0" y="-47625"/>
            <a:chExt cx="3488063" cy="1535945"/>
          </a:xfrm>
        </p:grpSpPr>
        <p:sp>
          <p:nvSpPr>
            <p:cNvPr id="33" name="TextBox 33"/>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p:cNvGrpSpPr/>
          <p:nvPr/>
        </p:nvGrpSpPr>
        <p:grpSpPr>
          <a:xfrm>
            <a:off x="14510148" y="4741024"/>
            <a:ext cx="2616047" cy="805710"/>
            <a:chOff x="0" y="-47625"/>
            <a:chExt cx="3488063" cy="1074279"/>
          </a:xfrm>
        </p:grpSpPr>
        <p:sp>
          <p:nvSpPr>
            <p:cNvPr id="36" name="TextBox 36"/>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p:cNvGrpSpPr/>
          <p:nvPr/>
        </p:nvGrpSpPr>
        <p:grpSpPr>
          <a:xfrm>
            <a:off x="14510148" y="8037045"/>
            <a:ext cx="2616047" cy="774355"/>
            <a:chOff x="0" y="-47625"/>
            <a:chExt cx="3488063" cy="1032473"/>
          </a:xfrm>
        </p:grpSpPr>
        <p:sp>
          <p:nvSpPr>
            <p:cNvPr id="39" name="TextBox 39"/>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p:cNvSpPr txBox="1"/>
            <p:nvPr/>
          </p:nvSpPr>
          <p:spPr>
            <a:xfrm>
              <a:off x="0" y="-47625"/>
              <a:ext cx="3488063" cy="502073"/>
            </a:xfrm>
            <a:prstGeom prst="rect">
              <a:avLst/>
            </a:prstGeom>
          </p:spPr>
          <p:txBody>
            <a:bodyPr lIns="0" tIns="0" rIns="0" bIns="0" rtlCol="0" anchor="t">
              <a:spAutoFit/>
            </a:bodyPr>
            <a:lstStyle/>
            <a:p>
              <a:pPr>
                <a:lnSpc>
                  <a:spcPts val="2940"/>
                </a:lnSpc>
              </a:pPr>
              <a:r>
                <a:rPr lang="en-IN" altLang="en-US" sz="2100" spc="-21">
                  <a:latin typeface="Gadugi" panose="020B0502040204020203" pitchFamily="34" charset="0"/>
                  <a:ea typeface="Gadugi" panose="020B0502040204020203" pitchFamily="34" charset="0"/>
                </a:rPr>
                <a:t>RISHIKA BHUNIA</a:t>
              </a:r>
            </a:p>
          </p:txBody>
        </p:sp>
      </p:grpSp>
      <p:grpSp>
        <p:nvGrpSpPr>
          <p:cNvPr id="41" name="Group 18"/>
          <p:cNvGrpSpPr>
            <a:grpSpLocks noChangeAspect="1"/>
          </p:cNvGrpSpPr>
          <p:nvPr/>
        </p:nvGrpSpPr>
        <p:grpSpPr>
          <a:xfrm>
            <a:off x="11717034" y="7313295"/>
            <a:ext cx="2174041" cy="2165548"/>
            <a:chOff x="0" y="0"/>
            <a:chExt cx="6502400" cy="6477000"/>
          </a:xfrm>
        </p:grpSpPr>
        <p:sp>
          <p:nvSpPr>
            <p:cNvPr id="42"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36837" t="-28774" r="-84967" b="-86469"/>
              </a:stretch>
            </a:blipFill>
            <a:ln>
              <a:solidFill>
                <a:srgbClr val="00BAFF"/>
              </a:solidFill>
            </a:ln>
          </p:spPr>
          <p:txBody>
            <a:bodyPr/>
            <a:lstStyle/>
            <a:p>
              <a:endParaRPr lang="en-AU" dirty="0"/>
            </a:p>
          </p:txBody>
        </p:sp>
        <p:sp>
          <p:nvSpPr>
            <p:cNvPr id="43"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p:transition spd="slow" advTm="14956">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Clear Sans Regular Bold" panose="020B0603030202020304"/>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3</a:t>
            </a:r>
          </a:p>
        </p:txBody>
      </p:sp>
      <p:sp>
        <p:nvSpPr>
          <p:cNvPr id="39" name="TextBox 38"/>
          <p:cNvSpPr txBox="1"/>
          <p:nvPr/>
        </p:nvSpPr>
        <p:spPr>
          <a:xfrm>
            <a:off x="3976770" y="1219875"/>
            <a:ext cx="4525598" cy="523220"/>
          </a:xfrm>
          <a:prstGeom prst="rect">
            <a:avLst/>
          </a:prstGeom>
          <a:noFill/>
        </p:spPr>
        <p:txBody>
          <a:bodyPr wrap="none" rtlCol="0">
            <a:spAutoFit/>
          </a:bodyPr>
          <a:lstStyle/>
          <a:p>
            <a:r>
              <a:rPr lang="en-US" sz="2800" dirty="0">
                <a:solidFill>
                  <a:schemeClr val="bg1"/>
                </a:solidFill>
                <a:latin typeface="Times New Roman" panose="02020603050405020304" pitchFamily="18" charset="0"/>
                <a:cs typeface="Times New Roman" panose="02020603050405020304" pitchFamily="18" charset="0"/>
              </a:rPr>
              <a:t>Identification of relevant data.</a:t>
            </a:r>
          </a:p>
        </p:txBody>
      </p:sp>
      <p:sp>
        <p:nvSpPr>
          <p:cNvPr id="40" name="TextBox 39"/>
          <p:cNvSpPr txBox="1"/>
          <p:nvPr/>
        </p:nvSpPr>
        <p:spPr>
          <a:xfrm>
            <a:off x="5931142" y="2864090"/>
            <a:ext cx="3430747" cy="523220"/>
          </a:xfrm>
          <a:prstGeom prst="rect">
            <a:avLst/>
          </a:prstGeom>
          <a:noFill/>
        </p:spPr>
        <p:txBody>
          <a:bodyPr wrap="non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Data Cleaning Process</a:t>
            </a:r>
          </a:p>
        </p:txBody>
      </p:sp>
      <p:sp>
        <p:nvSpPr>
          <p:cNvPr id="41" name="TextBox 40"/>
          <p:cNvSpPr txBox="1"/>
          <p:nvPr/>
        </p:nvSpPr>
        <p:spPr>
          <a:xfrm>
            <a:off x="7891585" y="4681415"/>
            <a:ext cx="2444900" cy="523220"/>
          </a:xfrm>
          <a:prstGeom prst="rect">
            <a:avLst/>
          </a:prstGeom>
          <a:noFill/>
        </p:spPr>
        <p:txBody>
          <a:bodyPr wrap="non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Data Modelling</a:t>
            </a:r>
          </a:p>
        </p:txBody>
      </p:sp>
      <p:sp>
        <p:nvSpPr>
          <p:cNvPr id="42" name="TextBox 41"/>
          <p:cNvSpPr txBox="1"/>
          <p:nvPr/>
        </p:nvSpPr>
        <p:spPr>
          <a:xfrm>
            <a:off x="9609437" y="6204766"/>
            <a:ext cx="2186240" cy="523220"/>
          </a:xfrm>
          <a:prstGeom prst="rect">
            <a:avLst/>
          </a:prstGeom>
          <a:noFill/>
        </p:spPr>
        <p:txBody>
          <a:bodyPr wrap="non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Data Analysis</a:t>
            </a:r>
          </a:p>
        </p:txBody>
      </p:sp>
      <p:sp>
        <p:nvSpPr>
          <p:cNvPr id="43" name="TextBox 42"/>
          <p:cNvSpPr txBox="1"/>
          <p:nvPr/>
        </p:nvSpPr>
        <p:spPr>
          <a:xfrm>
            <a:off x="11451230" y="7972110"/>
            <a:ext cx="3195105" cy="523220"/>
          </a:xfrm>
          <a:prstGeom prst="rect">
            <a:avLst/>
          </a:prstGeom>
          <a:noFill/>
        </p:spPr>
        <p:txBody>
          <a:bodyPr wrap="none" rtlCol="0">
            <a:spAutoFit/>
          </a:bodyPr>
          <a:lstStyle/>
          <a:p>
            <a:r>
              <a:rPr lang="en-US" sz="2800" dirty="0">
                <a:solidFill>
                  <a:schemeClr val="bg1"/>
                </a:solidFill>
                <a:latin typeface="Times New Roman" panose="02020603050405020304" pitchFamily="18" charset="0"/>
                <a:cs typeface="Times New Roman" panose="02020603050405020304" pitchFamily="18" charset="0"/>
              </a:rPr>
              <a:t>Finding Key Insights</a:t>
            </a:r>
          </a:p>
        </p:txBody>
      </p:sp>
    </p:spTree>
    <p:custDataLst>
      <p:tags r:id="rId1"/>
    </p:custDataLst>
  </p:cSld>
  <p:clrMapOvr>
    <a:masterClrMapping/>
  </p:clrMapOvr>
  <p:transition spd="slow" advTm="50743">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0" grpId="0"/>
      <p:bldP spid="40" grpId="1"/>
      <p:bldP spid="41" grpId="0"/>
      <p:bldP spid="41" grpId="1"/>
      <p:bldP spid="42" grpId="0"/>
      <p:bldP spid="42" grpId="1"/>
      <p:bldP spid="43" grpId="0"/>
      <p:bldP spid="4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0342" y="6480309"/>
            <a:ext cx="2972219" cy="881758"/>
          </a:xfrm>
          <a:prstGeom prst="rect">
            <a:avLst/>
          </a:prstGeom>
        </p:spPr>
      </p:pic>
      <p:sp>
        <p:nvSpPr>
          <p:cNvPr id="14" name="TextBox 13"/>
          <p:cNvSpPr txBox="1"/>
          <p:nvPr/>
        </p:nvSpPr>
        <p:spPr>
          <a:xfrm>
            <a:off x="1752509" y="2781334"/>
            <a:ext cx="3270578" cy="279971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There are </a:t>
            </a:r>
          </a:p>
          <a:p>
            <a:pPr algn="ctr"/>
            <a:r>
              <a:rPr lang="en-US" sz="8000" dirty="0">
                <a:latin typeface="Times New Roman" panose="02020603050405020304" pitchFamily="18" charset="0"/>
                <a:cs typeface="Times New Roman" panose="02020603050405020304" pitchFamily="18" charset="0"/>
              </a:rPr>
              <a:t>1</a:t>
            </a:r>
            <a:r>
              <a:rPr lang="en-IN" altLang="en-US" sz="8000" dirty="0">
                <a:latin typeface="Times New Roman" panose="02020603050405020304" pitchFamily="18" charset="0"/>
                <a:cs typeface="Times New Roman" panose="02020603050405020304" pitchFamily="18" charset="0"/>
              </a:rPr>
              <a:t>6</a:t>
            </a:r>
            <a:r>
              <a:rPr lang="en-US" sz="8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Unique content categories</a:t>
            </a:r>
          </a:p>
          <a:p>
            <a:r>
              <a:rPr lang="en-US" sz="2400" dirty="0">
                <a:latin typeface="Times New Roman" panose="02020603050405020304" pitchFamily="18" charset="0"/>
                <a:cs typeface="Times New Roman" panose="02020603050405020304" pitchFamily="18" charset="0"/>
              </a:rPr>
              <a:t> </a:t>
            </a:r>
          </a:p>
        </p:txBody>
      </p:sp>
      <p:sp>
        <p:nvSpPr>
          <p:cNvPr id="16" name="TextBox 15"/>
          <p:cNvSpPr txBox="1"/>
          <p:nvPr/>
        </p:nvSpPr>
        <p:spPr>
          <a:xfrm>
            <a:off x="12420563" y="2763056"/>
            <a:ext cx="3776817" cy="341503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highest number of content have been posted in:</a:t>
            </a:r>
            <a:endParaRPr lang="en-US" sz="3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sym typeface="+mn-ea"/>
              </a:rPr>
              <a:t>January </a:t>
            </a:r>
          </a:p>
          <a:p>
            <a:pPr marL="34290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sym typeface="+mn-ea"/>
              </a:rPr>
              <a:t>May</a:t>
            </a:r>
            <a:endParaRPr lang="en-US" sz="3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August</a:t>
            </a:r>
          </a:p>
          <a:p>
            <a:pPr marL="34290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December.</a:t>
            </a:r>
          </a:p>
          <a:p>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324600" y="2762885"/>
            <a:ext cx="4669155" cy="2875915"/>
          </a:xfrm>
          <a:prstGeom prst="rect">
            <a:avLst/>
          </a:prstGeom>
        </p:spPr>
        <p:txBody>
          <a:bodyPr lIns="0" tIns="0" rIns="0" bIns="0" rtlCol="0" anchor="t">
            <a:noAutofit/>
          </a:bodyPr>
          <a:lstStyle/>
          <a:p>
            <a:pPr algn="ctr">
              <a:lnSpc>
                <a:spcPct val="150000"/>
              </a:lnSpc>
            </a:pPr>
            <a:r>
              <a:rPr lang="en-US" sz="7200" spc="-72" dirty="0">
                <a:latin typeface="Times New Roman" panose="02020603050405020304" pitchFamily="18" charset="0"/>
                <a:ea typeface="Gadugi" panose="020B0502040204020203" pitchFamily="34" charset="0"/>
                <a:cs typeface="Times New Roman" panose="02020603050405020304" pitchFamily="18" charset="0"/>
              </a:rPr>
              <a:t>1897</a:t>
            </a:r>
          </a:p>
          <a:p>
            <a:pPr algn="ctr">
              <a:lnSpc>
                <a:spcPct val="150000"/>
              </a:lnSpc>
            </a:pPr>
            <a:r>
              <a:rPr lang="en-US" sz="2400" spc="-24">
                <a:latin typeface="Times New Roman" panose="02020603050405020304" pitchFamily="18" charset="0"/>
                <a:ea typeface="Gadugi" panose="020B0502040204020203" pitchFamily="34" charset="0"/>
                <a:cs typeface="Times New Roman" panose="02020603050405020304" pitchFamily="18" charset="0"/>
                <a:sym typeface="+mn-ea"/>
              </a:rPr>
              <a:t>R</a:t>
            </a:r>
            <a:r>
              <a:rPr lang="en-IN" altLang="en-US" sz="2400" spc="-24">
                <a:latin typeface="Times New Roman" panose="02020603050405020304" pitchFamily="18" charset="0"/>
                <a:ea typeface="Gadugi" panose="020B0502040204020203" pitchFamily="34" charset="0"/>
                <a:cs typeface="Times New Roman" panose="02020603050405020304" pitchFamily="18" charset="0"/>
                <a:sym typeface="+mn-ea"/>
              </a:rPr>
              <a:t>eaction on </a:t>
            </a:r>
            <a:r>
              <a:rPr lang="en-US" sz="2400" spc="-24">
                <a:latin typeface="Times New Roman" panose="02020603050405020304" pitchFamily="18" charset="0"/>
                <a:ea typeface="Gadugi" panose="020B0502040204020203" pitchFamily="34" charset="0"/>
                <a:cs typeface="Times New Roman" panose="02020603050405020304" pitchFamily="18" charset="0"/>
                <a:sym typeface="+mn-ea"/>
              </a:rPr>
              <a:t> "ANIMAL" </a:t>
            </a:r>
            <a:r>
              <a:rPr lang="en-IN" altLang="en-US" sz="2400" spc="-24">
                <a:latin typeface="Times New Roman" panose="02020603050405020304" pitchFamily="18" charset="0"/>
                <a:ea typeface="Gadugi" panose="020B0502040204020203" pitchFamily="34" charset="0"/>
                <a:cs typeface="Times New Roman" panose="02020603050405020304" pitchFamily="18" charset="0"/>
                <a:sym typeface="+mn-ea"/>
              </a:rPr>
              <a:t>posts</a:t>
            </a:r>
            <a:endParaRPr lang="en-IN" altLang="en-US" sz="2400" spc="-24">
              <a:latin typeface="Times New Roman" panose="02020603050405020304" pitchFamily="18" charset="0"/>
              <a:ea typeface="Gadugi" panose="020B0502040204020203" pitchFamily="34" charset="0"/>
              <a:cs typeface="Times New Roman" panose="02020603050405020304" pitchFamily="18" charset="0"/>
            </a:endParaRPr>
          </a:p>
          <a:p>
            <a:pPr algn="ctr">
              <a:lnSpc>
                <a:spcPts val="10080"/>
              </a:lnSpc>
            </a:pPr>
            <a:endParaRPr lang="en-IN" altLang="en-US" sz="2400" spc="-24" dirty="0">
              <a:latin typeface="Times New Roman" panose="02020603050405020304" pitchFamily="18" charset="0"/>
              <a:ea typeface="Gadugi" panose="020B0502040204020203" pitchFamily="34" charset="0"/>
              <a:cs typeface="Times New Roman" panose="02020603050405020304" pitchFamily="18" charset="0"/>
            </a:endParaRPr>
          </a:p>
        </p:txBody>
      </p:sp>
    </p:spTree>
    <p:custDataLst>
      <p:tags r:id="rId1"/>
    </p:custDataLst>
  </p:cSld>
  <p:clrMapOvr>
    <a:masterClrMapping/>
  </p:clrMapOvr>
  <p:transition spd="slow" advTm="1909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17"/>
                                        </p:tgtEl>
                                        <p:attrNameLst>
                                          <p:attrName>style.visibility</p:attrName>
                                        </p:attrNameLst>
                                      </p:cBhvr>
                                      <p:to>
                                        <p:strVal val="visible"/>
                                      </p:to>
                                    </p:set>
                                    <p:anim calcmode="lin" valueType="num">
                                      <p:cBhvr additive="base">
                                        <p:cTn id="13" dur="1000" fill="hold"/>
                                        <p:tgtEl>
                                          <p:spTgt spid="17"/>
                                        </p:tgtEl>
                                        <p:attrNameLst>
                                          <p:attrName>ppt_x</p:attrName>
                                        </p:attrNameLst>
                                      </p:cBhvr>
                                      <p:tavLst>
                                        <p:tav tm="0">
                                          <p:val>
                                            <p:strVal val="#ppt_x"/>
                                          </p:val>
                                        </p:tav>
                                        <p:tav tm="100000">
                                          <p:val>
                                            <p:strVal val="#ppt_x"/>
                                          </p:val>
                                        </p:tav>
                                      </p:tavLst>
                                    </p:anim>
                                    <p:anim calcmode="lin" valueType="num">
                                      <p:cBhvr additive="base">
                                        <p:cTn id="1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000"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7" grpId="0"/>
      <p:bldP spid="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11301" y="-102900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aphicFrame>
        <p:nvGraphicFramePr>
          <p:cNvPr id="27" name="Chart 26"/>
          <p:cNvGraphicFramePr/>
          <p:nvPr/>
        </p:nvGraphicFramePr>
        <p:xfrm>
          <a:off x="2743200" y="1383665"/>
          <a:ext cx="6922770" cy="41529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8" name="Chart 27"/>
          <p:cNvGraphicFramePr/>
          <p:nvPr/>
        </p:nvGraphicFramePr>
        <p:xfrm>
          <a:off x="10391140" y="5186045"/>
          <a:ext cx="7017385" cy="3846830"/>
        </p:xfrm>
        <a:graphic>
          <a:graphicData uri="http://schemas.openxmlformats.org/drawingml/2006/chart">
            <c:chart xmlns:c="http://schemas.openxmlformats.org/drawingml/2006/chart" xmlns:r="http://schemas.openxmlformats.org/officeDocument/2006/relationships" r:id="rId9"/>
          </a:graphicData>
        </a:graphic>
      </p:graphicFrame>
      <p:sp>
        <p:nvSpPr>
          <p:cNvPr id="33" name="TextBox 32"/>
          <p:cNvSpPr txBox="1"/>
          <p:nvPr/>
        </p:nvSpPr>
        <p:spPr>
          <a:xfrm>
            <a:off x="10274752" y="2255674"/>
            <a:ext cx="5903451" cy="181483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 5 popular categories are </a:t>
            </a:r>
          </a:p>
          <a:p>
            <a:endParaRPr lang="en-US" sz="2400" dirty="0">
              <a:latin typeface="Times New Roman" panose="02020603050405020304" pitchFamily="18" charset="0"/>
              <a:cs typeface="Times New Roman" panose="02020603050405020304" pitchFamily="18" charset="0"/>
            </a:endParaRPr>
          </a:p>
          <a:p>
            <a:r>
              <a:rPr lang="en-IN" altLang="en-US" sz="3200" dirty="0">
                <a:latin typeface="Times New Roman" panose="02020603050405020304" pitchFamily="18" charset="0"/>
                <a:cs typeface="Times New Roman" panose="02020603050405020304" pitchFamily="18" charset="0"/>
              </a:rPr>
              <a:t>Animals</a:t>
            </a:r>
            <a:r>
              <a:rPr lang="en-US" sz="3200" dirty="0">
                <a:latin typeface="Times New Roman" panose="02020603050405020304" pitchFamily="18" charset="0"/>
                <a:cs typeface="Times New Roman" panose="02020603050405020304" pitchFamily="18" charset="0"/>
              </a:rPr>
              <a:t>, Science, Healthy eating, </a:t>
            </a:r>
            <a:r>
              <a:rPr lang="en-IN" altLang="en-US" sz="3200" dirty="0">
                <a:latin typeface="Times New Roman" panose="02020603050405020304" pitchFamily="18" charset="0"/>
                <a:cs typeface="Times New Roman" panose="02020603050405020304" pitchFamily="18" charset="0"/>
              </a:rPr>
              <a:t>Technology and Food</a:t>
            </a:r>
            <a:r>
              <a:rPr lang="en-US" sz="3200" dirty="0">
                <a:latin typeface="Times New Roman" panose="02020603050405020304" pitchFamily="18" charset="0"/>
                <a:cs typeface="Times New Roman" panose="02020603050405020304" pitchFamily="18" charset="0"/>
              </a:rPr>
              <a:t>.</a:t>
            </a:r>
          </a:p>
        </p:txBody>
      </p:sp>
      <p:sp>
        <p:nvSpPr>
          <p:cNvPr id="34" name="TextBox 33"/>
          <p:cNvSpPr txBox="1"/>
          <p:nvPr/>
        </p:nvSpPr>
        <p:spPr>
          <a:xfrm>
            <a:off x="3379188" y="7111542"/>
            <a:ext cx="5903451" cy="5835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Most users post content related to </a:t>
            </a:r>
            <a:r>
              <a:rPr lang="en-IN" altLang="en-US" sz="3200" dirty="0">
                <a:latin typeface="Times New Roman" panose="02020603050405020304" pitchFamily="18" charset="0"/>
                <a:cs typeface="Times New Roman" panose="02020603050405020304" pitchFamily="18" charset="0"/>
              </a:rPr>
              <a:t>Animals</a:t>
            </a:r>
          </a:p>
        </p:txBody>
      </p:sp>
    </p:spTree>
    <p:custDataLst>
      <p:tags r:id="rId1"/>
    </p:custDataLst>
  </p:cSld>
  <p:clrMapOvr>
    <a:masterClrMapping/>
  </p:clrMapOvr>
  <p:transition spd="slow" advTm="25395">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000" fill="hold">
                                          <p:stCondLst>
                                            <p:cond delay="0"/>
                                          </p:stCondLst>
                                        </p:cTn>
                                        <p:tgtEl>
                                          <p:spTgt spid="33"/>
                                        </p:tgtEl>
                                        <p:attrNameLst>
                                          <p:attrName>style.visibility</p:attrName>
                                        </p:attrNameLst>
                                      </p:cBhvr>
                                      <p:to>
                                        <p:strVal val="visible"/>
                                      </p:to>
                                    </p:set>
                                    <p:anim calcmode="lin" valueType="num">
                                      <p:cBhvr additive="base">
                                        <p:cTn id="12" dur="1000" fill="hold"/>
                                        <p:tgtEl>
                                          <p:spTgt spid="33"/>
                                        </p:tgtEl>
                                        <p:attrNameLst>
                                          <p:attrName>ppt_x</p:attrName>
                                        </p:attrNameLst>
                                      </p:cBhvr>
                                      <p:tavLst>
                                        <p:tav tm="0">
                                          <p:val>
                                            <p:strVal val="#ppt_x"/>
                                          </p:val>
                                        </p:tav>
                                        <p:tav tm="100000">
                                          <p:val>
                                            <p:strVal val="#ppt_x"/>
                                          </p:val>
                                        </p:tav>
                                      </p:tavLst>
                                    </p:anim>
                                    <p:anim calcmode="lin" valueType="num">
                                      <p:cBhvr additive="base">
                                        <p:cTn id="13"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000"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aphicFrame>
        <p:nvGraphicFramePr>
          <p:cNvPr id="27" name="Chart 26"/>
          <p:cNvGraphicFramePr/>
          <p:nvPr/>
        </p:nvGraphicFramePr>
        <p:xfrm>
          <a:off x="10134600" y="2400300"/>
          <a:ext cx="6577965" cy="368998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p:cNvGraphicFramePr/>
          <p:nvPr/>
        </p:nvGraphicFramePr>
        <p:xfrm>
          <a:off x="3069590" y="1271270"/>
          <a:ext cx="6238240" cy="3675380"/>
        </p:xfrm>
        <a:graphic>
          <a:graphicData uri="http://schemas.openxmlformats.org/drawingml/2006/chart">
            <c:chart xmlns:c="http://schemas.openxmlformats.org/drawingml/2006/chart" xmlns:r="http://schemas.openxmlformats.org/officeDocument/2006/relationships" r:id="rId9"/>
          </a:graphicData>
        </a:graphic>
      </p:graphicFrame>
      <p:sp>
        <p:nvSpPr>
          <p:cNvPr id="31" name="Rectangle 37"/>
          <p:cNvSpPr/>
          <p:nvPr/>
        </p:nvSpPr>
        <p:spPr>
          <a:xfrm>
            <a:off x="4648200" y="7277100"/>
            <a:ext cx="11801475" cy="1445260"/>
          </a:xfrm>
          <a:prstGeom prst="rect">
            <a:avLst/>
          </a:prstGeom>
        </p:spPr>
        <p:txBody>
          <a:bodyPr wrap="square">
            <a:spAutoFit/>
          </a:bodyPr>
          <a:lstStyle/>
          <a:p>
            <a:r>
              <a:rPr lang="en-IN" altLang="en-US" sz="4400" dirty="0">
                <a:latin typeface="Times New Roman" panose="02020603050405020304" pitchFamily="18" charset="0"/>
                <a:cs typeface="Times New Roman" panose="02020603050405020304" pitchFamily="18" charset="0"/>
              </a:rPr>
              <a:t>Animals</a:t>
            </a:r>
            <a:r>
              <a:rPr lang="en-US" sz="4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has gathered the highest score and accumulated the most reactions among all the content categories.</a:t>
            </a:r>
            <a:r>
              <a:rPr lang="en-US" sz="4400" dirty="0">
                <a:latin typeface="Times New Roman" panose="02020603050405020304" pitchFamily="18" charset="0"/>
                <a:cs typeface="Times New Roman" panose="02020603050405020304" pitchFamily="18" charset="0"/>
              </a:rPr>
              <a:t> </a:t>
            </a:r>
          </a:p>
        </p:txBody>
      </p:sp>
    </p:spTree>
    <p:custDataLst>
      <p:tags r:id="rId1"/>
    </p:custDataLst>
  </p:cSld>
  <p:clrMapOvr>
    <a:masterClrMapping/>
  </p:clrMapOvr>
  <p:transition spd="slow" advTm="215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1000"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2.9|11.4|12.9|5.9"/>
</p:tagLst>
</file>

<file path=ppt/tags/tag11.xml><?xml version="1.0" encoding="utf-8"?>
<p:tagLst xmlns:a="http://schemas.openxmlformats.org/drawingml/2006/main" xmlns:r="http://schemas.openxmlformats.org/officeDocument/2006/relationships" xmlns:p="http://schemas.openxmlformats.org/presentationml/2006/main">
  <p:tag name="TIMING" val="|1.4|1.3"/>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4|2.7|3.7|10.3"/>
</p:tagLst>
</file>

<file path=ppt/tags/tag5.xml><?xml version="1.0" encoding="utf-8"?>
<p:tagLst xmlns:a="http://schemas.openxmlformats.org/drawingml/2006/main" xmlns:r="http://schemas.openxmlformats.org/officeDocument/2006/relationships" xmlns:p="http://schemas.openxmlformats.org/presentationml/2006/main">
  <p:tag name="TIMING" val="|2.2|5.6|1.7|1.4|2.1"/>
</p:tagLst>
</file>

<file path=ppt/tags/tag6.xml><?xml version="1.0" encoding="utf-8"?>
<p:tagLst xmlns:a="http://schemas.openxmlformats.org/drawingml/2006/main" xmlns:r="http://schemas.openxmlformats.org/officeDocument/2006/relationships" xmlns:p="http://schemas.openxmlformats.org/presentationml/2006/main">
  <p:tag name="TIMING" val="|1.7|4|4.1"/>
</p:tagLst>
</file>

<file path=ppt/tags/tag7.xml><?xml version="1.0" encoding="utf-8"?>
<p:tagLst xmlns:a="http://schemas.openxmlformats.org/drawingml/2006/main" xmlns:r="http://schemas.openxmlformats.org/officeDocument/2006/relationships" xmlns:p="http://schemas.openxmlformats.org/presentationml/2006/main">
  <p:tag name="TIMING" val="|1|5.5|6.6|4.9"/>
</p:tagLst>
</file>

<file path=ppt/tags/tag8.xml><?xml version="1.0" encoding="utf-8"?>
<p:tagLst xmlns:a="http://schemas.openxmlformats.org/drawingml/2006/main" xmlns:r="http://schemas.openxmlformats.org/officeDocument/2006/relationships" xmlns:p="http://schemas.openxmlformats.org/presentationml/2006/main">
  <p:tag name="TIMING" val="|0.2|4.8|5.1"/>
</p:tagLst>
</file>

<file path=ppt/tags/tag9.xml><?xml version="1.0" encoding="utf-8"?>
<p:tagLst xmlns:a="http://schemas.openxmlformats.org/drawingml/2006/main" xmlns:r="http://schemas.openxmlformats.org/officeDocument/2006/relationships" xmlns:p="http://schemas.openxmlformats.org/presentationml/2006/main">
  <p:tag name="TIMING" val="|0.5|2.9|5.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392</Words>
  <Application>Microsoft Office PowerPoint</Application>
  <PresentationFormat>Custom</PresentationFormat>
  <Paragraphs>93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Gadugi</vt:lpstr>
      <vt:lpstr>Clear Sans Regular Bold</vt:lpstr>
      <vt:lpstr>Arial</vt:lpstr>
      <vt:lpstr>Calibri</vt:lpstr>
      <vt:lpstr>Times New Roman</vt:lpstr>
      <vt:lpstr>Arial Black</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Rishika Bhunia</cp:lastModifiedBy>
  <cp:revision>15</cp:revision>
  <dcterms:created xsi:type="dcterms:W3CDTF">2006-08-16T00:00:00Z</dcterms:created>
  <dcterms:modified xsi:type="dcterms:W3CDTF">2024-04-10T18:08:37Z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A16CE640F52448D1AC5D4335FB4FF422_12</vt:lpwstr>
  </property>
  <property fmtid="{D5CDD505-2E9C-101B-9397-08002B2CF9AE}" pid="3" name="KSOProductBuildVer">
    <vt:lpwstr>1033-12.2.0.13489</vt:lpwstr>
  </property>
</Properties>
</file>