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7"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FIFA_Datasets0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[FIFA_Datasets05.csv]Sheet1!PivotTable1</c:name>
    <c:fmtId val="-1"/>
  </c:pivotSource>
  <c:chart>
    <c:autoTitleDeleted val="1"/>
    <c:plotArea>
      <c:layout>
        <c:manualLayout>
          <c:layoutTarget val="inner"/>
          <c:xMode val="edge"/>
          <c:yMode val="edge"/>
          <c:x val="0.3650194745455223"/>
          <c:y val="5.5555489276040794E-2"/>
          <c:w val="0.57068419327996822"/>
          <c:h val="0.68791336047877139"/>
        </c:manualLayout>
      </c:layout>
      <c:barChart>
        <c:barDir val="bar"/>
        <c:grouping val="clustered"/>
        <c:varyColors val="0"/>
        <c:ser>
          <c:idx val="0"/>
          <c:order val="0"/>
          <c:tx>
            <c:strRef>
              <c:f>[FIFA_Datasets05.csv]Sheet1!$B$3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Juventus</c:v>
                </c:pt>
                <c:pt idx="1">
                  <c:v>Napoli</c:v>
                </c:pt>
                <c:pt idx="2">
                  <c:v>Inter</c:v>
                </c:pt>
                <c:pt idx="3">
                  <c:v>Real Madrid</c:v>
                </c:pt>
                <c:pt idx="4">
                  <c:v>FC Barcelona</c:v>
                </c:pt>
              </c:strCache>
            </c:strRef>
          </c:cat>
          <c:val>
            <c:numRef>
              <c:f>Sheet1!$B$4:$B$9</c:f>
              <c:numCache>
                <c:formatCode>0.00</c:formatCode>
                <c:ptCount val="5"/>
                <c:pt idx="0">
                  <c:v>82.28</c:v>
                </c:pt>
                <c:pt idx="1">
                  <c:v>80.0416666666667</c:v>
                </c:pt>
                <c:pt idx="2">
                  <c:v>79.619047619047606</c:v>
                </c:pt>
                <c:pt idx="3">
                  <c:v>78.242424242424306</c:v>
                </c:pt>
                <c:pt idx="4">
                  <c:v>78.030303030303003</c:v>
                </c:pt>
              </c:numCache>
            </c:numRef>
          </c:val>
          <c:extLst>
            <c:ext xmlns:c16="http://schemas.microsoft.com/office/drawing/2014/chart" uri="{C3380CC4-5D6E-409C-BE32-E72D297353CC}">
              <c16:uniqueId val="{00000000-AF72-4676-B47F-C9DE7326DE57}"/>
            </c:ext>
          </c:extLst>
        </c:ser>
        <c:dLbls>
          <c:dLblPos val="inEnd"/>
          <c:showLegendKey val="0"/>
          <c:showVal val="1"/>
          <c:showCatName val="0"/>
          <c:showSerName val="0"/>
          <c:showPercent val="0"/>
          <c:showBubbleSize val="0"/>
        </c:dLbls>
        <c:gapWidth val="65"/>
        <c:axId val="351604219"/>
        <c:axId val="532321526"/>
      </c:barChart>
      <c:catAx>
        <c:axId val="351604219"/>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Club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32321526"/>
        <c:crosses val="autoZero"/>
        <c:auto val="1"/>
        <c:lblAlgn val="ctr"/>
        <c:lblOffset val="100"/>
        <c:noMultiLvlLbl val="0"/>
      </c:catAx>
      <c:valAx>
        <c:axId val="53232152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Overall</a:t>
                </a:r>
                <a:r>
                  <a:rPr lang="en-IN" baseline="0" dirty="0"/>
                  <a:t> Rating</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5160421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570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63377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541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78140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374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69641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795183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14760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52722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18736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1A55FB-A8E9-46B7-BB91-80D505681A9C}"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47915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1A55FB-A8E9-46B7-BB91-80D505681A9C}" type="datetimeFigureOut">
              <a:rPr lang="en-IN" smtClean="0"/>
              <a:t>13-06-2024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99166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1A55FB-A8E9-46B7-BB91-80D505681A9C}" type="datetimeFigureOut">
              <a:rPr lang="en-IN" smtClean="0"/>
              <a:t>13-06-2024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368631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A55FB-A8E9-46B7-BB91-80D505681A9C}" type="datetimeFigureOut">
              <a:rPr lang="en-IN" smtClean="0"/>
              <a:t>13-06-2024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9270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1A55FB-A8E9-46B7-BB91-80D505681A9C}"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79708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A55FB-A8E9-46B7-BB91-80D505681A9C}" type="datetimeFigureOut">
              <a:rPr lang="en-IN" smtClean="0"/>
              <a:t>13-06-2024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34175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1A55FB-A8E9-46B7-BB91-80D505681A9C}" type="datetimeFigureOut">
              <a:rPr lang="en-IN" smtClean="0"/>
              <a:t>13-06-2024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3461B2-0335-4885-8153-70F9CB2AAFD9}" type="slidenum">
              <a:rPr lang="en-IN" smtClean="0"/>
              <a:t>‹#›</a:t>
            </a:fld>
            <a:endParaRPr lang="en-IN"/>
          </a:p>
        </p:txBody>
      </p:sp>
    </p:spTree>
    <p:extLst>
      <p:ext uri="{BB962C8B-B14F-4D97-AF65-F5344CB8AC3E}">
        <p14:creationId xmlns:p14="http://schemas.microsoft.com/office/powerpoint/2010/main" val="322368387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0FB6-4637-8D4E-7D81-8B1DE221B1D6}"/>
              </a:ext>
            </a:extLst>
          </p:cNvPr>
          <p:cNvSpPr>
            <a:spLocks noGrp="1"/>
          </p:cNvSpPr>
          <p:nvPr>
            <p:ph type="ctrTitle"/>
          </p:nvPr>
        </p:nvSpPr>
        <p:spPr>
          <a:xfrm>
            <a:off x="172948" y="883578"/>
            <a:ext cx="11846103" cy="890909"/>
          </a:xfrm>
          <a:ln>
            <a:noFill/>
          </a:ln>
          <a:effectLst>
            <a:outerShdw blurRad="107950" dist="12700" dir="5400000" algn="ctr">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a:lstStyle/>
          <a:p>
            <a:pPr algn="ctr"/>
            <a:r>
              <a:rPr lang="en-IN" sz="4400" b="1" dirty="0">
                <a:solidFill>
                  <a:schemeClr val="tx1"/>
                </a:solidFill>
                <a:latin typeface="Arial Black" panose="020B0A04020102020204" pitchFamily="34" charset="0"/>
              </a:rPr>
              <a:t>FIFA PLAYERS STATISTICAL DETAILS</a:t>
            </a:r>
          </a:p>
        </p:txBody>
      </p:sp>
      <p:sp>
        <p:nvSpPr>
          <p:cNvPr id="3" name="Subtitle 2">
            <a:extLst>
              <a:ext uri="{FF2B5EF4-FFF2-40B4-BE49-F238E27FC236}">
                <a16:creationId xmlns:a16="http://schemas.microsoft.com/office/drawing/2014/main" id="{540578EC-C01C-66CF-EDB8-A96B849E44B8}"/>
              </a:ext>
            </a:extLst>
          </p:cNvPr>
          <p:cNvSpPr>
            <a:spLocks noGrp="1"/>
          </p:cNvSpPr>
          <p:nvPr>
            <p:ph type="subTitle" idx="1"/>
          </p:nvPr>
        </p:nvSpPr>
        <p:spPr>
          <a:xfrm>
            <a:off x="6349429" y="4524670"/>
            <a:ext cx="5464139" cy="1117687"/>
          </a:xfrm>
        </p:spPr>
        <p:txBody>
          <a:bodyPr>
            <a:normAutofit/>
          </a:bodyPr>
          <a:lstStyle/>
          <a:p>
            <a:pPr marL="457200" indent="-457200">
              <a:buFont typeface="Wingdings" panose="05000000000000000000" pitchFamily="2" charset="2"/>
              <a:buChar char="q"/>
            </a:pPr>
            <a:r>
              <a:rPr lang="en-IN" sz="2800" b="1" dirty="0">
                <a:solidFill>
                  <a:schemeClr val="bg1"/>
                </a:solidFill>
              </a:rPr>
              <a:t>BY RISHIKA BHUNIA</a:t>
            </a:r>
          </a:p>
        </p:txBody>
      </p:sp>
    </p:spTree>
    <p:extLst>
      <p:ext uri="{BB962C8B-B14F-4D97-AF65-F5344CB8AC3E}">
        <p14:creationId xmlns:p14="http://schemas.microsoft.com/office/powerpoint/2010/main" val="236172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pPr algn="ctr"/>
            <a:r>
              <a:rPr lang="en-IN" dirty="0">
                <a:solidFill>
                  <a:schemeClr val="accent2">
                    <a:lumMod val="50000"/>
                  </a:schemeClr>
                </a:solidFill>
                <a:latin typeface="Arial Black" panose="020B0A04020102020204" pitchFamily="34" charset="0"/>
              </a:rPr>
              <a:t>WAGE ANALYSIS :</a:t>
            </a:r>
          </a:p>
        </p:txBody>
      </p:sp>
      <p:pic>
        <p:nvPicPr>
          <p:cNvPr id="4" name="Picture 3">
            <a:extLst>
              <a:ext uri="{FF2B5EF4-FFF2-40B4-BE49-F238E27FC236}">
                <a16:creationId xmlns:a16="http://schemas.microsoft.com/office/drawing/2014/main" id="{07E26E2E-7D06-68E8-BB20-C5C01378D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652" y="2600372"/>
            <a:ext cx="3824434" cy="828628"/>
          </a:xfrm>
          <a:prstGeom prst="rect">
            <a:avLst/>
          </a:prstGeom>
          <a:ln>
            <a:solidFill>
              <a:schemeClr val="tx1"/>
            </a:solidFill>
          </a:ln>
        </p:spPr>
      </p:pic>
      <p:pic>
        <p:nvPicPr>
          <p:cNvPr id="6" name="Picture 5">
            <a:extLst>
              <a:ext uri="{FF2B5EF4-FFF2-40B4-BE49-F238E27FC236}">
                <a16:creationId xmlns:a16="http://schemas.microsoft.com/office/drawing/2014/main" id="{1C5D0BE9-1DF4-BC88-E9C4-E5018B841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652" y="4098972"/>
            <a:ext cx="5857005" cy="1827288"/>
          </a:xfrm>
          <a:prstGeom prst="rect">
            <a:avLst/>
          </a:prstGeom>
          <a:ln>
            <a:solidFill>
              <a:schemeClr val="tx1"/>
            </a:solidFill>
          </a:ln>
        </p:spPr>
      </p:pic>
      <p:pic>
        <p:nvPicPr>
          <p:cNvPr id="3" name="Picture 2">
            <a:extLst>
              <a:ext uri="{FF2B5EF4-FFF2-40B4-BE49-F238E27FC236}">
                <a16:creationId xmlns:a16="http://schemas.microsoft.com/office/drawing/2014/main" id="{31C023FD-DC76-377B-2F78-95B5F15CFB69}"/>
              </a:ext>
            </a:extLst>
          </p:cNvPr>
          <p:cNvPicPr>
            <a:picLocks noChangeAspect="1"/>
          </p:cNvPicPr>
          <p:nvPr/>
        </p:nvPicPr>
        <p:blipFill>
          <a:blip r:embed="rId4"/>
          <a:stretch>
            <a:fillRect/>
          </a:stretch>
        </p:blipFill>
        <p:spPr>
          <a:xfrm>
            <a:off x="335664" y="1591638"/>
            <a:ext cx="5164668" cy="3234023"/>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270644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CBB79-EE26-4982-987D-3C001D5896DF}"/>
              </a:ext>
            </a:extLst>
          </p:cNvPr>
          <p:cNvPicPr>
            <a:picLocks noChangeAspect="1"/>
          </p:cNvPicPr>
          <p:nvPr/>
        </p:nvPicPr>
        <p:blipFill rotWithShape="1">
          <a:blip r:embed="rId2"/>
          <a:srcRect l="11526" t="9544" r="9505" b="11320"/>
          <a:stretch/>
        </p:blipFill>
        <p:spPr>
          <a:xfrm>
            <a:off x="621936" y="1263198"/>
            <a:ext cx="4857962" cy="4868247"/>
          </a:xfrm>
          <a:prstGeom prst="rect">
            <a:avLst/>
          </a:prstGeom>
        </p:spPr>
      </p:pic>
      <p:pic>
        <p:nvPicPr>
          <p:cNvPr id="25" name="Picture 24">
            <a:extLst>
              <a:ext uri="{FF2B5EF4-FFF2-40B4-BE49-F238E27FC236}">
                <a16:creationId xmlns:a16="http://schemas.microsoft.com/office/drawing/2014/main" id="{518DA5F9-8B6E-5C1C-4B26-124CB85C7A16}"/>
              </a:ext>
            </a:extLst>
          </p:cNvPr>
          <p:cNvPicPr>
            <a:picLocks noChangeAspect="1"/>
          </p:cNvPicPr>
          <p:nvPr/>
        </p:nvPicPr>
        <p:blipFill>
          <a:blip r:embed="rId3"/>
          <a:stretch>
            <a:fillRect/>
          </a:stretch>
        </p:blipFill>
        <p:spPr>
          <a:xfrm>
            <a:off x="5894819" y="3124480"/>
            <a:ext cx="4092993" cy="536494"/>
          </a:xfrm>
          <a:prstGeom prst="rect">
            <a:avLst/>
          </a:prstGeom>
        </p:spPr>
      </p:pic>
      <p:pic>
        <p:nvPicPr>
          <p:cNvPr id="19" name="Picture 18">
            <a:extLst>
              <a:ext uri="{FF2B5EF4-FFF2-40B4-BE49-F238E27FC236}">
                <a16:creationId xmlns:a16="http://schemas.microsoft.com/office/drawing/2014/main" id="{BD243ADC-0392-7C70-9799-8C9007D48BE4}"/>
              </a:ext>
            </a:extLst>
          </p:cNvPr>
          <p:cNvPicPr>
            <a:picLocks noChangeAspect="1"/>
          </p:cNvPicPr>
          <p:nvPr/>
        </p:nvPicPr>
        <p:blipFill>
          <a:blip r:embed="rId3"/>
          <a:stretch>
            <a:fillRect/>
          </a:stretch>
        </p:blipFill>
        <p:spPr>
          <a:xfrm>
            <a:off x="5658897" y="2365109"/>
            <a:ext cx="3825411" cy="536494"/>
          </a:xfrm>
          <a:prstGeom prst="rect">
            <a:avLst/>
          </a:prstGeom>
        </p:spPr>
      </p:pic>
      <p:pic>
        <p:nvPicPr>
          <p:cNvPr id="21" name="Picture 20">
            <a:extLst>
              <a:ext uri="{FF2B5EF4-FFF2-40B4-BE49-F238E27FC236}">
                <a16:creationId xmlns:a16="http://schemas.microsoft.com/office/drawing/2014/main" id="{88773A92-06E2-F4B7-8356-059532F39C8E}"/>
              </a:ext>
            </a:extLst>
          </p:cNvPr>
          <p:cNvPicPr>
            <a:picLocks noChangeAspect="1"/>
          </p:cNvPicPr>
          <p:nvPr/>
        </p:nvPicPr>
        <p:blipFill>
          <a:blip r:embed="rId3"/>
          <a:stretch>
            <a:fillRect/>
          </a:stretch>
        </p:blipFill>
        <p:spPr>
          <a:xfrm>
            <a:off x="6002639" y="3910562"/>
            <a:ext cx="4524303" cy="536494"/>
          </a:xfrm>
          <a:prstGeom prst="rect">
            <a:avLst/>
          </a:prstGeom>
        </p:spPr>
      </p:pic>
      <p:pic>
        <p:nvPicPr>
          <p:cNvPr id="22" name="Picture 21">
            <a:extLst>
              <a:ext uri="{FF2B5EF4-FFF2-40B4-BE49-F238E27FC236}">
                <a16:creationId xmlns:a16="http://schemas.microsoft.com/office/drawing/2014/main" id="{FD20DD29-7A4F-F650-EBE7-1444AF0FB032}"/>
              </a:ext>
            </a:extLst>
          </p:cNvPr>
          <p:cNvPicPr>
            <a:picLocks noChangeAspect="1"/>
          </p:cNvPicPr>
          <p:nvPr/>
        </p:nvPicPr>
        <p:blipFill>
          <a:blip r:embed="rId3"/>
          <a:stretch>
            <a:fillRect/>
          </a:stretch>
        </p:blipFill>
        <p:spPr>
          <a:xfrm>
            <a:off x="5452162" y="4667913"/>
            <a:ext cx="4132443" cy="536494"/>
          </a:xfrm>
          <a:prstGeom prst="rect">
            <a:avLst/>
          </a:prstGeom>
        </p:spPr>
      </p:pic>
      <p:pic>
        <p:nvPicPr>
          <p:cNvPr id="23" name="Picture 22">
            <a:extLst>
              <a:ext uri="{FF2B5EF4-FFF2-40B4-BE49-F238E27FC236}">
                <a16:creationId xmlns:a16="http://schemas.microsoft.com/office/drawing/2014/main" id="{939DE9D0-E835-0D69-9350-6453A9BF0B21}"/>
              </a:ext>
            </a:extLst>
          </p:cNvPr>
          <p:cNvPicPr>
            <a:picLocks noChangeAspect="1"/>
          </p:cNvPicPr>
          <p:nvPr/>
        </p:nvPicPr>
        <p:blipFill>
          <a:blip r:embed="rId3"/>
          <a:stretch>
            <a:fillRect/>
          </a:stretch>
        </p:blipFill>
        <p:spPr>
          <a:xfrm>
            <a:off x="4773796" y="5370696"/>
            <a:ext cx="5489173" cy="585968"/>
          </a:xfrm>
          <a:prstGeom prst="rect">
            <a:avLst/>
          </a:prstGeom>
        </p:spPr>
      </p:pic>
      <p:pic>
        <p:nvPicPr>
          <p:cNvPr id="24" name="Picture 23">
            <a:extLst>
              <a:ext uri="{FF2B5EF4-FFF2-40B4-BE49-F238E27FC236}">
                <a16:creationId xmlns:a16="http://schemas.microsoft.com/office/drawing/2014/main" id="{58FDC331-82F5-D4AE-1B12-8613B1ADC60B}"/>
              </a:ext>
            </a:extLst>
          </p:cNvPr>
          <p:cNvPicPr>
            <a:picLocks noChangeAspect="1"/>
          </p:cNvPicPr>
          <p:nvPr/>
        </p:nvPicPr>
        <p:blipFill>
          <a:blip r:embed="rId3"/>
          <a:stretch>
            <a:fillRect/>
          </a:stretch>
        </p:blipFill>
        <p:spPr>
          <a:xfrm>
            <a:off x="3839700" y="6160599"/>
            <a:ext cx="4435214" cy="585968"/>
          </a:xfrm>
          <a:prstGeom prst="rect">
            <a:avLst/>
          </a:prstGeom>
        </p:spPr>
      </p:pic>
      <p:pic>
        <p:nvPicPr>
          <p:cNvPr id="18" name="Picture 17">
            <a:extLst>
              <a:ext uri="{FF2B5EF4-FFF2-40B4-BE49-F238E27FC236}">
                <a16:creationId xmlns:a16="http://schemas.microsoft.com/office/drawing/2014/main" id="{6DE57AC0-BC2A-104C-F246-F59BEBE71C91}"/>
              </a:ext>
            </a:extLst>
          </p:cNvPr>
          <p:cNvPicPr>
            <a:picLocks noChangeAspect="1"/>
          </p:cNvPicPr>
          <p:nvPr/>
        </p:nvPicPr>
        <p:blipFill>
          <a:blip r:embed="rId3"/>
          <a:stretch>
            <a:fillRect/>
          </a:stretch>
        </p:blipFill>
        <p:spPr>
          <a:xfrm>
            <a:off x="5088270" y="1614702"/>
            <a:ext cx="3269881" cy="536494"/>
          </a:xfrm>
          <a:prstGeom prst="rect">
            <a:avLst/>
          </a:prstGeom>
        </p:spPr>
      </p:pic>
      <p:sp>
        <p:nvSpPr>
          <p:cNvPr id="17" name="Flowchart: Stored Data 16">
            <a:extLst>
              <a:ext uri="{FF2B5EF4-FFF2-40B4-BE49-F238E27FC236}">
                <a16:creationId xmlns:a16="http://schemas.microsoft.com/office/drawing/2014/main" id="{A31A4DB3-637B-C4EA-FDDB-D0616940E9A3}"/>
              </a:ext>
            </a:extLst>
          </p:cNvPr>
          <p:cNvSpPr/>
          <p:nvPr/>
        </p:nvSpPr>
        <p:spPr>
          <a:xfrm>
            <a:off x="3650364" y="910956"/>
            <a:ext cx="3369924" cy="531207"/>
          </a:xfrm>
          <a:prstGeom prst="flowChartOnlineStorag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98B4362-424A-A9CC-C196-96567B756537}"/>
              </a:ext>
            </a:extLst>
          </p:cNvPr>
          <p:cNvSpPr>
            <a:spLocks noGrp="1"/>
          </p:cNvSpPr>
          <p:nvPr>
            <p:ph type="title"/>
          </p:nvPr>
        </p:nvSpPr>
        <p:spPr>
          <a:xfrm>
            <a:off x="433159" y="276428"/>
            <a:ext cx="3208105" cy="986770"/>
          </a:xfrm>
        </p:spPr>
        <p:txBody>
          <a:bodyPr/>
          <a:lstStyle/>
          <a:p>
            <a:r>
              <a:rPr lang="en-IN" b="1" dirty="0">
                <a:solidFill>
                  <a:schemeClr val="accent2">
                    <a:lumMod val="50000"/>
                  </a:schemeClr>
                </a:solidFill>
                <a:latin typeface="Arial Black" panose="020B0A04020102020204" pitchFamily="34" charset="0"/>
                <a:cs typeface="Arial" panose="020B0604020202020204" pitchFamily="34" charset="0"/>
              </a:rPr>
              <a:t>CONTENT</a:t>
            </a:r>
            <a:r>
              <a:rPr lang="en-IN" dirty="0"/>
              <a:t> :</a:t>
            </a:r>
          </a:p>
        </p:txBody>
      </p:sp>
      <p:sp>
        <p:nvSpPr>
          <p:cNvPr id="4" name="Subtitle 2">
            <a:extLst>
              <a:ext uri="{FF2B5EF4-FFF2-40B4-BE49-F238E27FC236}">
                <a16:creationId xmlns:a16="http://schemas.microsoft.com/office/drawing/2014/main" id="{3A56EB5D-A4BD-30A4-8C26-1460EAACCAEA}"/>
              </a:ext>
            </a:extLst>
          </p:cNvPr>
          <p:cNvSpPr txBox="1">
            <a:spLocks/>
          </p:cNvSpPr>
          <p:nvPr/>
        </p:nvSpPr>
        <p:spPr>
          <a:xfrm>
            <a:off x="4181174" y="990468"/>
            <a:ext cx="2219895"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 </a:t>
            </a:r>
            <a:r>
              <a:rPr lang="en-IN" b="1" dirty="0">
                <a:effectLst/>
                <a:latin typeface="Arial" panose="020B0604020202020204" pitchFamily="34" charset="0"/>
                <a:cs typeface="Arial" panose="020B0604020202020204" pitchFamily="34" charset="0"/>
              </a:rPr>
              <a:t>BACKGROUND</a:t>
            </a:r>
            <a:r>
              <a:rPr lang="en-IN" b="1" dirty="0">
                <a:latin typeface="Arial" panose="020B0604020202020204" pitchFamily="34" charset="0"/>
                <a:cs typeface="Arial" panose="020B0604020202020204" pitchFamily="34" charset="0"/>
              </a:rPr>
              <a:t> </a:t>
            </a:r>
          </a:p>
        </p:txBody>
      </p:sp>
      <p:sp>
        <p:nvSpPr>
          <p:cNvPr id="8" name="Subtitle 2">
            <a:extLst>
              <a:ext uri="{FF2B5EF4-FFF2-40B4-BE49-F238E27FC236}">
                <a16:creationId xmlns:a16="http://schemas.microsoft.com/office/drawing/2014/main" id="{984F68C4-2A3D-4A23-6DCC-9D77D9576B9D}"/>
              </a:ext>
            </a:extLst>
          </p:cNvPr>
          <p:cNvSpPr txBox="1">
            <a:spLocks/>
          </p:cNvSpPr>
          <p:nvPr/>
        </p:nvSpPr>
        <p:spPr>
          <a:xfrm>
            <a:off x="5343436" y="1676330"/>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 ABOUT </a:t>
            </a:r>
          </a:p>
        </p:txBody>
      </p:sp>
      <p:sp>
        <p:nvSpPr>
          <p:cNvPr id="9" name="Subtitle 2">
            <a:extLst>
              <a:ext uri="{FF2B5EF4-FFF2-40B4-BE49-F238E27FC236}">
                <a16:creationId xmlns:a16="http://schemas.microsoft.com/office/drawing/2014/main" id="{015172A7-4687-CCA0-6A67-1D76977565AD}"/>
              </a:ext>
            </a:extLst>
          </p:cNvPr>
          <p:cNvSpPr txBox="1">
            <a:spLocks/>
          </p:cNvSpPr>
          <p:nvPr/>
        </p:nvSpPr>
        <p:spPr>
          <a:xfrm>
            <a:off x="4891830" y="5481789"/>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COUNTRY WISE PLAYER ANALYSIS </a:t>
            </a:r>
          </a:p>
        </p:txBody>
      </p:sp>
      <p:sp>
        <p:nvSpPr>
          <p:cNvPr id="10" name="Subtitle 2">
            <a:extLst>
              <a:ext uri="{FF2B5EF4-FFF2-40B4-BE49-F238E27FC236}">
                <a16:creationId xmlns:a16="http://schemas.microsoft.com/office/drawing/2014/main" id="{1F460C01-EA8B-6699-022D-27275BF82BEA}"/>
              </a:ext>
            </a:extLst>
          </p:cNvPr>
          <p:cNvSpPr txBox="1">
            <a:spLocks/>
          </p:cNvSpPr>
          <p:nvPr/>
        </p:nvSpPr>
        <p:spPr>
          <a:xfrm>
            <a:off x="4181174" y="6278951"/>
            <a:ext cx="3642931"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TOP 5 CLUB</a:t>
            </a:r>
          </a:p>
        </p:txBody>
      </p:sp>
      <p:sp>
        <p:nvSpPr>
          <p:cNvPr id="11" name="Subtitle 2">
            <a:extLst>
              <a:ext uri="{FF2B5EF4-FFF2-40B4-BE49-F238E27FC236}">
                <a16:creationId xmlns:a16="http://schemas.microsoft.com/office/drawing/2014/main" id="{C76C2EDD-69B7-B0A8-EAFA-D387E4B60050}"/>
              </a:ext>
            </a:extLst>
          </p:cNvPr>
          <p:cNvSpPr txBox="1">
            <a:spLocks/>
          </p:cNvSpPr>
          <p:nvPr/>
        </p:nvSpPr>
        <p:spPr>
          <a:xfrm>
            <a:off x="5913384" y="2447756"/>
            <a:ext cx="3570924"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TOP PLAYER RANKING </a:t>
            </a:r>
          </a:p>
        </p:txBody>
      </p:sp>
      <p:sp>
        <p:nvSpPr>
          <p:cNvPr id="12" name="Subtitle 2">
            <a:extLst>
              <a:ext uri="{FF2B5EF4-FFF2-40B4-BE49-F238E27FC236}">
                <a16:creationId xmlns:a16="http://schemas.microsoft.com/office/drawing/2014/main" id="{BEAA0384-3039-359D-3A49-C1A1B7E78A4F}"/>
              </a:ext>
            </a:extLst>
          </p:cNvPr>
          <p:cNvSpPr txBox="1">
            <a:spLocks/>
          </p:cNvSpPr>
          <p:nvPr/>
        </p:nvSpPr>
        <p:spPr>
          <a:xfrm>
            <a:off x="6270703" y="4009598"/>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MARKET VALUE ANALYSIS </a:t>
            </a:r>
          </a:p>
        </p:txBody>
      </p:sp>
      <p:sp>
        <p:nvSpPr>
          <p:cNvPr id="13" name="Subtitle 2">
            <a:extLst>
              <a:ext uri="{FF2B5EF4-FFF2-40B4-BE49-F238E27FC236}">
                <a16:creationId xmlns:a16="http://schemas.microsoft.com/office/drawing/2014/main" id="{6F2FDD3E-D1DB-975C-0431-7919E9942649}"/>
              </a:ext>
            </a:extLst>
          </p:cNvPr>
          <p:cNvSpPr txBox="1">
            <a:spLocks/>
          </p:cNvSpPr>
          <p:nvPr/>
        </p:nvSpPr>
        <p:spPr>
          <a:xfrm>
            <a:off x="5810160" y="4768770"/>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WAGE ANALYSIS </a:t>
            </a:r>
          </a:p>
        </p:txBody>
      </p:sp>
      <p:sp>
        <p:nvSpPr>
          <p:cNvPr id="14" name="Subtitle 2">
            <a:extLst>
              <a:ext uri="{FF2B5EF4-FFF2-40B4-BE49-F238E27FC236}">
                <a16:creationId xmlns:a16="http://schemas.microsoft.com/office/drawing/2014/main" id="{5663352D-A2F8-BAB4-408B-A5ADBA1C94FD}"/>
              </a:ext>
            </a:extLst>
          </p:cNvPr>
          <p:cNvSpPr txBox="1">
            <a:spLocks/>
          </p:cNvSpPr>
          <p:nvPr/>
        </p:nvSpPr>
        <p:spPr>
          <a:xfrm>
            <a:off x="6401069" y="3241971"/>
            <a:ext cx="4835250"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AGE ANALYSIS </a:t>
            </a:r>
          </a:p>
        </p:txBody>
      </p:sp>
    </p:spTree>
    <p:extLst>
      <p:ext uri="{BB962C8B-B14F-4D97-AF65-F5344CB8AC3E}">
        <p14:creationId xmlns:p14="http://schemas.microsoft.com/office/powerpoint/2010/main" val="2164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71F-4EE1-4EF5-0AE7-2C97F584271C}"/>
              </a:ext>
            </a:extLst>
          </p:cNvPr>
          <p:cNvSpPr>
            <a:spLocks noGrp="1"/>
          </p:cNvSpPr>
          <p:nvPr>
            <p:ph type="title"/>
          </p:nvPr>
        </p:nvSpPr>
        <p:spPr/>
        <p:txBody>
          <a:bodyPr/>
          <a:lstStyle/>
          <a:p>
            <a:r>
              <a:rPr lang="en-IN" dirty="0">
                <a:solidFill>
                  <a:schemeClr val="accent2">
                    <a:lumMod val="50000"/>
                  </a:schemeClr>
                </a:solidFill>
                <a:latin typeface="Arial Black" panose="020B0A04020102020204" pitchFamily="34" charset="0"/>
                <a:cs typeface="Arial" panose="020B0604020202020204" pitchFamily="34" charset="0"/>
              </a:rPr>
              <a:t>BACKGROUND</a:t>
            </a:r>
            <a:r>
              <a:rPr lang="en-IN" dirty="0"/>
              <a:t> :</a:t>
            </a:r>
          </a:p>
        </p:txBody>
      </p:sp>
      <p:sp>
        <p:nvSpPr>
          <p:cNvPr id="3" name="Subtitle 2">
            <a:extLst>
              <a:ext uri="{FF2B5EF4-FFF2-40B4-BE49-F238E27FC236}">
                <a16:creationId xmlns:a16="http://schemas.microsoft.com/office/drawing/2014/main" id="{B7F97493-A460-56B8-6A26-6562571ECE9F}"/>
              </a:ext>
            </a:extLst>
          </p:cNvPr>
          <p:cNvSpPr txBox="1">
            <a:spLocks/>
          </p:cNvSpPr>
          <p:nvPr/>
        </p:nvSpPr>
        <p:spPr>
          <a:xfrm>
            <a:off x="680322" y="4989939"/>
            <a:ext cx="8144134" cy="111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70D4E465-ACE3-5675-3C5B-29BFD216A06E}"/>
              </a:ext>
            </a:extLst>
          </p:cNvPr>
          <p:cNvSpPr txBox="1"/>
          <p:nvPr/>
        </p:nvSpPr>
        <p:spPr>
          <a:xfrm>
            <a:off x="241187" y="1672633"/>
            <a:ext cx="6590739" cy="4093428"/>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This capstone project is based on the attendance, matches and goals data collected across 20 World Cups. The FIFA (Federation </a:t>
            </a:r>
            <a:r>
              <a:rPr lang="en-US" sz="2000" dirty="0" err="1">
                <a:latin typeface="Arial" panose="020B0604020202020204" pitchFamily="34" charset="0"/>
                <a:cs typeface="Arial" panose="020B0604020202020204" pitchFamily="34" charset="0"/>
              </a:rPr>
              <a:t>Internationale</a:t>
            </a:r>
            <a:r>
              <a:rPr lang="en-US" sz="2000" dirty="0">
                <a:latin typeface="Arial" panose="020B0604020202020204" pitchFamily="34" charset="0"/>
                <a:cs typeface="Arial" panose="020B0604020202020204" pitchFamily="34" charset="0"/>
              </a:rPr>
              <a:t> de Football Association) World Cup is the biggest football and arguably the greatest sport tournament in the World, It is played every four years between the Men’s national football team who are accredited members of FIFA and it has been in existence since 1930 up till date. The inaugural World Cup was hosted in Uruguay and it consisted of thirteen Countries; seven from South America (host), two from North America and four from Europe. The most recent World Cup which was in 2018 according to our case study data.</a:t>
            </a:r>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A54C97F-29A0-B40B-87BE-ED2564D85D5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
                    </a14:imgEffect>
                  </a14:imgLayer>
                </a14:imgProps>
              </a:ext>
            </a:extLst>
          </a:blip>
          <a:stretch>
            <a:fillRect/>
          </a:stretch>
        </p:blipFill>
        <p:spPr>
          <a:xfrm>
            <a:off x="7268073" y="1868061"/>
            <a:ext cx="2278376" cy="3577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501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71F-4EE1-4EF5-0AE7-2C97F584271C}"/>
              </a:ext>
            </a:extLst>
          </p:cNvPr>
          <p:cNvSpPr>
            <a:spLocks noGrp="1"/>
          </p:cNvSpPr>
          <p:nvPr>
            <p:ph type="title"/>
          </p:nvPr>
        </p:nvSpPr>
        <p:spPr>
          <a:xfrm>
            <a:off x="598129" y="544778"/>
            <a:ext cx="8596668" cy="1320800"/>
          </a:xfrm>
        </p:spPr>
        <p:txBody>
          <a:bodyPr/>
          <a:lstStyle/>
          <a:p>
            <a:pPr algn="ctr"/>
            <a:r>
              <a:rPr lang="en-IN" b="1" dirty="0">
                <a:solidFill>
                  <a:schemeClr val="accent2">
                    <a:lumMod val="50000"/>
                  </a:schemeClr>
                </a:solidFill>
                <a:latin typeface="Arial Black" panose="020B0A04020102020204" pitchFamily="34" charset="0"/>
              </a:rPr>
              <a:t>ABOUT</a:t>
            </a:r>
            <a:r>
              <a:rPr lang="en-IN" dirty="0"/>
              <a:t>:</a:t>
            </a:r>
          </a:p>
        </p:txBody>
      </p:sp>
      <p:sp>
        <p:nvSpPr>
          <p:cNvPr id="3" name="Subtitle 2">
            <a:extLst>
              <a:ext uri="{FF2B5EF4-FFF2-40B4-BE49-F238E27FC236}">
                <a16:creationId xmlns:a16="http://schemas.microsoft.com/office/drawing/2014/main" id="{B7F97493-A460-56B8-6A26-6562571ECE9F}"/>
              </a:ext>
            </a:extLst>
          </p:cNvPr>
          <p:cNvSpPr txBox="1">
            <a:spLocks/>
          </p:cNvSpPr>
          <p:nvPr/>
        </p:nvSpPr>
        <p:spPr>
          <a:xfrm>
            <a:off x="680322" y="4989939"/>
            <a:ext cx="8144134" cy="111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70D4E465-ACE3-5675-3C5B-29BFD216A06E}"/>
              </a:ext>
            </a:extLst>
          </p:cNvPr>
          <p:cNvSpPr txBox="1"/>
          <p:nvPr/>
        </p:nvSpPr>
        <p:spPr>
          <a:xfrm>
            <a:off x="0" y="1610572"/>
            <a:ext cx="5743856" cy="4401205"/>
          </a:xfrm>
          <a:prstGeom prst="rect">
            <a:avLst/>
          </a:prstGeom>
          <a:noFill/>
        </p:spPr>
        <p:txBody>
          <a:bodyPr wrap="square">
            <a:spAutoFit/>
          </a:bodyPr>
          <a:lstStyle/>
          <a:p>
            <a:pPr marL="285750" indent="-285750" algn="just">
              <a:buFont typeface="Arial" panose="020B0604020202020204" pitchFamily="34" charset="0"/>
              <a:buChar char="•"/>
            </a:pPr>
            <a:r>
              <a:rPr lang="en-US" sz="2800" b="1" dirty="0">
                <a:effectLst/>
                <a:latin typeface="CIDFont"/>
              </a:rPr>
              <a:t>This Dataset consists of the players data for FIFA game till 2018.</a:t>
            </a:r>
          </a:p>
          <a:p>
            <a:pPr algn="just"/>
            <a:endParaRPr lang="en-US" sz="2800" b="1" dirty="0">
              <a:effectLst/>
              <a:latin typeface="CIDFont"/>
            </a:endParaRPr>
          </a:p>
          <a:p>
            <a:pPr marL="285750" indent="-285750" algn="just">
              <a:buFont typeface="Arial" panose="020B0604020202020204" pitchFamily="34" charset="0"/>
              <a:buChar char="•"/>
            </a:pPr>
            <a:r>
              <a:rPr lang="en-US" sz="2800" b="1" dirty="0">
                <a:effectLst/>
                <a:latin typeface="CIDFont"/>
              </a:rPr>
              <a:t>The table consists the following columns :Name, Age </a:t>
            </a:r>
            <a:r>
              <a:rPr lang="en-US" sz="2800" b="1" dirty="0">
                <a:latin typeface="CIDFont"/>
              </a:rPr>
              <a:t>,</a:t>
            </a:r>
            <a:r>
              <a:rPr lang="en-US" sz="2800" b="1" dirty="0">
                <a:effectLst/>
                <a:latin typeface="CIDFont"/>
              </a:rPr>
              <a:t>Nationality</a:t>
            </a:r>
            <a:r>
              <a:rPr lang="en-US" sz="2800" b="1" dirty="0">
                <a:latin typeface="CIDFont"/>
              </a:rPr>
              <a:t>, </a:t>
            </a:r>
            <a:r>
              <a:rPr lang="en-US" sz="2800" b="1" dirty="0">
                <a:effectLst/>
                <a:latin typeface="CIDFont"/>
              </a:rPr>
              <a:t>Overall rating</a:t>
            </a:r>
            <a:r>
              <a:rPr lang="en-US" sz="2800" b="1" dirty="0">
                <a:latin typeface="CIDFont"/>
              </a:rPr>
              <a:t>, </a:t>
            </a:r>
            <a:r>
              <a:rPr lang="en-US" sz="2800" b="1" dirty="0">
                <a:effectLst/>
                <a:latin typeface="CIDFont"/>
              </a:rPr>
              <a:t>Potential rating,	Club	Value,</a:t>
            </a:r>
            <a:r>
              <a:rPr lang="en-US" sz="2800" b="1" dirty="0">
                <a:latin typeface="CIDFont"/>
              </a:rPr>
              <a:t> </a:t>
            </a:r>
            <a:r>
              <a:rPr lang="en-US" sz="2800" b="1" dirty="0">
                <a:effectLst/>
                <a:latin typeface="CIDFont"/>
              </a:rPr>
              <a:t>Wage, Preferred Foot, Jersey No,</a:t>
            </a:r>
            <a:r>
              <a:rPr lang="en-US" sz="2800" b="1" dirty="0">
                <a:latin typeface="CIDFont"/>
              </a:rPr>
              <a:t> </a:t>
            </a:r>
            <a:r>
              <a:rPr lang="en-US" sz="2800" b="1" dirty="0">
                <a:effectLst/>
                <a:latin typeface="CIDFont"/>
              </a:rPr>
              <a:t>Joined, Height,</a:t>
            </a:r>
            <a:r>
              <a:rPr lang="en-US" sz="2800" b="1" dirty="0">
                <a:latin typeface="CIDFont"/>
              </a:rPr>
              <a:t> </a:t>
            </a:r>
            <a:r>
              <a:rPr lang="en-US" sz="2800" b="1" dirty="0">
                <a:effectLst/>
                <a:latin typeface="CIDFont"/>
              </a:rPr>
              <a:t>Weight</a:t>
            </a:r>
            <a:r>
              <a:rPr lang="en-US" sz="2800" b="1" dirty="0">
                <a:latin typeface="CIDFont"/>
              </a:rPr>
              <a:t>, </a:t>
            </a:r>
            <a:r>
              <a:rPr lang="en-US" sz="2800" b="1" dirty="0">
                <a:effectLst/>
                <a:latin typeface="CIDFont"/>
              </a:rPr>
              <a:t>Penalties</a:t>
            </a:r>
          </a:p>
          <a:p>
            <a:endParaRPr lang="en-IN" sz="2800" dirty="0"/>
          </a:p>
        </p:txBody>
      </p:sp>
      <p:pic>
        <p:nvPicPr>
          <p:cNvPr id="13" name="Picture 12">
            <a:extLst>
              <a:ext uri="{FF2B5EF4-FFF2-40B4-BE49-F238E27FC236}">
                <a16:creationId xmlns:a16="http://schemas.microsoft.com/office/drawing/2014/main" id="{74D85DE4-6508-DA56-0F5B-E71352295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03" y="1961427"/>
            <a:ext cx="4760279" cy="2677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1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9932-6A6F-125B-6BB1-8144916FB827}"/>
              </a:ext>
            </a:extLst>
          </p:cNvPr>
          <p:cNvSpPr>
            <a:spLocks noGrp="1"/>
          </p:cNvSpPr>
          <p:nvPr>
            <p:ph type="title"/>
          </p:nvPr>
        </p:nvSpPr>
        <p:spPr>
          <a:xfrm>
            <a:off x="-223958" y="414390"/>
            <a:ext cx="10132616" cy="1320800"/>
          </a:xfrm>
        </p:spPr>
        <p:txBody>
          <a:bodyPr>
            <a:normAutofit/>
          </a:bodyPr>
          <a:lstStyle/>
          <a:p>
            <a:pPr algn="ctr"/>
            <a:r>
              <a:rPr lang="en-US" sz="3200" b="1" dirty="0">
                <a:solidFill>
                  <a:schemeClr val="accent2">
                    <a:lumMod val="50000"/>
                  </a:schemeClr>
                </a:solidFill>
                <a:effectLst/>
                <a:latin typeface="Arial Black" panose="020B0A04020102020204" pitchFamily="34" charset="0"/>
              </a:rPr>
              <a:t>TOP 5 RANKING PLAYERS BASED ON THE DATASET</a:t>
            </a:r>
            <a:endParaRPr lang="en-IN" sz="5400" dirty="0">
              <a:solidFill>
                <a:schemeClr val="accent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F652F613-D661-27C2-BB6A-EBD58888C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12" y="2280025"/>
            <a:ext cx="4953255" cy="802222"/>
          </a:xfrm>
          <a:prstGeom prst="rect">
            <a:avLst/>
          </a:prstGeom>
          <a:ln>
            <a:solidFill>
              <a:schemeClr val="tx1"/>
            </a:solidFill>
          </a:ln>
        </p:spPr>
      </p:pic>
      <p:pic>
        <p:nvPicPr>
          <p:cNvPr id="6" name="Picture 5">
            <a:extLst>
              <a:ext uri="{FF2B5EF4-FFF2-40B4-BE49-F238E27FC236}">
                <a16:creationId xmlns:a16="http://schemas.microsoft.com/office/drawing/2014/main" id="{772CFD20-FF89-E08D-C2D2-B9A0578E7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12" y="3379968"/>
            <a:ext cx="8918676" cy="2724804"/>
          </a:xfrm>
          <a:prstGeom prst="rect">
            <a:avLst/>
          </a:prstGeom>
          <a:ln>
            <a:solidFill>
              <a:schemeClr val="tx1"/>
            </a:solidFill>
          </a:ln>
        </p:spPr>
      </p:pic>
      <p:sp>
        <p:nvSpPr>
          <p:cNvPr id="3" name="Title 1">
            <a:extLst>
              <a:ext uri="{FF2B5EF4-FFF2-40B4-BE49-F238E27FC236}">
                <a16:creationId xmlns:a16="http://schemas.microsoft.com/office/drawing/2014/main" id="{01A13F7D-69D0-63CD-FFA0-8A96C9084D7F}"/>
              </a:ext>
            </a:extLst>
          </p:cNvPr>
          <p:cNvSpPr txBox="1">
            <a:spLocks/>
          </p:cNvSpPr>
          <p:nvPr/>
        </p:nvSpPr>
        <p:spPr>
          <a:xfrm>
            <a:off x="5548906" y="2001309"/>
            <a:ext cx="6356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200" b="1" dirty="0">
                <a:latin typeface="CIDFont"/>
                <a:cs typeface="Arial" panose="020B0604020202020204" pitchFamily="34" charset="0"/>
              </a:rPr>
              <a:t>Both Ronaldo and Messi reign supreme with the leading Overall Rating.</a:t>
            </a:r>
            <a:r>
              <a:rPr lang="en-US" sz="2200" dirty="0">
                <a:latin typeface="CIDFont"/>
                <a:cs typeface="Arial" panose="020B0604020202020204" pitchFamily="34" charset="0"/>
              </a:rPr>
              <a:t> </a:t>
            </a:r>
            <a:endParaRPr lang="en-IN" sz="2200" b="1" dirty="0">
              <a:latin typeface="CIDFont"/>
              <a:cs typeface="Arial" panose="020B0604020202020204" pitchFamily="34" charset="0"/>
            </a:endParaRPr>
          </a:p>
        </p:txBody>
      </p:sp>
    </p:spTree>
    <p:extLst>
      <p:ext uri="{BB962C8B-B14F-4D97-AF65-F5344CB8AC3E}">
        <p14:creationId xmlns:p14="http://schemas.microsoft.com/office/powerpoint/2010/main" val="325899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a:xfrm>
            <a:off x="677334" y="247988"/>
            <a:ext cx="8596668" cy="871896"/>
          </a:xfrm>
        </p:spPr>
        <p:txBody>
          <a:bodyPr>
            <a:normAutofit/>
          </a:bodyPr>
          <a:lstStyle/>
          <a:p>
            <a:pPr algn="ctr"/>
            <a:r>
              <a:rPr lang="en-IN" dirty="0">
                <a:solidFill>
                  <a:schemeClr val="accent2">
                    <a:lumMod val="50000"/>
                  </a:schemeClr>
                </a:solidFill>
                <a:latin typeface="Arial Black" panose="020B0A04020102020204" pitchFamily="34" charset="0"/>
              </a:rPr>
              <a:t>TOP 5 CLUB</a:t>
            </a:r>
          </a:p>
        </p:txBody>
      </p:sp>
      <p:sp>
        <p:nvSpPr>
          <p:cNvPr id="6" name="TextBox 5">
            <a:extLst>
              <a:ext uri="{FF2B5EF4-FFF2-40B4-BE49-F238E27FC236}">
                <a16:creationId xmlns:a16="http://schemas.microsoft.com/office/drawing/2014/main" id="{1EF8BDB4-AFC2-0E48-B57E-6A7FA301C2F3}"/>
              </a:ext>
            </a:extLst>
          </p:cNvPr>
          <p:cNvSpPr txBox="1"/>
          <p:nvPr/>
        </p:nvSpPr>
        <p:spPr>
          <a:xfrm>
            <a:off x="74275" y="1521913"/>
            <a:ext cx="5420949" cy="1477328"/>
          </a:xfrm>
          <a:prstGeom prst="rect">
            <a:avLst/>
          </a:prstGeom>
          <a:noFill/>
          <a:ln>
            <a:no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5 Club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Potential rating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Average_Potential_Rating</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Fifa_D</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Club</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Average_Potential_Rating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pic>
        <p:nvPicPr>
          <p:cNvPr id="8" name="Picture 7">
            <a:extLst>
              <a:ext uri="{FF2B5EF4-FFF2-40B4-BE49-F238E27FC236}">
                <a16:creationId xmlns:a16="http://schemas.microsoft.com/office/drawing/2014/main" id="{B45550FA-EBF1-C8E8-1BB7-65365E398630}"/>
              </a:ext>
            </a:extLst>
          </p:cNvPr>
          <p:cNvPicPr>
            <a:picLocks noChangeAspect="1"/>
          </p:cNvPicPr>
          <p:nvPr/>
        </p:nvPicPr>
        <p:blipFill>
          <a:blip r:embed="rId2"/>
          <a:stretch>
            <a:fillRect/>
          </a:stretch>
        </p:blipFill>
        <p:spPr>
          <a:xfrm>
            <a:off x="395890" y="3513762"/>
            <a:ext cx="6317932" cy="2754171"/>
          </a:xfrm>
          <a:prstGeom prst="rect">
            <a:avLst/>
          </a:prstGeom>
          <a:ln>
            <a:solidFill>
              <a:schemeClr val="tx1"/>
            </a:solidFill>
          </a:ln>
        </p:spPr>
      </p:pic>
      <p:graphicFrame>
        <p:nvGraphicFramePr>
          <p:cNvPr id="10" name="Chart 9">
            <a:extLst>
              <a:ext uri="{FF2B5EF4-FFF2-40B4-BE49-F238E27FC236}">
                <a16:creationId xmlns:a16="http://schemas.microsoft.com/office/drawing/2014/main" id="{E5E27228-1054-3C1E-4E22-5661DE98F904}"/>
              </a:ext>
            </a:extLst>
          </p:cNvPr>
          <p:cNvGraphicFramePr/>
          <p:nvPr>
            <p:extLst>
              <p:ext uri="{D42A27DB-BD31-4B8C-83A1-F6EECF244321}">
                <p14:modId xmlns:p14="http://schemas.microsoft.com/office/powerpoint/2010/main" val="3441054384"/>
              </p:ext>
            </p:extLst>
          </p:nvPr>
        </p:nvGraphicFramePr>
        <p:xfrm>
          <a:off x="6856288" y="1521913"/>
          <a:ext cx="4424737" cy="25993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615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a:xfrm>
            <a:off x="225270" y="247987"/>
            <a:ext cx="9206405" cy="1320800"/>
          </a:xfrm>
        </p:spPr>
        <p:txBody>
          <a:bodyPr/>
          <a:lstStyle/>
          <a:p>
            <a:pPr algn="ctr"/>
            <a:r>
              <a:rPr lang="en-IN" b="1" dirty="0">
                <a:solidFill>
                  <a:schemeClr val="accent2">
                    <a:lumMod val="50000"/>
                  </a:schemeClr>
                </a:solidFill>
                <a:effectLst/>
                <a:latin typeface="Arial Black" panose="020B0A04020102020204" pitchFamily="34" charset="0"/>
                <a:cs typeface="Arial" panose="020B0604020202020204" pitchFamily="34" charset="0"/>
              </a:rPr>
              <a:t>COUNTRY WISE PLAYER ANALYSIS </a:t>
            </a:r>
            <a:endParaRPr lang="en-IN" dirty="0">
              <a:solidFill>
                <a:schemeClr val="accent2">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D29B5FBB-1B93-9E79-286E-111413C7CD82}"/>
              </a:ext>
            </a:extLst>
          </p:cNvPr>
          <p:cNvSpPr txBox="1"/>
          <p:nvPr/>
        </p:nvSpPr>
        <p:spPr>
          <a:xfrm>
            <a:off x="430754" y="1263707"/>
            <a:ext cx="5589902" cy="1754326"/>
          </a:xfrm>
          <a:prstGeom prst="rect">
            <a:avLst/>
          </a:prstGeom>
          <a:noFill/>
          <a:ln>
            <a:solidFill>
              <a:schemeClr val="tx1"/>
            </a:solid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10 Nationality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Player_Count</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Overall_rating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Average_rating</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Fifa_D</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Nationality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Player_Count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7DA115E5-DC7A-CE81-07E0-5D24677E0C5F}"/>
              </a:ext>
            </a:extLst>
          </p:cNvPr>
          <p:cNvPicPr>
            <a:picLocks noChangeAspect="1"/>
          </p:cNvPicPr>
          <p:nvPr/>
        </p:nvPicPr>
        <p:blipFill>
          <a:blip r:embed="rId2"/>
          <a:stretch>
            <a:fillRect/>
          </a:stretch>
        </p:blipFill>
        <p:spPr>
          <a:xfrm>
            <a:off x="1247531" y="3429000"/>
            <a:ext cx="6571102" cy="2981334"/>
          </a:xfrm>
          <a:prstGeom prst="rect">
            <a:avLst/>
          </a:prstGeom>
          <a:ln>
            <a:solidFill>
              <a:schemeClr val="tx1"/>
            </a:solidFill>
          </a:ln>
        </p:spPr>
      </p:pic>
      <p:sp>
        <p:nvSpPr>
          <p:cNvPr id="7" name="Title 1">
            <a:extLst>
              <a:ext uri="{FF2B5EF4-FFF2-40B4-BE49-F238E27FC236}">
                <a16:creationId xmlns:a16="http://schemas.microsoft.com/office/drawing/2014/main" id="{9FEE0BB9-02D6-1DDA-F190-D2EA84B5BCA3}"/>
              </a:ext>
            </a:extLst>
          </p:cNvPr>
          <p:cNvSpPr txBox="1">
            <a:spLocks/>
          </p:cNvSpPr>
          <p:nvPr/>
        </p:nvSpPr>
        <p:spPr>
          <a:xfrm>
            <a:off x="6020656" y="1979754"/>
            <a:ext cx="5999247"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200" b="1" dirty="0">
                <a:latin typeface="CIDFont"/>
              </a:rPr>
              <a:t>England contributes a significant number of players to the global footballing landscape.</a:t>
            </a:r>
            <a:endParaRPr lang="en-IN" sz="2200" b="1" dirty="0">
              <a:latin typeface="CIDFont"/>
              <a:cs typeface="Arial" panose="020B0604020202020204" pitchFamily="34" charset="0"/>
            </a:endParaRPr>
          </a:p>
        </p:txBody>
      </p:sp>
    </p:spTree>
    <p:extLst>
      <p:ext uri="{BB962C8B-B14F-4D97-AF65-F5344CB8AC3E}">
        <p14:creationId xmlns:p14="http://schemas.microsoft.com/office/powerpoint/2010/main" val="423936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r>
              <a:rPr lang="en-IN" dirty="0">
                <a:solidFill>
                  <a:schemeClr val="accent2">
                    <a:lumMod val="50000"/>
                  </a:schemeClr>
                </a:solidFill>
                <a:latin typeface="Arial Black" panose="020B0A04020102020204" pitchFamily="34" charset="0"/>
              </a:rPr>
              <a:t>AGE ANALYSIS :</a:t>
            </a:r>
          </a:p>
        </p:txBody>
      </p:sp>
      <p:pic>
        <p:nvPicPr>
          <p:cNvPr id="12" name="Picture 11">
            <a:extLst>
              <a:ext uri="{FF2B5EF4-FFF2-40B4-BE49-F238E27FC236}">
                <a16:creationId xmlns:a16="http://schemas.microsoft.com/office/drawing/2014/main" id="{DB91F6E6-B8AA-0ECE-1097-A1323A35B059}"/>
              </a:ext>
            </a:extLst>
          </p:cNvPr>
          <p:cNvPicPr>
            <a:picLocks noChangeAspect="1"/>
          </p:cNvPicPr>
          <p:nvPr/>
        </p:nvPicPr>
        <p:blipFill rotWithShape="1">
          <a:blip r:embed="rId2">
            <a:extLst>
              <a:ext uri="{28A0092B-C50C-407E-A947-70E740481C1C}">
                <a14:useLocalDpi xmlns:a14="http://schemas.microsoft.com/office/drawing/2010/main" val="0"/>
              </a:ext>
            </a:extLst>
          </a:blip>
          <a:srcRect r="47868"/>
          <a:stretch/>
        </p:blipFill>
        <p:spPr>
          <a:xfrm>
            <a:off x="6096000" y="3952731"/>
            <a:ext cx="3158442" cy="861301"/>
          </a:xfrm>
          <a:prstGeom prst="rect">
            <a:avLst/>
          </a:prstGeom>
          <a:ln>
            <a:solidFill>
              <a:schemeClr val="tx1"/>
            </a:solidFill>
          </a:ln>
        </p:spPr>
      </p:pic>
      <p:pic>
        <p:nvPicPr>
          <p:cNvPr id="14" name="Picture 13">
            <a:extLst>
              <a:ext uri="{FF2B5EF4-FFF2-40B4-BE49-F238E27FC236}">
                <a16:creationId xmlns:a16="http://schemas.microsoft.com/office/drawing/2014/main" id="{4A512564-3D94-12CE-6DE3-60673D8DF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547220"/>
            <a:ext cx="5770652" cy="567598"/>
          </a:xfrm>
          <a:prstGeom prst="rect">
            <a:avLst/>
          </a:prstGeom>
          <a:ln>
            <a:solidFill>
              <a:schemeClr val="tx1"/>
            </a:solidFill>
          </a:ln>
        </p:spPr>
      </p:pic>
      <p:pic>
        <p:nvPicPr>
          <p:cNvPr id="19" name="Picture 18">
            <a:extLst>
              <a:ext uri="{FF2B5EF4-FFF2-40B4-BE49-F238E27FC236}">
                <a16:creationId xmlns:a16="http://schemas.microsoft.com/office/drawing/2014/main" id="{DA449835-9309-6AEA-A007-C1AB333A643F}"/>
              </a:ext>
            </a:extLst>
          </p:cNvPr>
          <p:cNvPicPr>
            <a:picLocks noChangeAspect="1"/>
          </p:cNvPicPr>
          <p:nvPr/>
        </p:nvPicPr>
        <p:blipFill>
          <a:blip r:embed="rId4"/>
          <a:stretch>
            <a:fillRect/>
          </a:stretch>
        </p:blipFill>
        <p:spPr>
          <a:xfrm>
            <a:off x="325348" y="2000182"/>
            <a:ext cx="5509644" cy="363178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20" name="Title 1">
            <a:extLst>
              <a:ext uri="{FF2B5EF4-FFF2-40B4-BE49-F238E27FC236}">
                <a16:creationId xmlns:a16="http://schemas.microsoft.com/office/drawing/2014/main" id="{293E0061-40BC-F5C9-E7EE-ABE6EF2438C9}"/>
              </a:ext>
            </a:extLst>
          </p:cNvPr>
          <p:cNvSpPr txBox="1">
            <a:spLocks/>
          </p:cNvSpPr>
          <p:nvPr/>
        </p:nvSpPr>
        <p:spPr>
          <a:xfrm>
            <a:off x="5929049" y="2039550"/>
            <a:ext cx="6356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400" b="1" dirty="0">
                <a:solidFill>
                  <a:srgbClr val="000000"/>
                </a:solidFill>
                <a:effectLst/>
                <a:latin typeface="CIDFont"/>
              </a:rPr>
              <a:t>O.</a:t>
            </a:r>
            <a:r>
              <a:rPr lang="en-US" sz="2400" b="1" dirty="0">
                <a:effectLst/>
                <a:latin typeface="CIDFont"/>
              </a:rPr>
              <a:t> </a:t>
            </a:r>
            <a:r>
              <a:rPr lang="en-IN" sz="2400" b="1" i="0" dirty="0">
                <a:effectLst/>
                <a:latin typeface="CIDFont"/>
              </a:rPr>
              <a:t>Pérez</a:t>
            </a:r>
            <a:r>
              <a:rPr lang="en-IN" sz="1800" b="1" i="0" dirty="0">
                <a:effectLst/>
                <a:latin typeface="CIDFont"/>
              </a:rPr>
              <a:t> </a:t>
            </a:r>
            <a:r>
              <a:rPr lang="en-US" sz="2400" b="1" dirty="0">
                <a:solidFill>
                  <a:srgbClr val="000000"/>
                </a:solidFill>
                <a:effectLst/>
                <a:latin typeface="CIDFont"/>
              </a:rPr>
              <a:t>of Mexico was the oldest </a:t>
            </a:r>
            <a:endParaRPr lang="en-US" sz="1800" dirty="0"/>
          </a:p>
          <a:p>
            <a:r>
              <a:rPr lang="en-US" sz="2400" b="1" dirty="0">
                <a:solidFill>
                  <a:srgbClr val="000000"/>
                </a:solidFill>
                <a:effectLst/>
                <a:latin typeface="CIDFont"/>
              </a:rPr>
              <a:t>player in given dataset with a age of 45 years.</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388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pPr algn="ctr"/>
            <a:r>
              <a:rPr lang="en-IN" dirty="0">
                <a:solidFill>
                  <a:schemeClr val="accent2">
                    <a:lumMod val="50000"/>
                  </a:schemeClr>
                </a:solidFill>
                <a:latin typeface="Arial Black" panose="020B0A04020102020204" pitchFamily="34" charset="0"/>
              </a:rPr>
              <a:t>MARKET VALUE ANALYSIS :</a:t>
            </a:r>
          </a:p>
        </p:txBody>
      </p:sp>
      <p:pic>
        <p:nvPicPr>
          <p:cNvPr id="10" name="Picture 9">
            <a:extLst>
              <a:ext uri="{FF2B5EF4-FFF2-40B4-BE49-F238E27FC236}">
                <a16:creationId xmlns:a16="http://schemas.microsoft.com/office/drawing/2014/main" id="{90E445D5-0016-B629-BD3F-AEE40C433001}"/>
              </a:ext>
            </a:extLst>
          </p:cNvPr>
          <p:cNvPicPr>
            <a:picLocks noChangeAspect="1"/>
          </p:cNvPicPr>
          <p:nvPr/>
        </p:nvPicPr>
        <p:blipFill rotWithShape="1">
          <a:blip r:embed="rId2">
            <a:extLst>
              <a:ext uri="{28A0092B-C50C-407E-A947-70E740481C1C}">
                <a14:useLocalDpi xmlns:a14="http://schemas.microsoft.com/office/drawing/2010/main" val="0"/>
              </a:ext>
            </a:extLst>
          </a:blip>
          <a:srcRect l="1328" t="1445"/>
          <a:stretch/>
        </p:blipFill>
        <p:spPr>
          <a:xfrm>
            <a:off x="677334" y="3569019"/>
            <a:ext cx="7131207" cy="2411551"/>
          </a:xfrm>
          <a:prstGeom prst="rect">
            <a:avLst/>
          </a:prstGeom>
          <a:ln>
            <a:solidFill>
              <a:schemeClr val="tx1"/>
            </a:solidFill>
          </a:ln>
        </p:spPr>
      </p:pic>
      <p:pic>
        <p:nvPicPr>
          <p:cNvPr id="13" name="Picture 12">
            <a:extLst>
              <a:ext uri="{FF2B5EF4-FFF2-40B4-BE49-F238E27FC236}">
                <a16:creationId xmlns:a16="http://schemas.microsoft.com/office/drawing/2014/main" id="{AB773C1D-7482-E02E-B0DE-1FF98D9A9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15" y="1930400"/>
            <a:ext cx="5363972" cy="958899"/>
          </a:xfrm>
          <a:prstGeom prst="rect">
            <a:avLst/>
          </a:prstGeom>
          <a:ln>
            <a:solidFill>
              <a:schemeClr val="tx1"/>
            </a:solidFill>
          </a:ln>
        </p:spPr>
      </p:pic>
      <p:sp>
        <p:nvSpPr>
          <p:cNvPr id="3" name="Title 1">
            <a:extLst>
              <a:ext uri="{FF2B5EF4-FFF2-40B4-BE49-F238E27FC236}">
                <a16:creationId xmlns:a16="http://schemas.microsoft.com/office/drawing/2014/main" id="{5BAADA3B-ED7D-E665-3DDE-E0C9CE66FFAB}"/>
              </a:ext>
            </a:extLst>
          </p:cNvPr>
          <p:cNvSpPr txBox="1">
            <a:spLocks/>
          </p:cNvSpPr>
          <p:nvPr/>
        </p:nvSpPr>
        <p:spPr>
          <a:xfrm>
            <a:off x="5785212" y="2069651"/>
            <a:ext cx="5999247"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200" b="1" dirty="0">
                <a:latin typeface="CIDFont"/>
              </a:rPr>
              <a:t>Among all players, Neymar holds the distinction of having the highest market value.</a:t>
            </a:r>
            <a:endParaRPr lang="en-IN" sz="2200" b="1" dirty="0">
              <a:latin typeface="CIDFont"/>
              <a:cs typeface="Arial" panose="020B0604020202020204" pitchFamily="34" charset="0"/>
            </a:endParaRPr>
          </a:p>
        </p:txBody>
      </p:sp>
    </p:spTree>
    <p:extLst>
      <p:ext uri="{BB962C8B-B14F-4D97-AF65-F5344CB8AC3E}">
        <p14:creationId xmlns:p14="http://schemas.microsoft.com/office/powerpoint/2010/main" val="3314579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992</TotalTime>
  <Words>364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CIDFont</vt:lpstr>
      <vt:lpstr>Consolas</vt:lpstr>
      <vt:lpstr>Trebuchet MS</vt:lpstr>
      <vt:lpstr>Wingdings</vt:lpstr>
      <vt:lpstr>Wingdings 3</vt:lpstr>
      <vt:lpstr>Facet</vt:lpstr>
      <vt:lpstr>FIFA PLAYERS STATISTICAL DETAILS</vt:lpstr>
      <vt:lpstr>CONTENT :</vt:lpstr>
      <vt:lpstr>BACKGROUND :</vt:lpstr>
      <vt:lpstr>ABOUT:</vt:lpstr>
      <vt:lpstr>TOP 5 RANKING PLAYERS BASED ON THE DATASET</vt:lpstr>
      <vt:lpstr>TOP 5 CLUB</vt:lpstr>
      <vt:lpstr>COUNTRY WISE PLAYER ANALYSIS </vt:lpstr>
      <vt:lpstr>AGE ANALYSIS :</vt:lpstr>
      <vt:lpstr>MARKET VALUE ANALYSIS :</vt:lpstr>
      <vt:lpstr>WAGE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PLAYERS STATISTICAL DETAILS</dc:title>
  <dc:creator>Rishika Bhunia</dc:creator>
  <cp:lastModifiedBy>Rishika Bhunia</cp:lastModifiedBy>
  <cp:revision>7</cp:revision>
  <dcterms:created xsi:type="dcterms:W3CDTF">2024-05-17T12:15:58Z</dcterms:created>
  <dcterms:modified xsi:type="dcterms:W3CDTF">2024-06-13T19:19:04Z</dcterms:modified>
</cp:coreProperties>
</file>