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35366A-BBD9-4481-9740-F1E6BDDE8E0D}" v="1" dt="2025-02-20T09:49:41.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ka Bajaj" userId="ed01d5331fc0df67" providerId="LiveId" clId="{7C35366A-BBD9-4481-9740-F1E6BDDE8E0D}"/>
    <pc:docChg chg="modSld">
      <pc:chgData name="Rishika Bajaj" userId="ed01d5331fc0df67" providerId="LiveId" clId="{7C35366A-BBD9-4481-9740-F1E6BDDE8E0D}" dt="2025-02-20T09:49:31.469" v="13"/>
      <pc:docMkLst>
        <pc:docMk/>
      </pc:docMkLst>
      <pc:sldChg chg="modSp mod">
        <pc:chgData name="Rishika Bajaj" userId="ed01d5331fc0df67" providerId="LiveId" clId="{7C35366A-BBD9-4481-9740-F1E6BDDE8E0D}" dt="2025-02-20T09:49:15.476" v="12" actId="5793"/>
        <pc:sldMkLst>
          <pc:docMk/>
          <pc:sldMk cId="2900153716" sldId="2146847054"/>
        </pc:sldMkLst>
        <pc:spChg chg="mod">
          <ac:chgData name="Rishika Bajaj" userId="ed01d5331fc0df67" providerId="LiveId" clId="{7C35366A-BBD9-4481-9740-F1E6BDDE8E0D}" dt="2025-02-20T09:49:15.476" v="12" actId="5793"/>
          <ac:spMkLst>
            <pc:docMk/>
            <pc:sldMk cId="2900153716" sldId="2146847054"/>
            <ac:spMk id="3" creationId="{B2678641-EEA3-4EC4-BF39-4075B0C120E8}"/>
          </ac:spMkLst>
        </pc:spChg>
      </pc:sldChg>
      <pc:sldChg chg="modSp mod">
        <pc:chgData name="Rishika Bajaj" userId="ed01d5331fc0df67" providerId="LiveId" clId="{7C35366A-BBD9-4481-9740-F1E6BDDE8E0D}" dt="2025-02-20T09:49:31.469" v="13"/>
        <pc:sldMkLst>
          <pc:docMk/>
          <pc:sldMk cId="2230664768" sldId="2146847061"/>
        </pc:sldMkLst>
        <pc:spChg chg="mod">
          <ac:chgData name="Rishika Bajaj" userId="ed01d5331fc0df67" providerId="LiveId" clId="{7C35366A-BBD9-4481-9740-F1E6BDDE8E0D}" dt="2025-02-20T09:49:31.469" v="13"/>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shikaBajaj31/AICTE-Cyber-Securit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Rishika Bajaj</a:t>
            </a:r>
          </a:p>
          <a:p>
            <a:r>
              <a:rPr lang="en-US" sz="2000" b="1" dirty="0">
                <a:solidFill>
                  <a:schemeClr val="accent1">
                    <a:lumMod val="75000"/>
                  </a:schemeClr>
                </a:solidFill>
                <a:latin typeface="Arial"/>
                <a:cs typeface="Arial"/>
              </a:rPr>
              <a:t>Student Name : Rishika Bajaj</a:t>
            </a:r>
          </a:p>
          <a:p>
            <a:r>
              <a:rPr lang="en-US" sz="2000" b="1" dirty="0">
                <a:solidFill>
                  <a:schemeClr val="accent1">
                    <a:lumMod val="75000"/>
                  </a:schemeClr>
                </a:solidFill>
                <a:latin typeface="Arial"/>
                <a:cs typeface="Arial"/>
              </a:rPr>
              <a:t>College Name : NIMS University, Rajasthan</a:t>
            </a:r>
          </a:p>
          <a:p>
            <a:r>
              <a:rPr lang="en-US" sz="2000" b="1" dirty="0">
                <a:solidFill>
                  <a:schemeClr val="accent1">
                    <a:lumMod val="75000"/>
                  </a:schemeClr>
                </a:solidFill>
                <a:latin typeface="Arial"/>
                <a:cs typeface="Arial"/>
              </a:rPr>
              <a:t>Department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[Artificial intelligence and machine learning]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The primary challenge in secure data hiding is embedding sensitive information within an image without altering its visual quality while ensuring strong security measures against unauthorized access and detection. Existing steganographic techniques may be vulnerable to statistical and visual analysis, leading to possible data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Hardware used : Lenovo i5 12 GB/512 GB</a:t>
            </a:r>
          </a:p>
          <a:p>
            <a:pPr marL="0" indent="0">
              <a:buNone/>
            </a:pPr>
            <a:r>
              <a:rPr lang="en-IN" dirty="0"/>
              <a:t>Programming Languages used : Python</a:t>
            </a:r>
          </a:p>
          <a:p>
            <a:pPr marL="0" indent="0">
              <a:buNone/>
            </a:pPr>
            <a:r>
              <a:rPr lang="en-IN" dirty="0"/>
              <a:t>Libraries used : OpenCV, PIL[Pillow]</a:t>
            </a:r>
          </a:p>
          <a:p>
            <a:pPr marL="0" indent="0">
              <a:buNone/>
            </a:pPr>
            <a:r>
              <a:rPr lang="en-IN" dirty="0"/>
              <a:t>Image Format used : PNG</a:t>
            </a:r>
          </a:p>
          <a:p>
            <a:pPr marL="0" indent="0">
              <a:buNone/>
            </a:pPr>
            <a:r>
              <a:rPr lang="en-IN" dirty="0"/>
              <a:t>Cryptography method used : AES Encryption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42900" indent="-342900">
              <a:buAutoNum type="arabicPeriod"/>
            </a:pPr>
            <a:r>
              <a:rPr lang="en-IN" sz="1800" b="1" dirty="0">
                <a:solidFill>
                  <a:srgbClr val="0F0F0F"/>
                </a:solidFill>
              </a:rPr>
              <a:t>Password – Protected Decryption</a:t>
            </a:r>
          </a:p>
          <a:p>
            <a:pPr marL="342900" indent="-342900">
              <a:buAutoNum type="arabicPeriod"/>
            </a:pPr>
            <a:r>
              <a:rPr lang="en-IN" sz="1800" b="1" dirty="0">
                <a:solidFill>
                  <a:srgbClr val="0F0F0F"/>
                </a:solidFill>
              </a:rPr>
              <a:t>Direct Pixel Manipulation for Data Hiding</a:t>
            </a:r>
          </a:p>
          <a:p>
            <a:pPr marL="342900" indent="-342900">
              <a:buAutoNum type="arabicPeriod"/>
            </a:pPr>
            <a:r>
              <a:rPr lang="en-IN" sz="1800" b="1" dirty="0">
                <a:solidFill>
                  <a:srgbClr val="0F0F0F"/>
                </a:solidFill>
              </a:rPr>
              <a:t>Lightweight and Fast Execution</a:t>
            </a:r>
          </a:p>
          <a:p>
            <a:pPr marL="342900" indent="-342900">
              <a:buAutoNum type="arabicPeriod"/>
            </a:pPr>
            <a:r>
              <a:rPr lang="en-IN" sz="1800" b="1" dirty="0">
                <a:solidFill>
                  <a:srgbClr val="0F0F0F"/>
                </a:solidFill>
              </a:rPr>
              <a:t>Simple Encryption Mechanism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 Security and Ethical Hackers</a:t>
            </a:r>
          </a:p>
          <a:p>
            <a:r>
              <a:rPr lang="en-IN" dirty="0"/>
              <a:t>Intelligence Agencies &amp; Military</a:t>
            </a:r>
          </a:p>
          <a:p>
            <a:r>
              <a:rPr lang="en-IN" dirty="0"/>
              <a:t>Banking &amp; Finance Institutions</a:t>
            </a:r>
          </a:p>
          <a:p>
            <a:r>
              <a:rPr lang="en-IN" dirty="0"/>
              <a:t>Software Developers &amp; Security Researchers</a:t>
            </a:r>
          </a:p>
          <a:p>
            <a:r>
              <a:rPr lang="en-IN" dirty="0"/>
              <a:t>Journalists &amp; Whistleblowers</a:t>
            </a:r>
          </a:p>
          <a:p>
            <a:r>
              <a:rPr lang="en-IN" dirty="0"/>
              <a:t>Lawyers &amp; Legal Professionals</a:t>
            </a:r>
          </a:p>
          <a:p>
            <a:r>
              <a:rPr lang="en-IN" dirty="0"/>
              <a:t>Digital Artists and Content creators</a:t>
            </a:r>
          </a:p>
          <a:p>
            <a:r>
              <a:rPr lang="en-IN" dirty="0"/>
              <a:t>Medical Industry (Steganography in Medical Imaging)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3512921-089D-4364-7980-BCB7F15DEF57}"/>
              </a:ext>
            </a:extLst>
          </p:cNvPr>
          <p:cNvPicPr>
            <a:picLocks noGrp="1" noChangeAspect="1"/>
          </p:cNvPicPr>
          <p:nvPr>
            <p:ph idx="1"/>
          </p:nvPr>
        </p:nvPicPr>
        <p:blipFill>
          <a:blip r:embed="rId2"/>
          <a:stretch>
            <a:fillRect/>
          </a:stretch>
        </p:blipFill>
        <p:spPr>
          <a:xfrm>
            <a:off x="581193" y="1323892"/>
            <a:ext cx="6331672" cy="3772155"/>
          </a:xfrm>
        </p:spPr>
      </p:pic>
      <p:pic>
        <p:nvPicPr>
          <p:cNvPr id="7" name="Picture 6">
            <a:extLst>
              <a:ext uri="{FF2B5EF4-FFF2-40B4-BE49-F238E27FC236}">
                <a16:creationId xmlns:a16="http://schemas.microsoft.com/office/drawing/2014/main" id="{0BD3C3E6-F5DC-8EEE-49F3-FDFB64F20FF1}"/>
              </a:ext>
            </a:extLst>
          </p:cNvPr>
          <p:cNvPicPr>
            <a:picLocks noChangeAspect="1"/>
          </p:cNvPicPr>
          <p:nvPr/>
        </p:nvPicPr>
        <p:blipFill>
          <a:blip r:embed="rId3"/>
          <a:stretch>
            <a:fillRect/>
          </a:stretch>
        </p:blipFill>
        <p:spPr>
          <a:xfrm>
            <a:off x="581193" y="5202390"/>
            <a:ext cx="6331672" cy="953454"/>
          </a:xfrm>
          <a:prstGeom prst="rect">
            <a:avLst/>
          </a:prstGeom>
        </p:spPr>
      </p:pic>
      <p:pic>
        <p:nvPicPr>
          <p:cNvPr id="9" name="Picture 8">
            <a:extLst>
              <a:ext uri="{FF2B5EF4-FFF2-40B4-BE49-F238E27FC236}">
                <a16:creationId xmlns:a16="http://schemas.microsoft.com/office/drawing/2014/main" id="{1068FEFE-07B2-656A-4AAA-2A3EEE623FDE}"/>
              </a:ext>
            </a:extLst>
          </p:cNvPr>
          <p:cNvPicPr>
            <a:picLocks noChangeAspect="1"/>
          </p:cNvPicPr>
          <p:nvPr/>
        </p:nvPicPr>
        <p:blipFill>
          <a:blip r:embed="rId4"/>
          <a:stretch>
            <a:fillRect/>
          </a:stretch>
        </p:blipFill>
        <p:spPr>
          <a:xfrm>
            <a:off x="7406641" y="967304"/>
            <a:ext cx="3557015" cy="2701192"/>
          </a:xfrm>
          <a:prstGeom prst="rect">
            <a:avLst/>
          </a:prstGeom>
        </p:spPr>
      </p:pic>
      <p:pic>
        <p:nvPicPr>
          <p:cNvPr id="11" name="Picture 10">
            <a:extLst>
              <a:ext uri="{FF2B5EF4-FFF2-40B4-BE49-F238E27FC236}">
                <a16:creationId xmlns:a16="http://schemas.microsoft.com/office/drawing/2014/main" id="{04B228F5-EBEC-0EB4-3628-999C2BFF2FE2}"/>
              </a:ext>
            </a:extLst>
          </p:cNvPr>
          <p:cNvPicPr>
            <a:picLocks noChangeAspect="1"/>
          </p:cNvPicPr>
          <p:nvPr/>
        </p:nvPicPr>
        <p:blipFill>
          <a:blip r:embed="rId5"/>
          <a:stretch>
            <a:fillRect/>
          </a:stretch>
        </p:blipFill>
        <p:spPr>
          <a:xfrm>
            <a:off x="7406641" y="3769702"/>
            <a:ext cx="3557015" cy="26526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8699968" cy="4673324"/>
          </a:xfrm>
        </p:spPr>
        <p:txBody>
          <a:bodyPr/>
          <a:lstStyle/>
          <a:p>
            <a:r>
              <a:rPr lang="en-US" dirty="0"/>
              <a:t>In today's digital world, ensuring confidential communication and data security is more critical than ever. Traditional encryption techniques can protect data, but they do not hide its existence, making them susceptible to detection and attacks. Steganography provides a covert method of communication by embedding secret messages within digital images, ensuring that sensitive information remains undetectable.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https://github.com/RishikaBajaj31/AICTE-Cyber-Security-Project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273</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Rishika Bajaj</cp:lastModifiedBy>
  <cp:revision>26</cp:revision>
  <dcterms:created xsi:type="dcterms:W3CDTF">2021-05-26T16:50:10Z</dcterms:created>
  <dcterms:modified xsi:type="dcterms:W3CDTF">2025-02-20T09:49:41Z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