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38"/>
  </p:notesMasterIdLst>
  <p:handoutMasterIdLst>
    <p:handoutMasterId r:id="rId39"/>
  </p:handoutMasterIdLst>
  <p:sldIdLst>
    <p:sldId id="442" r:id="rId4"/>
    <p:sldId id="472" r:id="rId5"/>
    <p:sldId id="473" r:id="rId6"/>
    <p:sldId id="443" r:id="rId7"/>
    <p:sldId id="453" r:id="rId8"/>
    <p:sldId id="445" r:id="rId9"/>
    <p:sldId id="464" r:id="rId10"/>
    <p:sldId id="446" r:id="rId11"/>
    <p:sldId id="465" r:id="rId12"/>
    <p:sldId id="466" r:id="rId13"/>
    <p:sldId id="467" r:id="rId14"/>
    <p:sldId id="449" r:id="rId15"/>
    <p:sldId id="468" r:id="rId16"/>
    <p:sldId id="469" r:id="rId17"/>
    <p:sldId id="471" r:id="rId18"/>
    <p:sldId id="447" r:id="rId19"/>
    <p:sldId id="489" r:id="rId20"/>
    <p:sldId id="491" r:id="rId21"/>
    <p:sldId id="474" r:id="rId22"/>
    <p:sldId id="492" r:id="rId23"/>
    <p:sldId id="488" r:id="rId24"/>
    <p:sldId id="487" r:id="rId25"/>
    <p:sldId id="486" r:id="rId26"/>
    <p:sldId id="485" r:id="rId27"/>
    <p:sldId id="484" r:id="rId28"/>
    <p:sldId id="483" r:id="rId29"/>
    <p:sldId id="482" r:id="rId30"/>
    <p:sldId id="481" r:id="rId31"/>
    <p:sldId id="480" r:id="rId32"/>
    <p:sldId id="479" r:id="rId33"/>
    <p:sldId id="478" r:id="rId34"/>
    <p:sldId id="477" r:id="rId35"/>
    <p:sldId id="476" r:id="rId36"/>
    <p:sldId id="475" r:id="rId37"/>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xmlns="">
        <p14:section name="Default Section" id="{A1A4551E-6630-4113-99EB-A56F4D31A7D1}">
          <p14:sldIdLst>
            <p14:sldId id="442"/>
            <p14:sldId id="453"/>
            <p14:sldId id="462"/>
            <p14:sldId id="443"/>
            <p14:sldId id="463"/>
            <p14:sldId id="445"/>
            <p14:sldId id="464"/>
            <p14:sldId id="446"/>
            <p14:sldId id="465"/>
            <p14:sldId id="466"/>
            <p14:sldId id="449"/>
            <p14:sldId id="468"/>
            <p14:sldId id="469"/>
            <p14:sldId id="470"/>
            <p14:sldId id="471"/>
            <p14:sldId id="467"/>
            <p14:sldId id="447"/>
            <p14:sldId id="454"/>
            <p14:sldId id="455"/>
            <p14:sldId id="461"/>
            <p14:sldId id="456"/>
            <p14:sldId id="457"/>
            <p14:sldId id="458"/>
            <p14:sldId id="459"/>
            <p14:sldId id="46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xmlns=""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3366FF"/>
    <a:srgbClr val="FF0066"/>
    <a:srgbClr val="FF3399"/>
    <a:srgbClr val="AC0000"/>
    <a:srgbClr val="B9077E"/>
    <a:srgbClr val="9C248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88" autoAdjust="0"/>
    <p:restoredTop sz="94394" autoAdjust="0"/>
  </p:normalViewPr>
  <p:slideViewPr>
    <p:cSldViewPr>
      <p:cViewPr varScale="1">
        <p:scale>
          <a:sx n="88" d="100"/>
          <a:sy n="88" d="100"/>
        </p:scale>
        <p:origin x="-1171" y="-77"/>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24 January 2023</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xmlns=""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24 January 2023</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xmlns=""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24 January 2023</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xmlns="" val="320127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24-Jan-23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24-Jan-23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24-Jan-23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24-Jan-23</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24-Jan-23</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24-Jan-23</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24-Jan-23</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24-Jan-23</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24-Jan-23</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24-Jan-23</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24-Jan-23</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24-Jan-23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24-Jan-23</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24-Jan-23</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24-Jan-23</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24-Jan-23</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24-Jan-23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24-Jan-23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24-Jan-23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24-Jan-23</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24-Jan-23</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24-Jan-23</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24-Jan-23</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24-Jan-23</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24-Jan-23</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24-Jan-23</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24-Jan-23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24-Jan-23</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24-Jan-23</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24-Jan-23</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24-Jan-23</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24-Jan-23</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24-Jan-23</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24-Jan-23</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24-Jan-23</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24-Jan-23</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24-Jan-23</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irebase.google.com/" TargetMode="External"/><Relationship Id="rId2" Type="http://schemas.openxmlformats.org/officeDocument/2006/relationships/hyperlink" Target="https://www.geeksforgeeks.org/reactjs/" TargetMode="External"/><Relationship Id="rId1" Type="http://schemas.openxmlformats.org/officeDocument/2006/relationships/slideLayout" Target="../slideLayouts/slideLayout2.xml"/><Relationship Id="rId4" Type="http://schemas.openxmlformats.org/officeDocument/2006/relationships/hyperlink" Target="https://www.geeksforgeeks.org/nodej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2987823" y="2564905"/>
            <a:ext cx="6074887" cy="4156570"/>
          </a:xfrm>
        </p:spPr>
        <p:txBody>
          <a:bodyPr/>
          <a:lstStyle/>
          <a:p>
            <a:endParaRPr lang="en-US" dirty="0">
              <a:latin typeface="Times New Roman" panose="02020603050405020304" pitchFamily="18" charset="0"/>
              <a:cs typeface="Times New Roman" panose="02020603050405020304" pitchFamily="18" charset="0"/>
            </a:endParaRPr>
          </a:p>
          <a:p>
            <a:pPr algn="l"/>
            <a:r>
              <a:rPr lang="en-US" sz="2400" b="1" dirty="0">
                <a:latin typeface="Times New Roman" panose="02020603050405020304" pitchFamily="18" charset="0"/>
                <a:cs typeface="Times New Roman" panose="02020603050405020304" pitchFamily="18" charset="0"/>
              </a:rPr>
              <a:t>             GUIDE:</a:t>
            </a:r>
            <a:r>
              <a:rPr lang="en-US" sz="2000" dirty="0">
                <a:latin typeface="Times New Roman" panose="02020603050405020304" pitchFamily="18" charset="0"/>
                <a:cs typeface="Times New Roman" panose="02020603050405020304" pitchFamily="18" charset="0"/>
              </a:rPr>
              <a:t>Ms.K.Chitra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MCA., M.Phil.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Team Members:</a:t>
            </a:r>
          </a:p>
          <a:p>
            <a:pPr algn="l"/>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PRIYA DHARSHINI Y.G       22MCR083</a:t>
            </a:r>
          </a:p>
          <a:p>
            <a:pPr algn="l"/>
            <a:r>
              <a:rPr lang="en-US" sz="2000" dirty="0">
                <a:latin typeface="Times New Roman" panose="02020603050405020304" pitchFamily="18" charset="0"/>
                <a:cs typeface="Times New Roman" panose="02020603050405020304" pitchFamily="18" charset="0"/>
              </a:rPr>
              <a:t>                      RAJEEV RAJAN                    22MCR087</a:t>
            </a:r>
          </a:p>
          <a:p>
            <a:pPr algn="l"/>
            <a:r>
              <a:rPr lang="en-US" sz="2000" dirty="0">
                <a:latin typeface="Times New Roman" panose="02020603050405020304" pitchFamily="18" charset="0"/>
                <a:cs typeface="Times New Roman" panose="02020603050405020304" pitchFamily="18" charset="0"/>
              </a:rPr>
              <a:t>                      RISHIKA                    E          22MCR089</a:t>
            </a: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pPr>
              <a:defRPr/>
            </a:pPr>
            <a:fld id="{1DCBEF2C-2FC6-4550-AD19-8608845C5ED5}" type="datetime5">
              <a:rPr lang="en-US" smtClean="0">
                <a:latin typeface="Times New Roman" panose="02020603050405020304" pitchFamily="18" charset="0"/>
                <a:cs typeface="Times New Roman" panose="02020603050405020304" pitchFamily="18" charset="0"/>
              </a:rPr>
              <a:pPr>
                <a:defRPr/>
              </a:pPr>
              <a:t>24-Jan-23</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35909" y="500042"/>
            <a:ext cx="6108091" cy="1631216"/>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endPar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endParaRPr lang="en-IN"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AF02AFFD-8CB1-4416-B227-37B6A21D8984}"/>
              </a:ext>
            </a:extLst>
          </p:cNvPr>
          <p:cNvSpPr txBox="1"/>
          <p:nvPr/>
        </p:nvSpPr>
        <p:spPr>
          <a:xfrm>
            <a:off x="3118954" y="1571612"/>
            <a:ext cx="6025046" cy="1138773"/>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ONLINE FLOWER SHOP MANAGEMENT SYSTEM</a:t>
            </a:r>
          </a:p>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3244" y="4929890"/>
            <a:ext cx="1512167" cy="6541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51521" y="5697902"/>
            <a:ext cx="1619672" cy="583063"/>
          </a:xfrm>
          <a:prstGeom prst="rect">
            <a:avLst/>
          </a:prstGeom>
        </p:spPr>
      </p:pic>
      <p:sp>
        <p:nvSpPr>
          <p:cNvPr id="13" name="Rectangle 12"/>
          <p:cNvSpPr/>
          <p:nvPr/>
        </p:nvSpPr>
        <p:spPr>
          <a:xfrm>
            <a:off x="81289" y="3513794"/>
            <a:ext cx="2108269" cy="369332"/>
          </a:xfrm>
          <a:prstGeom prst="rect">
            <a:avLst/>
          </a:prstGeom>
        </p:spPr>
        <p:txBody>
          <a:bodyPr wrap="none">
            <a:spAutoFit/>
          </a:bodyPr>
          <a:lstStyle/>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 association with:</a:t>
            </a:r>
            <a:endParaRPr lang="en-US" sz="1200" b="1" dirty="0">
              <a:latin typeface="Times New Roman" pitchFamily="18" charset="0"/>
              <a:ea typeface="Cambria" panose="02040503050406030204" pitchFamily="18" charset="0"/>
              <a:cs typeface="Times New Roman" pitchFamily="18" charset="0"/>
            </a:endParaRPr>
          </a:p>
        </p:txBody>
      </p:sp>
      <p:pic>
        <p:nvPicPr>
          <p:cNvPr id="16" name="Picture 15" descr="F:\KEC\IIC\EMDC Logo.jpg"/>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46849" y="3922859"/>
            <a:ext cx="777151" cy="839312"/>
          </a:xfrm>
          <a:prstGeom prst="rect">
            <a:avLst/>
          </a:prstGeom>
          <a:noFill/>
          <a:ln>
            <a:noFill/>
          </a:ln>
        </p:spPr>
      </p:pic>
      <p:pic>
        <p:nvPicPr>
          <p:cNvPr id="15" name="Picture 14"/>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0" y="-13517"/>
            <a:ext cx="1259632" cy="1517856"/>
          </a:xfrm>
          <a:prstGeom prst="rect">
            <a:avLst/>
          </a:prstGeom>
        </p:spPr>
      </p:pic>
      <p:pic>
        <p:nvPicPr>
          <p:cNvPr id="18" name="Picture 17" descr="G:\TBI\TBI@KEC Logos\K Transform\6-5x4 product centre.jpg"/>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308301" y="1335590"/>
            <a:ext cx="1713898" cy="1490467"/>
          </a:xfrm>
          <a:prstGeom prst="rect">
            <a:avLst/>
          </a:prstGeom>
          <a:noFill/>
          <a:ln>
            <a:noFill/>
          </a:ln>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BA1B3-7781-E357-46B6-24F55B6C1D97}"/>
              </a:ext>
            </a:extLst>
          </p:cNvPr>
          <p:cNvSpPr>
            <a:spLocks noGrp="1"/>
          </p:cNvSpPr>
          <p:nvPr>
            <p:ph type="title"/>
          </p:nvPr>
        </p:nvSpPr>
        <p:spPr>
          <a:xfrm>
            <a:off x="714348" y="785794"/>
            <a:ext cx="8157592" cy="864096"/>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SYSTEM REQUIREMENTS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78BA1FA-151D-A481-D1F7-2F0DE4A66A1F}"/>
              </a:ext>
            </a:extLst>
          </p:cNvPr>
          <p:cNvSpPr>
            <a:spLocks noGrp="1"/>
          </p:cNvSpPr>
          <p:nvPr>
            <p:ph idx="1"/>
          </p:nvPr>
        </p:nvSpPr>
        <p:spPr>
          <a:xfrm>
            <a:off x="683568" y="1928801"/>
            <a:ext cx="8229600" cy="4668551"/>
          </a:xfrm>
        </p:spPr>
        <p:txBody>
          <a:bodyPr/>
          <a:lstStyle/>
          <a:p>
            <a:pPr marL="0" indent="0">
              <a:lnSpc>
                <a:spcPct val="150000"/>
              </a:lnSpc>
              <a:buNone/>
            </a:pPr>
            <a:r>
              <a:rPr lang="en-US" sz="2400" b="1" dirty="0" smtClean="0">
                <a:latin typeface="Times New Roman" panose="02020603050405020304" pitchFamily="18" charset="0"/>
                <a:cs typeface="Times New Roman" panose="02020603050405020304" pitchFamily="18" charset="0"/>
              </a:rPr>
              <a:t>SOFTWARE REQUIREMENTS</a:t>
            </a:r>
            <a:r>
              <a:rPr lang="en-US" sz="2400" b="1" dirty="0" smtClean="0">
                <a:latin typeface="Times New Roman" panose="02020603050405020304" pitchFamily="18" charset="0"/>
                <a:cs typeface="Times New Roman" panose="02020603050405020304" pitchFamily="18" charset="0"/>
              </a:rPr>
              <a:t>:</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Operating </a:t>
            </a: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Windows </a:t>
            </a:r>
            <a:r>
              <a:rPr lang="en-US" sz="2400" dirty="0">
                <a:latin typeface="Times New Roman" panose="02020603050405020304" pitchFamily="18" charset="0"/>
                <a:cs typeface="Times New Roman" panose="02020603050405020304" pitchFamily="18" charset="0"/>
              </a:rPr>
              <a:t>/ Linux/Mac</a:t>
            </a:r>
          </a:p>
          <a:p>
            <a:pPr marL="0" indent="0">
              <a:lnSpc>
                <a:spcPct val="150000"/>
              </a:lnSpc>
              <a:buNone/>
            </a:pPr>
            <a:r>
              <a:rPr lang="en-US" sz="2400" dirty="0">
                <a:latin typeface="Times New Roman" panose="02020603050405020304" pitchFamily="18" charset="0"/>
                <a:cs typeface="Times New Roman" panose="02020603050405020304" pitchFamily="18" charset="0"/>
              </a:rPr>
              <a:t>             Language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React JS </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Backend		 :	 </a:t>
            </a:r>
            <a:r>
              <a:rPr lang="en-US" sz="2400" dirty="0">
                <a:latin typeface="Times New Roman" panose="02020603050405020304" pitchFamily="18" charset="0"/>
                <a:cs typeface="Times New Roman" panose="02020603050405020304" pitchFamily="18" charset="0"/>
              </a:rPr>
              <a:t>Node JS </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Database		 :	 </a:t>
            </a:r>
            <a:r>
              <a:rPr lang="en-US" sz="2400" dirty="0">
                <a:latin typeface="Times New Roman" panose="02020603050405020304" pitchFamily="18" charset="0"/>
                <a:cs typeface="Times New Roman" panose="02020603050405020304" pitchFamily="18" charset="0"/>
              </a:rPr>
              <a:t>Firebase</a:t>
            </a:r>
          </a:p>
        </p:txBody>
      </p:sp>
    </p:spTree>
    <p:extLst>
      <p:ext uri="{BB962C8B-B14F-4D97-AF65-F5344CB8AC3E}">
        <p14:creationId xmlns:p14="http://schemas.microsoft.com/office/powerpoint/2010/main" xmlns="" val="2885744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E2AC2-B8D8-8682-C22C-A9A43BCE8F54}"/>
              </a:ext>
            </a:extLst>
          </p:cNvPr>
          <p:cNvSpPr>
            <a:spLocks noGrp="1"/>
          </p:cNvSpPr>
          <p:nvPr>
            <p:ph type="title"/>
          </p:nvPr>
        </p:nvSpPr>
        <p:spPr>
          <a:xfrm>
            <a:off x="683568" y="260648"/>
            <a:ext cx="8229600" cy="739460"/>
          </a:xfrm>
        </p:spPr>
        <p:txBody>
          <a:bodyPr/>
          <a:lstStyle/>
          <a:p>
            <a:endParaRPr lang="en-US" dirty="0"/>
          </a:p>
        </p:txBody>
      </p:sp>
      <p:sp>
        <p:nvSpPr>
          <p:cNvPr id="3" name="Content Placeholder 2">
            <a:extLst>
              <a:ext uri="{FF2B5EF4-FFF2-40B4-BE49-F238E27FC236}">
                <a16:creationId xmlns:a16="http://schemas.microsoft.com/office/drawing/2014/main" xmlns="" id="{2057122E-1BA7-616B-F1E1-65EFB2E5CCB7}"/>
              </a:ext>
            </a:extLst>
          </p:cNvPr>
          <p:cNvSpPr>
            <a:spLocks noGrp="1"/>
          </p:cNvSpPr>
          <p:nvPr>
            <p:ph idx="1"/>
          </p:nvPr>
        </p:nvSpPr>
        <p:spPr>
          <a:xfrm>
            <a:off x="683568" y="1357299"/>
            <a:ext cx="8229600" cy="5240054"/>
          </a:xfrm>
        </p:spPr>
        <p:txBody>
          <a:bodyPr/>
          <a:lstStyle/>
          <a:p>
            <a:pPr marL="0" indent="0">
              <a:lnSpc>
                <a:spcPct val="150000"/>
              </a:lnSpc>
              <a:buNone/>
            </a:pPr>
            <a:r>
              <a:rPr lang="en-US" sz="2800" b="1" dirty="0" smtClean="0">
                <a:latin typeface="Times New Roman" panose="02020603050405020304" pitchFamily="18" charset="0"/>
                <a:cs typeface="Times New Roman" panose="02020603050405020304" pitchFamily="18" charset="0"/>
              </a:rPr>
              <a:t>HARDWARE REQUIREMENTS: </a:t>
            </a:r>
          </a:p>
          <a:p>
            <a:pPr marL="0" indent="0">
              <a:lnSpc>
                <a:spcPct val="150000"/>
              </a:lnSpc>
              <a:buNone/>
            </a:pPr>
            <a:r>
              <a:rPr lang="en-US" dirty="0" smtClean="0">
                <a:latin typeface="Times New Roman" panose="02020603050405020304" pitchFamily="18" charset="0"/>
                <a:cs typeface="Times New Roman" panose="02020603050405020304" pitchFamily="18" charset="0"/>
              </a:rPr>
              <a:t>              Processer	 :	 </a:t>
            </a:r>
            <a:r>
              <a:rPr lang="en-US" dirty="0">
                <a:latin typeface="Times New Roman" panose="02020603050405020304" pitchFamily="18" charset="0"/>
                <a:cs typeface="Times New Roman" panose="02020603050405020304" pitchFamily="18" charset="0"/>
              </a:rPr>
              <a:t>Intel Core i3 </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RAM		 :	 </a:t>
            </a:r>
            <a:r>
              <a:rPr lang="en-US" dirty="0">
                <a:latin typeface="Times New Roman" panose="02020603050405020304" pitchFamily="18" charset="0"/>
                <a:cs typeface="Times New Roman" panose="02020603050405020304" pitchFamily="18" charset="0"/>
              </a:rPr>
              <a:t>2GB DDR4 </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Monitor		 :	 </a:t>
            </a:r>
            <a:r>
              <a:rPr lang="en-US" dirty="0">
                <a:latin typeface="Times New Roman" panose="02020603050405020304" pitchFamily="18" charset="0"/>
                <a:cs typeface="Times New Roman" panose="02020603050405020304" pitchFamily="18" charset="0"/>
              </a:rPr>
              <a:t>15’’VGA Monitor </a:t>
            </a:r>
          </a:p>
          <a:p>
            <a:pPr marL="0" indent="0">
              <a:lnSpc>
                <a:spcPct val="150000"/>
              </a:lnSpc>
              <a:buNone/>
            </a:pPr>
            <a:r>
              <a:rPr lang="en-US" dirty="0">
                <a:latin typeface="Times New Roman" panose="02020603050405020304" pitchFamily="18" charset="0"/>
                <a:cs typeface="Times New Roman" panose="02020603050405020304" pitchFamily="18" charset="0"/>
              </a:rPr>
              <a:t>              Hard </a:t>
            </a:r>
            <a:r>
              <a:rPr lang="en-US" dirty="0" smtClean="0">
                <a:latin typeface="Times New Roman" panose="02020603050405020304" pitchFamily="18" charset="0"/>
                <a:cs typeface="Times New Roman" panose="02020603050405020304" pitchFamily="18" charset="0"/>
              </a:rPr>
              <a:t>Disk	 :	 </a:t>
            </a:r>
            <a:r>
              <a:rPr lang="en-US" dirty="0">
                <a:latin typeface="Times New Roman" panose="02020603050405020304" pitchFamily="18" charset="0"/>
                <a:cs typeface="Times New Roman" panose="02020603050405020304" pitchFamily="18" charset="0"/>
              </a:rPr>
              <a:t>250GB </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Keyboard	 :	 </a:t>
            </a:r>
            <a:r>
              <a:rPr lang="en-US" dirty="0">
                <a:latin typeface="Times New Roman" panose="02020603050405020304" pitchFamily="18" charset="0"/>
                <a:cs typeface="Times New Roman" panose="02020603050405020304" pitchFamily="18" charset="0"/>
              </a:rPr>
              <a:t>ACCUTYPE keyboard Mouse Optical </a:t>
            </a:r>
            <a:r>
              <a:rPr lang="en-US" dirty="0" smtClean="0">
                <a:latin typeface="Times New Roman" panose="02020603050405020304" pitchFamily="18" charset="0"/>
                <a:cs typeface="Times New Roman" panose="02020603050405020304" pitchFamily="18" charset="0"/>
              </a:rPr>
              <a:t>				 Mouse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24751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73DC3D-381E-BDB7-5273-92AF4FEE1856}"/>
              </a:ext>
            </a:extLst>
          </p:cNvPr>
          <p:cNvSpPr>
            <a:spLocks noGrp="1"/>
          </p:cNvSpPr>
          <p:nvPr>
            <p:ph type="title"/>
          </p:nvPr>
        </p:nvSpPr>
        <p:spPr>
          <a:xfrm>
            <a:off x="534380" y="332656"/>
            <a:ext cx="8075240" cy="864096"/>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DATA MODELS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16071615-D9A6-C4B7-0C28-81B683A9A5D1}"/>
              </a:ext>
            </a:extLst>
          </p:cNvPr>
          <p:cNvSpPr>
            <a:spLocks noGrp="1"/>
          </p:cNvSpPr>
          <p:nvPr>
            <p:ph idx="1"/>
          </p:nvPr>
        </p:nvSpPr>
        <p:spPr>
          <a:xfrm>
            <a:off x="611560" y="1571613"/>
            <a:ext cx="8075240" cy="4752988"/>
          </a:xfrm>
        </p:spPr>
        <p:txBody>
          <a:bodyPr/>
          <a:lstStyle/>
          <a:p>
            <a:pPr marL="0" indent="0">
              <a:buNone/>
            </a:pPr>
            <a:r>
              <a:rPr lang="en-US" sz="2400" b="1" dirty="0" smtClean="0">
                <a:latin typeface="Times New Roman" panose="02020603050405020304" pitchFamily="18" charset="0"/>
                <a:cs typeface="Times New Roman" panose="02020603050405020304" pitchFamily="18" charset="0"/>
              </a:rPr>
              <a:t>0</a:t>
            </a:r>
            <a:r>
              <a:rPr lang="en-US" sz="2400" b="1" baseline="30000" dirty="0" smtClean="0">
                <a:latin typeface="Times New Roman" panose="02020603050405020304" pitchFamily="18" charset="0"/>
                <a:cs typeface="Times New Roman" panose="02020603050405020304" pitchFamily="18" charset="0"/>
              </a:rPr>
              <a:t>th</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Level DFD</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xmlns="" id="{3540543E-3E1A-95C7-4FD5-1BBAC2F82F40}"/>
              </a:ext>
            </a:extLst>
          </p:cNvPr>
          <p:cNvPicPr>
            <a:picLocks/>
          </p:cNvPicPr>
          <p:nvPr/>
        </p:nvPicPr>
        <p:blipFill>
          <a:blip r:embed="rId2"/>
          <a:stretch>
            <a:fillRect/>
          </a:stretch>
        </p:blipFill>
        <p:spPr bwMode="auto">
          <a:xfrm>
            <a:off x="1142976" y="2636912"/>
            <a:ext cx="7143800" cy="2717785"/>
          </a:xfrm>
          <a:prstGeom prst="rect">
            <a:avLst/>
          </a:prstGeom>
          <a:noFill/>
          <a:ln w="9525">
            <a:noFill/>
            <a:miter lim="800000"/>
            <a:headEnd/>
            <a:tailEnd/>
          </a:ln>
        </p:spPr>
      </p:pic>
    </p:spTree>
    <p:extLst>
      <p:ext uri="{BB962C8B-B14F-4D97-AF65-F5344CB8AC3E}">
        <p14:creationId xmlns:p14="http://schemas.microsoft.com/office/powerpoint/2010/main" xmlns="" val="3180926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777567-3905-C541-5C4A-4806C8BDAA43}"/>
              </a:ext>
            </a:extLst>
          </p:cNvPr>
          <p:cNvSpPr>
            <a:spLocks noGrp="1"/>
          </p:cNvSpPr>
          <p:nvPr>
            <p:ph type="title"/>
          </p:nvPr>
        </p:nvSpPr>
        <p:spPr>
          <a:xfrm>
            <a:off x="755576" y="136525"/>
            <a:ext cx="7931224" cy="98821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Admin Side 1</a:t>
            </a:r>
            <a:r>
              <a:rPr lang="en-US" sz="2400" b="1" baseline="30000" dirty="0">
                <a:solidFill>
                  <a:schemeClr val="tx1"/>
                </a:solidFill>
                <a:latin typeface="Times New Roman" panose="02020603050405020304" pitchFamily="18" charset="0"/>
                <a:cs typeface="Times New Roman" panose="02020603050405020304" pitchFamily="18" charset="0"/>
              </a:rPr>
              <a:t>st</a:t>
            </a:r>
            <a:r>
              <a:rPr lang="en-US" sz="2400" b="1" dirty="0">
                <a:solidFill>
                  <a:schemeClr val="tx1"/>
                </a:solidFill>
                <a:latin typeface="Times New Roman" panose="02020603050405020304" pitchFamily="18" charset="0"/>
                <a:cs typeface="Times New Roman" panose="02020603050405020304" pitchFamily="18" charset="0"/>
              </a:rPr>
              <a:t> Level DFD </a:t>
            </a:r>
          </a:p>
        </p:txBody>
      </p:sp>
      <p:pic>
        <p:nvPicPr>
          <p:cNvPr id="5" name="Content Placeholder 4">
            <a:extLst>
              <a:ext uri="{FF2B5EF4-FFF2-40B4-BE49-F238E27FC236}">
                <a16:creationId xmlns:a16="http://schemas.microsoft.com/office/drawing/2014/main" xmlns="" id="{59EEDB30-EC3A-7BA2-9C9D-ED4A24166391}"/>
              </a:ext>
            </a:extLst>
          </p:cNvPr>
          <p:cNvPicPr>
            <a:picLocks noGrp="1"/>
          </p:cNvPicPr>
          <p:nvPr>
            <p:ph idx="1"/>
          </p:nvPr>
        </p:nvPicPr>
        <p:blipFill>
          <a:blip r:embed="rId2"/>
          <a:stretch>
            <a:fillRect/>
          </a:stretch>
        </p:blipFill>
        <p:spPr>
          <a:xfrm>
            <a:off x="1500166" y="1268413"/>
            <a:ext cx="6286544" cy="5256931"/>
          </a:xfrm>
          <a:prstGeom prst="rect">
            <a:avLst/>
          </a:prstGeom>
        </p:spPr>
      </p:pic>
    </p:spTree>
    <p:extLst>
      <p:ext uri="{BB962C8B-B14F-4D97-AF65-F5344CB8AC3E}">
        <p14:creationId xmlns:p14="http://schemas.microsoft.com/office/powerpoint/2010/main" xmlns="" val="205520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61A14-E2E2-B063-C9D3-126220213206}"/>
              </a:ext>
            </a:extLst>
          </p:cNvPr>
          <p:cNvSpPr>
            <a:spLocks noGrp="1"/>
          </p:cNvSpPr>
          <p:nvPr>
            <p:ph type="title"/>
          </p:nvPr>
        </p:nvSpPr>
        <p:spPr>
          <a:xfrm>
            <a:off x="714348" y="357166"/>
            <a:ext cx="8229600" cy="844203"/>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User Side 1</a:t>
            </a:r>
            <a:r>
              <a:rPr lang="en-US" sz="2400" b="1" baseline="30000" dirty="0">
                <a:solidFill>
                  <a:schemeClr val="tx1"/>
                </a:solidFill>
                <a:latin typeface="Times New Roman" panose="02020603050405020304" pitchFamily="18" charset="0"/>
                <a:cs typeface="Times New Roman" panose="02020603050405020304" pitchFamily="18" charset="0"/>
              </a:rPr>
              <a:t>st</a:t>
            </a:r>
            <a:r>
              <a:rPr lang="en-US" sz="2400" b="1" dirty="0">
                <a:solidFill>
                  <a:schemeClr val="tx1"/>
                </a:solidFill>
                <a:latin typeface="Times New Roman" panose="02020603050405020304" pitchFamily="18" charset="0"/>
                <a:cs typeface="Times New Roman" panose="02020603050405020304" pitchFamily="18" charset="0"/>
              </a:rPr>
              <a:t> Level DFD</a:t>
            </a:r>
            <a:r>
              <a:rPr lang="en-US" sz="2400" dirty="0">
                <a:latin typeface="Times New Roman" panose="02020603050405020304" pitchFamily="18" charset="0"/>
                <a:cs typeface="Times New Roman" panose="02020603050405020304" pitchFamily="18" charset="0"/>
              </a:rPr>
              <a:t> </a:t>
            </a:r>
          </a:p>
        </p:txBody>
      </p:sp>
      <p:pic>
        <p:nvPicPr>
          <p:cNvPr id="5" name="Content Placeholder 4">
            <a:extLst>
              <a:ext uri="{FF2B5EF4-FFF2-40B4-BE49-F238E27FC236}">
                <a16:creationId xmlns:a16="http://schemas.microsoft.com/office/drawing/2014/main" xmlns="" id="{39480F8B-023A-F522-3E43-431CC1B56ADC}"/>
              </a:ext>
            </a:extLst>
          </p:cNvPr>
          <p:cNvPicPr>
            <a:picLocks noGrp="1"/>
          </p:cNvPicPr>
          <p:nvPr>
            <p:ph idx="1"/>
          </p:nvPr>
        </p:nvPicPr>
        <p:blipFill>
          <a:blip r:embed="rId2"/>
          <a:stretch>
            <a:fillRect/>
          </a:stretch>
        </p:blipFill>
        <p:spPr>
          <a:xfrm>
            <a:off x="1500166" y="1285861"/>
            <a:ext cx="6357982" cy="5095468"/>
          </a:xfrm>
          <a:prstGeom prst="rect">
            <a:avLst/>
          </a:prstGeom>
        </p:spPr>
      </p:pic>
    </p:spTree>
    <p:extLst>
      <p:ext uri="{BB962C8B-B14F-4D97-AF65-F5344CB8AC3E}">
        <p14:creationId xmlns:p14="http://schemas.microsoft.com/office/powerpoint/2010/main" xmlns="" val="4018798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F1490-AA0A-BE5B-72FE-324FED476AC3}"/>
              </a:ext>
            </a:extLst>
          </p:cNvPr>
          <p:cNvSpPr>
            <a:spLocks noGrp="1"/>
          </p:cNvSpPr>
          <p:nvPr>
            <p:ph type="title"/>
          </p:nvPr>
        </p:nvSpPr>
        <p:spPr>
          <a:xfrm>
            <a:off x="971600" y="136525"/>
            <a:ext cx="7920880" cy="772195"/>
          </a:xfrm>
        </p:spPr>
        <p:txBody>
          <a:bodyPr/>
          <a:lstStyle/>
          <a:p>
            <a:r>
              <a:rPr lang="en-US" sz="2400" b="1" dirty="0">
                <a:solidFill>
                  <a:schemeClr val="tx1"/>
                </a:solidFill>
              </a:rPr>
              <a:t>Class Diagram</a:t>
            </a:r>
          </a:p>
        </p:txBody>
      </p:sp>
      <p:pic>
        <p:nvPicPr>
          <p:cNvPr id="1026" name="Picture 2"/>
          <p:cNvPicPr>
            <a:picLocks noGrp="1" noChangeAspect="1" noChangeArrowheads="1"/>
          </p:cNvPicPr>
          <p:nvPr>
            <p:ph idx="1"/>
          </p:nvPr>
        </p:nvPicPr>
        <p:blipFill>
          <a:blip r:embed="rId2"/>
          <a:srcRect/>
          <a:stretch>
            <a:fillRect/>
          </a:stretch>
        </p:blipFill>
        <p:spPr bwMode="auto">
          <a:xfrm>
            <a:off x="928662" y="1142985"/>
            <a:ext cx="7143800" cy="5181616"/>
          </a:xfrm>
          <a:prstGeom prst="rect">
            <a:avLst/>
          </a:prstGeom>
          <a:noFill/>
          <a:ln w="9525">
            <a:noFill/>
            <a:miter lim="800000"/>
            <a:headEnd/>
            <a:tailEnd/>
          </a:ln>
          <a:effectLst/>
        </p:spPr>
      </p:pic>
    </p:spTree>
    <p:extLst>
      <p:ext uri="{BB962C8B-B14F-4D97-AF65-F5344CB8AC3E}">
        <p14:creationId xmlns:p14="http://schemas.microsoft.com/office/powerpoint/2010/main" xmlns="" val="1858625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3C5A93-6172-1D2E-72A5-6BC11C58304E}"/>
              </a:ext>
            </a:extLst>
          </p:cNvPr>
          <p:cNvSpPr>
            <a:spLocks noGrp="1"/>
          </p:cNvSpPr>
          <p:nvPr>
            <p:ph type="title"/>
          </p:nvPr>
        </p:nvSpPr>
        <p:spPr>
          <a:xfrm>
            <a:off x="611560" y="404664"/>
            <a:ext cx="8075240" cy="809758"/>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MODULES AND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0E9A2E-92A9-3FDA-717F-34651998E1EE}"/>
              </a:ext>
            </a:extLst>
          </p:cNvPr>
          <p:cNvSpPr>
            <a:spLocks noGrp="1"/>
          </p:cNvSpPr>
          <p:nvPr>
            <p:ph idx="1"/>
          </p:nvPr>
        </p:nvSpPr>
        <p:spPr>
          <a:xfrm>
            <a:off x="611560" y="1357299"/>
            <a:ext cx="8075240" cy="5214974"/>
          </a:xfrm>
        </p:spPr>
        <p:txBody>
          <a:bodyPr/>
          <a:lstStyle/>
          <a:p>
            <a:pPr marL="0" indent="0">
              <a:buNone/>
            </a:pPr>
            <a:r>
              <a:rPr lang="en-US" b="1" dirty="0" smtClean="0">
                <a:latin typeface="Times New Roman" panose="02020603050405020304" pitchFamily="18" charset="0"/>
                <a:cs typeface="Times New Roman" panose="02020603050405020304" pitchFamily="18" charset="0"/>
              </a:rPr>
              <a:t>ADMIN MODULE:</a:t>
            </a:r>
          </a:p>
          <a:p>
            <a:pPr marL="1531938" lvl="4" indent="-342900">
              <a:lnSpc>
                <a:spcPct val="107000"/>
              </a:lnSpc>
              <a:spcBef>
                <a:spcPts val="0"/>
              </a:spcBef>
              <a:spcAft>
                <a:spcPts val="170"/>
              </a:spcAft>
              <a:buClr>
                <a:srgbClr val="000000"/>
              </a:buClr>
              <a:buSzPts val="2200"/>
              <a:buFont typeface="Arial" panose="020B0604020202020204" pitchFamily="34" charset="0"/>
              <a:buChar char="•"/>
            </a:pPr>
            <a:r>
              <a:rPr lang="en-US" sz="1800"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Add </a:t>
            </a: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product</a:t>
            </a:r>
          </a:p>
          <a:p>
            <a:pPr marL="1531938" lvl="4" indent="-342900">
              <a:spcBef>
                <a:spcPts val="0"/>
              </a:spcBef>
              <a:spcAft>
                <a:spcPts val="0"/>
              </a:spcAft>
              <a:buClr>
                <a:srgbClr val="000000"/>
              </a:buClr>
              <a:buSzPts val="22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 </a:t>
            </a:r>
            <a:r>
              <a:rPr lang="en-US" sz="1800"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Details</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1531938" lvl="4" indent="-342900">
              <a:lnSpc>
                <a:spcPct val="107000"/>
              </a:lnSpc>
              <a:spcBef>
                <a:spcPts val="0"/>
              </a:spcBef>
              <a:spcAft>
                <a:spcPts val="960"/>
              </a:spcAft>
              <a:buClr>
                <a:srgbClr val="000000"/>
              </a:buClr>
              <a:buSzPts val="2200"/>
              <a:buFont typeface="Arial" panose="020B0604020202020204" pitchFamily="34" charset="0"/>
              <a:buChar char="•"/>
            </a:pP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Remove</a:t>
            </a:r>
          </a:p>
          <a:p>
            <a:pPr marL="0" indent="0">
              <a:buNone/>
            </a:pPr>
            <a:r>
              <a:rPr lang="en-IN" b="1" dirty="0" smtClean="0">
                <a:latin typeface="Times New Roman" panose="02020603050405020304" pitchFamily="18" charset="0"/>
                <a:cs typeface="Times New Roman" panose="02020603050405020304" pitchFamily="18" charset="0"/>
              </a:rPr>
              <a:t>ADD PRODUCT:</a:t>
            </a:r>
          </a:p>
          <a:p>
            <a:pPr marL="0" indent="0">
              <a:buNone/>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In this module, admin can add the products, admin can fill the details like product </a:t>
            </a:r>
            <a:r>
              <a:rPr lang="en-IN" dirty="0" err="1" smtClean="0">
                <a:latin typeface="Times New Roman" panose="02020603050405020304" pitchFamily="18" charset="0"/>
                <a:cs typeface="Times New Roman" panose="02020603050405020304" pitchFamily="18" charset="0"/>
              </a:rPr>
              <a:t>name,warrenty,description</a:t>
            </a:r>
            <a:r>
              <a:rPr lang="en-IN" dirty="0" smtClean="0">
                <a:latin typeface="Times New Roman" panose="02020603050405020304" pitchFamily="18" charset="0"/>
                <a:cs typeface="Times New Roman" panose="02020603050405020304" pitchFamily="18" charset="0"/>
              </a:rPr>
              <a:t> about the </a:t>
            </a:r>
            <a:r>
              <a:rPr lang="en-IN" dirty="0" err="1" smtClean="0">
                <a:latin typeface="Times New Roman" panose="02020603050405020304" pitchFamily="18" charset="0"/>
                <a:cs typeface="Times New Roman" panose="02020603050405020304" pitchFamily="18" charset="0"/>
              </a:rPr>
              <a:t>product,image</a:t>
            </a:r>
            <a:r>
              <a:rPr lang="en-IN" dirty="0" smtClean="0">
                <a:latin typeface="Times New Roman" panose="02020603050405020304" pitchFamily="18" charset="0"/>
                <a:cs typeface="Times New Roman" panose="02020603050405020304" pitchFamily="18" charset="0"/>
              </a:rPr>
              <a:t> and price.</a:t>
            </a:r>
          </a:p>
          <a:p>
            <a:pPr marL="0" indent="0">
              <a:buNone/>
            </a:pPr>
            <a:r>
              <a:rPr lang="en-IN" b="1" dirty="0" smtClean="0">
                <a:latin typeface="Times New Roman" panose="02020603050405020304" pitchFamily="18" charset="0"/>
                <a:cs typeface="Times New Roman" panose="02020603050405020304" pitchFamily="18" charset="0"/>
              </a:rPr>
              <a:t>VIEW DETAILS:</a:t>
            </a:r>
          </a:p>
          <a:p>
            <a:pPr marL="0" indent="0">
              <a:buNone/>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In this module, admin can view the details of the products and user registered on the website.</a:t>
            </a:r>
          </a:p>
          <a:p>
            <a:pPr marL="0" indent="0">
              <a:buNone/>
            </a:pPr>
            <a:r>
              <a:rPr lang="en-IN" b="1" dirty="0" smtClean="0">
                <a:latin typeface="Times New Roman" panose="02020603050405020304" pitchFamily="18" charset="0"/>
                <a:cs typeface="Times New Roman" panose="02020603050405020304" pitchFamily="18" charset="0"/>
              </a:rPr>
              <a:t>REMOVE:</a:t>
            </a:r>
          </a:p>
          <a:p>
            <a:pPr marL="0" indent="0">
              <a:buNone/>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In this module, admin can delete the details of the products and also the customer. </a:t>
            </a:r>
          </a:p>
          <a:p>
            <a:pPr marL="0" indent="0">
              <a:buNone/>
            </a:pPr>
            <a:r>
              <a:rPr lang="en-IN"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F8AF96F-8EAF-5645-A66B-7C05769F6D23}"/>
              </a:ext>
            </a:extLst>
          </p:cNvPr>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extLst>
      <p:ext uri="{BB962C8B-B14F-4D97-AF65-F5344CB8AC3E}">
        <p14:creationId xmlns:p14="http://schemas.microsoft.com/office/powerpoint/2010/main" xmlns="" val="802538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295258"/>
          </a:xfrm>
        </p:spPr>
        <p:txBody>
          <a:bodyPr/>
          <a:lstStyle/>
          <a:p>
            <a:endParaRPr lang="en-US" dirty="0"/>
          </a:p>
        </p:txBody>
      </p:sp>
      <p:sp>
        <p:nvSpPr>
          <p:cNvPr id="3" name="Content Placeholder 2"/>
          <p:cNvSpPr>
            <a:spLocks noGrp="1"/>
          </p:cNvSpPr>
          <p:nvPr>
            <p:ph idx="1"/>
          </p:nvPr>
        </p:nvSpPr>
        <p:spPr>
          <a:xfrm>
            <a:off x="642910" y="714357"/>
            <a:ext cx="8043890" cy="5610244"/>
          </a:xfrm>
        </p:spPr>
        <p:txBody>
          <a:bodyPr/>
          <a:lstStyle/>
          <a:p>
            <a:pPr marL="0" indent="0">
              <a:buNone/>
            </a:pPr>
            <a:r>
              <a:rPr lang="en-US" b="1" dirty="0" smtClean="0">
                <a:latin typeface="Times New Roman" panose="02020603050405020304" pitchFamily="18" charset="0"/>
                <a:cs typeface="Times New Roman" panose="02020603050405020304" pitchFamily="18" charset="0"/>
              </a:rPr>
              <a:t>CUSTOMER MODULE:</a:t>
            </a:r>
          </a:p>
          <a:p>
            <a:pPr lvl="4">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Customer Registration</a:t>
            </a:r>
          </a:p>
          <a:p>
            <a:pPr lvl="4">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Customer </a:t>
            </a:r>
            <a:r>
              <a:rPr lang="en-US" dirty="0" smtClean="0">
                <a:latin typeface="Times New Roman" panose="02020603050405020304" pitchFamily="18" charset="0"/>
                <a:cs typeface="Times New Roman" panose="02020603050405020304" pitchFamily="18" charset="0"/>
              </a:rPr>
              <a:t>Login</a:t>
            </a:r>
          </a:p>
          <a:p>
            <a:pPr lvl="4">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View Product</a:t>
            </a:r>
            <a:r>
              <a:rPr lang="en-IN" dirty="0" smtClean="0">
                <a:latin typeface="Times New Roman" panose="02020603050405020304" pitchFamily="18" charset="0"/>
                <a:cs typeface="Times New Roman" panose="02020603050405020304" pitchFamily="18" charset="0"/>
              </a:rPr>
              <a:t>s</a:t>
            </a:r>
            <a:endParaRPr lang="en-US" dirty="0" smtClean="0">
              <a:latin typeface="Times New Roman" panose="02020603050405020304" pitchFamily="18" charset="0"/>
              <a:cs typeface="Times New Roman" panose="02020603050405020304" pitchFamily="18" charset="0"/>
            </a:endParaRPr>
          </a:p>
          <a:p>
            <a:pPr lvl="4">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Buy Product</a:t>
            </a:r>
          </a:p>
          <a:p>
            <a:pPr lvl="4">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Payment</a:t>
            </a:r>
            <a:endParaRPr lang="en-US" dirty="0" smtClean="0">
              <a:latin typeface="Times New Roman" panose="02020603050405020304" pitchFamily="18" charset="0"/>
              <a:cs typeface="Times New Roman" panose="02020603050405020304" pitchFamily="18" charset="0"/>
            </a:endParaRPr>
          </a:p>
          <a:p>
            <a:pPr marL="273050" lvl="4" indent="-273050">
              <a:buNone/>
            </a:pPr>
            <a:r>
              <a:rPr lang="en-US" b="1" dirty="0" smtClean="0">
                <a:latin typeface="Times New Roman" panose="02020603050405020304" pitchFamily="18" charset="0"/>
                <a:cs typeface="Times New Roman" panose="02020603050405020304" pitchFamily="18" charset="0"/>
              </a:rPr>
              <a:t>CUSTOMER REGISTRATION:</a:t>
            </a:r>
          </a:p>
          <a:p>
            <a:pPr marL="273050" lvl="4" indent="-273050">
              <a:buNone/>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The customer registration form includes name, email id, mobile no, address and password. Only after the registration customer are allowed to login. </a:t>
            </a:r>
            <a:endParaRPr lang="en-US" dirty="0" smtClean="0">
              <a:latin typeface="Times New Roman" panose="02020603050405020304" pitchFamily="18" charset="0"/>
              <a:cs typeface="Times New Roman" panose="02020603050405020304" pitchFamily="18" charset="0"/>
            </a:endParaRPr>
          </a:p>
          <a:p>
            <a:pPr>
              <a:buNone/>
            </a:pPr>
            <a:r>
              <a:rPr lang="en-US" b="1" dirty="0" smtClean="0">
                <a:latin typeface="Times New Roman" panose="02020603050405020304" pitchFamily="18" charset="0"/>
                <a:cs typeface="Times New Roman" panose="02020603050405020304" pitchFamily="18" charset="0"/>
              </a:rPr>
              <a:t>CUSTOMER LOGIN:</a:t>
            </a:r>
          </a:p>
          <a:p>
            <a:pPr>
              <a:buNone/>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After completing the registration form only customer can able to login. In this login page user need to fill email and password to enter into the home page. </a:t>
            </a: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8229600" cy="223820"/>
          </a:xfrm>
        </p:spPr>
        <p:txBody>
          <a:bodyPr/>
          <a:lstStyle/>
          <a:p>
            <a:endParaRPr lang="en-US" dirty="0"/>
          </a:p>
        </p:txBody>
      </p:sp>
      <p:sp>
        <p:nvSpPr>
          <p:cNvPr id="3" name="Content Placeholder 2"/>
          <p:cNvSpPr>
            <a:spLocks noGrp="1"/>
          </p:cNvSpPr>
          <p:nvPr>
            <p:ph idx="1"/>
          </p:nvPr>
        </p:nvSpPr>
        <p:spPr>
          <a:xfrm>
            <a:off x="714348" y="785795"/>
            <a:ext cx="7972452" cy="5538806"/>
          </a:xfrm>
        </p:spPr>
        <p:txBody>
          <a:bodyPr/>
          <a:lstStyle/>
          <a:p>
            <a:pPr marL="273050" lvl="4" indent="-273050">
              <a:buNone/>
            </a:pPr>
            <a:r>
              <a:rPr lang="en-US" b="1" dirty="0" smtClean="0">
                <a:latin typeface="Times New Roman" panose="02020603050405020304" pitchFamily="18" charset="0"/>
                <a:cs typeface="Times New Roman" panose="02020603050405020304" pitchFamily="18" charset="0"/>
              </a:rPr>
              <a:t>VIEW PRODUCT</a:t>
            </a:r>
            <a:r>
              <a:rPr lang="en-IN" b="1" dirty="0" smtClean="0">
                <a:latin typeface="Times New Roman" panose="02020603050405020304" pitchFamily="18" charset="0"/>
                <a:cs typeface="Times New Roman" panose="02020603050405020304" pitchFamily="18" charset="0"/>
              </a:rPr>
              <a:t>S:</a:t>
            </a:r>
          </a:p>
          <a:p>
            <a:pPr marL="273050" lvl="4" indent="-273050">
              <a:buNone/>
            </a:pPr>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After customer login, home page is displayed in that home page customer can view the product category, inside every category there are certain list of products. That product is displayed with the image, product name and price.</a:t>
            </a:r>
          </a:p>
          <a:p>
            <a:pPr marL="273050" lvl="4" indent="-273050">
              <a:buNone/>
            </a:pPr>
            <a:r>
              <a:rPr lang="en-US" b="1" dirty="0" smtClean="0">
                <a:latin typeface="Times New Roman" panose="02020603050405020304" pitchFamily="18" charset="0"/>
                <a:cs typeface="Times New Roman" panose="02020603050405020304" pitchFamily="18" charset="0"/>
              </a:rPr>
              <a:t>BUY PRODUCT:</a:t>
            </a:r>
          </a:p>
          <a:p>
            <a:pPr marL="273050" lvl="4" indent="-273050">
              <a:buNone/>
            </a:pPr>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If the customer want to buy the product, customer can order the product by adding into the cart. If the customer want customize the flowers based on their choice, they can enter the details in the customize page.</a:t>
            </a:r>
            <a:endParaRPr lang="en-US" dirty="0" smtClean="0">
              <a:latin typeface="Times New Roman" panose="02020603050405020304" pitchFamily="18" charset="0"/>
              <a:cs typeface="Times New Roman" panose="02020603050405020304" pitchFamily="18" charset="0"/>
            </a:endParaRPr>
          </a:p>
          <a:p>
            <a:pPr marL="273050" lvl="4" indent="-273050">
              <a:buNone/>
            </a:pPr>
            <a:r>
              <a:rPr lang="en-US" b="1" dirty="0" smtClean="0">
                <a:latin typeface="Times New Roman" panose="02020603050405020304" pitchFamily="18" charset="0"/>
                <a:cs typeface="Times New Roman" panose="02020603050405020304" pitchFamily="18" charset="0"/>
              </a:rPr>
              <a:t>PAYMENT:</a:t>
            </a:r>
          </a:p>
          <a:p>
            <a:pPr marL="273050" lvl="4" indent="-273050">
              <a:buNone/>
            </a:pPr>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Customer can buy the products, after making the payment, the payment can be done in two ways one is cash on delivery and pay by scanning the QR Code. </a:t>
            </a:r>
            <a:endParaRPr lang="en-US" dirty="0" smtClean="0">
              <a:latin typeface="Times New Roman" panose="02020603050405020304" pitchFamily="18" charset="0"/>
              <a:cs typeface="Times New Roman" panose="02020603050405020304" pitchFamily="18" charset="0"/>
            </a:endParaRPr>
          </a:p>
          <a:p>
            <a:pPr marL="273050" lvl="4" indent="-273050">
              <a:buNone/>
            </a:pPr>
            <a:endParaRPr lang="en-IN" b="1" dirty="0" smtClean="0">
              <a:latin typeface="Times New Roman" panose="02020603050405020304" pitchFamily="18" charset="0"/>
              <a:cs typeface="Times New Roman" panose="02020603050405020304" pitchFamily="18" charset="0"/>
            </a:endParaRP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500042"/>
            <a:ext cx="8001056" cy="561990"/>
          </a:xfrm>
        </p:spPr>
        <p:txBody>
          <a:bodyPr/>
          <a:lstStyle/>
          <a:p>
            <a:pPr algn="ctr"/>
            <a:r>
              <a:rPr lang="en-US" b="1" dirty="0" smtClean="0">
                <a:solidFill>
                  <a:schemeClr val="tx1"/>
                </a:solidFill>
              </a:rPr>
              <a:t>CONCLUSION &amp; FUTURE SCOPE</a:t>
            </a:r>
            <a:endParaRPr lang="en-US" b="1" dirty="0">
              <a:solidFill>
                <a:schemeClr val="tx1"/>
              </a:solidFill>
            </a:endParaRPr>
          </a:p>
        </p:txBody>
      </p:sp>
      <p:sp>
        <p:nvSpPr>
          <p:cNvPr id="3" name="Content Placeholder 2"/>
          <p:cNvSpPr>
            <a:spLocks noGrp="1"/>
          </p:cNvSpPr>
          <p:nvPr>
            <p:ph idx="1"/>
          </p:nvPr>
        </p:nvSpPr>
        <p:spPr>
          <a:xfrm>
            <a:off x="642910" y="1428737"/>
            <a:ext cx="8286808" cy="4929222"/>
          </a:xfrm>
        </p:spPr>
        <p:txBody>
          <a:bodyPr/>
          <a:lstStyle/>
          <a:p>
            <a:pPr>
              <a:spcAft>
                <a:spcPts val="600"/>
              </a:spcAft>
              <a:buNone/>
            </a:pPr>
            <a:r>
              <a:rPr lang="en-US" sz="2400" b="1" dirty="0" smtClean="0">
                <a:latin typeface="Times New Roman" pitchFamily="18" charset="0"/>
                <a:cs typeface="Times New Roman" pitchFamily="18" charset="0"/>
              </a:rPr>
              <a:t>CONCLUSION:</a:t>
            </a:r>
          </a:p>
          <a:p>
            <a:pPr>
              <a:spcAft>
                <a:spcPts val="600"/>
              </a:spcAft>
            </a:pP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project "ONLINE FLOWER SHOP MANAGEMENT has been designed </a:t>
            </a:r>
            <a:r>
              <a:rPr lang="en-US" sz="1800" dirty="0" smtClean="0">
                <a:latin typeface="Times New Roman" pitchFamily="18" charset="0"/>
                <a:cs typeface="Times New Roman" pitchFamily="18" charset="0"/>
              </a:rPr>
              <a:t>and developed </a:t>
            </a:r>
            <a:r>
              <a:rPr lang="en-US" sz="1800" dirty="0" smtClean="0">
                <a:latin typeface="Times New Roman" pitchFamily="18" charset="0"/>
                <a:cs typeface="Times New Roman" pitchFamily="18" charset="0"/>
              </a:rPr>
              <a:t>as per the </a:t>
            </a:r>
            <a:r>
              <a:rPr lang="en-US" sz="1800" dirty="0" smtClean="0">
                <a:latin typeface="Times New Roman" pitchFamily="18" charset="0"/>
                <a:cs typeface="Times New Roman" pitchFamily="18" charset="0"/>
              </a:rPr>
              <a:t>specification.</a:t>
            </a:r>
            <a:endParaRPr lang="en-US" sz="1800" dirty="0" smtClean="0">
              <a:latin typeface="Times New Roman" pitchFamily="18" charset="0"/>
              <a:cs typeface="Times New Roman" pitchFamily="18" charset="0"/>
            </a:endParaRPr>
          </a:p>
          <a:p>
            <a:pPr>
              <a:spcAft>
                <a:spcPts val="600"/>
              </a:spcAft>
            </a:pPr>
            <a:r>
              <a:rPr lang="en-US" sz="1800" dirty="0" smtClean="0">
                <a:latin typeface="Times New Roman" pitchFamily="18" charset="0"/>
                <a:cs typeface="Times New Roman" pitchFamily="18" charset="0"/>
              </a:rPr>
              <a:t>This application is </a:t>
            </a:r>
            <a:r>
              <a:rPr lang="en-US" sz="1800" dirty="0" smtClean="0">
                <a:latin typeface="Times New Roman" pitchFamily="18" charset="0"/>
                <a:cs typeface="Times New Roman" pitchFamily="18" charset="0"/>
              </a:rPr>
              <a:t>up and running and meets all of the user's needs. This component can easily </a:t>
            </a:r>
            <a:r>
              <a:rPr lang="en-US" sz="1800" dirty="0" smtClean="0">
                <a:latin typeface="Times New Roman" pitchFamily="18" charset="0"/>
                <a:cs typeface="Times New Roman" pitchFamily="18" charset="0"/>
              </a:rPr>
              <a:t>be integrated </a:t>
            </a:r>
            <a:r>
              <a:rPr lang="en-US" sz="1800" dirty="0" smtClean="0">
                <a:latin typeface="Times New Roman" pitchFamily="18" charset="0"/>
                <a:cs typeface="Times New Roman" pitchFamily="18" charset="0"/>
              </a:rPr>
              <a:t>into a variety of other systems</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spcAft>
                <a:spcPts val="600"/>
              </a:spcAft>
            </a:pPr>
            <a:r>
              <a:rPr lang="en-US" sz="1800" dirty="0" smtClean="0">
                <a:latin typeface="Times New Roman" pitchFamily="18" charset="0"/>
                <a:cs typeface="Times New Roman" pitchFamily="18" charset="0"/>
              </a:rPr>
              <a:t>This component can be easily plugged in many other systems. It's really user </a:t>
            </a:r>
            <a:r>
              <a:rPr lang="en-US" sz="1800" dirty="0" smtClean="0">
                <a:latin typeface="Times New Roman" pitchFamily="18" charset="0"/>
                <a:cs typeface="Times New Roman" pitchFamily="18" charset="0"/>
              </a:rPr>
              <a:t>friendly application </a:t>
            </a:r>
            <a:r>
              <a:rPr lang="en-US" sz="1800" dirty="0" smtClean="0">
                <a:latin typeface="Times New Roman" pitchFamily="18" charset="0"/>
                <a:cs typeface="Times New Roman" pitchFamily="18" charset="0"/>
              </a:rPr>
              <a:t>to user. It will reduce the time of user and effort also. In future, we have </a:t>
            </a:r>
            <a:r>
              <a:rPr lang="en-US" sz="1800" dirty="0" smtClean="0">
                <a:latin typeface="Times New Roman" pitchFamily="18" charset="0"/>
                <a:cs typeface="Times New Roman" pitchFamily="18" charset="0"/>
              </a:rPr>
              <a:t>to change </a:t>
            </a:r>
            <a:r>
              <a:rPr lang="en-US" sz="1800" dirty="0" smtClean="0">
                <a:latin typeface="Times New Roman" pitchFamily="18" charset="0"/>
                <a:cs typeface="Times New Roman" pitchFamily="18" charset="0"/>
              </a:rPr>
              <a:t>application to a </a:t>
            </a:r>
            <a:r>
              <a:rPr lang="en-US" sz="1800" dirty="0" smtClean="0">
                <a:latin typeface="Times New Roman" pitchFamily="18" charset="0"/>
                <a:cs typeface="Times New Roman" pitchFamily="18" charset="0"/>
              </a:rPr>
              <a:t>android </a:t>
            </a:r>
            <a:r>
              <a:rPr lang="en-US" sz="1800" dirty="0" smtClean="0">
                <a:latin typeface="Times New Roman" pitchFamily="18" charset="0"/>
                <a:cs typeface="Times New Roman" pitchFamily="18" charset="0"/>
              </a:rPr>
              <a:t>application there by enabling to adopt for </a:t>
            </a:r>
            <a:r>
              <a:rPr lang="en-US" sz="1800" dirty="0" smtClean="0">
                <a:latin typeface="Times New Roman" pitchFamily="18" charset="0"/>
                <a:cs typeface="Times New Roman" pitchFamily="18" charset="0"/>
              </a:rPr>
              <a:t>branches.</a:t>
            </a:r>
          </a:p>
          <a:p>
            <a:pPr>
              <a:spcAft>
                <a:spcPts val="600"/>
              </a:spcAft>
            </a:pP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new system eliminates the difficulties in the existing system. It is developed in </a:t>
            </a:r>
            <a:r>
              <a:rPr lang="en-US" sz="1800" dirty="0" smtClean="0">
                <a:latin typeface="Times New Roman" pitchFamily="18" charset="0"/>
                <a:cs typeface="Times New Roman" pitchFamily="18" charset="0"/>
              </a:rPr>
              <a:t>a user </a:t>
            </a:r>
            <a:r>
              <a:rPr lang="en-US" sz="1800" dirty="0" smtClean="0">
                <a:latin typeface="Times New Roman" pitchFamily="18" charset="0"/>
                <a:cs typeface="Times New Roman" pitchFamily="18" charset="0"/>
              </a:rPr>
              <a:t>friendly manner. The system is very fast according to the user wish that can </a:t>
            </a:r>
            <a:r>
              <a:rPr lang="en-US" sz="1800" dirty="0" smtClean="0">
                <a:latin typeface="Times New Roman" pitchFamily="18" charset="0"/>
                <a:cs typeface="Times New Roman" pitchFamily="18" charset="0"/>
              </a:rPr>
              <a:t>be viewed </a:t>
            </a:r>
            <a:r>
              <a:rPr lang="en-US" sz="1800" dirty="0" smtClean="0">
                <a:latin typeface="Times New Roman" pitchFamily="18" charset="0"/>
                <a:cs typeface="Times New Roman" pitchFamily="18" charset="0"/>
              </a:rPr>
              <a:t>or retaken at any level</a:t>
            </a:r>
            <a:r>
              <a:rPr lang="en-US" sz="1800" dirty="0" smtClean="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642918"/>
            <a:ext cx="7943848" cy="704866"/>
          </a:xfrm>
        </p:spPr>
        <p:txBody>
          <a:bodyPr/>
          <a:lstStyle/>
          <a:p>
            <a:pPr algn="ctr"/>
            <a:r>
              <a:rPr lang="en-IN" b="1" dirty="0" smtClean="0">
                <a:solidFill>
                  <a:schemeClr val="tx1"/>
                </a:solidFill>
              </a:rPr>
              <a:t>AGENDA</a:t>
            </a:r>
            <a:endParaRPr lang="en-US" b="1" dirty="0">
              <a:solidFill>
                <a:schemeClr val="tx1"/>
              </a:solidFill>
            </a:endParaRPr>
          </a:p>
        </p:txBody>
      </p:sp>
      <p:sp>
        <p:nvSpPr>
          <p:cNvPr id="3" name="Content Placeholder 2"/>
          <p:cNvSpPr>
            <a:spLocks noGrp="1"/>
          </p:cNvSpPr>
          <p:nvPr>
            <p:ph idx="1"/>
          </p:nvPr>
        </p:nvSpPr>
        <p:spPr>
          <a:xfrm>
            <a:off x="785786" y="1857363"/>
            <a:ext cx="7901014" cy="4143405"/>
          </a:xfrm>
        </p:spPr>
        <p:txBody>
          <a:bodyPr/>
          <a:lstStyle/>
          <a:p>
            <a:r>
              <a:rPr lang="en-IN" sz="2400" dirty="0" smtClean="0">
                <a:latin typeface="Times New Roman" pitchFamily="18" charset="0"/>
                <a:cs typeface="Times New Roman" pitchFamily="18" charset="0"/>
              </a:rPr>
              <a:t>Introduction</a:t>
            </a:r>
          </a:p>
          <a:p>
            <a:r>
              <a:rPr lang="en-IN" sz="2400" dirty="0" smtClean="0">
                <a:latin typeface="Times New Roman" pitchFamily="18" charset="0"/>
                <a:cs typeface="Times New Roman" pitchFamily="18" charset="0"/>
              </a:rPr>
              <a:t>Abstract</a:t>
            </a:r>
          </a:p>
          <a:p>
            <a:r>
              <a:rPr lang="en-IN" sz="2400" dirty="0" smtClean="0">
                <a:latin typeface="Times New Roman" pitchFamily="18" charset="0"/>
                <a:cs typeface="Times New Roman" pitchFamily="18" charset="0"/>
              </a:rPr>
              <a:t>Existing system and it’s Disadvantage</a:t>
            </a:r>
          </a:p>
          <a:p>
            <a:r>
              <a:rPr lang="en-IN" sz="2400" dirty="0" smtClean="0">
                <a:latin typeface="Times New Roman" pitchFamily="18" charset="0"/>
                <a:cs typeface="Times New Roman" pitchFamily="18" charset="0"/>
              </a:rPr>
              <a:t>Proposed system and it’s Advantage</a:t>
            </a:r>
          </a:p>
          <a:p>
            <a:r>
              <a:rPr lang="en-IN" sz="2400" dirty="0" smtClean="0">
                <a:latin typeface="Times New Roman" pitchFamily="18" charset="0"/>
                <a:cs typeface="Times New Roman" pitchFamily="18" charset="0"/>
              </a:rPr>
              <a:t>System Requirements</a:t>
            </a:r>
          </a:p>
          <a:p>
            <a:r>
              <a:rPr lang="en-IN" sz="2400" dirty="0" smtClean="0">
                <a:latin typeface="Times New Roman" pitchFamily="18" charset="0"/>
                <a:cs typeface="Times New Roman" pitchFamily="18" charset="0"/>
              </a:rPr>
              <a:t>Data Flow Diagram</a:t>
            </a:r>
          </a:p>
          <a:p>
            <a:r>
              <a:rPr lang="en-IN" sz="2400" dirty="0" smtClean="0">
                <a:latin typeface="Times New Roman" pitchFamily="18" charset="0"/>
                <a:cs typeface="Times New Roman" pitchFamily="18" charset="0"/>
              </a:rPr>
              <a:t>Class Diagram</a:t>
            </a:r>
          </a:p>
          <a:p>
            <a:r>
              <a:rPr lang="en-IN" sz="2400" dirty="0" smtClean="0">
                <a:latin typeface="Times New Roman" pitchFamily="18" charset="0"/>
                <a:cs typeface="Times New Roman" pitchFamily="18" charset="0"/>
              </a:rPr>
              <a:t>Conclusion</a:t>
            </a:r>
          </a:p>
          <a:p>
            <a:r>
              <a:rPr lang="en-IN" sz="2400" dirty="0" smtClean="0">
                <a:latin typeface="Times New Roman" pitchFamily="18" charset="0"/>
                <a:cs typeface="Times New Roman" pitchFamily="18" charset="0"/>
              </a:rPr>
              <a:t>Future Scope</a:t>
            </a:r>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229600" cy="152382"/>
          </a:xfrm>
        </p:spPr>
        <p:txBody>
          <a:bodyPr/>
          <a:lstStyle/>
          <a:p>
            <a:endParaRPr lang="en-US" dirty="0"/>
          </a:p>
        </p:txBody>
      </p:sp>
      <p:sp>
        <p:nvSpPr>
          <p:cNvPr id="3" name="Content Placeholder 2"/>
          <p:cNvSpPr>
            <a:spLocks noGrp="1"/>
          </p:cNvSpPr>
          <p:nvPr>
            <p:ph idx="1"/>
          </p:nvPr>
        </p:nvSpPr>
        <p:spPr>
          <a:xfrm>
            <a:off x="785786" y="428604"/>
            <a:ext cx="7901014" cy="6143668"/>
          </a:xfrm>
        </p:spPr>
        <p:txBody>
          <a:bodyPr/>
          <a:lstStyle/>
          <a:p>
            <a:pPr marL="0" indent="0">
              <a:buNone/>
            </a:pPr>
            <a:endParaRPr lang="en-US" sz="1800"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FUTURE SCOPE:</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	It is compatible to include any future enhancements, required by the system, In future the project, there is a chance to include some modules as well as large number of flower categories to enhance the communication and a relationship between the customers and the application, the future system would have enhanced activities appropriate for the future environment.</a:t>
            </a:r>
          </a:p>
          <a:p>
            <a:pPr marL="0" indent="0">
              <a:lnSpc>
                <a:spcPct val="150000"/>
              </a:lnSpc>
              <a:buNone/>
            </a:pPr>
            <a:r>
              <a:rPr lang="en-US" sz="1800" dirty="0" smtClean="0">
                <a:latin typeface="Times New Roman" panose="02020603050405020304" pitchFamily="18" charset="0"/>
                <a:cs typeface="Times New Roman" panose="02020603050405020304" pitchFamily="18" charset="0"/>
              </a:rPr>
              <a:t>Some of the future enhancements that can be done to this system are:</a:t>
            </a:r>
          </a:p>
          <a:p>
            <a:pPr marL="366713" lvl="1" indent="0">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It </a:t>
            </a:r>
            <a:r>
              <a:rPr lang="en-US" sz="1800" dirty="0" smtClean="0">
                <a:latin typeface="Times New Roman" panose="02020603050405020304" pitchFamily="18" charset="0"/>
                <a:cs typeface="Times New Roman" panose="02020603050405020304" pitchFamily="18" charset="0"/>
              </a:rPr>
              <a:t>will be upgraded in favor of customer that cancellation of ordered products can be done.</a:t>
            </a:r>
          </a:p>
          <a:p>
            <a:pPr marL="366713" lvl="1" indent="0">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Features </a:t>
            </a:r>
            <a:r>
              <a:rPr lang="en-US" sz="1800" dirty="0" smtClean="0">
                <a:latin typeface="Times New Roman" panose="02020603050405020304" pitchFamily="18" charset="0"/>
                <a:cs typeface="Times New Roman" panose="02020603050405020304" pitchFamily="18" charset="0"/>
              </a:rPr>
              <a:t>like rating the products can be added.</a:t>
            </a:r>
          </a:p>
          <a:p>
            <a:pPr marL="366713" lvl="1" indent="0">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Online </a:t>
            </a:r>
            <a:r>
              <a:rPr lang="en-US" sz="1800" dirty="0" smtClean="0">
                <a:latin typeface="Times New Roman" panose="02020603050405020304" pitchFamily="18" charset="0"/>
                <a:cs typeface="Times New Roman" panose="02020603050405020304" pitchFamily="18" charset="0"/>
              </a:rPr>
              <a:t>payment will be facilitated and place of orders can be tracked.</a:t>
            </a:r>
          </a:p>
          <a:p>
            <a:pPr marL="366713" lvl="1" indent="0">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customers can give their </a:t>
            </a:r>
            <a:r>
              <a:rPr lang="en-US" sz="1800" dirty="0" smtClean="0">
                <a:latin typeface="Times New Roman" panose="02020603050405020304" pitchFamily="18" charset="0"/>
                <a:cs typeface="Times New Roman" panose="02020603050405020304" pitchFamily="18" charset="0"/>
              </a:rPr>
              <a:t>customization option </a:t>
            </a:r>
            <a:r>
              <a:rPr lang="en-US" sz="1800" dirty="0" smtClean="0">
                <a:latin typeface="Times New Roman" panose="02020603050405020304" pitchFamily="18" charset="0"/>
                <a:cs typeface="Times New Roman" panose="02020603050405020304" pitchFamily="18" charset="0"/>
              </a:rPr>
              <a:t>of the ordered products</a:t>
            </a:r>
            <a:r>
              <a:rPr lang="en-US" sz="1800" dirty="0" smtClean="0">
                <a:latin typeface="Times New Roman" panose="02020603050405020304" pitchFamily="18" charset="0"/>
                <a:cs typeface="Times New Roman" panose="02020603050405020304" pitchFamily="18" charset="0"/>
              </a:rPr>
              <a:t>.</a:t>
            </a:r>
          </a:p>
          <a:p>
            <a:pPr marL="366713" lvl="1" indent="0">
              <a:lnSpc>
                <a:spcPct val="150000"/>
              </a:lnSpc>
            </a:pP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More </a:t>
            </a:r>
            <a:r>
              <a:rPr lang="en-IN" sz="1800" dirty="0" err="1" smtClean="0">
                <a:latin typeface="Times New Roman" panose="02020603050405020304" pitchFamily="18" charset="0"/>
                <a:cs typeface="Times New Roman" panose="02020603050405020304" pitchFamily="18" charset="0"/>
              </a:rPr>
              <a:t>Payement</a:t>
            </a:r>
            <a:r>
              <a:rPr lang="en-IN" sz="1800" dirty="0" smtClean="0">
                <a:latin typeface="Times New Roman" panose="02020603050405020304" pitchFamily="18" charset="0"/>
                <a:cs typeface="Times New Roman" panose="02020603050405020304" pitchFamily="18" charset="0"/>
              </a:rPr>
              <a:t> options can be added. </a:t>
            </a: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1800" dirty="0" smtClean="0">
              <a:latin typeface="Times New Roman" panose="02020603050405020304" pitchFamily="18" charset="0"/>
              <a:cs typeface="Times New Roman" panose="02020603050405020304" pitchFamily="18" charset="0"/>
            </a:endParaRPr>
          </a:p>
          <a:p>
            <a:pPr>
              <a:buNone/>
            </a:pPr>
            <a:endParaRPr lang="en-US" sz="1800"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142852"/>
            <a:ext cx="7758138" cy="785818"/>
          </a:xfrm>
        </p:spPr>
        <p:txBody>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SCREENSHOTS</a:t>
            </a:r>
            <a:endParaRPr lang="en-US" sz="4000" dirty="0"/>
          </a:p>
        </p:txBody>
      </p:sp>
      <p:sp>
        <p:nvSpPr>
          <p:cNvPr id="3" name="Content Placeholder 2"/>
          <p:cNvSpPr>
            <a:spLocks noGrp="1"/>
          </p:cNvSpPr>
          <p:nvPr>
            <p:ph idx="1"/>
          </p:nvPr>
        </p:nvSpPr>
        <p:spPr>
          <a:xfrm>
            <a:off x="857224" y="1357297"/>
            <a:ext cx="7829576" cy="4967303"/>
          </a:xfrm>
        </p:spPr>
        <p:txBody>
          <a:bodyPr/>
          <a:lstStyle/>
          <a:p>
            <a:pPr>
              <a:buNone/>
            </a:pPr>
            <a:r>
              <a:rPr lang="en-US" sz="3200" b="1" dirty="0" smtClean="0">
                <a:latin typeface="Times New Roman" panose="02020603050405020304" pitchFamily="18" charset="0"/>
                <a:cs typeface="Times New Roman" panose="02020603050405020304" pitchFamily="18" charset="0"/>
              </a:rPr>
              <a:t>SIGN UP PAGE</a:t>
            </a: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Picture 4">
            <a:extLst>
              <a:ext uri="{FF2B5EF4-FFF2-40B4-BE49-F238E27FC236}">
                <a16:creationId xmlns:a16="http://schemas.microsoft.com/office/drawing/2014/main" xmlns="" id="{5B2A2535-A194-0486-9759-D92DF292FBD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2402" y="2348880"/>
            <a:ext cx="7450038" cy="424847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223820"/>
          </a:xfrm>
        </p:spPr>
        <p:txBody>
          <a:bodyPr/>
          <a:lstStyle/>
          <a:p>
            <a:endParaRPr lang="en-US" dirty="0"/>
          </a:p>
        </p:txBody>
      </p:sp>
      <p:sp>
        <p:nvSpPr>
          <p:cNvPr id="3" name="Content Placeholder 2"/>
          <p:cNvSpPr>
            <a:spLocks noGrp="1"/>
          </p:cNvSpPr>
          <p:nvPr>
            <p:ph idx="1"/>
          </p:nvPr>
        </p:nvSpPr>
        <p:spPr>
          <a:xfrm>
            <a:off x="785786" y="1000107"/>
            <a:ext cx="7901014" cy="5324493"/>
          </a:xfrm>
        </p:spPr>
        <p:txBody>
          <a:bodyPr/>
          <a:lstStyle/>
          <a:p>
            <a:pPr>
              <a:buNone/>
            </a:pPr>
            <a:r>
              <a:rPr lang="en-US" sz="1800" b="1"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LOGIN PAGE</a:t>
            </a:r>
            <a:endParaRPr lang="en-US" sz="3600" b="1" dirty="0" smtClean="0">
              <a:latin typeface="Times New Roman" panose="02020603050405020304" pitchFamily="18" charset="0"/>
              <a:cs typeface="Times New Roman" panose="02020603050405020304" pitchFamily="18" charset="0"/>
            </a:endParaRP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Picture 4">
            <a:extLst>
              <a:ext uri="{FF2B5EF4-FFF2-40B4-BE49-F238E27FC236}">
                <a16:creationId xmlns:a16="http://schemas.microsoft.com/office/drawing/2014/main" xmlns="" id="{B90DD080-B9AA-1F2F-DE21-EC588756A61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71538" y="1857364"/>
            <a:ext cx="7772399" cy="451596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438134"/>
          </a:xfrm>
        </p:spPr>
        <p:txBody>
          <a:bodyPr/>
          <a:lstStyle/>
          <a:p>
            <a:endParaRPr lang="en-US" dirty="0"/>
          </a:p>
        </p:txBody>
      </p:sp>
      <p:sp>
        <p:nvSpPr>
          <p:cNvPr id="3" name="Content Placeholder 2"/>
          <p:cNvSpPr>
            <a:spLocks noGrp="1"/>
          </p:cNvSpPr>
          <p:nvPr>
            <p:ph idx="1"/>
          </p:nvPr>
        </p:nvSpPr>
        <p:spPr>
          <a:xfrm>
            <a:off x="785786" y="857232"/>
            <a:ext cx="7901014" cy="5467369"/>
          </a:xfrm>
        </p:spPr>
        <p:txBody>
          <a:bodyPr/>
          <a:lstStyle/>
          <a:p>
            <a:pPr>
              <a:buNone/>
            </a:pPr>
            <a:r>
              <a:rPr lang="en-US" sz="3600" b="1" dirty="0" smtClean="0">
                <a:latin typeface="Times New Roman" panose="02020603050405020304" pitchFamily="18" charset="0"/>
                <a:cs typeface="Times New Roman" panose="02020603050405020304" pitchFamily="18" charset="0"/>
              </a:rPr>
              <a:t>HOME PAGE</a:t>
            </a: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grpSp>
        <p:nvGrpSpPr>
          <p:cNvPr id="5" name="Group 4">
            <a:extLst>
              <a:ext uri="{FF2B5EF4-FFF2-40B4-BE49-F238E27FC236}">
                <a16:creationId xmlns:a16="http://schemas.microsoft.com/office/drawing/2014/main" xmlns="" id="{253C85D3-DB39-9713-D709-C451C75FD98E}"/>
              </a:ext>
            </a:extLst>
          </p:cNvPr>
          <p:cNvGrpSpPr/>
          <p:nvPr/>
        </p:nvGrpSpPr>
        <p:grpSpPr>
          <a:xfrm>
            <a:off x="1151620" y="1916832"/>
            <a:ext cx="7416823" cy="4522104"/>
            <a:chOff x="0" y="0"/>
            <a:chExt cx="5632705" cy="5100266"/>
          </a:xfrm>
        </p:grpSpPr>
        <p:sp>
          <p:nvSpPr>
            <p:cNvPr id="6" name="Rectangle 5">
              <a:extLst>
                <a:ext uri="{FF2B5EF4-FFF2-40B4-BE49-F238E27FC236}">
                  <a16:creationId xmlns:a16="http://schemas.microsoft.com/office/drawing/2014/main" xmlns="" id="{54C29B14-59A9-69E8-C205-A1A1DF47622A}"/>
                </a:ext>
              </a:extLst>
            </p:cNvPr>
            <p:cNvSpPr/>
            <p:nvPr/>
          </p:nvSpPr>
          <p:spPr>
            <a:xfrm>
              <a:off x="5582032" y="4875886"/>
              <a:ext cx="50673" cy="224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200">
                  <a:solidFill>
                    <a:srgbClr val="222222"/>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xmlns="" id="{7AEC7949-DE28-6CF7-3960-437A2D1B1218}"/>
                </a:ext>
              </a:extLst>
            </p:cNvPr>
            <p:cNvPicPr/>
            <p:nvPr/>
          </p:nvPicPr>
          <p:blipFill>
            <a:blip r:embed="rId2"/>
            <a:stretch>
              <a:fillRect/>
            </a:stretch>
          </p:blipFill>
          <p:spPr>
            <a:xfrm>
              <a:off x="0" y="2247900"/>
              <a:ext cx="5577840" cy="2762885"/>
            </a:xfrm>
            <a:prstGeom prst="rect">
              <a:avLst/>
            </a:prstGeom>
          </p:spPr>
        </p:pic>
        <p:pic>
          <p:nvPicPr>
            <p:cNvPr id="8" name="Picture 7">
              <a:extLst>
                <a:ext uri="{FF2B5EF4-FFF2-40B4-BE49-F238E27FC236}">
                  <a16:creationId xmlns:a16="http://schemas.microsoft.com/office/drawing/2014/main" xmlns="" id="{1CBA7AE0-9BC0-FD25-A805-9521DFAD75E7}"/>
                </a:ext>
              </a:extLst>
            </p:cNvPr>
            <p:cNvPicPr/>
            <p:nvPr/>
          </p:nvPicPr>
          <p:blipFill>
            <a:blip r:embed="rId3"/>
            <a:stretch>
              <a:fillRect/>
            </a:stretch>
          </p:blipFill>
          <p:spPr>
            <a:xfrm>
              <a:off x="0" y="0"/>
              <a:ext cx="5617845" cy="2240280"/>
            </a:xfrm>
            <a:prstGeom prst="rect">
              <a:avLst/>
            </a:prstGeom>
          </p:spPr>
        </p:pic>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295258"/>
          </a:xfrm>
        </p:spPr>
        <p:txBody>
          <a:bodyPr/>
          <a:lstStyle/>
          <a:p>
            <a:endParaRPr lang="en-US" dirty="0"/>
          </a:p>
        </p:txBody>
      </p:sp>
      <p:sp>
        <p:nvSpPr>
          <p:cNvPr id="3" name="Content Placeholder 2"/>
          <p:cNvSpPr>
            <a:spLocks noGrp="1"/>
          </p:cNvSpPr>
          <p:nvPr>
            <p:ph idx="1"/>
          </p:nvPr>
        </p:nvSpPr>
        <p:spPr>
          <a:xfrm>
            <a:off x="642910" y="714357"/>
            <a:ext cx="8043890" cy="5610244"/>
          </a:xfrm>
        </p:spPr>
        <p:txBody>
          <a:bodyPr/>
          <a:lstStyle/>
          <a:p>
            <a:pPr>
              <a:buNone/>
            </a:pPr>
            <a:r>
              <a:rPr lang="en-US" sz="3600" b="1" dirty="0" smtClean="0">
                <a:latin typeface="Times New Roman" panose="02020603050405020304" pitchFamily="18" charset="0"/>
                <a:cs typeface="Times New Roman" panose="02020603050405020304" pitchFamily="18" charset="0"/>
              </a:rPr>
              <a:t>CONTACT PAGE</a:t>
            </a: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Picture 4">
            <a:extLst>
              <a:ext uri="{FF2B5EF4-FFF2-40B4-BE49-F238E27FC236}">
                <a16:creationId xmlns:a16="http://schemas.microsoft.com/office/drawing/2014/main" xmlns="" id="{25904502-5073-47F0-E3AB-1CFD60A19BB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4056" y="1637837"/>
            <a:ext cx="7632848" cy="457724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229600" cy="366696"/>
          </a:xfrm>
        </p:spPr>
        <p:txBody>
          <a:bodyPr/>
          <a:lstStyle/>
          <a:p>
            <a:endParaRPr lang="en-US" dirty="0"/>
          </a:p>
        </p:txBody>
      </p:sp>
      <p:sp>
        <p:nvSpPr>
          <p:cNvPr id="3" name="Content Placeholder 2"/>
          <p:cNvSpPr>
            <a:spLocks noGrp="1"/>
          </p:cNvSpPr>
          <p:nvPr>
            <p:ph idx="1"/>
          </p:nvPr>
        </p:nvSpPr>
        <p:spPr>
          <a:xfrm>
            <a:off x="714348" y="928671"/>
            <a:ext cx="7972452" cy="5395930"/>
          </a:xfrm>
        </p:spPr>
        <p:txBody>
          <a:bodyPr/>
          <a:lstStyle/>
          <a:p>
            <a:pPr>
              <a:buNone/>
            </a:pPr>
            <a:r>
              <a:rPr lang="en-US" sz="3600" b="1" dirty="0" smtClean="0">
                <a:latin typeface="Times New Roman" panose="02020603050405020304" pitchFamily="18" charset="0"/>
                <a:cs typeface="Times New Roman" panose="02020603050405020304" pitchFamily="18" charset="0"/>
              </a:rPr>
              <a:t>ACCOUNT DETAILS</a:t>
            </a: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Content Placeholder 4">
            <a:extLst>
              <a:ext uri="{FF2B5EF4-FFF2-40B4-BE49-F238E27FC236}">
                <a16:creationId xmlns:a16="http://schemas.microsoft.com/office/drawing/2014/main" xmlns="" id="{D38E325B-7003-2E30-CD0E-F358BF724052}"/>
              </a:ext>
            </a:extLst>
          </p:cNvPr>
          <p:cNvPicPr>
            <a:picLocks/>
          </p:cNvPicPr>
          <p:nvPr/>
        </p:nvPicPr>
        <p:blipFill>
          <a:blip r:embed="rId2"/>
          <a:stretch>
            <a:fillRect/>
          </a:stretch>
        </p:blipFill>
        <p:spPr bwMode="auto">
          <a:xfrm>
            <a:off x="1071538" y="2000240"/>
            <a:ext cx="7423748"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229600" cy="152382"/>
          </a:xfrm>
        </p:spPr>
        <p:txBody>
          <a:bodyPr/>
          <a:lstStyle/>
          <a:p>
            <a:endParaRPr lang="en-US" dirty="0"/>
          </a:p>
        </p:txBody>
      </p:sp>
      <p:sp>
        <p:nvSpPr>
          <p:cNvPr id="3" name="Content Placeholder 2"/>
          <p:cNvSpPr>
            <a:spLocks noGrp="1"/>
          </p:cNvSpPr>
          <p:nvPr>
            <p:ph idx="1"/>
          </p:nvPr>
        </p:nvSpPr>
        <p:spPr>
          <a:xfrm>
            <a:off x="785786" y="1000107"/>
            <a:ext cx="7901014" cy="5324493"/>
          </a:xfrm>
        </p:spPr>
        <p:txBody>
          <a:bodyPr/>
          <a:lstStyle/>
          <a:p>
            <a:pPr>
              <a:buNone/>
            </a:pPr>
            <a:r>
              <a:rPr lang="en-US" sz="3600" b="1" dirty="0" smtClean="0">
                <a:latin typeface="Times New Roman" panose="02020603050405020304" pitchFamily="18" charset="0"/>
                <a:cs typeface="Times New Roman" panose="02020603050405020304" pitchFamily="18" charset="0"/>
              </a:rPr>
              <a:t>ERROR PAGE</a:t>
            </a: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Picture 4">
            <a:extLst>
              <a:ext uri="{FF2B5EF4-FFF2-40B4-BE49-F238E27FC236}">
                <a16:creationId xmlns:a16="http://schemas.microsoft.com/office/drawing/2014/main" xmlns="" id="{46CC862E-A7D6-F54B-4FED-AF9B4240AC66}"/>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84784" y="2035870"/>
            <a:ext cx="7447656" cy="410445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5719"/>
          </a:xfrm>
        </p:spPr>
        <p:txBody>
          <a:bodyPr/>
          <a:lstStyle/>
          <a:p>
            <a:endParaRPr lang="en-US" dirty="0"/>
          </a:p>
        </p:txBody>
      </p:sp>
      <p:sp>
        <p:nvSpPr>
          <p:cNvPr id="3" name="Content Placeholder 2"/>
          <p:cNvSpPr>
            <a:spLocks noGrp="1"/>
          </p:cNvSpPr>
          <p:nvPr>
            <p:ph idx="1"/>
          </p:nvPr>
        </p:nvSpPr>
        <p:spPr>
          <a:xfrm>
            <a:off x="928662" y="1000107"/>
            <a:ext cx="7758138" cy="5324493"/>
          </a:xfrm>
        </p:spPr>
        <p:txBody>
          <a:bodyPr/>
          <a:lstStyle/>
          <a:p>
            <a:pPr>
              <a:buNone/>
            </a:pPr>
            <a:r>
              <a:rPr lang="en-US" sz="3600" b="1" dirty="0" smtClean="0">
                <a:latin typeface="Times New Roman" panose="02020603050405020304" pitchFamily="18" charset="0"/>
                <a:cs typeface="Times New Roman" panose="02020603050405020304" pitchFamily="18" charset="0"/>
              </a:rPr>
              <a:t>ADD PRODUCT PAGE</a:t>
            </a: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Picture 4">
            <a:extLst>
              <a:ext uri="{FF2B5EF4-FFF2-40B4-BE49-F238E27FC236}">
                <a16:creationId xmlns:a16="http://schemas.microsoft.com/office/drawing/2014/main" xmlns="" id="{84579928-9D86-9812-E5C0-744EE1B80942}"/>
              </a:ext>
            </a:extLst>
          </p:cNvPr>
          <p:cNvPicPr/>
          <p:nvPr/>
        </p:nvPicPr>
        <p:blipFill>
          <a:blip r:embed="rId2"/>
          <a:stretch>
            <a:fillRect/>
          </a:stretch>
        </p:blipFill>
        <p:spPr>
          <a:xfrm>
            <a:off x="1187624" y="1988501"/>
            <a:ext cx="7272808" cy="388876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52382"/>
          </a:xfrm>
        </p:spPr>
        <p:txBody>
          <a:bodyPr/>
          <a:lstStyle/>
          <a:p>
            <a:endParaRPr lang="en-US" dirty="0"/>
          </a:p>
        </p:txBody>
      </p:sp>
      <p:sp>
        <p:nvSpPr>
          <p:cNvPr id="3" name="Content Placeholder 2"/>
          <p:cNvSpPr>
            <a:spLocks noGrp="1"/>
          </p:cNvSpPr>
          <p:nvPr>
            <p:ph idx="1"/>
          </p:nvPr>
        </p:nvSpPr>
        <p:spPr>
          <a:xfrm>
            <a:off x="714348" y="714357"/>
            <a:ext cx="7972452" cy="5610244"/>
          </a:xfrm>
        </p:spPr>
        <p:txBody>
          <a:bodyPr/>
          <a:lstStyle/>
          <a:p>
            <a:pPr>
              <a:buNone/>
            </a:pPr>
            <a:r>
              <a:rPr lang="en-US" sz="3600" b="1" dirty="0" smtClean="0">
                <a:latin typeface="Times New Roman" panose="02020603050405020304" pitchFamily="18" charset="0"/>
                <a:cs typeface="Times New Roman" panose="02020603050405020304" pitchFamily="18" charset="0"/>
              </a:rPr>
              <a:t>PRODUCT CATEGORY</a:t>
            </a: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Content Placeholder 4">
            <a:extLst>
              <a:ext uri="{FF2B5EF4-FFF2-40B4-BE49-F238E27FC236}">
                <a16:creationId xmlns:a16="http://schemas.microsoft.com/office/drawing/2014/main" xmlns="" id="{9B9734F8-6606-C656-92F2-25F9CDCC6ED2}"/>
              </a:ext>
            </a:extLst>
          </p:cNvPr>
          <p:cNvPicPr>
            <a:picLocks/>
          </p:cNvPicPr>
          <p:nvPr/>
        </p:nvPicPr>
        <p:blipFill>
          <a:blip r:embed="rId2"/>
          <a:stretch>
            <a:fillRect/>
          </a:stretch>
        </p:blipFill>
        <p:spPr bwMode="auto">
          <a:xfrm>
            <a:off x="1285852" y="1785926"/>
            <a:ext cx="7488832" cy="4174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223820"/>
          </a:xfrm>
        </p:spPr>
        <p:txBody>
          <a:bodyPr/>
          <a:lstStyle/>
          <a:p>
            <a:endParaRPr lang="en-US" dirty="0"/>
          </a:p>
        </p:txBody>
      </p:sp>
      <p:sp>
        <p:nvSpPr>
          <p:cNvPr id="3" name="Content Placeholder 2"/>
          <p:cNvSpPr>
            <a:spLocks noGrp="1"/>
          </p:cNvSpPr>
          <p:nvPr>
            <p:ph idx="1"/>
          </p:nvPr>
        </p:nvSpPr>
        <p:spPr>
          <a:xfrm>
            <a:off x="785786" y="785795"/>
            <a:ext cx="7901014" cy="5538806"/>
          </a:xfrm>
        </p:spPr>
        <p:txBody>
          <a:bodyPr/>
          <a:lstStyle/>
          <a:p>
            <a:pPr>
              <a:buNone/>
            </a:pPr>
            <a:r>
              <a:rPr lang="en-US" sz="3600" b="1" dirty="0" smtClean="0">
                <a:latin typeface="Times New Roman" panose="02020603050405020304" pitchFamily="18" charset="0"/>
                <a:cs typeface="Times New Roman" panose="02020603050405020304" pitchFamily="18" charset="0"/>
              </a:rPr>
              <a:t>PRODUCTS</a:t>
            </a:r>
          </a:p>
          <a:p>
            <a:pPr>
              <a:buNone/>
            </a:pP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Picture 4">
            <a:extLst>
              <a:ext uri="{FF2B5EF4-FFF2-40B4-BE49-F238E27FC236}">
                <a16:creationId xmlns:a16="http://schemas.microsoft.com/office/drawing/2014/main" xmlns="" id="{C51D8A77-7E00-EF33-6A0E-A60E7C702A7D}"/>
              </a:ext>
            </a:extLst>
          </p:cNvPr>
          <p:cNvPicPr/>
          <p:nvPr/>
        </p:nvPicPr>
        <p:blipFill>
          <a:blip r:embed="rId2"/>
          <a:stretch>
            <a:fillRect/>
          </a:stretch>
        </p:blipFill>
        <p:spPr>
          <a:xfrm>
            <a:off x="1000100" y="1857364"/>
            <a:ext cx="7669188" cy="429578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14290"/>
            <a:ext cx="8086724" cy="1143000"/>
          </a:xfrm>
        </p:spPr>
        <p:txBody>
          <a:bodyPr/>
          <a:lstStyle/>
          <a:p>
            <a:pPr algn="ctr"/>
            <a:r>
              <a:rPr lang="en-IN" b="1" dirty="0" smtClean="0">
                <a:solidFill>
                  <a:schemeClr val="tx1"/>
                </a:solidFill>
              </a:rPr>
              <a:t>INTRODUCTION</a:t>
            </a:r>
            <a:endParaRPr lang="en-US" dirty="0"/>
          </a:p>
        </p:txBody>
      </p:sp>
      <p:sp>
        <p:nvSpPr>
          <p:cNvPr id="3" name="Content Placeholder 2"/>
          <p:cNvSpPr>
            <a:spLocks noGrp="1"/>
          </p:cNvSpPr>
          <p:nvPr>
            <p:ph idx="1"/>
          </p:nvPr>
        </p:nvSpPr>
        <p:spPr>
          <a:xfrm>
            <a:off x="714348" y="1935163"/>
            <a:ext cx="7972452" cy="4389437"/>
          </a:xfrm>
        </p:spPr>
        <p:txBody>
          <a:bodyPr/>
          <a:lstStyle/>
          <a:p>
            <a:r>
              <a:rPr lang="en-IN" sz="2400" dirty="0" smtClean="0">
                <a:latin typeface="Times New Roman" pitchFamily="18" charset="0"/>
                <a:cs typeface="Times New Roman" pitchFamily="18" charset="0"/>
              </a:rPr>
              <a:t>Shopping is one of the essential part of our daily life. We’re using different types of shops to buy different kind of things </a:t>
            </a:r>
            <a:r>
              <a:rPr lang="en-IN" sz="2400" dirty="0" err="1" smtClean="0">
                <a:latin typeface="Times New Roman" pitchFamily="18" charset="0"/>
                <a:cs typeface="Times New Roman" pitchFamily="18" charset="0"/>
              </a:rPr>
              <a:t>evetyday</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Today our life is divided into two parts</a:t>
            </a:r>
          </a:p>
          <a:p>
            <a:pPr lvl="1">
              <a:buFont typeface="Wingdings" pitchFamily="2" charset="2"/>
              <a:buChar char="ü"/>
            </a:pPr>
            <a:r>
              <a:rPr lang="en-IN" sz="2400" b="1" dirty="0" smtClean="0">
                <a:latin typeface="Times New Roman" pitchFamily="18" charset="0"/>
                <a:cs typeface="Times New Roman" pitchFamily="18" charset="0"/>
              </a:rPr>
              <a:t>Physical Life:</a:t>
            </a:r>
            <a:r>
              <a:rPr lang="en-IN" sz="2400" dirty="0" smtClean="0">
                <a:latin typeface="Times New Roman" pitchFamily="18" charset="0"/>
                <a:cs typeface="Times New Roman" pitchFamily="18" charset="0"/>
              </a:rPr>
              <a:t> We met everyone physically</a:t>
            </a:r>
          </a:p>
          <a:p>
            <a:pPr lvl="1">
              <a:buFont typeface="Wingdings" pitchFamily="2" charset="2"/>
              <a:buChar char="ü"/>
            </a:pPr>
            <a:r>
              <a:rPr lang="en-IN" sz="2400" b="1" dirty="0" smtClean="0">
                <a:latin typeface="Times New Roman" pitchFamily="18" charset="0"/>
                <a:cs typeface="Times New Roman" pitchFamily="18" charset="0"/>
              </a:rPr>
              <a:t>Virtual Life:</a:t>
            </a:r>
            <a:r>
              <a:rPr lang="en-IN" sz="2400" dirty="0" smtClean="0">
                <a:latin typeface="Times New Roman" pitchFamily="18" charset="0"/>
                <a:cs typeface="Times New Roman" pitchFamily="18" charset="0"/>
              </a:rPr>
              <a:t> We met people on a virtual world called ‘Internet’.</a:t>
            </a: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428604"/>
          </a:xfrm>
        </p:spPr>
        <p:txBody>
          <a:bodyPr/>
          <a:lstStyle/>
          <a:p>
            <a:endParaRPr lang="en-US" dirty="0"/>
          </a:p>
        </p:txBody>
      </p:sp>
      <p:sp>
        <p:nvSpPr>
          <p:cNvPr id="3" name="Content Placeholder 2"/>
          <p:cNvSpPr>
            <a:spLocks noGrp="1"/>
          </p:cNvSpPr>
          <p:nvPr>
            <p:ph idx="1"/>
          </p:nvPr>
        </p:nvSpPr>
        <p:spPr>
          <a:xfrm>
            <a:off x="785786" y="1071547"/>
            <a:ext cx="7901014" cy="5253054"/>
          </a:xfrm>
        </p:spPr>
        <p:txBody>
          <a:bodyPr/>
          <a:lstStyle/>
          <a:p>
            <a:pPr>
              <a:buNone/>
            </a:pPr>
            <a:r>
              <a:rPr lang="en-US" sz="3600" b="1" dirty="0" smtClean="0">
                <a:latin typeface="Times New Roman" panose="02020603050405020304" pitchFamily="18" charset="0"/>
                <a:cs typeface="Times New Roman" panose="02020603050405020304" pitchFamily="18" charset="0"/>
              </a:rPr>
              <a:t>AUTHENTICATION PAGE</a:t>
            </a:r>
          </a:p>
          <a:p>
            <a:pPr>
              <a:buNone/>
            </a:pPr>
            <a:endParaRPr lang="en-US" sz="3600"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Picture 4">
            <a:extLst>
              <a:ext uri="{FF2B5EF4-FFF2-40B4-BE49-F238E27FC236}">
                <a16:creationId xmlns:a16="http://schemas.microsoft.com/office/drawing/2014/main" xmlns="" id="{8F4C05A1-9BC5-B014-A9F3-F45E37DA0FA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00100" y="2060848"/>
            <a:ext cx="7532340" cy="422567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229600" cy="285752"/>
          </a:xfrm>
        </p:spPr>
        <p:txBody>
          <a:bodyPr/>
          <a:lstStyle/>
          <a:p>
            <a:endParaRPr lang="en-US" dirty="0"/>
          </a:p>
        </p:txBody>
      </p:sp>
      <p:sp>
        <p:nvSpPr>
          <p:cNvPr id="3" name="Content Placeholder 2"/>
          <p:cNvSpPr>
            <a:spLocks noGrp="1"/>
          </p:cNvSpPr>
          <p:nvPr>
            <p:ph idx="1"/>
          </p:nvPr>
        </p:nvSpPr>
        <p:spPr>
          <a:xfrm>
            <a:off x="785786" y="857232"/>
            <a:ext cx="7901014" cy="5467368"/>
          </a:xfrm>
        </p:spPr>
        <p:txBody>
          <a:bodyPr/>
          <a:lstStyle/>
          <a:p>
            <a:pPr marL="0" indent="0">
              <a:buNone/>
            </a:pPr>
            <a:r>
              <a:rPr lang="en-US" sz="3600" b="1" dirty="0" smtClean="0">
                <a:latin typeface="Times New Roman" panose="02020603050405020304" pitchFamily="18" charset="0"/>
                <a:cs typeface="Times New Roman" panose="02020603050405020304" pitchFamily="18" charset="0"/>
              </a:rPr>
              <a:t>STORAGE PAGE</a:t>
            </a:r>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Content Placeholder 5">
            <a:extLst>
              <a:ext uri="{FF2B5EF4-FFF2-40B4-BE49-F238E27FC236}">
                <a16:creationId xmlns:a16="http://schemas.microsoft.com/office/drawing/2014/main" xmlns="" id="{CD16DEFA-CA84-FF11-0FFD-F2084A55DB1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857224" y="1643050"/>
            <a:ext cx="7688179" cy="461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52382"/>
          </a:xfrm>
        </p:spPr>
        <p:txBody>
          <a:bodyPr/>
          <a:lstStyle/>
          <a:p>
            <a:endParaRPr lang="en-US" dirty="0"/>
          </a:p>
        </p:txBody>
      </p:sp>
      <p:sp>
        <p:nvSpPr>
          <p:cNvPr id="3" name="Content Placeholder 2"/>
          <p:cNvSpPr>
            <a:spLocks noGrp="1"/>
          </p:cNvSpPr>
          <p:nvPr>
            <p:ph idx="1"/>
          </p:nvPr>
        </p:nvSpPr>
        <p:spPr>
          <a:xfrm>
            <a:off x="714348" y="928671"/>
            <a:ext cx="7972452" cy="5395930"/>
          </a:xfrm>
        </p:spPr>
        <p:txBody>
          <a:bodyPr/>
          <a:lstStyle/>
          <a:p>
            <a:pPr>
              <a:buNone/>
            </a:pPr>
            <a:r>
              <a:rPr lang="en-US" sz="3200" b="1" dirty="0" smtClean="0"/>
              <a:t>FIRESTORE DATABASE</a:t>
            </a:r>
            <a:endParaRPr lang="en-US" sz="3200" b="1"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pic>
        <p:nvPicPr>
          <p:cNvPr id="5" name="Picture 4">
            <a:extLst>
              <a:ext uri="{FF2B5EF4-FFF2-40B4-BE49-F238E27FC236}">
                <a16:creationId xmlns:a16="http://schemas.microsoft.com/office/drawing/2014/main" xmlns="" id="{CA7BBE17-389A-744F-B484-A979B946E950}"/>
              </a:ext>
            </a:extLst>
          </p:cNvPr>
          <p:cNvPicPr/>
          <p:nvPr/>
        </p:nvPicPr>
        <p:blipFill>
          <a:blip r:embed="rId2"/>
          <a:stretch>
            <a:fillRect/>
          </a:stretch>
        </p:blipFill>
        <p:spPr>
          <a:xfrm>
            <a:off x="857224" y="1714488"/>
            <a:ext cx="7786742" cy="450059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500042"/>
            <a:ext cx="7972452" cy="561990"/>
          </a:xfrm>
        </p:spPr>
        <p:txBody>
          <a:bodyPr/>
          <a:lstStyle/>
          <a:p>
            <a:pPr algn="ctr"/>
            <a:r>
              <a:rPr lang="en-US" b="1" dirty="0" smtClean="0">
                <a:solidFill>
                  <a:schemeClr val="tx1"/>
                </a:solidFill>
              </a:rPr>
              <a:t>REFERENCES</a:t>
            </a:r>
            <a:endParaRPr lang="en-US" b="1" dirty="0">
              <a:solidFill>
                <a:schemeClr val="tx1"/>
              </a:solidFill>
            </a:endParaRPr>
          </a:p>
        </p:txBody>
      </p:sp>
      <p:sp>
        <p:nvSpPr>
          <p:cNvPr id="3" name="Content Placeholder 2"/>
          <p:cNvSpPr>
            <a:spLocks noGrp="1"/>
          </p:cNvSpPr>
          <p:nvPr>
            <p:ph idx="1"/>
          </p:nvPr>
        </p:nvSpPr>
        <p:spPr>
          <a:xfrm>
            <a:off x="714348" y="1285861"/>
            <a:ext cx="7972452" cy="5038740"/>
          </a:xfrm>
        </p:spPr>
        <p:txBody>
          <a:bodyPr/>
          <a:lstStyle/>
          <a:p>
            <a:pPr>
              <a:buNone/>
            </a:pPr>
            <a:r>
              <a:rPr lang="en-US" dirty="0" smtClean="0"/>
              <a:t>[1].Robin </a:t>
            </a:r>
            <a:r>
              <a:rPr lang="en-US" dirty="0" err="1" smtClean="0"/>
              <a:t>Wieruch</a:t>
            </a:r>
            <a:r>
              <a:rPr lang="en-US" dirty="0" smtClean="0"/>
              <a:t> (2017), The Road to Learn React: Your journey to master plain </a:t>
            </a:r>
            <a:r>
              <a:rPr lang="en-US" dirty="0" smtClean="0"/>
              <a:t>yet pragmatic </a:t>
            </a:r>
            <a:r>
              <a:rPr lang="en-US" dirty="0" smtClean="0"/>
              <a:t>React.js</a:t>
            </a:r>
            <a:r>
              <a:rPr lang="en-US" dirty="0" smtClean="0"/>
              <a:t>.</a:t>
            </a:r>
            <a:endParaRPr lang="en-US" dirty="0" smtClean="0"/>
          </a:p>
          <a:p>
            <a:pPr>
              <a:buNone/>
            </a:pPr>
            <a:r>
              <a:rPr lang="en-US" dirty="0" smtClean="0"/>
              <a:t>[2]. Mark </a:t>
            </a:r>
            <a:r>
              <a:rPr lang="en-US" dirty="0" err="1" smtClean="0"/>
              <a:t>Tielens</a:t>
            </a:r>
            <a:r>
              <a:rPr lang="en-US" dirty="0" smtClean="0"/>
              <a:t> Thomas. React in Action. Manning Publisher, 2018</a:t>
            </a:r>
            <a:r>
              <a:rPr lang="en-US" dirty="0" smtClean="0"/>
              <a:t>.</a:t>
            </a:r>
            <a:endParaRPr lang="en-US" dirty="0" smtClean="0"/>
          </a:p>
          <a:p>
            <a:pPr>
              <a:buNone/>
            </a:pPr>
            <a:r>
              <a:rPr lang="en-US" dirty="0" smtClean="0"/>
              <a:t>[3]. </a:t>
            </a:r>
            <a:r>
              <a:rPr lang="en-US" dirty="0" err="1" smtClean="0"/>
              <a:t>Azat</a:t>
            </a:r>
            <a:r>
              <a:rPr lang="en-US" dirty="0" smtClean="0"/>
              <a:t> </a:t>
            </a:r>
            <a:r>
              <a:rPr lang="en-US" dirty="0" err="1" smtClean="0"/>
              <a:t>Marden</a:t>
            </a:r>
            <a:r>
              <a:rPr lang="en-US" dirty="0" smtClean="0"/>
              <a:t>. React Quickly: Painless web apps with React, JSX, </a:t>
            </a:r>
            <a:r>
              <a:rPr lang="en-US" dirty="0" err="1" smtClean="0"/>
              <a:t>Redux</a:t>
            </a:r>
            <a:r>
              <a:rPr lang="en-US" dirty="0" smtClean="0"/>
              <a:t>, </a:t>
            </a:r>
            <a:r>
              <a:rPr lang="en-US" dirty="0" smtClean="0"/>
              <a:t>and </a:t>
            </a:r>
            <a:r>
              <a:rPr lang="en-US" dirty="0" err="1" smtClean="0"/>
              <a:t>GraphQL.Simon</a:t>
            </a:r>
            <a:r>
              <a:rPr lang="en-US" dirty="0" smtClean="0"/>
              <a:t> </a:t>
            </a:r>
            <a:r>
              <a:rPr lang="en-US" dirty="0" smtClean="0"/>
              <a:t>and Schuster published in 2017.</a:t>
            </a:r>
          </a:p>
          <a:p>
            <a:pPr>
              <a:buNone/>
            </a:pPr>
            <a:r>
              <a:rPr lang="en-US" dirty="0" smtClean="0"/>
              <a:t>[</a:t>
            </a:r>
            <a:r>
              <a:rPr lang="en-US" dirty="0" smtClean="0"/>
              <a:t>4]. </a:t>
            </a:r>
            <a:r>
              <a:rPr lang="en-US" dirty="0" err="1" smtClean="0"/>
              <a:t>Konger</a:t>
            </a:r>
            <a:r>
              <a:rPr lang="en-US" dirty="0" smtClean="0"/>
              <a:t>, </a:t>
            </a:r>
            <a:r>
              <a:rPr lang="en-US" dirty="0" err="1" smtClean="0"/>
              <a:t>Snehasish</a:t>
            </a:r>
            <a:r>
              <a:rPr lang="en-US" dirty="0" smtClean="0"/>
              <a:t> (2022). "Advanced React Concepts that You need to Know</a:t>
            </a:r>
            <a:r>
              <a:rPr lang="en-US" dirty="0" smtClean="0"/>
              <a:t>". </a:t>
            </a:r>
            <a:r>
              <a:rPr lang="en-US" dirty="0" err="1" smtClean="0"/>
              <a:t>Scientyfic</a:t>
            </a:r>
            <a:r>
              <a:rPr lang="en-US" dirty="0" smtClean="0"/>
              <a:t> </a:t>
            </a:r>
            <a:r>
              <a:rPr lang="en-US" dirty="0" smtClean="0"/>
              <a:t>World.</a:t>
            </a:r>
          </a:p>
          <a:p>
            <a:pPr>
              <a:buNone/>
            </a:pPr>
            <a:r>
              <a:rPr lang="en-US" dirty="0" smtClean="0"/>
              <a:t>[</a:t>
            </a:r>
            <a:r>
              <a:rPr lang="en-US" dirty="0" smtClean="0"/>
              <a:t>5]. Jonathan Wexler (2019). Get Programming with Node.js</a:t>
            </a:r>
          </a:p>
          <a:p>
            <a:pPr>
              <a:buNone/>
            </a:pPr>
            <a:r>
              <a:rPr lang="en-US" dirty="0" smtClean="0"/>
              <a:t>[</a:t>
            </a:r>
            <a:r>
              <a:rPr lang="en-US" dirty="0" smtClean="0"/>
              <a:t>6]. </a:t>
            </a:r>
            <a:r>
              <a:rPr lang="en-US" dirty="0" smtClean="0">
                <a:hlinkClick r:id="rId2"/>
              </a:rPr>
              <a:t>https://</a:t>
            </a:r>
            <a:r>
              <a:rPr lang="en-US" dirty="0" smtClean="0">
                <a:hlinkClick r:id="rId2"/>
              </a:rPr>
              <a:t>www.geeksforgeeks.org/reactjs</a:t>
            </a:r>
            <a:r>
              <a:rPr lang="en-US" dirty="0" smtClean="0">
                <a:hlinkClick r:id="rId2"/>
              </a:rPr>
              <a:t>/</a:t>
            </a:r>
            <a:endParaRPr lang="en-US" dirty="0" smtClean="0"/>
          </a:p>
          <a:p>
            <a:pPr>
              <a:buNone/>
            </a:pPr>
            <a:r>
              <a:rPr lang="en-US" dirty="0" smtClean="0"/>
              <a:t>[</a:t>
            </a:r>
            <a:r>
              <a:rPr lang="en-US" dirty="0" smtClean="0"/>
              <a:t>7]. </a:t>
            </a:r>
            <a:r>
              <a:rPr lang="en-US" dirty="0" smtClean="0">
                <a:solidFill>
                  <a:schemeClr val="tx1">
                    <a:lumMod val="95000"/>
                    <a:lumOff val="5000"/>
                  </a:schemeClr>
                </a:solidFill>
                <a:hlinkClick r:id="rId3"/>
              </a:rPr>
              <a:t>https://firebase.google.com/</a:t>
            </a:r>
            <a:endParaRPr lang="en-US" dirty="0" smtClean="0">
              <a:solidFill>
                <a:schemeClr val="tx1">
                  <a:lumMod val="95000"/>
                  <a:lumOff val="5000"/>
                </a:schemeClr>
              </a:solidFill>
            </a:endParaRPr>
          </a:p>
          <a:p>
            <a:pPr>
              <a:buNone/>
            </a:pPr>
            <a:r>
              <a:rPr lang="en-US" dirty="0" smtClean="0"/>
              <a:t>[</a:t>
            </a:r>
            <a:r>
              <a:rPr lang="en-US" dirty="0" smtClean="0"/>
              <a:t>8]. </a:t>
            </a:r>
            <a:r>
              <a:rPr lang="en-US" dirty="0" smtClean="0">
                <a:hlinkClick r:id="rId4"/>
              </a:rPr>
              <a:t>https://www.geeksforgeeks.org/nodejs/</a:t>
            </a:r>
            <a:endParaRPr lang="en-US" dirty="0" smtClean="0"/>
          </a:p>
          <a:p>
            <a:pPr>
              <a:buNone/>
            </a:pPr>
            <a:r>
              <a:rPr lang="en-US" dirty="0" smtClean="0"/>
              <a:t>[</a:t>
            </a:r>
            <a:r>
              <a:rPr lang="en-US" dirty="0" smtClean="0"/>
              <a:t>9]. https://www.geeksforgeeks.org/firebase-introduction/</a:t>
            </a:r>
            <a:endParaRPr lang="en-US"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428737"/>
            <a:ext cx="8229600" cy="4895864"/>
          </a:xfrm>
        </p:spPr>
        <p:txBody>
          <a:bodyPr/>
          <a:lstStyle/>
          <a:p>
            <a:pPr algn="ctr">
              <a:buNone/>
            </a:pPr>
            <a:endParaRPr lang="en-US" sz="7200" i="1" dirty="0" smtClean="0"/>
          </a:p>
          <a:p>
            <a:pPr algn="ctr">
              <a:buNone/>
            </a:pPr>
            <a:r>
              <a:rPr lang="en-US" sz="7200" i="1" dirty="0" smtClean="0"/>
              <a:t>Thank </a:t>
            </a:r>
            <a:r>
              <a:rPr lang="en-US" sz="7200" i="1" dirty="0" smtClean="0"/>
              <a:t>You</a:t>
            </a:r>
            <a:endParaRPr lang="en-US" sz="7200" i="1" dirty="0"/>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D80FD-AD97-5E17-FD1F-C505959F4479}"/>
              </a:ext>
            </a:extLst>
          </p:cNvPr>
          <p:cNvSpPr>
            <a:spLocks noGrp="1"/>
          </p:cNvSpPr>
          <p:nvPr>
            <p:ph type="title"/>
          </p:nvPr>
        </p:nvSpPr>
        <p:spPr>
          <a:xfrm>
            <a:off x="714348" y="71414"/>
            <a:ext cx="8003802" cy="857256"/>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ABSTRACT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0B85D19-4536-5CD5-6666-B8E027761F30}"/>
              </a:ext>
            </a:extLst>
          </p:cNvPr>
          <p:cNvSpPr>
            <a:spLocks noGrp="1"/>
          </p:cNvSpPr>
          <p:nvPr>
            <p:ph idx="1"/>
          </p:nvPr>
        </p:nvSpPr>
        <p:spPr>
          <a:xfrm>
            <a:off x="611560" y="1071546"/>
            <a:ext cx="8424936" cy="5715039"/>
          </a:xfrm>
        </p:spPr>
        <p:txBody>
          <a:bodyPr/>
          <a:lstStyle/>
          <a:p>
            <a:pPr marL="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project entitled “ONLINE FLOWER SHOP MANAGEMENT SYSTEM” aimed to automatic the flower shop in online mode. In the existing system, the admin has to do the work manually</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Online Flower Shop project is an advanced features supplied by e-commerce websites to improve the customer’s experience when making online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purchase.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Nowadays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 increasing number of businesses are focusing on developing websites that allow customers to shop online from the comfort of their own homes</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0" algn="just">
              <a:lnSpc>
                <a:spcPct val="150000"/>
              </a:lnSpc>
              <a:spcBef>
                <a:spcPts val="0"/>
              </a:spcBef>
              <a:spcAft>
                <a:spcPts val="10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The Online Flower Shop website contains a variety of things that customers can purchase.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In this project we use Frontend as React JS Backend as Node JS and Database is Google Firebase. </a:t>
            </a:r>
          </a:p>
          <a:p>
            <a:pPr marL="0" algn="just">
              <a:lnSpc>
                <a:spcPct val="150000"/>
              </a:lnSpc>
              <a:spcBef>
                <a:spcPts val="0"/>
              </a:spcBef>
              <a:spcAft>
                <a:spcPts val="100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In this Project,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Customers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can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order flower items from the online portal in a quick and convenient manner</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It also used to construct a user-friendly online application and to reduce the amount of manual work required by administrators in the current system.</a:t>
            </a:r>
          </a:p>
          <a:p>
            <a:pPr marL="0" marR="0" algn="just">
              <a:lnSpc>
                <a:spcPct val="150000"/>
              </a:lnSpc>
              <a:spcBef>
                <a:spcPts val="0"/>
              </a:spcBef>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165624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56171"/>
          </a:xfrm>
        </p:spPr>
        <p:txBody>
          <a:bodyPr/>
          <a:lstStyle/>
          <a:p>
            <a:pPr algn="ctr"/>
            <a:r>
              <a:rPr lang="en-IN" b="1" dirty="0" smtClean="0">
                <a:solidFill>
                  <a:schemeClr val="tx1"/>
                </a:solidFill>
                <a:latin typeface="Times New Roman" panose="02020603050405020304" pitchFamily="18" charset="0"/>
                <a:cs typeface="Times New Roman" panose="02020603050405020304" pitchFamily="18" charset="0"/>
              </a:rPr>
              <a:t>PROBLEM STATEMENT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642918"/>
            <a:ext cx="8389596" cy="6078557"/>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In this existing system have lots of defects due to rapid growth of technology, business organizations have switched over from the traditional method of selling products to </a:t>
            </a:r>
            <a:r>
              <a:rPr lang="en-US" sz="1800" dirty="0" smtClean="0">
                <a:latin typeface="Times New Roman" panose="02020603050405020304" pitchFamily="18" charset="0"/>
                <a:cs typeface="Times New Roman" panose="02020603050405020304" pitchFamily="18" charset="0"/>
              </a:rPr>
              <a:t>electronic </a:t>
            </a:r>
            <a:r>
              <a:rPr lang="en-US" sz="1800" dirty="0">
                <a:latin typeface="Times New Roman" panose="02020603050405020304" pitchFamily="18" charset="0"/>
                <a:cs typeface="Times New Roman" panose="02020603050405020304" pitchFamily="18" charset="0"/>
              </a:rPr>
              <a:t>method of selling products. </a:t>
            </a:r>
          </a:p>
          <a:p>
            <a:pPr>
              <a:lnSpc>
                <a:spcPct val="150000"/>
              </a:lnSpc>
            </a:pPr>
            <a:r>
              <a:rPr lang="en-US" sz="1800" dirty="0">
                <a:latin typeface="Times New Roman" panose="02020603050405020304" pitchFamily="18" charset="0"/>
                <a:cs typeface="Times New Roman" panose="02020603050405020304" pitchFamily="18" charset="0"/>
              </a:rPr>
              <a:t> Customers can purchase from the comfort of their own homes or work place. Selling flowers in online is to be made easier and convenient for the customer through internet. </a:t>
            </a:r>
          </a:p>
          <a:p>
            <a:pPr>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internet is being used to make selling flowers </a:t>
            </a:r>
            <a:r>
              <a:rPr lang="en-US" sz="1800" dirty="0" smtClean="0">
                <a:latin typeface="Times New Roman" panose="02020603050405020304" pitchFamily="18" charset="0"/>
                <a:cs typeface="Times New Roman" panose="02020603050405020304" pitchFamily="18" charset="0"/>
              </a:rPr>
              <a:t>easier </a:t>
            </a:r>
            <a:r>
              <a:rPr lang="en-US" sz="1800" dirty="0">
                <a:latin typeface="Times New Roman" panose="02020603050405020304" pitchFamily="18" charset="0"/>
                <a:cs typeface="Times New Roman" panose="02020603050405020304" pitchFamily="18" charset="0"/>
              </a:rPr>
              <a:t>and more convenient for customers. </a:t>
            </a:r>
          </a:p>
          <a:p>
            <a:pPr>
              <a:lnSpc>
                <a:spcPct val="150000"/>
              </a:lnSpc>
            </a:pPr>
            <a:r>
              <a:rPr lang="en-US" sz="1800" dirty="0" smtClean="0">
                <a:latin typeface="Times New Roman" panose="02020603050405020304" pitchFamily="18" charset="0"/>
                <a:cs typeface="Times New Roman" panose="02020603050405020304" pitchFamily="18" charset="0"/>
              </a:rPr>
              <a:t>It’s also simple to reverse the transactions. Shipment delays are caused by long lead times and a lack of adequate management. </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smtClean="0">
                <a:latin typeface="Times New Roman" panose="02020603050405020304" pitchFamily="18" charset="0"/>
                <a:cs typeface="Times New Roman" panose="02020603050405020304" pitchFamily="18" charset="0"/>
              </a:rPr>
              <a:t>This frustrates the customer and prevents them from shopping online. </a:t>
            </a:r>
            <a:r>
              <a:rPr lang="en-US" sz="1800" dirty="0" smtClean="0">
                <a:latin typeface="Times New Roman" panose="02020603050405020304" pitchFamily="18" charset="0"/>
                <a:cs typeface="Times New Roman" panose="02020603050405020304" pitchFamily="18" charset="0"/>
              </a:rPr>
              <a:t>Physical designs </a:t>
            </a:r>
            <a:r>
              <a:rPr lang="en-US" sz="1800" dirty="0" smtClean="0">
                <a:latin typeface="Times New Roman" panose="02020603050405020304" pitchFamily="18" charset="0"/>
                <a:cs typeface="Times New Roman" panose="02020603050405020304" pitchFamily="18" charset="0"/>
              </a:rPr>
              <a:t>for flowers stores allow price negotiations between buyers and </a:t>
            </a:r>
            <a:r>
              <a:rPr lang="en-US" sz="1800" dirty="0" smtClean="0">
                <a:latin typeface="Times New Roman" panose="02020603050405020304" pitchFamily="18" charset="0"/>
                <a:cs typeface="Times New Roman" panose="02020603050405020304" pitchFamily="18" charset="0"/>
              </a:rPr>
              <a:t>the seller.</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smtClean="0">
                <a:latin typeface="Times New Roman" panose="02020603050405020304" pitchFamily="18" charset="0"/>
                <a:cs typeface="Times New Roman" panose="02020603050405020304" pitchFamily="18" charset="0"/>
              </a:rPr>
              <a:t>The flower shops sales attendant representatives provide personal attention </a:t>
            </a:r>
            <a:r>
              <a:rPr lang="en-US" sz="1800" dirty="0" smtClean="0">
                <a:latin typeface="Times New Roman" panose="02020603050405020304" pitchFamily="18" charset="0"/>
                <a:cs typeface="Times New Roman" panose="02020603050405020304" pitchFamily="18" charset="0"/>
              </a:rPr>
              <a:t>to customers </a:t>
            </a:r>
            <a:r>
              <a:rPr lang="en-US" sz="1800" dirty="0" smtClean="0">
                <a:latin typeface="Times New Roman" panose="02020603050405020304" pitchFamily="18" charset="0"/>
                <a:cs typeface="Times New Roman" panose="02020603050405020304" pitchFamily="18" charset="0"/>
              </a:rPr>
              <a:t>and help them in purchasing products.</a:t>
            </a: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3BBC8-4455-DEDD-4E74-31A6DBFA5CCF}"/>
              </a:ext>
            </a:extLst>
          </p:cNvPr>
          <p:cNvSpPr>
            <a:spLocks noGrp="1"/>
          </p:cNvSpPr>
          <p:nvPr>
            <p:ph type="title"/>
          </p:nvPr>
        </p:nvSpPr>
        <p:spPr>
          <a:xfrm>
            <a:off x="755576" y="332656"/>
            <a:ext cx="8075240" cy="114300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EXISTING 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88E09BE-065E-86A0-A351-FC0C5CBF2EEB}"/>
              </a:ext>
            </a:extLst>
          </p:cNvPr>
          <p:cNvSpPr>
            <a:spLocks noGrp="1"/>
          </p:cNvSpPr>
          <p:nvPr>
            <p:ph idx="1"/>
          </p:nvPr>
        </p:nvSpPr>
        <p:spPr>
          <a:xfrm>
            <a:off x="611560" y="1935163"/>
            <a:ext cx="8075240" cy="4389437"/>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  In the existing system admin have to do the work manually. All the customers will purchase the products via social or purchase directly in the shop. Admin have to take the orders separately and should respond the customers as per their needs.</a:t>
            </a:r>
          </a:p>
          <a:p>
            <a:pPr>
              <a:lnSpc>
                <a:spcPct val="150000"/>
              </a:lnSpc>
            </a:pPr>
            <a:r>
              <a:rPr lang="en-US" sz="1800" dirty="0">
                <a:latin typeface="Times New Roman" panose="02020603050405020304" pitchFamily="18" charset="0"/>
                <a:cs typeface="Times New Roman" panose="02020603050405020304" pitchFamily="18" charset="0"/>
              </a:rPr>
              <a:t> Admin can show only limited number of customers. Admin have to maintain the stock levels, order details and customer details manually</a:t>
            </a:r>
            <a:r>
              <a:rPr lang="en-US" sz="1800" dirty="0" smtClean="0">
                <a:latin typeface="Times New Roman" panose="02020603050405020304" pitchFamily="18" charset="0"/>
                <a:cs typeface="Times New Roman" panose="02020603050405020304" pitchFamily="18" charset="0"/>
              </a:rPr>
              <a:t>.</a:t>
            </a:r>
          </a:p>
          <a:p>
            <a:pPr>
              <a:lnSpc>
                <a:spcPct val="150000"/>
              </a:lnSpc>
            </a:pPr>
            <a:r>
              <a:rPr lang="en-IN" sz="1800" dirty="0" smtClean="0">
                <a:latin typeface="Times New Roman" panose="02020603050405020304" pitchFamily="18" charset="0"/>
                <a:cs typeface="Times New Roman" panose="02020603050405020304" pitchFamily="18" charset="0"/>
              </a:rPr>
              <a:t>In the existing system, Customer can’t get their customized flowers.</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D591D682-24CC-2292-C8B9-B4D4FAEEFA17}"/>
              </a:ext>
            </a:extLst>
          </p:cNvPr>
          <p:cNvSpPr>
            <a:spLocks noGrp="1"/>
          </p:cNvSpPr>
          <p:nvPr>
            <p:ph type="dt" sz="half" idx="10"/>
          </p:nvPr>
        </p:nvSpPr>
        <p:spPr/>
        <p:txBody>
          <a:bodyPr/>
          <a:lstStyle/>
          <a:p>
            <a:pPr>
              <a:defRPr/>
            </a:pPr>
            <a:fld id="{E1413D5B-0279-47B2-AB44-E806A00ECAC5}" type="datetime5">
              <a:rPr lang="en-US" smtClean="0"/>
              <a:pPr>
                <a:defRPr/>
              </a:pPr>
              <a:t>24-Jan-23</a:t>
            </a:fld>
            <a:endParaRPr lang="en-US" dirty="0"/>
          </a:p>
        </p:txBody>
      </p:sp>
    </p:spTree>
    <p:extLst>
      <p:ext uri="{BB962C8B-B14F-4D97-AF65-F5344CB8AC3E}">
        <p14:creationId xmlns:p14="http://schemas.microsoft.com/office/powerpoint/2010/main" xmlns="" val="295378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F8888-450E-8693-DF8B-853BEB8AC3CD}"/>
              </a:ext>
            </a:extLst>
          </p:cNvPr>
          <p:cNvSpPr>
            <a:spLocks noGrp="1"/>
          </p:cNvSpPr>
          <p:nvPr>
            <p:ph type="title"/>
          </p:nvPr>
        </p:nvSpPr>
        <p:spPr>
          <a:xfrm>
            <a:off x="683568" y="260648"/>
            <a:ext cx="8352928" cy="108012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DRABACKS OF EXISTING 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A553AE3-ADA6-C911-1547-8BA57A0B1AD7}"/>
              </a:ext>
            </a:extLst>
          </p:cNvPr>
          <p:cNvSpPr>
            <a:spLocks noGrp="1"/>
          </p:cNvSpPr>
          <p:nvPr>
            <p:ph idx="1"/>
          </p:nvPr>
        </p:nvSpPr>
        <p:spPr>
          <a:xfrm>
            <a:off x="611560" y="1556792"/>
            <a:ext cx="8424936" cy="5184575"/>
          </a:xfrm>
        </p:spPr>
        <p:txBody>
          <a:bodyPr/>
          <a:lstStyle/>
          <a:p>
            <a:pPr marL="0" indent="0">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accuracy and error can be arising during transaction process. </a:t>
            </a:r>
          </a:p>
          <a:p>
            <a:pPr marL="0" indent="0">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Time consumption may be high to generate the reports.</a:t>
            </a:r>
          </a:p>
          <a:p>
            <a:pPr marL="0" indent="0">
              <a:lnSpc>
                <a:spcPct val="150000"/>
              </a:lnSpc>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Lot </a:t>
            </a:r>
            <a:r>
              <a:rPr lang="en-US" sz="1800" dirty="0">
                <a:latin typeface="Times New Roman" panose="02020603050405020304" pitchFamily="18" charset="0"/>
                <a:cs typeface="Times New Roman" panose="02020603050405020304" pitchFamily="18" charset="0"/>
              </a:rPr>
              <a:t>of paper work. </a:t>
            </a:r>
          </a:p>
          <a:p>
            <a:pPr marL="0" indent="0">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There may be a chance of error occurrence at the time of entering the data.</a:t>
            </a:r>
          </a:p>
          <a:p>
            <a:pPr marL="0" indent="0">
              <a:lnSpc>
                <a:spcPct val="150000"/>
              </a:lnSpc>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Less </a:t>
            </a:r>
            <a:r>
              <a:rPr lang="en-US" sz="1800" dirty="0">
                <a:latin typeface="Times New Roman" panose="02020603050405020304" pitchFamily="18" charset="0"/>
                <a:cs typeface="Times New Roman" panose="02020603050405020304" pitchFamily="18" charset="0"/>
              </a:rPr>
              <a:t>efficient.</a:t>
            </a:r>
          </a:p>
          <a:p>
            <a:pPr marL="0" indent="0">
              <a:lnSpc>
                <a:spcPct val="150000"/>
              </a:lnSpc>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a time-consuming process. </a:t>
            </a:r>
          </a:p>
          <a:p>
            <a:pPr marL="0" indent="0">
              <a:lnSpc>
                <a:spcPct val="150000"/>
              </a:lnSpc>
            </a:pPr>
            <a:r>
              <a:rPr lang="en-US" sz="1800" dirty="0" smtClean="0">
                <a:latin typeface="Times New Roman" panose="02020603050405020304" pitchFamily="18" charset="0"/>
                <a:cs typeface="Times New Roman" panose="02020603050405020304" pitchFamily="18" charset="0"/>
              </a:rPr>
              <a:t> Slow </a:t>
            </a:r>
            <a:r>
              <a:rPr lang="en-US" sz="1800" dirty="0">
                <a:latin typeface="Times New Roman" panose="02020603050405020304" pitchFamily="18" charset="0"/>
                <a:cs typeface="Times New Roman" panose="02020603050405020304" pitchFamily="18" charset="0"/>
              </a:rPr>
              <a:t>data processing.</a:t>
            </a:r>
          </a:p>
          <a:p>
            <a:pPr marL="0" indent="0">
              <a:lnSpc>
                <a:spcPct val="150000"/>
              </a:lnSpc>
            </a:pPr>
            <a:r>
              <a:rPr lang="en-US" sz="1800" dirty="0" smtClean="0">
                <a:latin typeface="Times New Roman" panose="02020603050405020304" pitchFamily="18" charset="0"/>
                <a:cs typeface="Times New Roman" panose="02020603050405020304" pitchFamily="18" charset="0"/>
              </a:rPr>
              <a:t> Not </a:t>
            </a:r>
            <a:r>
              <a:rPr lang="en-US" sz="1800" dirty="0">
                <a:latin typeface="Times New Roman" panose="02020603050405020304" pitchFamily="18" charset="0"/>
                <a:cs typeface="Times New Roman" panose="02020603050405020304" pitchFamily="18" charset="0"/>
              </a:rPr>
              <a:t>user-friendly environment.</a:t>
            </a:r>
          </a:p>
          <a:p>
            <a:pPr marL="0" indent="0">
              <a:lnSpc>
                <a:spcPct val="150000"/>
              </a:lnSpc>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Difficult </a:t>
            </a:r>
            <a:r>
              <a:rPr lang="en-US" sz="1800" dirty="0">
                <a:latin typeface="Times New Roman" panose="02020603050405020304" pitchFamily="18" charset="0"/>
                <a:cs typeface="Times New Roman" panose="02020603050405020304" pitchFamily="18" charset="0"/>
              </a:rPr>
              <a:t>to keep old record.</a:t>
            </a:r>
          </a:p>
        </p:txBody>
      </p:sp>
    </p:spTree>
    <p:extLst>
      <p:ext uri="{BB962C8B-B14F-4D97-AF65-F5344CB8AC3E}">
        <p14:creationId xmlns:p14="http://schemas.microsoft.com/office/powerpoint/2010/main" xmlns="" val="1784654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8555E-BC4C-3033-8C2B-95577936CCEF}"/>
              </a:ext>
            </a:extLst>
          </p:cNvPr>
          <p:cNvSpPr>
            <a:spLocks noGrp="1"/>
          </p:cNvSpPr>
          <p:nvPr>
            <p:ph type="title"/>
          </p:nvPr>
        </p:nvSpPr>
        <p:spPr>
          <a:xfrm>
            <a:off x="714348" y="714356"/>
            <a:ext cx="8143932" cy="648071"/>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PROPOSED 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C29D66C-328D-1B51-7210-06ECE476644E}"/>
              </a:ext>
            </a:extLst>
          </p:cNvPr>
          <p:cNvSpPr>
            <a:spLocks noGrp="1"/>
          </p:cNvSpPr>
          <p:nvPr>
            <p:ph idx="1"/>
          </p:nvPr>
        </p:nvSpPr>
        <p:spPr>
          <a:xfrm>
            <a:off x="611560" y="1571612"/>
            <a:ext cx="8424936" cy="5169755"/>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The development of the new system contains the following activities, which try to automate the entire process keeping in view of the database integration approach</a:t>
            </a:r>
            <a:r>
              <a:rPr lang="en-US" sz="1800" dirty="0" smtClean="0">
                <a:latin typeface="Times New Roman" panose="02020603050405020304" pitchFamily="18" charset="0"/>
                <a:cs typeface="Times New Roman" panose="02020603050405020304" pitchFamily="18" charset="0"/>
              </a:rPr>
              <a:t>.</a:t>
            </a:r>
          </a:p>
          <a:p>
            <a:pPr>
              <a:lnSpc>
                <a:spcPct val="15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debug the existing system, remove </a:t>
            </a:r>
            <a:r>
              <a:rPr lang="en-US" sz="1800" dirty="0" smtClean="0">
                <a:latin typeface="Times New Roman" panose="02020603050405020304" pitchFamily="18" charset="0"/>
                <a:cs typeface="Times New Roman" panose="02020603050405020304" pitchFamily="18" charset="0"/>
              </a:rPr>
              <a:t>manual procedures </a:t>
            </a:r>
            <a:r>
              <a:rPr lang="en-US" sz="1800" dirty="0">
                <a:latin typeface="Times New Roman" panose="02020603050405020304" pitchFamily="18" charset="0"/>
                <a:cs typeface="Times New Roman" panose="02020603050405020304" pitchFamily="18" charset="0"/>
              </a:rPr>
              <a:t>those cause data </a:t>
            </a:r>
            <a:r>
              <a:rPr lang="en-US" sz="1800" dirty="0" smtClean="0">
                <a:latin typeface="Times New Roman" panose="02020603050405020304" pitchFamily="18" charset="0"/>
                <a:cs typeface="Times New Roman" panose="02020603050405020304" pitchFamily="18" charset="0"/>
              </a:rPr>
              <a:t>redundancy.</a:t>
            </a:r>
          </a:p>
          <a:p>
            <a:pPr>
              <a:lnSpc>
                <a:spcPct val="150000"/>
              </a:lnSpc>
            </a:pPr>
            <a:r>
              <a:rPr lang="en-US" sz="1800" dirty="0" smtClean="0">
                <a:latin typeface="Times New Roman" panose="02020603050405020304" pitchFamily="18" charset="0"/>
                <a:cs typeface="Times New Roman" panose="02020603050405020304" pitchFamily="18" charset="0"/>
              </a:rPr>
              <a:t>The drawbacks of existing system is </a:t>
            </a:r>
            <a:r>
              <a:rPr lang="en-US" sz="1800" dirty="0" err="1" smtClean="0">
                <a:latin typeface="Times New Roman" panose="02020603050405020304" pitchFamily="18" charset="0"/>
                <a:cs typeface="Times New Roman" panose="02020603050405020304" pitchFamily="18" charset="0"/>
              </a:rPr>
              <a:t>overcomed</a:t>
            </a:r>
            <a:r>
              <a:rPr lang="en-US" sz="1800" dirty="0" smtClean="0">
                <a:latin typeface="Times New Roman" panose="02020603050405020304" pitchFamily="18" charset="0"/>
                <a:cs typeface="Times New Roman" panose="02020603050405020304" pitchFamily="18" charset="0"/>
              </a:rPr>
              <a:t> in the proposed system.</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smtClean="0">
                <a:latin typeface="Times New Roman" panose="02020603050405020304" pitchFamily="18" charset="0"/>
                <a:cs typeface="Times New Roman" panose="02020603050405020304" pitchFamily="18" charset="0"/>
              </a:rPr>
              <a:t>Convenience </a:t>
            </a:r>
            <a:r>
              <a:rPr lang="en-US" sz="1800" dirty="0">
                <a:latin typeface="Times New Roman" panose="02020603050405020304" pitchFamily="18" charset="0"/>
                <a:cs typeface="Times New Roman" panose="02020603050405020304" pitchFamily="18" charset="0"/>
              </a:rPr>
              <a:t>of shopping at home. Wide variety/range of flowers are available. Good discounts /lower prices. It helps to save time and effort. Shopping from the comfort of your own home. There is a wide range of presents available. Discounts and reduced rates are available</a:t>
            </a:r>
            <a:r>
              <a:rPr lang="en-US" sz="1800" dirty="0" smtClean="0">
                <a:latin typeface="Times New Roman" panose="02020603050405020304" pitchFamily="18" charset="0"/>
                <a:cs typeface="Times New Roman" panose="02020603050405020304" pitchFamily="18" charset="0"/>
              </a:rPr>
              <a:t>.</a:t>
            </a:r>
          </a:p>
          <a:p>
            <a:pPr>
              <a:lnSpc>
                <a:spcPct val="150000"/>
              </a:lnSpc>
            </a:pPr>
            <a:r>
              <a:rPr lang="en-IN"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Customer’s can customize flowers based of their choice.</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12976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8D737-DDFA-4C4D-AB74-F55A10344A6A}"/>
              </a:ext>
            </a:extLst>
          </p:cNvPr>
          <p:cNvSpPr>
            <a:spLocks noGrp="1"/>
          </p:cNvSpPr>
          <p:nvPr>
            <p:ph type="title"/>
          </p:nvPr>
        </p:nvSpPr>
        <p:spPr>
          <a:xfrm>
            <a:off x="683568" y="136525"/>
            <a:ext cx="8229600" cy="916212"/>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ADVANTAGES OF PROPOSED 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43FC3A-53BB-C9D4-8D47-060636BE8F4A}"/>
              </a:ext>
            </a:extLst>
          </p:cNvPr>
          <p:cNvSpPr>
            <a:spLocks noGrp="1"/>
          </p:cNvSpPr>
          <p:nvPr>
            <p:ph idx="1"/>
          </p:nvPr>
        </p:nvSpPr>
        <p:spPr>
          <a:xfrm>
            <a:off x="683568" y="1357297"/>
            <a:ext cx="8229600" cy="5364177"/>
          </a:xfrm>
        </p:spPr>
        <p:txBody>
          <a:bodyPr/>
          <a:lstStyle/>
          <a:p>
            <a:pPr marL="0" indent="0">
              <a:lnSpc>
                <a:spcPct val="150000"/>
              </a:lnSpc>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User </a:t>
            </a:r>
            <a:r>
              <a:rPr lang="en-US" sz="1800" dirty="0">
                <a:latin typeface="Times New Roman" pitchFamily="18" charset="0"/>
                <a:cs typeface="Times New Roman" pitchFamily="18" charset="0"/>
              </a:rPr>
              <a:t>friendliness is provided in the application with various controls. </a:t>
            </a:r>
            <a:endParaRPr lang="en-US" sz="1800" dirty="0" smtClean="0">
              <a:latin typeface="Times New Roman" pitchFamily="18" charset="0"/>
              <a:cs typeface="Times New Roman" pitchFamily="18" charset="0"/>
            </a:endParaRPr>
          </a:p>
          <a:p>
            <a:pPr marL="0" indent="0">
              <a:lnSpc>
                <a:spcPct val="150000"/>
              </a:lnSpc>
            </a:pPr>
            <a:r>
              <a:rPr lang="en-US" sz="1800" dirty="0" smtClean="0">
                <a:latin typeface="Times New Roman" pitchFamily="18" charset="0"/>
                <a:cs typeface="Times New Roman" pitchFamily="18" charset="0"/>
              </a:rPr>
              <a:t> The </a:t>
            </a:r>
            <a:r>
              <a:rPr lang="en-US" sz="1800" dirty="0">
                <a:latin typeface="Times New Roman" pitchFamily="18" charset="0"/>
                <a:cs typeface="Times New Roman" pitchFamily="18" charset="0"/>
              </a:rPr>
              <a:t>system makes the overall project management much easier and flexible. </a:t>
            </a:r>
          </a:p>
          <a:p>
            <a:pPr marL="0" indent="0">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can be accessed over the internet. </a:t>
            </a:r>
          </a:p>
          <a:p>
            <a:pPr marL="0" indent="0">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Admin can take the order efficiently with less time consumption.</a:t>
            </a:r>
          </a:p>
          <a:p>
            <a:pPr marL="0" indent="0">
              <a:lnSpc>
                <a:spcPct val="150000"/>
              </a:lnSpc>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Customer can have huge number of variety of products in a single website. </a:t>
            </a:r>
          </a:p>
          <a:p>
            <a:pPr marL="0" indent="0">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Enhancing the growth of online flower shop business. </a:t>
            </a:r>
          </a:p>
          <a:p>
            <a:pPr marL="0" indent="0">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Customer can get the flower items in their door itself. </a:t>
            </a:r>
          </a:p>
          <a:p>
            <a:pPr marL="0" indent="0">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Customer can pay using different mode of payment like cash on delivery, and scanning the QR Code</a:t>
            </a:r>
            <a:r>
              <a:rPr lang="en-US" dirty="0" smtClean="0">
                <a:latin typeface="Times New Roman" pitchFamily="18" charset="0"/>
                <a:cs typeface="Times New Roman" pitchFamily="18" charset="0"/>
              </a:rPr>
              <a:t>.</a:t>
            </a:r>
          </a:p>
          <a:p>
            <a:pPr marL="0" indent="0">
              <a:lnSpc>
                <a:spcPct val="150000"/>
              </a:lnSpc>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Customer can customize the flowers based on their choice.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3532831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11413</TotalTime>
  <Words>1223</Words>
  <Application>Microsoft Office PowerPoint</Application>
  <PresentationFormat>On-screen Show (4:3)</PresentationFormat>
  <Paragraphs>186</Paragraphs>
  <Slides>34</Slides>
  <Notes>1</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Flow</vt:lpstr>
      <vt:lpstr>1_Custom Design</vt:lpstr>
      <vt:lpstr>Custom Design</vt:lpstr>
      <vt:lpstr>Slide 1</vt:lpstr>
      <vt:lpstr>AGENDA</vt:lpstr>
      <vt:lpstr>INTRODUCTION</vt:lpstr>
      <vt:lpstr>ABSTRACT</vt:lpstr>
      <vt:lpstr>PROBLEM STATEMENT</vt:lpstr>
      <vt:lpstr>EXISTING SYSTEM</vt:lpstr>
      <vt:lpstr>DRABACKS OF EXISTING SYSTEM</vt:lpstr>
      <vt:lpstr>PROPOSED SYSTEM</vt:lpstr>
      <vt:lpstr>ADVANTAGES OF PROPOSED SYSTEM</vt:lpstr>
      <vt:lpstr>SYSTEM REQUIREMENTS</vt:lpstr>
      <vt:lpstr>Slide 11</vt:lpstr>
      <vt:lpstr>DATA MODELS</vt:lpstr>
      <vt:lpstr>Admin Side 1st Level DFD </vt:lpstr>
      <vt:lpstr>User Side 1st Level DFD </vt:lpstr>
      <vt:lpstr>Class Diagram</vt:lpstr>
      <vt:lpstr>MODULES AND DESCRIPTION</vt:lpstr>
      <vt:lpstr>Slide 17</vt:lpstr>
      <vt:lpstr>Slide 18</vt:lpstr>
      <vt:lpstr>CONCLUSION &amp; FUTURE SCOPE</vt:lpstr>
      <vt:lpstr>Slide 20</vt:lpstr>
      <vt:lpstr>SCREENSHOTS</vt:lpstr>
      <vt:lpstr>Slide 22</vt:lpstr>
      <vt:lpstr>Slide 23</vt:lpstr>
      <vt:lpstr>Slide 24</vt:lpstr>
      <vt:lpstr>Slide 25</vt:lpstr>
      <vt:lpstr>Slide 26</vt:lpstr>
      <vt:lpstr>Slide 27</vt:lpstr>
      <vt:lpstr>Slide 28</vt:lpstr>
      <vt:lpstr>Slide 29</vt:lpstr>
      <vt:lpstr>Slide 30</vt:lpstr>
      <vt:lpstr>Slide 31</vt:lpstr>
      <vt:lpstr>Slide 32</vt:lpstr>
      <vt:lpstr>REFERENCES</vt:lpstr>
      <vt:lpstr>Slide 34</vt:lpstr>
    </vt:vector>
  </TitlesOfParts>
  <Company>KVITT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user</cp:lastModifiedBy>
  <cp:revision>1492</cp:revision>
  <dcterms:created xsi:type="dcterms:W3CDTF">2013-12-25T07:56:38Z</dcterms:created>
  <dcterms:modified xsi:type="dcterms:W3CDTF">2023-01-24T16:33:28Z</dcterms:modified>
</cp:coreProperties>
</file>