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jr1aN6Y3McQVE/sJI0svgm0pLy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0" d="100"/>
          <a:sy n="90" d="100"/>
        </p:scale>
        <p:origin x="514" y="67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519b718de0b0ac/Documents/Home%20Loan%20Data%20for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519b718de0b0ac/Documents/Home%20Loan%20Data%20for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519b718de0b0ac/Documents/Home%20Loan%20Data%20for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 dirty="0"/>
              <a:t>Loan-to-Value Ratio Analysis</a:t>
            </a:r>
            <a:endParaRPr lang="en-IN" dirty="0"/>
          </a:p>
        </c:rich>
      </c:tx>
      <c:layout>
        <c:manualLayout>
          <c:xMode val="edge"/>
          <c:yMode val="edge"/>
          <c:x val="0.34384275385651142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53604777098031"/>
          <c:y val="0.17823636628754738"/>
          <c:w val="0.8287786982017582"/>
          <c:h val="0.514702901720618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'[Home Loan Data for Analysis.xlsx]Sheet1'!$A$8</c:f>
              <c:strCache>
                <c:ptCount val="1"/>
                <c:pt idx="0">
                  <c:v>312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Analysis.xlsx]Sheet1'!$B$8:$N$8</c:f>
              <c:numCache>
                <c:formatCode>General</c:formatCode>
                <c:ptCount val="3"/>
                <c:pt idx="0">
                  <c:v>83300</c:v>
                </c:pt>
                <c:pt idx="1">
                  <c:v>129000</c:v>
                </c:pt>
                <c:pt idx="2">
                  <c:v>1.5486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D851-4E3A-A769-F89779F2DB29}"/>
            </c:ext>
          </c:extLst>
        </c:ser>
        <c:ser>
          <c:idx val="1"/>
          <c:order val="1"/>
          <c:tx>
            <c:strRef>
              <c:f>'[Home Loan Data for Analysis.xlsx]Sheet1'!$A$9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Analysis.xlsx]Sheet1'!$B$9:$N$9</c:f>
              <c:extLst/>
            </c:numRef>
          </c:val>
          <c:extLst>
            <c:ext xmlns:c16="http://schemas.microsoft.com/office/drawing/2014/chart" uri="{C3380CC4-5D6E-409C-BE32-E72D297353CC}">
              <c16:uniqueId val="{00000001-D851-4E3A-A769-F89779F2DB29}"/>
            </c:ext>
          </c:extLst>
        </c:ser>
        <c:ser>
          <c:idx val="2"/>
          <c:order val="2"/>
          <c:tx>
            <c:strRef>
              <c:f>'[Home Loan Data for Analysis.xlsx]Sheet1'!$A$10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Analysis.xlsx]Sheet1'!$B$10:$N$10</c:f>
              <c:extLst/>
            </c:numRef>
          </c:val>
          <c:extLst>
            <c:ext xmlns:c16="http://schemas.microsoft.com/office/drawing/2014/chart" uri="{C3380CC4-5D6E-409C-BE32-E72D297353CC}">
              <c16:uniqueId val="{00000002-D851-4E3A-A769-F89779F2DB29}"/>
            </c:ext>
          </c:extLst>
        </c:ser>
        <c:ser>
          <c:idx val="3"/>
          <c:order val="3"/>
          <c:tx>
            <c:strRef>
              <c:f>'[Home Loan Data for Analysis.xlsx]Sheet1'!$A$11</c:f>
              <c:strCache>
                <c:ptCount val="1"/>
                <c:pt idx="0">
                  <c:v>141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Analysis.xlsx]Sheet1'!$B$11:$N$11</c:f>
              <c:numCache>
                <c:formatCode>General</c:formatCode>
                <c:ptCount val="3"/>
                <c:pt idx="0">
                  <c:v>96500</c:v>
                </c:pt>
                <c:pt idx="1">
                  <c:v>111000</c:v>
                </c:pt>
                <c:pt idx="2">
                  <c:v>1.1503000000000001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D851-4E3A-A769-F89779F2DB29}"/>
            </c:ext>
          </c:extLst>
        </c:ser>
        <c:ser>
          <c:idx val="4"/>
          <c:order val="4"/>
          <c:tx>
            <c:strRef>
              <c:f>'[Home Loan Data for Analysis.xlsx]Sheet1'!$A$12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Analysis.xlsx]Sheet1'!$B$12:$N$12</c:f>
              <c:extLst/>
            </c:numRef>
          </c:val>
          <c:extLst>
            <c:ext xmlns:c16="http://schemas.microsoft.com/office/drawing/2014/chart" uri="{C3380CC4-5D6E-409C-BE32-E72D297353CC}">
              <c16:uniqueId val="{00000004-D851-4E3A-A769-F89779F2DB29}"/>
            </c:ext>
          </c:extLst>
        </c:ser>
        <c:ser>
          <c:idx val="5"/>
          <c:order val="5"/>
          <c:tx>
            <c:strRef>
              <c:f>'[Home Loan Data for Analysis.xlsx]Sheet1'!$A$13</c:f>
              <c:strCache>
                <c:ptCount val="1"/>
                <c:pt idx="0">
                  <c:v>218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Analysis.xlsx]Sheet1'!$B$13:$N$13</c:f>
              <c:extLst/>
            </c:numRef>
          </c:val>
          <c:extLst>
            <c:ext xmlns:c16="http://schemas.microsoft.com/office/drawing/2014/chart" uri="{C3380CC4-5D6E-409C-BE32-E72D297353CC}">
              <c16:uniqueId val="{00000005-D851-4E3A-A769-F89779F2DB29}"/>
            </c:ext>
          </c:extLst>
        </c:ser>
        <c:ser>
          <c:idx val="6"/>
          <c:order val="6"/>
          <c:tx>
            <c:strRef>
              <c:f>'[Home Loan Data for Analysis.xlsx]Sheet1'!$A$14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Analysis.xlsx]Sheet1'!$B$14:$N$14</c:f>
              <c:extLst/>
            </c:numRef>
          </c:val>
          <c:extLst>
            <c:ext xmlns:c16="http://schemas.microsoft.com/office/drawing/2014/chart" uri="{C3380CC4-5D6E-409C-BE32-E72D297353CC}">
              <c16:uniqueId val="{00000006-D851-4E3A-A769-F89779F2DB29}"/>
            </c:ext>
          </c:extLst>
        </c:ser>
        <c:ser>
          <c:idx val="7"/>
          <c:order val="7"/>
          <c:tx>
            <c:strRef>
              <c:f>'[Home Loan Data for Analysis.xlsx]Sheet1'!$A$15</c:f>
              <c:strCache>
                <c:ptCount val="1"/>
                <c:pt idx="0">
                  <c:v>479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Analysis.xlsx]Sheet1'!$B$15:$N$15</c:f>
              <c:numCache>
                <c:formatCode>General</c:formatCode>
                <c:ptCount val="3"/>
                <c:pt idx="0">
                  <c:v>83300</c:v>
                </c:pt>
                <c:pt idx="1">
                  <c:v>120000</c:v>
                </c:pt>
                <c:pt idx="2">
                  <c:v>1.4406000000000001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D851-4E3A-A769-F89779F2DB29}"/>
            </c:ext>
          </c:extLst>
        </c:ser>
        <c:ser>
          <c:idx val="8"/>
          <c:order val="8"/>
          <c:tx>
            <c:strRef>
              <c:f>'[Home Loan Data for Analysis.xlsx]Sheet1'!$A$16</c:f>
              <c:strCache>
                <c:ptCount val="1"/>
                <c:pt idx="0">
                  <c:v>399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Analysis.xlsx]Sheet1'!$B$16:$N$16</c:f>
              <c:extLst/>
            </c:numRef>
          </c:val>
          <c:extLst>
            <c:ext xmlns:c16="http://schemas.microsoft.com/office/drawing/2014/chart" uri="{C3380CC4-5D6E-409C-BE32-E72D297353CC}">
              <c16:uniqueId val="{00000008-D851-4E3A-A769-F89779F2DB29}"/>
            </c:ext>
          </c:extLst>
        </c:ser>
        <c:ser>
          <c:idx val="9"/>
          <c:order val="9"/>
          <c:tx>
            <c:strRef>
              <c:f>'[Home Loan Data for Analysis.xlsx]Sheet1'!$A$17</c:f>
              <c:strCache>
                <c:ptCount val="1"/>
                <c:pt idx="0">
                  <c:v>269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Analysis.xlsx]Sheet1'!$B$17:$N$17</c:f>
              <c:extLst/>
            </c:numRef>
          </c:val>
          <c:extLst>
            <c:ext xmlns:c16="http://schemas.microsoft.com/office/drawing/2014/chart" uri="{C3380CC4-5D6E-409C-BE32-E72D297353CC}">
              <c16:uniqueId val="{00000009-D851-4E3A-A769-F89779F2DB29}"/>
            </c:ext>
          </c:extLst>
        </c:ser>
        <c:ser>
          <c:idx val="10"/>
          <c:order val="10"/>
          <c:tx>
            <c:strRef>
              <c:f>'[Home Loan Data for Analysis.xlsx]Sheet1'!$A$18</c:f>
              <c:strCache>
                <c:ptCount val="1"/>
                <c:pt idx="0">
                  <c:v>307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Analysis.xlsx]Sheet1'!$B$18:$N$18</c:f>
              <c:extLst/>
            </c:numRef>
          </c:val>
          <c:extLst>
            <c:ext xmlns:c16="http://schemas.microsoft.com/office/drawing/2014/chart" uri="{C3380CC4-5D6E-409C-BE32-E72D297353CC}">
              <c16:uniqueId val="{0000000A-D851-4E3A-A769-F89779F2DB29}"/>
            </c:ext>
          </c:extLst>
        </c:ser>
        <c:ser>
          <c:idx val="11"/>
          <c:order val="11"/>
          <c:tx>
            <c:strRef>
              <c:f>'[Home Loan Data for Analysis.xlsx]Sheet1'!$A$19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Analysis.xlsx]Sheet1'!$B$19:$N$19</c:f>
              <c:extLst/>
            </c:numRef>
          </c:val>
          <c:extLst>
            <c:ext xmlns:c16="http://schemas.microsoft.com/office/drawing/2014/chart" uri="{C3380CC4-5D6E-409C-BE32-E72D297353CC}">
              <c16:uniqueId val="{0000000B-D851-4E3A-A769-F89779F2DB29}"/>
            </c:ext>
          </c:extLst>
        </c:ser>
        <c:ser>
          <c:idx val="12"/>
          <c:order val="12"/>
          <c:tx>
            <c:strRef>
              <c:f>'[Home Loan Data for Analysis.xlsx]Sheet1'!$A$20</c:f>
              <c:strCache>
                <c:ptCount val="1"/>
                <c:pt idx="0">
                  <c:v>388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Analysis.xlsx]Sheet1'!$B$20:$N$20</c:f>
              <c:extLst/>
            </c:numRef>
          </c:val>
          <c:extLst>
            <c:ext xmlns:c16="http://schemas.microsoft.com/office/drawing/2014/chart" uri="{C3380CC4-5D6E-409C-BE32-E72D297353CC}">
              <c16:uniqueId val="{0000000C-D851-4E3A-A769-F89779F2DB29}"/>
            </c:ext>
          </c:extLst>
        </c:ser>
        <c:ser>
          <c:idx val="13"/>
          <c:order val="13"/>
          <c:tx>
            <c:strRef>
              <c:f>'[Home Loan Data for Analysis.xlsx]Sheet1'!$A$21</c:f>
              <c:strCache>
                <c:ptCount val="1"/>
                <c:pt idx="0">
                  <c:v>58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Analysis.xlsx]Sheet1'!$B$21:$N$21</c:f>
              <c:numCache>
                <c:formatCode>General</c:formatCode>
                <c:ptCount val="3"/>
                <c:pt idx="0">
                  <c:v>83300</c:v>
                </c:pt>
                <c:pt idx="1">
                  <c:v>102000</c:v>
                </c:pt>
                <c:pt idx="2">
                  <c:v>1.2244999999999999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D-D851-4E3A-A769-F89779F2DB29}"/>
            </c:ext>
          </c:extLst>
        </c:ser>
        <c:ser>
          <c:idx val="14"/>
          <c:order val="14"/>
          <c:tx>
            <c:strRef>
              <c:f>'[Home Loan Data for Analysis.xlsx]Sheet1'!$A$22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Analysis.xlsx]Sheet1'!$B$22:$N$22</c:f>
              <c:extLst/>
            </c:numRef>
          </c:val>
          <c:extLst>
            <c:ext xmlns:c16="http://schemas.microsoft.com/office/drawing/2014/chart" uri="{C3380CC4-5D6E-409C-BE32-E72D297353CC}">
              <c16:uniqueId val="{0000000E-D851-4E3A-A769-F89779F2DB29}"/>
            </c:ext>
          </c:extLst>
        </c:ser>
        <c:ser>
          <c:idx val="15"/>
          <c:order val="15"/>
          <c:tx>
            <c:strRef>
              <c:f>'[Home Loan Data for Analysis.xlsx]Sheet1'!$A$23</c:f>
              <c:strCache>
                <c:ptCount val="1"/>
                <c:pt idx="0">
                  <c:v>341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Analysis.xlsx]Sheet1'!$B$23:$N$23</c:f>
              <c:numCache>
                <c:formatCode>General</c:formatCode>
                <c:ptCount val="3"/>
                <c:pt idx="0">
                  <c:v>83300</c:v>
                </c:pt>
                <c:pt idx="1">
                  <c:v>181000</c:v>
                </c:pt>
                <c:pt idx="2">
                  <c:v>2.1728999999999998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F-D851-4E3A-A769-F89779F2DB29}"/>
            </c:ext>
          </c:extLst>
        </c:ser>
        <c:ser>
          <c:idx val="16"/>
          <c:order val="16"/>
          <c:tx>
            <c:strRef>
              <c:f>'[Home Loan Data for Analysis.xlsx]Sheet1'!$A$24</c:f>
              <c:strCache>
                <c:ptCount val="1"/>
                <c:pt idx="0">
                  <c:v>299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Analysis.xlsx]Sheet1'!$B$24:$N$24</c:f>
              <c:extLst/>
            </c:numRef>
          </c:val>
          <c:extLst>
            <c:ext xmlns:c16="http://schemas.microsoft.com/office/drawing/2014/chart" uri="{C3380CC4-5D6E-409C-BE32-E72D297353CC}">
              <c16:uniqueId val="{00000010-D851-4E3A-A769-F89779F2DB29}"/>
            </c:ext>
          </c:extLst>
        </c:ser>
        <c:ser>
          <c:idx val="17"/>
          <c:order val="17"/>
          <c:tx>
            <c:strRef>
              <c:f>'[Home Loan Data for Analysis.xlsx]Sheet1'!$A$25</c:f>
              <c:strCache>
                <c:ptCount val="1"/>
                <c:pt idx="0">
                  <c:v>230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Analysis.xlsx]Sheet1'!$B$25:$N$25</c:f>
              <c:extLst/>
            </c:numRef>
          </c:val>
          <c:extLst>
            <c:ext xmlns:c16="http://schemas.microsoft.com/office/drawing/2014/chart" uri="{C3380CC4-5D6E-409C-BE32-E72D297353CC}">
              <c16:uniqueId val="{00000011-D851-4E3A-A769-F89779F2DB29}"/>
            </c:ext>
          </c:extLst>
        </c:ser>
        <c:ser>
          <c:idx val="18"/>
          <c:order val="18"/>
          <c:tx>
            <c:strRef>
              <c:f>'[Home Loan Data for Analysis.xlsx]Sheet1'!$A$26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Analysis.xlsx]Sheet1'!$B$26:$N$26</c:f>
              <c:extLst/>
            </c:numRef>
          </c:val>
          <c:extLst>
            <c:ext xmlns:c16="http://schemas.microsoft.com/office/drawing/2014/chart" uri="{C3380CC4-5D6E-409C-BE32-E72D297353CC}">
              <c16:uniqueId val="{00000012-D851-4E3A-A769-F89779F2DB29}"/>
            </c:ext>
          </c:extLst>
        </c:ser>
        <c:ser>
          <c:idx val="19"/>
          <c:order val="19"/>
          <c:tx>
            <c:strRef>
              <c:f>'[Home Loan Data for Analysis.xlsx]Sheet1'!$A$27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Analysis.xlsx]Sheet1'!$B$27:$N$27</c:f>
              <c:extLst/>
            </c:numRef>
          </c:val>
          <c:extLst>
            <c:ext xmlns:c16="http://schemas.microsoft.com/office/drawing/2014/chart" uri="{C3380CC4-5D6E-409C-BE32-E72D297353CC}">
              <c16:uniqueId val="{00000013-D851-4E3A-A769-F89779F2DB29}"/>
            </c:ext>
          </c:extLst>
        </c:ser>
        <c:ser>
          <c:idx val="20"/>
          <c:order val="20"/>
          <c:tx>
            <c:strRef>
              <c:f>'[Home Loan Data for Analysis.xlsx]Sheet1'!$A$28</c:f>
              <c:strCache>
                <c:ptCount val="1"/>
                <c:pt idx="0">
                  <c:v>485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Analysis.xlsx]Sheet1'!$B$28:$N$28</c:f>
              <c:extLst/>
            </c:numRef>
          </c:val>
          <c:extLst>
            <c:ext xmlns:c16="http://schemas.microsoft.com/office/drawing/2014/chart" uri="{C3380CC4-5D6E-409C-BE32-E72D297353CC}">
              <c16:uniqueId val="{00000014-D851-4E3A-A769-F89779F2DB29}"/>
            </c:ext>
          </c:extLst>
        </c:ser>
        <c:ser>
          <c:idx val="21"/>
          <c:order val="21"/>
          <c:tx>
            <c:strRef>
              <c:f>'[Home Loan Data for Analysis.xlsx]Sheet1'!$A$29</c:f>
              <c:strCache>
                <c:ptCount val="1"/>
                <c:pt idx="0">
                  <c:v>121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Analysis.xlsx]Sheet1'!$B$29:$N$29</c:f>
              <c:numCache>
                <c:formatCode>General</c:formatCode>
                <c:ptCount val="3"/>
                <c:pt idx="0">
                  <c:v>68300</c:v>
                </c:pt>
                <c:pt idx="1">
                  <c:v>112000</c:v>
                </c:pt>
                <c:pt idx="2">
                  <c:v>1.6397999999999999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5-D851-4E3A-A769-F89779F2DB29}"/>
            </c:ext>
          </c:extLst>
        </c:ser>
        <c:ser>
          <c:idx val="22"/>
          <c:order val="22"/>
          <c:tx>
            <c:strRef>
              <c:f>'[Home Loan Data for Analysis.xlsx]Sheet1'!$A$30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Analysis.xlsx]Sheet1'!$B$30:$N$30</c:f>
              <c:extLst/>
            </c:numRef>
          </c:val>
          <c:extLst>
            <c:ext xmlns:c16="http://schemas.microsoft.com/office/drawing/2014/chart" uri="{C3380CC4-5D6E-409C-BE32-E72D297353CC}">
              <c16:uniqueId val="{00000016-D851-4E3A-A769-F89779F2DB29}"/>
            </c:ext>
          </c:extLst>
        </c:ser>
        <c:ser>
          <c:idx val="23"/>
          <c:order val="23"/>
          <c:tx>
            <c:strRef>
              <c:f>'[Home Loan Data for Analysis.xlsx]Sheet1'!$A$31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Analysis.xlsx]Sheet1'!$B$31:$N$31</c:f>
              <c:extLst/>
            </c:numRef>
          </c:val>
          <c:extLst>
            <c:ext xmlns:c16="http://schemas.microsoft.com/office/drawing/2014/chart" uri="{C3380CC4-5D6E-409C-BE32-E72D297353CC}">
              <c16:uniqueId val="{00000017-D851-4E3A-A769-F89779F2DB29}"/>
            </c:ext>
          </c:extLst>
        </c:ser>
        <c:ser>
          <c:idx val="24"/>
          <c:order val="24"/>
          <c:tx>
            <c:strRef>
              <c:f>'[Home Loan Data for Analysis.xlsx]Sheet1'!$A$32</c:f>
              <c:strCache>
                <c:ptCount val="1"/>
                <c:pt idx="0">
                  <c:v>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Analysis.xlsx]Sheet1'!$B$32:$N$32</c:f>
              <c:extLst/>
            </c:numRef>
          </c:val>
          <c:extLst>
            <c:ext xmlns:c16="http://schemas.microsoft.com/office/drawing/2014/chart" uri="{C3380CC4-5D6E-409C-BE32-E72D297353CC}">
              <c16:uniqueId val="{00000018-D851-4E3A-A769-F89779F2DB29}"/>
            </c:ext>
          </c:extLst>
        </c:ser>
        <c:ser>
          <c:idx val="25"/>
          <c:order val="25"/>
          <c:tx>
            <c:strRef>
              <c:f>'[Home Loan Data for Analysis.xlsx]Sheet1'!$A$33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Analysis.xlsx]Sheet1'!$B$33:$N$33</c:f>
              <c:extLst/>
            </c:numRef>
          </c:val>
          <c:extLst>
            <c:ext xmlns:c16="http://schemas.microsoft.com/office/drawing/2014/chart" uri="{C3380CC4-5D6E-409C-BE32-E72D297353CC}">
              <c16:uniqueId val="{00000019-D851-4E3A-A769-F89779F2DB29}"/>
            </c:ext>
          </c:extLst>
        </c:ser>
        <c:ser>
          <c:idx val="26"/>
          <c:order val="26"/>
          <c:tx>
            <c:strRef>
              <c:f>'[Home Loan Data for Analysis.xlsx]Sheet1'!$A$34</c:f>
              <c:strCache>
                <c:ptCount val="1"/>
                <c:pt idx="0">
                  <c:v>371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Analysis.xlsx]Sheet1'!$B$34:$N$34</c:f>
              <c:extLst/>
            </c:numRef>
          </c:val>
          <c:extLst>
            <c:ext xmlns:c16="http://schemas.microsoft.com/office/drawing/2014/chart" uri="{C3380CC4-5D6E-409C-BE32-E72D297353CC}">
              <c16:uniqueId val="{0000001A-D851-4E3A-A769-F89779F2DB29}"/>
            </c:ext>
          </c:extLst>
        </c:ser>
        <c:ser>
          <c:idx val="27"/>
          <c:order val="27"/>
          <c:tx>
            <c:strRef>
              <c:f>'[Home Loan Data for Analysis.xlsx]Sheet1'!$A$35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Analysis.xlsx]Sheet1'!$B$35:$N$35</c:f>
              <c:extLst/>
            </c:numRef>
          </c:val>
          <c:extLst>
            <c:ext xmlns:c16="http://schemas.microsoft.com/office/drawing/2014/chart" uri="{C3380CC4-5D6E-409C-BE32-E72D297353CC}">
              <c16:uniqueId val="{0000001B-D851-4E3A-A769-F89779F2DB29}"/>
            </c:ext>
          </c:extLst>
        </c:ser>
        <c:ser>
          <c:idx val="28"/>
          <c:order val="28"/>
          <c:tx>
            <c:strRef>
              <c:f>'[Home Loan Data for Analysis.xlsx]Sheet1'!$A$36</c:f>
              <c:strCache>
                <c:ptCount val="1"/>
                <c:pt idx="0">
                  <c:v>286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Analysis.xlsx]Sheet1'!$B$36:$N$36</c:f>
              <c:extLst/>
            </c:numRef>
          </c:val>
          <c:extLst>
            <c:ext xmlns:c16="http://schemas.microsoft.com/office/drawing/2014/chart" uri="{C3380CC4-5D6E-409C-BE32-E72D297353CC}">
              <c16:uniqueId val="{0000001C-D851-4E3A-A769-F89779F2DB29}"/>
            </c:ext>
          </c:extLst>
        </c:ser>
        <c:ser>
          <c:idx val="29"/>
          <c:order val="29"/>
          <c:tx>
            <c:strRef>
              <c:f>'[Home Loan Data for Analysis.xlsx]Sheet1'!$A$37</c:f>
              <c:strCache>
                <c:ptCount val="1"/>
                <c:pt idx="0">
                  <c:v>123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Analysis.xlsx]Sheet1'!$B$37:$N$37</c:f>
              <c:extLst/>
            </c:numRef>
          </c:val>
          <c:extLst>
            <c:ext xmlns:c16="http://schemas.microsoft.com/office/drawing/2014/chart" uri="{C3380CC4-5D6E-409C-BE32-E72D297353CC}">
              <c16:uniqueId val="{0000001D-D851-4E3A-A769-F89779F2DB29}"/>
            </c:ext>
          </c:extLst>
        </c:ser>
        <c:ser>
          <c:idx val="30"/>
          <c:order val="30"/>
          <c:tx>
            <c:strRef>
              <c:f>'[Home Loan Data for Analysis.xlsx]Sheet1'!$A$38</c:f>
              <c:strCache>
                <c:ptCount val="1"/>
                <c:pt idx="0">
                  <c:v>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Analysis.xlsx]Sheet1'!$B$38:$N$38</c:f>
              <c:extLst/>
            </c:numRef>
          </c:val>
          <c:extLst>
            <c:ext xmlns:c16="http://schemas.microsoft.com/office/drawing/2014/chart" uri="{C3380CC4-5D6E-409C-BE32-E72D297353CC}">
              <c16:uniqueId val="{0000001E-D851-4E3A-A769-F89779F2DB29}"/>
            </c:ext>
          </c:extLst>
        </c:ser>
        <c:ser>
          <c:idx val="31"/>
          <c:order val="31"/>
          <c:tx>
            <c:strRef>
              <c:f>'[Home Loan Data for Analysis.xlsx]Sheet1'!$A$39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Analysis.xlsx]Sheet1'!$B$39:$N$39</c:f>
              <c:extLst/>
            </c:numRef>
          </c:val>
          <c:extLst>
            <c:ext xmlns:c16="http://schemas.microsoft.com/office/drawing/2014/chart" uri="{C3380CC4-5D6E-409C-BE32-E72D297353CC}">
              <c16:uniqueId val="{0000001F-D851-4E3A-A769-F89779F2DB29}"/>
            </c:ext>
          </c:extLst>
        </c:ser>
        <c:ser>
          <c:idx val="32"/>
          <c:order val="32"/>
          <c:tx>
            <c:strRef>
              <c:f>'[Home Loan Data for Analysis.xlsx]Sheet1'!$A$40</c:f>
              <c:strCache>
                <c:ptCount val="1"/>
                <c:pt idx="0">
                  <c:v>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Analysis.xlsx]Sheet1'!$B$40:$N$40</c:f>
              <c:extLst/>
            </c:numRef>
          </c:val>
          <c:extLst>
            <c:ext xmlns:c16="http://schemas.microsoft.com/office/drawing/2014/chart" uri="{C3380CC4-5D6E-409C-BE32-E72D297353CC}">
              <c16:uniqueId val="{00000020-D851-4E3A-A769-F89779F2DB29}"/>
            </c:ext>
          </c:extLst>
        </c:ser>
        <c:ser>
          <c:idx val="33"/>
          <c:order val="33"/>
          <c:tx>
            <c:strRef>
              <c:f>'[Home Loan Data for Analysis.xlsx]Sheet1'!$A$41</c:f>
              <c:strCache>
                <c:ptCount val="1"/>
                <c:pt idx="0">
                  <c:v>131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Analysis.xlsx]Sheet1'!$B$41:$N$41</c:f>
              <c:numCache>
                <c:formatCode>General</c:formatCode>
                <c:ptCount val="3"/>
                <c:pt idx="0">
                  <c:v>83300</c:v>
                </c:pt>
                <c:pt idx="1">
                  <c:v>302000</c:v>
                </c:pt>
                <c:pt idx="2">
                  <c:v>3.6255000000000002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21-D851-4E3A-A769-F89779F2DB29}"/>
            </c:ext>
          </c:extLst>
        </c:ser>
        <c:ser>
          <c:idx val="34"/>
          <c:order val="34"/>
          <c:tx>
            <c:strRef>
              <c:f>'[Home Loan Data for Analysis.xlsx]Sheet1'!$A$42</c:f>
              <c:strCache>
                <c:ptCount val="1"/>
                <c:pt idx="0">
                  <c:v>410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Analysis.xlsx]Sheet1'!$B$42:$N$42</c:f>
              <c:numCache>
                <c:formatCode>General</c:formatCode>
                <c:ptCount val="3"/>
                <c:pt idx="0">
                  <c:v>127900</c:v>
                </c:pt>
                <c:pt idx="1">
                  <c:v>149000</c:v>
                </c:pt>
                <c:pt idx="2">
                  <c:v>1.165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22-D851-4E3A-A769-F89779F2DB29}"/>
            </c:ext>
          </c:extLst>
        </c:ser>
        <c:ser>
          <c:idx val="35"/>
          <c:order val="35"/>
          <c:tx>
            <c:strRef>
              <c:f>'[Home Loan Data for Analysis.xlsx]Sheet1'!$A$43</c:f>
              <c:strCache>
                <c:ptCount val="1"/>
                <c:pt idx="0">
                  <c:v>409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Analysis.xlsx]Sheet1'!$B$43:$N$43</c:f>
              <c:extLst/>
            </c:numRef>
          </c:val>
          <c:extLst>
            <c:ext xmlns:c16="http://schemas.microsoft.com/office/drawing/2014/chart" uri="{C3380CC4-5D6E-409C-BE32-E72D297353CC}">
              <c16:uniqueId val="{00000023-D851-4E3A-A769-F89779F2DB29}"/>
            </c:ext>
          </c:extLst>
        </c:ser>
        <c:ser>
          <c:idx val="36"/>
          <c:order val="36"/>
          <c:tx>
            <c:strRef>
              <c:f>'[Home Loan Data for Analysis.xlsx]Sheet1'!$A$44</c:f>
              <c:strCache>
                <c:ptCount val="1"/>
                <c:pt idx="0">
                  <c:v>174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Analysis.xlsx]Sheet1'!$B$44:$N$44</c:f>
              <c:extLst/>
            </c:numRef>
          </c:val>
          <c:extLst>
            <c:ext xmlns:c16="http://schemas.microsoft.com/office/drawing/2014/chart" uri="{C3380CC4-5D6E-409C-BE32-E72D297353CC}">
              <c16:uniqueId val="{00000024-D851-4E3A-A769-F89779F2DB29}"/>
            </c:ext>
          </c:extLst>
        </c:ser>
        <c:ser>
          <c:idx val="37"/>
          <c:order val="37"/>
          <c:tx>
            <c:strRef>
              <c:f>'[Home Loan Data for Analysis.xlsx]Sheet1'!$A$45</c:f>
              <c:strCache>
                <c:ptCount val="1"/>
                <c:pt idx="0">
                  <c:v>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Analysis.xlsx]Sheet1'!$B$45:$N$45</c:f>
              <c:extLst/>
            </c:numRef>
          </c:val>
          <c:extLst>
            <c:ext xmlns:c16="http://schemas.microsoft.com/office/drawing/2014/chart" uri="{C3380CC4-5D6E-409C-BE32-E72D297353CC}">
              <c16:uniqueId val="{00000025-D851-4E3A-A769-F89779F2DB29}"/>
            </c:ext>
          </c:extLst>
        </c:ser>
        <c:ser>
          <c:idx val="38"/>
          <c:order val="38"/>
          <c:tx>
            <c:strRef>
              <c:f>'[Home Loan Data for Analysis.xlsx]Sheet1'!$A$46</c:f>
              <c:strCache>
                <c:ptCount val="1"/>
                <c:pt idx="0">
                  <c:v>217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Analysis.xlsx]Sheet1'!$B$46:$N$46</c:f>
              <c:numCache>
                <c:formatCode>General</c:formatCode>
                <c:ptCount val="3"/>
                <c:pt idx="0">
                  <c:v>127900</c:v>
                </c:pt>
                <c:pt idx="1">
                  <c:v>251000</c:v>
                </c:pt>
                <c:pt idx="2">
                  <c:v>1.9624999999999999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26-D851-4E3A-A769-F89779F2DB29}"/>
            </c:ext>
          </c:extLst>
        </c:ser>
        <c:ser>
          <c:idx val="39"/>
          <c:order val="39"/>
          <c:tx>
            <c:strRef>
              <c:f>'[Home Loan Data for Analysis.xlsx]Sheet1'!$A$47</c:f>
              <c:strCache>
                <c:ptCount val="1"/>
                <c:pt idx="0">
                  <c:v>35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Analysis.xlsx]Sheet1'!$B$47:$N$47</c:f>
              <c:extLst/>
            </c:numRef>
          </c:val>
          <c:extLst>
            <c:ext xmlns:c16="http://schemas.microsoft.com/office/drawing/2014/chart" uri="{C3380CC4-5D6E-409C-BE32-E72D297353CC}">
              <c16:uniqueId val="{00000027-D851-4E3A-A769-F89779F2DB29}"/>
            </c:ext>
          </c:extLst>
        </c:ser>
        <c:ser>
          <c:idx val="40"/>
          <c:order val="40"/>
          <c:tx>
            <c:strRef>
              <c:f>'[Home Loan Data for Analysis.xlsx]Sheet1'!$A$48</c:f>
              <c:strCache>
                <c:ptCount val="1"/>
                <c:pt idx="0">
                  <c:v>140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Analysis.xlsx]Sheet1'!$B$48:$N$48</c:f>
              <c:numCache>
                <c:formatCode>General</c:formatCode>
                <c:ptCount val="3"/>
                <c:pt idx="0">
                  <c:v>102800</c:v>
                </c:pt>
                <c:pt idx="1">
                  <c:v>115000</c:v>
                </c:pt>
                <c:pt idx="2">
                  <c:v>1.1187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28-D851-4E3A-A769-F89779F2DB29}"/>
            </c:ext>
          </c:extLst>
        </c:ser>
        <c:ser>
          <c:idx val="41"/>
          <c:order val="41"/>
          <c:tx>
            <c:strRef>
              <c:f>'[Home Loan Data for Analysis.xlsx]Sheet1'!$A$49</c:f>
              <c:strCache>
                <c:ptCount val="1"/>
                <c:pt idx="0">
                  <c:v>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Analysis.xlsx]Sheet1'!$B$49:$N$49</c:f>
              <c:extLst/>
            </c:numRef>
          </c:val>
          <c:extLst>
            <c:ext xmlns:c16="http://schemas.microsoft.com/office/drawing/2014/chart" uri="{C3380CC4-5D6E-409C-BE32-E72D297353CC}">
              <c16:uniqueId val="{00000029-D851-4E3A-A769-F89779F2DB29}"/>
            </c:ext>
          </c:extLst>
        </c:ser>
        <c:ser>
          <c:idx val="42"/>
          <c:order val="42"/>
          <c:tx>
            <c:strRef>
              <c:f>'[Home Loan Data for Analysis.xlsx]Sheet1'!$A$50</c:f>
              <c:strCache>
                <c:ptCount val="1"/>
                <c:pt idx="0">
                  <c:v>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Analysis.xlsx]Sheet1'!$B$50:$N$50</c:f>
              <c:extLst/>
            </c:numRef>
          </c:val>
          <c:extLst>
            <c:ext xmlns:c16="http://schemas.microsoft.com/office/drawing/2014/chart" uri="{C3380CC4-5D6E-409C-BE32-E72D297353CC}">
              <c16:uniqueId val="{0000002A-D851-4E3A-A769-F89779F2DB29}"/>
            </c:ext>
          </c:extLst>
        </c:ser>
        <c:ser>
          <c:idx val="43"/>
          <c:order val="43"/>
          <c:tx>
            <c:strRef>
              <c:f>'[Home Loan Data for Analysis.xlsx]Sheet1'!$A$51</c:f>
              <c:strCache>
                <c:ptCount val="1"/>
                <c:pt idx="0">
                  <c:v>163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Analysis.xlsx]Sheet1'!$B$51:$N$51</c:f>
              <c:extLst/>
            </c:numRef>
          </c:val>
          <c:extLst>
            <c:ext xmlns:c16="http://schemas.microsoft.com/office/drawing/2014/chart" uri="{C3380CC4-5D6E-409C-BE32-E72D297353CC}">
              <c16:uniqueId val="{0000002B-D851-4E3A-A769-F89779F2DB29}"/>
            </c:ext>
          </c:extLst>
        </c:ser>
        <c:ser>
          <c:idx val="44"/>
          <c:order val="44"/>
          <c:tx>
            <c:strRef>
              <c:f>'[Home Loan Data for Analysis.xlsx]Sheet1'!$A$52</c:f>
              <c:strCache>
                <c:ptCount val="1"/>
                <c:pt idx="0">
                  <c:v>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Analysis.xlsx]Sheet1'!$B$52:$N$52</c:f>
              <c:extLst/>
            </c:numRef>
          </c:val>
          <c:extLst>
            <c:ext xmlns:c16="http://schemas.microsoft.com/office/drawing/2014/chart" uri="{C3380CC4-5D6E-409C-BE32-E72D297353CC}">
              <c16:uniqueId val="{0000002C-D851-4E3A-A769-F89779F2DB29}"/>
            </c:ext>
          </c:extLst>
        </c:ser>
        <c:ser>
          <c:idx val="45"/>
          <c:order val="45"/>
          <c:tx>
            <c:strRef>
              <c:f>'[Home Loan Data for Analysis.xlsx]Sheet1'!$A$53</c:f>
              <c:strCache>
                <c:ptCount val="1"/>
                <c:pt idx="0">
                  <c:v>291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Analysis.xlsx]Sheet1'!$B$53:$N$53</c:f>
              <c:numCache>
                <c:formatCode>General</c:formatCode>
                <c:ptCount val="3"/>
                <c:pt idx="0">
                  <c:v>75300</c:v>
                </c:pt>
                <c:pt idx="1">
                  <c:v>120000</c:v>
                </c:pt>
                <c:pt idx="2">
                  <c:v>1.5935999999999999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2D-D851-4E3A-A769-F89779F2DB29}"/>
            </c:ext>
          </c:extLst>
        </c:ser>
        <c:ser>
          <c:idx val="46"/>
          <c:order val="46"/>
          <c:tx>
            <c:strRef>
              <c:f>'[Home Loan Data for Analysis.xlsx]Sheet1'!$A$54</c:f>
              <c:strCache>
                <c:ptCount val="1"/>
                <c:pt idx="0">
                  <c:v>421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Analysis.xlsx]Sheet1'!$B$54:$N$54</c:f>
              <c:extLst/>
            </c:numRef>
          </c:val>
          <c:extLst>
            <c:ext xmlns:c16="http://schemas.microsoft.com/office/drawing/2014/chart" uri="{C3380CC4-5D6E-409C-BE32-E72D297353CC}">
              <c16:uniqueId val="{0000002E-D851-4E3A-A769-F89779F2DB29}"/>
            </c:ext>
          </c:extLst>
        </c:ser>
        <c:ser>
          <c:idx val="47"/>
          <c:order val="47"/>
          <c:tx>
            <c:strRef>
              <c:f>'[Home Loan Data for Analysis.xlsx]Sheet1'!$A$55</c:f>
              <c:strCache>
                <c:ptCount val="1"/>
                <c:pt idx="0">
                  <c:v>48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Analysis.xlsx]Sheet1'!$B$55:$N$55</c:f>
              <c:extLst/>
            </c:numRef>
          </c:val>
          <c:extLst>
            <c:ext xmlns:c16="http://schemas.microsoft.com/office/drawing/2014/chart" uri="{C3380CC4-5D6E-409C-BE32-E72D297353CC}">
              <c16:uniqueId val="{0000002F-D851-4E3A-A769-F89779F2DB29}"/>
            </c:ext>
          </c:extLst>
        </c:ser>
        <c:ser>
          <c:idx val="48"/>
          <c:order val="48"/>
          <c:tx>
            <c:strRef>
              <c:f>'[Home Loan Data for Analysis.xlsx]Sheet1'!$A$56</c:f>
              <c:strCache>
                <c:ptCount val="1"/>
                <c:pt idx="0">
                  <c:v>294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Analysis.xlsx]Sheet1'!$B$56:$N$56</c:f>
              <c:extLst/>
            </c:numRef>
          </c:val>
          <c:extLst>
            <c:ext xmlns:c16="http://schemas.microsoft.com/office/drawing/2014/chart" uri="{C3380CC4-5D6E-409C-BE32-E72D297353CC}">
              <c16:uniqueId val="{00000030-D851-4E3A-A769-F89779F2DB29}"/>
            </c:ext>
          </c:extLst>
        </c:ser>
        <c:ser>
          <c:idx val="49"/>
          <c:order val="49"/>
          <c:tx>
            <c:strRef>
              <c:f>'[Home Loan Data for Analysis.xlsx]Sheet1'!$A$57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Analysis.xlsx]Sheet1'!$B$57:$N$57</c:f>
              <c:extLst/>
            </c:numRef>
          </c:val>
          <c:extLst>
            <c:ext xmlns:c16="http://schemas.microsoft.com/office/drawing/2014/chart" uri="{C3380CC4-5D6E-409C-BE32-E72D297353CC}">
              <c16:uniqueId val="{00000031-D851-4E3A-A769-F89779F2DB29}"/>
            </c:ext>
          </c:extLst>
        </c:ser>
        <c:ser>
          <c:idx val="50"/>
          <c:order val="50"/>
          <c:tx>
            <c:strRef>
              <c:f>'[Home Loan Data for Analysis.xlsx]Sheet1'!$A$58</c:f>
              <c:strCache>
                <c:ptCount val="1"/>
                <c:pt idx="0">
                  <c:v>51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Analysis.xlsx]Sheet1'!$B$58:$N$58</c:f>
              <c:extLst/>
            </c:numRef>
          </c:val>
          <c:extLst>
            <c:ext xmlns:c16="http://schemas.microsoft.com/office/drawing/2014/chart" uri="{C3380CC4-5D6E-409C-BE32-E72D297353CC}">
              <c16:uniqueId val="{00000032-D851-4E3A-A769-F89779F2DB29}"/>
            </c:ext>
          </c:extLst>
        </c:ser>
        <c:ser>
          <c:idx val="51"/>
          <c:order val="51"/>
          <c:tx>
            <c:strRef>
              <c:f>'[Home Loan Data for Analysis.xlsx]Sheet1'!$A$59</c:f>
              <c:strCache>
                <c:ptCount val="1"/>
                <c:pt idx="0">
                  <c:v>52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Analysis.xlsx]Sheet1'!$B$59:$N$59</c:f>
              <c:extLst/>
            </c:numRef>
          </c:val>
          <c:extLst>
            <c:ext xmlns:c16="http://schemas.microsoft.com/office/drawing/2014/chart" uri="{C3380CC4-5D6E-409C-BE32-E72D297353CC}">
              <c16:uniqueId val="{00000033-D851-4E3A-A769-F89779F2DB29}"/>
            </c:ext>
          </c:extLst>
        </c:ser>
        <c:ser>
          <c:idx val="52"/>
          <c:order val="52"/>
          <c:tx>
            <c:strRef>
              <c:f>'[Home Loan Data for Analysis.xlsx]Sheet1'!$A$60</c:f>
              <c:strCache>
                <c:ptCount val="1"/>
                <c:pt idx="0">
                  <c:v>53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Analysis.xlsx]Sheet1'!$B$60:$N$60</c:f>
              <c:extLst/>
            </c:numRef>
          </c:val>
          <c:extLst>
            <c:ext xmlns:c16="http://schemas.microsoft.com/office/drawing/2014/chart" uri="{C3380CC4-5D6E-409C-BE32-E72D297353CC}">
              <c16:uniqueId val="{00000034-D851-4E3A-A769-F89779F2DB29}"/>
            </c:ext>
          </c:extLst>
        </c:ser>
        <c:ser>
          <c:idx val="53"/>
          <c:order val="53"/>
          <c:tx>
            <c:strRef>
              <c:f>'[Home Loan Data for Analysis.xlsx]Sheet1'!$A$61</c:f>
              <c:strCache>
                <c:ptCount val="1"/>
                <c:pt idx="0">
                  <c:v>146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Analysis.xlsx]Sheet1'!$B$61:$N$61</c:f>
              <c:numCache>
                <c:formatCode>General</c:formatCode>
                <c:ptCount val="3"/>
                <c:pt idx="0">
                  <c:v>83300</c:v>
                </c:pt>
                <c:pt idx="1">
                  <c:v>127000</c:v>
                </c:pt>
                <c:pt idx="2">
                  <c:v>1.5246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35-D851-4E3A-A769-F89779F2DB29}"/>
            </c:ext>
          </c:extLst>
        </c:ser>
        <c:ser>
          <c:idx val="54"/>
          <c:order val="54"/>
          <c:tx>
            <c:strRef>
              <c:f>'[Home Loan Data for Analysis.xlsx]Sheet1'!$A$62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Analysis.xlsx]Sheet1'!$B$62:$N$62</c:f>
              <c:extLst/>
            </c:numRef>
          </c:val>
          <c:extLst>
            <c:ext xmlns:c16="http://schemas.microsoft.com/office/drawing/2014/chart" uri="{C3380CC4-5D6E-409C-BE32-E72D297353CC}">
              <c16:uniqueId val="{00000036-D851-4E3A-A769-F89779F2DB29}"/>
            </c:ext>
          </c:extLst>
        </c:ser>
        <c:ser>
          <c:idx val="55"/>
          <c:order val="55"/>
          <c:tx>
            <c:strRef>
              <c:f>'[Home Loan Data for Analysis.xlsx]Sheet1'!$A$63</c:f>
              <c:strCache>
                <c:ptCount val="1"/>
                <c:pt idx="0">
                  <c:v>56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Analysis.xlsx]Sheet1'!$B$63:$N$63</c:f>
              <c:extLst/>
            </c:numRef>
          </c:val>
          <c:extLst>
            <c:ext xmlns:c16="http://schemas.microsoft.com/office/drawing/2014/chart" uri="{C3380CC4-5D6E-409C-BE32-E72D297353CC}">
              <c16:uniqueId val="{00000037-D851-4E3A-A769-F89779F2DB29}"/>
            </c:ext>
          </c:extLst>
        </c:ser>
        <c:ser>
          <c:idx val="56"/>
          <c:order val="56"/>
          <c:tx>
            <c:strRef>
              <c:f>'[Home Loan Data for Analysis.xlsx]Sheet1'!$A$64</c:f>
              <c:strCache>
                <c:ptCount val="1"/>
                <c:pt idx="0">
                  <c:v>57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Analysis.xlsx]Sheet1'!$B$64:$N$64</c:f>
              <c:extLst/>
            </c:numRef>
          </c:val>
          <c:extLst>
            <c:ext xmlns:c16="http://schemas.microsoft.com/office/drawing/2014/chart" uri="{C3380CC4-5D6E-409C-BE32-E72D297353CC}">
              <c16:uniqueId val="{00000038-D851-4E3A-A769-F89779F2DB29}"/>
            </c:ext>
          </c:extLst>
        </c:ser>
        <c:ser>
          <c:idx val="57"/>
          <c:order val="57"/>
          <c:tx>
            <c:strRef>
              <c:f>'[Home Loan Data for Analysis.xlsx]Sheet1'!$A$65</c:f>
              <c:strCache>
                <c:ptCount val="1"/>
                <c:pt idx="0">
                  <c:v>238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Analysis.xlsx]Sheet1'!$B$65:$N$65</c:f>
              <c:numCache>
                <c:formatCode>General</c:formatCode>
                <c:ptCount val="3"/>
                <c:pt idx="0">
                  <c:v>92700</c:v>
                </c:pt>
                <c:pt idx="1">
                  <c:v>170000</c:v>
                </c:pt>
                <c:pt idx="2">
                  <c:v>1.8339000000000001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39-D851-4E3A-A769-F89779F2DB29}"/>
            </c:ext>
          </c:extLst>
        </c:ser>
        <c:ser>
          <c:idx val="58"/>
          <c:order val="58"/>
          <c:tx>
            <c:strRef>
              <c:f>'[Home Loan Data for Analysis.xlsx]Sheet1'!$A$66</c:f>
              <c:strCache>
                <c:ptCount val="1"/>
                <c:pt idx="0">
                  <c:v>165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Analysis.xlsx]Sheet1'!$B$66:$N$66</c:f>
              <c:extLst/>
            </c:numRef>
          </c:val>
          <c:extLst>
            <c:ext xmlns:c16="http://schemas.microsoft.com/office/drawing/2014/chart" uri="{C3380CC4-5D6E-409C-BE32-E72D297353CC}">
              <c16:uniqueId val="{0000003A-D851-4E3A-A769-F89779F2DB29}"/>
            </c:ext>
          </c:extLst>
        </c:ser>
        <c:ser>
          <c:idx val="59"/>
          <c:order val="59"/>
          <c:tx>
            <c:strRef>
              <c:f>'[Home Loan Data for Analysis.xlsx]Sheet1'!$A$67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Analysis.xlsx]Sheet1'!$B$67:$N$67</c:f>
              <c:numCache>
                <c:formatCode>General</c:formatCode>
                <c:ptCount val="3"/>
                <c:pt idx="0">
                  <c:v>75000</c:v>
                </c:pt>
                <c:pt idx="1">
                  <c:v>352000</c:v>
                </c:pt>
                <c:pt idx="2">
                  <c:v>4.6932999999999998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3B-D851-4E3A-A769-F89779F2DB29}"/>
            </c:ext>
          </c:extLst>
        </c:ser>
        <c:ser>
          <c:idx val="60"/>
          <c:order val="60"/>
          <c:tx>
            <c:strRef>
              <c:f>'[Home Loan Data for Analysis.xlsx]Sheet1'!$A$68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Analysis.xlsx]Sheet1'!$B$68:$N$68</c:f>
              <c:extLst/>
            </c:numRef>
          </c:val>
          <c:extLst>
            <c:ext xmlns:c16="http://schemas.microsoft.com/office/drawing/2014/chart" uri="{C3380CC4-5D6E-409C-BE32-E72D297353CC}">
              <c16:uniqueId val="{0000003C-D851-4E3A-A769-F89779F2DB29}"/>
            </c:ext>
          </c:extLst>
        </c:ser>
        <c:ser>
          <c:idx val="61"/>
          <c:order val="61"/>
          <c:tx>
            <c:strRef>
              <c:f>'[Home Loan Data for Analysis.xlsx]Sheet1'!$A$69</c:f>
              <c:strCache>
                <c:ptCount val="1"/>
                <c:pt idx="0">
                  <c:v>411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Analysis.xlsx]Sheet1'!$B$69:$N$69</c:f>
              <c:numCache>
                <c:formatCode>General</c:formatCode>
                <c:ptCount val="3"/>
                <c:pt idx="0">
                  <c:v>83300</c:v>
                </c:pt>
                <c:pt idx="1">
                  <c:v>126000</c:v>
                </c:pt>
                <c:pt idx="2">
                  <c:v>1.5125999999999999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3D-D851-4E3A-A769-F89779F2DB29}"/>
            </c:ext>
          </c:extLst>
        </c:ser>
        <c:ser>
          <c:idx val="62"/>
          <c:order val="62"/>
          <c:tx>
            <c:strRef>
              <c:f>'[Home Loan Data for Analysis.xlsx]Sheet1'!$A$70</c:f>
              <c:strCache>
                <c:ptCount val="1"/>
                <c:pt idx="0">
                  <c:v>375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Analysis.xlsx]Sheet1'!$B$70:$N$70</c:f>
              <c:extLst/>
            </c:numRef>
          </c:val>
          <c:extLst>
            <c:ext xmlns:c16="http://schemas.microsoft.com/office/drawing/2014/chart" uri="{C3380CC4-5D6E-409C-BE32-E72D297353CC}">
              <c16:uniqueId val="{0000003E-D851-4E3A-A769-F89779F2DB29}"/>
            </c:ext>
          </c:extLst>
        </c:ser>
        <c:ser>
          <c:idx val="63"/>
          <c:order val="63"/>
          <c:tx>
            <c:strRef>
              <c:f>'[Home Loan Data for Analysis.xlsx]Sheet1'!$A$71</c:f>
              <c:strCache>
                <c:ptCount val="1"/>
                <c:pt idx="0">
                  <c:v>170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Analysis.xlsx]Sheet1'!$B$71:$N$71</c:f>
              <c:extLst/>
            </c:numRef>
          </c:val>
          <c:extLst>
            <c:ext xmlns:c16="http://schemas.microsoft.com/office/drawing/2014/chart" uri="{C3380CC4-5D6E-409C-BE32-E72D297353CC}">
              <c16:uniqueId val="{0000003F-D851-4E3A-A769-F89779F2DB29}"/>
            </c:ext>
          </c:extLst>
        </c:ser>
        <c:ser>
          <c:idx val="64"/>
          <c:order val="64"/>
          <c:tx>
            <c:strRef>
              <c:f>'[Home Loan Data for Analysis.xlsx]Sheet1'!$A$72</c:f>
              <c:strCache>
                <c:ptCount val="1"/>
                <c:pt idx="0">
                  <c:v>65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Analysis.xlsx]Sheet1'!$B$72:$N$72</c:f>
              <c:extLst/>
            </c:numRef>
          </c:val>
          <c:extLst>
            <c:ext xmlns:c16="http://schemas.microsoft.com/office/drawing/2014/chart" uri="{C3380CC4-5D6E-409C-BE32-E72D297353CC}">
              <c16:uniqueId val="{00000040-D851-4E3A-A769-F89779F2DB29}"/>
            </c:ext>
          </c:extLst>
        </c:ser>
        <c:ser>
          <c:idx val="65"/>
          <c:order val="65"/>
          <c:tx>
            <c:strRef>
              <c:f>'[Home Loan Data for Analysis.xlsx]Sheet1'!$A$73</c:f>
              <c:strCache>
                <c:ptCount val="1"/>
                <c:pt idx="0">
                  <c:v>355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Analysis.xlsx]Sheet1'!$B$73:$N$73</c:f>
              <c:extLst/>
            </c:numRef>
          </c:val>
          <c:extLst>
            <c:ext xmlns:c16="http://schemas.microsoft.com/office/drawing/2014/chart" uri="{C3380CC4-5D6E-409C-BE32-E72D297353CC}">
              <c16:uniqueId val="{00000041-D851-4E3A-A769-F89779F2DB29}"/>
            </c:ext>
          </c:extLst>
        </c:ser>
        <c:ser>
          <c:idx val="66"/>
          <c:order val="66"/>
          <c:tx>
            <c:strRef>
              <c:f>'[Home Loan Data for Analysis.xlsx]Sheet1'!$A$74</c:f>
              <c:strCache>
                <c:ptCount val="1"/>
                <c:pt idx="0">
                  <c:v>256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Analysis.xlsx]Sheet1'!$B$74:$N$74</c:f>
              <c:extLst/>
            </c:numRef>
          </c:val>
          <c:extLst>
            <c:ext xmlns:c16="http://schemas.microsoft.com/office/drawing/2014/chart" uri="{C3380CC4-5D6E-409C-BE32-E72D297353CC}">
              <c16:uniqueId val="{00000042-D851-4E3A-A769-F89779F2DB29}"/>
            </c:ext>
          </c:extLst>
        </c:ser>
        <c:ser>
          <c:idx val="67"/>
          <c:order val="67"/>
          <c:tx>
            <c:strRef>
              <c:f>'[Home Loan Data for Analysis.xlsx]Sheet1'!$A$75</c:f>
              <c:strCache>
                <c:ptCount val="1"/>
                <c:pt idx="0">
                  <c:v>77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Analysis.xlsx]Sheet1'!$B$75:$N$75</c:f>
              <c:numCache>
                <c:formatCode>General</c:formatCode>
                <c:ptCount val="3"/>
                <c:pt idx="0">
                  <c:v>83300</c:v>
                </c:pt>
                <c:pt idx="1">
                  <c:v>212000</c:v>
                </c:pt>
                <c:pt idx="2">
                  <c:v>2.5449999999999999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43-D851-4E3A-A769-F89779F2DB29}"/>
            </c:ext>
          </c:extLst>
        </c:ser>
        <c:ser>
          <c:idx val="68"/>
          <c:order val="68"/>
          <c:tx>
            <c:strRef>
              <c:f>'[Home Loan Data for Analysis.xlsx]Sheet1'!$A$76</c:f>
              <c:strCache>
                <c:ptCount val="1"/>
                <c:pt idx="0">
                  <c:v>69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Analysis.xlsx]Sheet1'!$B$76:$N$76</c:f>
              <c:extLst/>
            </c:numRef>
          </c:val>
          <c:extLst>
            <c:ext xmlns:c16="http://schemas.microsoft.com/office/drawing/2014/chart" uri="{C3380CC4-5D6E-409C-BE32-E72D297353CC}">
              <c16:uniqueId val="{00000044-D851-4E3A-A769-F89779F2DB29}"/>
            </c:ext>
          </c:extLst>
        </c:ser>
        <c:ser>
          <c:idx val="69"/>
          <c:order val="69"/>
          <c:tx>
            <c:strRef>
              <c:f>'[Home Loan Data for Analysis.xlsx]Sheet1'!$A$77</c:f>
              <c:strCache>
                <c:ptCount val="1"/>
                <c:pt idx="0">
                  <c:v>350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Analysis.xlsx]Sheet1'!$B$77:$N$77</c:f>
              <c:extLst/>
            </c:numRef>
          </c:val>
          <c:extLst>
            <c:ext xmlns:c16="http://schemas.microsoft.com/office/drawing/2014/chart" uri="{C3380CC4-5D6E-409C-BE32-E72D297353CC}">
              <c16:uniqueId val="{00000045-D851-4E3A-A769-F89779F2DB29}"/>
            </c:ext>
          </c:extLst>
        </c:ser>
        <c:ser>
          <c:idx val="70"/>
          <c:order val="70"/>
          <c:tx>
            <c:strRef>
              <c:f>'[Home Loan Data for Analysis.xlsx]Sheet1'!$A$78</c:f>
              <c:strCache>
                <c:ptCount val="1"/>
                <c:pt idx="0">
                  <c:v>199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Analysis.xlsx]Sheet1'!$B$78:$N$78</c:f>
              <c:extLst/>
            </c:numRef>
          </c:val>
          <c:extLst>
            <c:ext xmlns:c16="http://schemas.microsoft.com/office/drawing/2014/chart" uri="{C3380CC4-5D6E-409C-BE32-E72D297353CC}">
              <c16:uniqueId val="{00000046-D851-4E3A-A769-F89779F2DB29}"/>
            </c:ext>
          </c:extLst>
        </c:ser>
        <c:ser>
          <c:idx val="71"/>
          <c:order val="71"/>
          <c:tx>
            <c:strRef>
              <c:f>'[Home Loan Data for Analysis.xlsx]Sheet1'!$A$79</c:f>
              <c:strCache>
                <c:ptCount val="1"/>
                <c:pt idx="0">
                  <c:v>110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Analysis.xlsx]Sheet1'!$B$79:$N$79</c:f>
              <c:extLst/>
            </c:numRef>
          </c:val>
          <c:extLst>
            <c:ext xmlns:c16="http://schemas.microsoft.com/office/drawing/2014/chart" uri="{C3380CC4-5D6E-409C-BE32-E72D297353CC}">
              <c16:uniqueId val="{00000047-D851-4E3A-A769-F89779F2DB29}"/>
            </c:ext>
          </c:extLst>
        </c:ser>
        <c:ser>
          <c:idx val="72"/>
          <c:order val="72"/>
          <c:tx>
            <c:strRef>
              <c:f>'[Home Loan Data for Analysis.xlsx]Sheet1'!$A$80</c:f>
              <c:strCache>
                <c:ptCount val="1"/>
                <c:pt idx="0">
                  <c:v>231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Analysis.xlsx]Sheet1'!$B$80:$N$80</c:f>
              <c:numCache>
                <c:formatCode>General</c:formatCode>
                <c:ptCount val="3"/>
                <c:pt idx="0">
                  <c:v>96500</c:v>
                </c:pt>
                <c:pt idx="1">
                  <c:v>306000</c:v>
                </c:pt>
                <c:pt idx="2">
                  <c:v>3.1709999999999998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48-D851-4E3A-A769-F89779F2DB29}"/>
            </c:ext>
          </c:extLst>
        </c:ser>
        <c:ser>
          <c:idx val="73"/>
          <c:order val="73"/>
          <c:tx>
            <c:strRef>
              <c:f>'[Home Loan Data for Analysis.xlsx]Sheet1'!$A$81</c:f>
              <c:strCache>
                <c:ptCount val="1"/>
                <c:pt idx="0">
                  <c:v>364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Analysis.xlsx]Sheet1'!$B$81:$N$81</c:f>
              <c:numCache>
                <c:formatCode>General</c:formatCode>
                <c:ptCount val="3"/>
                <c:pt idx="0">
                  <c:v>139800</c:v>
                </c:pt>
                <c:pt idx="1">
                  <c:v>119000</c:v>
                </c:pt>
                <c:pt idx="2">
                  <c:v>0.85119999999999996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49-D851-4E3A-A769-F89779F2DB29}"/>
            </c:ext>
          </c:extLst>
        </c:ser>
        <c:ser>
          <c:idx val="74"/>
          <c:order val="74"/>
          <c:tx>
            <c:strRef>
              <c:f>'[Home Loan Data for Analysis.xlsx]Sheet1'!$A$82</c:f>
              <c:strCache>
                <c:ptCount val="1"/>
                <c:pt idx="0">
                  <c:v>75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Analysis.xlsx]Sheet1'!$B$82:$N$82</c:f>
              <c:extLst/>
            </c:numRef>
          </c:val>
          <c:extLst>
            <c:ext xmlns:c16="http://schemas.microsoft.com/office/drawing/2014/chart" uri="{C3380CC4-5D6E-409C-BE32-E72D297353CC}">
              <c16:uniqueId val="{0000004A-D851-4E3A-A769-F89779F2DB29}"/>
            </c:ext>
          </c:extLst>
        </c:ser>
        <c:ser>
          <c:idx val="75"/>
          <c:order val="75"/>
          <c:tx>
            <c:strRef>
              <c:f>'[Home Loan Data for Analysis.xlsx]Sheet1'!$A$83</c:f>
              <c:strCache>
                <c:ptCount val="1"/>
                <c:pt idx="0">
                  <c:v>471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Analysis.xlsx]Sheet1'!$B$83:$N$83</c:f>
              <c:extLst/>
            </c:numRef>
          </c:val>
          <c:extLst>
            <c:ext xmlns:c16="http://schemas.microsoft.com/office/drawing/2014/chart" uri="{C3380CC4-5D6E-409C-BE32-E72D297353CC}">
              <c16:uniqueId val="{0000004B-D851-4E3A-A769-F89779F2DB29}"/>
            </c:ext>
          </c:extLst>
        </c:ser>
        <c:ser>
          <c:idx val="76"/>
          <c:order val="76"/>
          <c:tx>
            <c:strRef>
              <c:f>'[Home Loan Data for Analysis.xlsx]Sheet1'!$A$84</c:f>
              <c:strCache>
                <c:ptCount val="1"/>
                <c:pt idx="0">
                  <c:v>113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Analysis.xlsx]Sheet1'!$B$84:$N$84</c:f>
              <c:extLst/>
            </c:numRef>
          </c:val>
          <c:extLst>
            <c:ext xmlns:c16="http://schemas.microsoft.com/office/drawing/2014/chart" uri="{C3380CC4-5D6E-409C-BE32-E72D297353CC}">
              <c16:uniqueId val="{0000004C-D851-4E3A-A769-F89779F2DB29}"/>
            </c:ext>
          </c:extLst>
        </c:ser>
        <c:ser>
          <c:idx val="77"/>
          <c:order val="77"/>
          <c:tx>
            <c:strRef>
              <c:f>'[Home Loan Data for Analysis.xlsx]Sheet1'!$A$85</c:f>
              <c:strCache>
                <c:ptCount val="1"/>
                <c:pt idx="0">
                  <c:v>89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Analysis.xlsx]Sheet1'!$B$85:$N$85</c:f>
              <c:extLst/>
            </c:numRef>
          </c:val>
          <c:extLst>
            <c:ext xmlns:c16="http://schemas.microsoft.com/office/drawing/2014/chart" uri="{C3380CC4-5D6E-409C-BE32-E72D297353CC}">
              <c16:uniqueId val="{0000004D-D851-4E3A-A769-F89779F2DB29}"/>
            </c:ext>
          </c:extLst>
        </c:ser>
        <c:ser>
          <c:idx val="78"/>
          <c:order val="78"/>
          <c:tx>
            <c:strRef>
              <c:f>'[Home Loan Data for Analysis.xlsx]Sheet1'!$A$86</c:f>
              <c:strCache>
                <c:ptCount val="1"/>
                <c:pt idx="0">
                  <c:v>62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Analysis.xlsx]Sheet1'!$B$86:$N$86</c:f>
              <c:extLst/>
            </c:numRef>
          </c:val>
          <c:extLst>
            <c:ext xmlns:c16="http://schemas.microsoft.com/office/drawing/2014/chart" uri="{C3380CC4-5D6E-409C-BE32-E72D297353CC}">
              <c16:uniqueId val="{0000004E-D851-4E3A-A769-F89779F2DB29}"/>
            </c:ext>
          </c:extLst>
        </c:ser>
        <c:ser>
          <c:idx val="79"/>
          <c:order val="79"/>
          <c:tx>
            <c:strRef>
              <c:f>'[Home Loan Data for Analysis.xlsx]Sheet1'!$A$87</c:f>
              <c:strCache>
                <c:ptCount val="1"/>
                <c:pt idx="0">
                  <c:v>221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Analysis.xlsx]Sheet1'!$B$87:$N$87</c:f>
              <c:extLst/>
            </c:numRef>
          </c:val>
          <c:extLst>
            <c:ext xmlns:c16="http://schemas.microsoft.com/office/drawing/2014/chart" uri="{C3380CC4-5D6E-409C-BE32-E72D297353CC}">
              <c16:uniqueId val="{0000004F-D851-4E3A-A769-F89779F2DB29}"/>
            </c:ext>
          </c:extLst>
        </c:ser>
        <c:ser>
          <c:idx val="80"/>
          <c:order val="80"/>
          <c:tx>
            <c:strRef>
              <c:f>'[Home Loan Data for Analysis.xlsx]Sheet1'!$A$88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Analysis.xlsx]Sheet1'!$B$88:$N$88</c:f>
              <c:extLst/>
            </c:numRef>
          </c:val>
          <c:extLst>
            <c:ext xmlns:c16="http://schemas.microsoft.com/office/drawing/2014/chart" uri="{C3380CC4-5D6E-409C-BE32-E72D297353CC}">
              <c16:uniqueId val="{00000050-D851-4E3A-A769-F89779F2DB29}"/>
            </c:ext>
          </c:extLst>
        </c:ser>
        <c:ser>
          <c:idx val="81"/>
          <c:order val="81"/>
          <c:tx>
            <c:strRef>
              <c:f>'[Home Loan Data for Analysis.xlsx]Sheet1'!$A$89</c:f>
              <c:strCache>
                <c:ptCount val="1"/>
                <c:pt idx="0">
                  <c:v>414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Analysis.xlsx]Sheet1'!$B$89:$N$89</c:f>
              <c:extLst/>
            </c:numRef>
          </c:val>
          <c:extLst>
            <c:ext xmlns:c16="http://schemas.microsoft.com/office/drawing/2014/chart" uri="{C3380CC4-5D6E-409C-BE32-E72D297353CC}">
              <c16:uniqueId val="{00000051-D851-4E3A-A769-F89779F2DB29}"/>
            </c:ext>
          </c:extLst>
        </c:ser>
        <c:ser>
          <c:idx val="82"/>
          <c:order val="82"/>
          <c:tx>
            <c:strRef>
              <c:f>'[Home Loan Data for Analysis.xlsx]Sheet1'!$A$90</c:f>
              <c:strCache>
                <c:ptCount val="1"/>
                <c:pt idx="0">
                  <c:v>83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13"/>
                <c:pt idx="0">
                  <c:v>Wide Area Location Code</c:v>
                </c:pt>
                <c:pt idx="1">
                  <c:v>% Minority in Local Area</c:v>
                </c:pt>
                <c:pt idx="2">
                  <c:v>Median Family Income in Local Area</c:v>
                </c:pt>
                <c:pt idx="3">
                  <c:v>Borrower Annual Income</c:v>
                </c:pt>
                <c:pt idx="4">
                  <c:v>Borrower Income Ratio</c:v>
                </c:pt>
                <c:pt idx="5">
                  <c:v>First Time Buyer? (1=Yes, 2=No)</c:v>
                </c:pt>
                <c:pt idx="6">
                  <c:v>Age of Borrower</c:v>
                </c:pt>
                <c:pt idx="7">
                  <c:v>Borrower Debt to Income Ratio</c:v>
                </c:pt>
                <c:pt idx="8">
                  <c:v>Appraised Value of Home</c:v>
                </c:pt>
                <c:pt idx="9">
                  <c:v>Amount Borrowed</c:v>
                </c:pt>
                <c:pt idx="10">
                  <c:v>LTV ratio</c:v>
                </c:pt>
                <c:pt idx="11">
                  <c:v>Length of Mortgage in Months</c:v>
                </c:pt>
                <c:pt idx="12">
                  <c:v>Mortgage Interest Rate</c:v>
                </c:pt>
              </c:strCache>
              <c:extLst/>
            </c:strRef>
          </c:cat>
          <c:val>
            <c:numRef>
              <c:f>'[Home Loan Data for Analysis.xlsx]Sheet1'!$B$90:$N$90</c:f>
              <c:extLst/>
            </c:numRef>
          </c:val>
          <c:extLst>
            <c:ext xmlns:c16="http://schemas.microsoft.com/office/drawing/2014/chart" uri="{C3380CC4-5D6E-409C-BE32-E72D297353CC}">
              <c16:uniqueId val="{00000052-D851-4E3A-A769-F89779F2DB29}"/>
            </c:ext>
          </c:extLst>
        </c:ser>
        <c:ser>
          <c:idx val="83"/>
          <c:order val="83"/>
          <c:tx>
            <c:strRef>
              <c:f>'[Home Loan Data for Analysis.xlsx]Sheet1'!$A$91</c:f>
              <c:strCache>
                <c:ptCount val="1"/>
                <c:pt idx="0">
                  <c:v>229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Analysis.xlsx]Sheet1'!$B$91:$N$91</c:f>
              <c:numCache>
                <c:formatCode>General</c:formatCode>
                <c:ptCount val="3"/>
                <c:pt idx="0">
                  <c:v>70800</c:v>
                </c:pt>
                <c:pt idx="1">
                  <c:v>144000</c:v>
                </c:pt>
                <c:pt idx="2">
                  <c:v>2.0339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53-D851-4E3A-A769-F89779F2DB29}"/>
            </c:ext>
          </c:extLst>
        </c:ser>
        <c:ser>
          <c:idx val="84"/>
          <c:order val="84"/>
          <c:tx>
            <c:strRef>
              <c:f>'[Home Loan Data for Analysis.xlsx]Sheet1'!$A$92</c:f>
              <c:strCache>
                <c:ptCount val="1"/>
                <c:pt idx="0">
                  <c:v>220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'[Home Loan Data for Analysis.xlsx]Sheet1'!$B$6:$N$7</c:f>
              <c:strCache>
                <c:ptCount val="3"/>
                <c:pt idx="0">
                  <c:v>Median Family Income in Local Area</c:v>
                </c:pt>
                <c:pt idx="1">
                  <c:v>Borrower Annual Income</c:v>
                </c:pt>
                <c:pt idx="2">
                  <c:v>Borrower Income Ratio</c:v>
                </c:pt>
              </c:strCache>
              <c:extLst/>
            </c:strRef>
          </c:cat>
          <c:val>
            <c:numRef>
              <c:f>'[Home Loan Data for Analysis.xlsx]Sheet1'!$B$92:$N$92</c:f>
              <c:numCache>
                <c:formatCode>General</c:formatCode>
                <c:ptCount val="3"/>
                <c:pt idx="0">
                  <c:v>79600</c:v>
                </c:pt>
                <c:pt idx="1">
                  <c:v>231000</c:v>
                </c:pt>
                <c:pt idx="2">
                  <c:v>2.9020000000000001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54-D851-4E3A-A769-F89779F2D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8227392"/>
        <c:axId val="452908000"/>
      </c:barChart>
      <c:catAx>
        <c:axId val="48822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908000"/>
        <c:crosses val="autoZero"/>
        <c:auto val="1"/>
        <c:lblAlgn val="ctr"/>
        <c:lblOffset val="100"/>
        <c:noMultiLvlLbl val="0"/>
      </c:catAx>
      <c:valAx>
        <c:axId val="4529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22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 dirty="0"/>
              <a:t>Annual Income Analysis</a:t>
            </a:r>
            <a:endParaRPr lang="en-IN" dirty="0"/>
          </a:p>
        </c:rich>
      </c:tx>
      <c:layout>
        <c:manualLayout>
          <c:xMode val="edge"/>
          <c:yMode val="edge"/>
          <c:x val="0.2670207786526684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380314960629922"/>
          <c:y val="0.18039406532516766"/>
          <c:w val="0.82686351706036743"/>
          <c:h val="0.61498432487605714"/>
        </c:manualLayout>
      </c:layout>
      <c:scatterChart>
        <c:scatterStyle val="lineMarker"/>
        <c:varyColors val="0"/>
        <c:ser>
          <c:idx val="3"/>
          <c:order val="3"/>
          <c:tx>
            <c:strRef>
              <c:f>'[Home Loan Data for Analysis.xlsx]Sheet1'!$E$6</c:f>
              <c:strCache>
                <c:ptCount val="1"/>
                <c:pt idx="0">
                  <c:v>Borrower Data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'[Home Loan Data for Analysis.xlsx]Sheet1'!$A$7:$A$92</c:f>
              <c:strCache>
                <c:ptCount val="21"/>
                <c:pt idx="0">
                  <c:v>Borrower ID Number</c:v>
                </c:pt>
                <c:pt idx="1">
                  <c:v>312</c:v>
                </c:pt>
                <c:pt idx="2">
                  <c:v>141</c:v>
                </c:pt>
                <c:pt idx="3">
                  <c:v>479</c:v>
                </c:pt>
                <c:pt idx="4">
                  <c:v>58</c:v>
                </c:pt>
                <c:pt idx="5">
                  <c:v>341</c:v>
                </c:pt>
                <c:pt idx="6">
                  <c:v>121</c:v>
                </c:pt>
                <c:pt idx="7">
                  <c:v>131</c:v>
                </c:pt>
                <c:pt idx="8">
                  <c:v>410</c:v>
                </c:pt>
                <c:pt idx="9">
                  <c:v>217</c:v>
                </c:pt>
                <c:pt idx="10">
                  <c:v>140</c:v>
                </c:pt>
                <c:pt idx="11">
                  <c:v>291</c:v>
                </c:pt>
                <c:pt idx="12">
                  <c:v>146</c:v>
                </c:pt>
                <c:pt idx="13">
                  <c:v>238</c:v>
                </c:pt>
                <c:pt idx="14">
                  <c:v>20</c:v>
                </c:pt>
                <c:pt idx="15">
                  <c:v>411</c:v>
                </c:pt>
                <c:pt idx="16">
                  <c:v>77</c:v>
                </c:pt>
                <c:pt idx="17">
                  <c:v>231</c:v>
                </c:pt>
                <c:pt idx="18">
                  <c:v>364</c:v>
                </c:pt>
                <c:pt idx="19">
                  <c:v>229</c:v>
                </c:pt>
                <c:pt idx="20">
                  <c:v>220</c:v>
                </c:pt>
              </c:strCache>
            </c:strRef>
          </c:xVal>
          <c:yVal>
            <c:numRef>
              <c:f>'[Home Loan Data for Analysis.xlsx]Sheet1'!$E$7:$E$92</c:f>
              <c:numCache>
                <c:formatCode>General</c:formatCode>
                <c:ptCount val="21"/>
                <c:pt idx="0">
                  <c:v>0</c:v>
                </c:pt>
                <c:pt idx="1">
                  <c:v>129000</c:v>
                </c:pt>
                <c:pt idx="2">
                  <c:v>111000</c:v>
                </c:pt>
                <c:pt idx="3">
                  <c:v>120000</c:v>
                </c:pt>
                <c:pt idx="4">
                  <c:v>102000</c:v>
                </c:pt>
                <c:pt idx="5">
                  <c:v>181000</c:v>
                </c:pt>
                <c:pt idx="6">
                  <c:v>112000</c:v>
                </c:pt>
                <c:pt idx="7">
                  <c:v>302000</c:v>
                </c:pt>
                <c:pt idx="8">
                  <c:v>149000</c:v>
                </c:pt>
                <c:pt idx="9">
                  <c:v>251000</c:v>
                </c:pt>
                <c:pt idx="10">
                  <c:v>115000</c:v>
                </c:pt>
                <c:pt idx="11">
                  <c:v>120000</c:v>
                </c:pt>
                <c:pt idx="12">
                  <c:v>127000</c:v>
                </c:pt>
                <c:pt idx="13">
                  <c:v>170000</c:v>
                </c:pt>
                <c:pt idx="14">
                  <c:v>352000</c:v>
                </c:pt>
                <c:pt idx="15">
                  <c:v>126000</c:v>
                </c:pt>
                <c:pt idx="16">
                  <c:v>212000</c:v>
                </c:pt>
                <c:pt idx="17">
                  <c:v>306000</c:v>
                </c:pt>
                <c:pt idx="18">
                  <c:v>119000</c:v>
                </c:pt>
                <c:pt idx="19">
                  <c:v>144000</c:v>
                </c:pt>
                <c:pt idx="20">
                  <c:v>231000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FA-4888-A516-6DB180070AC4}"/>
            </c:ext>
          </c:extLst>
        </c:ser>
        <c:ser>
          <c:idx val="8"/>
          <c:order val="8"/>
          <c:tx>
            <c:strRef>
              <c:f>'[Home Loan Data for Analysis.xlsx]Sheet1'!$J$6</c:f>
              <c:strCache>
                <c:ptCount val="1"/>
                <c:pt idx="0">
                  <c:v>Mortgage Data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strRef>
              <c:f>'[Home Loan Data for Analysis.xlsx]Sheet1'!$A$7:$A$92</c:f>
              <c:strCache>
                <c:ptCount val="21"/>
                <c:pt idx="0">
                  <c:v>Borrower ID Number</c:v>
                </c:pt>
                <c:pt idx="1">
                  <c:v>312</c:v>
                </c:pt>
                <c:pt idx="2">
                  <c:v>141</c:v>
                </c:pt>
                <c:pt idx="3">
                  <c:v>479</c:v>
                </c:pt>
                <c:pt idx="4">
                  <c:v>58</c:v>
                </c:pt>
                <c:pt idx="5">
                  <c:v>341</c:v>
                </c:pt>
                <c:pt idx="6">
                  <c:v>121</c:v>
                </c:pt>
                <c:pt idx="7">
                  <c:v>131</c:v>
                </c:pt>
                <c:pt idx="8">
                  <c:v>410</c:v>
                </c:pt>
                <c:pt idx="9">
                  <c:v>217</c:v>
                </c:pt>
                <c:pt idx="10">
                  <c:v>140</c:v>
                </c:pt>
                <c:pt idx="11">
                  <c:v>291</c:v>
                </c:pt>
                <c:pt idx="12">
                  <c:v>146</c:v>
                </c:pt>
                <c:pt idx="13">
                  <c:v>238</c:v>
                </c:pt>
                <c:pt idx="14">
                  <c:v>20</c:v>
                </c:pt>
                <c:pt idx="15">
                  <c:v>411</c:v>
                </c:pt>
                <c:pt idx="16">
                  <c:v>77</c:v>
                </c:pt>
                <c:pt idx="17">
                  <c:v>231</c:v>
                </c:pt>
                <c:pt idx="18">
                  <c:v>364</c:v>
                </c:pt>
                <c:pt idx="19">
                  <c:v>229</c:v>
                </c:pt>
                <c:pt idx="20">
                  <c:v>220</c:v>
                </c:pt>
              </c:strCache>
            </c:strRef>
          </c:xVal>
          <c:yVal>
            <c:numRef>
              <c:f>'[Home Loan Data for Analysis.xlsx]Sheet1'!$J$7:$J$92</c:f>
              <c:numCache>
                <c:formatCode>General</c:formatCode>
                <c:ptCount val="21"/>
                <c:pt idx="0">
                  <c:v>0</c:v>
                </c:pt>
                <c:pt idx="1">
                  <c:v>1045000</c:v>
                </c:pt>
                <c:pt idx="2">
                  <c:v>715000</c:v>
                </c:pt>
                <c:pt idx="3">
                  <c:v>1265000</c:v>
                </c:pt>
                <c:pt idx="4">
                  <c:v>535000</c:v>
                </c:pt>
                <c:pt idx="5">
                  <c:v>895000</c:v>
                </c:pt>
                <c:pt idx="6">
                  <c:v>575000</c:v>
                </c:pt>
                <c:pt idx="7">
                  <c:v>635000</c:v>
                </c:pt>
                <c:pt idx="8">
                  <c:v>685000</c:v>
                </c:pt>
                <c:pt idx="9">
                  <c:v>985000</c:v>
                </c:pt>
                <c:pt idx="10">
                  <c:v>505000</c:v>
                </c:pt>
                <c:pt idx="11">
                  <c:v>805000</c:v>
                </c:pt>
                <c:pt idx="12">
                  <c:v>805000</c:v>
                </c:pt>
                <c:pt idx="13">
                  <c:v>805000</c:v>
                </c:pt>
                <c:pt idx="14">
                  <c:v>755000</c:v>
                </c:pt>
                <c:pt idx="15">
                  <c:v>1265000</c:v>
                </c:pt>
                <c:pt idx="16">
                  <c:v>835000</c:v>
                </c:pt>
                <c:pt idx="17">
                  <c:v>605000</c:v>
                </c:pt>
                <c:pt idx="18">
                  <c:v>925000</c:v>
                </c:pt>
                <c:pt idx="19">
                  <c:v>725000</c:v>
                </c:pt>
                <c:pt idx="20">
                  <c:v>555000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FA-4888-A516-6DB180070AC4}"/>
            </c:ext>
          </c:extLst>
        </c:ser>
        <c:ser>
          <c:idx val="10"/>
          <c:order val="10"/>
          <c:tx>
            <c:strRef>
              <c:f>'[Home Loan Data for Analysis.xlsx]Sheet1'!$L$6</c:f>
              <c:strCache>
                <c:ptCount val="1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strRef>
              <c:f>'[Home Loan Data for Analysis.xlsx]Sheet1'!$A$7:$A$92</c:f>
              <c:strCache>
                <c:ptCount val="21"/>
                <c:pt idx="0">
                  <c:v>Borrower ID Number</c:v>
                </c:pt>
                <c:pt idx="1">
                  <c:v>312</c:v>
                </c:pt>
                <c:pt idx="2">
                  <c:v>141</c:v>
                </c:pt>
                <c:pt idx="3">
                  <c:v>479</c:v>
                </c:pt>
                <c:pt idx="4">
                  <c:v>58</c:v>
                </c:pt>
                <c:pt idx="5">
                  <c:v>341</c:v>
                </c:pt>
                <c:pt idx="6">
                  <c:v>121</c:v>
                </c:pt>
                <c:pt idx="7">
                  <c:v>131</c:v>
                </c:pt>
                <c:pt idx="8">
                  <c:v>410</c:v>
                </c:pt>
                <c:pt idx="9">
                  <c:v>217</c:v>
                </c:pt>
                <c:pt idx="10">
                  <c:v>140</c:v>
                </c:pt>
                <c:pt idx="11">
                  <c:v>291</c:v>
                </c:pt>
                <c:pt idx="12">
                  <c:v>146</c:v>
                </c:pt>
                <c:pt idx="13">
                  <c:v>238</c:v>
                </c:pt>
                <c:pt idx="14">
                  <c:v>20</c:v>
                </c:pt>
                <c:pt idx="15">
                  <c:v>411</c:v>
                </c:pt>
                <c:pt idx="16">
                  <c:v>77</c:v>
                </c:pt>
                <c:pt idx="17">
                  <c:v>231</c:v>
                </c:pt>
                <c:pt idx="18">
                  <c:v>364</c:v>
                </c:pt>
                <c:pt idx="19">
                  <c:v>229</c:v>
                </c:pt>
                <c:pt idx="20">
                  <c:v>220</c:v>
                </c:pt>
              </c:strCache>
            </c:strRef>
          </c:xVal>
          <c:yVal>
            <c:numRef>
              <c:f>'[Home Loan Data for Analysis.xlsx]Sheet1'!$L$7:$L$92</c:f>
              <c:numCache>
                <c:formatCode>General</c:formatCode>
                <c:ptCount val="21"/>
                <c:pt idx="0">
                  <c:v>0</c:v>
                </c:pt>
                <c:pt idx="1">
                  <c:v>73.260000000000005</c:v>
                </c:pt>
                <c:pt idx="2">
                  <c:v>68.87</c:v>
                </c:pt>
                <c:pt idx="3">
                  <c:v>68.53</c:v>
                </c:pt>
                <c:pt idx="4">
                  <c:v>54.66</c:v>
                </c:pt>
                <c:pt idx="5">
                  <c:v>56.71</c:v>
                </c:pt>
                <c:pt idx="6">
                  <c:v>77.64</c:v>
                </c:pt>
                <c:pt idx="7">
                  <c:v>55.79</c:v>
                </c:pt>
                <c:pt idx="8">
                  <c:v>63.64</c:v>
                </c:pt>
                <c:pt idx="9">
                  <c:v>62.88</c:v>
                </c:pt>
                <c:pt idx="10">
                  <c:v>55</c:v>
                </c:pt>
                <c:pt idx="11">
                  <c:v>48.25</c:v>
                </c:pt>
                <c:pt idx="12">
                  <c:v>19.75</c:v>
                </c:pt>
                <c:pt idx="13">
                  <c:v>39.75</c:v>
                </c:pt>
                <c:pt idx="14">
                  <c:v>68</c:v>
                </c:pt>
                <c:pt idx="15">
                  <c:v>57.11</c:v>
                </c:pt>
                <c:pt idx="16">
                  <c:v>65.62</c:v>
                </c:pt>
                <c:pt idx="17">
                  <c:v>66.33</c:v>
                </c:pt>
                <c:pt idx="18">
                  <c:v>55.47</c:v>
                </c:pt>
                <c:pt idx="19">
                  <c:v>70.8</c:v>
                </c:pt>
                <c:pt idx="20">
                  <c:v>79.89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2FA-4888-A516-6DB180070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087840"/>
        <c:axId val="65238934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'[Home Loan Data for Analysis.xlsx]Sheet1'!$B$6</c15:sqref>
                        </c15:formulaRef>
                      </c:ext>
                    </c:extLst>
                    <c:strCache>
                      <c:ptCount val="1"/>
                      <c:pt idx="0">
                        <c:v>Geographic Data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strRef>
                    <c:extLst>
                      <c:ext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'[Home Loan Data for Analysis.xlsx]Sheet1'!$B$7:$B$92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6</c:v>
                      </c:pt>
                      <c:pt idx="2">
                        <c:v>36</c:v>
                      </c:pt>
                      <c:pt idx="3">
                        <c:v>6</c:v>
                      </c:pt>
                      <c:pt idx="4">
                        <c:v>6</c:v>
                      </c:pt>
                      <c:pt idx="5">
                        <c:v>6</c:v>
                      </c:pt>
                      <c:pt idx="6">
                        <c:v>12</c:v>
                      </c:pt>
                      <c:pt idx="7">
                        <c:v>6</c:v>
                      </c:pt>
                      <c:pt idx="8">
                        <c:v>6</c:v>
                      </c:pt>
                      <c:pt idx="9">
                        <c:v>6</c:v>
                      </c:pt>
                      <c:pt idx="10">
                        <c:v>27</c:v>
                      </c:pt>
                      <c:pt idx="11">
                        <c:v>6</c:v>
                      </c:pt>
                      <c:pt idx="12">
                        <c:v>6</c:v>
                      </c:pt>
                      <c:pt idx="13">
                        <c:v>6</c:v>
                      </c:pt>
                      <c:pt idx="14">
                        <c:v>6</c:v>
                      </c:pt>
                      <c:pt idx="15">
                        <c:v>6</c:v>
                      </c:pt>
                      <c:pt idx="16">
                        <c:v>6</c:v>
                      </c:pt>
                      <c:pt idx="17">
                        <c:v>34</c:v>
                      </c:pt>
                      <c:pt idx="18">
                        <c:v>6</c:v>
                      </c:pt>
                      <c:pt idx="19">
                        <c:v>32</c:v>
                      </c:pt>
                      <c:pt idx="20">
                        <c:v>18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B2FA-4888-A516-6DB180070AC4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Analysis.xlsx]Sheet1'!$C$6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Analysis.xlsx]Sheet1'!$C$7:$C$92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98.95</c:v>
                      </c:pt>
                      <c:pt idx="2">
                        <c:v>97.18</c:v>
                      </c:pt>
                      <c:pt idx="3">
                        <c:v>94.85</c:v>
                      </c:pt>
                      <c:pt idx="4">
                        <c:v>90.45</c:v>
                      </c:pt>
                      <c:pt idx="5">
                        <c:v>87.71</c:v>
                      </c:pt>
                      <c:pt idx="6">
                        <c:v>83.41</c:v>
                      </c:pt>
                      <c:pt idx="7">
                        <c:v>78.83</c:v>
                      </c:pt>
                      <c:pt idx="8">
                        <c:v>78.349999999999994</c:v>
                      </c:pt>
                      <c:pt idx="9">
                        <c:v>76.87</c:v>
                      </c:pt>
                      <c:pt idx="10">
                        <c:v>76.5</c:v>
                      </c:pt>
                      <c:pt idx="11">
                        <c:v>75.34</c:v>
                      </c:pt>
                      <c:pt idx="12">
                        <c:v>70.38</c:v>
                      </c:pt>
                      <c:pt idx="13">
                        <c:v>66.11</c:v>
                      </c:pt>
                      <c:pt idx="14">
                        <c:v>65.52</c:v>
                      </c:pt>
                      <c:pt idx="15">
                        <c:v>63.85</c:v>
                      </c:pt>
                      <c:pt idx="16">
                        <c:v>59.79</c:v>
                      </c:pt>
                      <c:pt idx="17">
                        <c:v>59.46</c:v>
                      </c:pt>
                      <c:pt idx="18">
                        <c:v>58.89</c:v>
                      </c:pt>
                      <c:pt idx="19">
                        <c:v>52.39</c:v>
                      </c:pt>
                      <c:pt idx="20">
                        <c:v>51.94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2FA-4888-A516-6DB180070AC4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Analysis.xlsx]Sheet1'!$D$6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Analysis.xlsx]Sheet1'!$D$7:$D$92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83300</c:v>
                      </c:pt>
                      <c:pt idx="2">
                        <c:v>96500</c:v>
                      </c:pt>
                      <c:pt idx="3">
                        <c:v>83300</c:v>
                      </c:pt>
                      <c:pt idx="4">
                        <c:v>83300</c:v>
                      </c:pt>
                      <c:pt idx="5">
                        <c:v>83300</c:v>
                      </c:pt>
                      <c:pt idx="6">
                        <c:v>68300</c:v>
                      </c:pt>
                      <c:pt idx="7">
                        <c:v>83300</c:v>
                      </c:pt>
                      <c:pt idx="8">
                        <c:v>127900</c:v>
                      </c:pt>
                      <c:pt idx="9">
                        <c:v>127900</c:v>
                      </c:pt>
                      <c:pt idx="10">
                        <c:v>102800</c:v>
                      </c:pt>
                      <c:pt idx="11">
                        <c:v>75300</c:v>
                      </c:pt>
                      <c:pt idx="12">
                        <c:v>83300</c:v>
                      </c:pt>
                      <c:pt idx="13">
                        <c:v>92700</c:v>
                      </c:pt>
                      <c:pt idx="14">
                        <c:v>75000</c:v>
                      </c:pt>
                      <c:pt idx="15">
                        <c:v>83300</c:v>
                      </c:pt>
                      <c:pt idx="16">
                        <c:v>83300</c:v>
                      </c:pt>
                      <c:pt idx="17">
                        <c:v>96500</c:v>
                      </c:pt>
                      <c:pt idx="18">
                        <c:v>139800</c:v>
                      </c:pt>
                      <c:pt idx="19">
                        <c:v>70800</c:v>
                      </c:pt>
                      <c:pt idx="20">
                        <c:v>79600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2FA-4888-A516-6DB180070AC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Analysis.xlsx]Sheet1'!$F$6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Analysis.xlsx]Sheet1'!$F$7:$F$92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1.5486</c:v>
                      </c:pt>
                      <c:pt idx="2">
                        <c:v>1.1503000000000001</c:v>
                      </c:pt>
                      <c:pt idx="3">
                        <c:v>1.4406000000000001</c:v>
                      </c:pt>
                      <c:pt idx="4">
                        <c:v>1.2244999999999999</c:v>
                      </c:pt>
                      <c:pt idx="5">
                        <c:v>2.1728999999999998</c:v>
                      </c:pt>
                      <c:pt idx="6">
                        <c:v>1.6397999999999999</c:v>
                      </c:pt>
                      <c:pt idx="7">
                        <c:v>3.6255000000000002</c:v>
                      </c:pt>
                      <c:pt idx="8">
                        <c:v>1.165</c:v>
                      </c:pt>
                      <c:pt idx="9">
                        <c:v>1.9624999999999999</c:v>
                      </c:pt>
                      <c:pt idx="10">
                        <c:v>1.1187</c:v>
                      </c:pt>
                      <c:pt idx="11">
                        <c:v>1.5935999999999999</c:v>
                      </c:pt>
                      <c:pt idx="12">
                        <c:v>1.5246</c:v>
                      </c:pt>
                      <c:pt idx="13">
                        <c:v>1.8339000000000001</c:v>
                      </c:pt>
                      <c:pt idx="14">
                        <c:v>4.6932999999999998</c:v>
                      </c:pt>
                      <c:pt idx="15">
                        <c:v>1.5125999999999999</c:v>
                      </c:pt>
                      <c:pt idx="16">
                        <c:v>2.5449999999999999</c:v>
                      </c:pt>
                      <c:pt idx="17">
                        <c:v>3.1709999999999998</c:v>
                      </c:pt>
                      <c:pt idx="18">
                        <c:v>0.85119999999999996</c:v>
                      </c:pt>
                      <c:pt idx="19">
                        <c:v>2.0339</c:v>
                      </c:pt>
                      <c:pt idx="20">
                        <c:v>2.9020000000000001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2FA-4888-A516-6DB180070AC4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Analysis.xlsx]Sheet1'!$G$6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Analysis.xlsx]Sheet1'!$G$7:$G$92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2</c:v>
                      </c:pt>
                      <c:pt idx="2">
                        <c:v>2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1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1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2FA-4888-A516-6DB180070AC4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Analysis.xlsx]Sheet1'!$H$6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Analysis.xlsx]Sheet1'!$H$7:$H$92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2FA-4888-A516-6DB180070AC4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Analysis.xlsx]Sheet1'!$I$6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Analysis.xlsx]Sheet1'!$I$7:$I$92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43</c:v>
                      </c:pt>
                      <c:pt idx="2">
                        <c:v>41</c:v>
                      </c:pt>
                      <c:pt idx="3">
                        <c:v>40</c:v>
                      </c:pt>
                      <c:pt idx="4">
                        <c:v>42</c:v>
                      </c:pt>
                      <c:pt idx="5">
                        <c:v>30</c:v>
                      </c:pt>
                      <c:pt idx="6">
                        <c:v>39</c:v>
                      </c:pt>
                      <c:pt idx="7">
                        <c:v>10</c:v>
                      </c:pt>
                      <c:pt idx="8">
                        <c:v>20</c:v>
                      </c:pt>
                      <c:pt idx="9">
                        <c:v>36</c:v>
                      </c:pt>
                      <c:pt idx="10">
                        <c:v>30</c:v>
                      </c:pt>
                      <c:pt idx="11">
                        <c:v>20</c:v>
                      </c:pt>
                      <c:pt idx="12">
                        <c:v>20</c:v>
                      </c:pt>
                      <c:pt idx="13">
                        <c:v>10</c:v>
                      </c:pt>
                      <c:pt idx="14">
                        <c:v>30</c:v>
                      </c:pt>
                      <c:pt idx="15">
                        <c:v>44</c:v>
                      </c:pt>
                      <c:pt idx="16">
                        <c:v>20</c:v>
                      </c:pt>
                      <c:pt idx="17">
                        <c:v>30</c:v>
                      </c:pt>
                      <c:pt idx="18">
                        <c:v>48</c:v>
                      </c:pt>
                      <c:pt idx="19">
                        <c:v>20</c:v>
                      </c:pt>
                      <c:pt idx="20">
                        <c:v>20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2FA-4888-A516-6DB180070AC4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Analysis.xlsx]Sheet1'!$K$6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Analysis.xlsx]Sheet1'!$K$7:$K$92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765000</c:v>
                      </c:pt>
                      <c:pt idx="2">
                        <c:v>485000</c:v>
                      </c:pt>
                      <c:pt idx="3">
                        <c:v>665000</c:v>
                      </c:pt>
                      <c:pt idx="4">
                        <c:v>285000</c:v>
                      </c:pt>
                      <c:pt idx="5">
                        <c:v>505000</c:v>
                      </c:pt>
                      <c:pt idx="6">
                        <c:v>445000</c:v>
                      </c:pt>
                      <c:pt idx="7">
                        <c:v>355000</c:v>
                      </c:pt>
                      <c:pt idx="8">
                        <c:v>435000</c:v>
                      </c:pt>
                      <c:pt idx="9">
                        <c:v>625000</c:v>
                      </c:pt>
                      <c:pt idx="10">
                        <c:v>275000</c:v>
                      </c:pt>
                      <c:pt idx="11">
                        <c:v>385000</c:v>
                      </c:pt>
                      <c:pt idx="12">
                        <c:v>155000</c:v>
                      </c:pt>
                      <c:pt idx="13">
                        <c:v>315000</c:v>
                      </c:pt>
                      <c:pt idx="14">
                        <c:v>505000</c:v>
                      </c:pt>
                      <c:pt idx="15">
                        <c:v>655000</c:v>
                      </c:pt>
                      <c:pt idx="16">
                        <c:v>545000</c:v>
                      </c:pt>
                      <c:pt idx="17">
                        <c:v>395000</c:v>
                      </c:pt>
                      <c:pt idx="18">
                        <c:v>515000</c:v>
                      </c:pt>
                      <c:pt idx="19">
                        <c:v>505000</c:v>
                      </c:pt>
                      <c:pt idx="20">
                        <c:v>435000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2FA-4888-A516-6DB180070AC4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Analysis.xlsx]Sheet1'!$M$6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Analysis.xlsx]Sheet1'!$M$7:$M$92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360</c:v>
                      </c:pt>
                      <c:pt idx="2">
                        <c:v>360</c:v>
                      </c:pt>
                      <c:pt idx="3">
                        <c:v>360</c:v>
                      </c:pt>
                      <c:pt idx="4">
                        <c:v>360</c:v>
                      </c:pt>
                      <c:pt idx="5">
                        <c:v>360</c:v>
                      </c:pt>
                      <c:pt idx="6">
                        <c:v>360</c:v>
                      </c:pt>
                      <c:pt idx="7">
                        <c:v>360</c:v>
                      </c:pt>
                      <c:pt idx="8">
                        <c:v>360</c:v>
                      </c:pt>
                      <c:pt idx="9">
                        <c:v>360</c:v>
                      </c:pt>
                      <c:pt idx="10">
                        <c:v>360</c:v>
                      </c:pt>
                      <c:pt idx="11">
                        <c:v>360</c:v>
                      </c:pt>
                      <c:pt idx="12">
                        <c:v>360</c:v>
                      </c:pt>
                      <c:pt idx="13">
                        <c:v>360</c:v>
                      </c:pt>
                      <c:pt idx="14">
                        <c:v>360</c:v>
                      </c:pt>
                      <c:pt idx="15">
                        <c:v>360</c:v>
                      </c:pt>
                      <c:pt idx="16">
                        <c:v>360</c:v>
                      </c:pt>
                      <c:pt idx="17">
                        <c:v>180</c:v>
                      </c:pt>
                      <c:pt idx="18">
                        <c:v>360</c:v>
                      </c:pt>
                      <c:pt idx="19">
                        <c:v>360</c:v>
                      </c:pt>
                      <c:pt idx="20">
                        <c:v>360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2FA-4888-A516-6DB180070AC4}"/>
                  </c:ext>
                </c:extLst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Analysis.xlsx]Sheet1'!$N$6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Analysis.xlsx]Sheet1'!$A$7:$A$92</c15:sqref>
                        </c15:formulaRef>
                      </c:ext>
                    </c:extLst>
                    <c:strCache>
                      <c:ptCount val="21"/>
                      <c:pt idx="0">
                        <c:v>Borrower ID Number</c:v>
                      </c:pt>
                      <c:pt idx="1">
                        <c:v>312</c:v>
                      </c:pt>
                      <c:pt idx="2">
                        <c:v>141</c:v>
                      </c:pt>
                      <c:pt idx="3">
                        <c:v>479</c:v>
                      </c:pt>
                      <c:pt idx="4">
                        <c:v>58</c:v>
                      </c:pt>
                      <c:pt idx="5">
                        <c:v>341</c:v>
                      </c:pt>
                      <c:pt idx="6">
                        <c:v>121</c:v>
                      </c:pt>
                      <c:pt idx="7">
                        <c:v>131</c:v>
                      </c:pt>
                      <c:pt idx="8">
                        <c:v>410</c:v>
                      </c:pt>
                      <c:pt idx="9">
                        <c:v>217</c:v>
                      </c:pt>
                      <c:pt idx="10">
                        <c:v>140</c:v>
                      </c:pt>
                      <c:pt idx="11">
                        <c:v>291</c:v>
                      </c:pt>
                      <c:pt idx="12">
                        <c:v>146</c:v>
                      </c:pt>
                      <c:pt idx="13">
                        <c:v>238</c:v>
                      </c:pt>
                      <c:pt idx="14">
                        <c:v>20</c:v>
                      </c:pt>
                      <c:pt idx="15">
                        <c:v>411</c:v>
                      </c:pt>
                      <c:pt idx="16">
                        <c:v>77</c:v>
                      </c:pt>
                      <c:pt idx="17">
                        <c:v>231</c:v>
                      </c:pt>
                      <c:pt idx="18">
                        <c:v>364</c:v>
                      </c:pt>
                      <c:pt idx="19">
                        <c:v>229</c:v>
                      </c:pt>
                      <c:pt idx="20">
                        <c:v>220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'[Home Loan Data for Analysis.xlsx]Sheet1'!$N$7:$N$92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3.62</c:v>
                      </c:pt>
                      <c:pt idx="2">
                        <c:v>3.87</c:v>
                      </c:pt>
                      <c:pt idx="3">
                        <c:v>3</c:v>
                      </c:pt>
                      <c:pt idx="4">
                        <c:v>2.87</c:v>
                      </c:pt>
                      <c:pt idx="5">
                        <c:v>3.37</c:v>
                      </c:pt>
                      <c:pt idx="6">
                        <c:v>2.37</c:v>
                      </c:pt>
                      <c:pt idx="7">
                        <c:v>3.5</c:v>
                      </c:pt>
                      <c:pt idx="8">
                        <c:v>3.25</c:v>
                      </c:pt>
                      <c:pt idx="9">
                        <c:v>3.87</c:v>
                      </c:pt>
                      <c:pt idx="10">
                        <c:v>4.5</c:v>
                      </c:pt>
                      <c:pt idx="11">
                        <c:v>2.75</c:v>
                      </c:pt>
                      <c:pt idx="12">
                        <c:v>3.12</c:v>
                      </c:pt>
                      <c:pt idx="13">
                        <c:v>2.62</c:v>
                      </c:pt>
                      <c:pt idx="14">
                        <c:v>4.12</c:v>
                      </c:pt>
                      <c:pt idx="15">
                        <c:v>2.99</c:v>
                      </c:pt>
                      <c:pt idx="16">
                        <c:v>3.5</c:v>
                      </c:pt>
                      <c:pt idx="17">
                        <c:v>2.75</c:v>
                      </c:pt>
                      <c:pt idx="18">
                        <c:v>2.75</c:v>
                      </c:pt>
                      <c:pt idx="19">
                        <c:v>3.5</c:v>
                      </c:pt>
                      <c:pt idx="20">
                        <c:v>2.87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2FA-4888-A516-6DB180070AC4}"/>
                  </c:ext>
                </c:extLst>
              </c15:ser>
            </c15:filteredScatterSeries>
          </c:ext>
        </c:extLst>
      </c:scatterChart>
      <c:valAx>
        <c:axId val="311087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389344"/>
        <c:crosses val="autoZero"/>
        <c:crossBetween val="midCat"/>
      </c:valAx>
      <c:valAx>
        <c:axId val="65238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087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 dirty="0"/>
              <a:t>Appraised Home Value Analysis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'[Home Loan Data for Analysis.xlsx]Sheet1'!$B$6</c:f>
              <c:strCache>
                <c:ptCount val="1"/>
                <c:pt idx="0">
                  <c:v>Geographic 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Analysis.xlsx]Sheet1'!$B$7:$B$92</c:f>
              <c:numCache>
                <c:formatCode>General</c:formatCode>
                <c:ptCount val="20"/>
                <c:pt idx="0">
                  <c:v>6</c:v>
                </c:pt>
                <c:pt idx="1">
                  <c:v>36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12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27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34</c:v>
                </c:pt>
                <c:pt idx="17">
                  <c:v>6</c:v>
                </c:pt>
                <c:pt idx="18">
                  <c:v>32</c:v>
                </c:pt>
                <c:pt idx="19">
                  <c:v>18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28-C7C6-4824-AB2E-589E7749AD0C}"/>
            </c:ext>
          </c:extLst>
        </c:ser>
        <c:ser>
          <c:idx val="1"/>
          <c:order val="1"/>
          <c:tx>
            <c:strRef>
              <c:f>'[Home Loan Data for Analysis.xlsx]Sheet1'!$C$6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Analysis.xlsx]Sheet1'!$C$7:$C$92</c:f>
              <c:numCache>
                <c:formatCode>General</c:formatCode>
                <c:ptCount val="20"/>
                <c:pt idx="0">
                  <c:v>98.95</c:v>
                </c:pt>
                <c:pt idx="1">
                  <c:v>97.18</c:v>
                </c:pt>
                <c:pt idx="2">
                  <c:v>94.85</c:v>
                </c:pt>
                <c:pt idx="3">
                  <c:v>90.45</c:v>
                </c:pt>
                <c:pt idx="4">
                  <c:v>87.71</c:v>
                </c:pt>
                <c:pt idx="5">
                  <c:v>83.41</c:v>
                </c:pt>
                <c:pt idx="6">
                  <c:v>78.83</c:v>
                </c:pt>
                <c:pt idx="7">
                  <c:v>78.349999999999994</c:v>
                </c:pt>
                <c:pt idx="8">
                  <c:v>76.87</c:v>
                </c:pt>
                <c:pt idx="9">
                  <c:v>76.5</c:v>
                </c:pt>
                <c:pt idx="10">
                  <c:v>75.34</c:v>
                </c:pt>
                <c:pt idx="11">
                  <c:v>70.38</c:v>
                </c:pt>
                <c:pt idx="12">
                  <c:v>66.11</c:v>
                </c:pt>
                <c:pt idx="13">
                  <c:v>65.52</c:v>
                </c:pt>
                <c:pt idx="14">
                  <c:v>63.85</c:v>
                </c:pt>
                <c:pt idx="15">
                  <c:v>59.79</c:v>
                </c:pt>
                <c:pt idx="16">
                  <c:v>59.46</c:v>
                </c:pt>
                <c:pt idx="17">
                  <c:v>58.89</c:v>
                </c:pt>
                <c:pt idx="18">
                  <c:v>52.39</c:v>
                </c:pt>
                <c:pt idx="19">
                  <c:v>51.94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51-C7C6-4824-AB2E-589E7749AD0C}"/>
            </c:ext>
          </c:extLst>
        </c:ser>
        <c:ser>
          <c:idx val="2"/>
          <c:order val="2"/>
          <c:tx>
            <c:strRef>
              <c:f>'[Home Loan Data for Analysis.xlsx]Sheet1'!$D$6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Analysis.xlsx]Sheet1'!$D$7:$D$92</c:f>
              <c:numCache>
                <c:formatCode>General</c:formatCode>
                <c:ptCount val="20"/>
                <c:pt idx="0">
                  <c:v>83300</c:v>
                </c:pt>
                <c:pt idx="1">
                  <c:v>96500</c:v>
                </c:pt>
                <c:pt idx="2">
                  <c:v>83300</c:v>
                </c:pt>
                <c:pt idx="3">
                  <c:v>83300</c:v>
                </c:pt>
                <c:pt idx="4">
                  <c:v>83300</c:v>
                </c:pt>
                <c:pt idx="5">
                  <c:v>68300</c:v>
                </c:pt>
                <c:pt idx="6">
                  <c:v>83300</c:v>
                </c:pt>
                <c:pt idx="7">
                  <c:v>127900</c:v>
                </c:pt>
                <c:pt idx="8">
                  <c:v>127900</c:v>
                </c:pt>
                <c:pt idx="9">
                  <c:v>102800</c:v>
                </c:pt>
                <c:pt idx="10">
                  <c:v>75300</c:v>
                </c:pt>
                <c:pt idx="11">
                  <c:v>83300</c:v>
                </c:pt>
                <c:pt idx="12">
                  <c:v>92700</c:v>
                </c:pt>
                <c:pt idx="13">
                  <c:v>75000</c:v>
                </c:pt>
                <c:pt idx="14">
                  <c:v>83300</c:v>
                </c:pt>
                <c:pt idx="15">
                  <c:v>83300</c:v>
                </c:pt>
                <c:pt idx="16">
                  <c:v>96500</c:v>
                </c:pt>
                <c:pt idx="17">
                  <c:v>139800</c:v>
                </c:pt>
                <c:pt idx="18">
                  <c:v>70800</c:v>
                </c:pt>
                <c:pt idx="19">
                  <c:v>79600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7A-C7C6-4824-AB2E-589E7749AD0C}"/>
            </c:ext>
          </c:extLst>
        </c:ser>
        <c:ser>
          <c:idx val="3"/>
          <c:order val="3"/>
          <c:tx>
            <c:strRef>
              <c:f>'[Home Loan Data for Analysis.xlsx]Sheet1'!$E$6</c:f>
              <c:strCache>
                <c:ptCount val="1"/>
                <c:pt idx="0">
                  <c:v>Borrower 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C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E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0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2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4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6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8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A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C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E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0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2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4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6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8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A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C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E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0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2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Analysis.xlsx]Sheet1'!$E$7:$E$92</c:f>
              <c:numCache>
                <c:formatCode>General</c:formatCode>
                <c:ptCount val="20"/>
                <c:pt idx="0">
                  <c:v>129000</c:v>
                </c:pt>
                <c:pt idx="1">
                  <c:v>111000</c:v>
                </c:pt>
                <c:pt idx="2">
                  <c:v>120000</c:v>
                </c:pt>
                <c:pt idx="3">
                  <c:v>102000</c:v>
                </c:pt>
                <c:pt idx="4">
                  <c:v>181000</c:v>
                </c:pt>
                <c:pt idx="5">
                  <c:v>112000</c:v>
                </c:pt>
                <c:pt idx="6">
                  <c:v>302000</c:v>
                </c:pt>
                <c:pt idx="7">
                  <c:v>149000</c:v>
                </c:pt>
                <c:pt idx="8">
                  <c:v>251000</c:v>
                </c:pt>
                <c:pt idx="9">
                  <c:v>115000</c:v>
                </c:pt>
                <c:pt idx="10">
                  <c:v>120000</c:v>
                </c:pt>
                <c:pt idx="11">
                  <c:v>127000</c:v>
                </c:pt>
                <c:pt idx="12">
                  <c:v>170000</c:v>
                </c:pt>
                <c:pt idx="13">
                  <c:v>352000</c:v>
                </c:pt>
                <c:pt idx="14">
                  <c:v>126000</c:v>
                </c:pt>
                <c:pt idx="15">
                  <c:v>212000</c:v>
                </c:pt>
                <c:pt idx="16">
                  <c:v>306000</c:v>
                </c:pt>
                <c:pt idx="17">
                  <c:v>119000</c:v>
                </c:pt>
                <c:pt idx="18">
                  <c:v>144000</c:v>
                </c:pt>
                <c:pt idx="19">
                  <c:v>231000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A3-C7C6-4824-AB2E-589E7749AD0C}"/>
            </c:ext>
          </c:extLst>
        </c:ser>
        <c:ser>
          <c:idx val="4"/>
          <c:order val="4"/>
          <c:tx>
            <c:strRef>
              <c:f>'[Home Loan Data for Analysis.xlsx]Sheet1'!$F$6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Analysis.xlsx]Sheet1'!$F$7:$F$92</c:f>
              <c:numCache>
                <c:formatCode>General</c:formatCode>
                <c:ptCount val="20"/>
                <c:pt idx="0">
                  <c:v>1.5486</c:v>
                </c:pt>
                <c:pt idx="1">
                  <c:v>1.1503000000000001</c:v>
                </c:pt>
                <c:pt idx="2">
                  <c:v>1.4406000000000001</c:v>
                </c:pt>
                <c:pt idx="3">
                  <c:v>1.2244999999999999</c:v>
                </c:pt>
                <c:pt idx="4">
                  <c:v>2.1728999999999998</c:v>
                </c:pt>
                <c:pt idx="5">
                  <c:v>1.6397999999999999</c:v>
                </c:pt>
                <c:pt idx="6">
                  <c:v>3.6255000000000002</c:v>
                </c:pt>
                <c:pt idx="7">
                  <c:v>1.165</c:v>
                </c:pt>
                <c:pt idx="8">
                  <c:v>1.9624999999999999</c:v>
                </c:pt>
                <c:pt idx="9">
                  <c:v>1.1187</c:v>
                </c:pt>
                <c:pt idx="10">
                  <c:v>1.5935999999999999</c:v>
                </c:pt>
                <c:pt idx="11">
                  <c:v>1.5246</c:v>
                </c:pt>
                <c:pt idx="12">
                  <c:v>1.8339000000000001</c:v>
                </c:pt>
                <c:pt idx="13">
                  <c:v>4.6932999999999998</c:v>
                </c:pt>
                <c:pt idx="14">
                  <c:v>1.5125999999999999</c:v>
                </c:pt>
                <c:pt idx="15">
                  <c:v>2.5449999999999999</c:v>
                </c:pt>
                <c:pt idx="16">
                  <c:v>3.1709999999999998</c:v>
                </c:pt>
                <c:pt idx="17">
                  <c:v>0.85119999999999996</c:v>
                </c:pt>
                <c:pt idx="18">
                  <c:v>2.0339</c:v>
                </c:pt>
                <c:pt idx="19">
                  <c:v>2.9020000000000001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CC-C7C6-4824-AB2E-589E7749AD0C}"/>
            </c:ext>
          </c:extLst>
        </c:ser>
        <c:ser>
          <c:idx val="5"/>
          <c:order val="5"/>
          <c:tx>
            <c:strRef>
              <c:f>'[Home Loan Data for Analysis.xlsx]Sheet1'!$G$6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E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0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2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4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6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8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A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C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E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0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2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4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6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8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A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C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E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0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2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4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Analysis.xlsx]Sheet1'!$G$7:$G$92</c:f>
              <c:numCache>
                <c:formatCode>General</c:formatCode>
                <c:ptCount val="2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F5-C7C6-4824-AB2E-589E7749AD0C}"/>
            </c:ext>
          </c:extLst>
        </c:ser>
        <c:ser>
          <c:idx val="6"/>
          <c:order val="6"/>
          <c:tx>
            <c:strRef>
              <c:f>'[Home Loan Data for Analysis.xlsx]Sheet1'!$H$6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1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3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5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7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9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B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D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Analysis.xlsx]Sheet1'!$H$7:$H$92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11E-C7C6-4824-AB2E-589E7749AD0C}"/>
            </c:ext>
          </c:extLst>
        </c:ser>
        <c:ser>
          <c:idx val="7"/>
          <c:order val="7"/>
          <c:tx>
            <c:strRef>
              <c:f>'[Home Loan Data for Analysis.xlsx]Sheet1'!$I$6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0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2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4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6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8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A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C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E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0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2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4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6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8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A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C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E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0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2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4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6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Analysis.xlsx]Sheet1'!$I$7:$I$92</c:f>
              <c:numCache>
                <c:formatCode>General</c:formatCode>
                <c:ptCount val="20"/>
                <c:pt idx="0">
                  <c:v>43</c:v>
                </c:pt>
                <c:pt idx="1">
                  <c:v>41</c:v>
                </c:pt>
                <c:pt idx="2">
                  <c:v>40</c:v>
                </c:pt>
                <c:pt idx="3">
                  <c:v>42</c:v>
                </c:pt>
                <c:pt idx="4">
                  <c:v>30</c:v>
                </c:pt>
                <c:pt idx="5">
                  <c:v>39</c:v>
                </c:pt>
                <c:pt idx="6">
                  <c:v>10</c:v>
                </c:pt>
                <c:pt idx="7">
                  <c:v>20</c:v>
                </c:pt>
                <c:pt idx="8">
                  <c:v>36</c:v>
                </c:pt>
                <c:pt idx="9">
                  <c:v>30</c:v>
                </c:pt>
                <c:pt idx="10">
                  <c:v>20</c:v>
                </c:pt>
                <c:pt idx="11">
                  <c:v>20</c:v>
                </c:pt>
                <c:pt idx="12">
                  <c:v>10</c:v>
                </c:pt>
                <c:pt idx="13">
                  <c:v>30</c:v>
                </c:pt>
                <c:pt idx="14">
                  <c:v>44</c:v>
                </c:pt>
                <c:pt idx="15">
                  <c:v>20</c:v>
                </c:pt>
                <c:pt idx="16">
                  <c:v>30</c:v>
                </c:pt>
                <c:pt idx="17">
                  <c:v>48</c:v>
                </c:pt>
                <c:pt idx="18">
                  <c:v>20</c:v>
                </c:pt>
                <c:pt idx="19">
                  <c:v>20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147-C7C6-4824-AB2E-589E7749AD0C}"/>
            </c:ext>
          </c:extLst>
        </c:ser>
        <c:ser>
          <c:idx val="8"/>
          <c:order val="8"/>
          <c:tx>
            <c:strRef>
              <c:f>'[Home Loan Data for Analysis.xlsx]Sheet1'!$J$6</c:f>
              <c:strCache>
                <c:ptCount val="1"/>
                <c:pt idx="0">
                  <c:v>Mortgage 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9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B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D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F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1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3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5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7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9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B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D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F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1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3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5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7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9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B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D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F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Analysis.xlsx]Sheet1'!$J$7:$J$92</c:f>
              <c:numCache>
                <c:formatCode>General</c:formatCode>
                <c:ptCount val="20"/>
                <c:pt idx="0">
                  <c:v>1045000</c:v>
                </c:pt>
                <c:pt idx="1">
                  <c:v>715000</c:v>
                </c:pt>
                <c:pt idx="2">
                  <c:v>1265000</c:v>
                </c:pt>
                <c:pt idx="3">
                  <c:v>535000</c:v>
                </c:pt>
                <c:pt idx="4">
                  <c:v>895000</c:v>
                </c:pt>
                <c:pt idx="5">
                  <c:v>575000</c:v>
                </c:pt>
                <c:pt idx="6">
                  <c:v>635000</c:v>
                </c:pt>
                <c:pt idx="7">
                  <c:v>685000</c:v>
                </c:pt>
                <c:pt idx="8">
                  <c:v>985000</c:v>
                </c:pt>
                <c:pt idx="9">
                  <c:v>505000</c:v>
                </c:pt>
                <c:pt idx="10">
                  <c:v>805000</c:v>
                </c:pt>
                <c:pt idx="11">
                  <c:v>805000</c:v>
                </c:pt>
                <c:pt idx="12">
                  <c:v>805000</c:v>
                </c:pt>
                <c:pt idx="13">
                  <c:v>755000</c:v>
                </c:pt>
                <c:pt idx="14">
                  <c:v>1265000</c:v>
                </c:pt>
                <c:pt idx="15">
                  <c:v>835000</c:v>
                </c:pt>
                <c:pt idx="16">
                  <c:v>605000</c:v>
                </c:pt>
                <c:pt idx="17">
                  <c:v>925000</c:v>
                </c:pt>
                <c:pt idx="18">
                  <c:v>725000</c:v>
                </c:pt>
                <c:pt idx="19">
                  <c:v>555000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170-C7C6-4824-AB2E-589E7749AD0C}"/>
            </c:ext>
          </c:extLst>
        </c:ser>
        <c:ser>
          <c:idx val="9"/>
          <c:order val="9"/>
          <c:tx>
            <c:strRef>
              <c:f>'[Home Loan Data for Analysis.xlsx]Sheet1'!$K$6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2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4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6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8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A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C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E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0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2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4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6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8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A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C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E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0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2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4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6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8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Analysis.xlsx]Sheet1'!$K$7:$K$92</c:f>
              <c:numCache>
                <c:formatCode>General</c:formatCode>
                <c:ptCount val="20"/>
                <c:pt idx="0">
                  <c:v>765000</c:v>
                </c:pt>
                <c:pt idx="1">
                  <c:v>485000</c:v>
                </c:pt>
                <c:pt idx="2">
                  <c:v>665000</c:v>
                </c:pt>
                <c:pt idx="3">
                  <c:v>285000</c:v>
                </c:pt>
                <c:pt idx="4">
                  <c:v>505000</c:v>
                </c:pt>
                <c:pt idx="5">
                  <c:v>445000</c:v>
                </c:pt>
                <c:pt idx="6">
                  <c:v>355000</c:v>
                </c:pt>
                <c:pt idx="7">
                  <c:v>435000</c:v>
                </c:pt>
                <c:pt idx="8">
                  <c:v>625000</c:v>
                </c:pt>
                <c:pt idx="9">
                  <c:v>275000</c:v>
                </c:pt>
                <c:pt idx="10">
                  <c:v>385000</c:v>
                </c:pt>
                <c:pt idx="11">
                  <c:v>155000</c:v>
                </c:pt>
                <c:pt idx="12">
                  <c:v>315000</c:v>
                </c:pt>
                <c:pt idx="13">
                  <c:v>505000</c:v>
                </c:pt>
                <c:pt idx="14">
                  <c:v>655000</c:v>
                </c:pt>
                <c:pt idx="15">
                  <c:v>545000</c:v>
                </c:pt>
                <c:pt idx="16">
                  <c:v>395000</c:v>
                </c:pt>
                <c:pt idx="17">
                  <c:v>515000</c:v>
                </c:pt>
                <c:pt idx="18">
                  <c:v>505000</c:v>
                </c:pt>
                <c:pt idx="19">
                  <c:v>435000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199-C7C6-4824-AB2E-589E7749AD0C}"/>
            </c:ext>
          </c:extLst>
        </c:ser>
        <c:ser>
          <c:idx val="10"/>
          <c:order val="10"/>
          <c:tx>
            <c:strRef>
              <c:f>'[Home Loan Data for Analysis.xlsx]Sheet1'!$L$6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B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D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F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1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3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5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7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9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B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D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F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1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3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5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7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9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B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D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F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1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Analysis.xlsx]Sheet1'!$L$7:$L$92</c:f>
              <c:numCache>
                <c:formatCode>General</c:formatCode>
                <c:ptCount val="20"/>
                <c:pt idx="0">
                  <c:v>73.260000000000005</c:v>
                </c:pt>
                <c:pt idx="1">
                  <c:v>68.87</c:v>
                </c:pt>
                <c:pt idx="2">
                  <c:v>68.53</c:v>
                </c:pt>
                <c:pt idx="3">
                  <c:v>54.66</c:v>
                </c:pt>
                <c:pt idx="4">
                  <c:v>56.71</c:v>
                </c:pt>
                <c:pt idx="5">
                  <c:v>77.64</c:v>
                </c:pt>
                <c:pt idx="6">
                  <c:v>55.79</c:v>
                </c:pt>
                <c:pt idx="7">
                  <c:v>63.64</c:v>
                </c:pt>
                <c:pt idx="8">
                  <c:v>62.88</c:v>
                </c:pt>
                <c:pt idx="9">
                  <c:v>55</c:v>
                </c:pt>
                <c:pt idx="10">
                  <c:v>48.25</c:v>
                </c:pt>
                <c:pt idx="11">
                  <c:v>19.75</c:v>
                </c:pt>
                <c:pt idx="12">
                  <c:v>39.75</c:v>
                </c:pt>
                <c:pt idx="13">
                  <c:v>68</c:v>
                </c:pt>
                <c:pt idx="14">
                  <c:v>57.11</c:v>
                </c:pt>
                <c:pt idx="15">
                  <c:v>65.62</c:v>
                </c:pt>
                <c:pt idx="16">
                  <c:v>66.33</c:v>
                </c:pt>
                <c:pt idx="17">
                  <c:v>55.47</c:v>
                </c:pt>
                <c:pt idx="18">
                  <c:v>70.8</c:v>
                </c:pt>
                <c:pt idx="19">
                  <c:v>79.89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1C2-C7C6-4824-AB2E-589E7749AD0C}"/>
            </c:ext>
          </c:extLst>
        </c:ser>
        <c:ser>
          <c:idx val="11"/>
          <c:order val="11"/>
          <c:tx>
            <c:strRef>
              <c:f>'[Home Loan Data for Analysis.xlsx]Sheet1'!$M$6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4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6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8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A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C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E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0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2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4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6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8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A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C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E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0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2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4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6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8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A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Analysis.xlsx]Sheet1'!$M$7:$M$92</c:f>
              <c:numCache>
                <c:formatCode>General</c:formatCode>
                <c:ptCount val="20"/>
                <c:pt idx="0">
                  <c:v>360</c:v>
                </c:pt>
                <c:pt idx="1">
                  <c:v>360</c:v>
                </c:pt>
                <c:pt idx="2">
                  <c:v>360</c:v>
                </c:pt>
                <c:pt idx="3">
                  <c:v>360</c:v>
                </c:pt>
                <c:pt idx="4">
                  <c:v>360</c:v>
                </c:pt>
                <c:pt idx="5">
                  <c:v>360</c:v>
                </c:pt>
                <c:pt idx="6">
                  <c:v>360</c:v>
                </c:pt>
                <c:pt idx="7">
                  <c:v>360</c:v>
                </c:pt>
                <c:pt idx="8">
                  <c:v>360</c:v>
                </c:pt>
                <c:pt idx="9">
                  <c:v>360</c:v>
                </c:pt>
                <c:pt idx="10">
                  <c:v>360</c:v>
                </c:pt>
                <c:pt idx="11">
                  <c:v>360</c:v>
                </c:pt>
                <c:pt idx="12">
                  <c:v>360</c:v>
                </c:pt>
                <c:pt idx="13">
                  <c:v>360</c:v>
                </c:pt>
                <c:pt idx="14">
                  <c:v>360</c:v>
                </c:pt>
                <c:pt idx="15">
                  <c:v>360</c:v>
                </c:pt>
                <c:pt idx="16">
                  <c:v>180</c:v>
                </c:pt>
                <c:pt idx="17">
                  <c:v>360</c:v>
                </c:pt>
                <c:pt idx="18">
                  <c:v>360</c:v>
                </c:pt>
                <c:pt idx="19">
                  <c:v>360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1EB-C7C6-4824-AB2E-589E7749AD0C}"/>
            </c:ext>
          </c:extLst>
        </c:ser>
        <c:ser>
          <c:idx val="12"/>
          <c:order val="12"/>
          <c:tx>
            <c:strRef>
              <c:f>'[Home Loan Data for Analysis.xlsx]Sheet1'!$N$6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D-C7C6-4824-AB2E-589E7749A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F-C7C6-4824-AB2E-589E7749A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1-C7C6-4824-AB2E-589E7749A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3-C7C6-4824-AB2E-589E7749AD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5-C7C6-4824-AB2E-589E7749AD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7-C7C6-4824-AB2E-589E7749AD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9-C7C6-4824-AB2E-589E7749AD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B-C7C6-4824-AB2E-589E7749AD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D-C7C6-4824-AB2E-589E7749AD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F-C7C6-4824-AB2E-589E7749AD0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1-C7C6-4824-AB2E-589E7749AD0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3-C7C6-4824-AB2E-589E7749AD0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5-C7C6-4824-AB2E-589E7749AD0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7-C7C6-4824-AB2E-589E7749AD0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9-C7C6-4824-AB2E-589E7749AD0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B-C7C6-4824-AB2E-589E7749AD0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D-C7C6-4824-AB2E-589E7749AD0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F-C7C6-4824-AB2E-589E7749AD0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1-C7C6-4824-AB2E-589E7749AD0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3-C7C6-4824-AB2E-589E7749AD0C}"/>
              </c:ext>
            </c:extLst>
          </c:dPt>
          <c:cat>
            <c:strRef>
              <c:f>'[Home Loan Data for Analysis.xlsx]Sheet1'!$A$7:$A$92</c:f>
              <c:strCache>
                <c:ptCount val="20"/>
                <c:pt idx="0">
                  <c:v>312</c:v>
                </c:pt>
                <c:pt idx="1">
                  <c:v>141</c:v>
                </c:pt>
                <c:pt idx="2">
                  <c:v>479</c:v>
                </c:pt>
                <c:pt idx="3">
                  <c:v>58</c:v>
                </c:pt>
                <c:pt idx="4">
                  <c:v>341</c:v>
                </c:pt>
                <c:pt idx="5">
                  <c:v>121</c:v>
                </c:pt>
                <c:pt idx="6">
                  <c:v>131</c:v>
                </c:pt>
                <c:pt idx="7">
                  <c:v>410</c:v>
                </c:pt>
                <c:pt idx="8">
                  <c:v>217</c:v>
                </c:pt>
                <c:pt idx="9">
                  <c:v>140</c:v>
                </c:pt>
                <c:pt idx="10">
                  <c:v>291</c:v>
                </c:pt>
                <c:pt idx="11">
                  <c:v>146</c:v>
                </c:pt>
                <c:pt idx="12">
                  <c:v>238</c:v>
                </c:pt>
                <c:pt idx="13">
                  <c:v>20</c:v>
                </c:pt>
                <c:pt idx="14">
                  <c:v>411</c:v>
                </c:pt>
                <c:pt idx="15">
                  <c:v>77</c:v>
                </c:pt>
                <c:pt idx="16">
                  <c:v>231</c:v>
                </c:pt>
                <c:pt idx="17">
                  <c:v>364</c:v>
                </c:pt>
                <c:pt idx="18">
                  <c:v>229</c:v>
                </c:pt>
                <c:pt idx="19">
                  <c:v>220</c:v>
                </c:pt>
              </c:strCache>
              <c:extLst/>
            </c:strRef>
          </c:cat>
          <c:val>
            <c:numRef>
              <c:f>'[Home Loan Data for Analysis.xlsx]Sheet1'!$N$7:$N$92</c:f>
              <c:numCache>
                <c:formatCode>General</c:formatCode>
                <c:ptCount val="20"/>
                <c:pt idx="0">
                  <c:v>3.62</c:v>
                </c:pt>
                <c:pt idx="1">
                  <c:v>3.87</c:v>
                </c:pt>
                <c:pt idx="2">
                  <c:v>3</c:v>
                </c:pt>
                <c:pt idx="3">
                  <c:v>2.87</c:v>
                </c:pt>
                <c:pt idx="4">
                  <c:v>3.37</c:v>
                </c:pt>
                <c:pt idx="5">
                  <c:v>2.37</c:v>
                </c:pt>
                <c:pt idx="6">
                  <c:v>3.5</c:v>
                </c:pt>
                <c:pt idx="7">
                  <c:v>3.25</c:v>
                </c:pt>
                <c:pt idx="8">
                  <c:v>3.87</c:v>
                </c:pt>
                <c:pt idx="9">
                  <c:v>4.5</c:v>
                </c:pt>
                <c:pt idx="10">
                  <c:v>2.75</c:v>
                </c:pt>
                <c:pt idx="11">
                  <c:v>3.12</c:v>
                </c:pt>
                <c:pt idx="12">
                  <c:v>2.62</c:v>
                </c:pt>
                <c:pt idx="13">
                  <c:v>4.12</c:v>
                </c:pt>
                <c:pt idx="14">
                  <c:v>2.99</c:v>
                </c:pt>
                <c:pt idx="15">
                  <c:v>3.5</c:v>
                </c:pt>
                <c:pt idx="16">
                  <c:v>2.75</c:v>
                </c:pt>
                <c:pt idx="17">
                  <c:v>2.75</c:v>
                </c:pt>
                <c:pt idx="18">
                  <c:v>3.5</c:v>
                </c:pt>
                <c:pt idx="19">
                  <c:v>2.87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214-C7C6-4824-AB2E-589E7749A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15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48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309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5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514784" y="2074783"/>
            <a:ext cx="8228732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ctr">
              <a:buClr>
                <a:srgbClr val="0070C0"/>
              </a:buClr>
              <a:buSzPts val="3200"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Analysis: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Prospects from Home Mortgage Data</a:t>
            </a:r>
          </a:p>
          <a:p>
            <a:pPr lvl="0">
              <a:buClr>
                <a:srgbClr val="0070C0"/>
              </a:buClr>
              <a:buSzPts val="3200"/>
            </a:pPr>
            <a:endParaRPr lang="en-US" sz="3200" dirty="0">
              <a:solidFill>
                <a:schemeClr val="dk1"/>
              </a:solidFill>
            </a:endParaRPr>
          </a:p>
          <a:p>
            <a:pPr lvl="0" algn="ctr">
              <a:buClr>
                <a:srgbClr val="0070C0"/>
              </a:buClr>
              <a:buSzPts val="3200"/>
            </a:pPr>
            <a:r>
              <a:rPr lang="en-US" sz="2000" dirty="0"/>
              <a:t>"Identifying Opportunities for Upselling and Cross-Selling“</a:t>
            </a:r>
          </a:p>
          <a:p>
            <a:pPr lvl="0">
              <a:buClr>
                <a:srgbClr val="0070C0"/>
              </a:buClr>
              <a:buSzPts val="3200"/>
            </a:pPr>
            <a:endParaRPr lang="en-US" sz="2000" dirty="0">
              <a:solidFill>
                <a:schemeClr val="dk1"/>
              </a:solidFill>
            </a:endParaRPr>
          </a:p>
          <a:p>
            <a:pPr lvl="0" algn="ctr">
              <a:buClr>
                <a:srgbClr val="0070C0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BY RISHIKA</a:t>
            </a:r>
          </a:p>
          <a:p>
            <a:pPr lvl="0" algn="ctr">
              <a:buClr>
                <a:srgbClr val="0070C0"/>
              </a:buClr>
              <a:buSzPts val="3200"/>
            </a:pPr>
            <a:r>
              <a:rPr lang="en-US" sz="2000" dirty="0">
                <a:solidFill>
                  <a:schemeClr val="dk1"/>
                </a:solidFill>
              </a:rPr>
              <a:t>9-7-2024</a:t>
            </a:r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6318753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 or data here…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290918" y="2558467"/>
            <a:ext cx="656216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"The purpose of this analysis is to identify potential sales opportunities within a subset of home mortgage data. By analyzing various borrower and mortgage characteristics, we aim to pinpoint high-quality sales leads for upselling and cross-selling financial products."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 or data here…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35423" y="4853435"/>
            <a:ext cx="6562164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/>
              <a:t>Loan-to-Value Ratio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</a:t>
            </a:r>
            <a:r>
              <a:rPr lang="en-US" dirty="0"/>
              <a:t>: Bar chart showing the number of borrowers with LTV ratios below 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"A significant number of borrowers have LTV ratios below 80, indicating they have substantial equity in their homes and may be good candidates for additional financial products."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0AA23A5-F299-05DE-6196-4AD34AD96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270018"/>
              </p:ext>
            </p:extLst>
          </p:nvPr>
        </p:nvGraphicFramePr>
        <p:xfrm>
          <a:off x="1640542" y="1673431"/>
          <a:ext cx="56252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26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 or data here…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698688" y="4468947"/>
            <a:ext cx="656216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Annual Income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</a:t>
            </a:r>
            <a:r>
              <a:rPr lang="en-US" dirty="0"/>
              <a:t>: Bar chart showing the number of borrowers with annual incomes above $100,000.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"Borrowers </a:t>
            </a:r>
            <a:r>
              <a:rPr lang="en-US" sz="1600" dirty="0"/>
              <a:t>with</a:t>
            </a:r>
            <a:r>
              <a:rPr lang="en-US" dirty="0"/>
              <a:t> higher annual incomes are more likely to afford and be interested in additional financial products. The analysis shows a substantial number of such borrowers."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5630B23-CC44-A5EE-1874-F2BFD7A59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477392"/>
              </p:ext>
            </p:extLst>
          </p:nvPr>
        </p:nvGraphicFramePr>
        <p:xfrm>
          <a:off x="2147918" y="1559859"/>
          <a:ext cx="51178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817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 or data here…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290918" y="4564060"/>
            <a:ext cx="6562164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Appraised Home Value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</a:t>
            </a:r>
            <a:r>
              <a:rPr lang="en-US" dirty="0"/>
              <a:t>: Bar chart showing the number of borrowers with appraised home values above $500,000.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"Higher home values suggest that borrowers may be interested in investing further in their properties or borrowing against them. There are several borrowers with high appraised home values."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2BE905-FA6A-783F-75F6-5E44C7D96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0196"/>
              </p:ext>
            </p:extLst>
          </p:nvPr>
        </p:nvGraphicFramePr>
        <p:xfrm>
          <a:off x="2182968" y="1114849"/>
          <a:ext cx="4661586" cy="3201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89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Observations and Key Insights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700917" y="1220616"/>
            <a:ext cx="7439036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/>
              <a:t>Observations and Key Insights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Equity and Potential</a:t>
            </a:r>
            <a:r>
              <a:rPr lang="en-US" sz="1800" dirty="0"/>
              <a:t>: "Borrowers with LTV ratios below 80 are prime candidates for additional financial products due to their significant home equity."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Income and Affordability</a:t>
            </a:r>
            <a:r>
              <a:rPr lang="en-US" sz="1800" dirty="0"/>
              <a:t>: "High-income borrowers represent a lucrative market for upselling due to their greater purchasing power."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Home Value and Investment</a:t>
            </a:r>
            <a:r>
              <a:rPr lang="en-US" sz="1800" dirty="0"/>
              <a:t>: "Borrowers with high appraised home values may seek further investment opportunities or additional borrowing."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Strategic Targeting</a:t>
            </a:r>
            <a:r>
              <a:rPr lang="en-US" sz="1800" dirty="0"/>
              <a:t>: "Combining criteria such as income and home value helps in pinpointing the most promising leads for targeted sales strategies.“</a:t>
            </a:r>
          </a:p>
          <a:p>
            <a:r>
              <a:rPr lang="en-US" sz="1800" b="1" dirty="0"/>
              <a:t>Conclusion:</a:t>
            </a:r>
          </a:p>
          <a:p>
            <a:pPr marL="457200" lvl="1"/>
            <a:r>
              <a:rPr lang="en-US" sz="1800" dirty="0"/>
              <a:t>"The analysis of home mortgage data reveals several promising opportunities for upselling and cross-selling financial products. By focusing on borrowers with favorable characteristics, we can enhance our sales strategies and better serve our customers."</a:t>
            </a:r>
          </a:p>
          <a:p>
            <a:pPr marL="457200" lvl="1"/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386</Words>
  <Application>Microsoft Office PowerPoint</Application>
  <PresentationFormat>On-screen Show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Observation or data here…</vt:lpstr>
      <vt:lpstr>Observation or data here…</vt:lpstr>
      <vt:lpstr>Observation or data here…</vt:lpstr>
      <vt:lpstr>Observation or data here…</vt:lpstr>
      <vt:lpstr>Observations and 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rishika bussa</cp:lastModifiedBy>
  <cp:revision>3</cp:revision>
  <dcterms:created xsi:type="dcterms:W3CDTF">2020-03-26T22:50:15Z</dcterms:created>
  <dcterms:modified xsi:type="dcterms:W3CDTF">2024-07-09T06:44:50Z</dcterms:modified>
</cp:coreProperties>
</file>