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9FC5F-706A-3444-946B-F80F2E623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Credit Card Approval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6E382-0E1F-E444-8F62-333C32E9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-Rishika Juloori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D7B94ED2-F7EF-F08F-8A4B-CD6BEBB76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5" r="13101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B0D1B2B7-5B4E-9E08-CD27-8333C6F08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1" r="26624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EB4DC-543D-6A4E-AA23-C1260CA7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479" y="-314326"/>
            <a:ext cx="47625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8FDE2-66D3-784A-A43B-8BD8B4E70FFC}"/>
              </a:ext>
            </a:extLst>
          </p:cNvPr>
          <p:cNvSpPr txBox="1"/>
          <p:nvPr/>
        </p:nvSpPr>
        <p:spPr>
          <a:xfrm>
            <a:off x="5721816" y="2525606"/>
            <a:ext cx="5457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is used to predict binary outcomes such as true or false based on the statistical analysis and observation of a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uses </a:t>
            </a:r>
            <a:r>
              <a:rPr lang="en-US" dirty="0" err="1"/>
              <a:t>statsmodels.api’s</a:t>
            </a:r>
            <a:r>
              <a:rPr lang="en-US" dirty="0"/>
              <a:t> Logit model to apply a logistic regression model to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includes calculation of accuracy score, confusion matrix and classification report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87.8%</a:t>
            </a:r>
          </a:p>
        </p:txBody>
      </p:sp>
    </p:spTree>
    <p:extLst>
      <p:ext uri="{BB962C8B-B14F-4D97-AF65-F5344CB8AC3E}">
        <p14:creationId xmlns:p14="http://schemas.microsoft.com/office/powerpoint/2010/main" val="2230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A00C-0FD6-D649-8D0F-E1BB536F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0"/>
            <a:ext cx="9486900" cy="13716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95A1990-EC97-1345-86FA-FA92E620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319181"/>
            <a:ext cx="9005889" cy="5472638"/>
          </a:xfrm>
        </p:spPr>
      </p:pic>
    </p:spTree>
    <p:extLst>
      <p:ext uri="{BB962C8B-B14F-4D97-AF65-F5344CB8AC3E}">
        <p14:creationId xmlns:p14="http://schemas.microsoft.com/office/powerpoint/2010/main" val="274453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46DE-47CE-C842-87B1-15343C25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977" y="513298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Decision trees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00094F7B-ABE9-08EB-2C01-9F261CD0A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9" r="26497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7330-D01F-384B-8702-953A4882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833" y="1622640"/>
            <a:ext cx="6247233" cy="35355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It is a model which is basically a tree diagram which is used to analyze and make decisions in business or computer programming and each branch of trees represents each part of a project covering all aspects.</a:t>
            </a:r>
          </a:p>
          <a:p>
            <a:r>
              <a:rPr lang="en-US" dirty="0"/>
              <a:t>Three different depth parameters have been tried in the project: 3,5,15</a:t>
            </a:r>
          </a:p>
          <a:p>
            <a:r>
              <a:rPr lang="en-US" dirty="0"/>
              <a:t>Best depth : 5</a:t>
            </a:r>
          </a:p>
          <a:p>
            <a:r>
              <a:rPr lang="en-US" dirty="0"/>
              <a:t>Overfit : 15</a:t>
            </a:r>
          </a:p>
          <a:p>
            <a:r>
              <a:rPr lang="en-US" dirty="0"/>
              <a:t>Underfit : 3</a:t>
            </a:r>
          </a:p>
          <a:p>
            <a:r>
              <a:rPr lang="en-US" dirty="0"/>
              <a:t>Accuracy : 86.12% </a:t>
            </a:r>
          </a:p>
        </p:txBody>
      </p:sp>
    </p:spTree>
    <p:extLst>
      <p:ext uri="{BB962C8B-B14F-4D97-AF65-F5344CB8AC3E}">
        <p14:creationId xmlns:p14="http://schemas.microsoft.com/office/powerpoint/2010/main" val="95376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3C1-FB2E-D44C-9058-A1439A1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099F-F3E2-8846-9819-395F1EFF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transforms your data and then it finds an optimal boundary between possible outputs based on the transformation. It is generally used for classification or regression problems.</a:t>
            </a:r>
          </a:p>
          <a:p>
            <a:r>
              <a:rPr lang="en-US" dirty="0"/>
              <a:t>The model has been tested with different kernel parameters and different feature vector types. (kernels = ‘linear’, ‘</a:t>
            </a:r>
            <a:r>
              <a:rPr lang="en-US" dirty="0" err="1"/>
              <a:t>rbf</a:t>
            </a:r>
            <a:r>
              <a:rPr lang="en-US" dirty="0"/>
              <a:t>’; feature vectors = </a:t>
            </a:r>
            <a:r>
              <a:rPr lang="en-US" dirty="0" err="1"/>
              <a:t>pca</a:t>
            </a:r>
            <a:r>
              <a:rPr lang="en-US" dirty="0"/>
              <a:t> transformed and regular features vector.</a:t>
            </a:r>
          </a:p>
          <a:p>
            <a:r>
              <a:rPr lang="en-US" dirty="0"/>
              <a:t>Accuracy: 88% with linear kernel and regular features vector</a:t>
            </a:r>
          </a:p>
        </p:txBody>
      </p:sp>
    </p:spTree>
    <p:extLst>
      <p:ext uri="{BB962C8B-B14F-4D97-AF65-F5344CB8AC3E}">
        <p14:creationId xmlns:p14="http://schemas.microsoft.com/office/powerpoint/2010/main" val="401025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18EC0-53FF-0F46-90EA-A967663C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89" y="914881"/>
            <a:ext cx="5212188" cy="9644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Perceptron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CED7-8A89-3D4C-844E-746FAF04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0" y="2146570"/>
            <a:ext cx="5118965" cy="3754499"/>
          </a:xfrm>
        </p:spPr>
        <p:txBody>
          <a:bodyPr>
            <a:normAutofit/>
          </a:bodyPr>
          <a:lstStyle/>
          <a:p>
            <a:r>
              <a:rPr lang="en-US" dirty="0"/>
              <a:t>This model is a neural network unit which is used to classify data.</a:t>
            </a:r>
          </a:p>
          <a:p>
            <a:r>
              <a:rPr lang="en-US" dirty="0"/>
              <a:t>This model gave the least accuracy : 58%</a:t>
            </a:r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78BD8F2C-2F15-E14E-3E50-05B035C56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85" r="2270" b="-1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7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FD42-A675-0641-B086-9F82177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75" y="-117088"/>
            <a:ext cx="9486900" cy="1371600"/>
          </a:xfrm>
        </p:spPr>
        <p:txBody>
          <a:bodyPr/>
          <a:lstStyle/>
          <a:p>
            <a:r>
              <a:rPr lang="en-US" dirty="0"/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33DF-32B7-EC43-BA62-F62AA7EF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65" y="1469951"/>
            <a:ext cx="9486901" cy="3918098"/>
          </a:xfrm>
        </p:spPr>
        <p:txBody>
          <a:bodyPr/>
          <a:lstStyle/>
          <a:p>
            <a:r>
              <a:rPr lang="en-US" dirty="0"/>
              <a:t>Some of the models took very long to run since there are a lot of features. (For example, the SVM Model with kernel parameter as ‘</a:t>
            </a:r>
            <a:r>
              <a:rPr lang="en-US" dirty="0" err="1"/>
              <a:t>rbf</a:t>
            </a:r>
            <a:r>
              <a:rPr lang="en-US" dirty="0"/>
              <a:t>’ while using all the features)</a:t>
            </a:r>
          </a:p>
          <a:p>
            <a:r>
              <a:rPr lang="en-US" dirty="0"/>
              <a:t>Since not all models accept the features with non-numeric values, it was a little difficult to convert the features vector into numerical values. I also tried </a:t>
            </a:r>
            <a:r>
              <a:rPr lang="en-US" dirty="0" err="1"/>
              <a:t>tfidf</a:t>
            </a:r>
            <a:r>
              <a:rPr lang="en-US" dirty="0"/>
              <a:t> vectorization method, but only </a:t>
            </a:r>
            <a:r>
              <a:rPr lang="en-US" dirty="0" err="1"/>
              <a:t>LabelEncoder</a:t>
            </a:r>
            <a:r>
              <a:rPr lang="en-US" dirty="0"/>
              <a:t> worked)</a:t>
            </a:r>
          </a:p>
        </p:txBody>
      </p:sp>
    </p:spTree>
    <p:extLst>
      <p:ext uri="{BB962C8B-B14F-4D97-AF65-F5344CB8AC3E}">
        <p14:creationId xmlns:p14="http://schemas.microsoft.com/office/powerpoint/2010/main" val="278538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7E8-0CF6-E548-B42B-A0EF14C4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3851-C497-0E49-A169-9C1A9210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for this set of data which gave a good accuracy with a reasonable amount of error is the Support Vector Machine model (SVM) with a linear kernel, trained with all the feature columns (accuracy : 88%)</a:t>
            </a:r>
          </a:p>
          <a:p>
            <a:r>
              <a:rPr lang="en-US" dirty="0"/>
              <a:t>All the models performed pretty good except Perceptron with less than 60% accuracy.</a:t>
            </a:r>
          </a:p>
          <a:p>
            <a:r>
              <a:rPr lang="en-US" dirty="0"/>
              <a:t>There is a possibility to achieve more accuracy in case there is a </a:t>
            </a:r>
            <a:r>
              <a:rPr lang="en-US"/>
              <a:t>larger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45E4-7F17-3C40-A206-470DD5D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7A13-A01F-4A47-BF83-7B30A67D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numerous changes to the way finances are being handled these days. </a:t>
            </a:r>
          </a:p>
          <a:p>
            <a:r>
              <a:rPr lang="en-US" dirty="0"/>
              <a:t>People are switching to more digitized versions and are embarking towards becoming cashless, preferring credit and debit cards</a:t>
            </a:r>
          </a:p>
          <a:p>
            <a:r>
              <a:rPr lang="en-US" dirty="0"/>
              <a:t>This puts the burden on financial institutions to provide these facilities to only legitimate people and lessen the chance of fraud. </a:t>
            </a:r>
          </a:p>
          <a:p>
            <a:r>
              <a:rPr lang="en-US" dirty="0"/>
              <a:t>They do this by collecting information of the appliers and processing that information to decide if their background seems legitimate</a:t>
            </a:r>
          </a:p>
        </p:txBody>
      </p:sp>
    </p:spTree>
    <p:extLst>
      <p:ext uri="{BB962C8B-B14F-4D97-AF65-F5344CB8AC3E}">
        <p14:creationId xmlns:p14="http://schemas.microsoft.com/office/powerpoint/2010/main" val="284140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7EDE-B2B9-CC4F-99C1-0886BC6C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</a:t>
            </a:r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E4A18A5B-3122-404C-1A08-EDB6966C5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05D3-B02D-A649-B4B5-A07DC13D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r>
              <a:rPr lang="en-US" dirty="0"/>
              <a:t>What could be the best model to predict the approval of credit card based on the information the customer gives?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BFF6BF99-A05E-C436-CF67-F484852A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47" r="-1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AE466-A277-AA47-97C5-FB19B17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71599"/>
            <a:ext cx="47625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Aim</a:t>
            </a:r>
            <a:b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1A436-310D-6549-A60A-DC7687DC05C4}"/>
              </a:ext>
            </a:extLst>
          </p:cNvPr>
          <p:cNvSpPr txBox="1"/>
          <p:nvPr/>
        </p:nvSpPr>
        <p:spPr>
          <a:xfrm>
            <a:off x="6096000" y="4171950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which Machine Learning model best suits the dataset provided.</a:t>
            </a:r>
          </a:p>
        </p:txBody>
      </p:sp>
    </p:spTree>
    <p:extLst>
      <p:ext uri="{BB962C8B-B14F-4D97-AF65-F5344CB8AC3E}">
        <p14:creationId xmlns:p14="http://schemas.microsoft.com/office/powerpoint/2010/main" val="24326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606D-A97D-674B-9C67-39367DD2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DBDD-C74C-2F4E-8334-85C2D92D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makes use of various Machine Leaning techniques and algorithms to see which one works the best for predicting whether a user could be approved for credit card</a:t>
            </a:r>
          </a:p>
          <a:p>
            <a:r>
              <a:rPr lang="en-US" dirty="0"/>
              <a:t>This was achieved by using various python packages. </a:t>
            </a:r>
          </a:p>
          <a:p>
            <a:r>
              <a:rPr lang="en-US" dirty="0"/>
              <a:t>The project analyzes all the methods and determines the best suited model for the dataset. </a:t>
            </a:r>
          </a:p>
          <a:p>
            <a:r>
              <a:rPr lang="en-US" dirty="0"/>
              <a:t>The following models were used: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Perceptron Model</a:t>
            </a:r>
          </a:p>
        </p:txBody>
      </p:sp>
    </p:spTree>
    <p:extLst>
      <p:ext uri="{BB962C8B-B14F-4D97-AF65-F5344CB8AC3E}">
        <p14:creationId xmlns:p14="http://schemas.microsoft.com/office/powerpoint/2010/main" val="376494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6A8F-2B28-CF42-9477-32290FAB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811D-C209-C240-9FB7-14CC4B8E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Seaborn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statsmodels.api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79649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4CA2-6BBC-3648-BFAD-F96E0EF4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2875"/>
            <a:ext cx="9486900" cy="1371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82B3-7357-F747-8D37-B417D3FE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5453"/>
            <a:ext cx="9486901" cy="3918098"/>
          </a:xfrm>
        </p:spPr>
        <p:txBody>
          <a:bodyPr/>
          <a:lstStyle/>
          <a:p>
            <a:r>
              <a:rPr lang="en-US" dirty="0"/>
              <a:t>The data consists of 15 columns of data and was loaded using pandas </a:t>
            </a:r>
          </a:p>
          <a:p>
            <a:r>
              <a:rPr lang="en-US" dirty="0"/>
              <a:t>The code also checks for missing values and imputes some of them with mean values of that column.</a:t>
            </a:r>
          </a:p>
          <a:p>
            <a:r>
              <a:rPr lang="en-US" dirty="0"/>
              <a:t>Some of the columns have been dropped as they were irrelevant in the approval decision.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F21366D-183B-AC41-98FE-F494D569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7" y="3854050"/>
            <a:ext cx="10560845" cy="27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8F21-639B-9641-BA21-81D4C87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6558-E587-6C42-B76E-24460611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models take non-numeric values as input for their training. Hence a </a:t>
            </a:r>
            <a:r>
              <a:rPr lang="en-US" dirty="0" err="1"/>
              <a:t>LabelEncoder</a:t>
            </a:r>
            <a:r>
              <a:rPr lang="en-US" dirty="0"/>
              <a:t> function has been used to assign all the features some numeric value.</a:t>
            </a:r>
          </a:p>
          <a:p>
            <a:r>
              <a:rPr lang="en-US" dirty="0"/>
              <a:t>A correlation matrix has been used to see which features could be dropped to make the training easier.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62D9D7-492F-7748-AB72-C5359D1B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5868"/>
            <a:ext cx="8131184" cy="1943036"/>
          </a:xfrm>
          <a:prstGeom prst="rect">
            <a:avLst/>
          </a:prstGeom>
        </p:spPr>
      </p:pic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CDA3C4B0-2C13-3447-96F3-AB2B1FD2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44" y="4200525"/>
            <a:ext cx="4566856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A7AD5B4-23FB-D085-B3E2-A6781B0F6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5" r="19391" b="-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D5F11-4E6B-B64A-9C39-C15A4BB9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71599"/>
            <a:ext cx="47625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Splitting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ED31C-7D99-7444-8CD5-784C2AB3C91D}"/>
              </a:ext>
            </a:extLst>
          </p:cNvPr>
          <p:cNvSpPr txBox="1"/>
          <p:nvPr/>
        </p:nvSpPr>
        <p:spPr>
          <a:xfrm>
            <a:off x="6238875" y="4028784"/>
            <a:ext cx="476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has been used to break 75% of the data into training set and the other 25% into testing data.</a:t>
            </a:r>
          </a:p>
        </p:txBody>
      </p:sp>
    </p:spTree>
    <p:extLst>
      <p:ext uri="{BB962C8B-B14F-4D97-AF65-F5344CB8AC3E}">
        <p14:creationId xmlns:p14="http://schemas.microsoft.com/office/powerpoint/2010/main" val="104420817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C34B8"/>
      </a:accent1>
      <a:accent2>
        <a:srgbClr val="A822CA"/>
      </a:accent2>
      <a:accent3>
        <a:srgbClr val="7434DC"/>
      </a:accent3>
      <a:accent4>
        <a:srgbClr val="383DCF"/>
      </a:accent4>
      <a:accent5>
        <a:srgbClr val="3480DC"/>
      </a:accent5>
      <a:accent6>
        <a:srgbClr val="22B4CA"/>
      </a:accent6>
      <a:hlink>
        <a:srgbClr val="3F63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721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Goudy Old Style</vt:lpstr>
      <vt:lpstr>ClassicFrameVTI</vt:lpstr>
      <vt:lpstr>Credit Card Approval Prediction</vt:lpstr>
      <vt:lpstr>Background </vt:lpstr>
      <vt:lpstr>Question</vt:lpstr>
      <vt:lpstr>Aim </vt:lpstr>
      <vt:lpstr>Methodology</vt:lpstr>
      <vt:lpstr>Packages used</vt:lpstr>
      <vt:lpstr>Data</vt:lpstr>
      <vt:lpstr>Data manipulation</vt:lpstr>
      <vt:lpstr>Splitting data</vt:lpstr>
      <vt:lpstr>Logistic Regression</vt:lpstr>
      <vt:lpstr>Logistic regression</vt:lpstr>
      <vt:lpstr>Decision trees</vt:lpstr>
      <vt:lpstr>Support vector machine (SVM) classifier</vt:lpstr>
      <vt:lpstr>Perceptron</vt:lpstr>
      <vt:lpstr>Difficulties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Juloori, Rishika</dc:creator>
  <cp:lastModifiedBy>Juloori, Rishika</cp:lastModifiedBy>
  <cp:revision>1</cp:revision>
  <dcterms:created xsi:type="dcterms:W3CDTF">2022-05-03T21:20:29Z</dcterms:created>
  <dcterms:modified xsi:type="dcterms:W3CDTF">2022-05-04T04:20:35Z</dcterms:modified>
</cp:coreProperties>
</file>