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941B1-4BC7-4FE8-B58A-93B91EDCC5E9}">
  <a:tblStyle styleId="{BC6941B1-4BC7-4FE8-B58A-93B91EDCC5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83c8102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83c8102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890a28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890a28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83c8102f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83c8102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83c8102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83c8102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83c8102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83c8102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83c8102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83c8102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83c8102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83c8102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83c8102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83c8102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83c8102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83c8102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83c8102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83c8102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83c8102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83c8102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83c8102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83c8102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ketchfab.com/3d-models/yb31-1-a26b629e20164306ba6da2e5f2a4c2c3"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llectome.rt.iu.edu/frontend/exhibit-display/6387d2be161c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ev7A9sE74oWXlDVVhHxc96l5q3O76RY6/view"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HzXOyUZaafMnyfFE-BqhCR_4gqRLGkha/view"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yBZz9S1JvXMzY04xCxYnUvRr4Fxe6hrg/view"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OBN14QJuwzMhMdx5bXmPOsMaDrbvUIwc/view"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47050" y="83425"/>
            <a:ext cx="8520600" cy="633600"/>
          </a:xfrm>
          <a:prstGeom prst="rect">
            <a:avLst/>
          </a:prstGeom>
        </p:spPr>
        <p:txBody>
          <a:bodyPr anchorCtr="0" anchor="b" bIns="91425" lIns="91425" spcFirstLastPara="1" rIns="91425" wrap="square" tIns="91425">
            <a:normAutofit fontScale="90000"/>
          </a:bodyPr>
          <a:lstStyle/>
          <a:p>
            <a:pPr indent="457200" lvl="0" marL="0" rtl="0" algn="l">
              <a:spcBef>
                <a:spcPts val="1200"/>
              </a:spcBef>
              <a:spcAft>
                <a:spcPts val="0"/>
              </a:spcAft>
              <a:buClr>
                <a:schemeClr val="dk1"/>
              </a:buClr>
              <a:buSzPct val="30555"/>
              <a:buFont typeface="Arial"/>
              <a:buNone/>
            </a:pPr>
            <a:r>
              <a:rPr b="1" lang="en" sz="3600">
                <a:solidFill>
                  <a:srgbClr val="D9D9D9"/>
                </a:solidFill>
                <a:latin typeface="Calibri"/>
                <a:ea typeface="Calibri"/>
                <a:cs typeface="Calibri"/>
                <a:sym typeface="Calibri"/>
              </a:rPr>
              <a:t>Deep Water Impact Asteroid Simulation</a:t>
            </a:r>
            <a:endParaRPr>
              <a:solidFill>
                <a:srgbClr val="D9D9D9"/>
              </a:solidFill>
            </a:endParaRPr>
          </a:p>
        </p:txBody>
      </p:sp>
      <p:sp>
        <p:nvSpPr>
          <p:cNvPr id="55" name="Google Shape;55;p13"/>
          <p:cNvSpPr txBox="1"/>
          <p:nvPr>
            <p:ph idx="1" type="subTitle"/>
          </p:nvPr>
        </p:nvSpPr>
        <p:spPr>
          <a:xfrm>
            <a:off x="311700" y="997150"/>
            <a:ext cx="8520600" cy="526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lang="en">
                <a:solidFill>
                  <a:srgbClr val="FF0000"/>
                </a:solidFill>
              </a:rPr>
              <a:t>Group 2</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50">
                <a:solidFill>
                  <a:srgbClr val="2D3B45"/>
                </a:solidFill>
                <a:latin typeface="Calibri"/>
                <a:ea typeface="Calibri"/>
                <a:cs typeface="Calibri"/>
                <a:sym typeface="Calibri"/>
              </a:rPr>
              <a:t>Education/Outreach Tasks</a:t>
            </a:r>
            <a:endParaRPr sz="2350"/>
          </a:p>
        </p:txBody>
      </p:sp>
      <p:sp>
        <p:nvSpPr>
          <p:cNvPr id="109" name="Google Shape;109;p22"/>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50">
              <a:solidFill>
                <a:srgbClr val="2D3B45"/>
              </a:solidFill>
              <a:latin typeface="Calibri"/>
              <a:ea typeface="Calibri"/>
              <a:cs typeface="Calibri"/>
              <a:sym typeface="Calibri"/>
            </a:endParaRPr>
          </a:p>
          <a:p>
            <a:pPr indent="-327025" lvl="0" marL="457200" rtl="0" algn="l">
              <a:lnSpc>
                <a:spcPct val="100000"/>
              </a:lnSpc>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Describe your group's specific education/outreach task (e.g., "We are going to show the general public that studying eddy currents is important for understanding how pollution spreads in the Red Sea.") - </a:t>
            </a:r>
            <a:r>
              <a:rPr lang="en" sz="1550">
                <a:solidFill>
                  <a:srgbClr val="4472C4"/>
                </a:solidFill>
                <a:latin typeface="Calibri"/>
                <a:ea typeface="Calibri"/>
                <a:cs typeface="Calibri"/>
                <a:sym typeface="Calibri"/>
              </a:rPr>
              <a:t>Building an infographic and put a 3-D rendering to explain the task</a:t>
            </a:r>
            <a:endParaRPr sz="1550">
              <a:solidFill>
                <a:srgbClr val="4472C4"/>
              </a:solidFill>
              <a:latin typeface="Calibri"/>
              <a:ea typeface="Calibri"/>
              <a:cs typeface="Calibri"/>
              <a:sym typeface="Calibri"/>
            </a:endParaRPr>
          </a:p>
          <a:p>
            <a:pPr indent="-327025" lvl="0" marL="457200" rtl="0" algn="l">
              <a:lnSpc>
                <a:spcPct val="100000"/>
              </a:lnSpc>
              <a:spcBef>
                <a:spcPts val="0"/>
              </a:spcBef>
              <a:spcAft>
                <a:spcPts val="0"/>
              </a:spcAft>
              <a:buSzPts val="1550"/>
              <a:buFont typeface="Calibri"/>
              <a:buAutoNum type="arabicPeriod"/>
            </a:pPr>
            <a:r>
              <a:rPr lang="en" sz="1550">
                <a:solidFill>
                  <a:srgbClr val="2D3B45"/>
                </a:solidFill>
                <a:latin typeface="Calibri"/>
                <a:ea typeface="Calibri"/>
                <a:cs typeface="Calibri"/>
                <a:sym typeface="Calibri"/>
              </a:rPr>
              <a:t>What is the format for delivering this education/outreach visualization. (e.g., infographic, movie, online model, etc.) </a:t>
            </a:r>
            <a:r>
              <a:rPr lang="en" sz="1550">
                <a:solidFill>
                  <a:srgbClr val="4472C4"/>
                </a:solidFill>
                <a:latin typeface="Calibri"/>
                <a:ea typeface="Calibri"/>
                <a:cs typeface="Calibri"/>
                <a:sym typeface="Calibri"/>
              </a:rPr>
              <a:t>infographic and annotated sketchfab model</a:t>
            </a:r>
            <a:endParaRPr sz="1550">
              <a:solidFill>
                <a:srgbClr val="2D3B45"/>
              </a:solidFill>
              <a:latin typeface="Calibri"/>
              <a:ea typeface="Calibri"/>
              <a:cs typeface="Calibri"/>
              <a:sym typeface="Calibri"/>
            </a:endParaRPr>
          </a:p>
          <a:p>
            <a:pPr indent="-327025" lvl="0" marL="457200" rtl="0" algn="l">
              <a:lnSpc>
                <a:spcPct val="100000"/>
              </a:lnSpc>
              <a:spcBef>
                <a:spcPts val="0"/>
              </a:spcBef>
              <a:spcAft>
                <a:spcPts val="0"/>
              </a:spcAft>
              <a:buSzPts val="1550"/>
              <a:buFont typeface="Calibri"/>
              <a:buAutoNum type="arabicPeriod"/>
            </a:pPr>
            <a:r>
              <a:rPr lang="en" sz="1550">
                <a:solidFill>
                  <a:srgbClr val="2D3B45"/>
                </a:solidFill>
                <a:latin typeface="Calibri"/>
                <a:ea typeface="Calibri"/>
                <a:cs typeface="Calibri"/>
                <a:sym typeface="Calibri"/>
              </a:rPr>
              <a:t>Show the intermediate or final result that includes </a:t>
            </a:r>
            <a:r>
              <a:rPr b="1" i="1" lang="en" sz="1550">
                <a:solidFill>
                  <a:srgbClr val="2D3B45"/>
                </a:solidFill>
                <a:latin typeface="Calibri"/>
                <a:ea typeface="Calibri"/>
                <a:cs typeface="Calibri"/>
                <a:sym typeface="Calibri"/>
              </a:rPr>
              <a:t>your</a:t>
            </a:r>
            <a:r>
              <a:rPr lang="en" sz="1550">
                <a:solidFill>
                  <a:srgbClr val="2D3B45"/>
                </a:solidFill>
                <a:latin typeface="Calibri"/>
                <a:ea typeface="Calibri"/>
                <a:cs typeface="Calibri"/>
                <a:sym typeface="Calibri"/>
              </a:rPr>
              <a:t> visualizations (not just the work of others.) – </a:t>
            </a:r>
            <a:r>
              <a:rPr lang="en" sz="1550">
                <a:solidFill>
                  <a:srgbClr val="4472C4"/>
                </a:solidFill>
                <a:latin typeface="Calibri"/>
                <a:ea typeface="Calibri"/>
                <a:cs typeface="Calibri"/>
                <a:sym typeface="Calibri"/>
              </a:rPr>
              <a:t>will show infographic poster and sketchfab</a:t>
            </a:r>
            <a:endParaRPr sz="1550">
              <a:solidFill>
                <a:srgbClr val="2D3B45"/>
              </a:solidFill>
              <a:latin typeface="Calibri"/>
              <a:ea typeface="Calibri"/>
              <a:cs typeface="Calibri"/>
              <a:sym typeface="Calibri"/>
            </a:endParaRPr>
          </a:p>
          <a:p>
            <a:pPr indent="0" lvl="0" marL="0" rtl="0" algn="l">
              <a:spcBef>
                <a:spcPts val="0"/>
              </a:spcBef>
              <a:spcAft>
                <a:spcPts val="1200"/>
              </a:spcAft>
              <a:buNone/>
            </a:pPr>
            <a:r>
              <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177775" y="177775"/>
            <a:ext cx="8829300" cy="48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u="sng">
                <a:solidFill>
                  <a:schemeClr val="hlink"/>
                </a:solidFill>
                <a:hlinkClick r:id="rId3"/>
              </a:rPr>
              <a:t>https://sketchfab.com/3d-models/yb31-1-a26b629e20164306ba6da2e5f2a4c2c3</a:t>
            </a:r>
            <a:r>
              <a:rPr lang="en"/>
              <a:t> </a:t>
            </a:r>
            <a:endParaRPr/>
          </a:p>
        </p:txBody>
      </p:sp>
      <p:pic>
        <p:nvPicPr>
          <p:cNvPr id="115" name="Google Shape;115;p23"/>
          <p:cNvPicPr preferRelativeResize="0"/>
          <p:nvPr/>
        </p:nvPicPr>
        <p:blipFill>
          <a:blip r:embed="rId4">
            <a:alphaModFix/>
          </a:blip>
          <a:stretch>
            <a:fillRect/>
          </a:stretch>
        </p:blipFill>
        <p:spPr>
          <a:xfrm>
            <a:off x="1147925" y="722898"/>
            <a:ext cx="1730029" cy="431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50">
                <a:solidFill>
                  <a:srgbClr val="2D3B45"/>
                </a:solidFill>
                <a:latin typeface="Calibri"/>
                <a:ea typeface="Calibri"/>
                <a:cs typeface="Calibri"/>
                <a:sym typeface="Calibri"/>
              </a:rPr>
              <a:t>Plan for the final stretch</a:t>
            </a:r>
            <a:endParaRPr sz="2350">
              <a:solidFill>
                <a:srgbClr val="2D3B45"/>
              </a:solidFill>
              <a:latin typeface="Calibri"/>
              <a:ea typeface="Calibri"/>
              <a:cs typeface="Calibri"/>
              <a:sym typeface="Calibri"/>
            </a:endParaRPr>
          </a:p>
          <a:p>
            <a:pPr indent="0" lvl="0" marL="0" rtl="0" algn="l">
              <a:spcBef>
                <a:spcPts val="0"/>
              </a:spcBef>
              <a:spcAft>
                <a:spcPts val="0"/>
              </a:spcAft>
              <a:buNone/>
            </a:pPr>
            <a:r>
              <a:t/>
            </a:r>
            <a:endParaRPr sz="2350"/>
          </a:p>
        </p:txBody>
      </p:sp>
      <p:sp>
        <p:nvSpPr>
          <p:cNvPr id="121" name="Google Shape;121;p24"/>
          <p:cNvSpPr txBox="1"/>
          <p:nvPr>
            <p:ph idx="1" type="body"/>
          </p:nvPr>
        </p:nvSpPr>
        <p:spPr>
          <a:xfrm>
            <a:off x="311700" y="748775"/>
            <a:ext cx="8520600" cy="448200"/>
          </a:xfrm>
          <a:prstGeom prst="rect">
            <a:avLst/>
          </a:prstGeom>
        </p:spPr>
        <p:txBody>
          <a:bodyPr anchorCtr="0" anchor="t" bIns="91425" lIns="91425" spcFirstLastPara="1" rIns="91425" wrap="square" tIns="91425">
            <a:normAutofit/>
          </a:bodyPr>
          <a:lstStyle/>
          <a:p>
            <a:pPr indent="-327025" lvl="0" marL="457200" rtl="0" algn="l">
              <a:lnSpc>
                <a:spcPct val="100000"/>
              </a:lnSpc>
              <a:spcBef>
                <a:spcPts val="0"/>
              </a:spcBef>
              <a:spcAft>
                <a:spcPts val="1200"/>
              </a:spcAft>
              <a:buClr>
                <a:srgbClr val="2D3B45"/>
              </a:buClr>
              <a:buSzPts val="1550"/>
              <a:buAutoNum type="arabicPeriod"/>
            </a:pPr>
            <a:r>
              <a:rPr lang="en" sz="1550">
                <a:solidFill>
                  <a:srgbClr val="2D3B45"/>
                </a:solidFill>
                <a:latin typeface="Calibri"/>
                <a:ea typeface="Calibri"/>
                <a:cs typeface="Calibri"/>
                <a:sym typeface="Calibri"/>
              </a:rPr>
              <a:t>What remains to be done? Who is responsible for which parts?</a:t>
            </a:r>
            <a:endParaRPr sz="1550"/>
          </a:p>
        </p:txBody>
      </p:sp>
      <p:graphicFrame>
        <p:nvGraphicFramePr>
          <p:cNvPr id="122" name="Google Shape;122;p24"/>
          <p:cNvGraphicFramePr/>
          <p:nvPr/>
        </p:nvGraphicFramePr>
        <p:xfrm>
          <a:off x="773225" y="1142995"/>
          <a:ext cx="3000000" cy="3000000"/>
        </p:xfrm>
        <a:graphic>
          <a:graphicData uri="http://schemas.openxmlformats.org/drawingml/2006/table">
            <a:tbl>
              <a:tblPr>
                <a:noFill/>
                <a:tableStyleId>{BC6941B1-4BC7-4FE8-B58A-93B91EDCC5E9}</a:tableStyleId>
              </a:tblPr>
              <a:tblGrid>
                <a:gridCol w="2777375"/>
                <a:gridCol w="2777375"/>
                <a:gridCol w="2777375"/>
              </a:tblGrid>
              <a:tr h="408375">
                <a:tc>
                  <a:txBody>
                    <a:bodyPr/>
                    <a:lstStyle/>
                    <a:p>
                      <a:pPr indent="0" lvl="0" marL="0" rtl="0" algn="ctr">
                        <a:spcBef>
                          <a:spcPts val="0"/>
                        </a:spcBef>
                        <a:spcAft>
                          <a:spcPts val="0"/>
                        </a:spcAft>
                        <a:buNone/>
                      </a:pPr>
                      <a:r>
                        <a:rPr lang="en"/>
                        <a:t>Team Member</a:t>
                      </a:r>
                      <a:endParaRPr/>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Task</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Due Date</a:t>
                      </a:r>
                      <a:endParaRPr/>
                    </a:p>
                  </a:txBody>
                  <a:tcPr marT="91425" marB="91425" marR="91425" marL="91425"/>
                </a:tc>
              </a:tr>
              <a:tr h="1075775">
                <a:tc>
                  <a:txBody>
                    <a:bodyPr/>
                    <a:lstStyle/>
                    <a:p>
                      <a:pPr indent="0" lvl="0" marL="0" rtl="0" algn="l">
                        <a:spcBef>
                          <a:spcPts val="0"/>
                        </a:spcBef>
                        <a:spcAft>
                          <a:spcPts val="1200"/>
                        </a:spcAft>
                        <a:buNone/>
                      </a:pPr>
                      <a:r>
                        <a:rPr lang="en" sz="1550">
                          <a:solidFill>
                            <a:srgbClr val="2D3B45"/>
                          </a:solidFill>
                          <a:latin typeface="Calibri"/>
                          <a:ea typeface="Calibri"/>
                          <a:cs typeface="Calibri"/>
                          <a:sym typeface="Calibri"/>
                        </a:rPr>
                        <a:t>                   </a:t>
                      </a:r>
                      <a:r>
                        <a:rPr lang="en" sz="1550">
                          <a:solidFill>
                            <a:srgbClr val="2D3B45"/>
                          </a:solidFill>
                          <a:latin typeface="Calibri"/>
                          <a:ea typeface="Calibri"/>
                          <a:cs typeface="Calibri"/>
                          <a:sym typeface="Calibri"/>
                        </a:rPr>
                        <a:t>Rohan</a:t>
                      </a:r>
                      <a:endParaRPr sz="1550">
                        <a:solidFill>
                          <a:srgbClr val="2D3B45"/>
                        </a:solidFill>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yC11, yC31 – rendering/ graphs</a:t>
                      </a:r>
                      <a:endParaRPr sz="1550">
                        <a:solidFill>
                          <a:srgbClr val="2D3B45"/>
                        </a:solidFill>
                        <a:latin typeface="Calibri"/>
                        <a:ea typeface="Calibri"/>
                        <a:cs typeface="Calibri"/>
                        <a:sym typeface="Calibri"/>
                      </a:endParaRPr>
                    </a:p>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SketchFab – 3D Animation</a:t>
                      </a:r>
                      <a:endParaRPr sz="2050">
                        <a:solidFill>
                          <a:srgbClr val="2D3B45"/>
                        </a:solidFill>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a:t>12/04/2022</a:t>
                      </a:r>
                      <a:endParaRPr/>
                    </a:p>
                  </a:txBody>
                  <a:tcPr marT="91425" marB="91425" marR="91425" marL="91425"/>
                </a:tc>
              </a:tr>
              <a:tr h="918900">
                <a:tc>
                  <a:txBody>
                    <a:bodyPr/>
                    <a:lstStyle/>
                    <a:p>
                      <a:pPr indent="0" lvl="0" marL="0" rtl="0" algn="l">
                        <a:spcBef>
                          <a:spcPts val="0"/>
                        </a:spcBef>
                        <a:spcAft>
                          <a:spcPts val="1200"/>
                        </a:spcAft>
                        <a:buNone/>
                      </a:pPr>
                      <a:r>
                        <a:rPr lang="en" sz="1550">
                          <a:solidFill>
                            <a:srgbClr val="2D3B45"/>
                          </a:solidFill>
                          <a:latin typeface="Calibri"/>
                          <a:ea typeface="Calibri"/>
                          <a:cs typeface="Calibri"/>
                          <a:sym typeface="Calibri"/>
                        </a:rPr>
                        <a:t>                 Adheesh</a:t>
                      </a:r>
                      <a:endParaRPr sz="1900"/>
                    </a:p>
                  </a:txBody>
                  <a:tcPr marT="91425" marB="91425" marR="91425" marL="91425">
                    <a:lnT cap="flat" cmpd="sng" w="6350">
                      <a:solidFill>
                        <a:srgbClr val="000000"/>
                      </a:solidFill>
                      <a:prstDash val="solid"/>
                      <a:round/>
                      <a:headEnd len="sm" w="sm" type="none"/>
                      <a:tailEnd len="sm" w="sm" type="none"/>
                    </a:lnT>
                  </a:tcPr>
                </a:tc>
                <a:tc>
                  <a:txBody>
                    <a:bodyPr/>
                    <a:lstStyle/>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yB11 , yB31 - rendering/ graphs</a:t>
                      </a:r>
                      <a:endParaRPr sz="1550">
                        <a:solidFill>
                          <a:srgbClr val="2D3B45"/>
                        </a:solidFill>
                        <a:latin typeface="Calibri"/>
                        <a:ea typeface="Calibri"/>
                        <a:cs typeface="Calibri"/>
                        <a:sym typeface="Calibri"/>
                      </a:endParaRPr>
                    </a:p>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Collectome</a:t>
                      </a:r>
                      <a:endParaRPr sz="1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12/04/2022</a:t>
                      </a:r>
                      <a:endParaRPr/>
                    </a:p>
                  </a:txBody>
                  <a:tcPr marT="91425" marB="91425" marR="91425" marL="91425"/>
                </a:tc>
              </a:tr>
              <a:tr h="1075775">
                <a:tc>
                  <a:txBody>
                    <a:bodyPr/>
                    <a:lstStyle/>
                    <a:p>
                      <a:pPr indent="0" lvl="0" marL="0" rtl="0" algn="l">
                        <a:spcBef>
                          <a:spcPts val="0"/>
                        </a:spcBef>
                        <a:spcAft>
                          <a:spcPts val="0"/>
                        </a:spcAft>
                        <a:buNone/>
                      </a:pPr>
                      <a:r>
                        <a:rPr lang="en"/>
                        <a:t>               Rishika</a:t>
                      </a:r>
                      <a:endParaRPr/>
                    </a:p>
                  </a:txBody>
                  <a:tcPr marT="91425" marB="91425" marR="91425" marL="91425"/>
                </a:tc>
                <a:tc>
                  <a:txBody>
                    <a:bodyPr/>
                    <a:lstStyle/>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yA11 - rendering/ graphs</a:t>
                      </a:r>
                      <a:endParaRPr sz="1550">
                        <a:solidFill>
                          <a:srgbClr val="2D3B45"/>
                        </a:solidFill>
                        <a:latin typeface="Calibri"/>
                        <a:ea typeface="Calibri"/>
                        <a:cs typeface="Calibri"/>
                        <a:sym typeface="Calibri"/>
                      </a:endParaRPr>
                    </a:p>
                    <a:p>
                      <a:pPr indent="-327025" lvl="0" marL="457200" rtl="0" algn="l">
                        <a:spcBef>
                          <a:spcPts val="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Other/Glyphs exploration</a:t>
                      </a:r>
                      <a:endParaRPr sz="1550">
                        <a:solidFill>
                          <a:srgbClr val="2D3B45"/>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12/04/2022</a:t>
                      </a:r>
                      <a:endParaRPr/>
                    </a:p>
                  </a:txBody>
                  <a:tcPr marT="91425" marB="91425" marR="91425" marL="91425"/>
                </a:tc>
              </a:tr>
              <a:tr h="437150">
                <a:tc>
                  <a:txBody>
                    <a:bodyPr/>
                    <a:lstStyle/>
                    <a:p>
                      <a:pPr indent="0" lvl="0" marL="0" rtl="0" algn="ctr">
                        <a:spcBef>
                          <a:spcPts val="0"/>
                        </a:spcBef>
                        <a:spcAft>
                          <a:spcPts val="0"/>
                        </a:spcAft>
                        <a:buNone/>
                      </a:pPr>
                      <a:r>
                        <a:rPr lang="en"/>
                        <a:t>Common</a:t>
                      </a:r>
                      <a:endParaRPr/>
                    </a:p>
                  </a:txBody>
                  <a:tcPr marT="91425" marB="91425" marR="91425" marL="91425"/>
                </a:tc>
                <a:tc>
                  <a:txBody>
                    <a:bodyPr/>
                    <a:lstStyle/>
                    <a:p>
                      <a:pPr indent="-228600" lvl="0" marL="457200" rtl="0" algn="l">
                        <a:spcBef>
                          <a:spcPts val="0"/>
                        </a:spcBef>
                        <a:spcAft>
                          <a:spcPts val="1200"/>
                        </a:spcAft>
                        <a:buNone/>
                      </a:pPr>
                      <a:r>
                        <a:rPr lang="en" sz="1550">
                          <a:solidFill>
                            <a:srgbClr val="2D3B45"/>
                          </a:solidFill>
                          <a:latin typeface="Calibri"/>
                          <a:ea typeface="Calibri"/>
                          <a:cs typeface="Calibri"/>
                          <a:sym typeface="Calibri"/>
                        </a:rPr>
                        <a:t>Final Presentation Slides</a:t>
                      </a:r>
                      <a:endParaRPr sz="1550">
                        <a:solidFill>
                          <a:srgbClr val="2D3B45"/>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2350">
                <a:solidFill>
                  <a:srgbClr val="2D3B45"/>
                </a:solidFill>
                <a:latin typeface="Calibri"/>
                <a:ea typeface="Calibri"/>
                <a:cs typeface="Calibri"/>
                <a:sym typeface="Calibri"/>
              </a:rPr>
              <a:t>Questions from the group for Eric</a:t>
            </a:r>
            <a:endParaRPr sz="2350">
              <a:solidFill>
                <a:srgbClr val="2D3B45"/>
              </a:solidFill>
              <a:latin typeface="Calibri"/>
              <a:ea typeface="Calibri"/>
              <a:cs typeface="Calibri"/>
              <a:sym typeface="Calibri"/>
            </a:endParaRPr>
          </a:p>
          <a:p>
            <a:pPr indent="0" lvl="0" marL="0" rtl="0" algn="l">
              <a:spcBef>
                <a:spcPts val="1400"/>
              </a:spcBef>
              <a:spcAft>
                <a:spcPts val="0"/>
              </a:spcAft>
              <a:buNone/>
            </a:pPr>
            <a:r>
              <a:t/>
            </a:r>
            <a:endParaRPr sz="2350"/>
          </a:p>
        </p:txBody>
      </p:sp>
      <p:sp>
        <p:nvSpPr>
          <p:cNvPr id="128" name="Google Shape;128;p25"/>
          <p:cNvSpPr txBox="1"/>
          <p:nvPr>
            <p:ph idx="1" type="body"/>
          </p:nvPr>
        </p:nvSpPr>
        <p:spPr>
          <a:xfrm>
            <a:off x="266875" y="1152475"/>
            <a:ext cx="8520600" cy="3416400"/>
          </a:xfrm>
          <a:prstGeom prst="rect">
            <a:avLst/>
          </a:prstGeom>
        </p:spPr>
        <p:txBody>
          <a:bodyPr anchorCtr="0" anchor="t" bIns="91425" lIns="91425" spcFirstLastPara="1" rIns="91425" wrap="square" tIns="91425">
            <a:normAutofit fontScale="77500" lnSpcReduction="20000"/>
          </a:bodyPr>
          <a:lstStyle/>
          <a:p>
            <a:pPr indent="-304879" lvl="0" marL="457200" rtl="0" algn="l">
              <a:lnSpc>
                <a:spcPct val="115000"/>
              </a:lnSpc>
              <a:spcBef>
                <a:spcPts val="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After uploading gltf to sketchfab, contour is missing.</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For images and pdf’s, we need to upload to iu pages right? </a:t>
            </a:r>
            <a:r>
              <a:rPr lang="en" sz="1550">
                <a:solidFill>
                  <a:schemeClr val="dk1"/>
                </a:solidFill>
                <a:latin typeface="Calibri"/>
                <a:ea typeface="Calibri"/>
                <a:cs typeface="Calibri"/>
                <a:sym typeface="Calibri"/>
              </a:rPr>
              <a:t>Can we do it through Google Drive rather than using IU pages? </a:t>
            </a:r>
            <a:r>
              <a:rPr lang="en" sz="1550" u="sng">
                <a:solidFill>
                  <a:schemeClr val="hlink"/>
                </a:solidFill>
                <a:latin typeface="Calibri"/>
                <a:ea typeface="Calibri"/>
                <a:cs typeface="Calibri"/>
                <a:sym typeface="Calibri"/>
                <a:hlinkClick r:id="rId3"/>
              </a:rPr>
              <a:t>COLLECTOME</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Camera position fluctuations in the video.</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Sftp isn’t working…cyberduck or terminal</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Is it ok if we work on subsets for final presentation?</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Glyphs and stream tracing only with scalar variables ?</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Does it look too messy to show all the attributes together in simulation?</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How to simultaneously save the animation and graph window</a:t>
            </a:r>
            <a:endParaRPr sz="1550">
              <a:solidFill>
                <a:schemeClr val="dk1"/>
              </a:solidFill>
              <a:latin typeface="Calibri"/>
              <a:ea typeface="Calibri"/>
              <a:cs typeface="Calibri"/>
              <a:sym typeface="Calibri"/>
            </a:endParaRPr>
          </a:p>
          <a:p>
            <a:pPr indent="-304879" lvl="0" marL="457200" rtl="0" algn="l">
              <a:lnSpc>
                <a:spcPct val="115000"/>
              </a:lnSpc>
              <a:spcBef>
                <a:spcPts val="1000"/>
              </a:spcBef>
              <a:spcAft>
                <a:spcPts val="0"/>
              </a:spcAft>
              <a:buClr>
                <a:schemeClr val="dk1"/>
              </a:buClr>
              <a:buSzPct val="100000"/>
              <a:buFont typeface="Calibri"/>
              <a:buAutoNum type="arabicPeriod"/>
            </a:pPr>
            <a:r>
              <a:rPr lang="en" sz="1550">
                <a:solidFill>
                  <a:schemeClr val="dk1"/>
                </a:solidFill>
                <a:latin typeface="Calibri"/>
                <a:ea typeface="Calibri"/>
                <a:cs typeface="Calibri"/>
                <a:sym typeface="Calibri"/>
              </a:rPr>
              <a:t>When will the google form be available for exam grading doubts?</a:t>
            </a:r>
            <a:endParaRPr sz="155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21325"/>
            <a:ext cx="8520600" cy="5727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350">
                <a:solidFill>
                  <a:srgbClr val="2D3B45"/>
                </a:solidFill>
                <a:latin typeface="Calibri"/>
                <a:ea typeface="Calibri"/>
                <a:cs typeface="Calibri"/>
                <a:sym typeface="Calibri"/>
              </a:rPr>
              <a:t>Data Wrangling Tasks </a:t>
            </a:r>
            <a:endParaRPr b="1" sz="4100">
              <a:latin typeface="Calibri"/>
              <a:ea typeface="Calibri"/>
              <a:cs typeface="Calibri"/>
              <a:sym typeface="Calibri"/>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695325" rtl="0" algn="l">
              <a:lnSpc>
                <a:spcPct val="100000"/>
              </a:lnSpc>
              <a:spcBef>
                <a:spcPts val="140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Have you successfully downloaded </a:t>
            </a:r>
            <a:r>
              <a:rPr lang="en" sz="1550" u="sng">
                <a:solidFill>
                  <a:srgbClr val="2D3B45"/>
                </a:solidFill>
                <a:latin typeface="Calibri"/>
                <a:ea typeface="Calibri"/>
                <a:cs typeface="Calibri"/>
                <a:sym typeface="Calibri"/>
              </a:rPr>
              <a:t>all</a:t>
            </a:r>
            <a:r>
              <a:rPr lang="en" sz="1550">
                <a:solidFill>
                  <a:srgbClr val="2D3B45"/>
                </a:solidFill>
                <a:latin typeface="Calibri"/>
                <a:ea typeface="Calibri"/>
                <a:cs typeface="Calibri"/>
                <a:sym typeface="Calibri"/>
              </a:rPr>
              <a:t> of the data? </a:t>
            </a:r>
            <a:r>
              <a:rPr lang="en" sz="1550">
                <a:solidFill>
                  <a:srgbClr val="4472C4"/>
                </a:solidFill>
                <a:latin typeface="Calibri"/>
                <a:ea typeface="Calibri"/>
                <a:cs typeface="Calibri"/>
                <a:sym typeface="Calibri"/>
              </a:rPr>
              <a:t>–</a:t>
            </a:r>
            <a:endParaRPr sz="1550">
              <a:solidFill>
                <a:srgbClr val="4472C4"/>
              </a:solidFill>
              <a:latin typeface="Calibri"/>
              <a:ea typeface="Calibri"/>
              <a:cs typeface="Calibri"/>
              <a:sym typeface="Calibri"/>
            </a:endParaRPr>
          </a:p>
          <a:p>
            <a:pPr indent="0" lvl="0" marL="457200" rtl="0" algn="l">
              <a:lnSpc>
                <a:spcPct val="100000"/>
              </a:lnSpc>
              <a:spcBef>
                <a:spcPts val="1400"/>
              </a:spcBef>
              <a:spcAft>
                <a:spcPts val="0"/>
              </a:spcAft>
              <a:buNone/>
            </a:pPr>
            <a:r>
              <a:rPr lang="en" sz="1550">
                <a:solidFill>
                  <a:srgbClr val="4472C4"/>
                </a:solidFill>
                <a:latin typeface="Calibri"/>
                <a:ea typeface="Calibri"/>
                <a:cs typeface="Calibri"/>
                <a:sym typeface="Calibri"/>
              </a:rPr>
              <a:t>         Yes (we created shell scripts to download all individual vti files. Kept them for downloading overnight. requested account for slate. This made it possible to download all the datasets)</a:t>
            </a:r>
            <a:endParaRPr sz="1550">
              <a:solidFill>
                <a:srgbClr val="4472C4"/>
              </a:solidFill>
              <a:latin typeface="Calibri"/>
              <a:ea typeface="Calibri"/>
              <a:cs typeface="Calibri"/>
              <a:sym typeface="Calibri"/>
            </a:endParaRPr>
          </a:p>
          <a:p>
            <a:pPr indent="-327025" lvl="0" marL="695325" rtl="0" algn="l">
              <a:lnSpc>
                <a:spcPct val="100000"/>
              </a:lnSpc>
              <a:spcBef>
                <a:spcPts val="140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Have you successfully visualized more than a few timesteps in ParaView? </a:t>
            </a:r>
            <a:endParaRPr sz="1550">
              <a:solidFill>
                <a:srgbClr val="4472C4"/>
              </a:solidFill>
              <a:latin typeface="Calibri"/>
              <a:ea typeface="Calibri"/>
              <a:cs typeface="Calibri"/>
              <a:sym typeface="Calibri"/>
            </a:endParaRPr>
          </a:p>
          <a:p>
            <a:pPr indent="0" lvl="0" marL="457200" rtl="0" algn="l">
              <a:lnSpc>
                <a:spcPct val="100000"/>
              </a:lnSpc>
              <a:spcBef>
                <a:spcPts val="1400"/>
              </a:spcBef>
              <a:spcAft>
                <a:spcPts val="0"/>
              </a:spcAft>
              <a:buNone/>
            </a:pPr>
            <a:r>
              <a:rPr lang="en" sz="1550">
                <a:solidFill>
                  <a:srgbClr val="4472C4"/>
                </a:solidFill>
                <a:latin typeface="Calibri"/>
                <a:ea typeface="Calibri"/>
                <a:cs typeface="Calibri"/>
                <a:sym typeface="Calibri"/>
              </a:rPr>
              <a:t>        Yes (we managed to load and visualize all time steps for all the datasets)</a:t>
            </a:r>
            <a:endParaRPr sz="1550">
              <a:solidFill>
                <a:srgbClr val="4472C4"/>
              </a:solidFill>
              <a:latin typeface="Calibri"/>
              <a:ea typeface="Calibri"/>
              <a:cs typeface="Calibri"/>
              <a:sym typeface="Calibri"/>
            </a:endParaRPr>
          </a:p>
          <a:p>
            <a:pPr indent="-327025" lvl="0" marL="695325" rtl="0" algn="l">
              <a:lnSpc>
                <a:spcPct val="100000"/>
              </a:lnSpc>
              <a:spcBef>
                <a:spcPts val="1400"/>
              </a:spcBef>
              <a:spcAft>
                <a:spcPts val="0"/>
              </a:spcAft>
              <a:buClr>
                <a:srgbClr val="2D3B45"/>
              </a:buClr>
              <a:buSzPts val="1550"/>
              <a:buFont typeface="Calibri"/>
              <a:buAutoNum type="arabicPeriod"/>
            </a:pPr>
            <a:r>
              <a:rPr lang="en" sz="1550">
                <a:solidFill>
                  <a:srgbClr val="2D3B45"/>
                </a:solidFill>
                <a:latin typeface="Calibri"/>
                <a:ea typeface="Calibri"/>
                <a:cs typeface="Calibri"/>
                <a:sym typeface="Calibri"/>
              </a:rPr>
              <a:t>What is your strategy for breaking down the data size into manageable chunks? </a:t>
            </a:r>
            <a:endParaRPr sz="1550">
              <a:solidFill>
                <a:srgbClr val="4472C4"/>
              </a:solidFill>
              <a:latin typeface="Calibri"/>
              <a:ea typeface="Calibri"/>
              <a:cs typeface="Calibri"/>
              <a:sym typeface="Calibri"/>
            </a:endParaRPr>
          </a:p>
          <a:p>
            <a:pPr indent="0" lvl="0" marL="457200" rtl="0" algn="l">
              <a:lnSpc>
                <a:spcPct val="100000"/>
              </a:lnSpc>
              <a:spcBef>
                <a:spcPts val="1400"/>
              </a:spcBef>
              <a:spcAft>
                <a:spcPts val="0"/>
              </a:spcAft>
              <a:buNone/>
            </a:pPr>
            <a:r>
              <a:rPr lang="en" sz="1550">
                <a:solidFill>
                  <a:srgbClr val="4472C4"/>
                </a:solidFill>
                <a:latin typeface="Calibri"/>
                <a:ea typeface="Calibri"/>
                <a:cs typeface="Calibri"/>
                <a:sym typeface="Calibri"/>
              </a:rPr>
              <a:t>        We took a subset of vti files and tried to experiment with multiple filters and views and visualizations that help show the impact of the asteroid</a:t>
            </a:r>
            <a:endParaRPr sz="1550">
              <a:solidFill>
                <a:srgbClr val="4472C4"/>
              </a:solidFill>
              <a:latin typeface="Calibri"/>
              <a:ea typeface="Calibri"/>
              <a:cs typeface="Calibri"/>
              <a:sym typeface="Calibri"/>
            </a:endParaRPr>
          </a:p>
          <a:p>
            <a:pPr indent="0" lvl="0" marL="0" rtl="0" algn="l">
              <a:spcBef>
                <a:spcPts val="0"/>
              </a:spcBef>
              <a:spcAft>
                <a:spcPts val="1200"/>
              </a:spcAft>
              <a:buNone/>
            </a:pPr>
            <a:r>
              <a:t/>
            </a:r>
            <a:endParaRPr sz="2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50">
                <a:solidFill>
                  <a:srgbClr val="2D3B45"/>
                </a:solidFill>
                <a:latin typeface="Calibri"/>
                <a:ea typeface="Calibri"/>
                <a:cs typeface="Calibri"/>
                <a:sym typeface="Calibri"/>
              </a:rPr>
              <a:t>Scientific Representations</a:t>
            </a:r>
            <a:endParaRPr b="1" sz="4000">
              <a:latin typeface="Calibri"/>
              <a:ea typeface="Calibri"/>
              <a:cs typeface="Calibri"/>
              <a:sym typeface="Calibri"/>
            </a:endParaRPr>
          </a:p>
        </p:txBody>
      </p:sp>
      <p:sp>
        <p:nvSpPr>
          <p:cNvPr id="67" name="Google Shape;67;p15"/>
          <p:cNvSpPr txBox="1"/>
          <p:nvPr>
            <p:ph idx="1" type="body"/>
          </p:nvPr>
        </p:nvSpPr>
        <p:spPr>
          <a:xfrm>
            <a:off x="311700" y="930100"/>
            <a:ext cx="8520600" cy="3638700"/>
          </a:xfrm>
          <a:prstGeom prst="rect">
            <a:avLst/>
          </a:prstGeom>
        </p:spPr>
        <p:txBody>
          <a:bodyPr anchorCtr="0" anchor="t" bIns="91425" lIns="91425" spcFirstLastPara="1" rIns="91425" wrap="square" tIns="91425">
            <a:normAutofit fontScale="92500" lnSpcReduction="10000"/>
          </a:bodyPr>
          <a:lstStyle/>
          <a:p>
            <a:pPr indent="-319643" lvl="0" marL="457200" rtl="0" algn="l">
              <a:lnSpc>
                <a:spcPct val="115000"/>
              </a:lnSpc>
              <a:spcBef>
                <a:spcPts val="0"/>
              </a:spcBef>
              <a:spcAft>
                <a:spcPts val="0"/>
              </a:spcAft>
              <a:buClr>
                <a:srgbClr val="2D3B45"/>
              </a:buClr>
              <a:buSzPct val="100000"/>
              <a:buFont typeface="Calibri"/>
              <a:buAutoNum type="arabicPeriod"/>
            </a:pPr>
            <a:r>
              <a:rPr lang="en" sz="1550">
                <a:solidFill>
                  <a:srgbClr val="2D3B45"/>
                </a:solidFill>
                <a:latin typeface="Calibri"/>
                <a:ea typeface="Calibri"/>
                <a:cs typeface="Calibri"/>
                <a:sym typeface="Calibri"/>
              </a:rPr>
              <a:t>What visualization representation(s) will you deliver? </a:t>
            </a:r>
            <a:endParaRPr sz="1550">
              <a:solidFill>
                <a:srgbClr val="2D3B45"/>
              </a:solidFill>
              <a:latin typeface="Calibri"/>
              <a:ea typeface="Calibri"/>
              <a:cs typeface="Calibri"/>
              <a:sym typeface="Calibri"/>
            </a:endParaRPr>
          </a:p>
          <a:p>
            <a:pPr indent="-319643" lvl="0" marL="914400" rtl="0" algn="l">
              <a:lnSpc>
                <a:spcPct val="115000"/>
              </a:lnSpc>
              <a:spcBef>
                <a:spcPts val="1000"/>
              </a:spcBef>
              <a:spcAft>
                <a:spcPts val="0"/>
              </a:spcAft>
              <a:buClr>
                <a:srgbClr val="4472C4"/>
              </a:buClr>
              <a:buSzPct val="100000"/>
              <a:buFont typeface="Calibri"/>
              <a:buChar char="●"/>
            </a:pPr>
            <a:r>
              <a:rPr lang="en" sz="1550">
                <a:solidFill>
                  <a:srgbClr val="4472C4"/>
                </a:solidFill>
                <a:latin typeface="Calibri"/>
                <a:ea typeface="Calibri"/>
                <a:cs typeface="Calibri"/>
                <a:sym typeface="Calibri"/>
              </a:rPr>
              <a:t>Majority of our visualizations are in .movies, images and 3D sketchfab visualization which intended to show the difference between airburst and  non airburst simulations and effect of tsunami or pressure waves on water. </a:t>
            </a:r>
            <a:endParaRPr sz="1550">
              <a:solidFill>
                <a:srgbClr val="4472C4"/>
              </a:solidFill>
              <a:latin typeface="Calibri"/>
              <a:ea typeface="Calibri"/>
              <a:cs typeface="Calibri"/>
              <a:sym typeface="Calibri"/>
            </a:endParaRPr>
          </a:p>
          <a:p>
            <a:pPr indent="-319643" lvl="0" marL="914400" rtl="0" algn="l">
              <a:lnSpc>
                <a:spcPct val="115000"/>
              </a:lnSpc>
              <a:spcBef>
                <a:spcPts val="1000"/>
              </a:spcBef>
              <a:spcAft>
                <a:spcPts val="0"/>
              </a:spcAft>
              <a:buClr>
                <a:srgbClr val="4472C4"/>
              </a:buClr>
              <a:buSzPct val="100000"/>
              <a:buFont typeface="Calibri"/>
              <a:buChar char="●"/>
            </a:pPr>
            <a:r>
              <a:rPr lang="en" sz="1550">
                <a:solidFill>
                  <a:srgbClr val="4472C4"/>
                </a:solidFill>
                <a:latin typeface="Calibri"/>
                <a:ea typeface="Calibri"/>
                <a:cs typeface="Calibri"/>
                <a:sym typeface="Calibri"/>
              </a:rPr>
              <a:t>We also plan to have supporting graphs to show the variations in parameters. </a:t>
            </a:r>
            <a:endParaRPr sz="1550">
              <a:solidFill>
                <a:srgbClr val="4472C4"/>
              </a:solidFill>
              <a:latin typeface="Calibri"/>
              <a:ea typeface="Calibri"/>
              <a:cs typeface="Calibri"/>
              <a:sym typeface="Calibri"/>
            </a:endParaRPr>
          </a:p>
          <a:p>
            <a:pPr indent="-319643" lvl="0" marL="914400" rtl="0" algn="l">
              <a:lnSpc>
                <a:spcPct val="115000"/>
              </a:lnSpc>
              <a:spcBef>
                <a:spcPts val="1000"/>
              </a:spcBef>
              <a:spcAft>
                <a:spcPts val="0"/>
              </a:spcAft>
              <a:buClr>
                <a:srgbClr val="4472C4"/>
              </a:buClr>
              <a:buSzPct val="100000"/>
              <a:buFont typeface="Calibri"/>
              <a:buChar char="●"/>
            </a:pPr>
            <a:r>
              <a:rPr lang="en" sz="1550">
                <a:solidFill>
                  <a:srgbClr val="4472C4"/>
                </a:solidFill>
                <a:latin typeface="Calibri"/>
                <a:ea typeface="Calibri"/>
                <a:cs typeface="Calibri"/>
                <a:sym typeface="Calibri"/>
              </a:rPr>
              <a:t>Also exploring visualizations on sketchFab as well. </a:t>
            </a:r>
            <a:endParaRPr sz="1550">
              <a:solidFill>
                <a:srgbClr val="4472C4"/>
              </a:solidFill>
              <a:latin typeface="Calibri"/>
              <a:ea typeface="Calibri"/>
              <a:cs typeface="Calibri"/>
              <a:sym typeface="Calibri"/>
            </a:endParaRPr>
          </a:p>
          <a:p>
            <a:pPr indent="-319643" lvl="0" marL="914400" rtl="0" algn="l">
              <a:lnSpc>
                <a:spcPct val="115000"/>
              </a:lnSpc>
              <a:spcBef>
                <a:spcPts val="1000"/>
              </a:spcBef>
              <a:spcAft>
                <a:spcPts val="0"/>
              </a:spcAft>
              <a:buClr>
                <a:srgbClr val="4472C4"/>
              </a:buClr>
              <a:buSzPct val="100000"/>
              <a:buFont typeface="Calibri"/>
              <a:buChar char="●"/>
            </a:pPr>
            <a:r>
              <a:rPr lang="en" sz="1550">
                <a:solidFill>
                  <a:srgbClr val="4472C4"/>
                </a:solidFill>
                <a:latin typeface="Calibri"/>
                <a:ea typeface="Calibri"/>
                <a:cs typeface="Calibri"/>
                <a:sym typeface="Calibri"/>
              </a:rPr>
              <a:t>Plan to </a:t>
            </a:r>
            <a:r>
              <a:rPr lang="en" sz="1550">
                <a:solidFill>
                  <a:srgbClr val="4472C4"/>
                </a:solidFill>
                <a:latin typeface="Calibri"/>
                <a:ea typeface="Calibri"/>
                <a:cs typeface="Calibri"/>
                <a:sym typeface="Calibri"/>
              </a:rPr>
              <a:t>improve</a:t>
            </a:r>
            <a:r>
              <a:rPr lang="en" sz="1550">
                <a:solidFill>
                  <a:srgbClr val="4472C4"/>
                </a:solidFill>
                <a:latin typeface="Calibri"/>
                <a:ea typeface="Calibri"/>
                <a:cs typeface="Calibri"/>
                <a:sym typeface="Calibri"/>
              </a:rPr>
              <a:t> the outreach infographic. </a:t>
            </a:r>
            <a:endParaRPr sz="1550">
              <a:solidFill>
                <a:srgbClr val="4472C4"/>
              </a:solidFill>
              <a:latin typeface="Calibri"/>
              <a:ea typeface="Calibri"/>
              <a:cs typeface="Calibri"/>
              <a:sym typeface="Calibri"/>
            </a:endParaRPr>
          </a:p>
          <a:p>
            <a:pPr indent="0" lvl="0" marL="0" rtl="0" algn="l">
              <a:lnSpc>
                <a:spcPct val="115000"/>
              </a:lnSpc>
              <a:spcBef>
                <a:spcPts val="1000"/>
              </a:spcBef>
              <a:spcAft>
                <a:spcPts val="0"/>
              </a:spcAft>
              <a:buNone/>
            </a:pPr>
            <a:r>
              <a:t/>
            </a:r>
            <a:endParaRPr sz="1550">
              <a:solidFill>
                <a:srgbClr val="4472C4"/>
              </a:solidFill>
              <a:latin typeface="Calibri"/>
              <a:ea typeface="Calibri"/>
              <a:cs typeface="Calibri"/>
              <a:sym typeface="Calibri"/>
            </a:endParaRPr>
          </a:p>
          <a:p>
            <a:pPr indent="-319643" lvl="0" marL="457200" rtl="0" algn="l">
              <a:lnSpc>
                <a:spcPct val="115000"/>
              </a:lnSpc>
              <a:spcBef>
                <a:spcPts val="1000"/>
              </a:spcBef>
              <a:spcAft>
                <a:spcPts val="0"/>
              </a:spcAft>
              <a:buClr>
                <a:srgbClr val="2D3B45"/>
              </a:buClr>
              <a:buSzPct val="100000"/>
              <a:buFont typeface="Calibri"/>
              <a:buAutoNum type="arabicPeriod"/>
            </a:pPr>
            <a:r>
              <a:rPr lang="en" sz="1550">
                <a:solidFill>
                  <a:srgbClr val="2D3B45"/>
                </a:solidFill>
                <a:latin typeface="Calibri"/>
                <a:ea typeface="Calibri"/>
                <a:cs typeface="Calibri"/>
                <a:sym typeface="Calibri"/>
              </a:rPr>
              <a:t>Show the intermediate or final results of </a:t>
            </a:r>
            <a:r>
              <a:rPr b="1" i="1" lang="en" sz="1550">
                <a:solidFill>
                  <a:srgbClr val="2D3B45"/>
                </a:solidFill>
                <a:latin typeface="Calibri"/>
                <a:ea typeface="Calibri"/>
                <a:cs typeface="Calibri"/>
                <a:sym typeface="Calibri"/>
              </a:rPr>
              <a:t>your</a:t>
            </a:r>
            <a:r>
              <a:rPr lang="en" sz="1550">
                <a:solidFill>
                  <a:srgbClr val="2D3B45"/>
                </a:solidFill>
                <a:latin typeface="Calibri"/>
                <a:ea typeface="Calibri"/>
                <a:cs typeface="Calibri"/>
                <a:sym typeface="Calibri"/>
              </a:rPr>
              <a:t> visualizations (</a:t>
            </a:r>
            <a:r>
              <a:rPr b="1" lang="en" sz="1550" u="sng">
                <a:solidFill>
                  <a:srgbClr val="2D3B45"/>
                </a:solidFill>
                <a:latin typeface="Calibri"/>
                <a:ea typeface="Calibri"/>
                <a:cs typeface="Calibri"/>
                <a:sym typeface="Calibri"/>
              </a:rPr>
              <a:t>not</a:t>
            </a:r>
            <a:r>
              <a:rPr lang="en" sz="1550">
                <a:solidFill>
                  <a:srgbClr val="2D3B45"/>
                </a:solidFill>
                <a:latin typeface="Calibri"/>
                <a:ea typeface="Calibri"/>
                <a:cs typeface="Calibri"/>
                <a:sym typeface="Calibri"/>
              </a:rPr>
              <a:t> the work of contestant submissions.) </a:t>
            </a:r>
            <a:endParaRPr sz="1550">
              <a:solidFill>
                <a:srgbClr val="2D3B45"/>
              </a:solidFill>
              <a:latin typeface="Calibri"/>
              <a:ea typeface="Calibri"/>
              <a:cs typeface="Calibri"/>
              <a:sym typeface="Calibri"/>
            </a:endParaRPr>
          </a:p>
          <a:p>
            <a:pPr indent="-319643" lvl="0" marL="914400" rtl="0" algn="l">
              <a:lnSpc>
                <a:spcPct val="115000"/>
              </a:lnSpc>
              <a:spcBef>
                <a:spcPts val="1000"/>
              </a:spcBef>
              <a:spcAft>
                <a:spcPts val="1000"/>
              </a:spcAft>
              <a:buClr>
                <a:srgbClr val="4472C4"/>
              </a:buClr>
              <a:buSzPct val="100000"/>
              <a:buFont typeface="Calibri"/>
              <a:buChar char="●"/>
            </a:pPr>
            <a:r>
              <a:rPr lang="en" sz="1550">
                <a:solidFill>
                  <a:srgbClr val="4472C4"/>
                </a:solidFill>
                <a:latin typeface="Calibri"/>
                <a:ea typeface="Calibri"/>
                <a:cs typeface="Calibri"/>
                <a:sym typeface="Calibri"/>
              </a:rPr>
              <a:t>We have successfully explored different options of contours and different </a:t>
            </a:r>
            <a:r>
              <a:rPr lang="en" sz="1550">
                <a:solidFill>
                  <a:srgbClr val="4472C4"/>
                </a:solidFill>
                <a:latin typeface="Calibri"/>
                <a:ea typeface="Calibri"/>
                <a:cs typeface="Calibri"/>
                <a:sym typeface="Calibri"/>
              </a:rPr>
              <a:t>representations</a:t>
            </a:r>
            <a:r>
              <a:rPr lang="en" sz="1550">
                <a:solidFill>
                  <a:srgbClr val="4472C4"/>
                </a:solidFill>
                <a:latin typeface="Calibri"/>
                <a:ea typeface="Calibri"/>
                <a:cs typeface="Calibri"/>
                <a:sym typeface="Calibri"/>
              </a:rPr>
              <a:t> with different variables and got few visualizations.</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457700"/>
            <a:ext cx="8520600" cy="671100"/>
          </a:xfrm>
          <a:prstGeom prst="rect">
            <a:avLst/>
          </a:prstGeom>
        </p:spPr>
        <p:txBody>
          <a:bodyPr anchorCtr="0" anchor="t" bIns="91425" lIns="91425" spcFirstLastPara="1" rIns="91425" wrap="square" tIns="91425">
            <a:noAutofit/>
          </a:bodyPr>
          <a:lstStyle/>
          <a:p>
            <a:pPr indent="-325437" lvl="0" marL="457200" rtl="0" algn="l">
              <a:lnSpc>
                <a:spcPct val="95000"/>
              </a:lnSpc>
              <a:spcBef>
                <a:spcPts val="0"/>
              </a:spcBef>
              <a:spcAft>
                <a:spcPts val="0"/>
              </a:spcAft>
              <a:buClr>
                <a:schemeClr val="dk1"/>
              </a:buClr>
              <a:buSzPts val="1525"/>
              <a:buChar char="●"/>
            </a:pPr>
            <a:r>
              <a:rPr lang="en" sz="1525">
                <a:solidFill>
                  <a:schemeClr val="dk1"/>
                </a:solidFill>
              </a:rPr>
              <a:t>yA31 contour representation with most of the variables to note the 45 degree impact of </a:t>
            </a:r>
            <a:r>
              <a:rPr lang="en" sz="1525">
                <a:solidFill>
                  <a:schemeClr val="dk1"/>
                </a:solidFill>
              </a:rPr>
              <a:t>asteroid without airburst</a:t>
            </a:r>
            <a:r>
              <a:rPr lang="en" sz="1525">
                <a:solidFill>
                  <a:schemeClr val="dk1"/>
                </a:solidFill>
              </a:rPr>
              <a:t> on water to observe the pressure, temperature and sound waves:</a:t>
            </a:r>
            <a:endParaRPr sz="1525">
              <a:solidFill>
                <a:schemeClr val="dk1"/>
              </a:solidFill>
            </a:endParaRPr>
          </a:p>
          <a:p>
            <a:pPr indent="0" lvl="0" marL="0" rtl="0" algn="l">
              <a:lnSpc>
                <a:spcPct val="95000"/>
              </a:lnSpc>
              <a:spcBef>
                <a:spcPts val="1200"/>
              </a:spcBef>
              <a:spcAft>
                <a:spcPts val="1200"/>
              </a:spcAft>
              <a:buSzPts val="688"/>
              <a:buNone/>
            </a:pPr>
            <a:r>
              <a:t/>
            </a:r>
            <a:endParaRPr sz="1525">
              <a:solidFill>
                <a:schemeClr val="dk1"/>
              </a:solidFill>
            </a:endParaRPr>
          </a:p>
        </p:txBody>
      </p:sp>
      <p:pic>
        <p:nvPicPr>
          <p:cNvPr id="73" name="Google Shape;73;p16" title="yA31_new.avi">
            <a:hlinkClick r:id="rId3"/>
          </p:cNvPr>
          <p:cNvPicPr preferRelativeResize="0"/>
          <p:nvPr/>
        </p:nvPicPr>
        <p:blipFill>
          <a:blip r:embed="rId4">
            <a:alphaModFix/>
          </a:blip>
          <a:stretch>
            <a:fillRect/>
          </a:stretch>
        </p:blipFill>
        <p:spPr>
          <a:xfrm>
            <a:off x="1990175" y="1270000"/>
            <a:ext cx="5450525"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yB11 contour representation with pressure and volume fraction of asteroid to visualize the airburst</a:t>
            </a:r>
            <a:endParaRPr sz="1500"/>
          </a:p>
        </p:txBody>
      </p:sp>
      <p:pic>
        <p:nvPicPr>
          <p:cNvPr id="79" name="Google Shape;79;p17" title="yB11.avi">
            <a:hlinkClick r:id="rId3"/>
          </p:cNvPr>
          <p:cNvPicPr preferRelativeResize="0"/>
          <p:nvPr/>
        </p:nvPicPr>
        <p:blipFill>
          <a:blip r:embed="rId4">
            <a:alphaModFix/>
          </a:blip>
          <a:stretch>
            <a:fillRect/>
          </a:stretch>
        </p:blipFill>
        <p:spPr>
          <a:xfrm>
            <a:off x="2142575" y="1246325"/>
            <a:ext cx="4805075"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chemeClr val="dk1"/>
              </a:buClr>
              <a:buSzPts val="1500"/>
              <a:buChar char="●"/>
            </a:pPr>
            <a:r>
              <a:rPr lang="en" sz="1500"/>
              <a:t>yA32 contour representation all most of the variables to note the 60 degrees impact of asteroid without airburst on water to observe pressure and temperature effects</a:t>
            </a:r>
            <a:endParaRPr sz="1500"/>
          </a:p>
          <a:p>
            <a:pPr indent="0" lvl="0" marL="0" rtl="0" algn="l">
              <a:spcBef>
                <a:spcPts val="1200"/>
              </a:spcBef>
              <a:spcAft>
                <a:spcPts val="0"/>
              </a:spcAft>
              <a:buNone/>
            </a:pPr>
            <a:r>
              <a:t/>
            </a:r>
            <a:endParaRPr sz="1500"/>
          </a:p>
        </p:txBody>
      </p:sp>
      <p:pic>
        <p:nvPicPr>
          <p:cNvPr id="85" name="Google Shape;85;p18" title="yA32_1.avi">
            <a:hlinkClick r:id="rId3"/>
          </p:cNvPr>
          <p:cNvPicPr preferRelativeResize="0"/>
          <p:nvPr/>
        </p:nvPicPr>
        <p:blipFill>
          <a:blip r:embed="rId4">
            <a:alphaModFix/>
          </a:blip>
          <a:stretch>
            <a:fillRect/>
          </a:stretch>
        </p:blipFill>
        <p:spPr>
          <a:xfrm>
            <a:off x="1396250" y="1091675"/>
            <a:ext cx="6792844"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yB31 contour representation with pressure and volume fraction of asteroid</a:t>
            </a:r>
            <a:endParaRPr sz="1500"/>
          </a:p>
        </p:txBody>
      </p:sp>
      <p:pic>
        <p:nvPicPr>
          <p:cNvPr id="91" name="Google Shape;91;p19" title="yb31_2.avi">
            <a:hlinkClick r:id="rId3"/>
          </p:cNvPr>
          <p:cNvPicPr preferRelativeResize="0"/>
          <p:nvPr/>
        </p:nvPicPr>
        <p:blipFill>
          <a:blip r:embed="rId4">
            <a:alphaModFix/>
          </a:blip>
          <a:stretch>
            <a:fillRect/>
          </a:stretch>
        </p:blipFill>
        <p:spPr>
          <a:xfrm>
            <a:off x="1990150" y="1114100"/>
            <a:ext cx="5035950" cy="35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33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a:t>
            </a:r>
            <a:endParaRPr/>
          </a:p>
        </p:txBody>
      </p:sp>
      <p:pic>
        <p:nvPicPr>
          <p:cNvPr id="97" name="Google Shape;97;p20"/>
          <p:cNvPicPr preferRelativeResize="0"/>
          <p:nvPr/>
        </p:nvPicPr>
        <p:blipFill rotWithShape="1">
          <a:blip r:embed="rId3">
            <a:alphaModFix/>
          </a:blip>
          <a:srcRect b="3864" l="0" r="0" t="11397"/>
          <a:stretch/>
        </p:blipFill>
        <p:spPr>
          <a:xfrm>
            <a:off x="1223025" y="974900"/>
            <a:ext cx="7033226" cy="3843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50">
                <a:solidFill>
                  <a:srgbClr val="2D3B45"/>
                </a:solidFill>
                <a:latin typeface="Calibri"/>
                <a:ea typeface="Calibri"/>
                <a:cs typeface="Calibri"/>
                <a:sym typeface="Calibri"/>
              </a:rPr>
              <a:t>What visualization work remains to be completed? </a:t>
            </a:r>
            <a:endParaRPr sz="2350">
              <a:solidFill>
                <a:srgbClr val="2D3B45"/>
              </a:solidFill>
              <a:latin typeface="Calibri"/>
              <a:ea typeface="Calibri"/>
              <a:cs typeface="Calibri"/>
              <a:sym typeface="Calibri"/>
            </a:endParaRPr>
          </a:p>
          <a:p>
            <a:pPr indent="0" lvl="0" marL="0" rtl="0" algn="l">
              <a:spcBef>
                <a:spcPts val="0"/>
              </a:spcBef>
              <a:spcAft>
                <a:spcPts val="0"/>
              </a:spcAft>
              <a:buNone/>
            </a:pPr>
            <a:r>
              <a:t/>
            </a:r>
            <a:endParaRPr sz="235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4472C4"/>
              </a:buClr>
              <a:buSzPts val="1500"/>
              <a:buFont typeface="Calibri"/>
              <a:buChar char="●"/>
            </a:pPr>
            <a:r>
              <a:rPr lang="en" sz="1500">
                <a:solidFill>
                  <a:srgbClr val="4472C4"/>
                </a:solidFill>
                <a:latin typeface="Calibri"/>
                <a:ea typeface="Calibri"/>
                <a:cs typeface="Calibri"/>
                <a:sym typeface="Calibri"/>
              </a:rPr>
              <a:t>Sketchfab visualizations</a:t>
            </a:r>
            <a:endParaRPr sz="1500">
              <a:solidFill>
                <a:srgbClr val="4472C4"/>
              </a:solidFill>
              <a:latin typeface="Calibri"/>
              <a:ea typeface="Calibri"/>
              <a:cs typeface="Calibri"/>
              <a:sym typeface="Calibri"/>
            </a:endParaRPr>
          </a:p>
          <a:p>
            <a:pPr indent="-323850" lvl="0" marL="457200" rtl="0" algn="l">
              <a:lnSpc>
                <a:spcPct val="115000"/>
              </a:lnSpc>
              <a:spcBef>
                <a:spcPts val="1000"/>
              </a:spcBef>
              <a:spcAft>
                <a:spcPts val="0"/>
              </a:spcAft>
              <a:buClr>
                <a:srgbClr val="4472C4"/>
              </a:buClr>
              <a:buSzPts val="1500"/>
              <a:buFont typeface="Calibri"/>
              <a:buChar char="●"/>
            </a:pPr>
            <a:r>
              <a:rPr lang="en" sz="1500">
                <a:solidFill>
                  <a:srgbClr val="4472C4"/>
                </a:solidFill>
                <a:latin typeface="Calibri"/>
                <a:ea typeface="Calibri"/>
                <a:cs typeface="Calibri"/>
                <a:sym typeface="Calibri"/>
              </a:rPr>
              <a:t>Final renderings of the videos </a:t>
            </a:r>
            <a:endParaRPr sz="1500">
              <a:solidFill>
                <a:srgbClr val="4472C4"/>
              </a:solidFill>
              <a:latin typeface="Calibri"/>
              <a:ea typeface="Calibri"/>
              <a:cs typeface="Calibri"/>
              <a:sym typeface="Calibri"/>
            </a:endParaRPr>
          </a:p>
          <a:p>
            <a:pPr indent="-323850" lvl="0" marL="457200" rtl="0" algn="l">
              <a:lnSpc>
                <a:spcPct val="115000"/>
              </a:lnSpc>
              <a:spcBef>
                <a:spcPts val="1000"/>
              </a:spcBef>
              <a:spcAft>
                <a:spcPts val="0"/>
              </a:spcAft>
              <a:buClr>
                <a:srgbClr val="4472C4"/>
              </a:buClr>
              <a:buSzPts val="1500"/>
              <a:buFont typeface="Calibri"/>
              <a:buChar char="●"/>
            </a:pPr>
            <a:r>
              <a:rPr lang="en" sz="1500">
                <a:solidFill>
                  <a:srgbClr val="4472C4"/>
                </a:solidFill>
                <a:latin typeface="Calibri"/>
                <a:ea typeface="Calibri"/>
                <a:cs typeface="Calibri"/>
                <a:sym typeface="Calibri"/>
              </a:rPr>
              <a:t>Looking into graphs options as it is taking long time</a:t>
            </a:r>
            <a:endParaRPr sz="1500">
              <a:solidFill>
                <a:srgbClr val="4472C4"/>
              </a:solidFill>
              <a:latin typeface="Calibri"/>
              <a:ea typeface="Calibri"/>
              <a:cs typeface="Calibri"/>
              <a:sym typeface="Calibri"/>
            </a:endParaRPr>
          </a:p>
          <a:p>
            <a:pPr indent="-323850" lvl="0" marL="457200" rtl="0" algn="l">
              <a:lnSpc>
                <a:spcPct val="115000"/>
              </a:lnSpc>
              <a:spcBef>
                <a:spcPts val="1000"/>
              </a:spcBef>
              <a:spcAft>
                <a:spcPts val="0"/>
              </a:spcAft>
              <a:buClr>
                <a:srgbClr val="4472C4"/>
              </a:buClr>
              <a:buSzPts val="1500"/>
              <a:buFont typeface="Calibri"/>
              <a:buChar char="●"/>
            </a:pPr>
            <a:r>
              <a:rPr lang="en" sz="1500">
                <a:solidFill>
                  <a:srgbClr val="4472C4"/>
                </a:solidFill>
                <a:latin typeface="Calibri"/>
                <a:ea typeface="Calibri"/>
                <a:cs typeface="Calibri"/>
                <a:sym typeface="Calibri"/>
              </a:rPr>
              <a:t>Adjusting Annotations and Layouts</a:t>
            </a:r>
            <a:endParaRPr sz="1500">
              <a:solidFill>
                <a:srgbClr val="4472C4"/>
              </a:solidFill>
              <a:latin typeface="Calibri"/>
              <a:ea typeface="Calibri"/>
              <a:cs typeface="Calibri"/>
              <a:sym typeface="Calibri"/>
            </a:endParaRPr>
          </a:p>
          <a:p>
            <a:pPr indent="-323850" lvl="0" marL="457200" rtl="0" algn="l">
              <a:lnSpc>
                <a:spcPct val="115000"/>
              </a:lnSpc>
              <a:spcBef>
                <a:spcPts val="1000"/>
              </a:spcBef>
              <a:spcAft>
                <a:spcPts val="0"/>
              </a:spcAft>
              <a:buClr>
                <a:srgbClr val="4472C4"/>
              </a:buClr>
              <a:buSzPts val="1500"/>
              <a:buFont typeface="Calibri"/>
              <a:buChar char="●"/>
            </a:pPr>
            <a:r>
              <a:rPr lang="en" sz="1500">
                <a:solidFill>
                  <a:srgbClr val="4472C4"/>
                </a:solidFill>
                <a:latin typeface="Calibri"/>
                <a:ea typeface="Calibri"/>
                <a:cs typeface="Calibri"/>
                <a:sym typeface="Calibri"/>
              </a:rPr>
              <a:t>Minor tweaks in infographic.</a:t>
            </a:r>
            <a:endParaRPr sz="1500">
              <a:solidFill>
                <a:srgbClr val="4472C4"/>
              </a:solidFill>
              <a:latin typeface="Calibri"/>
              <a:ea typeface="Calibri"/>
              <a:cs typeface="Calibri"/>
              <a:sym typeface="Calibri"/>
            </a:endParaRPr>
          </a:p>
          <a:p>
            <a:pPr indent="0" lvl="0" marL="0" rtl="0" algn="l">
              <a:lnSpc>
                <a:spcPct val="115000"/>
              </a:lnSpc>
              <a:spcBef>
                <a:spcPts val="1000"/>
              </a:spcBef>
              <a:spcAft>
                <a:spcPts val="10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