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Lustria"/>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icSWAzoWKbPF79GF3upEw03aaA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ustria-regular.fntdata"/><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 name="Google Shape;4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458" name="Google Shape;45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469" name="Google Shape;46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7" name="Google Shape;47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483" name="Google Shape;48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1" name="Google Shape;49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8" name="Google Shape;49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1d52ac068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6" name="Google Shape;506;g21d52ac068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7" name="Google Shape;507;g21d52ac0683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4" name="Google Shape;51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37" name="Google Shape;33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45" name="Google Shape;34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52" name="Google Shape;35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66" name="Google Shape;36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74" name="Google Shape;37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82" name="Google Shape;38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6" name="Shape 56"/>
        <p:cNvGrpSpPr/>
        <p:nvPr/>
      </p:nvGrpSpPr>
      <p:grpSpPr>
        <a:xfrm>
          <a:off x="0" y="0"/>
          <a:ext cx="0" cy="0"/>
          <a:chOff x="0" y="0"/>
          <a:chExt cx="0" cy="0"/>
        </a:xfrm>
      </p:grpSpPr>
      <p:pic>
        <p:nvPicPr>
          <p:cNvPr descr="\\DROBO-FS\QuickDrops\JB\PPTX NG\Droplets\LightingOverlay.png" id="57" name="Google Shape;57;p19"/>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8" name="Google Shape;58;p19"/>
          <p:cNvGrpSpPr/>
          <p:nvPr/>
        </p:nvGrpSpPr>
        <p:grpSpPr>
          <a:xfrm>
            <a:off x="0" y="0"/>
            <a:ext cx="2305051" cy="6858001"/>
            <a:chOff x="0" y="0"/>
            <a:chExt cx="2305051" cy="6858001"/>
          </a:xfrm>
        </p:grpSpPr>
        <p:sp>
          <p:nvSpPr>
            <p:cNvPr id="59" name="Google Shape;59;p19"/>
            <p:cNvSpPr/>
            <p:nvPr/>
          </p:nvSpPr>
          <p:spPr>
            <a:xfrm>
              <a:off x="1209675" y="4763"/>
              <a:ext cx="23813" cy="2181225"/>
            </a:xfrm>
            <a:prstGeom prst="rect">
              <a:avLst/>
            </a:pr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9"/>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9"/>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9"/>
            <p:cNvSpPr/>
            <p:nvPr/>
          </p:nvSpPr>
          <p:spPr>
            <a:xfrm>
              <a:off x="414338" y="9525"/>
              <a:ext cx="28575" cy="4481513"/>
            </a:xfrm>
            <a:prstGeom prst="rect">
              <a:avLst/>
            </a:pr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9"/>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9"/>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5667B1"/>
                </a:gs>
              </a:gsLst>
              <a:lin ang="5400000" scaled="0"/>
            </a:gradFill>
            <a:ln>
              <a:noFill/>
            </a:ln>
          </p:spPr>
        </p:sp>
        <p:sp>
          <p:nvSpPr>
            <p:cNvPr id="65" name="Google Shape;65;p19"/>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5667B1"/>
                </a:gs>
              </a:gsLst>
              <a:lin ang="5400000" scaled="0"/>
            </a:gradFill>
            <a:ln>
              <a:noFill/>
            </a:ln>
          </p:spPr>
        </p:sp>
        <p:sp>
          <p:nvSpPr>
            <p:cNvPr id="66" name="Google Shape;66;p19"/>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9"/>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5667B1"/>
                </a:gs>
              </a:gsLst>
              <a:lin ang="5400000" scaled="0"/>
            </a:gradFill>
            <a:ln>
              <a:noFill/>
            </a:ln>
          </p:spPr>
        </p:sp>
        <p:sp>
          <p:nvSpPr>
            <p:cNvPr id="68" name="Google Shape;68;p19"/>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5667B1"/>
                </a:gs>
              </a:gsLst>
              <a:lin ang="5400000" scaled="0"/>
            </a:gradFill>
            <a:ln>
              <a:noFill/>
            </a:ln>
          </p:spPr>
        </p:sp>
        <p:sp>
          <p:nvSpPr>
            <p:cNvPr id="69" name="Google Shape;69;p19"/>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9"/>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9"/>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5667B1"/>
                </a:gs>
              </a:gsLst>
              <a:lin ang="5400000" scaled="0"/>
            </a:gradFill>
            <a:ln>
              <a:noFill/>
            </a:ln>
          </p:spPr>
        </p:sp>
        <p:sp>
          <p:nvSpPr>
            <p:cNvPr id="72" name="Google Shape;72;p19"/>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9"/>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5667B1"/>
                </a:gs>
              </a:gsLst>
              <a:lin ang="5400000" scaled="0"/>
            </a:gradFill>
            <a:ln>
              <a:noFill/>
            </a:ln>
          </p:spPr>
        </p:sp>
        <p:sp>
          <p:nvSpPr>
            <p:cNvPr id="74" name="Google Shape;74;p19"/>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9"/>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9"/>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5667B1"/>
                </a:gs>
              </a:gsLst>
              <a:lin ang="5400000" scaled="0"/>
            </a:gradFill>
            <a:ln>
              <a:noFill/>
            </a:ln>
          </p:spPr>
        </p:sp>
        <p:sp>
          <p:nvSpPr>
            <p:cNvPr id="77" name="Google Shape;77;p19"/>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9"/>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9"/>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5667B1"/>
                </a:gs>
              </a:gsLst>
              <a:lin ang="5400000" scaled="0"/>
            </a:gradFill>
            <a:ln>
              <a:noFill/>
            </a:ln>
          </p:spPr>
        </p:sp>
        <p:sp>
          <p:nvSpPr>
            <p:cNvPr id="80" name="Google Shape;80;p19"/>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9"/>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5667B1"/>
                </a:gs>
              </a:gsLst>
              <a:lin ang="5400000" scaled="0"/>
            </a:gradFill>
            <a:ln>
              <a:noFill/>
            </a:ln>
          </p:spPr>
        </p:sp>
        <p:sp>
          <p:nvSpPr>
            <p:cNvPr id="82" name="Google Shape;82;p19"/>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9"/>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5667B1"/>
                </a:gs>
              </a:gsLst>
              <a:lin ang="5400000" scaled="0"/>
            </a:gradFill>
            <a:ln>
              <a:noFill/>
            </a:ln>
          </p:spPr>
        </p:sp>
        <p:sp>
          <p:nvSpPr>
            <p:cNvPr id="84" name="Google Shape;84;p19"/>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9"/>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5667B1"/>
                </a:gs>
              </a:gsLst>
              <a:lin ang="5400000" scaled="0"/>
            </a:gradFill>
            <a:ln>
              <a:noFill/>
            </a:ln>
          </p:spPr>
        </p:sp>
        <p:sp>
          <p:nvSpPr>
            <p:cNvPr id="86" name="Google Shape;86;p19"/>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9"/>
            <p:cNvSpPr/>
            <p:nvPr/>
          </p:nvSpPr>
          <p:spPr>
            <a:xfrm>
              <a:off x="642938" y="6610350"/>
              <a:ext cx="23813" cy="242888"/>
            </a:xfrm>
            <a:prstGeom prst="rect">
              <a:avLst/>
            </a:pr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9"/>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9"/>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5667B1"/>
                </a:gs>
              </a:gsLst>
              <a:lin ang="5400000" scaled="0"/>
            </a:gradFill>
            <a:ln>
              <a:noFill/>
            </a:ln>
          </p:spPr>
        </p:sp>
        <p:sp>
          <p:nvSpPr>
            <p:cNvPr id="90" name="Google Shape;90;p19"/>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5667B1"/>
                </a:gs>
              </a:gsLst>
              <a:lin ang="5400000" scaled="0"/>
            </a:gradFill>
            <a:ln>
              <a:noFill/>
            </a:ln>
          </p:spPr>
        </p:sp>
        <p:sp>
          <p:nvSpPr>
            <p:cNvPr id="91" name="Google Shape;91;p19"/>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9"/>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5667B1"/>
                </a:gs>
              </a:gsLst>
              <a:lin ang="5400000" scaled="0"/>
            </a:gradFill>
            <a:ln>
              <a:noFill/>
            </a:ln>
          </p:spPr>
        </p:sp>
        <p:sp>
          <p:nvSpPr>
            <p:cNvPr id="93" name="Google Shape;93;p19"/>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5667B1"/>
                </a:gs>
              </a:gsLst>
              <a:lin ang="5400000" scaled="0"/>
            </a:gradFill>
            <a:ln>
              <a:noFill/>
            </a:ln>
          </p:spPr>
        </p:sp>
        <p:sp>
          <p:nvSpPr>
            <p:cNvPr id="94" name="Google Shape;94;p19"/>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9"/>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5667B1"/>
                </a:gs>
              </a:gsLst>
              <a:lin ang="5400000" scaled="0"/>
            </a:gradFill>
            <a:ln>
              <a:noFill/>
            </a:ln>
          </p:spPr>
        </p:sp>
        <p:sp>
          <p:nvSpPr>
            <p:cNvPr id="96" name="Google Shape;96;p19"/>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9"/>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5667B1"/>
                </a:gs>
              </a:gsLst>
              <a:lin ang="5400000" scaled="0"/>
            </a:gradFill>
            <a:ln>
              <a:noFill/>
            </a:ln>
          </p:spPr>
        </p:sp>
        <p:sp>
          <p:nvSpPr>
            <p:cNvPr id="98" name="Google Shape;98;p19"/>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9"/>
            <p:cNvSpPr/>
            <p:nvPr/>
          </p:nvSpPr>
          <p:spPr>
            <a:xfrm>
              <a:off x="1228725" y="4662488"/>
              <a:ext cx="23813" cy="2181225"/>
            </a:xfrm>
            <a:prstGeom prst="rect">
              <a:avLst/>
            </a:pr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9"/>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5667B1"/>
                </a:gs>
              </a:gsLst>
              <a:lin ang="5400000" scaled="0"/>
            </a:gradFill>
            <a:ln>
              <a:noFill/>
            </a:ln>
          </p:spPr>
        </p:sp>
        <p:sp>
          <p:nvSpPr>
            <p:cNvPr id="101" name="Google Shape;101;p19"/>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9"/>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5667B1"/>
                </a:gs>
              </a:gsLst>
              <a:lin ang="5400000" scaled="0"/>
            </a:gradFill>
            <a:ln>
              <a:noFill/>
            </a:ln>
          </p:spPr>
        </p:sp>
        <p:sp>
          <p:nvSpPr>
            <p:cNvPr id="103" name="Google Shape;103;p19"/>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9"/>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9"/>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5667B1"/>
                </a:gs>
              </a:gsLst>
              <a:lin ang="5400000" scaled="0"/>
            </a:gradFill>
            <a:ln>
              <a:noFill/>
            </a:ln>
          </p:spPr>
        </p:sp>
        <p:sp>
          <p:nvSpPr>
            <p:cNvPr id="106" name="Google Shape;106;p19"/>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5667B1"/>
                </a:gs>
              </a:gsLst>
              <a:lin ang="5400000" scaled="0"/>
            </a:gradFill>
            <a:ln>
              <a:noFill/>
            </a:ln>
          </p:spPr>
        </p:sp>
        <p:sp>
          <p:nvSpPr>
            <p:cNvPr id="107" name="Google Shape;107;p19"/>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9"/>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9"/>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5667B1"/>
                </a:gs>
              </a:gsLst>
              <a:lin ang="5400000" scaled="0"/>
            </a:gradFill>
            <a:ln>
              <a:noFill/>
            </a:ln>
          </p:spPr>
        </p:sp>
        <p:sp>
          <p:nvSpPr>
            <p:cNvPr id="110" name="Google Shape;110;p19"/>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9"/>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5667B1"/>
                </a:gs>
              </a:gsLst>
              <a:lin ang="5400000" scaled="0"/>
            </a:gradFill>
            <a:ln>
              <a:noFill/>
            </a:ln>
          </p:spPr>
        </p:sp>
        <p:sp>
          <p:nvSpPr>
            <p:cNvPr id="112" name="Google Shape;112;p19"/>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 name="Google Shape;113;p19"/>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9"/>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5" name="Google Shape;115;p19"/>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9"/>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9"/>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9" name="Shape 169"/>
        <p:cNvGrpSpPr/>
        <p:nvPr/>
      </p:nvGrpSpPr>
      <p:grpSpPr>
        <a:xfrm>
          <a:off x="0" y="0"/>
          <a:ext cx="0" cy="0"/>
          <a:chOff x="0" y="0"/>
          <a:chExt cx="0" cy="0"/>
        </a:xfrm>
      </p:grpSpPr>
      <p:sp>
        <p:nvSpPr>
          <p:cNvPr id="170" name="Google Shape;170;p32"/>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32"/>
          <p:cNvSpPr/>
          <p:nvPr>
            <p:ph idx="2" type="pic"/>
          </p:nvPr>
        </p:nvSpPr>
        <p:spPr>
          <a:xfrm>
            <a:off x="1141411" y="606426"/>
            <a:ext cx="9912354" cy="3299778"/>
          </a:xfrm>
          <a:prstGeom prst="round2DiagRect">
            <a:avLst>
              <a:gd fmla="val 4860" name="adj1"/>
              <a:gd fmla="val 0" name="adj2"/>
            </a:avLst>
          </a:prstGeom>
          <a:noFill/>
          <a:ln cap="sq" cmpd="sng" w="19050">
            <a:solidFill>
              <a:srgbClr val="D1E9FB">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72" name="Google Shape;172;p32"/>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3" name="Google Shape;173;p3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4" name="Google Shape;174;p3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3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6" name="Shape 176"/>
        <p:cNvGrpSpPr/>
        <p:nvPr/>
      </p:nvGrpSpPr>
      <p:grpSpPr>
        <a:xfrm>
          <a:off x="0" y="0"/>
          <a:ext cx="0" cy="0"/>
          <a:chOff x="0" y="0"/>
          <a:chExt cx="0" cy="0"/>
        </a:xfrm>
      </p:grpSpPr>
      <p:sp>
        <p:nvSpPr>
          <p:cNvPr id="177" name="Google Shape;177;p33"/>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33"/>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9" name="Google Shape;179;p3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3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p3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82" name="Shape 182"/>
        <p:cNvGrpSpPr/>
        <p:nvPr/>
      </p:nvGrpSpPr>
      <p:grpSpPr>
        <a:xfrm>
          <a:off x="0" y="0"/>
          <a:ext cx="0" cy="0"/>
          <a:chOff x="0" y="0"/>
          <a:chExt cx="0" cy="0"/>
        </a:xfrm>
      </p:grpSpPr>
      <p:sp>
        <p:nvSpPr>
          <p:cNvPr id="183" name="Google Shape;183;p34"/>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34"/>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5" name="Google Shape;185;p34"/>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6" name="Google Shape;186;p3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3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3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34"/>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
        <p:nvSpPr>
          <p:cNvPr id="190" name="Google Shape;190;p34"/>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91" name="Shape 191"/>
        <p:cNvGrpSpPr/>
        <p:nvPr/>
      </p:nvGrpSpPr>
      <p:grpSpPr>
        <a:xfrm>
          <a:off x="0" y="0"/>
          <a:ext cx="0" cy="0"/>
          <a:chOff x="0" y="0"/>
          <a:chExt cx="0" cy="0"/>
        </a:xfrm>
      </p:grpSpPr>
      <p:sp>
        <p:nvSpPr>
          <p:cNvPr id="192" name="Google Shape;192;p35"/>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35"/>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4" name="Google Shape;194;p3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3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3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7" name="Shape 197"/>
        <p:cNvGrpSpPr/>
        <p:nvPr/>
      </p:nvGrpSpPr>
      <p:grpSpPr>
        <a:xfrm>
          <a:off x="0" y="0"/>
          <a:ext cx="0" cy="0"/>
          <a:chOff x="0" y="0"/>
          <a:chExt cx="0" cy="0"/>
        </a:xfrm>
      </p:grpSpPr>
      <p:sp>
        <p:nvSpPr>
          <p:cNvPr id="198" name="Google Shape;198;p36"/>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36"/>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36"/>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36"/>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2" name="Google Shape;202;p36"/>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3" name="Google Shape;203;p36"/>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4" name="Google Shape;204;p36"/>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5" name="Google Shape;205;p3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3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3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8" name="Shape 208"/>
        <p:cNvGrpSpPr/>
        <p:nvPr/>
      </p:nvGrpSpPr>
      <p:grpSpPr>
        <a:xfrm>
          <a:off x="0" y="0"/>
          <a:ext cx="0" cy="0"/>
          <a:chOff x="0" y="0"/>
          <a:chExt cx="0" cy="0"/>
        </a:xfrm>
      </p:grpSpPr>
      <p:sp>
        <p:nvSpPr>
          <p:cNvPr id="209" name="Google Shape;209;p37"/>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37"/>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1" name="Google Shape;211;p37"/>
          <p:cNvSpPr/>
          <p:nvPr>
            <p:ph idx="2" type="pic"/>
          </p:nvPr>
        </p:nvSpPr>
        <p:spPr>
          <a:xfrm>
            <a:off x="1141413" y="2666998"/>
            <a:ext cx="3195240" cy="1524000"/>
          </a:xfrm>
          <a:prstGeom prst="round2DiagRect">
            <a:avLst>
              <a:gd fmla="val 16667" name="adj1"/>
              <a:gd fmla="val 0" name="adj2"/>
            </a:avLst>
          </a:prstGeom>
          <a:noFill/>
          <a:ln cap="sq" cmpd="sng" w="19050">
            <a:solidFill>
              <a:srgbClr val="D1E9FB">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2" name="Google Shape;212;p37"/>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3" name="Google Shape;213;p37"/>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4" name="Google Shape;214;p37"/>
          <p:cNvSpPr/>
          <p:nvPr>
            <p:ph idx="5" type="pic"/>
          </p:nvPr>
        </p:nvSpPr>
        <p:spPr>
          <a:xfrm>
            <a:off x="4489053" y="2666998"/>
            <a:ext cx="3198940" cy="1524000"/>
          </a:xfrm>
          <a:prstGeom prst="round2DiagRect">
            <a:avLst>
              <a:gd fmla="val 16667" name="adj1"/>
              <a:gd fmla="val 0" name="adj2"/>
            </a:avLst>
          </a:prstGeom>
          <a:noFill/>
          <a:ln cap="sq" cmpd="sng" w="19050">
            <a:solidFill>
              <a:srgbClr val="D1E9FB">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5" name="Google Shape;215;p37"/>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6" name="Google Shape;216;p37"/>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7" name="Google Shape;217;p37"/>
          <p:cNvSpPr/>
          <p:nvPr>
            <p:ph idx="8" type="pic"/>
          </p:nvPr>
        </p:nvSpPr>
        <p:spPr>
          <a:xfrm>
            <a:off x="7852442" y="2666998"/>
            <a:ext cx="3194969" cy="1524000"/>
          </a:xfrm>
          <a:prstGeom prst="round2DiagRect">
            <a:avLst>
              <a:gd fmla="val 16667" name="adj1"/>
              <a:gd fmla="val 0" name="adj2"/>
            </a:avLst>
          </a:prstGeom>
          <a:noFill/>
          <a:ln cap="sq" cmpd="sng" w="19050">
            <a:solidFill>
              <a:srgbClr val="D1E9FB">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8" name="Google Shape;218;p37"/>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9" name="Google Shape;219;p3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0" name="Google Shape;220;p3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3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2" name="Shape 222"/>
        <p:cNvGrpSpPr/>
        <p:nvPr/>
      </p:nvGrpSpPr>
      <p:grpSpPr>
        <a:xfrm>
          <a:off x="0" y="0"/>
          <a:ext cx="0" cy="0"/>
          <a:chOff x="0" y="0"/>
          <a:chExt cx="0" cy="0"/>
        </a:xfrm>
      </p:grpSpPr>
      <p:sp>
        <p:nvSpPr>
          <p:cNvPr id="223" name="Google Shape;223;p3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p38"/>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5" name="Google Shape;225;p3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p3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3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8" name="Shape 228"/>
        <p:cNvGrpSpPr/>
        <p:nvPr/>
      </p:nvGrpSpPr>
      <p:grpSpPr>
        <a:xfrm>
          <a:off x="0" y="0"/>
          <a:ext cx="0" cy="0"/>
          <a:chOff x="0" y="0"/>
          <a:chExt cx="0" cy="0"/>
        </a:xfrm>
      </p:grpSpPr>
      <p:sp>
        <p:nvSpPr>
          <p:cNvPr id="229" name="Google Shape;229;p39"/>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39"/>
          <p:cNvSpPr txBox="1"/>
          <p:nvPr>
            <p:ph idx="1" type="body"/>
          </p:nvPr>
        </p:nvSpPr>
        <p:spPr>
          <a:xfrm rot="5400000">
            <a:off x="2424905"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31" name="Google Shape;231;p3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2" name="Google Shape;232;p3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3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3" name="Shape 243"/>
        <p:cNvGrpSpPr/>
        <p:nvPr/>
      </p:nvGrpSpPr>
      <p:grpSpPr>
        <a:xfrm>
          <a:off x="0" y="0"/>
          <a:ext cx="0" cy="0"/>
          <a:chOff x="0" y="0"/>
          <a:chExt cx="0" cy="0"/>
        </a:xfrm>
      </p:grpSpPr>
      <p:sp>
        <p:nvSpPr>
          <p:cNvPr id="244" name="Google Shape;244;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5" name="Google Shape;245;p2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6" name="Google Shape;246;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7" name="Google Shape;247;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9" name="Shape 249"/>
        <p:cNvGrpSpPr/>
        <p:nvPr/>
      </p:nvGrpSpPr>
      <p:grpSpPr>
        <a:xfrm>
          <a:off x="0" y="0"/>
          <a:ext cx="0" cy="0"/>
          <a:chOff x="0" y="0"/>
          <a:chExt cx="0" cy="0"/>
        </a:xfrm>
      </p:grpSpPr>
      <p:sp>
        <p:nvSpPr>
          <p:cNvPr id="250" name="Google Shape;250;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1" name="Google Shape;251;p22"/>
          <p:cNvSpPr txBox="1"/>
          <p:nvPr>
            <p:ph idx="1" type="body"/>
          </p:nvPr>
        </p:nvSpPr>
        <p:spPr>
          <a:xfrm>
            <a:off x="1097278"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52" name="Google Shape;252;p22"/>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53" name="Google Shape;253;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4" name="Google Shape;254;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5" name="Google Shape;255;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8" name="Shape 118"/>
        <p:cNvGrpSpPr/>
        <p:nvPr/>
      </p:nvGrpSpPr>
      <p:grpSpPr>
        <a:xfrm>
          <a:off x="0" y="0"/>
          <a:ext cx="0" cy="0"/>
          <a:chOff x="0" y="0"/>
          <a:chExt cx="0" cy="0"/>
        </a:xfrm>
      </p:grpSpPr>
      <p:sp>
        <p:nvSpPr>
          <p:cNvPr id="119" name="Google Shape;119;p2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2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1" name="Google Shape;121;p2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2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2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56" name="Shape 256"/>
        <p:cNvGrpSpPr/>
        <p:nvPr/>
      </p:nvGrpSpPr>
      <p:grpSpPr>
        <a:xfrm>
          <a:off x="0" y="0"/>
          <a:ext cx="0" cy="0"/>
          <a:chOff x="0" y="0"/>
          <a:chExt cx="0" cy="0"/>
        </a:xfrm>
      </p:grpSpPr>
      <p:sp>
        <p:nvSpPr>
          <p:cNvPr id="257" name="Google Shape;257;p2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0" name="Google Shape;260;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2" name="Shape 262"/>
        <p:cNvGrpSpPr/>
        <p:nvPr/>
      </p:nvGrpSpPr>
      <p:grpSpPr>
        <a:xfrm>
          <a:off x="0" y="0"/>
          <a:ext cx="0" cy="0"/>
          <a:chOff x="0" y="0"/>
          <a:chExt cx="0" cy="0"/>
        </a:xfrm>
      </p:grpSpPr>
      <p:sp>
        <p:nvSpPr>
          <p:cNvPr id="263" name="Google Shape;263;p4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4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4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6" name="Google Shape;266;p40"/>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67" name="Google Shape;267;p4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4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9" name="Google Shape;269;p4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70" name="Google Shape;270;p40"/>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71" name="Shape 271"/>
        <p:cNvGrpSpPr/>
        <p:nvPr/>
      </p:nvGrpSpPr>
      <p:grpSpPr>
        <a:xfrm>
          <a:off x="0" y="0"/>
          <a:ext cx="0" cy="0"/>
          <a:chOff x="0" y="0"/>
          <a:chExt cx="0" cy="0"/>
        </a:xfrm>
      </p:grpSpPr>
      <p:sp>
        <p:nvSpPr>
          <p:cNvPr id="272" name="Google Shape;272;p4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4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41"/>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5" name="Google Shape;275;p41"/>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276" name="Google Shape;276;p4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7" name="Google Shape;277;p4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8" name="Google Shape;278;p4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79" name="Google Shape;279;p41"/>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80" name="Shape 280"/>
        <p:cNvGrpSpPr/>
        <p:nvPr/>
      </p:nvGrpSpPr>
      <p:grpSpPr>
        <a:xfrm>
          <a:off x="0" y="0"/>
          <a:ext cx="0" cy="0"/>
          <a:chOff x="0" y="0"/>
          <a:chExt cx="0" cy="0"/>
        </a:xfrm>
      </p:grpSpPr>
      <p:sp>
        <p:nvSpPr>
          <p:cNvPr id="281" name="Google Shape;281;p4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2" name="Google Shape;282;p42"/>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283" name="Google Shape;283;p42"/>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84" name="Google Shape;284;p42"/>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285" name="Google Shape;285;p42"/>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86" name="Google Shape;286;p4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7" name="Google Shape;287;p4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8" name="Google Shape;288;p4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9" name="Shape 289"/>
        <p:cNvGrpSpPr/>
        <p:nvPr/>
      </p:nvGrpSpPr>
      <p:grpSpPr>
        <a:xfrm>
          <a:off x="0" y="0"/>
          <a:ext cx="0" cy="0"/>
          <a:chOff x="0" y="0"/>
          <a:chExt cx="0" cy="0"/>
        </a:xfrm>
      </p:grpSpPr>
      <p:sp>
        <p:nvSpPr>
          <p:cNvPr id="290" name="Google Shape;290;p4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1" name="Google Shape;291;p4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2" name="Google Shape;292;p4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p4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94" name="Shape 294"/>
        <p:cNvGrpSpPr/>
        <p:nvPr/>
      </p:nvGrpSpPr>
      <p:grpSpPr>
        <a:xfrm>
          <a:off x="0" y="0"/>
          <a:ext cx="0" cy="0"/>
          <a:chOff x="0" y="0"/>
          <a:chExt cx="0" cy="0"/>
        </a:xfrm>
      </p:grpSpPr>
      <p:sp>
        <p:nvSpPr>
          <p:cNvPr id="295" name="Google Shape;295;p44"/>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44"/>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44"/>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8" name="Google Shape;298;p44"/>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99" name="Google Shape;299;p44"/>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300" name="Google Shape;300;p44"/>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1" name="Google Shape;301;p44"/>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2" name="Google Shape;302;p4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303" name="Shape 303"/>
        <p:cNvGrpSpPr/>
        <p:nvPr/>
      </p:nvGrpSpPr>
      <p:grpSpPr>
        <a:xfrm>
          <a:off x="0" y="0"/>
          <a:ext cx="0" cy="0"/>
          <a:chOff x="0" y="0"/>
          <a:chExt cx="0" cy="0"/>
        </a:xfrm>
      </p:grpSpPr>
      <p:sp>
        <p:nvSpPr>
          <p:cNvPr id="304" name="Google Shape;304;p45"/>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45"/>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45"/>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7" name="Google Shape;307;p45"/>
          <p:cNvSpPr/>
          <p:nvPr>
            <p:ph idx="2" type="pic"/>
          </p:nvPr>
        </p:nvSpPr>
        <p:spPr>
          <a:xfrm>
            <a:off x="15" y="0"/>
            <a:ext cx="12191985" cy="4915076"/>
          </a:xfrm>
          <a:prstGeom prst="rect">
            <a:avLst/>
          </a:prstGeom>
          <a:solidFill>
            <a:srgbClr val="D7D0C0"/>
          </a:solidFill>
          <a:ln>
            <a:noFill/>
          </a:ln>
        </p:spPr>
      </p:sp>
      <p:sp>
        <p:nvSpPr>
          <p:cNvPr id="308" name="Google Shape;308;p45"/>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309" name="Google Shape;309;p4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0" name="Google Shape;310;p4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1" name="Google Shape;311;p4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12" name="Shape 312"/>
        <p:cNvGrpSpPr/>
        <p:nvPr/>
      </p:nvGrpSpPr>
      <p:grpSpPr>
        <a:xfrm>
          <a:off x="0" y="0"/>
          <a:ext cx="0" cy="0"/>
          <a:chOff x="0" y="0"/>
          <a:chExt cx="0" cy="0"/>
        </a:xfrm>
      </p:grpSpPr>
      <p:sp>
        <p:nvSpPr>
          <p:cNvPr id="313" name="Google Shape;313;p4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4" name="Google Shape;314;p46"/>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15" name="Google Shape;315;p4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6" name="Google Shape;316;p4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7" name="Google Shape;317;p4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318" name="Shape 318"/>
        <p:cNvGrpSpPr/>
        <p:nvPr/>
      </p:nvGrpSpPr>
      <p:grpSpPr>
        <a:xfrm>
          <a:off x="0" y="0"/>
          <a:ext cx="0" cy="0"/>
          <a:chOff x="0" y="0"/>
          <a:chExt cx="0" cy="0"/>
        </a:xfrm>
      </p:grpSpPr>
      <p:sp>
        <p:nvSpPr>
          <p:cNvPr id="319" name="Google Shape;319;p47"/>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47"/>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47"/>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2" name="Google Shape;322;p47"/>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3" name="Google Shape;323;p4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4" name="Google Shape;324;p4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5" name="Google Shape;325;p4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4" name="Shape 124"/>
        <p:cNvGrpSpPr/>
        <p:nvPr/>
      </p:nvGrpSpPr>
      <p:grpSpPr>
        <a:xfrm>
          <a:off x="0" y="0"/>
          <a:ext cx="0" cy="0"/>
          <a:chOff x="0" y="0"/>
          <a:chExt cx="0" cy="0"/>
        </a:xfrm>
      </p:grpSpPr>
      <p:sp>
        <p:nvSpPr>
          <p:cNvPr id="125" name="Google Shape;125;p25"/>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25"/>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7" name="Google Shape;127;p2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2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0" name="Shape 130"/>
        <p:cNvGrpSpPr/>
        <p:nvPr/>
      </p:nvGrpSpPr>
      <p:grpSpPr>
        <a:xfrm>
          <a:off x="0" y="0"/>
          <a:ext cx="0" cy="0"/>
          <a:chOff x="0" y="0"/>
          <a:chExt cx="0" cy="0"/>
        </a:xfrm>
      </p:grpSpPr>
      <p:sp>
        <p:nvSpPr>
          <p:cNvPr id="131" name="Google Shape;131;p2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26"/>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3" name="Google Shape;133;p26"/>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4" name="Google Shape;134;p2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2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7" name="Shape 137"/>
        <p:cNvGrpSpPr/>
        <p:nvPr/>
      </p:nvGrpSpPr>
      <p:grpSpPr>
        <a:xfrm>
          <a:off x="0" y="0"/>
          <a:ext cx="0" cy="0"/>
          <a:chOff x="0" y="0"/>
          <a:chExt cx="0" cy="0"/>
        </a:xfrm>
      </p:grpSpPr>
      <p:sp>
        <p:nvSpPr>
          <p:cNvPr id="138" name="Google Shape;138;p27"/>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7"/>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0" name="Google Shape;140;p27"/>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1" name="Google Shape;141;p27"/>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2" name="Google Shape;142;p27"/>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3" name="Google Shape;143;p2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2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2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2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2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2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2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
        <p:nvSpPr>
          <p:cNvPr id="152" name="Google Shape;152;p2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2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2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5" name="Shape 155"/>
        <p:cNvGrpSpPr/>
        <p:nvPr/>
      </p:nvGrpSpPr>
      <p:grpSpPr>
        <a:xfrm>
          <a:off x="0" y="0"/>
          <a:ext cx="0" cy="0"/>
          <a:chOff x="0" y="0"/>
          <a:chExt cx="0" cy="0"/>
        </a:xfrm>
      </p:grpSpPr>
      <p:sp>
        <p:nvSpPr>
          <p:cNvPr id="156" name="Google Shape;156;p30"/>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30"/>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8" name="Google Shape;158;p30"/>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9" name="Google Shape;159;p3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3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3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2" name="Shape 162"/>
        <p:cNvGrpSpPr/>
        <p:nvPr/>
      </p:nvGrpSpPr>
      <p:grpSpPr>
        <a:xfrm>
          <a:off x="0" y="0"/>
          <a:ext cx="0" cy="0"/>
          <a:chOff x="0" y="0"/>
          <a:chExt cx="0" cy="0"/>
        </a:xfrm>
      </p:grpSpPr>
      <p:sp>
        <p:nvSpPr>
          <p:cNvPr id="163" name="Google Shape;163;p31"/>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31"/>
          <p:cNvSpPr/>
          <p:nvPr>
            <p:ph idx="2" type="pic"/>
          </p:nvPr>
        </p:nvSpPr>
        <p:spPr>
          <a:xfrm>
            <a:off x="7380721" y="609601"/>
            <a:ext cx="3666690" cy="5181599"/>
          </a:xfrm>
          <a:prstGeom prst="round2DiagRect">
            <a:avLst>
              <a:gd fmla="val 5608" name="adj1"/>
              <a:gd fmla="val 0" name="adj2"/>
            </a:avLst>
          </a:prstGeom>
          <a:noFill/>
          <a:ln cap="sq" cmpd="sng" w="19050">
            <a:solidFill>
              <a:srgbClr val="D1E9FB">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5" name="Google Shape;165;p31"/>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6" name="Google Shape;166;p3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3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3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0" Type="http://schemas.openxmlformats.org/officeDocument/2006/relationships/slideLayout" Target="../slideLayouts/slideLayout27.xml"/><Relationship Id="rId12" Type="http://schemas.openxmlformats.org/officeDocument/2006/relationships/theme" Target="../theme/theme2.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descr="\\DROBO-FS\QuickDrops\JB\PPTX NG\Droplets\LightingOverlay.png" id="10" name="Google Shape;10;p18"/>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11" name="Google Shape;11;p18"/>
          <p:cNvGrpSpPr/>
          <p:nvPr/>
        </p:nvGrpSpPr>
        <p:grpSpPr>
          <a:xfrm>
            <a:off x="-14288" y="0"/>
            <a:ext cx="12053888" cy="6858001"/>
            <a:chOff x="-14288" y="0"/>
            <a:chExt cx="12053888" cy="6858001"/>
          </a:xfrm>
        </p:grpSpPr>
        <p:grpSp>
          <p:nvGrpSpPr>
            <p:cNvPr id="12" name="Google Shape;12;p18"/>
            <p:cNvGrpSpPr/>
            <p:nvPr/>
          </p:nvGrpSpPr>
          <p:grpSpPr>
            <a:xfrm>
              <a:off x="-14288" y="0"/>
              <a:ext cx="1220788" cy="6858001"/>
              <a:chOff x="-14288" y="0"/>
              <a:chExt cx="1220788" cy="6858001"/>
            </a:xfrm>
          </p:grpSpPr>
          <p:sp>
            <p:nvSpPr>
              <p:cNvPr id="13" name="Google Shape;13;p18"/>
              <p:cNvSpPr/>
              <p:nvPr/>
            </p:nvSpPr>
            <p:spPr>
              <a:xfrm>
                <a:off x="114300" y="4763"/>
                <a:ext cx="23813" cy="2181225"/>
              </a:xfrm>
              <a:prstGeom prst="rect">
                <a:avLst/>
              </a:pr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8"/>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8"/>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8"/>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5667B1"/>
                  </a:gs>
                </a:gsLst>
                <a:lin ang="5400000" scaled="0"/>
              </a:gradFill>
              <a:ln>
                <a:noFill/>
              </a:ln>
            </p:spPr>
          </p:sp>
          <p:sp>
            <p:nvSpPr>
              <p:cNvPr id="17" name="Google Shape;17;p18"/>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8"/>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5667B1"/>
                  </a:gs>
                </a:gsLst>
                <a:lin ang="5400000" scaled="0"/>
              </a:gradFill>
              <a:ln>
                <a:noFill/>
              </a:ln>
            </p:spPr>
          </p:sp>
          <p:sp>
            <p:nvSpPr>
              <p:cNvPr id="19" name="Google Shape;19;p18"/>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5667B1"/>
                  </a:gs>
                </a:gsLst>
                <a:lin ang="5400000" scaled="0"/>
              </a:gradFill>
              <a:ln>
                <a:noFill/>
              </a:ln>
            </p:spPr>
          </p:sp>
          <p:sp>
            <p:nvSpPr>
              <p:cNvPr id="20" name="Google Shape;20;p18"/>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8"/>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8"/>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5667B1"/>
                  </a:gs>
                </a:gsLst>
                <a:lin ang="5400000" scaled="0"/>
              </a:gradFill>
              <a:ln>
                <a:noFill/>
              </a:ln>
            </p:spPr>
          </p:sp>
          <p:sp>
            <p:nvSpPr>
              <p:cNvPr id="23" name="Google Shape;23;p18"/>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 name="Google Shape;24;p18"/>
              <p:cNvCxnSpPr/>
              <p:nvPr/>
            </p:nvCxnSpPr>
            <p:spPr>
              <a:xfrm>
                <a:off x="-4763" y="9525"/>
                <a:ext cx="0" cy="0"/>
              </a:xfrm>
              <a:prstGeom prst="straightConnector1">
                <a:avLst/>
              </a:prstGeom>
              <a:gradFill>
                <a:gsLst>
                  <a:gs pos="0">
                    <a:schemeClr val="lt2"/>
                  </a:gs>
                  <a:gs pos="100000">
                    <a:srgbClr val="5667B1"/>
                  </a:gs>
                </a:gsLst>
                <a:lin ang="5400000" scaled="0"/>
              </a:gradFill>
              <a:ln cap="flat" cmpd="sng" w="9525">
                <a:solidFill>
                  <a:srgbClr val="FFFFFF"/>
                </a:solidFill>
                <a:prstDash val="solid"/>
                <a:miter lim="800000"/>
                <a:headEnd len="sm" w="sm" type="none"/>
                <a:tailEnd len="sm" w="sm" type="none"/>
              </a:ln>
            </p:spPr>
          </p:cxnSp>
          <p:sp>
            <p:nvSpPr>
              <p:cNvPr id="25" name="Google Shape;25;p18"/>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5667B1"/>
                  </a:gs>
                </a:gsLst>
                <a:lin ang="5400000" scaled="0"/>
              </a:gradFill>
              <a:ln>
                <a:noFill/>
              </a:ln>
            </p:spPr>
          </p:sp>
          <p:sp>
            <p:nvSpPr>
              <p:cNvPr id="26" name="Google Shape;26;p18"/>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5667B1"/>
                  </a:gs>
                </a:gsLst>
                <a:lin ang="5400000" scaled="0"/>
              </a:gradFill>
              <a:ln>
                <a:noFill/>
              </a:ln>
            </p:spPr>
          </p:sp>
          <p:sp>
            <p:nvSpPr>
              <p:cNvPr id="27" name="Google Shape;27;p18"/>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5667B1"/>
                  </a:gs>
                </a:gsLst>
                <a:lin ang="5400000" scaled="0"/>
              </a:gradFill>
              <a:ln>
                <a:noFill/>
              </a:ln>
            </p:spPr>
          </p:sp>
          <p:sp>
            <p:nvSpPr>
              <p:cNvPr id="28" name="Google Shape;28;p18"/>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8"/>
              <p:cNvSpPr/>
              <p:nvPr/>
            </p:nvSpPr>
            <p:spPr>
              <a:xfrm>
                <a:off x="133350" y="4662488"/>
                <a:ext cx="23813" cy="2181225"/>
              </a:xfrm>
              <a:prstGeom prst="rect">
                <a:avLst/>
              </a:pr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8"/>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5667B1"/>
                  </a:gs>
                </a:gsLst>
                <a:lin ang="5400000" scaled="0"/>
              </a:gradFill>
              <a:ln>
                <a:noFill/>
              </a:ln>
            </p:spPr>
          </p:sp>
          <p:sp>
            <p:nvSpPr>
              <p:cNvPr id="31" name="Google Shape;31;p18"/>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8"/>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5667B1"/>
                  </a:gs>
                </a:gsLst>
                <a:lin ang="5400000" scaled="0"/>
              </a:gradFill>
              <a:ln>
                <a:noFill/>
              </a:ln>
            </p:spPr>
          </p:sp>
          <p:sp>
            <p:nvSpPr>
              <p:cNvPr id="33" name="Google Shape;33;p18"/>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8"/>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5667B1"/>
                  </a:gs>
                </a:gsLst>
                <a:lin ang="5400000" scaled="0"/>
              </a:gradFill>
              <a:ln>
                <a:noFill/>
              </a:ln>
            </p:spPr>
          </p:sp>
          <p:sp>
            <p:nvSpPr>
              <p:cNvPr id="35" name="Google Shape;35;p18"/>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5667B1"/>
                  </a:gs>
                </a:gsLst>
                <a:lin ang="5400000" scaled="0"/>
              </a:gradFill>
              <a:ln>
                <a:noFill/>
              </a:ln>
            </p:spPr>
          </p:sp>
          <p:sp>
            <p:nvSpPr>
              <p:cNvPr id="36" name="Google Shape;36;p18"/>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8"/>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8"/>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5667B1"/>
                  </a:gs>
                </a:gsLst>
                <a:lin ang="5400000" scaled="0"/>
              </a:gradFill>
              <a:ln>
                <a:noFill/>
              </a:ln>
            </p:spPr>
          </p:sp>
          <p:sp>
            <p:nvSpPr>
              <p:cNvPr id="39" name="Google Shape;39;p18"/>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5667B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 name="Google Shape;40;p18"/>
            <p:cNvGrpSpPr/>
            <p:nvPr/>
          </p:nvGrpSpPr>
          <p:grpSpPr>
            <a:xfrm>
              <a:off x="11364912" y="0"/>
              <a:ext cx="674688" cy="6848476"/>
              <a:chOff x="11364912" y="0"/>
              <a:chExt cx="674688" cy="6848476"/>
            </a:xfrm>
          </p:grpSpPr>
          <p:sp>
            <p:nvSpPr>
              <p:cNvPr id="41" name="Google Shape;41;p18"/>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B4DCFA">
                      <a:alpha val="80000"/>
                    </a:srgbClr>
                  </a:gs>
                  <a:gs pos="100000">
                    <a:srgbClr val="5667B1">
                      <a:alpha val="60000"/>
                    </a:srgbClr>
                  </a:gs>
                </a:gsLst>
                <a:lin ang="5400000" scaled="0"/>
              </a:gradFill>
              <a:ln>
                <a:noFill/>
              </a:ln>
            </p:spPr>
          </p:sp>
          <p:sp>
            <p:nvSpPr>
              <p:cNvPr id="42" name="Google Shape;42;p18"/>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B4DCFA">
                      <a:alpha val="80000"/>
                    </a:srgbClr>
                  </a:gs>
                  <a:gs pos="100000">
                    <a:srgbClr val="5667B1">
                      <a:alpha val="60000"/>
                    </a:srgbClr>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8"/>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B4DCFA">
                      <a:alpha val="80000"/>
                    </a:srgbClr>
                  </a:gs>
                  <a:gs pos="100000">
                    <a:srgbClr val="5667B1">
                      <a:alpha val="60000"/>
                    </a:srgbClr>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8"/>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B4DCFA">
                      <a:alpha val="80000"/>
                    </a:srgbClr>
                  </a:gs>
                  <a:gs pos="100000">
                    <a:srgbClr val="5667B1">
                      <a:alpha val="60000"/>
                    </a:srgbClr>
                  </a:gs>
                </a:gsLst>
                <a:lin ang="5400000" scaled="0"/>
              </a:gradFill>
              <a:ln>
                <a:noFill/>
              </a:ln>
            </p:spPr>
          </p:sp>
          <p:sp>
            <p:nvSpPr>
              <p:cNvPr id="45" name="Google Shape;45;p18"/>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B4DCFA">
                      <a:alpha val="80000"/>
                    </a:srgbClr>
                  </a:gs>
                  <a:gs pos="100000">
                    <a:srgbClr val="5667B1">
                      <a:alpha val="60000"/>
                    </a:srgbClr>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8"/>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B4DCFA">
                      <a:alpha val="80000"/>
                    </a:srgbClr>
                  </a:gs>
                  <a:gs pos="100000">
                    <a:srgbClr val="5667B1">
                      <a:alpha val="60000"/>
                    </a:srgbClr>
                  </a:gs>
                </a:gsLst>
                <a:lin ang="5400000" scaled="0"/>
              </a:gradFill>
              <a:ln>
                <a:noFill/>
              </a:ln>
            </p:spPr>
          </p:sp>
          <p:sp>
            <p:nvSpPr>
              <p:cNvPr id="47" name="Google Shape;47;p18"/>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B4DCFA">
                      <a:alpha val="80000"/>
                    </a:srgbClr>
                  </a:gs>
                  <a:gs pos="100000">
                    <a:srgbClr val="5667B1">
                      <a:alpha val="60000"/>
                    </a:srgbClr>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8"/>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B4DCFA">
                      <a:alpha val="80000"/>
                    </a:srgbClr>
                  </a:gs>
                  <a:gs pos="100000">
                    <a:srgbClr val="5667B1">
                      <a:alpha val="60000"/>
                    </a:srgbClr>
                  </a:gs>
                </a:gsLst>
                <a:lin ang="5400000" scaled="0"/>
              </a:gradFill>
              <a:ln>
                <a:noFill/>
              </a:ln>
            </p:spPr>
          </p:sp>
          <p:sp>
            <p:nvSpPr>
              <p:cNvPr id="49" name="Google Shape;49;p18"/>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B4DCFA">
                      <a:alpha val="80000"/>
                    </a:srgbClr>
                  </a:gs>
                  <a:gs pos="100000">
                    <a:srgbClr val="5667B1">
                      <a:alpha val="60000"/>
                    </a:srgbClr>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8"/>
              <p:cNvSpPr/>
              <p:nvPr/>
            </p:nvSpPr>
            <p:spPr>
              <a:xfrm>
                <a:off x="11939587" y="6596063"/>
                <a:ext cx="23813" cy="252413"/>
              </a:xfrm>
              <a:prstGeom prst="rect">
                <a:avLst/>
              </a:prstGeom>
              <a:gradFill>
                <a:gsLst>
                  <a:gs pos="0">
                    <a:srgbClr val="B4DCFA">
                      <a:alpha val="80000"/>
                    </a:srgbClr>
                  </a:gs>
                  <a:gs pos="100000">
                    <a:srgbClr val="5667B1">
                      <a:alpha val="60000"/>
                    </a:srgbClr>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1" name="Google Shape;51;p1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2" name="Google Shape;52;p18"/>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53" name="Google Shape;53;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4" name="Google Shape;54;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5" name="Google Shape;55;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20"/>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0"/>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8" name="Google Shape;238;p2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239" name="Google Shape;239;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0" name="Google Shape;240;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1" name="Google Shape;241;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42" name="Google Shape;242;p20"/>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13.png"/><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6.png"/><Relationship Id="rId9" Type="http://schemas.openxmlformats.org/officeDocument/2006/relationships/image" Target="../media/image20.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2.png"/><Relationship Id="rId8"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hyperlink" Target="https://www.kaggle.com/datasets/ashwinik/spotify-playlist" TargetMode="External"/><Relationship Id="rId4" Type="http://schemas.openxmlformats.org/officeDocument/2006/relationships/hyperlink" Target="https://medium.com/stanford-cs224w/recommender-systems-with-gnns-in-pyg-d8301178e377" TargetMode="External"/><Relationship Id="rId5" Type="http://schemas.openxmlformats.org/officeDocument/2006/relationships/hyperlink" Target="https://arxiv.org/pdf/2002.02126.pdf" TargetMode="External"/><Relationship Id="rId6" Type="http://schemas.openxmlformats.org/officeDocument/2006/relationships/hyperlink" Target="https://www.aicrowd.com/challenges/spotify-million-playlist-dataset-challenge" TargetMode="External"/><Relationship Id="rId7"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5.png"/><Relationship Id="rId7"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9" name="Shape 329"/>
        <p:cNvGrpSpPr/>
        <p:nvPr/>
      </p:nvGrpSpPr>
      <p:grpSpPr>
        <a:xfrm>
          <a:off x="0" y="0"/>
          <a:ext cx="0" cy="0"/>
          <a:chOff x="0" y="0"/>
          <a:chExt cx="0" cy="0"/>
        </a:xfrm>
      </p:grpSpPr>
      <p:sp>
        <p:nvSpPr>
          <p:cNvPr id="330" name="Google Shape;330;p1"/>
          <p:cNvSpPr txBox="1"/>
          <p:nvPr>
            <p:ph type="ctrTitle"/>
          </p:nvPr>
        </p:nvSpPr>
        <p:spPr>
          <a:xfrm>
            <a:off x="2107095" y="1445335"/>
            <a:ext cx="8249600" cy="156615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ustria"/>
              <a:buNone/>
            </a:pPr>
            <a:r>
              <a:rPr b="1" i="0" lang="en-US" sz="4000" u="sng">
                <a:latin typeface="Lustria"/>
                <a:ea typeface="Lustria"/>
                <a:cs typeface="Lustria"/>
                <a:sym typeface="Lustria"/>
              </a:rPr>
              <a:t>MUSIC RECOMMENDATION MODEL USING GNN</a:t>
            </a:r>
            <a:endParaRPr sz="4000">
              <a:latin typeface="Lustria"/>
              <a:ea typeface="Lustria"/>
              <a:cs typeface="Lustria"/>
              <a:sym typeface="Lustria"/>
            </a:endParaRPr>
          </a:p>
        </p:txBody>
      </p:sp>
      <p:sp>
        <p:nvSpPr>
          <p:cNvPr id="331" name="Google Shape;331;p1"/>
          <p:cNvSpPr txBox="1"/>
          <p:nvPr>
            <p:ph idx="1" type="subTitle"/>
          </p:nvPr>
        </p:nvSpPr>
        <p:spPr>
          <a:xfrm>
            <a:off x="2509835" y="4056434"/>
            <a:ext cx="7172325" cy="2251495"/>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lnSpc>
                <a:spcPct val="120000"/>
              </a:lnSpc>
              <a:spcBef>
                <a:spcPts val="0"/>
              </a:spcBef>
              <a:spcAft>
                <a:spcPts val="0"/>
              </a:spcAft>
              <a:buClr>
                <a:schemeClr val="dk1"/>
              </a:buClr>
              <a:buSzPct val="103225"/>
              <a:buNone/>
            </a:pPr>
            <a:r>
              <a:rPr b="1" lang="en-US"/>
              <a:t>MEMBERS :</a:t>
            </a:r>
            <a:endParaRPr/>
          </a:p>
          <a:p>
            <a:pPr indent="0" lvl="0" marL="0" rtl="0" algn="ctr">
              <a:lnSpc>
                <a:spcPct val="120000"/>
              </a:lnSpc>
              <a:spcBef>
                <a:spcPts val="1000"/>
              </a:spcBef>
              <a:spcAft>
                <a:spcPts val="0"/>
              </a:spcAft>
              <a:buClr>
                <a:schemeClr val="dk1"/>
              </a:buClr>
              <a:buSzPct val="103225"/>
              <a:buNone/>
            </a:pPr>
            <a:r>
              <a:rPr b="1" lang="en-US"/>
              <a:t>RISHIKA SAMALA </a:t>
            </a:r>
            <a:endParaRPr/>
          </a:p>
          <a:p>
            <a:pPr indent="0" lvl="0" marL="0" rtl="0" algn="ctr">
              <a:lnSpc>
                <a:spcPct val="120000"/>
              </a:lnSpc>
              <a:spcBef>
                <a:spcPts val="1000"/>
              </a:spcBef>
              <a:spcAft>
                <a:spcPts val="0"/>
              </a:spcAft>
              <a:buClr>
                <a:schemeClr val="dk1"/>
              </a:buClr>
              <a:buSzPct val="103225"/>
              <a:buNone/>
            </a:pPr>
            <a:r>
              <a:rPr b="1" lang="en-US"/>
              <a:t>DEVNA RAMESH </a:t>
            </a:r>
            <a:endParaRPr/>
          </a:p>
          <a:p>
            <a:pPr indent="0" lvl="0" marL="0" rtl="0" algn="ctr">
              <a:lnSpc>
                <a:spcPct val="120000"/>
              </a:lnSpc>
              <a:spcBef>
                <a:spcPts val="1000"/>
              </a:spcBef>
              <a:spcAft>
                <a:spcPts val="0"/>
              </a:spcAft>
              <a:buClr>
                <a:schemeClr val="dk1"/>
              </a:buClr>
              <a:buSzPct val="103225"/>
              <a:buNone/>
            </a:pPr>
            <a:r>
              <a:rPr b="1" lang="en-US"/>
              <a:t>KAMNA CHAUDHARY </a:t>
            </a:r>
            <a:endParaRPr/>
          </a:p>
          <a:p>
            <a:pPr indent="0" lvl="0" marL="0" rtl="0" algn="ctr">
              <a:lnSpc>
                <a:spcPct val="120000"/>
              </a:lnSpc>
              <a:spcBef>
                <a:spcPts val="1000"/>
              </a:spcBef>
              <a:spcAft>
                <a:spcPts val="0"/>
              </a:spcAft>
              <a:buClr>
                <a:schemeClr val="dk1"/>
              </a:buClr>
              <a:buSzPct val="103225"/>
              <a:buNone/>
            </a:pPr>
            <a:r>
              <a:rPr b="1" lang="en-US"/>
              <a:t>MADHURUPA SAMADDAR </a:t>
            </a:r>
            <a:endParaRPr/>
          </a:p>
          <a:p>
            <a:pPr indent="0" lvl="0" marL="0" rtl="0" algn="ctr">
              <a:lnSpc>
                <a:spcPct val="120000"/>
              </a:lnSpc>
              <a:spcBef>
                <a:spcPts val="1000"/>
              </a:spcBef>
              <a:spcAft>
                <a:spcPts val="0"/>
              </a:spcAft>
              <a:buClr>
                <a:schemeClr val="dk1"/>
              </a:buClr>
              <a:buSzPct val="103225"/>
              <a:buNone/>
            </a:pPr>
            <a:r>
              <a:rPr b="1" lang="en-US"/>
              <a:t>PAYAL GHORPADE</a:t>
            </a:r>
            <a:endParaRPr/>
          </a:p>
          <a:p>
            <a:pPr indent="0" lvl="0" marL="0" rtl="0" algn="l">
              <a:lnSpc>
                <a:spcPct val="120000"/>
              </a:lnSpc>
              <a:spcBef>
                <a:spcPts val="1000"/>
              </a:spcBef>
              <a:spcAft>
                <a:spcPts val="0"/>
              </a:spcAft>
              <a:buClr>
                <a:schemeClr val="lt2"/>
              </a:buClr>
              <a:buSzPct val="125000"/>
              <a:buNone/>
            </a:pPr>
            <a:r>
              <a:t/>
            </a:r>
            <a:endParaRPr b="1"/>
          </a:p>
          <a:p>
            <a:pPr indent="0" lvl="0" marL="0" rtl="0" algn="l">
              <a:lnSpc>
                <a:spcPct val="120000"/>
              </a:lnSpc>
              <a:spcBef>
                <a:spcPts val="1000"/>
              </a:spcBef>
              <a:spcAft>
                <a:spcPts val="0"/>
              </a:spcAft>
              <a:buClr>
                <a:schemeClr val="lt2"/>
              </a:buClr>
              <a:buSzPct val="125000"/>
              <a:buNone/>
            </a:pPr>
            <a:r>
              <a:t/>
            </a:r>
            <a:endParaRPr b="1"/>
          </a:p>
        </p:txBody>
      </p:sp>
      <p:pic>
        <p:nvPicPr>
          <p:cNvPr descr="How to Get Playlisted on Spotify (2023) — In-Depth Guide — Prescription  Music PR" id="332" name="Google Shape;332;p1"/>
          <p:cNvPicPr preferRelativeResize="0"/>
          <p:nvPr/>
        </p:nvPicPr>
        <p:blipFill rotWithShape="1">
          <a:blip r:embed="rId3">
            <a:alphaModFix/>
          </a:blip>
          <a:srcRect b="0" l="25577" r="23950" t="0"/>
          <a:stretch/>
        </p:blipFill>
        <p:spPr>
          <a:xfrm>
            <a:off x="10174015" y="0"/>
            <a:ext cx="2017985" cy="1774713"/>
          </a:xfrm>
          <a:prstGeom prst="rect">
            <a:avLst/>
          </a:prstGeom>
          <a:noFill/>
          <a:ln>
            <a:noFill/>
          </a:ln>
        </p:spPr>
      </p:pic>
      <p:sp>
        <p:nvSpPr>
          <p:cNvPr id="333" name="Google Shape;333;p1"/>
          <p:cNvSpPr txBox="1"/>
          <p:nvPr/>
        </p:nvSpPr>
        <p:spPr>
          <a:xfrm>
            <a:off x="2665379" y="836579"/>
            <a:ext cx="6935821"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ENGR- E536 : HIGH PERFORMANCE GRAPH ANALYTICS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PROJECT PRESENTATION</a:t>
            </a:r>
            <a:endParaRPr b="0" i="0" sz="1400" u="none" cap="none" strike="noStrike">
              <a:solidFill>
                <a:srgbClr val="000000"/>
              </a:solidFill>
              <a:latin typeface="Arial"/>
              <a:ea typeface="Arial"/>
              <a:cs typeface="Arial"/>
              <a:sym typeface="Arial"/>
            </a:endParaRPr>
          </a:p>
        </p:txBody>
      </p:sp>
      <p:pic>
        <p:nvPicPr>
          <p:cNvPr descr="Indiana University Logo, symbol, meaning, history, PNG, brand" id="334" name="Google Shape;334;p1"/>
          <p:cNvPicPr preferRelativeResize="0"/>
          <p:nvPr/>
        </p:nvPicPr>
        <p:blipFill rotWithShape="1">
          <a:blip r:embed="rId4">
            <a:alphaModFix/>
          </a:blip>
          <a:srcRect b="33888" l="0" r="0" t="29635"/>
          <a:stretch/>
        </p:blipFill>
        <p:spPr>
          <a:xfrm>
            <a:off x="9334500" y="6274339"/>
            <a:ext cx="2857500" cy="58366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9" name="Shape 419"/>
        <p:cNvGrpSpPr/>
        <p:nvPr/>
      </p:nvGrpSpPr>
      <p:grpSpPr>
        <a:xfrm>
          <a:off x="0" y="0"/>
          <a:ext cx="0" cy="0"/>
          <a:chOff x="0" y="0"/>
          <a:chExt cx="0" cy="0"/>
        </a:xfrm>
      </p:grpSpPr>
      <p:sp>
        <p:nvSpPr>
          <p:cNvPr id="420" name="Google Shape;420;p10"/>
          <p:cNvSpPr txBox="1"/>
          <p:nvPr/>
        </p:nvSpPr>
        <p:spPr>
          <a:xfrm>
            <a:off x="492370" y="516835"/>
            <a:ext cx="3084844" cy="5772840"/>
          </a:xfrm>
          <a:prstGeom prst="rect">
            <a:avLst/>
          </a:prstGeom>
          <a:noFill/>
          <a:ln>
            <a:noFill/>
          </a:ln>
        </p:spPr>
        <p:txBody>
          <a:bodyPr anchorCtr="0" anchor="ctr" bIns="45700" lIns="91425" spcFirstLastPara="1" rIns="91425" wrap="square" tIns="45700">
            <a:normAutofit/>
          </a:bodyPr>
          <a:lstStyle/>
          <a:p>
            <a:pPr indent="0" lvl="0" marL="0" marR="0" rtl="0" algn="l">
              <a:lnSpc>
                <a:spcPct val="85000"/>
              </a:lnSpc>
              <a:spcBef>
                <a:spcPts val="0"/>
              </a:spcBef>
              <a:spcAft>
                <a:spcPts val="600"/>
              </a:spcAft>
              <a:buClr>
                <a:srgbClr val="000000"/>
              </a:buClr>
              <a:buSzPts val="3600"/>
              <a:buFont typeface="Arial"/>
              <a:buNone/>
            </a:pPr>
            <a:r>
              <a:rPr b="0" i="0" lang="en-US" sz="3600" u="none" cap="none" strike="noStrike">
                <a:solidFill>
                  <a:srgbClr val="FFFFFF"/>
                </a:solidFill>
                <a:latin typeface="Calibri"/>
                <a:ea typeface="Calibri"/>
                <a:cs typeface="Calibri"/>
                <a:sym typeface="Calibri"/>
              </a:rPr>
              <a:t>GCN MODEL , TRAINING AND TESTING:</a:t>
            </a:r>
            <a:endParaRPr b="0" i="0" sz="1400" u="none" cap="none" strike="noStrike">
              <a:solidFill>
                <a:srgbClr val="000000"/>
              </a:solidFill>
              <a:latin typeface="Arial"/>
              <a:ea typeface="Arial"/>
              <a:cs typeface="Arial"/>
              <a:sym typeface="Arial"/>
            </a:endParaRPr>
          </a:p>
        </p:txBody>
      </p:sp>
      <p:sp>
        <p:nvSpPr>
          <p:cNvPr id="421" name="Google Shape;421;p10"/>
          <p:cNvSpPr txBox="1"/>
          <p:nvPr/>
        </p:nvSpPr>
        <p:spPr>
          <a:xfrm>
            <a:off x="469900" y="454228"/>
            <a:ext cx="9766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800"/>
              <a:buFont typeface="Calibri"/>
              <a:buNone/>
            </a:pPr>
            <a:r>
              <a:t/>
            </a:r>
            <a:endParaRPr b="1" i="0" sz="1800" u="none" cap="none" strike="noStrike">
              <a:solidFill>
                <a:schemeClr val="dk1"/>
              </a:solidFill>
              <a:latin typeface="Twentieth Century"/>
              <a:ea typeface="Twentieth Century"/>
              <a:cs typeface="Twentieth Century"/>
              <a:sym typeface="Twentieth Century"/>
            </a:endParaRPr>
          </a:p>
        </p:txBody>
      </p:sp>
      <p:grpSp>
        <p:nvGrpSpPr>
          <p:cNvPr id="422" name="Google Shape;422;p10"/>
          <p:cNvGrpSpPr/>
          <p:nvPr/>
        </p:nvGrpSpPr>
        <p:grpSpPr>
          <a:xfrm>
            <a:off x="907670" y="501235"/>
            <a:ext cx="10376660" cy="5648532"/>
            <a:chOff x="0" y="689"/>
            <a:chExt cx="10376660" cy="5648532"/>
          </a:xfrm>
        </p:grpSpPr>
        <p:sp>
          <p:nvSpPr>
            <p:cNvPr id="423" name="Google Shape;423;p10"/>
            <p:cNvSpPr/>
            <p:nvPr/>
          </p:nvSpPr>
          <p:spPr>
            <a:xfrm>
              <a:off x="0" y="689"/>
              <a:ext cx="10376660" cy="57933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0"/>
            <p:cNvSpPr/>
            <p:nvPr/>
          </p:nvSpPr>
          <p:spPr>
            <a:xfrm>
              <a:off x="175249" y="131040"/>
              <a:ext cx="318635" cy="318635"/>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0"/>
            <p:cNvSpPr/>
            <p:nvPr/>
          </p:nvSpPr>
          <p:spPr>
            <a:xfrm>
              <a:off x="669133" y="689"/>
              <a:ext cx="9707526" cy="57933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0"/>
            <p:cNvSpPr txBox="1"/>
            <p:nvPr/>
          </p:nvSpPr>
          <p:spPr>
            <a:xfrm>
              <a:off x="669133" y="689"/>
              <a:ext cx="9707526" cy="579336"/>
            </a:xfrm>
            <a:prstGeom prst="rect">
              <a:avLst/>
            </a:prstGeom>
            <a:noFill/>
            <a:ln>
              <a:noFill/>
            </a:ln>
          </p:spPr>
          <p:txBody>
            <a:bodyPr anchorCtr="0" anchor="ctr" bIns="61300" lIns="61300" spcFirstLastPara="1" rIns="61300" wrap="square" tIns="61300">
              <a:noAutofit/>
            </a:bodyPr>
            <a:lstStyle/>
            <a:p>
              <a:pPr indent="0" lvl="0" marL="0" marR="0" rtl="0" algn="l">
                <a:lnSpc>
                  <a:spcPct val="9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We started initially with defining a simple GCN model with 2 hidden layers and number of hidden dimensions as 64 .</a:t>
              </a:r>
              <a:endParaRPr b="0" i="0" sz="1400" u="none" cap="none" strike="noStrike">
                <a:solidFill>
                  <a:srgbClr val="000000"/>
                </a:solidFill>
                <a:latin typeface="Arial"/>
                <a:ea typeface="Arial"/>
                <a:cs typeface="Arial"/>
                <a:sym typeface="Arial"/>
              </a:endParaRPr>
            </a:p>
          </p:txBody>
        </p:sp>
        <p:sp>
          <p:nvSpPr>
            <p:cNvPr id="427" name="Google Shape;427;p10"/>
            <p:cNvSpPr/>
            <p:nvPr/>
          </p:nvSpPr>
          <p:spPr>
            <a:xfrm>
              <a:off x="0" y="724860"/>
              <a:ext cx="10376660" cy="57933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0"/>
            <p:cNvSpPr/>
            <p:nvPr/>
          </p:nvSpPr>
          <p:spPr>
            <a:xfrm>
              <a:off x="175249" y="855211"/>
              <a:ext cx="318635" cy="318635"/>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0"/>
            <p:cNvSpPr/>
            <p:nvPr/>
          </p:nvSpPr>
          <p:spPr>
            <a:xfrm>
              <a:off x="669133" y="724860"/>
              <a:ext cx="9707526" cy="57933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0"/>
            <p:cNvSpPr txBox="1"/>
            <p:nvPr/>
          </p:nvSpPr>
          <p:spPr>
            <a:xfrm>
              <a:off x="669133" y="724860"/>
              <a:ext cx="9707526" cy="579336"/>
            </a:xfrm>
            <a:prstGeom prst="rect">
              <a:avLst/>
            </a:prstGeom>
            <a:noFill/>
            <a:ln>
              <a:noFill/>
            </a:ln>
          </p:spPr>
          <p:txBody>
            <a:bodyPr anchorCtr="0" anchor="ctr" bIns="61300" lIns="61300" spcFirstLastPara="1" rIns="61300" wrap="square" tIns="61300">
              <a:noAutofit/>
            </a:bodyPr>
            <a:lstStyle/>
            <a:p>
              <a:pPr indent="0" lvl="0" marL="0" marR="0" rtl="0" algn="l">
                <a:lnSpc>
                  <a:spcPct val="9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Used RELU activation and Mean Square Error Function.</a:t>
              </a:r>
              <a:endParaRPr b="0" i="0" sz="1400" u="none" cap="none" strike="noStrike">
                <a:solidFill>
                  <a:srgbClr val="000000"/>
                </a:solidFill>
                <a:latin typeface="Arial"/>
                <a:ea typeface="Arial"/>
                <a:cs typeface="Arial"/>
                <a:sym typeface="Arial"/>
              </a:endParaRPr>
            </a:p>
          </p:txBody>
        </p:sp>
        <p:sp>
          <p:nvSpPr>
            <p:cNvPr id="431" name="Google Shape;431;p10"/>
            <p:cNvSpPr/>
            <p:nvPr/>
          </p:nvSpPr>
          <p:spPr>
            <a:xfrm>
              <a:off x="0" y="1449031"/>
              <a:ext cx="10376660" cy="57933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0"/>
            <p:cNvSpPr/>
            <p:nvPr/>
          </p:nvSpPr>
          <p:spPr>
            <a:xfrm>
              <a:off x="175249" y="1579382"/>
              <a:ext cx="318635" cy="318635"/>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0"/>
            <p:cNvSpPr/>
            <p:nvPr/>
          </p:nvSpPr>
          <p:spPr>
            <a:xfrm>
              <a:off x="669133" y="1449031"/>
              <a:ext cx="9707526" cy="57933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0"/>
            <p:cNvSpPr txBox="1"/>
            <p:nvPr/>
          </p:nvSpPr>
          <p:spPr>
            <a:xfrm>
              <a:off x="669133" y="1449031"/>
              <a:ext cx="9707526" cy="579336"/>
            </a:xfrm>
            <a:prstGeom prst="rect">
              <a:avLst/>
            </a:prstGeom>
            <a:noFill/>
            <a:ln>
              <a:noFill/>
            </a:ln>
          </p:spPr>
          <p:txBody>
            <a:bodyPr anchorCtr="0" anchor="ctr" bIns="61300" lIns="61300" spcFirstLastPara="1" rIns="61300" wrap="square" tIns="61300">
              <a:noAutofit/>
            </a:bodyPr>
            <a:lstStyle/>
            <a:p>
              <a:pPr indent="0" lvl="0" marL="0" marR="0" rtl="0" algn="l">
                <a:lnSpc>
                  <a:spcPct val="9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Optimization function we used as Adam with 0.01 learning rate and 5 e-4 as decay. </a:t>
              </a:r>
              <a:endParaRPr b="0" i="0" sz="1400" u="none" cap="none" strike="noStrike">
                <a:solidFill>
                  <a:srgbClr val="000000"/>
                </a:solidFill>
                <a:latin typeface="Arial"/>
                <a:ea typeface="Arial"/>
                <a:cs typeface="Arial"/>
                <a:sym typeface="Arial"/>
              </a:endParaRPr>
            </a:p>
          </p:txBody>
        </p:sp>
        <p:sp>
          <p:nvSpPr>
            <p:cNvPr id="435" name="Google Shape;435;p10"/>
            <p:cNvSpPr/>
            <p:nvPr/>
          </p:nvSpPr>
          <p:spPr>
            <a:xfrm>
              <a:off x="0" y="2173202"/>
              <a:ext cx="10376660" cy="57933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0"/>
            <p:cNvSpPr/>
            <p:nvPr/>
          </p:nvSpPr>
          <p:spPr>
            <a:xfrm>
              <a:off x="175249" y="2303552"/>
              <a:ext cx="318635" cy="318635"/>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0"/>
            <p:cNvSpPr/>
            <p:nvPr/>
          </p:nvSpPr>
          <p:spPr>
            <a:xfrm>
              <a:off x="669133" y="2173202"/>
              <a:ext cx="9707526" cy="57933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0"/>
            <p:cNvSpPr txBox="1"/>
            <p:nvPr/>
          </p:nvSpPr>
          <p:spPr>
            <a:xfrm>
              <a:off x="669133" y="2173202"/>
              <a:ext cx="9707526" cy="579336"/>
            </a:xfrm>
            <a:prstGeom prst="rect">
              <a:avLst/>
            </a:prstGeom>
            <a:noFill/>
            <a:ln>
              <a:noFill/>
            </a:ln>
          </p:spPr>
          <p:txBody>
            <a:bodyPr anchorCtr="0" anchor="ctr" bIns="61300" lIns="61300" spcFirstLastPara="1" rIns="61300" wrap="square" tIns="61300">
              <a:noAutofit/>
            </a:bodyPr>
            <a:lstStyle/>
            <a:p>
              <a:pPr indent="0" lvl="0" marL="0" marR="0" rtl="0" algn="l">
                <a:lnSpc>
                  <a:spcPct val="9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It was not successful as it was crashing even with Colab GPU.</a:t>
              </a:r>
              <a:endParaRPr b="0" i="0" sz="1400" u="none" cap="none" strike="noStrike">
                <a:solidFill>
                  <a:srgbClr val="000000"/>
                </a:solidFill>
                <a:latin typeface="Arial"/>
                <a:ea typeface="Arial"/>
                <a:cs typeface="Arial"/>
                <a:sym typeface="Arial"/>
              </a:endParaRPr>
            </a:p>
          </p:txBody>
        </p:sp>
        <p:sp>
          <p:nvSpPr>
            <p:cNvPr id="439" name="Google Shape;439;p10"/>
            <p:cNvSpPr/>
            <p:nvPr/>
          </p:nvSpPr>
          <p:spPr>
            <a:xfrm>
              <a:off x="0" y="2897373"/>
              <a:ext cx="10376660" cy="57933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0"/>
            <p:cNvSpPr/>
            <p:nvPr/>
          </p:nvSpPr>
          <p:spPr>
            <a:xfrm>
              <a:off x="175249" y="3027723"/>
              <a:ext cx="318635" cy="318635"/>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0"/>
            <p:cNvSpPr/>
            <p:nvPr/>
          </p:nvSpPr>
          <p:spPr>
            <a:xfrm>
              <a:off x="669133" y="2897373"/>
              <a:ext cx="9707526" cy="57933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0"/>
            <p:cNvSpPr txBox="1"/>
            <p:nvPr/>
          </p:nvSpPr>
          <p:spPr>
            <a:xfrm>
              <a:off x="669133" y="2897373"/>
              <a:ext cx="9707526" cy="579336"/>
            </a:xfrm>
            <a:prstGeom prst="rect">
              <a:avLst/>
            </a:prstGeom>
            <a:noFill/>
            <a:ln>
              <a:noFill/>
            </a:ln>
          </p:spPr>
          <p:txBody>
            <a:bodyPr anchorCtr="0" anchor="ctr" bIns="61300" lIns="61300" spcFirstLastPara="1" rIns="61300" wrap="square" tIns="61300">
              <a:noAutofit/>
            </a:bodyPr>
            <a:lstStyle/>
            <a:p>
              <a:pPr indent="0" lvl="0" marL="0" marR="0" rtl="0" algn="l">
                <a:lnSpc>
                  <a:spcPct val="9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We tried to reduce the features and the number of instances to 100 and trained the model.</a:t>
              </a:r>
              <a:endParaRPr b="0" i="0" sz="1400" u="none" cap="none" strike="noStrike">
                <a:solidFill>
                  <a:srgbClr val="000000"/>
                </a:solidFill>
                <a:latin typeface="Arial"/>
                <a:ea typeface="Arial"/>
                <a:cs typeface="Arial"/>
                <a:sym typeface="Arial"/>
              </a:endParaRPr>
            </a:p>
          </p:txBody>
        </p:sp>
        <p:sp>
          <p:nvSpPr>
            <p:cNvPr id="443" name="Google Shape;443;p10"/>
            <p:cNvSpPr/>
            <p:nvPr/>
          </p:nvSpPr>
          <p:spPr>
            <a:xfrm>
              <a:off x="0" y="3621543"/>
              <a:ext cx="10376660" cy="57933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0"/>
            <p:cNvSpPr/>
            <p:nvPr/>
          </p:nvSpPr>
          <p:spPr>
            <a:xfrm>
              <a:off x="175249" y="3751894"/>
              <a:ext cx="318635" cy="318635"/>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0"/>
            <p:cNvSpPr/>
            <p:nvPr/>
          </p:nvSpPr>
          <p:spPr>
            <a:xfrm>
              <a:off x="669133" y="3621543"/>
              <a:ext cx="9707526" cy="57933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0"/>
            <p:cNvSpPr txBox="1"/>
            <p:nvPr/>
          </p:nvSpPr>
          <p:spPr>
            <a:xfrm>
              <a:off x="669133" y="3621543"/>
              <a:ext cx="9707526" cy="579336"/>
            </a:xfrm>
            <a:prstGeom prst="rect">
              <a:avLst/>
            </a:prstGeom>
            <a:noFill/>
            <a:ln>
              <a:noFill/>
            </a:ln>
          </p:spPr>
          <p:txBody>
            <a:bodyPr anchorCtr="0" anchor="ctr" bIns="61300" lIns="61300" spcFirstLastPara="1" rIns="61300" wrap="square" tIns="61300">
              <a:noAutofit/>
            </a:bodyPr>
            <a:lstStyle/>
            <a:p>
              <a:pPr indent="0" lvl="0" marL="0" marR="0" rtl="0" algn="l">
                <a:lnSpc>
                  <a:spcPct val="9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The training is taking a long time and training error was high.</a:t>
              </a:r>
              <a:endParaRPr b="0" i="0" sz="1400" u="none" cap="none" strike="noStrike">
                <a:solidFill>
                  <a:srgbClr val="000000"/>
                </a:solidFill>
                <a:latin typeface="Arial"/>
                <a:ea typeface="Arial"/>
                <a:cs typeface="Arial"/>
                <a:sym typeface="Arial"/>
              </a:endParaRPr>
            </a:p>
          </p:txBody>
        </p:sp>
        <p:sp>
          <p:nvSpPr>
            <p:cNvPr id="447" name="Google Shape;447;p10"/>
            <p:cNvSpPr/>
            <p:nvPr/>
          </p:nvSpPr>
          <p:spPr>
            <a:xfrm>
              <a:off x="0" y="4345714"/>
              <a:ext cx="10376660" cy="57933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0"/>
            <p:cNvSpPr/>
            <p:nvPr/>
          </p:nvSpPr>
          <p:spPr>
            <a:xfrm>
              <a:off x="175249" y="4476065"/>
              <a:ext cx="318635" cy="318635"/>
            </a:xfrm>
            <a:prstGeom prst="rect">
              <a:avLst/>
            </a:prstGeom>
            <a:blipFill rotWithShape="1">
              <a:blip r:embed="rId9">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0"/>
            <p:cNvSpPr/>
            <p:nvPr/>
          </p:nvSpPr>
          <p:spPr>
            <a:xfrm>
              <a:off x="669133" y="4345714"/>
              <a:ext cx="9707526" cy="57933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0"/>
            <p:cNvSpPr txBox="1"/>
            <p:nvPr/>
          </p:nvSpPr>
          <p:spPr>
            <a:xfrm>
              <a:off x="669133" y="4345714"/>
              <a:ext cx="9707526" cy="579336"/>
            </a:xfrm>
            <a:prstGeom prst="rect">
              <a:avLst/>
            </a:prstGeom>
            <a:noFill/>
            <a:ln>
              <a:noFill/>
            </a:ln>
          </p:spPr>
          <p:txBody>
            <a:bodyPr anchorCtr="0" anchor="ctr" bIns="61300" lIns="61300" spcFirstLastPara="1" rIns="61300" wrap="square" tIns="61300">
              <a:noAutofit/>
            </a:bodyPr>
            <a:lstStyle/>
            <a:p>
              <a:pPr indent="0" lvl="0" marL="0" marR="0" rtl="0" algn="l">
                <a:lnSpc>
                  <a:spcPct val="9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The resources were not sufficient for even handling small data and those many features. We are yet to try on ReD and other resources.</a:t>
              </a:r>
              <a:endParaRPr b="0" i="0" sz="1400" u="none" cap="none" strike="noStrike">
                <a:solidFill>
                  <a:srgbClr val="000000"/>
                </a:solidFill>
                <a:latin typeface="Arial"/>
                <a:ea typeface="Arial"/>
                <a:cs typeface="Arial"/>
                <a:sym typeface="Arial"/>
              </a:endParaRPr>
            </a:p>
          </p:txBody>
        </p:sp>
        <p:sp>
          <p:nvSpPr>
            <p:cNvPr id="451" name="Google Shape;451;p10"/>
            <p:cNvSpPr/>
            <p:nvPr/>
          </p:nvSpPr>
          <p:spPr>
            <a:xfrm>
              <a:off x="0" y="5069885"/>
              <a:ext cx="10376660" cy="57933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0"/>
            <p:cNvSpPr/>
            <p:nvPr/>
          </p:nvSpPr>
          <p:spPr>
            <a:xfrm>
              <a:off x="175249" y="5200236"/>
              <a:ext cx="318635" cy="318635"/>
            </a:xfrm>
            <a:prstGeom prst="rect">
              <a:avLst/>
            </a:prstGeom>
            <a:blipFill rotWithShape="1">
              <a:blip r:embed="rId10">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0"/>
            <p:cNvSpPr/>
            <p:nvPr/>
          </p:nvSpPr>
          <p:spPr>
            <a:xfrm>
              <a:off x="669133" y="5069885"/>
              <a:ext cx="9707526" cy="57933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0"/>
            <p:cNvSpPr txBox="1"/>
            <p:nvPr/>
          </p:nvSpPr>
          <p:spPr>
            <a:xfrm>
              <a:off x="669133" y="5069885"/>
              <a:ext cx="9707526" cy="579336"/>
            </a:xfrm>
            <a:prstGeom prst="rect">
              <a:avLst/>
            </a:prstGeom>
            <a:noFill/>
            <a:ln>
              <a:noFill/>
            </a:ln>
          </p:spPr>
          <p:txBody>
            <a:bodyPr anchorCtr="0" anchor="ctr" bIns="61300" lIns="61300" spcFirstLastPara="1" rIns="61300" wrap="square" tIns="61300">
              <a:noAutofit/>
            </a:bodyPr>
            <a:lstStyle/>
            <a:p>
              <a:pPr indent="0" lvl="0" marL="0" marR="0" rtl="0" algn="l">
                <a:lnSpc>
                  <a:spcPct val="9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So, we decided to go with Collaborative filtering with user id and track numbers from Spotify API.</a:t>
              </a:r>
              <a:endParaRPr b="0" i="0" sz="1400" u="none" cap="none" strike="noStrike">
                <a:solidFill>
                  <a:srgbClr val="000000"/>
                </a:solidFill>
                <a:latin typeface="Arial"/>
                <a:ea typeface="Arial"/>
                <a:cs typeface="Arial"/>
                <a:sym typeface="Arial"/>
              </a:endParaRPr>
            </a:p>
          </p:txBody>
        </p:sp>
      </p:grpSp>
      <p:pic>
        <p:nvPicPr>
          <p:cNvPr descr="Indiana University Logo, symbol, meaning, history, PNG, brand" id="455" name="Google Shape;455;p10"/>
          <p:cNvPicPr preferRelativeResize="0"/>
          <p:nvPr/>
        </p:nvPicPr>
        <p:blipFill rotWithShape="1">
          <a:blip r:embed="rId11">
            <a:alphaModFix/>
          </a:blip>
          <a:srcRect b="33888" l="0" r="0" t="29635"/>
          <a:stretch/>
        </p:blipFill>
        <p:spPr>
          <a:xfrm>
            <a:off x="9334500" y="6274339"/>
            <a:ext cx="2857500" cy="5836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11"/>
          <p:cNvSpPr txBox="1"/>
          <p:nvPr>
            <p:ph type="title"/>
          </p:nvPr>
        </p:nvSpPr>
        <p:spPr>
          <a:xfrm>
            <a:off x="1199036" y="929825"/>
            <a:ext cx="10241400" cy="639900"/>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dk1"/>
              </a:buClr>
              <a:buSzPts val="3600"/>
              <a:buFont typeface="Twentieth Century"/>
              <a:buNone/>
            </a:pPr>
            <a:r>
              <a:rPr lang="en-US" sz="3600"/>
              <a:t>COLLABORATIVE FILTERING</a:t>
            </a:r>
            <a:endParaRPr sz="3600"/>
          </a:p>
        </p:txBody>
      </p:sp>
      <p:sp>
        <p:nvSpPr>
          <p:cNvPr id="461" name="Google Shape;461;p11"/>
          <p:cNvSpPr txBox="1"/>
          <p:nvPr/>
        </p:nvSpPr>
        <p:spPr>
          <a:xfrm>
            <a:off x="1401425" y="1669775"/>
            <a:ext cx="8587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Twentieth Century"/>
              <a:ea typeface="Twentieth Century"/>
              <a:cs typeface="Twentieth Century"/>
              <a:sym typeface="Twentieth Century"/>
            </a:endParaRPr>
          </a:p>
        </p:txBody>
      </p:sp>
      <p:grpSp>
        <p:nvGrpSpPr>
          <p:cNvPr id="462" name="Google Shape;462;p11"/>
          <p:cNvGrpSpPr/>
          <p:nvPr/>
        </p:nvGrpSpPr>
        <p:grpSpPr>
          <a:xfrm>
            <a:off x="1401425" y="1882114"/>
            <a:ext cx="9285300" cy="3854520"/>
            <a:chOff x="0" y="12239"/>
            <a:chExt cx="9285300" cy="3854520"/>
          </a:xfrm>
        </p:grpSpPr>
        <p:sp>
          <p:nvSpPr>
            <p:cNvPr id="463" name="Google Shape;463;p11"/>
            <p:cNvSpPr/>
            <p:nvPr/>
          </p:nvSpPr>
          <p:spPr>
            <a:xfrm>
              <a:off x="0" y="12239"/>
              <a:ext cx="9285300" cy="575639"/>
            </a:xfrm>
            <a:prstGeom prst="roundRect">
              <a:avLst>
                <a:gd fmla="val 16667" name="adj"/>
              </a:avLst>
            </a:prstGeom>
            <a:solidFill>
              <a:srgbClr val="D34614"/>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1"/>
            <p:cNvSpPr txBox="1"/>
            <p:nvPr/>
          </p:nvSpPr>
          <p:spPr>
            <a:xfrm>
              <a:off x="28100" y="40339"/>
              <a:ext cx="9229100" cy="51943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Calibri"/>
                <a:buNone/>
              </a:pPr>
              <a:r>
                <a:rPr b="0" i="0" lang="en-US" sz="2400" u="none" cap="none" strike="noStrike">
                  <a:solidFill>
                    <a:schemeClr val="lt1"/>
                  </a:solidFill>
                  <a:latin typeface="Calibri"/>
                  <a:ea typeface="Calibri"/>
                  <a:cs typeface="Calibri"/>
                  <a:sym typeface="Calibri"/>
                </a:rPr>
                <a:t>PRE-PROCESSING:</a:t>
              </a:r>
              <a:endParaRPr b="0" i="0" sz="1400" u="none" cap="none" strike="noStrike">
                <a:solidFill>
                  <a:srgbClr val="000000"/>
                </a:solidFill>
                <a:latin typeface="Arial"/>
                <a:ea typeface="Arial"/>
                <a:cs typeface="Arial"/>
                <a:sym typeface="Arial"/>
              </a:endParaRPr>
            </a:p>
          </p:txBody>
        </p:sp>
        <p:sp>
          <p:nvSpPr>
            <p:cNvPr id="465" name="Google Shape;465;p11"/>
            <p:cNvSpPr/>
            <p:nvPr/>
          </p:nvSpPr>
          <p:spPr>
            <a:xfrm>
              <a:off x="0" y="587879"/>
              <a:ext cx="9285300" cy="327888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1"/>
            <p:cNvSpPr txBox="1"/>
            <p:nvPr/>
          </p:nvSpPr>
          <p:spPr>
            <a:xfrm>
              <a:off x="0" y="587879"/>
              <a:ext cx="9285300" cy="3278880"/>
            </a:xfrm>
            <a:prstGeom prst="rect">
              <a:avLst/>
            </a:prstGeom>
            <a:noFill/>
            <a:ln>
              <a:noFill/>
            </a:ln>
          </p:spPr>
          <p:txBody>
            <a:bodyPr anchorCtr="0" anchor="t" bIns="30475" lIns="294800" spcFirstLastPara="1" rIns="170675" wrap="square" tIns="30475">
              <a:noAutofit/>
            </a:bodyPr>
            <a:lstStyle/>
            <a:p>
              <a:pPr indent="-171450" lvl="1" marL="171450" marR="0" rtl="0" algn="l">
                <a:lnSpc>
                  <a:spcPct val="90000"/>
                </a:lnSpc>
                <a:spcBef>
                  <a:spcPts val="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Kaggle Spotify Playlists Dataset:</a:t>
              </a:r>
              <a:endParaRPr b="0" i="0" sz="1400" u="none" cap="none" strike="noStrike">
                <a:solidFill>
                  <a:srgbClr val="000000"/>
                </a:solidFill>
                <a:latin typeface="Arial"/>
                <a:ea typeface="Arial"/>
                <a:cs typeface="Arial"/>
                <a:sym typeface="Arial"/>
              </a:endParaRPr>
            </a:p>
            <a:p>
              <a:pPr indent="-171450" lvl="2" marL="342900" marR="0" rtl="0" algn="l">
                <a:lnSpc>
                  <a:spcPct val="90000"/>
                </a:lnSpc>
                <a:spcBef>
                  <a:spcPts val="38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100 songs chosen per playlist ( from the top playlists)</a:t>
              </a:r>
              <a:endParaRPr b="0" i="0" sz="1400" u="none" cap="none" strike="noStrike">
                <a:solidFill>
                  <a:srgbClr val="000000"/>
                </a:solidFill>
                <a:latin typeface="Arial"/>
                <a:ea typeface="Arial"/>
                <a:cs typeface="Arial"/>
                <a:sym typeface="Arial"/>
              </a:endParaRPr>
            </a:p>
            <a:p>
              <a:pPr indent="-171450" lvl="2" marL="342900" marR="0" rtl="0" algn="l">
                <a:lnSpc>
                  <a:spcPct val="90000"/>
                </a:lnSpc>
                <a:spcBef>
                  <a:spcPts val="38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Action on_bad_lines while reading csv file</a:t>
              </a:r>
              <a:endParaRPr b="0" i="0" sz="1400" u="none" cap="none" strike="noStrike">
                <a:solidFill>
                  <a:srgbClr val="000000"/>
                </a:solidFill>
                <a:latin typeface="Arial"/>
                <a:ea typeface="Arial"/>
                <a:cs typeface="Arial"/>
                <a:sym typeface="Arial"/>
              </a:endParaRPr>
            </a:p>
            <a:p>
              <a:pPr indent="-171450" lvl="2" marL="342900" marR="0" rtl="0" algn="l">
                <a:lnSpc>
                  <a:spcPct val="90000"/>
                </a:lnSpc>
                <a:spcBef>
                  <a:spcPts val="38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Implemented User and Track Encoder/Decoder</a:t>
              </a:r>
              <a:endParaRPr b="0" i="0" sz="1400" u="none" cap="none" strike="noStrike">
                <a:solidFill>
                  <a:srgbClr val="000000"/>
                </a:solidFill>
                <a:latin typeface="Arial"/>
                <a:ea typeface="Arial"/>
                <a:cs typeface="Arial"/>
                <a:sym typeface="Arial"/>
              </a:endParaRPr>
            </a:p>
            <a:p>
              <a:pPr indent="-171450" lvl="2" marL="342900" marR="0" rtl="0" algn="l">
                <a:lnSpc>
                  <a:spcPct val="90000"/>
                </a:lnSpc>
                <a:spcBef>
                  <a:spcPts val="38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Train and test data split based on the users</a:t>
              </a:r>
              <a:endParaRPr b="0" i="0" sz="1400" u="none" cap="none" strike="noStrike">
                <a:solidFill>
                  <a:srgbClr val="000000"/>
                </a:solidFill>
                <a:latin typeface="Arial"/>
                <a:ea typeface="Arial"/>
                <a:cs typeface="Arial"/>
                <a:sym typeface="Arial"/>
              </a:endParaRPr>
            </a:p>
            <a:p>
              <a:pPr indent="-171450" lvl="2" marL="342900" marR="0" rtl="0" algn="l">
                <a:lnSpc>
                  <a:spcPct val="90000"/>
                </a:lnSpc>
                <a:spcBef>
                  <a:spcPts val="38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Edge Indices tensors created for train/test data</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38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Spotify API Dataset:</a:t>
              </a:r>
              <a:endParaRPr b="0" i="0" sz="1400" u="none" cap="none" strike="noStrike">
                <a:solidFill>
                  <a:srgbClr val="000000"/>
                </a:solidFill>
                <a:latin typeface="Arial"/>
                <a:ea typeface="Arial"/>
                <a:cs typeface="Arial"/>
                <a:sym typeface="Arial"/>
              </a:endParaRPr>
            </a:p>
            <a:p>
              <a:pPr indent="-171450" lvl="2" marL="342900" marR="0" rtl="0" algn="l">
                <a:lnSpc>
                  <a:spcPct val="90000"/>
                </a:lnSpc>
                <a:spcBef>
                  <a:spcPts val="38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Added our users in the Spotify Web Developer dashboard</a:t>
              </a:r>
              <a:endParaRPr b="0" i="0" sz="1400" u="none" cap="none" strike="noStrike">
                <a:solidFill>
                  <a:srgbClr val="000000"/>
                </a:solidFill>
                <a:latin typeface="Arial"/>
                <a:ea typeface="Arial"/>
                <a:cs typeface="Arial"/>
                <a:sym typeface="Arial"/>
              </a:endParaRPr>
            </a:p>
            <a:p>
              <a:pPr indent="-171450" lvl="2" marL="342900" marR="0" rtl="0" algn="l">
                <a:lnSpc>
                  <a:spcPct val="90000"/>
                </a:lnSpc>
                <a:spcBef>
                  <a:spcPts val="38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Extracted user id’s and track details against each user</a:t>
              </a:r>
              <a:endParaRPr b="0" i="0" sz="1400" u="none" cap="none" strike="noStrike">
                <a:solidFill>
                  <a:srgbClr val="000000"/>
                </a:solidFill>
                <a:latin typeface="Arial"/>
                <a:ea typeface="Arial"/>
                <a:cs typeface="Arial"/>
                <a:sym typeface="Arial"/>
              </a:endParaRPr>
            </a:p>
            <a:p>
              <a:pPr indent="-171450" lvl="2" marL="342900" marR="0" rtl="0" algn="l">
                <a:lnSpc>
                  <a:spcPct val="90000"/>
                </a:lnSpc>
                <a:spcBef>
                  <a:spcPts val="380"/>
                </a:spcBef>
                <a:spcAft>
                  <a:spcPts val="0"/>
                </a:spcAft>
                <a:buClr>
                  <a:schemeClr val="dk1"/>
                </a:buClr>
                <a:buSzPts val="1900"/>
                <a:buFont typeface="Calibri"/>
                <a:buChar char="•"/>
              </a:pPr>
              <a:r>
                <a:rPr b="0" i="0" lang="en-US" sz="1900" u="none" cap="none" strike="noStrike">
                  <a:solidFill>
                    <a:schemeClr val="dk1"/>
                  </a:solidFill>
                  <a:latin typeface="Calibri"/>
                  <a:ea typeface="Calibri"/>
                  <a:cs typeface="Calibri"/>
                  <a:sym typeface="Calibri"/>
                </a:rPr>
                <a:t>Defined dataframe for encoded userID’s and trackID’s</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12"/>
          <p:cNvSpPr txBox="1"/>
          <p:nvPr/>
        </p:nvSpPr>
        <p:spPr>
          <a:xfrm>
            <a:off x="1401425" y="1669775"/>
            <a:ext cx="8587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472" name="Google Shape;472;p12"/>
          <p:cNvSpPr txBox="1"/>
          <p:nvPr/>
        </p:nvSpPr>
        <p:spPr>
          <a:xfrm>
            <a:off x="655975" y="1401400"/>
            <a:ext cx="8587500" cy="4617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chemeClr val="dk1"/>
              </a:buClr>
              <a:buSzPts val="1800"/>
              <a:buFont typeface="Calibri"/>
              <a:buNone/>
            </a:pPr>
            <a:r>
              <a:t/>
            </a:r>
            <a:endParaRPr b="1" i="0" sz="1800" u="none" cap="none" strike="noStrike">
              <a:solidFill>
                <a:schemeClr val="dk1"/>
              </a:solidFill>
              <a:latin typeface="Twentieth Century"/>
              <a:ea typeface="Twentieth Century"/>
              <a:cs typeface="Twentieth Century"/>
              <a:sym typeface="Twentieth Century"/>
            </a:endParaRPr>
          </a:p>
        </p:txBody>
      </p:sp>
      <p:pic>
        <p:nvPicPr>
          <p:cNvPr id="473" name="Google Shape;473;p12"/>
          <p:cNvPicPr preferRelativeResize="0"/>
          <p:nvPr/>
        </p:nvPicPr>
        <p:blipFill rotWithShape="1">
          <a:blip r:embed="rId3">
            <a:alphaModFix/>
          </a:blip>
          <a:srcRect b="0" l="0" r="0" t="0"/>
          <a:stretch/>
        </p:blipFill>
        <p:spPr>
          <a:xfrm>
            <a:off x="622875" y="1"/>
            <a:ext cx="10946248" cy="6331226"/>
          </a:xfrm>
          <a:prstGeom prst="rect">
            <a:avLst/>
          </a:prstGeom>
          <a:noFill/>
          <a:ln>
            <a:noFill/>
          </a:ln>
        </p:spPr>
      </p:pic>
      <p:pic>
        <p:nvPicPr>
          <p:cNvPr descr="Indiana University Logo, symbol, meaning, history, PNG, brand" id="474" name="Google Shape;474;p12"/>
          <p:cNvPicPr preferRelativeResize="0"/>
          <p:nvPr/>
        </p:nvPicPr>
        <p:blipFill rotWithShape="1">
          <a:blip r:embed="rId4">
            <a:alphaModFix/>
          </a:blip>
          <a:srcRect b="33888" l="0" r="0" t="29635"/>
          <a:stretch/>
        </p:blipFill>
        <p:spPr>
          <a:xfrm>
            <a:off x="9334500" y="6274339"/>
            <a:ext cx="2857500" cy="5836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pic>
        <p:nvPicPr>
          <p:cNvPr id="479" name="Google Shape;479;p13"/>
          <p:cNvPicPr preferRelativeResize="0"/>
          <p:nvPr/>
        </p:nvPicPr>
        <p:blipFill rotWithShape="1">
          <a:blip r:embed="rId3">
            <a:alphaModFix/>
          </a:blip>
          <a:srcRect b="0" l="0" r="0" t="0"/>
          <a:stretch/>
        </p:blipFill>
        <p:spPr>
          <a:xfrm>
            <a:off x="903588" y="0"/>
            <a:ext cx="10384824" cy="6320199"/>
          </a:xfrm>
          <a:prstGeom prst="rect">
            <a:avLst/>
          </a:prstGeom>
          <a:noFill/>
          <a:ln>
            <a:noFill/>
          </a:ln>
        </p:spPr>
      </p:pic>
      <p:pic>
        <p:nvPicPr>
          <p:cNvPr descr="Indiana University Logo, symbol, meaning, history, PNG, brand" id="480" name="Google Shape;480;p13"/>
          <p:cNvPicPr preferRelativeResize="0"/>
          <p:nvPr/>
        </p:nvPicPr>
        <p:blipFill rotWithShape="1">
          <a:blip r:embed="rId4">
            <a:alphaModFix/>
          </a:blip>
          <a:srcRect b="33888" l="0" r="0" t="29635"/>
          <a:stretch/>
        </p:blipFill>
        <p:spPr>
          <a:xfrm>
            <a:off x="9334500" y="6274339"/>
            <a:ext cx="2857500" cy="5836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4" name="Shape 484"/>
        <p:cNvGrpSpPr/>
        <p:nvPr/>
      </p:nvGrpSpPr>
      <p:grpSpPr>
        <a:xfrm>
          <a:off x="0" y="0"/>
          <a:ext cx="0" cy="0"/>
          <a:chOff x="0" y="0"/>
          <a:chExt cx="0" cy="0"/>
        </a:xfrm>
      </p:grpSpPr>
      <p:sp>
        <p:nvSpPr>
          <p:cNvPr id="485" name="Google Shape;485;p14"/>
          <p:cNvSpPr txBox="1"/>
          <p:nvPr>
            <p:ph type="title"/>
          </p:nvPr>
        </p:nvSpPr>
        <p:spPr>
          <a:xfrm>
            <a:off x="1348404" y="0"/>
            <a:ext cx="3084900" cy="2090100"/>
          </a:xfrm>
          <a:prstGeom prst="rect">
            <a:avLst/>
          </a:prstGeom>
          <a:noFill/>
          <a:ln>
            <a:noFill/>
          </a:ln>
        </p:spPr>
        <p:txBody>
          <a:bodyPr anchorCtr="0" anchor="ctr" bIns="0" lIns="0" spcFirstLastPara="1" rIns="0" wrap="square" tIns="0">
            <a:normAutofit/>
          </a:bodyPr>
          <a:lstStyle/>
          <a:p>
            <a:pPr indent="0" lvl="0" marL="0" rtl="0" algn="l">
              <a:lnSpc>
                <a:spcPct val="85000"/>
              </a:lnSpc>
              <a:spcBef>
                <a:spcPts val="0"/>
              </a:spcBef>
              <a:spcAft>
                <a:spcPts val="0"/>
              </a:spcAft>
              <a:buClr>
                <a:schemeClr val="dk1"/>
              </a:buClr>
              <a:buSzPts val="1100"/>
              <a:buFont typeface="Arial"/>
              <a:buNone/>
            </a:pPr>
            <a:r>
              <a:rPr lang="en-US" sz="3600">
                <a:solidFill>
                  <a:schemeClr val="dk1"/>
                </a:solidFill>
              </a:rPr>
              <a:t>MODELLING</a:t>
            </a:r>
            <a:endParaRPr/>
          </a:p>
          <a:p>
            <a:pPr indent="0" lvl="0" marL="0" rtl="0" algn="l">
              <a:lnSpc>
                <a:spcPct val="85000"/>
              </a:lnSpc>
              <a:spcBef>
                <a:spcPts val="0"/>
              </a:spcBef>
              <a:spcAft>
                <a:spcPts val="0"/>
              </a:spcAft>
              <a:buClr>
                <a:schemeClr val="dk1"/>
              </a:buClr>
              <a:buSzPts val="5891"/>
              <a:buFont typeface="Twentieth Century"/>
              <a:buNone/>
            </a:pPr>
            <a:r>
              <a:t/>
            </a:r>
            <a:endParaRPr sz="3600">
              <a:solidFill>
                <a:schemeClr val="dk1"/>
              </a:solidFill>
            </a:endParaRPr>
          </a:p>
        </p:txBody>
      </p:sp>
      <p:pic>
        <p:nvPicPr>
          <p:cNvPr descr="Indiana University Logo, symbol, meaning, history, PNG, brand" id="486" name="Google Shape;486;p14"/>
          <p:cNvPicPr preferRelativeResize="0"/>
          <p:nvPr/>
        </p:nvPicPr>
        <p:blipFill rotWithShape="1">
          <a:blip r:embed="rId3">
            <a:alphaModFix/>
          </a:blip>
          <a:srcRect b="33888" l="0" r="0" t="29635"/>
          <a:stretch/>
        </p:blipFill>
        <p:spPr>
          <a:xfrm>
            <a:off x="9334500" y="6274339"/>
            <a:ext cx="2857500" cy="583661"/>
          </a:xfrm>
          <a:prstGeom prst="rect">
            <a:avLst/>
          </a:prstGeom>
          <a:noFill/>
          <a:ln>
            <a:noFill/>
          </a:ln>
        </p:spPr>
      </p:pic>
      <p:sp>
        <p:nvSpPr>
          <p:cNvPr id="487" name="Google Shape;487;p14"/>
          <p:cNvSpPr txBox="1"/>
          <p:nvPr/>
        </p:nvSpPr>
        <p:spPr>
          <a:xfrm>
            <a:off x="1348400" y="1297450"/>
            <a:ext cx="9910800" cy="2238000"/>
          </a:xfrm>
          <a:prstGeom prst="rect">
            <a:avLst/>
          </a:prstGeom>
          <a:noFill/>
          <a:ln>
            <a:noFill/>
          </a:ln>
        </p:spPr>
        <p:txBody>
          <a:bodyPr anchorCtr="0" anchor="t" bIns="91425" lIns="91425" spcFirstLastPara="1" rIns="91425" wrap="square" tIns="91425">
            <a:spAutoFit/>
          </a:bodyPr>
          <a:lstStyle/>
          <a:p>
            <a:pPr indent="-349250" lvl="0" marL="457200" marR="0" rtl="0" algn="just">
              <a:lnSpc>
                <a:spcPct val="90000"/>
              </a:lnSpc>
              <a:spcBef>
                <a:spcPts val="0"/>
              </a:spcBef>
              <a:spcAft>
                <a:spcPts val="0"/>
              </a:spcAft>
              <a:buClr>
                <a:srgbClr val="3494BA"/>
              </a:buClr>
              <a:buSzPts val="1900"/>
              <a:buFont typeface="Calibri"/>
              <a:buChar char="•"/>
            </a:pPr>
            <a:r>
              <a:rPr b="0" i="0" lang="en-US" sz="2100" u="none" cap="none" strike="noStrike">
                <a:solidFill>
                  <a:srgbClr val="3F3F3F"/>
                </a:solidFill>
                <a:latin typeface="Calibri"/>
                <a:ea typeface="Calibri"/>
                <a:cs typeface="Calibri"/>
                <a:sym typeface="Calibri"/>
              </a:rPr>
              <a:t>Creation of Sparse Edge indices tensor (/sparse user-item interaction matrix)</a:t>
            </a:r>
            <a:endParaRPr b="0" i="0" sz="2100" u="none" cap="none" strike="noStrike">
              <a:solidFill>
                <a:srgbClr val="3F3F3F"/>
              </a:solidFill>
              <a:latin typeface="Calibri"/>
              <a:ea typeface="Calibri"/>
              <a:cs typeface="Calibri"/>
              <a:sym typeface="Calibri"/>
            </a:endParaRPr>
          </a:p>
          <a:p>
            <a:pPr indent="-349250" lvl="0" marL="457200" marR="0" rtl="0" algn="just">
              <a:lnSpc>
                <a:spcPct val="90000"/>
              </a:lnSpc>
              <a:spcBef>
                <a:spcPts val="600"/>
              </a:spcBef>
              <a:spcAft>
                <a:spcPts val="0"/>
              </a:spcAft>
              <a:buClr>
                <a:srgbClr val="3494BA"/>
              </a:buClr>
              <a:buSzPts val="1900"/>
              <a:buFont typeface="Calibri"/>
              <a:buChar char="•"/>
            </a:pPr>
            <a:r>
              <a:rPr b="0" i="0" lang="en-US" sz="2100" u="none" cap="none" strike="noStrike">
                <a:solidFill>
                  <a:srgbClr val="3F3F3F"/>
                </a:solidFill>
                <a:latin typeface="Calibri"/>
                <a:ea typeface="Calibri"/>
                <a:cs typeface="Calibri"/>
                <a:sym typeface="Calibri"/>
              </a:rPr>
              <a:t>Definition of LightGCN Class (input arguments-  number of users, number of songs, and embedding size)</a:t>
            </a:r>
            <a:endParaRPr b="0" i="0" sz="2100" u="none" cap="none" strike="noStrike">
              <a:solidFill>
                <a:srgbClr val="3F3F3F"/>
              </a:solidFill>
              <a:latin typeface="Calibri"/>
              <a:ea typeface="Calibri"/>
              <a:cs typeface="Calibri"/>
              <a:sym typeface="Calibri"/>
            </a:endParaRPr>
          </a:p>
          <a:p>
            <a:pPr indent="-349250" lvl="0" marL="457200" marR="0" rtl="0" algn="just">
              <a:lnSpc>
                <a:spcPct val="90000"/>
              </a:lnSpc>
              <a:spcBef>
                <a:spcPts val="600"/>
              </a:spcBef>
              <a:spcAft>
                <a:spcPts val="0"/>
              </a:spcAft>
              <a:buClr>
                <a:srgbClr val="3494BA"/>
              </a:buClr>
              <a:buSzPts val="1900"/>
              <a:buFont typeface="Calibri"/>
              <a:buChar char="•"/>
            </a:pPr>
            <a:r>
              <a:rPr b="0" i="0" lang="en-US" sz="2100" u="none" cap="none" strike="noStrike">
                <a:solidFill>
                  <a:srgbClr val="3F3F3F"/>
                </a:solidFill>
                <a:latin typeface="Calibri"/>
                <a:ea typeface="Calibri"/>
                <a:cs typeface="Calibri"/>
                <a:sym typeface="Calibri"/>
              </a:rPr>
              <a:t>Initialization of users and items embedding. </a:t>
            </a:r>
            <a:endParaRPr b="0" i="0" sz="2100" u="none" cap="none" strike="noStrike">
              <a:solidFill>
                <a:srgbClr val="3F3F3F"/>
              </a:solidFill>
              <a:latin typeface="Calibri"/>
              <a:ea typeface="Calibri"/>
              <a:cs typeface="Calibri"/>
              <a:sym typeface="Calibri"/>
            </a:endParaRPr>
          </a:p>
          <a:p>
            <a:pPr indent="-349250" lvl="0" marL="457200" marR="0" rtl="0" algn="just">
              <a:lnSpc>
                <a:spcPct val="90000"/>
              </a:lnSpc>
              <a:spcBef>
                <a:spcPts val="600"/>
              </a:spcBef>
              <a:spcAft>
                <a:spcPts val="0"/>
              </a:spcAft>
              <a:buClr>
                <a:srgbClr val="3494BA"/>
              </a:buClr>
              <a:buSzPts val="1900"/>
              <a:buFont typeface="Calibri"/>
              <a:buChar char="•"/>
            </a:pPr>
            <a:r>
              <a:rPr b="0" i="0" lang="en-US" sz="2100" u="none" cap="none" strike="noStrike">
                <a:solidFill>
                  <a:srgbClr val="3F3F3F"/>
                </a:solidFill>
                <a:latin typeface="Calibri"/>
                <a:ea typeface="Calibri"/>
                <a:cs typeface="Calibri"/>
                <a:sym typeface="Calibri"/>
              </a:rPr>
              <a:t>Loss function - BPR loss/Cross Entropy loss defined</a:t>
            </a:r>
            <a:endParaRPr b="0" i="0" sz="2100" u="none" cap="none" strike="noStrike">
              <a:solidFill>
                <a:srgbClr val="3F3F3F"/>
              </a:solidFill>
              <a:latin typeface="Calibri"/>
              <a:ea typeface="Calibri"/>
              <a:cs typeface="Calibri"/>
              <a:sym typeface="Calibri"/>
            </a:endParaRPr>
          </a:p>
          <a:p>
            <a:pPr indent="-361950" lvl="0" marL="457200" marR="0" rtl="0" algn="just">
              <a:lnSpc>
                <a:spcPct val="90000"/>
              </a:lnSpc>
              <a:spcBef>
                <a:spcPts val="600"/>
              </a:spcBef>
              <a:spcAft>
                <a:spcPts val="600"/>
              </a:spcAft>
              <a:buClr>
                <a:srgbClr val="3F3F3F"/>
              </a:buClr>
              <a:buSzPts val="2100"/>
              <a:buFont typeface="Calibri"/>
              <a:buChar char="•"/>
            </a:pPr>
            <a:r>
              <a:rPr b="0" i="0" lang="en-US" sz="2100" u="none" cap="none" strike="noStrike">
                <a:solidFill>
                  <a:srgbClr val="3F3F3F"/>
                </a:solidFill>
                <a:latin typeface="Calibri"/>
                <a:ea typeface="Calibri"/>
                <a:cs typeface="Calibri"/>
                <a:sym typeface="Calibri"/>
              </a:rPr>
              <a:t>BPR loss formula is     L = -\sum_{(u,i,j) \in B} \log \sigma(score_{ui} - score_{uj})</a:t>
            </a:r>
            <a:endParaRPr b="0" i="0" sz="2100" u="none" cap="none" strike="noStrike">
              <a:solidFill>
                <a:srgbClr val="3F3F3F"/>
              </a:solidFill>
              <a:latin typeface="Calibri"/>
              <a:ea typeface="Calibri"/>
              <a:cs typeface="Calibri"/>
              <a:sym typeface="Calibri"/>
            </a:endParaRPr>
          </a:p>
        </p:txBody>
      </p:sp>
      <p:pic>
        <p:nvPicPr>
          <p:cNvPr id="488" name="Google Shape;488;p14"/>
          <p:cNvPicPr preferRelativeResize="0"/>
          <p:nvPr/>
        </p:nvPicPr>
        <p:blipFill rotWithShape="1">
          <a:blip r:embed="rId4">
            <a:alphaModFix/>
          </a:blip>
          <a:srcRect b="0" l="0" r="0" t="0"/>
          <a:stretch/>
        </p:blipFill>
        <p:spPr>
          <a:xfrm>
            <a:off x="1348400" y="3604400"/>
            <a:ext cx="9978251" cy="2669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2" name="Shape 492"/>
        <p:cNvGrpSpPr/>
        <p:nvPr/>
      </p:nvGrpSpPr>
      <p:grpSpPr>
        <a:xfrm>
          <a:off x="0" y="0"/>
          <a:ext cx="0" cy="0"/>
          <a:chOff x="0" y="0"/>
          <a:chExt cx="0" cy="0"/>
        </a:xfrm>
      </p:grpSpPr>
      <p:sp>
        <p:nvSpPr>
          <p:cNvPr id="493" name="Google Shape;493;p15"/>
          <p:cNvSpPr txBox="1"/>
          <p:nvPr>
            <p:ph type="title"/>
          </p:nvPr>
        </p:nvSpPr>
        <p:spPr>
          <a:xfrm>
            <a:off x="1167320" y="680936"/>
            <a:ext cx="6453179" cy="1271542"/>
          </a:xfrm>
          <a:prstGeom prst="rect">
            <a:avLst/>
          </a:prstGeom>
          <a:noFill/>
          <a:ln>
            <a:noFill/>
          </a:ln>
        </p:spPr>
        <p:txBody>
          <a:bodyPr anchorCtr="0" anchor="ctr" bIns="0" lIns="0" spcFirstLastPara="1" rIns="0" wrap="square" tIns="0">
            <a:normAutofit/>
          </a:bodyPr>
          <a:lstStyle/>
          <a:p>
            <a:pPr indent="0" lvl="0" marL="0" rtl="0" algn="l">
              <a:lnSpc>
                <a:spcPct val="85000"/>
              </a:lnSpc>
              <a:spcBef>
                <a:spcPts val="0"/>
              </a:spcBef>
              <a:spcAft>
                <a:spcPts val="0"/>
              </a:spcAft>
              <a:buClr>
                <a:schemeClr val="dk1"/>
              </a:buClr>
              <a:buSzPts val="3600"/>
              <a:buFont typeface="Calibri"/>
              <a:buNone/>
            </a:pPr>
            <a:r>
              <a:rPr lang="en-US" sz="3600">
                <a:solidFill>
                  <a:schemeClr val="dk1"/>
                </a:solidFill>
              </a:rPr>
              <a:t>KEY FINDINGS &amp; CONCLUSION</a:t>
            </a:r>
            <a:endParaRPr/>
          </a:p>
        </p:txBody>
      </p:sp>
      <p:sp>
        <p:nvSpPr>
          <p:cNvPr id="494" name="Google Shape;494;p15"/>
          <p:cNvSpPr txBox="1"/>
          <p:nvPr>
            <p:ph idx="1" type="body"/>
          </p:nvPr>
        </p:nvSpPr>
        <p:spPr>
          <a:xfrm>
            <a:off x="1167320" y="1809346"/>
            <a:ext cx="9988360" cy="4442758"/>
          </a:xfrm>
          <a:prstGeom prst="rect">
            <a:avLst/>
          </a:prstGeom>
          <a:noFill/>
          <a:ln>
            <a:noFill/>
          </a:ln>
        </p:spPr>
        <p:txBody>
          <a:bodyPr anchorCtr="0" anchor="ctr" bIns="0" lIns="0" spcFirstLastPara="1" rIns="0" wrap="square" tIns="0">
            <a:normAutofit/>
          </a:bodyPr>
          <a:lstStyle/>
          <a:p>
            <a:pPr indent="-325755" lvl="0" marL="457200" rtl="0" algn="just">
              <a:lnSpc>
                <a:spcPct val="90000"/>
              </a:lnSpc>
              <a:spcBef>
                <a:spcPts val="1000"/>
              </a:spcBef>
              <a:spcAft>
                <a:spcPts val="0"/>
              </a:spcAft>
              <a:buSzPts val="1500"/>
              <a:buChar char="•"/>
            </a:pPr>
            <a:r>
              <a:rPr lang="en-US"/>
              <a:t>We observed that graph-based models can provide a more holistic view of the data and captures the underlying relationships between items and users, which makes it more accurate and effective for recommendations compared to general neural networks </a:t>
            </a:r>
            <a:endParaRPr/>
          </a:p>
          <a:p>
            <a:pPr indent="-325755" lvl="0" marL="457200" rtl="0" algn="just">
              <a:lnSpc>
                <a:spcPct val="90000"/>
              </a:lnSpc>
              <a:spcBef>
                <a:spcPts val="0"/>
              </a:spcBef>
              <a:spcAft>
                <a:spcPts val="0"/>
              </a:spcAft>
              <a:buSzPts val="1500"/>
              <a:buChar char="•"/>
            </a:pPr>
            <a:r>
              <a:rPr lang="en-US"/>
              <a:t>Light GCN seemed to be better than GCN in terms of its simplicity and performance</a:t>
            </a:r>
            <a:endParaRPr/>
          </a:p>
          <a:p>
            <a:pPr indent="-325755" lvl="0" marL="457200" rtl="0" algn="just">
              <a:lnSpc>
                <a:spcPct val="90000"/>
              </a:lnSpc>
              <a:spcBef>
                <a:spcPts val="0"/>
              </a:spcBef>
              <a:spcAft>
                <a:spcPts val="0"/>
              </a:spcAft>
              <a:buSzPts val="1500"/>
              <a:buChar char="•"/>
            </a:pPr>
            <a:r>
              <a:rPr lang="en-US"/>
              <a:t>We realized that Content Based Recommendation system comes with its own limitations on capturing user preferences</a:t>
            </a:r>
            <a:endParaRPr/>
          </a:p>
          <a:p>
            <a:pPr indent="0" lvl="0" marL="457200" rtl="0" algn="just">
              <a:lnSpc>
                <a:spcPct val="90000"/>
              </a:lnSpc>
              <a:spcBef>
                <a:spcPts val="1000"/>
              </a:spcBef>
              <a:spcAft>
                <a:spcPts val="0"/>
              </a:spcAft>
              <a:buSzPts val="2000"/>
              <a:buNone/>
            </a:pPr>
            <a:r>
              <a:t/>
            </a:r>
            <a:endParaRPr/>
          </a:p>
          <a:p>
            <a:pPr indent="-325755" lvl="0" marL="457200" rtl="0" algn="just">
              <a:lnSpc>
                <a:spcPct val="90000"/>
              </a:lnSpc>
              <a:spcBef>
                <a:spcPts val="1000"/>
              </a:spcBef>
              <a:spcAft>
                <a:spcPts val="0"/>
              </a:spcAft>
              <a:buSzPts val="1500"/>
              <a:buChar char="•"/>
            </a:pPr>
            <a:r>
              <a:rPr lang="en-US"/>
              <a:t>Graph-based recommendation models like LightGCN leverage the graph structure to learn the latent representations of users and items and make recommendations based on their similarity in the latent space</a:t>
            </a:r>
            <a:endParaRPr/>
          </a:p>
          <a:p>
            <a:pPr indent="-325755" lvl="0" marL="457200" rtl="0" algn="just">
              <a:lnSpc>
                <a:spcPct val="90000"/>
              </a:lnSpc>
              <a:spcBef>
                <a:spcPts val="0"/>
              </a:spcBef>
              <a:spcAft>
                <a:spcPts val="0"/>
              </a:spcAft>
              <a:buSzPts val="1500"/>
              <a:buChar char="•"/>
            </a:pPr>
            <a:r>
              <a:rPr lang="en-US"/>
              <a:t>GCN model turned out to be computationally heavy compared to LightGCN indicating the upper hand of LightGCN on recommender modelling</a:t>
            </a:r>
            <a:endParaRPr/>
          </a:p>
          <a:p>
            <a:pPr indent="0" lvl="0" marL="457200" rtl="0" algn="just">
              <a:lnSpc>
                <a:spcPct val="90000"/>
              </a:lnSpc>
              <a:spcBef>
                <a:spcPts val="1000"/>
              </a:spcBef>
              <a:spcAft>
                <a:spcPts val="0"/>
              </a:spcAft>
              <a:buSzPts val="2000"/>
              <a:buNone/>
            </a:pPr>
            <a:r>
              <a:t/>
            </a:r>
            <a:endParaRPr/>
          </a:p>
        </p:txBody>
      </p:sp>
      <p:pic>
        <p:nvPicPr>
          <p:cNvPr descr="Indiana University Logo, symbol, meaning, history, PNG, brand" id="495" name="Google Shape;495;p15"/>
          <p:cNvPicPr preferRelativeResize="0"/>
          <p:nvPr/>
        </p:nvPicPr>
        <p:blipFill rotWithShape="1">
          <a:blip r:embed="rId3">
            <a:alphaModFix/>
          </a:blip>
          <a:srcRect b="33888" l="0" r="0" t="29635"/>
          <a:stretch/>
        </p:blipFill>
        <p:spPr>
          <a:xfrm>
            <a:off x="9334500" y="6274339"/>
            <a:ext cx="2857500" cy="58366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9" name="Shape 499"/>
        <p:cNvGrpSpPr/>
        <p:nvPr/>
      </p:nvGrpSpPr>
      <p:grpSpPr>
        <a:xfrm>
          <a:off x="0" y="0"/>
          <a:ext cx="0" cy="0"/>
          <a:chOff x="0" y="0"/>
          <a:chExt cx="0" cy="0"/>
        </a:xfrm>
      </p:grpSpPr>
      <p:sp>
        <p:nvSpPr>
          <p:cNvPr id="500" name="Google Shape;500;p16"/>
          <p:cNvSpPr txBox="1"/>
          <p:nvPr>
            <p:ph type="title"/>
          </p:nvPr>
        </p:nvSpPr>
        <p:spPr>
          <a:xfrm>
            <a:off x="1255225" y="849252"/>
            <a:ext cx="10058400" cy="652200"/>
          </a:xfrm>
          <a:prstGeom prst="rect">
            <a:avLst/>
          </a:prstGeom>
          <a:noFill/>
          <a:ln>
            <a:noFill/>
          </a:ln>
        </p:spPr>
        <p:txBody>
          <a:bodyPr anchorCtr="0" anchor="b" bIns="0" lIns="0" spcFirstLastPara="1" rIns="0" wrap="square" tIns="0">
            <a:normAutofit/>
          </a:bodyPr>
          <a:lstStyle/>
          <a:p>
            <a:pPr indent="0" lvl="0" marL="0" rtl="0" algn="l">
              <a:lnSpc>
                <a:spcPct val="85000"/>
              </a:lnSpc>
              <a:spcBef>
                <a:spcPts val="0"/>
              </a:spcBef>
              <a:spcAft>
                <a:spcPts val="0"/>
              </a:spcAft>
              <a:buClr>
                <a:srgbClr val="3F3F3F"/>
              </a:buClr>
              <a:buSzPts val="4800"/>
              <a:buFont typeface="Calibri"/>
              <a:buNone/>
            </a:pPr>
            <a:r>
              <a:rPr lang="en-US"/>
              <a:t>FUTURE WORK</a:t>
            </a:r>
            <a:endParaRPr/>
          </a:p>
        </p:txBody>
      </p:sp>
      <p:sp>
        <p:nvSpPr>
          <p:cNvPr id="501" name="Google Shape;501;p16"/>
          <p:cNvSpPr txBox="1"/>
          <p:nvPr>
            <p:ph idx="1" type="body"/>
          </p:nvPr>
        </p:nvSpPr>
        <p:spPr>
          <a:xfrm>
            <a:off x="1255222" y="2065536"/>
            <a:ext cx="6455100" cy="3135000"/>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lang="en-US"/>
              <a:t>Execute the recommendation function on the trained model</a:t>
            </a:r>
            <a:endParaRPr/>
          </a:p>
          <a:p>
            <a:pPr indent="-342900" lvl="0" marL="457200" rtl="0" algn="just">
              <a:lnSpc>
                <a:spcPct val="90000"/>
              </a:lnSpc>
              <a:spcBef>
                <a:spcPts val="0"/>
              </a:spcBef>
              <a:spcAft>
                <a:spcPts val="0"/>
              </a:spcAft>
              <a:buSzPts val="1800"/>
              <a:buChar char="•"/>
            </a:pPr>
            <a:r>
              <a:rPr lang="en-US"/>
              <a:t>Include more features like genre, energy etc in the GCN Model</a:t>
            </a:r>
            <a:endParaRPr/>
          </a:p>
          <a:p>
            <a:pPr indent="-342900" lvl="0" marL="457200" rtl="0" algn="just">
              <a:lnSpc>
                <a:spcPct val="90000"/>
              </a:lnSpc>
              <a:spcBef>
                <a:spcPts val="0"/>
              </a:spcBef>
              <a:spcAft>
                <a:spcPts val="0"/>
              </a:spcAft>
              <a:buSzPts val="1800"/>
              <a:buChar char="•"/>
            </a:pPr>
            <a:r>
              <a:rPr lang="en-US"/>
              <a:t>Explore the combination of content based and collaborative filtering</a:t>
            </a:r>
            <a:endParaRPr/>
          </a:p>
          <a:p>
            <a:pPr indent="-342900" lvl="0" marL="457200" rtl="0" algn="just">
              <a:lnSpc>
                <a:spcPct val="90000"/>
              </a:lnSpc>
              <a:spcBef>
                <a:spcPts val="0"/>
              </a:spcBef>
              <a:spcAft>
                <a:spcPts val="0"/>
              </a:spcAft>
              <a:buSzPts val="1800"/>
              <a:buChar char="•"/>
            </a:pPr>
            <a:r>
              <a:rPr lang="en-US"/>
              <a:t>Evaluate the model by extending the number of users</a:t>
            </a:r>
            <a:endParaRPr/>
          </a:p>
        </p:txBody>
      </p:sp>
      <p:pic>
        <p:nvPicPr>
          <p:cNvPr descr="Work in progress - Free business icons" id="502" name="Google Shape;502;p16"/>
          <p:cNvPicPr preferRelativeResize="0"/>
          <p:nvPr/>
        </p:nvPicPr>
        <p:blipFill rotWithShape="1">
          <a:blip r:embed="rId3">
            <a:alphaModFix/>
          </a:blip>
          <a:srcRect b="0" l="0" r="0" t="0"/>
          <a:stretch/>
        </p:blipFill>
        <p:spPr>
          <a:xfrm>
            <a:off x="9014792" y="3317030"/>
            <a:ext cx="2558331" cy="2558331"/>
          </a:xfrm>
          <a:prstGeom prst="rect">
            <a:avLst/>
          </a:prstGeom>
          <a:noFill/>
          <a:ln>
            <a:noFill/>
          </a:ln>
        </p:spPr>
      </p:pic>
      <p:pic>
        <p:nvPicPr>
          <p:cNvPr descr="Indiana University Logo, symbol, meaning, history, PNG, brand" id="503" name="Google Shape;503;p16"/>
          <p:cNvPicPr preferRelativeResize="0"/>
          <p:nvPr/>
        </p:nvPicPr>
        <p:blipFill rotWithShape="1">
          <a:blip r:embed="rId4">
            <a:alphaModFix/>
          </a:blip>
          <a:srcRect b="33888" l="0" r="0" t="29635"/>
          <a:stretch/>
        </p:blipFill>
        <p:spPr>
          <a:xfrm>
            <a:off x="9334500" y="6274339"/>
            <a:ext cx="2857500" cy="58366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g21d52ac0683_0_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lang="en-US"/>
              <a:t>REFERENCES</a:t>
            </a:r>
            <a:endParaRPr/>
          </a:p>
        </p:txBody>
      </p:sp>
      <p:sp>
        <p:nvSpPr>
          <p:cNvPr id="510" name="Google Shape;510;g21d52ac0683_0_0"/>
          <p:cNvSpPr txBox="1"/>
          <p:nvPr>
            <p:ph idx="1" type="body"/>
          </p:nvPr>
        </p:nvSpPr>
        <p:spPr>
          <a:xfrm>
            <a:off x="1066805" y="2251059"/>
            <a:ext cx="10058400" cy="4023300"/>
          </a:xfrm>
          <a:prstGeom prst="rect">
            <a:avLst/>
          </a:prstGeom>
          <a:noFill/>
          <a:ln>
            <a:noFill/>
          </a:ln>
        </p:spPr>
        <p:txBody>
          <a:bodyPr anchorCtr="0" anchor="t" bIns="45700" lIns="0" spcFirstLastPara="1" rIns="0" wrap="square" tIns="45700">
            <a:normAutofit/>
          </a:bodyPr>
          <a:lstStyle/>
          <a:p>
            <a:pPr indent="-342900" lvl="0" marL="457200" rtl="0" algn="just">
              <a:lnSpc>
                <a:spcPct val="90000"/>
              </a:lnSpc>
              <a:spcBef>
                <a:spcPts val="1200"/>
              </a:spcBef>
              <a:spcAft>
                <a:spcPts val="0"/>
              </a:spcAft>
              <a:buClr>
                <a:schemeClr val="dk1"/>
              </a:buClr>
              <a:buSzPts val="1800"/>
              <a:buChar char="●"/>
            </a:pPr>
            <a:r>
              <a:rPr lang="en-US">
                <a:solidFill>
                  <a:schemeClr val="dk1"/>
                </a:solidFill>
              </a:rPr>
              <a:t>Analysis of Scenario-Based Recommendation Systems using Graph Neural Networks - Nithin Nataraj Vusirikala1, Rohit Gampa2, Sylvia Boddu3</a:t>
            </a:r>
            <a:endParaRPr>
              <a:solidFill>
                <a:schemeClr val="dk1"/>
              </a:solidFill>
            </a:endParaRPr>
          </a:p>
          <a:p>
            <a:pPr indent="-342900" lvl="0" marL="457200" rtl="0" algn="just">
              <a:lnSpc>
                <a:spcPct val="90000"/>
              </a:lnSpc>
              <a:spcBef>
                <a:spcPts val="0"/>
              </a:spcBef>
              <a:spcAft>
                <a:spcPts val="0"/>
              </a:spcAft>
              <a:buClr>
                <a:schemeClr val="dk1"/>
              </a:buClr>
              <a:buSzPts val="1800"/>
              <a:buChar char="●"/>
            </a:pPr>
            <a:r>
              <a:rPr lang="en-US">
                <a:solidFill>
                  <a:schemeClr val="dk1"/>
                </a:solidFill>
                <a:uFill>
                  <a:noFill/>
                </a:uFill>
                <a:hlinkClick r:id="rId3">
                  <a:extLst>
                    <a:ext uri="{A12FA001-AC4F-418D-AE19-62706E023703}">
                      <ahyp:hlinkClr val="tx"/>
                    </a:ext>
                  </a:extLst>
                </a:hlinkClick>
              </a:rPr>
              <a:t>https://www.kaggle.com/datasets/ashwinik/spotify-playlist</a:t>
            </a:r>
            <a:endParaRPr>
              <a:solidFill>
                <a:schemeClr val="dk1"/>
              </a:solidFill>
            </a:endParaRPr>
          </a:p>
          <a:p>
            <a:pPr indent="-342900" lvl="0" marL="457200" rtl="0" algn="just">
              <a:lnSpc>
                <a:spcPct val="90000"/>
              </a:lnSpc>
              <a:spcBef>
                <a:spcPts val="0"/>
              </a:spcBef>
              <a:spcAft>
                <a:spcPts val="0"/>
              </a:spcAft>
              <a:buClr>
                <a:schemeClr val="dk1"/>
              </a:buClr>
              <a:buSzPts val="1800"/>
              <a:buChar char="●"/>
            </a:pPr>
            <a:r>
              <a:rPr lang="en-US">
                <a:solidFill>
                  <a:schemeClr val="dk1"/>
                </a:solidFill>
                <a:uFill>
                  <a:noFill/>
                </a:uFill>
                <a:hlinkClick r:id="rId4">
                  <a:extLst>
                    <a:ext uri="{A12FA001-AC4F-418D-AE19-62706E023703}">
                      <ahyp:hlinkClr val="tx"/>
                    </a:ext>
                  </a:extLst>
                </a:hlinkClick>
              </a:rPr>
              <a:t>https://medium.com/stanford-cs224w/recommender-systems-with-gnns-in-pyg-d8301178e377</a:t>
            </a:r>
            <a:endParaRPr>
              <a:solidFill>
                <a:schemeClr val="dk1"/>
              </a:solidFill>
            </a:endParaRPr>
          </a:p>
          <a:p>
            <a:pPr indent="-342900" lvl="0" marL="457200" rtl="0" algn="just">
              <a:lnSpc>
                <a:spcPct val="90000"/>
              </a:lnSpc>
              <a:spcBef>
                <a:spcPts val="0"/>
              </a:spcBef>
              <a:spcAft>
                <a:spcPts val="0"/>
              </a:spcAft>
              <a:buClr>
                <a:schemeClr val="dk1"/>
              </a:buClr>
              <a:buSzPts val="1800"/>
              <a:buChar char="●"/>
            </a:pPr>
            <a:r>
              <a:rPr lang="en-US">
                <a:solidFill>
                  <a:schemeClr val="dk1"/>
                </a:solidFill>
                <a:uFill>
                  <a:noFill/>
                </a:uFill>
                <a:hlinkClick r:id="rId5">
                  <a:extLst>
                    <a:ext uri="{A12FA001-AC4F-418D-AE19-62706E023703}">
                      <ahyp:hlinkClr val="tx"/>
                    </a:ext>
                  </a:extLst>
                </a:hlinkClick>
              </a:rPr>
              <a:t>https://arxiv.org/pdf/2002.02126.pdf</a:t>
            </a:r>
            <a:endParaRPr>
              <a:solidFill>
                <a:schemeClr val="dk1"/>
              </a:solidFill>
            </a:endParaRPr>
          </a:p>
          <a:p>
            <a:pPr indent="-342900" lvl="0" marL="457200" rtl="0" algn="just">
              <a:lnSpc>
                <a:spcPct val="90000"/>
              </a:lnSpc>
              <a:spcBef>
                <a:spcPts val="0"/>
              </a:spcBef>
              <a:spcAft>
                <a:spcPts val="0"/>
              </a:spcAft>
              <a:buClr>
                <a:schemeClr val="dk1"/>
              </a:buClr>
              <a:buSzPts val="1800"/>
              <a:buChar char="●"/>
            </a:pPr>
            <a:r>
              <a:rPr lang="en-US">
                <a:solidFill>
                  <a:schemeClr val="dk1"/>
                </a:solidFill>
                <a:uFill>
                  <a:noFill/>
                </a:uFill>
                <a:hlinkClick r:id="rId6">
                  <a:extLst>
                    <a:ext uri="{A12FA001-AC4F-418D-AE19-62706E023703}">
                      <ahyp:hlinkClr val="tx"/>
                    </a:ext>
                  </a:extLst>
                </a:hlinkClick>
              </a:rPr>
              <a:t>https://www.aicrowd.com/challenges/spotify-million-playlist-dataset-challenge</a:t>
            </a:r>
            <a:endParaRPr>
              <a:solidFill>
                <a:schemeClr val="dk1"/>
              </a:solidFill>
            </a:endParaRPr>
          </a:p>
          <a:p>
            <a:pPr indent="0" lvl="0" marL="457200" rtl="0" algn="just">
              <a:lnSpc>
                <a:spcPct val="90000"/>
              </a:lnSpc>
              <a:spcBef>
                <a:spcPts val="1200"/>
              </a:spcBef>
              <a:spcAft>
                <a:spcPts val="0"/>
              </a:spcAft>
              <a:buSzPts val="1800"/>
              <a:buNone/>
            </a:pPr>
            <a:r>
              <a:t/>
            </a:r>
            <a:endParaRPr>
              <a:solidFill>
                <a:schemeClr val="dk1"/>
              </a:solidFill>
            </a:endParaRPr>
          </a:p>
          <a:p>
            <a:pPr indent="0" lvl="0" marL="457200" rtl="0" algn="just">
              <a:lnSpc>
                <a:spcPct val="90000"/>
              </a:lnSpc>
              <a:spcBef>
                <a:spcPts val="1200"/>
              </a:spcBef>
              <a:spcAft>
                <a:spcPts val="0"/>
              </a:spcAft>
              <a:buSzPts val="1800"/>
              <a:buNone/>
            </a:pPr>
            <a:r>
              <a:t/>
            </a:r>
            <a:endParaRPr>
              <a:solidFill>
                <a:schemeClr val="dk1"/>
              </a:solidFill>
            </a:endParaRPr>
          </a:p>
          <a:p>
            <a:pPr indent="0" lvl="0" marL="457200" rtl="0" algn="just">
              <a:lnSpc>
                <a:spcPct val="90000"/>
              </a:lnSpc>
              <a:spcBef>
                <a:spcPts val="1200"/>
              </a:spcBef>
              <a:spcAft>
                <a:spcPts val="200"/>
              </a:spcAft>
              <a:buSzPts val="1800"/>
              <a:buNone/>
            </a:pPr>
            <a:r>
              <a:t/>
            </a:r>
            <a:endParaRPr>
              <a:solidFill>
                <a:schemeClr val="dk1"/>
              </a:solidFill>
            </a:endParaRPr>
          </a:p>
        </p:txBody>
      </p:sp>
      <p:pic>
        <p:nvPicPr>
          <p:cNvPr descr="Indiana University Logo, symbol, meaning, history, PNG, brand" id="511" name="Google Shape;511;g21d52ac0683_0_0"/>
          <p:cNvPicPr preferRelativeResize="0"/>
          <p:nvPr/>
        </p:nvPicPr>
        <p:blipFill rotWithShape="1">
          <a:blip r:embed="rId7">
            <a:alphaModFix/>
          </a:blip>
          <a:srcRect b="33888" l="0" r="0" t="29635"/>
          <a:stretch/>
        </p:blipFill>
        <p:spPr>
          <a:xfrm>
            <a:off x="9334500" y="6274339"/>
            <a:ext cx="2857500" cy="58366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17"/>
          <p:cNvSpPr txBox="1"/>
          <p:nvPr>
            <p:ph type="title"/>
          </p:nvPr>
        </p:nvSpPr>
        <p:spPr>
          <a:xfrm>
            <a:off x="975300" y="2636400"/>
            <a:ext cx="10241400" cy="1585200"/>
          </a:xfrm>
          <a:prstGeom prst="rect">
            <a:avLst/>
          </a:prstGeom>
          <a:noFill/>
          <a:ln>
            <a:noFill/>
          </a:ln>
        </p:spPr>
        <p:txBody>
          <a:bodyPr anchorCtr="0" anchor="b" bIns="0" lIns="0" spcFirstLastPara="1" rIns="0" wrap="square" tIns="0">
            <a:noAutofit/>
          </a:bodyPr>
          <a:lstStyle/>
          <a:p>
            <a:pPr indent="0" lvl="0" marL="0" rtl="0" algn="ctr">
              <a:lnSpc>
                <a:spcPct val="85000"/>
              </a:lnSpc>
              <a:spcBef>
                <a:spcPts val="0"/>
              </a:spcBef>
              <a:spcAft>
                <a:spcPts val="0"/>
              </a:spcAft>
              <a:buClr>
                <a:srgbClr val="3F3F3F"/>
              </a:buClr>
              <a:buSzPts val="6000"/>
              <a:buFont typeface="Calibri"/>
              <a:buNone/>
            </a:pPr>
            <a:r>
              <a:t/>
            </a:r>
            <a:endParaRPr sz="6000"/>
          </a:p>
          <a:p>
            <a:pPr indent="0" lvl="0" marL="0" rtl="0" algn="ctr">
              <a:lnSpc>
                <a:spcPct val="85000"/>
              </a:lnSpc>
              <a:spcBef>
                <a:spcPts val="0"/>
              </a:spcBef>
              <a:spcAft>
                <a:spcPts val="0"/>
              </a:spcAft>
              <a:buClr>
                <a:srgbClr val="3F3F3F"/>
              </a:buClr>
              <a:buSzPts val="6000"/>
              <a:buFont typeface="Calibri"/>
              <a:buNone/>
            </a:pPr>
            <a:r>
              <a:t/>
            </a:r>
            <a:endParaRPr sz="6000"/>
          </a:p>
          <a:p>
            <a:pPr indent="0" lvl="0" marL="0" rtl="0" algn="ctr">
              <a:lnSpc>
                <a:spcPct val="85000"/>
              </a:lnSpc>
              <a:spcBef>
                <a:spcPts val="0"/>
              </a:spcBef>
              <a:spcAft>
                <a:spcPts val="0"/>
              </a:spcAft>
              <a:buClr>
                <a:srgbClr val="3F3F3F"/>
              </a:buClr>
              <a:buSzPts val="6000"/>
              <a:buFont typeface="Calibri"/>
              <a:buNone/>
            </a:pPr>
            <a:r>
              <a:rPr lang="en-US" sz="6000"/>
              <a:t>THANK YOU</a:t>
            </a:r>
            <a:endParaRPr/>
          </a:p>
          <a:p>
            <a:pPr indent="0" lvl="0" marL="0" rtl="0" algn="l">
              <a:lnSpc>
                <a:spcPct val="85000"/>
              </a:lnSpc>
              <a:spcBef>
                <a:spcPts val="0"/>
              </a:spcBef>
              <a:spcAft>
                <a:spcPts val="0"/>
              </a:spcAft>
              <a:buClr>
                <a:srgbClr val="3F3F3F"/>
              </a:buClr>
              <a:buSzPts val="6000"/>
              <a:buFont typeface="Calibri"/>
              <a:buNone/>
            </a:pPr>
            <a:r>
              <a:t/>
            </a:r>
            <a:endParaRPr sz="6000"/>
          </a:p>
        </p:txBody>
      </p:sp>
      <p:pic>
        <p:nvPicPr>
          <p:cNvPr descr="Indiana University Logo, symbol, meaning, history, PNG, brand" id="517" name="Google Shape;517;p17"/>
          <p:cNvPicPr preferRelativeResize="0"/>
          <p:nvPr/>
        </p:nvPicPr>
        <p:blipFill rotWithShape="1">
          <a:blip r:embed="rId3">
            <a:alphaModFix/>
          </a:blip>
          <a:srcRect b="33888" l="0" r="0" t="29635"/>
          <a:stretch/>
        </p:blipFill>
        <p:spPr>
          <a:xfrm>
            <a:off x="9334500" y="6274339"/>
            <a:ext cx="2857500" cy="5836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
          <p:cNvSpPr txBox="1"/>
          <p:nvPr>
            <p:ph type="title"/>
          </p:nvPr>
        </p:nvSpPr>
        <p:spPr>
          <a:xfrm>
            <a:off x="1250800" y="833078"/>
            <a:ext cx="4330800" cy="600900"/>
          </a:xfrm>
          <a:prstGeom prst="rect">
            <a:avLst/>
          </a:prstGeom>
          <a:noFill/>
          <a:ln>
            <a:noFill/>
          </a:ln>
        </p:spPr>
        <p:txBody>
          <a:bodyPr anchorCtr="0" anchor="b" bIns="0" lIns="0" spcFirstLastPara="1" rIns="0" wrap="square" tIns="0">
            <a:normAutofit fontScale="90000"/>
          </a:bodyPr>
          <a:lstStyle/>
          <a:p>
            <a:pPr indent="0" lvl="0" marL="0" rtl="0" algn="l">
              <a:lnSpc>
                <a:spcPct val="100000"/>
              </a:lnSpc>
              <a:spcBef>
                <a:spcPts val="0"/>
              </a:spcBef>
              <a:spcAft>
                <a:spcPts val="0"/>
              </a:spcAft>
              <a:buClr>
                <a:schemeClr val="dk1"/>
              </a:buClr>
              <a:buSzPct val="83333"/>
              <a:buFont typeface="Twentieth Century"/>
              <a:buNone/>
            </a:pPr>
            <a:r>
              <a:rPr lang="en-US"/>
              <a:t>INTRODUCTION</a:t>
            </a:r>
            <a:endParaRPr/>
          </a:p>
        </p:txBody>
      </p:sp>
      <p:sp>
        <p:nvSpPr>
          <p:cNvPr id="340" name="Google Shape;340;p2"/>
          <p:cNvSpPr txBox="1"/>
          <p:nvPr>
            <p:ph idx="1" type="body"/>
          </p:nvPr>
        </p:nvSpPr>
        <p:spPr>
          <a:xfrm>
            <a:off x="1043608" y="1766020"/>
            <a:ext cx="10045924" cy="1714500"/>
          </a:xfrm>
          <a:prstGeom prst="rect">
            <a:avLst/>
          </a:prstGeom>
          <a:noFill/>
          <a:ln>
            <a:noFill/>
          </a:ln>
        </p:spPr>
        <p:txBody>
          <a:bodyPr anchorCtr="0" anchor="t" bIns="0" lIns="0" spcFirstLastPara="1" rIns="0" wrap="square" tIns="0">
            <a:noAutofit/>
          </a:bodyPr>
          <a:lstStyle/>
          <a:p>
            <a:pPr indent="-228600" lvl="1" marL="685800" rtl="0" algn="just">
              <a:lnSpc>
                <a:spcPct val="115000"/>
              </a:lnSpc>
              <a:spcBef>
                <a:spcPts val="0"/>
              </a:spcBef>
              <a:spcAft>
                <a:spcPts val="0"/>
              </a:spcAft>
              <a:buClr>
                <a:schemeClr val="dk1"/>
              </a:buClr>
              <a:buSzPts val="2400"/>
              <a:buFont typeface="Arial"/>
              <a:buChar char="•"/>
            </a:pPr>
            <a:r>
              <a:rPr b="1" lang="en-US" sz="2400">
                <a:solidFill>
                  <a:schemeClr val="dk1"/>
                </a:solidFill>
              </a:rPr>
              <a:t>OBJECTIVE</a:t>
            </a:r>
            <a:endParaRPr b="1" sz="2400">
              <a:solidFill>
                <a:schemeClr val="dk1"/>
              </a:solidFill>
            </a:endParaRPr>
          </a:p>
          <a:p>
            <a:pPr indent="-228600" lvl="2" marL="1143000" rtl="0" algn="just">
              <a:lnSpc>
                <a:spcPct val="115000"/>
              </a:lnSpc>
              <a:spcBef>
                <a:spcPts val="500"/>
              </a:spcBef>
              <a:spcAft>
                <a:spcPts val="0"/>
              </a:spcAft>
              <a:buClr>
                <a:schemeClr val="dk1"/>
              </a:buClr>
              <a:buSzPts val="2400"/>
              <a:buChar char="•"/>
            </a:pPr>
            <a:r>
              <a:rPr lang="en-US" sz="2400"/>
              <a:t>Research and Propose a model that can replicate the recommendation model with GNN on a smaller dataset capturing the underlying relation between users and tracks which can be used to provide nearly accurate recommendations.</a:t>
            </a:r>
            <a:endParaRPr/>
          </a:p>
        </p:txBody>
      </p:sp>
      <p:sp>
        <p:nvSpPr>
          <p:cNvPr id="341" name="Google Shape;341;p2"/>
          <p:cNvSpPr txBox="1"/>
          <p:nvPr/>
        </p:nvSpPr>
        <p:spPr>
          <a:xfrm>
            <a:off x="1043608" y="3891063"/>
            <a:ext cx="10045924" cy="2133859"/>
          </a:xfrm>
          <a:prstGeom prst="rect">
            <a:avLst/>
          </a:prstGeom>
          <a:noFill/>
          <a:ln>
            <a:noFill/>
          </a:ln>
        </p:spPr>
        <p:txBody>
          <a:bodyPr anchorCtr="0" anchor="t" bIns="0" lIns="0" spcFirstLastPara="1" rIns="0" wrap="square" tIns="0">
            <a:normAutofit fontScale="92500" lnSpcReduction="20000"/>
          </a:bodyPr>
          <a:lstStyle/>
          <a:p>
            <a:pPr indent="-228600" lvl="1" marL="685800" marR="0" rtl="0" algn="just">
              <a:lnSpc>
                <a:spcPct val="115000"/>
              </a:lnSpc>
              <a:spcBef>
                <a:spcPts val="0"/>
              </a:spcBef>
              <a:spcAft>
                <a:spcPts val="0"/>
              </a:spcAft>
              <a:buClr>
                <a:schemeClr val="dk1"/>
              </a:buClr>
              <a:buSzPct val="108108"/>
              <a:buFont typeface="Arial"/>
              <a:buChar char="•"/>
            </a:pPr>
            <a:r>
              <a:rPr b="1" i="0" lang="en-US" sz="2400" u="none" cap="none" strike="noStrike">
                <a:solidFill>
                  <a:schemeClr val="dk1"/>
                </a:solidFill>
                <a:latin typeface="Calibri"/>
                <a:ea typeface="Calibri"/>
                <a:cs typeface="Calibri"/>
                <a:sym typeface="Calibri"/>
              </a:rPr>
              <a:t>IDEA</a:t>
            </a:r>
            <a:r>
              <a:rPr b="0" i="0" lang="en-US" sz="24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228600" lvl="2" marL="1143000" marR="0" rtl="0" algn="just">
              <a:lnSpc>
                <a:spcPct val="115000"/>
              </a:lnSpc>
              <a:spcBef>
                <a:spcPts val="500"/>
              </a:spcBef>
              <a:spcAft>
                <a:spcPts val="0"/>
              </a:spcAft>
              <a:buClr>
                <a:schemeClr val="dk1"/>
              </a:buClr>
              <a:buSzPct val="108108"/>
              <a:buFont typeface="Arial"/>
              <a:buChar char="•"/>
            </a:pPr>
            <a:r>
              <a:rPr b="0" i="0" lang="en-US" sz="2400" u="none" cap="none" strike="noStrike">
                <a:solidFill>
                  <a:schemeClr val="dk1"/>
                </a:solidFill>
                <a:latin typeface="Calibri"/>
                <a:ea typeface="Calibri"/>
                <a:cs typeface="Calibri"/>
                <a:sym typeface="Calibri"/>
              </a:rPr>
              <a:t>Helps provide personalized and relevant recommendations to users by analyzing the user’s listening patterns. </a:t>
            </a:r>
            <a:endParaRPr b="0" i="0" sz="1800" u="none" cap="none" strike="noStrike">
              <a:solidFill>
                <a:schemeClr val="dk1"/>
              </a:solidFill>
              <a:latin typeface="Calibri"/>
              <a:ea typeface="Calibri"/>
              <a:cs typeface="Calibri"/>
              <a:sym typeface="Calibri"/>
            </a:endParaRPr>
          </a:p>
          <a:p>
            <a:pPr indent="-228600" lvl="2" marL="1143000" marR="0" rtl="0" algn="just">
              <a:lnSpc>
                <a:spcPct val="115000"/>
              </a:lnSpc>
              <a:spcBef>
                <a:spcPts val="500"/>
              </a:spcBef>
              <a:spcAft>
                <a:spcPts val="0"/>
              </a:spcAft>
              <a:buClr>
                <a:schemeClr val="dk1"/>
              </a:buClr>
              <a:buSzPct val="108108"/>
              <a:buFont typeface="Arial"/>
              <a:buChar char="•"/>
            </a:pPr>
            <a:r>
              <a:rPr b="0" i="0" lang="en-US" sz="2400" u="none" cap="none" strike="noStrike">
                <a:solidFill>
                  <a:schemeClr val="dk1"/>
                </a:solidFill>
                <a:latin typeface="Calibri"/>
                <a:ea typeface="Calibri"/>
                <a:cs typeface="Calibri"/>
                <a:sym typeface="Calibri"/>
              </a:rPr>
              <a:t>Taken into account – Collaborative filtering and Content based filtering to better predict the user’s behavior and to overcome the known problems and shortcomings of such a system.</a:t>
            </a:r>
            <a:endParaRPr b="0" i="0" sz="1800" u="none" cap="none" strike="noStrike">
              <a:solidFill>
                <a:schemeClr val="dk1"/>
              </a:solidFill>
              <a:latin typeface="Calibri"/>
              <a:ea typeface="Calibri"/>
              <a:cs typeface="Calibri"/>
              <a:sym typeface="Calibri"/>
            </a:endParaRPr>
          </a:p>
        </p:txBody>
      </p:sp>
      <p:pic>
        <p:nvPicPr>
          <p:cNvPr descr="Indiana University Logo, symbol, meaning, history, PNG, brand" id="342" name="Google Shape;342;p2"/>
          <p:cNvPicPr preferRelativeResize="0"/>
          <p:nvPr/>
        </p:nvPicPr>
        <p:blipFill rotWithShape="1">
          <a:blip r:embed="rId3">
            <a:alphaModFix/>
          </a:blip>
          <a:srcRect b="33888" l="0" r="0" t="29635"/>
          <a:stretch/>
        </p:blipFill>
        <p:spPr>
          <a:xfrm>
            <a:off x="9334500" y="6274339"/>
            <a:ext cx="2857500" cy="58366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
          <p:cNvSpPr txBox="1"/>
          <p:nvPr>
            <p:ph type="title"/>
          </p:nvPr>
        </p:nvSpPr>
        <p:spPr>
          <a:xfrm>
            <a:off x="1371600" y="909828"/>
            <a:ext cx="10241280" cy="667512"/>
          </a:xfrm>
          <a:prstGeom prst="rect">
            <a:avLst/>
          </a:prstGeom>
          <a:noFill/>
          <a:ln>
            <a:noFill/>
          </a:ln>
        </p:spPr>
        <p:txBody>
          <a:bodyPr anchorCtr="0" anchor="b" bIns="0" lIns="0" spcFirstLastPara="1" rIns="0" wrap="square" tIns="0">
            <a:normAutofit fontScale="90000"/>
          </a:bodyPr>
          <a:lstStyle/>
          <a:p>
            <a:pPr indent="0" lvl="0" marL="0" rtl="0" algn="l">
              <a:lnSpc>
                <a:spcPct val="100000"/>
              </a:lnSpc>
              <a:spcBef>
                <a:spcPts val="0"/>
              </a:spcBef>
              <a:spcAft>
                <a:spcPts val="0"/>
              </a:spcAft>
              <a:buClr>
                <a:schemeClr val="dk1"/>
              </a:buClr>
              <a:buSzPct val="83333"/>
              <a:buFont typeface="Twentieth Century"/>
              <a:buNone/>
            </a:pPr>
            <a:r>
              <a:rPr lang="en-US"/>
              <a:t>RECOMMENDATION SYSTEMS</a:t>
            </a:r>
            <a:endParaRPr/>
          </a:p>
        </p:txBody>
      </p:sp>
      <p:sp>
        <p:nvSpPr>
          <p:cNvPr id="348" name="Google Shape;348;p3"/>
          <p:cNvSpPr txBox="1"/>
          <p:nvPr>
            <p:ph idx="1" type="body"/>
          </p:nvPr>
        </p:nvSpPr>
        <p:spPr>
          <a:xfrm>
            <a:off x="1371600" y="1857983"/>
            <a:ext cx="9928500" cy="4213592"/>
          </a:xfrm>
          <a:prstGeom prst="rect">
            <a:avLst/>
          </a:prstGeom>
          <a:noFill/>
          <a:ln>
            <a:noFill/>
          </a:ln>
        </p:spPr>
        <p:txBody>
          <a:bodyPr anchorCtr="0" anchor="t" bIns="0" lIns="0" spcFirstLastPara="1" rIns="0" wrap="square" tIns="0">
            <a:normAutofit/>
          </a:bodyPr>
          <a:lstStyle/>
          <a:p>
            <a:pPr indent="-228600" lvl="0" marL="228600" rtl="0" algn="just">
              <a:lnSpc>
                <a:spcPct val="120000"/>
              </a:lnSpc>
              <a:spcBef>
                <a:spcPts val="0"/>
              </a:spcBef>
              <a:spcAft>
                <a:spcPts val="0"/>
              </a:spcAft>
              <a:buClr>
                <a:schemeClr val="dk1"/>
              </a:buClr>
              <a:buSzPts val="2000"/>
              <a:buChar char="•"/>
            </a:pPr>
            <a:r>
              <a:rPr lang="en-US"/>
              <a:t>Software applications/algorithms that provide personalized suggestions or recommendations to users based on their preferences, behavior and past interactions with products/ services.</a:t>
            </a:r>
            <a:endParaRPr/>
          </a:p>
          <a:p>
            <a:pPr indent="-228600" lvl="0" marL="228600" rtl="0" algn="just">
              <a:lnSpc>
                <a:spcPct val="120000"/>
              </a:lnSpc>
              <a:spcBef>
                <a:spcPts val="1000"/>
              </a:spcBef>
              <a:spcAft>
                <a:spcPts val="0"/>
              </a:spcAft>
              <a:buClr>
                <a:schemeClr val="dk1"/>
              </a:buClr>
              <a:buSzPts val="2000"/>
              <a:buChar char="•"/>
            </a:pPr>
            <a:r>
              <a:rPr lang="en-US"/>
              <a:t>Relevance : Personalization (Tailored user experience) , Discover new products/ content leading to increased engagement, Increased Efficiency, Increased revenue for businesses.</a:t>
            </a:r>
            <a:endParaRPr/>
          </a:p>
          <a:p>
            <a:pPr indent="-228600" lvl="0" marL="228600" rtl="0" algn="just">
              <a:lnSpc>
                <a:spcPct val="120000"/>
              </a:lnSpc>
              <a:spcBef>
                <a:spcPts val="1000"/>
              </a:spcBef>
              <a:spcAft>
                <a:spcPts val="0"/>
              </a:spcAft>
              <a:buClr>
                <a:schemeClr val="dk1"/>
              </a:buClr>
              <a:buSzPts val="2000"/>
              <a:buChar char="•"/>
            </a:pPr>
            <a:r>
              <a:rPr lang="en-US"/>
              <a:t>Real world Recommendation systems  : </a:t>
            </a:r>
            <a:endParaRPr/>
          </a:p>
          <a:p>
            <a:pPr indent="-228600" lvl="1" marL="685800" rtl="0" algn="just">
              <a:lnSpc>
                <a:spcPct val="120000"/>
              </a:lnSpc>
              <a:spcBef>
                <a:spcPts val="500"/>
              </a:spcBef>
              <a:spcAft>
                <a:spcPts val="0"/>
              </a:spcAft>
              <a:buClr>
                <a:schemeClr val="dk1"/>
              </a:buClr>
              <a:buSzPts val="1800"/>
              <a:buChar char="•"/>
            </a:pPr>
            <a:r>
              <a:rPr lang="en-US"/>
              <a:t>TikTok – Deep retrieval and Monolith</a:t>
            </a:r>
            <a:endParaRPr/>
          </a:p>
          <a:p>
            <a:pPr indent="-228600" lvl="1" marL="685800" rtl="0" algn="just">
              <a:lnSpc>
                <a:spcPct val="120000"/>
              </a:lnSpc>
              <a:spcBef>
                <a:spcPts val="500"/>
              </a:spcBef>
              <a:spcAft>
                <a:spcPts val="0"/>
              </a:spcAft>
              <a:buClr>
                <a:schemeClr val="dk1"/>
              </a:buClr>
              <a:buSzPts val="1800"/>
              <a:buChar char="•"/>
            </a:pPr>
            <a:r>
              <a:rPr lang="en-US"/>
              <a:t>LinkedIn – Talent Search and recommendation Systems at LinkedIn</a:t>
            </a:r>
            <a:endParaRPr/>
          </a:p>
          <a:p>
            <a:pPr indent="-228600" lvl="1" marL="685800" rtl="0" algn="just">
              <a:lnSpc>
                <a:spcPct val="120000"/>
              </a:lnSpc>
              <a:spcBef>
                <a:spcPts val="500"/>
              </a:spcBef>
              <a:spcAft>
                <a:spcPts val="0"/>
              </a:spcAft>
              <a:buClr>
                <a:schemeClr val="dk1"/>
              </a:buClr>
              <a:buSzPts val="1800"/>
              <a:buChar char="•"/>
            </a:pPr>
            <a:r>
              <a:rPr lang="en-US"/>
              <a:t>Google – Deep Neural Networks for YouTube Recommendations, Wide and Deep Learning for Recommender Systems.</a:t>
            </a:r>
            <a:endParaRPr/>
          </a:p>
        </p:txBody>
      </p:sp>
      <p:pic>
        <p:nvPicPr>
          <p:cNvPr descr="Indiana University Logo, symbol, meaning, history, PNG, brand" id="349" name="Google Shape;349;p3"/>
          <p:cNvPicPr preferRelativeResize="0"/>
          <p:nvPr/>
        </p:nvPicPr>
        <p:blipFill rotWithShape="1">
          <a:blip r:embed="rId3">
            <a:alphaModFix/>
          </a:blip>
          <a:srcRect b="33888" l="0" r="0" t="29635"/>
          <a:stretch/>
        </p:blipFill>
        <p:spPr>
          <a:xfrm>
            <a:off x="9334500" y="6274339"/>
            <a:ext cx="2857500" cy="58366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3" name="Shape 353"/>
        <p:cNvGrpSpPr/>
        <p:nvPr/>
      </p:nvGrpSpPr>
      <p:grpSpPr>
        <a:xfrm>
          <a:off x="0" y="0"/>
          <a:ext cx="0" cy="0"/>
          <a:chOff x="0" y="0"/>
          <a:chExt cx="0" cy="0"/>
        </a:xfrm>
      </p:grpSpPr>
      <p:grpSp>
        <p:nvGrpSpPr>
          <p:cNvPr id="354" name="Google Shape;354;p4"/>
          <p:cNvGrpSpPr/>
          <p:nvPr/>
        </p:nvGrpSpPr>
        <p:grpSpPr>
          <a:xfrm>
            <a:off x="1036319" y="1429938"/>
            <a:ext cx="10119362" cy="4197960"/>
            <a:chOff x="0" y="106977"/>
            <a:chExt cx="10119362" cy="4197960"/>
          </a:xfrm>
        </p:grpSpPr>
        <p:sp>
          <p:nvSpPr>
            <p:cNvPr id="355" name="Google Shape;355;p4"/>
            <p:cNvSpPr/>
            <p:nvPr/>
          </p:nvSpPr>
          <p:spPr>
            <a:xfrm>
              <a:off x="0" y="106977"/>
              <a:ext cx="10119362" cy="551655"/>
            </a:xfrm>
            <a:prstGeom prst="roundRect">
              <a:avLst>
                <a:gd fmla="val 16667" name="adj"/>
              </a:avLst>
            </a:prstGeom>
            <a:solidFill>
              <a:srgbClr val="9B2B1C"/>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4"/>
            <p:cNvSpPr txBox="1"/>
            <p:nvPr/>
          </p:nvSpPr>
          <p:spPr>
            <a:xfrm>
              <a:off x="26930" y="133907"/>
              <a:ext cx="10065502" cy="497795"/>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1" i="0" lang="en-US" sz="2300" u="none" cap="none" strike="noStrike">
                  <a:solidFill>
                    <a:schemeClr val="lt1"/>
                  </a:solidFill>
                  <a:latin typeface="Calibri"/>
                  <a:ea typeface="Calibri"/>
                  <a:cs typeface="Calibri"/>
                  <a:sym typeface="Calibri"/>
                </a:rPr>
                <a:t>Why GNN? </a:t>
              </a:r>
              <a:endParaRPr b="0" i="0" sz="2300" u="none" cap="none" strike="noStrike">
                <a:solidFill>
                  <a:schemeClr val="lt1"/>
                </a:solidFill>
                <a:latin typeface="Calibri"/>
                <a:ea typeface="Calibri"/>
                <a:cs typeface="Calibri"/>
                <a:sym typeface="Calibri"/>
              </a:endParaRPr>
            </a:p>
          </p:txBody>
        </p:sp>
        <p:sp>
          <p:nvSpPr>
            <p:cNvPr id="357" name="Google Shape;357;p4"/>
            <p:cNvSpPr/>
            <p:nvPr/>
          </p:nvSpPr>
          <p:spPr>
            <a:xfrm>
              <a:off x="0" y="658632"/>
              <a:ext cx="10119362" cy="17139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4"/>
            <p:cNvSpPr txBox="1"/>
            <p:nvPr/>
          </p:nvSpPr>
          <p:spPr>
            <a:xfrm>
              <a:off x="0" y="658632"/>
              <a:ext cx="10119362" cy="1713960"/>
            </a:xfrm>
            <a:prstGeom prst="rect">
              <a:avLst/>
            </a:prstGeom>
            <a:noFill/>
            <a:ln>
              <a:noFill/>
            </a:ln>
          </p:spPr>
          <p:txBody>
            <a:bodyPr anchorCtr="0" anchor="t" bIns="29200" lIns="321275" spcFirstLastPara="1" rIns="163575" wrap="square" tIns="29200">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Can model complex relationships between users and items by considering the graph structure of the interaction network.</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36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Helps overcome the issues faced when using the native method to represent the graph as an adjacency matrix and multiply a dense neural network layer directly. </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36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Helps learn the best embedding representations of graph nodes for node-level/edge-level/graph-level predictions by providing explainable recommendations by visualizing the graph structure.</a:t>
              </a:r>
              <a:endParaRPr b="0" i="0" sz="1400" u="none" cap="none" strike="noStrike">
                <a:solidFill>
                  <a:srgbClr val="000000"/>
                </a:solidFill>
                <a:latin typeface="Arial"/>
                <a:ea typeface="Arial"/>
                <a:cs typeface="Arial"/>
                <a:sym typeface="Arial"/>
              </a:endParaRPr>
            </a:p>
          </p:txBody>
        </p:sp>
        <p:sp>
          <p:nvSpPr>
            <p:cNvPr id="359" name="Google Shape;359;p4"/>
            <p:cNvSpPr/>
            <p:nvPr/>
          </p:nvSpPr>
          <p:spPr>
            <a:xfrm>
              <a:off x="0" y="2372592"/>
              <a:ext cx="10119362" cy="551655"/>
            </a:xfrm>
            <a:prstGeom prst="roundRect">
              <a:avLst>
                <a:gd fmla="val 16667" name="adj"/>
              </a:avLst>
            </a:prstGeom>
            <a:solidFill>
              <a:srgbClr val="A28C67"/>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4"/>
            <p:cNvSpPr txBox="1"/>
            <p:nvPr/>
          </p:nvSpPr>
          <p:spPr>
            <a:xfrm>
              <a:off x="26930" y="2399522"/>
              <a:ext cx="10065502" cy="497795"/>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1" i="0" lang="en-US" sz="2300" u="none" cap="none" strike="noStrike">
                  <a:solidFill>
                    <a:schemeClr val="lt1"/>
                  </a:solidFill>
                  <a:latin typeface="Calibri"/>
                  <a:ea typeface="Calibri"/>
                  <a:cs typeface="Calibri"/>
                  <a:sym typeface="Calibri"/>
                </a:rPr>
                <a:t>Light GCN or GCN Conv</a:t>
              </a:r>
              <a:endParaRPr b="0" i="0" sz="2300" u="none" cap="none" strike="noStrike">
                <a:solidFill>
                  <a:schemeClr val="lt1"/>
                </a:solidFill>
                <a:latin typeface="Calibri"/>
                <a:ea typeface="Calibri"/>
                <a:cs typeface="Calibri"/>
                <a:sym typeface="Calibri"/>
              </a:endParaRPr>
            </a:p>
          </p:txBody>
        </p:sp>
        <p:sp>
          <p:nvSpPr>
            <p:cNvPr id="361" name="Google Shape;361;p4"/>
            <p:cNvSpPr/>
            <p:nvPr/>
          </p:nvSpPr>
          <p:spPr>
            <a:xfrm>
              <a:off x="0" y="2924247"/>
              <a:ext cx="10119362" cy="138069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
            <p:cNvSpPr txBox="1"/>
            <p:nvPr/>
          </p:nvSpPr>
          <p:spPr>
            <a:xfrm>
              <a:off x="0" y="2924247"/>
              <a:ext cx="10119362" cy="1380690"/>
            </a:xfrm>
            <a:prstGeom prst="rect">
              <a:avLst/>
            </a:prstGeom>
            <a:noFill/>
            <a:ln>
              <a:noFill/>
            </a:ln>
          </p:spPr>
          <p:txBody>
            <a:bodyPr anchorCtr="0" anchor="t" bIns="29200" lIns="321275" spcFirstLastPara="1" rIns="163575" wrap="square" tIns="29200">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Light GCN is considered a better implementation if the system has many users/items, with sparse implementation choice due to its lightweight design and efficiency.</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36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GCN Conv is considered a better implementation if the system has a complex graph structure with both explicit and implicit feedback data due to its ability to handle complex graph structures and explicit feedback data.</a:t>
              </a:r>
              <a:endParaRPr b="0" i="0" sz="1400" u="none" cap="none" strike="noStrike">
                <a:solidFill>
                  <a:srgbClr val="000000"/>
                </a:solidFill>
                <a:latin typeface="Arial"/>
                <a:ea typeface="Arial"/>
                <a:cs typeface="Arial"/>
                <a:sym typeface="Arial"/>
              </a:endParaRPr>
            </a:p>
          </p:txBody>
        </p:sp>
      </p:grpSp>
      <p:pic>
        <p:nvPicPr>
          <p:cNvPr descr="Indiana University Logo, symbol, meaning, history, PNG, brand" id="363" name="Google Shape;363;p4"/>
          <p:cNvPicPr preferRelativeResize="0"/>
          <p:nvPr/>
        </p:nvPicPr>
        <p:blipFill rotWithShape="1">
          <a:blip r:embed="rId3">
            <a:alphaModFix/>
          </a:blip>
          <a:srcRect b="33888" l="0" r="0" t="29635"/>
          <a:stretch/>
        </p:blipFill>
        <p:spPr>
          <a:xfrm>
            <a:off x="9334500" y="6274339"/>
            <a:ext cx="2857500" cy="58366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
          <p:cNvSpPr txBox="1"/>
          <p:nvPr>
            <p:ph type="title"/>
          </p:nvPr>
        </p:nvSpPr>
        <p:spPr>
          <a:xfrm>
            <a:off x="1042320" y="722726"/>
            <a:ext cx="10241280" cy="800980"/>
          </a:xfrm>
          <a:prstGeom prst="rect">
            <a:avLst/>
          </a:prstGeom>
          <a:noFill/>
          <a:ln>
            <a:noFill/>
          </a:ln>
        </p:spPr>
        <p:txBody>
          <a:bodyPr anchorCtr="0" anchor="b" bIns="0" lIns="0" spcFirstLastPara="1" rIns="0" wrap="square" tIns="0">
            <a:normAutofit fontScale="90000"/>
          </a:bodyPr>
          <a:lstStyle/>
          <a:p>
            <a:pPr indent="0" lvl="0" marL="0" rtl="0" algn="l">
              <a:lnSpc>
                <a:spcPct val="100000"/>
              </a:lnSpc>
              <a:spcBef>
                <a:spcPts val="0"/>
              </a:spcBef>
              <a:spcAft>
                <a:spcPts val="0"/>
              </a:spcAft>
              <a:buClr>
                <a:schemeClr val="dk1"/>
              </a:buClr>
              <a:buSzPct val="83333"/>
              <a:buFont typeface="Twentieth Century"/>
              <a:buNone/>
            </a:pPr>
            <a:r>
              <a:rPr lang="en-US"/>
              <a:t>CONTENT BASED VS COLLABORATIVE FILTERING</a:t>
            </a:r>
            <a:endParaRPr/>
          </a:p>
        </p:txBody>
      </p:sp>
      <p:sp>
        <p:nvSpPr>
          <p:cNvPr id="369" name="Google Shape;369;p5"/>
          <p:cNvSpPr txBox="1"/>
          <p:nvPr>
            <p:ph idx="1" type="body"/>
          </p:nvPr>
        </p:nvSpPr>
        <p:spPr>
          <a:xfrm>
            <a:off x="975350" y="1819075"/>
            <a:ext cx="4866600" cy="4416300"/>
          </a:xfrm>
          <a:prstGeom prst="rect">
            <a:avLst/>
          </a:prstGeom>
          <a:noFill/>
          <a:ln>
            <a:noFill/>
          </a:ln>
        </p:spPr>
        <p:txBody>
          <a:bodyPr anchorCtr="0" anchor="t" bIns="0" lIns="0" spcFirstLastPara="1" rIns="0" wrap="square" tIns="0">
            <a:noAutofit/>
          </a:bodyPr>
          <a:lstStyle/>
          <a:p>
            <a:pPr indent="-227330" lvl="0" marL="228600" marR="0" rtl="0" algn="just">
              <a:lnSpc>
                <a:spcPct val="120000"/>
              </a:lnSpc>
              <a:spcBef>
                <a:spcPts val="0"/>
              </a:spcBef>
              <a:spcAft>
                <a:spcPts val="0"/>
              </a:spcAft>
              <a:buSzPts val="2200"/>
              <a:buChar char="•"/>
            </a:pPr>
            <a:r>
              <a:rPr b="1" lang="en-US" sz="2200"/>
              <a:t>Content based Filtering</a:t>
            </a:r>
            <a:endParaRPr b="1" sz="2200"/>
          </a:p>
          <a:p>
            <a:pPr indent="-254000" lvl="1" marL="685800" marR="0" rtl="0" algn="just">
              <a:lnSpc>
                <a:spcPct val="120000"/>
              </a:lnSpc>
              <a:spcBef>
                <a:spcPts val="0"/>
              </a:spcBef>
              <a:spcAft>
                <a:spcPts val="0"/>
              </a:spcAft>
              <a:buSzPts val="2200"/>
              <a:buChar char="•"/>
            </a:pPr>
            <a:r>
              <a:rPr lang="en-US" sz="2200"/>
              <a:t>Based on features of a product (keywords) and a profile of the user’s preferred choices (user liking a kind of product)</a:t>
            </a:r>
            <a:endParaRPr sz="2200"/>
          </a:p>
          <a:p>
            <a:pPr indent="-254000" lvl="1" marL="685800" marR="0" rtl="0" algn="just">
              <a:lnSpc>
                <a:spcPct val="120000"/>
              </a:lnSpc>
              <a:spcBef>
                <a:spcPts val="0"/>
              </a:spcBef>
              <a:spcAft>
                <a:spcPts val="0"/>
              </a:spcAft>
              <a:buSzPts val="2200"/>
              <a:buChar char="•"/>
            </a:pPr>
            <a:r>
              <a:rPr lang="en-US" sz="2200"/>
              <a:t>Central Assumption : You will like a similar item if you like a particular item.</a:t>
            </a:r>
            <a:endParaRPr sz="2200"/>
          </a:p>
          <a:p>
            <a:pPr indent="-254000" lvl="1" marL="685800" marR="0" rtl="0" algn="just">
              <a:lnSpc>
                <a:spcPct val="120000"/>
              </a:lnSpc>
              <a:spcBef>
                <a:spcPts val="0"/>
              </a:spcBef>
              <a:spcAft>
                <a:spcPts val="0"/>
              </a:spcAft>
              <a:buSzPts val="2200"/>
              <a:buChar char="•"/>
            </a:pPr>
            <a:r>
              <a:rPr lang="en-US" sz="2200"/>
              <a:t>Computationally expensive</a:t>
            </a:r>
            <a:endParaRPr sz="2200"/>
          </a:p>
        </p:txBody>
      </p:sp>
      <p:sp>
        <p:nvSpPr>
          <p:cNvPr id="370" name="Google Shape;370;p5"/>
          <p:cNvSpPr txBox="1"/>
          <p:nvPr>
            <p:ph idx="2" type="body"/>
          </p:nvPr>
        </p:nvSpPr>
        <p:spPr>
          <a:xfrm>
            <a:off x="6170525" y="1819075"/>
            <a:ext cx="5386200" cy="4029600"/>
          </a:xfrm>
          <a:prstGeom prst="rect">
            <a:avLst/>
          </a:prstGeom>
          <a:noFill/>
          <a:ln>
            <a:noFill/>
          </a:ln>
        </p:spPr>
        <p:txBody>
          <a:bodyPr anchorCtr="0" anchor="t" bIns="0" lIns="0" spcFirstLastPara="1" rIns="0" wrap="square" tIns="0">
            <a:normAutofit lnSpcReduction="20000"/>
          </a:bodyPr>
          <a:lstStyle/>
          <a:p>
            <a:pPr indent="-91440" lvl="0" marL="91440" rtl="0" algn="just">
              <a:lnSpc>
                <a:spcPct val="140000"/>
              </a:lnSpc>
              <a:spcBef>
                <a:spcPts val="0"/>
              </a:spcBef>
              <a:spcAft>
                <a:spcPts val="0"/>
              </a:spcAft>
              <a:buSzPts val="2400"/>
              <a:buFont typeface="Calibri"/>
              <a:buChar char="•"/>
            </a:pPr>
            <a:r>
              <a:rPr b="1" lang="en-US" sz="2400"/>
              <a:t> </a:t>
            </a:r>
            <a:r>
              <a:rPr b="1" lang="en-US" sz="2200"/>
              <a:t>Collaborative Filtering</a:t>
            </a:r>
            <a:endParaRPr b="1" sz="2200"/>
          </a:p>
          <a:p>
            <a:pPr indent="-254000" lvl="1" marL="685800" marR="0" rtl="0" algn="just">
              <a:lnSpc>
                <a:spcPct val="120000"/>
              </a:lnSpc>
              <a:spcBef>
                <a:spcPts val="0"/>
              </a:spcBef>
              <a:spcAft>
                <a:spcPts val="0"/>
              </a:spcAft>
              <a:buSzPts val="2200"/>
              <a:buChar char="•"/>
            </a:pPr>
            <a:r>
              <a:rPr lang="en-US" sz="2200"/>
              <a:t>Based on gathering and analyzing data on user’s behavior (user’s online activity, liked music etc.)</a:t>
            </a:r>
            <a:endParaRPr sz="2200"/>
          </a:p>
          <a:p>
            <a:pPr indent="-254000" lvl="1" marL="685800" marR="0" rtl="0" algn="just">
              <a:lnSpc>
                <a:spcPct val="120000"/>
              </a:lnSpc>
              <a:spcBef>
                <a:spcPts val="0"/>
              </a:spcBef>
              <a:spcAft>
                <a:spcPts val="0"/>
              </a:spcAft>
              <a:buSzPts val="2200"/>
              <a:buChar char="•"/>
            </a:pPr>
            <a:r>
              <a:rPr lang="en-US" sz="2200"/>
              <a:t>Advantage : can recommend complex items precisely without understanding the object itself</a:t>
            </a:r>
            <a:endParaRPr sz="2200"/>
          </a:p>
          <a:p>
            <a:pPr indent="-254000" lvl="1" marL="685800" marR="0" rtl="0" algn="just">
              <a:lnSpc>
                <a:spcPct val="120000"/>
              </a:lnSpc>
              <a:spcBef>
                <a:spcPts val="0"/>
              </a:spcBef>
              <a:spcAft>
                <a:spcPts val="0"/>
              </a:spcAft>
              <a:buSzPts val="2200"/>
              <a:buChar char="•"/>
            </a:pPr>
            <a:r>
              <a:rPr lang="en-US" sz="2200"/>
              <a:t>Takes into account the behavior of other users who have similar listening habits to the users being recommended.</a:t>
            </a:r>
            <a:endParaRPr sz="3000"/>
          </a:p>
          <a:p>
            <a:pPr indent="-87630" lvl="1" marL="685800" rtl="0" algn="just">
              <a:lnSpc>
                <a:spcPct val="120000"/>
              </a:lnSpc>
              <a:spcBef>
                <a:spcPts val="500"/>
              </a:spcBef>
              <a:spcAft>
                <a:spcPts val="0"/>
              </a:spcAft>
              <a:buClr>
                <a:schemeClr val="dk1"/>
              </a:buClr>
              <a:buSzPts val="1800"/>
              <a:buNone/>
            </a:pPr>
            <a:r>
              <a:t/>
            </a:r>
            <a:endParaRPr/>
          </a:p>
        </p:txBody>
      </p:sp>
      <p:pic>
        <p:nvPicPr>
          <p:cNvPr descr="Indiana University Logo, symbol, meaning, history, PNG, brand" id="371" name="Google Shape;371;p5"/>
          <p:cNvPicPr preferRelativeResize="0"/>
          <p:nvPr/>
        </p:nvPicPr>
        <p:blipFill rotWithShape="1">
          <a:blip r:embed="rId3">
            <a:alphaModFix/>
          </a:blip>
          <a:srcRect b="33888" l="0" r="0" t="29635"/>
          <a:stretch/>
        </p:blipFill>
        <p:spPr>
          <a:xfrm>
            <a:off x="9334500" y="6274339"/>
            <a:ext cx="2857500" cy="5836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5" name="Shape 375"/>
        <p:cNvGrpSpPr/>
        <p:nvPr/>
      </p:nvGrpSpPr>
      <p:grpSpPr>
        <a:xfrm>
          <a:off x="0" y="0"/>
          <a:ext cx="0" cy="0"/>
          <a:chOff x="0" y="0"/>
          <a:chExt cx="0" cy="0"/>
        </a:xfrm>
      </p:grpSpPr>
      <p:sp>
        <p:nvSpPr>
          <p:cNvPr id="376" name="Google Shape;376;p6"/>
          <p:cNvSpPr txBox="1"/>
          <p:nvPr>
            <p:ph type="title"/>
          </p:nvPr>
        </p:nvSpPr>
        <p:spPr>
          <a:xfrm>
            <a:off x="1097280" y="286603"/>
            <a:ext cx="10058400" cy="1450757"/>
          </a:xfrm>
          <a:prstGeom prst="rect">
            <a:avLst/>
          </a:prstGeom>
          <a:noFill/>
          <a:ln>
            <a:noFill/>
          </a:ln>
        </p:spPr>
        <p:txBody>
          <a:bodyPr anchorCtr="0" anchor="b" bIns="0" lIns="0" spcFirstLastPara="1" rIns="0" wrap="square" tIns="0">
            <a:normAutofit/>
          </a:bodyPr>
          <a:lstStyle/>
          <a:p>
            <a:pPr indent="0" lvl="0" marL="0" rtl="0" algn="l">
              <a:lnSpc>
                <a:spcPct val="85000"/>
              </a:lnSpc>
              <a:spcBef>
                <a:spcPts val="0"/>
              </a:spcBef>
              <a:spcAft>
                <a:spcPts val="0"/>
              </a:spcAft>
              <a:buClr>
                <a:schemeClr val="dk1"/>
              </a:buClr>
              <a:buSzPts val="3600"/>
              <a:buFont typeface="Twentieth Century"/>
              <a:buNone/>
            </a:pPr>
            <a:r>
              <a:rPr lang="en-US"/>
              <a:t>DATASET – SPOTIFY MUSIC DATASET</a:t>
            </a:r>
            <a:endParaRPr/>
          </a:p>
        </p:txBody>
      </p:sp>
      <p:sp>
        <p:nvSpPr>
          <p:cNvPr id="377" name="Google Shape;377;p6"/>
          <p:cNvSpPr txBox="1"/>
          <p:nvPr>
            <p:ph idx="1" type="body"/>
          </p:nvPr>
        </p:nvSpPr>
        <p:spPr>
          <a:xfrm>
            <a:off x="1097279" y="1845734"/>
            <a:ext cx="8871669" cy="4023360"/>
          </a:xfrm>
          <a:prstGeom prst="rect">
            <a:avLst/>
          </a:prstGeom>
          <a:noFill/>
          <a:ln>
            <a:noFill/>
          </a:ln>
        </p:spPr>
        <p:txBody>
          <a:bodyPr anchorCtr="0" anchor="t" bIns="0" lIns="0" spcFirstLastPara="1" rIns="0" wrap="square" tIns="0">
            <a:normAutofit fontScale="92500"/>
          </a:bodyPr>
          <a:lstStyle/>
          <a:p>
            <a:pPr indent="-203199" lvl="0" marL="228600" rtl="0" algn="just">
              <a:lnSpc>
                <a:spcPct val="100000"/>
              </a:lnSpc>
              <a:spcBef>
                <a:spcPts val="0"/>
              </a:spcBef>
              <a:spcAft>
                <a:spcPts val="0"/>
              </a:spcAft>
              <a:buClr>
                <a:schemeClr val="dk1"/>
              </a:buClr>
              <a:buSzPct val="120120"/>
              <a:buChar char="•"/>
            </a:pPr>
            <a:r>
              <a:rPr b="1" lang="en-US" sz="1800"/>
              <a:t>Spotify dataset - Data.csv file</a:t>
            </a:r>
            <a:endParaRPr/>
          </a:p>
          <a:p>
            <a:pPr indent="-241299" lvl="1" marL="685800" rtl="0" algn="just">
              <a:lnSpc>
                <a:spcPct val="100000"/>
              </a:lnSpc>
              <a:spcBef>
                <a:spcPts val="0"/>
              </a:spcBef>
              <a:spcAft>
                <a:spcPts val="0"/>
              </a:spcAft>
              <a:buClr>
                <a:schemeClr val="dk1"/>
              </a:buClr>
              <a:buSzPct val="120120"/>
              <a:buChar char="•"/>
            </a:pPr>
            <a:r>
              <a:rPr lang="en-US"/>
              <a:t>A dataset available from Kaggle </a:t>
            </a:r>
            <a:endParaRPr/>
          </a:p>
          <a:p>
            <a:pPr indent="-241299" lvl="1" marL="685800" rtl="0" algn="just">
              <a:lnSpc>
                <a:spcPct val="100000"/>
              </a:lnSpc>
              <a:spcBef>
                <a:spcPts val="0"/>
              </a:spcBef>
              <a:spcAft>
                <a:spcPts val="0"/>
              </a:spcAft>
              <a:buClr>
                <a:schemeClr val="dk1"/>
              </a:buClr>
              <a:buSzPct val="120120"/>
              <a:buChar char="•"/>
            </a:pPr>
            <a:r>
              <a:rPr lang="en-US"/>
              <a:t>Columns: acousticness, danceability, valence, year, artists, instrumentalness etc.</a:t>
            </a:r>
            <a:endParaRPr/>
          </a:p>
          <a:p>
            <a:pPr indent="0" lvl="1" marL="444500" rtl="0" algn="just">
              <a:lnSpc>
                <a:spcPct val="100000"/>
              </a:lnSpc>
              <a:spcBef>
                <a:spcPts val="0"/>
              </a:spcBef>
              <a:spcAft>
                <a:spcPts val="0"/>
              </a:spcAft>
              <a:buClr>
                <a:schemeClr val="dk1"/>
              </a:buClr>
              <a:buSzPct val="120120"/>
              <a:buNone/>
            </a:pPr>
            <a:r>
              <a:t/>
            </a:r>
            <a:endParaRPr/>
          </a:p>
          <a:p>
            <a:pPr indent="-203199" lvl="0" marL="228600" rtl="0" algn="just">
              <a:lnSpc>
                <a:spcPct val="100000"/>
              </a:lnSpc>
              <a:spcBef>
                <a:spcPts val="0"/>
              </a:spcBef>
              <a:spcAft>
                <a:spcPts val="0"/>
              </a:spcAft>
              <a:buClr>
                <a:schemeClr val="dk1"/>
              </a:buClr>
              <a:buSzPct val="120120"/>
              <a:buChar char="•"/>
            </a:pPr>
            <a:r>
              <a:rPr b="1" lang="en-US" sz="1800"/>
              <a:t>Spotify’s “The Million Playlist Dataset” </a:t>
            </a:r>
            <a:endParaRPr/>
          </a:p>
          <a:p>
            <a:pPr indent="-241299" lvl="1" marL="685800" rtl="0" algn="just">
              <a:lnSpc>
                <a:spcPct val="100000"/>
              </a:lnSpc>
              <a:spcBef>
                <a:spcPts val="0"/>
              </a:spcBef>
              <a:spcAft>
                <a:spcPts val="0"/>
              </a:spcAft>
              <a:buClr>
                <a:schemeClr val="dk1"/>
              </a:buClr>
              <a:buSzPct val="120120"/>
              <a:buChar char="•"/>
            </a:pPr>
            <a:r>
              <a:rPr lang="en-US"/>
              <a:t>Sampled a subset of the spotify’s million playlist dataset, which comprises over 2 million unique tracks by nearly 300,000 artists.</a:t>
            </a:r>
            <a:endParaRPr/>
          </a:p>
          <a:p>
            <a:pPr indent="-203199" lvl="1" marL="685800" rtl="0" algn="just">
              <a:lnSpc>
                <a:spcPct val="100000"/>
              </a:lnSpc>
              <a:spcBef>
                <a:spcPts val="500"/>
              </a:spcBef>
              <a:spcAft>
                <a:spcPts val="0"/>
              </a:spcAft>
              <a:buClr>
                <a:schemeClr val="dk1"/>
              </a:buClr>
              <a:buSzPct val="120120"/>
              <a:buChar char="•"/>
            </a:pPr>
            <a:r>
              <a:rPr lang="en-US"/>
              <a:t>Easily accessible, the dataset holds users, their playlists and tracks contained in the playlists. </a:t>
            </a:r>
            <a:endParaRPr/>
          </a:p>
          <a:p>
            <a:pPr indent="-203199" lvl="1" marL="685800" rtl="0" algn="just">
              <a:lnSpc>
                <a:spcPct val="100000"/>
              </a:lnSpc>
              <a:spcBef>
                <a:spcPts val="500"/>
              </a:spcBef>
              <a:spcAft>
                <a:spcPts val="0"/>
              </a:spcAft>
              <a:buClr>
                <a:schemeClr val="dk1"/>
              </a:buClr>
              <a:buSzPct val="120120"/>
              <a:buChar char="•"/>
            </a:pPr>
            <a:r>
              <a:rPr lang="en-US"/>
              <a:t>Columns : user_id, artistname, trackname, and playlistname</a:t>
            </a:r>
            <a:endParaRPr/>
          </a:p>
          <a:p>
            <a:pPr indent="0" lvl="1" marL="482600" rtl="0" algn="just">
              <a:lnSpc>
                <a:spcPct val="100000"/>
              </a:lnSpc>
              <a:spcBef>
                <a:spcPts val="500"/>
              </a:spcBef>
              <a:spcAft>
                <a:spcPts val="0"/>
              </a:spcAft>
              <a:buClr>
                <a:schemeClr val="dk1"/>
              </a:buClr>
              <a:buSzPct val="120120"/>
              <a:buNone/>
            </a:pPr>
            <a:r>
              <a:t/>
            </a:r>
            <a:endParaRPr/>
          </a:p>
          <a:p>
            <a:pPr indent="-228600" lvl="0" marL="228600" rtl="0" algn="just">
              <a:lnSpc>
                <a:spcPct val="100000"/>
              </a:lnSpc>
              <a:spcBef>
                <a:spcPts val="500"/>
              </a:spcBef>
              <a:spcAft>
                <a:spcPts val="0"/>
              </a:spcAft>
              <a:buClr>
                <a:schemeClr val="dk1"/>
              </a:buClr>
              <a:buSzPct val="120120"/>
              <a:buChar char="•"/>
            </a:pPr>
            <a:r>
              <a:rPr b="1" lang="en-US" sz="1800"/>
              <a:t>Spotify API</a:t>
            </a:r>
            <a:endParaRPr/>
          </a:p>
          <a:p>
            <a:pPr indent="-203199" lvl="1" marL="685800" rtl="0" algn="just">
              <a:lnSpc>
                <a:spcPct val="100000"/>
              </a:lnSpc>
              <a:spcBef>
                <a:spcPts val="500"/>
              </a:spcBef>
              <a:spcAft>
                <a:spcPts val="0"/>
              </a:spcAft>
              <a:buClr>
                <a:schemeClr val="dk1"/>
              </a:buClr>
              <a:buSzPct val="120120"/>
              <a:buChar char="•"/>
            </a:pPr>
            <a:r>
              <a:rPr lang="en-US"/>
              <a:t>Retrieve user data such as user playlists, saved songs, and recently played tracks, and further process the same to transform into a suitable format for the recommendation system.</a:t>
            </a:r>
            <a:br>
              <a:rPr lang="en-US"/>
            </a:br>
            <a:endParaRPr/>
          </a:p>
          <a:p>
            <a:pPr indent="-76200" lvl="0" marL="228600" rtl="0" algn="just">
              <a:lnSpc>
                <a:spcPct val="100000"/>
              </a:lnSpc>
              <a:spcBef>
                <a:spcPts val="1000"/>
              </a:spcBef>
              <a:spcAft>
                <a:spcPts val="0"/>
              </a:spcAft>
              <a:buClr>
                <a:schemeClr val="dk1"/>
              </a:buClr>
              <a:buSzPct val="144144"/>
              <a:buNone/>
            </a:pPr>
            <a:r>
              <a:t/>
            </a:r>
            <a:endParaRPr sz="1800"/>
          </a:p>
        </p:txBody>
      </p:sp>
      <p:pic>
        <p:nvPicPr>
          <p:cNvPr descr="Database" id="378" name="Google Shape;378;p6"/>
          <p:cNvPicPr preferRelativeResize="0"/>
          <p:nvPr/>
        </p:nvPicPr>
        <p:blipFill rotWithShape="1">
          <a:blip r:embed="rId3">
            <a:alphaModFix/>
          </a:blip>
          <a:srcRect b="0" l="0" r="0" t="0"/>
          <a:stretch/>
        </p:blipFill>
        <p:spPr>
          <a:xfrm>
            <a:off x="10040739" y="4084983"/>
            <a:ext cx="2379536" cy="2379536"/>
          </a:xfrm>
          <a:prstGeom prst="rect">
            <a:avLst/>
          </a:prstGeom>
          <a:noFill/>
          <a:ln>
            <a:noFill/>
          </a:ln>
        </p:spPr>
      </p:pic>
      <p:pic>
        <p:nvPicPr>
          <p:cNvPr descr="Indiana University Logo, symbol, meaning, history, PNG, brand" id="379" name="Google Shape;379;p6"/>
          <p:cNvPicPr preferRelativeResize="0"/>
          <p:nvPr/>
        </p:nvPicPr>
        <p:blipFill rotWithShape="1">
          <a:blip r:embed="rId4">
            <a:alphaModFix/>
          </a:blip>
          <a:srcRect b="33888" l="0" r="0" t="29635"/>
          <a:stretch/>
        </p:blipFill>
        <p:spPr>
          <a:xfrm>
            <a:off x="9334500" y="6274339"/>
            <a:ext cx="2857500" cy="58366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7"/>
          <p:cNvSpPr txBox="1"/>
          <p:nvPr>
            <p:ph type="title"/>
          </p:nvPr>
        </p:nvSpPr>
        <p:spPr>
          <a:xfrm>
            <a:off x="813341" y="517833"/>
            <a:ext cx="10241400" cy="567900"/>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dk1"/>
              </a:buClr>
              <a:buSzPts val="3600"/>
              <a:buFont typeface="Twentieth Century"/>
              <a:buNone/>
            </a:pPr>
            <a:r>
              <a:rPr lang="en-US" sz="3600"/>
              <a:t>CONTENT BASED FILTERING</a:t>
            </a:r>
            <a:endParaRPr sz="3600"/>
          </a:p>
        </p:txBody>
      </p:sp>
      <p:grpSp>
        <p:nvGrpSpPr>
          <p:cNvPr id="385" name="Google Shape;385;p7"/>
          <p:cNvGrpSpPr/>
          <p:nvPr/>
        </p:nvGrpSpPr>
        <p:grpSpPr>
          <a:xfrm>
            <a:off x="1050075" y="1838406"/>
            <a:ext cx="4584600" cy="4077086"/>
            <a:chOff x="0" y="3706"/>
            <a:chExt cx="4584600" cy="4077086"/>
          </a:xfrm>
        </p:grpSpPr>
        <p:sp>
          <p:nvSpPr>
            <p:cNvPr id="386" name="Google Shape;386;p7"/>
            <p:cNvSpPr/>
            <p:nvPr/>
          </p:nvSpPr>
          <p:spPr>
            <a:xfrm>
              <a:off x="0" y="3706"/>
              <a:ext cx="4584600" cy="1168804"/>
            </a:xfrm>
            <a:prstGeom prst="roundRect">
              <a:avLst>
                <a:gd fmla="val 10000" name="adj"/>
              </a:avLst>
            </a:prstGeom>
            <a:solidFill>
              <a:srgbClr val="EFCE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7"/>
            <p:cNvSpPr/>
            <p:nvPr/>
          </p:nvSpPr>
          <p:spPr>
            <a:xfrm>
              <a:off x="353563" y="266687"/>
              <a:ext cx="643470" cy="642842"/>
            </a:xfrm>
            <a:prstGeom prst="rect">
              <a:avLst/>
            </a:prstGeom>
            <a:blipFill rotWithShape="1">
              <a:blip r:embed="rId3">
                <a:alphaModFix/>
              </a:blip>
              <a:stretch>
                <a:fillRect b="0" l="0" r="0" t="0"/>
              </a:stretch>
            </a:blip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7"/>
            <p:cNvSpPr/>
            <p:nvPr/>
          </p:nvSpPr>
          <p:spPr>
            <a:xfrm>
              <a:off x="1350597" y="3706"/>
              <a:ext cx="3181087" cy="116994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7"/>
            <p:cNvSpPr txBox="1"/>
            <p:nvPr/>
          </p:nvSpPr>
          <p:spPr>
            <a:xfrm>
              <a:off x="1350597" y="3706"/>
              <a:ext cx="3181087" cy="1169946"/>
            </a:xfrm>
            <a:prstGeom prst="rect">
              <a:avLst/>
            </a:prstGeom>
            <a:noFill/>
            <a:ln>
              <a:noFill/>
            </a:ln>
          </p:spPr>
          <p:txBody>
            <a:bodyPr anchorCtr="0" anchor="ctr" bIns="123800" lIns="123800" spcFirstLastPara="1" rIns="123800" wrap="square" tIns="123800">
              <a:noAutofit/>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Dataset - 170653 instances and 19 features.</a:t>
              </a:r>
              <a:endParaRPr b="0" i="0" sz="1400" u="none" cap="none" strike="noStrike">
                <a:solidFill>
                  <a:srgbClr val="000000"/>
                </a:solidFill>
                <a:latin typeface="Arial"/>
                <a:ea typeface="Arial"/>
                <a:cs typeface="Arial"/>
                <a:sym typeface="Arial"/>
              </a:endParaRPr>
            </a:p>
          </p:txBody>
        </p:sp>
        <p:sp>
          <p:nvSpPr>
            <p:cNvPr id="390" name="Google Shape;390;p7"/>
            <p:cNvSpPr/>
            <p:nvPr/>
          </p:nvSpPr>
          <p:spPr>
            <a:xfrm>
              <a:off x="0" y="1457276"/>
              <a:ext cx="4584600" cy="1168804"/>
            </a:xfrm>
            <a:prstGeom prst="roundRect">
              <a:avLst>
                <a:gd fmla="val 10000" name="adj"/>
              </a:avLst>
            </a:prstGeom>
            <a:solidFill>
              <a:srgbClr val="EFCE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7"/>
            <p:cNvSpPr/>
            <p:nvPr/>
          </p:nvSpPr>
          <p:spPr>
            <a:xfrm>
              <a:off x="353563" y="1720257"/>
              <a:ext cx="643470" cy="642842"/>
            </a:xfrm>
            <a:prstGeom prst="rect">
              <a:avLst/>
            </a:prstGeom>
            <a:blipFill rotWithShape="1">
              <a:blip r:embed="rId4">
                <a:alphaModFix/>
              </a:blip>
              <a:stretch>
                <a:fillRect b="0" l="0" r="0" t="0"/>
              </a:stretch>
            </a:blip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7"/>
            <p:cNvSpPr/>
            <p:nvPr/>
          </p:nvSpPr>
          <p:spPr>
            <a:xfrm>
              <a:off x="1350597" y="1457276"/>
              <a:ext cx="3181087" cy="116994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7"/>
            <p:cNvSpPr txBox="1"/>
            <p:nvPr/>
          </p:nvSpPr>
          <p:spPr>
            <a:xfrm>
              <a:off x="1350597" y="1457276"/>
              <a:ext cx="3181087" cy="1169946"/>
            </a:xfrm>
            <a:prstGeom prst="rect">
              <a:avLst/>
            </a:prstGeom>
            <a:noFill/>
            <a:ln>
              <a:noFill/>
            </a:ln>
          </p:spPr>
          <p:txBody>
            <a:bodyPr anchorCtr="0" anchor="ctr" bIns="123800" lIns="123800" spcFirstLastPara="1" rIns="123800" wrap="square" tIns="123800">
              <a:noAutofit/>
            </a:bodyPr>
            <a:lstStyle/>
            <a:p>
              <a:pPr indent="0" lvl="0" marL="0" marR="0" rtl="0" algn="just">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We sampled the dataset into 10000 instances </a:t>
              </a:r>
              <a:r>
                <a:rPr lang="en-US" sz="1600">
                  <a:solidFill>
                    <a:schemeClr val="dk1"/>
                  </a:solidFill>
                  <a:latin typeface="Calibri"/>
                  <a:ea typeface="Calibri"/>
                  <a:cs typeface="Calibri"/>
                  <a:sym typeface="Calibri"/>
                </a:rPr>
                <a:t>→ </a:t>
              </a:r>
              <a:r>
                <a:rPr b="0" i="0" lang="en-US" sz="1600" u="none" cap="none" strike="noStrike">
                  <a:solidFill>
                    <a:schemeClr val="dk1"/>
                  </a:solidFill>
                  <a:latin typeface="Calibri"/>
                  <a:ea typeface="Calibri"/>
                  <a:cs typeface="Calibri"/>
                  <a:sym typeface="Calibri"/>
                </a:rPr>
                <a:t>considering random 1000 songs per year from 2010 to 2020.  </a:t>
              </a:r>
              <a:endParaRPr b="0" i="0" sz="1400" u="none" cap="none" strike="noStrike">
                <a:solidFill>
                  <a:srgbClr val="000000"/>
                </a:solidFill>
                <a:latin typeface="Arial"/>
                <a:ea typeface="Arial"/>
                <a:cs typeface="Arial"/>
                <a:sym typeface="Arial"/>
              </a:endParaRPr>
            </a:p>
          </p:txBody>
        </p:sp>
        <p:sp>
          <p:nvSpPr>
            <p:cNvPr id="394" name="Google Shape;394;p7"/>
            <p:cNvSpPr/>
            <p:nvPr/>
          </p:nvSpPr>
          <p:spPr>
            <a:xfrm>
              <a:off x="0" y="2910846"/>
              <a:ext cx="4584600" cy="1168804"/>
            </a:xfrm>
            <a:prstGeom prst="roundRect">
              <a:avLst>
                <a:gd fmla="val 10000" name="adj"/>
              </a:avLst>
            </a:prstGeom>
            <a:solidFill>
              <a:srgbClr val="EFCE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7"/>
            <p:cNvSpPr/>
            <p:nvPr/>
          </p:nvSpPr>
          <p:spPr>
            <a:xfrm>
              <a:off x="353563" y="3173827"/>
              <a:ext cx="643470" cy="642842"/>
            </a:xfrm>
            <a:prstGeom prst="rect">
              <a:avLst/>
            </a:prstGeom>
            <a:blipFill rotWithShape="1">
              <a:blip r:embed="rId5">
                <a:alphaModFix/>
              </a:blip>
              <a:stretch>
                <a:fillRect b="0" l="0" r="0" t="0"/>
              </a:stretch>
            </a:blip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7"/>
            <p:cNvSpPr/>
            <p:nvPr/>
          </p:nvSpPr>
          <p:spPr>
            <a:xfrm>
              <a:off x="1350597" y="2910846"/>
              <a:ext cx="3181087" cy="116994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7"/>
            <p:cNvSpPr txBox="1"/>
            <p:nvPr/>
          </p:nvSpPr>
          <p:spPr>
            <a:xfrm>
              <a:off x="1350597" y="2910846"/>
              <a:ext cx="3181087" cy="1169946"/>
            </a:xfrm>
            <a:prstGeom prst="rect">
              <a:avLst/>
            </a:prstGeom>
            <a:noFill/>
            <a:ln>
              <a:noFill/>
            </a:ln>
          </p:spPr>
          <p:txBody>
            <a:bodyPr anchorCtr="0" anchor="ctr" bIns="123800" lIns="123800" spcFirstLastPara="1" rIns="123800" wrap="square" tIns="123800">
              <a:noAutofit/>
            </a:bodyPr>
            <a:lstStyle/>
            <a:p>
              <a:pPr indent="0" lvl="0" marL="0" marR="0" rtl="0" algn="just">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To understand user interactions with songs, it is important to recognize the features that really affect the popularity of songs </a:t>
              </a:r>
              <a:endParaRPr b="0" i="0" sz="1400" u="none" cap="none" strike="noStrike">
                <a:solidFill>
                  <a:srgbClr val="000000"/>
                </a:solidFill>
                <a:latin typeface="Arial"/>
                <a:ea typeface="Arial"/>
                <a:cs typeface="Arial"/>
                <a:sym typeface="Arial"/>
              </a:endParaRPr>
            </a:p>
          </p:txBody>
        </p:sp>
      </p:grpSp>
      <p:sp>
        <p:nvSpPr>
          <p:cNvPr id="398" name="Google Shape;398;p7"/>
          <p:cNvSpPr txBox="1"/>
          <p:nvPr>
            <p:ph idx="4294967295" type="title"/>
          </p:nvPr>
        </p:nvSpPr>
        <p:spPr>
          <a:xfrm>
            <a:off x="1050075" y="1244659"/>
            <a:ext cx="3927475" cy="323850"/>
          </a:xfrm>
          <a:prstGeom prst="rect">
            <a:avLst/>
          </a:prstGeom>
          <a:solidFill>
            <a:srgbClr val="E99A92"/>
          </a:solid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dk1"/>
              </a:buClr>
              <a:buSzPts val="3600"/>
              <a:buFont typeface="Twentieth Century"/>
              <a:buNone/>
            </a:pPr>
            <a:r>
              <a:rPr b="1" lang="en-US" sz="1800"/>
              <a:t>PRE-PROCESSING</a:t>
            </a:r>
            <a:r>
              <a:rPr lang="en-US" sz="1800"/>
              <a:t>:</a:t>
            </a:r>
            <a:endParaRPr sz="1800"/>
          </a:p>
        </p:txBody>
      </p:sp>
      <p:pic>
        <p:nvPicPr>
          <p:cNvPr descr="Indiana University Logo, symbol, meaning, history, PNG, brand" id="399" name="Google Shape;399;p7"/>
          <p:cNvPicPr preferRelativeResize="0"/>
          <p:nvPr/>
        </p:nvPicPr>
        <p:blipFill rotWithShape="1">
          <a:blip r:embed="rId6">
            <a:alphaModFix/>
          </a:blip>
          <a:srcRect b="33888" l="0" r="0" t="29635"/>
          <a:stretch/>
        </p:blipFill>
        <p:spPr>
          <a:xfrm>
            <a:off x="9334500" y="6274339"/>
            <a:ext cx="2857500" cy="583661"/>
          </a:xfrm>
          <a:prstGeom prst="rect">
            <a:avLst/>
          </a:prstGeom>
          <a:noFill/>
          <a:ln>
            <a:noFill/>
          </a:ln>
        </p:spPr>
      </p:pic>
      <p:pic>
        <p:nvPicPr>
          <p:cNvPr id="400" name="Google Shape;400;p7"/>
          <p:cNvPicPr preferRelativeResize="0"/>
          <p:nvPr/>
        </p:nvPicPr>
        <p:blipFill>
          <a:blip r:embed="rId7">
            <a:alphaModFix/>
          </a:blip>
          <a:stretch>
            <a:fillRect/>
          </a:stretch>
        </p:blipFill>
        <p:spPr>
          <a:xfrm>
            <a:off x="5963475" y="2120012"/>
            <a:ext cx="6005125" cy="3513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id="405" name="Google Shape;405;p8"/>
          <p:cNvPicPr preferRelativeResize="0"/>
          <p:nvPr/>
        </p:nvPicPr>
        <p:blipFill rotWithShape="1">
          <a:blip r:embed="rId3">
            <a:alphaModFix/>
          </a:blip>
          <a:srcRect b="0" l="0" r="0" t="0"/>
          <a:stretch/>
        </p:blipFill>
        <p:spPr>
          <a:xfrm>
            <a:off x="492550" y="312925"/>
            <a:ext cx="5139376" cy="4216151"/>
          </a:xfrm>
          <a:prstGeom prst="rect">
            <a:avLst/>
          </a:prstGeom>
          <a:noFill/>
          <a:ln>
            <a:noFill/>
          </a:ln>
        </p:spPr>
      </p:pic>
      <p:sp>
        <p:nvSpPr>
          <p:cNvPr id="406" name="Google Shape;406;p8"/>
          <p:cNvSpPr txBox="1"/>
          <p:nvPr/>
        </p:nvSpPr>
        <p:spPr>
          <a:xfrm>
            <a:off x="568201" y="4610100"/>
            <a:ext cx="5368500" cy="1846629"/>
          </a:xfrm>
          <a:prstGeom prst="rect">
            <a:avLst/>
          </a:prstGeom>
          <a:noFill/>
          <a:ln>
            <a:noFill/>
          </a:ln>
        </p:spPr>
        <p:txBody>
          <a:bodyPr anchorCtr="0" anchor="t" bIns="91425" lIns="91425" spcFirstLastPara="1" rIns="91425" wrap="square" tIns="91425">
            <a:spAutoFit/>
          </a:bodyPr>
          <a:lstStyle/>
          <a:p>
            <a:pPr indent="-190500" lvl="0" marL="228600" marR="0" rtl="0" algn="just">
              <a:lnSpc>
                <a:spcPct val="120000"/>
              </a:lnSpc>
              <a:spcBef>
                <a:spcPts val="0"/>
              </a:spcBef>
              <a:spcAft>
                <a:spcPts val="0"/>
              </a:spcAft>
              <a:buClr>
                <a:schemeClr val="dk1"/>
              </a:buClr>
              <a:buSzPts val="1800"/>
              <a:buFont typeface="Twentieth Century"/>
              <a:buChar char="•"/>
            </a:pPr>
            <a:r>
              <a:rPr b="0" i="0" lang="en-US" sz="1800" u="none" cap="none" strike="noStrike">
                <a:solidFill>
                  <a:schemeClr val="dk1"/>
                </a:solidFill>
                <a:latin typeface="Twentieth Century"/>
                <a:ea typeface="Twentieth Century"/>
                <a:cs typeface="Twentieth Century"/>
                <a:sym typeface="Twentieth Century"/>
              </a:rPr>
              <a:t>Considering correlation of all features with popularity it was found that a few features really affect popularity in this dataset while others like valence, duration_ms, key, mode etc. did not have an adverse effect.</a:t>
            </a:r>
            <a:endParaRPr b="0" i="0" sz="1800" u="none" cap="none" strike="noStrike">
              <a:solidFill>
                <a:schemeClr val="dk1"/>
              </a:solidFill>
              <a:latin typeface="Twentieth Century"/>
              <a:ea typeface="Twentieth Century"/>
              <a:cs typeface="Twentieth Century"/>
              <a:sym typeface="Twentieth Century"/>
            </a:endParaRPr>
          </a:p>
        </p:txBody>
      </p:sp>
      <p:pic>
        <p:nvPicPr>
          <p:cNvPr id="407" name="Google Shape;407;p8"/>
          <p:cNvPicPr preferRelativeResize="0"/>
          <p:nvPr/>
        </p:nvPicPr>
        <p:blipFill rotWithShape="1">
          <a:blip r:embed="rId4">
            <a:alphaModFix/>
          </a:blip>
          <a:srcRect b="0" l="0" r="0" t="0"/>
          <a:stretch/>
        </p:blipFill>
        <p:spPr>
          <a:xfrm>
            <a:off x="6261650" y="312925"/>
            <a:ext cx="5524500" cy="4216151"/>
          </a:xfrm>
          <a:prstGeom prst="rect">
            <a:avLst/>
          </a:prstGeom>
          <a:noFill/>
          <a:ln>
            <a:noFill/>
          </a:ln>
        </p:spPr>
      </p:pic>
      <p:sp>
        <p:nvSpPr>
          <p:cNvPr id="408" name="Google Shape;408;p8"/>
          <p:cNvSpPr txBox="1"/>
          <p:nvPr/>
        </p:nvSpPr>
        <p:spPr>
          <a:xfrm>
            <a:off x="6255300" y="4610100"/>
            <a:ext cx="5524500" cy="1514230"/>
          </a:xfrm>
          <a:prstGeom prst="rect">
            <a:avLst/>
          </a:prstGeom>
          <a:noFill/>
          <a:ln>
            <a:noFill/>
          </a:ln>
        </p:spPr>
        <p:txBody>
          <a:bodyPr anchorCtr="0" anchor="t" bIns="91425" lIns="91425" spcFirstLastPara="1" rIns="91425" wrap="square" tIns="91425">
            <a:spAutoFit/>
          </a:bodyPr>
          <a:lstStyle/>
          <a:p>
            <a:pPr indent="-190500" lvl="0" marL="228600" marR="0" rtl="0" algn="just">
              <a:lnSpc>
                <a:spcPct val="120000"/>
              </a:lnSpc>
              <a:spcBef>
                <a:spcPts val="0"/>
              </a:spcBef>
              <a:spcAft>
                <a:spcPts val="0"/>
              </a:spcAft>
              <a:buClr>
                <a:schemeClr val="dk1"/>
              </a:buClr>
              <a:buSzPts val="1800"/>
              <a:buFont typeface="Twentieth Century"/>
              <a:buChar char="•"/>
            </a:pPr>
            <a:r>
              <a:rPr b="0" i="0" lang="en-US" sz="1800" u="none" cap="none" strike="noStrike">
                <a:solidFill>
                  <a:schemeClr val="dk1"/>
                </a:solidFill>
                <a:latin typeface="Twentieth Century"/>
                <a:ea typeface="Twentieth Century"/>
                <a:cs typeface="Twentieth Century"/>
                <a:sym typeface="Twentieth Century"/>
              </a:rPr>
              <a:t>We also plotted the correlation between one feature with every other feature, to identify the ones that are highly correlated to remove the redundant information.</a:t>
            </a:r>
            <a:endParaRPr b="0" i="0" sz="1800" u="none" cap="none" strike="noStrike">
              <a:solidFill>
                <a:schemeClr val="dk1"/>
              </a:solidFill>
              <a:latin typeface="Twentieth Century"/>
              <a:ea typeface="Twentieth Century"/>
              <a:cs typeface="Twentieth Century"/>
              <a:sym typeface="Twentieth Century"/>
            </a:endParaRPr>
          </a:p>
        </p:txBody>
      </p:sp>
      <p:pic>
        <p:nvPicPr>
          <p:cNvPr descr="Indiana University Logo, symbol, meaning, history, PNG, brand" id="409" name="Google Shape;409;p8"/>
          <p:cNvPicPr preferRelativeResize="0"/>
          <p:nvPr/>
        </p:nvPicPr>
        <p:blipFill rotWithShape="1">
          <a:blip r:embed="rId5">
            <a:alphaModFix/>
          </a:blip>
          <a:srcRect b="33888" l="0" r="0" t="29635"/>
          <a:stretch/>
        </p:blipFill>
        <p:spPr>
          <a:xfrm>
            <a:off x="9334500" y="6274339"/>
            <a:ext cx="2857500" cy="5836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3" name="Shape 413"/>
        <p:cNvGrpSpPr/>
        <p:nvPr/>
      </p:nvGrpSpPr>
      <p:grpSpPr>
        <a:xfrm>
          <a:off x="0" y="0"/>
          <a:ext cx="0" cy="0"/>
          <a:chOff x="0" y="0"/>
          <a:chExt cx="0" cy="0"/>
        </a:xfrm>
      </p:grpSpPr>
      <p:sp>
        <p:nvSpPr>
          <p:cNvPr id="414" name="Google Shape;414;p9"/>
          <p:cNvSpPr txBox="1"/>
          <p:nvPr/>
        </p:nvSpPr>
        <p:spPr>
          <a:xfrm>
            <a:off x="1371600" y="887998"/>
            <a:ext cx="9688749" cy="5646208"/>
          </a:xfrm>
          <a:prstGeom prst="rect">
            <a:avLst/>
          </a:prstGeom>
          <a:noFill/>
          <a:ln>
            <a:noFill/>
          </a:ln>
        </p:spPr>
        <p:txBody>
          <a:bodyPr anchorCtr="0" anchor="ctr" bIns="45700" lIns="0" spcFirstLastPara="1" rIns="0" wrap="square" tIns="45700">
            <a:normAutofit/>
          </a:bodyPr>
          <a:lstStyle/>
          <a:p>
            <a:pPr indent="-228600" lvl="0" marL="228600" marR="0" rtl="0" algn="just">
              <a:lnSpc>
                <a:spcPct val="90000"/>
              </a:lnSpc>
              <a:spcBef>
                <a:spcPts val="0"/>
              </a:spcBef>
              <a:spcAft>
                <a:spcPts val="0"/>
              </a:spcAft>
              <a:buClr>
                <a:schemeClr val="accent1"/>
              </a:buClr>
              <a:buSzPts val="2200"/>
              <a:buFont typeface="Calibri"/>
              <a:buChar char="•"/>
            </a:pPr>
            <a:r>
              <a:rPr b="0" i="0" lang="en-US" sz="1800" u="none" cap="none" strike="noStrike">
                <a:solidFill>
                  <a:srgbClr val="3F3F3F"/>
                </a:solidFill>
                <a:latin typeface="Calibri"/>
                <a:ea typeface="Calibri"/>
                <a:cs typeface="Calibri"/>
                <a:sym typeface="Calibri"/>
              </a:rPr>
              <a:t>Finally, we selected 8 features - danceability , energy, instrumentalness, popularity,  liveness, speechiness, tempo, and year.</a:t>
            </a:r>
            <a:endParaRPr b="0" i="0" sz="1400" u="none" cap="none" strike="noStrike">
              <a:solidFill>
                <a:srgbClr val="000000"/>
              </a:solidFill>
              <a:latin typeface="Arial"/>
              <a:ea typeface="Arial"/>
              <a:cs typeface="Arial"/>
              <a:sym typeface="Arial"/>
            </a:endParaRPr>
          </a:p>
          <a:p>
            <a:pPr indent="-228600" lvl="0" marL="228600" marR="0" rtl="0" algn="just">
              <a:lnSpc>
                <a:spcPct val="90000"/>
              </a:lnSpc>
              <a:spcBef>
                <a:spcPts val="1000"/>
              </a:spcBef>
              <a:spcAft>
                <a:spcPts val="0"/>
              </a:spcAft>
              <a:buClr>
                <a:schemeClr val="accent1"/>
              </a:buClr>
              <a:buSzPts val="2200"/>
              <a:buFont typeface="Calibri"/>
              <a:buChar char="•"/>
            </a:pPr>
            <a:r>
              <a:rPr b="0" i="0" lang="en-US" sz="1800" u="none" cap="none" strike="noStrike">
                <a:solidFill>
                  <a:srgbClr val="3F3F3F"/>
                </a:solidFill>
                <a:latin typeface="Calibri"/>
                <a:ea typeface="Calibri"/>
                <a:cs typeface="Calibri"/>
                <a:sym typeface="Calibri"/>
              </a:rPr>
              <a:t>We split the data instances into Training data(70%) and test data (30%).</a:t>
            </a:r>
            <a:endParaRPr b="0" i="0" sz="1400" u="none" cap="none" strike="noStrike">
              <a:solidFill>
                <a:srgbClr val="000000"/>
              </a:solidFill>
              <a:latin typeface="Arial"/>
              <a:ea typeface="Arial"/>
              <a:cs typeface="Arial"/>
              <a:sym typeface="Arial"/>
            </a:endParaRPr>
          </a:p>
          <a:p>
            <a:pPr indent="-228600" lvl="0" marL="228600" marR="0" rtl="0" algn="just">
              <a:lnSpc>
                <a:spcPct val="90000"/>
              </a:lnSpc>
              <a:spcBef>
                <a:spcPts val="1000"/>
              </a:spcBef>
              <a:spcAft>
                <a:spcPts val="0"/>
              </a:spcAft>
              <a:buClr>
                <a:schemeClr val="accent1"/>
              </a:buClr>
              <a:buSzPts val="2200"/>
              <a:buFont typeface="Calibri"/>
              <a:buChar char="•"/>
            </a:pPr>
            <a:r>
              <a:rPr b="0" i="0" lang="en-US" sz="1800" u="none" cap="none" strike="noStrike">
                <a:solidFill>
                  <a:srgbClr val="3F3F3F"/>
                </a:solidFill>
                <a:latin typeface="Calibri"/>
                <a:ea typeface="Calibri"/>
                <a:cs typeface="Calibri"/>
                <a:sym typeface="Calibri"/>
              </a:rPr>
              <a:t>Networkx was used to form the graph where each song is taken as a node and edges are formed based on the similarity matrix of cosine. But cosine was taking a lot of time and was crashing even for 10000 instances. </a:t>
            </a:r>
            <a:endParaRPr b="0" i="0" sz="1400" u="none" cap="none" strike="noStrike">
              <a:solidFill>
                <a:srgbClr val="000000"/>
              </a:solidFill>
              <a:latin typeface="Arial"/>
              <a:ea typeface="Arial"/>
              <a:cs typeface="Arial"/>
              <a:sym typeface="Arial"/>
            </a:endParaRPr>
          </a:p>
          <a:p>
            <a:pPr indent="-228600" lvl="0" marL="228600" marR="0" rtl="0" algn="just">
              <a:lnSpc>
                <a:spcPct val="90000"/>
              </a:lnSpc>
              <a:spcBef>
                <a:spcPts val="1000"/>
              </a:spcBef>
              <a:spcAft>
                <a:spcPts val="0"/>
              </a:spcAft>
              <a:buClr>
                <a:schemeClr val="accent1"/>
              </a:buClr>
              <a:buSzPts val="2200"/>
              <a:buFont typeface="Calibri"/>
              <a:buChar char="•"/>
            </a:pPr>
            <a:r>
              <a:rPr b="0" i="0" lang="en-US" sz="1800" u="none" cap="none" strike="noStrike">
                <a:solidFill>
                  <a:srgbClr val="3F3F3F"/>
                </a:solidFill>
                <a:latin typeface="Calibri"/>
                <a:ea typeface="Calibri"/>
                <a:cs typeface="Calibri"/>
                <a:sym typeface="Calibri"/>
              </a:rPr>
              <a:t>We reduced the memory and computing complexity by using only the feature columns that were considered while loading the data, by converting the data type from float64 to float32 and normalizing the audio features.</a:t>
            </a:r>
            <a:endParaRPr b="0" i="0" sz="1400" u="none" cap="none" strike="noStrike">
              <a:solidFill>
                <a:srgbClr val="000000"/>
              </a:solidFill>
              <a:latin typeface="Arial"/>
              <a:ea typeface="Arial"/>
              <a:cs typeface="Arial"/>
              <a:sym typeface="Arial"/>
            </a:endParaRPr>
          </a:p>
          <a:p>
            <a:pPr indent="-228600" lvl="0" marL="228600" marR="0" rtl="0" algn="just">
              <a:lnSpc>
                <a:spcPct val="90000"/>
              </a:lnSpc>
              <a:spcBef>
                <a:spcPts val="1000"/>
              </a:spcBef>
              <a:spcAft>
                <a:spcPts val="0"/>
              </a:spcAft>
              <a:buClr>
                <a:schemeClr val="accent1"/>
              </a:buClr>
              <a:buSzPts val="2200"/>
              <a:buFont typeface="Calibri"/>
              <a:buChar char="•"/>
            </a:pPr>
            <a:r>
              <a:rPr b="0" i="0" lang="en-US" sz="1800" u="none" cap="none" strike="noStrike">
                <a:solidFill>
                  <a:srgbClr val="3F3F3F"/>
                </a:solidFill>
                <a:latin typeface="Calibri"/>
                <a:ea typeface="Calibri"/>
                <a:cs typeface="Calibri"/>
                <a:sym typeface="Calibri"/>
              </a:rPr>
              <a:t>We used Euclidean distance for similarity matrix calculation and formed the graph.</a:t>
            </a:r>
            <a:endParaRPr b="0" i="0" sz="1400" u="none" cap="none" strike="noStrike">
              <a:solidFill>
                <a:srgbClr val="000000"/>
              </a:solidFill>
              <a:latin typeface="Arial"/>
              <a:ea typeface="Arial"/>
              <a:cs typeface="Arial"/>
              <a:sym typeface="Arial"/>
            </a:endParaRPr>
          </a:p>
          <a:p>
            <a:pPr indent="-228600" lvl="0" marL="228600" marR="0" rtl="0" algn="just">
              <a:lnSpc>
                <a:spcPct val="90000"/>
              </a:lnSpc>
              <a:spcBef>
                <a:spcPts val="1000"/>
              </a:spcBef>
              <a:spcAft>
                <a:spcPts val="1000"/>
              </a:spcAft>
              <a:buClr>
                <a:schemeClr val="accent1"/>
              </a:buClr>
              <a:buSzPts val="2200"/>
              <a:buFont typeface="Calibri"/>
              <a:buChar char="•"/>
            </a:pPr>
            <a:r>
              <a:rPr b="0" i="0" lang="en-US" sz="1800" u="none" cap="none" strike="noStrike">
                <a:solidFill>
                  <a:srgbClr val="3F3F3F"/>
                </a:solidFill>
                <a:latin typeface="Calibri"/>
                <a:ea typeface="Calibri"/>
                <a:cs typeface="Calibri"/>
                <a:sym typeface="Calibri"/>
              </a:rPr>
              <a:t>Extracted node, edge indices by using torch geometric from the graph formed.</a:t>
            </a:r>
            <a:endParaRPr b="0" i="0" sz="1400" u="none" cap="none" strike="noStrike">
              <a:solidFill>
                <a:srgbClr val="000000"/>
              </a:solidFill>
              <a:latin typeface="Arial"/>
              <a:ea typeface="Arial"/>
              <a:cs typeface="Arial"/>
              <a:sym typeface="Arial"/>
            </a:endParaRPr>
          </a:p>
        </p:txBody>
      </p:sp>
      <p:pic>
        <p:nvPicPr>
          <p:cNvPr descr="Indiana University Logo, symbol, meaning, history, PNG, brand" id="415" name="Google Shape;415;p9"/>
          <p:cNvPicPr preferRelativeResize="0"/>
          <p:nvPr/>
        </p:nvPicPr>
        <p:blipFill rotWithShape="1">
          <a:blip r:embed="rId3">
            <a:alphaModFix/>
          </a:blip>
          <a:srcRect b="33888" l="0" r="0" t="29635"/>
          <a:stretch/>
        </p:blipFill>
        <p:spPr>
          <a:xfrm>
            <a:off x="9334500" y="6274339"/>
            <a:ext cx="2857500" cy="5836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ircuit">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2023-04-24T06:30:23Z</dcterms:created>
  <dc:creator>Ghorpade, Payal</dc:creator>
</cp:coreProperties>
</file>