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722" r:id="rId3"/>
  </p:sldMasterIdLst>
  <p:notesMasterIdLst>
    <p:notesMasterId r:id="rId38"/>
  </p:notesMasterIdLst>
  <p:sldIdLst>
    <p:sldId id="286" r:id="rId4"/>
    <p:sldId id="296" r:id="rId5"/>
    <p:sldId id="298" r:id="rId6"/>
    <p:sldId id="297" r:id="rId7"/>
    <p:sldId id="311" r:id="rId8"/>
    <p:sldId id="303" r:id="rId9"/>
    <p:sldId id="302" r:id="rId10"/>
    <p:sldId id="304" r:id="rId11"/>
    <p:sldId id="312" r:id="rId12"/>
    <p:sldId id="326" r:id="rId13"/>
    <p:sldId id="322" r:id="rId14"/>
    <p:sldId id="305" r:id="rId15"/>
    <p:sldId id="314" r:id="rId16"/>
    <p:sldId id="313" r:id="rId17"/>
    <p:sldId id="308" r:id="rId18"/>
    <p:sldId id="309" r:id="rId19"/>
    <p:sldId id="307" r:id="rId20"/>
    <p:sldId id="310" r:id="rId21"/>
    <p:sldId id="315" r:id="rId22"/>
    <p:sldId id="306" r:id="rId23"/>
    <p:sldId id="316" r:id="rId24"/>
    <p:sldId id="317" r:id="rId25"/>
    <p:sldId id="318" r:id="rId26"/>
    <p:sldId id="319" r:id="rId27"/>
    <p:sldId id="320" r:id="rId28"/>
    <p:sldId id="301" r:id="rId29"/>
    <p:sldId id="294" r:id="rId30"/>
    <p:sldId id="295" r:id="rId31"/>
    <p:sldId id="287" r:id="rId32"/>
    <p:sldId id="325" r:id="rId33"/>
    <p:sldId id="289" r:id="rId34"/>
    <p:sldId id="300" r:id="rId35"/>
    <p:sldId id="324" r:id="rId36"/>
    <p:sldId id="277"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8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8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8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8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84" charset="-128"/>
        <a:cs typeface="+mn-cs"/>
      </a:defRPr>
    </a:lvl5pPr>
    <a:lvl6pPr marL="2286000" algn="l" defTabSz="914400" rtl="0" eaLnBrk="1" latinLnBrk="0" hangingPunct="1">
      <a:defRPr kern="1200">
        <a:solidFill>
          <a:schemeClr val="tx1"/>
        </a:solidFill>
        <a:latin typeface="Arial" pitchFamily="34" charset="0"/>
        <a:ea typeface="ＭＳ Ｐゴシック" pitchFamily="-84" charset="-128"/>
        <a:cs typeface="+mn-cs"/>
      </a:defRPr>
    </a:lvl6pPr>
    <a:lvl7pPr marL="2743200" algn="l" defTabSz="914400" rtl="0" eaLnBrk="1" latinLnBrk="0" hangingPunct="1">
      <a:defRPr kern="1200">
        <a:solidFill>
          <a:schemeClr val="tx1"/>
        </a:solidFill>
        <a:latin typeface="Arial" pitchFamily="34" charset="0"/>
        <a:ea typeface="ＭＳ Ｐゴシック" pitchFamily="-84" charset="-128"/>
        <a:cs typeface="+mn-cs"/>
      </a:defRPr>
    </a:lvl7pPr>
    <a:lvl8pPr marL="3200400" algn="l" defTabSz="914400" rtl="0" eaLnBrk="1" latinLnBrk="0" hangingPunct="1">
      <a:defRPr kern="1200">
        <a:solidFill>
          <a:schemeClr val="tx1"/>
        </a:solidFill>
        <a:latin typeface="Arial" pitchFamily="34" charset="0"/>
        <a:ea typeface="ＭＳ Ｐゴシック" pitchFamily="-84" charset="-128"/>
        <a:cs typeface="+mn-cs"/>
      </a:defRPr>
    </a:lvl8pPr>
    <a:lvl9pPr marL="3657600" algn="l" defTabSz="914400" rtl="0" eaLnBrk="1" latinLnBrk="0" hangingPunct="1">
      <a:defRPr kern="1200">
        <a:solidFill>
          <a:schemeClr val="tx1"/>
        </a:solidFill>
        <a:latin typeface="Arial" pitchFamily="34" charset="0"/>
        <a:ea typeface="ＭＳ Ｐゴシック" pitchFamily="-84" charset="-128"/>
        <a:cs typeface="+mn-cs"/>
      </a:defRPr>
    </a:lvl9pPr>
  </p:defaultTextStyle>
  <p:extLst>
    <p:ext uri="{EFAFB233-063F-42B5-8137-9DF3F51BA10A}">
      <p15:sldGuideLst xmlns:p15="http://schemas.microsoft.com/office/powerpoint/2012/main">
        <p15:guide id="1" orient="horz" pos="216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B83D00"/>
    <a:srgbClr val="5C1C49"/>
    <a:srgbClr val="713D04"/>
    <a:srgbClr val="3F4A13"/>
    <a:srgbClr val="BD8C00"/>
    <a:srgbClr val="052147"/>
    <a:srgbClr val="B50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1371" autoAdjust="0"/>
  </p:normalViewPr>
  <p:slideViewPr>
    <p:cSldViewPr snapToGrid="0" snapToObjects="1">
      <p:cViewPr varScale="1">
        <p:scale>
          <a:sx n="67" d="100"/>
          <a:sy n="67" d="100"/>
        </p:scale>
        <p:origin x="1284" y="52"/>
      </p:cViewPr>
      <p:guideLst>
        <p:guide orient="horz" pos="216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AF115-99F1-4226-A698-0AE294B643AA}" type="datetimeFigureOut">
              <a:rPr lang="en-US" smtClean="0"/>
              <a:t>12/7/2018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60641-0386-47D6-B0DD-C355EBA218DA}" type="slidenum">
              <a:rPr lang="en-US" smtClean="0"/>
              <a:t>‹#›</a:t>
            </a:fld>
            <a:endParaRPr lang="en-US"/>
          </a:p>
        </p:txBody>
      </p:sp>
    </p:spTree>
    <p:extLst>
      <p:ext uri="{BB962C8B-B14F-4D97-AF65-F5344CB8AC3E}">
        <p14:creationId xmlns:p14="http://schemas.microsoft.com/office/powerpoint/2010/main" val="2890793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talk </a:t>
            </a:r>
            <a:r>
              <a:rPr lang="en-US" sz="1200" b="0" i="0" u="none" strike="noStrike" kern="1200" dirty="0" err="1">
                <a:solidFill>
                  <a:schemeClr val="tx1"/>
                </a:solidFill>
                <a:effectLst/>
                <a:latin typeface="+mn-lt"/>
                <a:ea typeface="+mn-ea"/>
                <a:cs typeface="+mn-cs"/>
              </a:rPr>
              <a:t>abt</a:t>
            </a:r>
            <a:r>
              <a:rPr lang="en-US" sz="1200" b="0" i="0" u="none" strike="noStrike" kern="1200" dirty="0">
                <a:solidFill>
                  <a:schemeClr val="tx1"/>
                </a:solidFill>
                <a:effectLst/>
                <a:latin typeface="+mn-lt"/>
                <a:ea typeface="+mn-ea"/>
                <a:cs typeface="+mn-cs"/>
              </a:rPr>
              <a:t> Sentiment Analysis  which has a greater scope in the field of Natural Language Processing (NLP) and Machine Learning.</a:t>
            </a:r>
            <a:endParaRPr lang="en-US" b="0" dirty="0">
              <a:effectLst/>
            </a:endParaRPr>
          </a:p>
          <a:p>
            <a:r>
              <a:rPr lang="en-US" dirty="0"/>
              <a:t>The Goal is to classify the movie reviews data to give either positive or negative ratings using Natural Language Processing techniques.</a:t>
            </a:r>
            <a:br>
              <a:rPr lang="en-US" dirty="0"/>
            </a:br>
            <a:endParaRPr 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2</a:t>
            </a:fld>
            <a:endParaRPr lang="en-US"/>
          </a:p>
        </p:txBody>
      </p:sp>
    </p:spTree>
    <p:extLst>
      <p:ext uri="{BB962C8B-B14F-4D97-AF65-F5344CB8AC3E}">
        <p14:creationId xmlns:p14="http://schemas.microsoft.com/office/powerpoint/2010/main" val="1402138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Advantage:</a:t>
            </a:r>
          </a:p>
          <a:p>
            <a:pPr rtl="0" fontAlgn="base"/>
            <a:r>
              <a:rPr lang="en-US" sz="1200" b="0" i="0" u="none" strike="noStrike" kern="1200" dirty="0">
                <a:solidFill>
                  <a:schemeClr val="tx1"/>
                </a:solidFill>
                <a:effectLst/>
                <a:latin typeface="+mn-lt"/>
                <a:ea typeface="+mn-ea"/>
                <a:cs typeface="+mn-cs"/>
              </a:rPr>
              <a:t>The techniques is to find the probabilities of categories given a text document by using the joint probabilities of words and categories</a:t>
            </a:r>
          </a:p>
          <a:p>
            <a:pPr rtl="0" fontAlgn="base"/>
            <a:r>
              <a:rPr lang="en-US" sz="1200" b="0" i="0" u="none" strike="noStrike" kern="1200" dirty="0">
                <a:solidFill>
                  <a:schemeClr val="tx1"/>
                </a:solidFill>
                <a:effectLst/>
                <a:latin typeface="+mn-lt"/>
                <a:ea typeface="+mn-ea"/>
                <a:cs typeface="+mn-cs"/>
              </a:rPr>
              <a:t>X is the data point and C </a:t>
            </a:r>
            <a:r>
              <a:rPr lang="en-US" sz="1200" b="0" i="0" u="none" strike="noStrike" kern="1200" dirty="0" err="1">
                <a:solidFill>
                  <a:schemeClr val="tx1"/>
                </a:solidFill>
                <a:effectLst/>
                <a:latin typeface="+mn-lt"/>
                <a:ea typeface="+mn-ea"/>
                <a:cs typeface="+mn-cs"/>
              </a:rPr>
              <a:t>represnt</a:t>
            </a:r>
            <a:r>
              <a:rPr lang="en-US" sz="1200" b="0" i="0" u="none" strike="noStrike" kern="1200" dirty="0">
                <a:solidFill>
                  <a:schemeClr val="tx1"/>
                </a:solidFill>
                <a:effectLst/>
                <a:latin typeface="+mn-lt"/>
                <a:ea typeface="+mn-ea"/>
                <a:cs typeface="+mn-cs"/>
              </a:rPr>
              <a:t> the class for the conditional </a:t>
            </a:r>
            <a:r>
              <a:rPr lang="en-US" sz="1200" b="0" i="0" u="none" strike="noStrike" kern="1200" dirty="0" err="1">
                <a:solidFill>
                  <a:schemeClr val="tx1"/>
                </a:solidFill>
                <a:effectLst/>
                <a:latin typeface="+mn-lt"/>
                <a:ea typeface="+mn-ea"/>
                <a:cs typeface="+mn-cs"/>
              </a:rPr>
              <a:t>probabolity</a:t>
            </a:r>
            <a:r>
              <a:rPr lang="en-US" sz="1200" b="0" i="0" u="none" strike="noStrike" kern="1200" dirty="0">
                <a:solidFill>
                  <a:schemeClr val="tx1"/>
                </a:solidFill>
                <a:effectLst/>
                <a:latin typeface="+mn-lt"/>
                <a:ea typeface="+mn-ea"/>
                <a:cs typeface="+mn-cs"/>
              </a:rPr>
              <a:t> in  Bayes theorem:</a:t>
            </a:r>
          </a:p>
          <a:p>
            <a:pPr lvl="2">
              <a:lnSpc>
                <a:spcPct val="90000"/>
              </a:lnSpc>
            </a:pP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13</a:t>
            </a:fld>
            <a:endParaRPr lang="en-US"/>
          </a:p>
        </p:txBody>
      </p:sp>
    </p:spTree>
    <p:extLst>
      <p:ext uri="{BB962C8B-B14F-4D97-AF65-F5344CB8AC3E}">
        <p14:creationId xmlns:p14="http://schemas.microsoft.com/office/powerpoint/2010/main" val="313703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90000"/>
              </a:lnSpc>
            </a:pP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14</a:t>
            </a:fld>
            <a:endParaRPr lang="en-US"/>
          </a:p>
        </p:txBody>
      </p:sp>
    </p:spTree>
    <p:extLst>
      <p:ext uri="{BB962C8B-B14F-4D97-AF65-F5344CB8AC3E}">
        <p14:creationId xmlns:p14="http://schemas.microsoft.com/office/powerpoint/2010/main" val="1976099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For sentiment (and probably for other text classification domains)</a:t>
            </a:r>
          </a:p>
          <a:p>
            <a:pPr lvl="1"/>
            <a:r>
              <a:rPr lang="en-US" dirty="0"/>
              <a:t>Word occurrence may matter more than word frequency</a:t>
            </a:r>
          </a:p>
          <a:p>
            <a:pPr lvl="2"/>
            <a:r>
              <a:rPr lang="en-US" dirty="0"/>
              <a:t>The occurrence of the word </a:t>
            </a:r>
            <a:r>
              <a:rPr lang="en-US" i="1" dirty="0"/>
              <a:t>fantastic</a:t>
            </a:r>
            <a:r>
              <a:rPr lang="en-US" dirty="0"/>
              <a:t> tells us a lot</a:t>
            </a:r>
          </a:p>
          <a:p>
            <a:pPr lvl="2"/>
            <a:r>
              <a:rPr lang="en-US" dirty="0"/>
              <a:t>The fact that it occurs 5 times may not tell us much more.</a:t>
            </a:r>
          </a:p>
          <a:p>
            <a:pPr lvl="1"/>
            <a:r>
              <a:rPr lang="en-US" dirty="0"/>
              <a:t>Boolean Multinomial Na</a:t>
            </a:r>
            <a:r>
              <a:rPr lang="fr-FR" dirty="0"/>
              <a:t>ï</a:t>
            </a:r>
            <a:r>
              <a:rPr lang="en-US" dirty="0" err="1"/>
              <a:t>ve</a:t>
            </a:r>
            <a:r>
              <a:rPr lang="en-US" dirty="0"/>
              <a:t> Bayes</a:t>
            </a:r>
          </a:p>
          <a:p>
            <a:pPr lvl="2"/>
            <a:r>
              <a:rPr lang="en-US" dirty="0"/>
              <a:t>Clips all the word counts in each document at 1</a:t>
            </a:r>
          </a:p>
          <a:p>
            <a:pPr lvl="2">
              <a:lnSpc>
                <a:spcPct val="90000"/>
              </a:lnSpc>
            </a:pP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15</a:t>
            </a:fld>
            <a:endParaRPr lang="en-US"/>
          </a:p>
        </p:txBody>
      </p:sp>
    </p:spTree>
    <p:extLst>
      <p:ext uri="{BB962C8B-B14F-4D97-AF65-F5344CB8AC3E}">
        <p14:creationId xmlns:p14="http://schemas.microsoft.com/office/powerpoint/2010/main" val="2743696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For sentiment (and probably for other text classification domains)</a:t>
            </a:r>
          </a:p>
          <a:p>
            <a:pPr lvl="1"/>
            <a:r>
              <a:rPr lang="en-US" dirty="0"/>
              <a:t>Word occurrence may matter more than word frequency</a:t>
            </a:r>
          </a:p>
          <a:p>
            <a:pPr lvl="2"/>
            <a:r>
              <a:rPr lang="en-US" dirty="0"/>
              <a:t>The occurrence of the word </a:t>
            </a:r>
            <a:r>
              <a:rPr lang="en-US" i="1" dirty="0"/>
              <a:t>fantastic</a:t>
            </a:r>
            <a:r>
              <a:rPr lang="en-US" dirty="0"/>
              <a:t> tells us a lot</a:t>
            </a:r>
          </a:p>
          <a:p>
            <a:pPr lvl="2"/>
            <a:r>
              <a:rPr lang="en-US" dirty="0"/>
              <a:t>The fact that it occurs 5 times may not tell us much more.</a:t>
            </a:r>
          </a:p>
          <a:p>
            <a:pPr lvl="1"/>
            <a:r>
              <a:rPr lang="en-US" dirty="0"/>
              <a:t>Boolean Multinomial Na</a:t>
            </a:r>
            <a:r>
              <a:rPr lang="fr-FR" dirty="0"/>
              <a:t>ï</a:t>
            </a:r>
            <a:r>
              <a:rPr lang="en-US" dirty="0" err="1"/>
              <a:t>ve</a:t>
            </a:r>
            <a:r>
              <a:rPr lang="en-US" dirty="0"/>
              <a:t> Bayes</a:t>
            </a:r>
          </a:p>
          <a:p>
            <a:pPr lvl="2"/>
            <a:r>
              <a:rPr lang="en-US" dirty="0"/>
              <a:t>Clips all the word counts in each document at 1</a:t>
            </a:r>
          </a:p>
          <a:p>
            <a:pPr lvl="2">
              <a:lnSpc>
                <a:spcPct val="90000"/>
              </a:lnSpc>
            </a:pP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16</a:t>
            </a:fld>
            <a:endParaRPr lang="en-US"/>
          </a:p>
        </p:txBody>
      </p:sp>
    </p:spTree>
    <p:extLst>
      <p:ext uri="{BB962C8B-B14F-4D97-AF65-F5344CB8AC3E}">
        <p14:creationId xmlns:p14="http://schemas.microsoft.com/office/powerpoint/2010/main" val="3434077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90000"/>
              </a:lnSpc>
            </a:pP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17</a:t>
            </a:fld>
            <a:endParaRPr lang="en-US"/>
          </a:p>
        </p:txBody>
      </p:sp>
    </p:spTree>
    <p:extLst>
      <p:ext uri="{BB962C8B-B14F-4D97-AF65-F5344CB8AC3E}">
        <p14:creationId xmlns:p14="http://schemas.microsoft.com/office/powerpoint/2010/main" val="3967311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90000"/>
              </a:lnSpc>
            </a:pP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18</a:t>
            </a:fld>
            <a:endParaRPr lang="en-US"/>
          </a:p>
        </p:txBody>
      </p:sp>
    </p:spTree>
    <p:extLst>
      <p:ext uri="{BB962C8B-B14F-4D97-AF65-F5344CB8AC3E}">
        <p14:creationId xmlns:p14="http://schemas.microsoft.com/office/powerpoint/2010/main" val="2362538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90000"/>
              </a:lnSpc>
            </a:pP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19</a:t>
            </a:fld>
            <a:endParaRPr lang="en-US"/>
          </a:p>
        </p:txBody>
      </p:sp>
    </p:spTree>
    <p:extLst>
      <p:ext uri="{BB962C8B-B14F-4D97-AF65-F5344CB8AC3E}">
        <p14:creationId xmlns:p14="http://schemas.microsoft.com/office/powerpoint/2010/main" val="2300855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90000"/>
              </a:lnSpc>
            </a:pP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20</a:t>
            </a:fld>
            <a:endParaRPr lang="en-US"/>
          </a:p>
        </p:txBody>
      </p:sp>
    </p:spTree>
    <p:extLst>
      <p:ext uri="{BB962C8B-B14F-4D97-AF65-F5344CB8AC3E}">
        <p14:creationId xmlns:p14="http://schemas.microsoft.com/office/powerpoint/2010/main" val="2761943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90000"/>
              </a:lnSpc>
            </a:pP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21</a:t>
            </a:fld>
            <a:endParaRPr lang="en-US"/>
          </a:p>
        </p:txBody>
      </p:sp>
    </p:spTree>
    <p:extLst>
      <p:ext uri="{BB962C8B-B14F-4D97-AF65-F5344CB8AC3E}">
        <p14:creationId xmlns:p14="http://schemas.microsoft.com/office/powerpoint/2010/main" val="1946891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Sentiment Analysis examines the problem of studying texts, like posts and reviews, uploaded by users on different platforms, forums, regarding the opinions they have about a </a:t>
            </a:r>
            <a:r>
              <a:rPr lang="en-US" sz="1200" b="0" i="0" u="none" strike="noStrike" kern="1200" dirty="0" err="1">
                <a:solidFill>
                  <a:schemeClr val="tx1"/>
                </a:solidFill>
                <a:effectLst/>
                <a:latin typeface="+mn-lt"/>
                <a:ea typeface="+mn-ea"/>
                <a:cs typeface="+mn-cs"/>
              </a:rPr>
              <a:t>product,date</a:t>
            </a:r>
            <a:r>
              <a:rPr lang="en-US" sz="1200" b="0" i="0" u="none" strike="noStrike" kern="1200" dirty="0">
                <a:solidFill>
                  <a:schemeClr val="tx1"/>
                </a:solidFill>
                <a:effectLst/>
                <a:latin typeface="+mn-lt"/>
                <a:ea typeface="+mn-ea"/>
                <a:cs typeface="+mn-cs"/>
              </a:rPr>
              <a:t> or service. The most common use of Sentiment Analysis is this of classifying a text to a class. Depending on the dataset , the sentimental classification here in this project is binary(positive or negative)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Sentiment found within comments, feedback or critiques provide useful indicators</a:t>
            </a:r>
            <a:endParaRPr lang="en-US" b="0" dirty="0">
              <a:effectLst/>
            </a:endParaRPr>
          </a:p>
          <a:p>
            <a:pPr rtl="0"/>
            <a:r>
              <a:rPr lang="en-US" sz="1200" b="0" i="0" u="none" strike="noStrike" kern="1200" dirty="0">
                <a:solidFill>
                  <a:schemeClr val="tx1"/>
                </a:solidFill>
                <a:effectLst/>
                <a:latin typeface="+mn-lt"/>
                <a:ea typeface="+mn-ea"/>
                <a:cs typeface="+mn-cs"/>
              </a:rPr>
              <a:t>By polarity we tend to find out if a review is overall a positive one or a negative one. For example: 1)</a:t>
            </a:r>
            <a:endParaRPr lang="en-US" b="0" dirty="0">
              <a:effectLst/>
            </a:endParaRPr>
          </a:p>
          <a:p>
            <a:br>
              <a:rPr lang="en-US" b="0" dirty="0">
                <a:effectLst/>
              </a:rPr>
            </a:br>
            <a:r>
              <a:rPr lang="en-US" sz="1200" i="1" dirty="0">
                <a:cs typeface="ＭＳ Ｐゴシック" pitchFamily="-65" charset="-128"/>
              </a:rPr>
              <a:t>Movie</a:t>
            </a:r>
            <a:r>
              <a:rPr lang="en-US" sz="1200" dirty="0">
                <a:cs typeface="ＭＳ Ｐゴシック" pitchFamily="-65" charset="-128"/>
              </a:rPr>
              <a:t>:  is this review positive or negative?</a:t>
            </a:r>
          </a:p>
          <a:p>
            <a:r>
              <a:rPr lang="en-US" sz="1200" i="1" dirty="0">
                <a:cs typeface="ＭＳ Ｐゴシック" pitchFamily="-65" charset="-128"/>
              </a:rPr>
              <a:t>Products</a:t>
            </a:r>
            <a:r>
              <a:rPr lang="en-US" sz="1200" dirty="0">
                <a:cs typeface="ＭＳ Ｐゴシック" pitchFamily="-65" charset="-128"/>
              </a:rPr>
              <a:t>: what do people think about the new iPhone?</a:t>
            </a:r>
          </a:p>
          <a:p>
            <a:r>
              <a:rPr lang="en-US" sz="1200" i="1" dirty="0">
                <a:cs typeface="ＭＳ Ｐゴシック" pitchFamily="-65" charset="-128"/>
              </a:rPr>
              <a:t>Public sentiment</a:t>
            </a:r>
            <a:r>
              <a:rPr lang="en-US" sz="1200" dirty="0">
                <a:cs typeface="ＭＳ Ｐゴシック" pitchFamily="-65" charset="-128"/>
              </a:rPr>
              <a:t>: how is consumer confidence? Is despair increasing?</a:t>
            </a:r>
          </a:p>
          <a:p>
            <a:r>
              <a:rPr lang="en-US" sz="1200" i="1" dirty="0">
                <a:cs typeface="ＭＳ Ｐゴシック" pitchFamily="-65" charset="-128"/>
              </a:rPr>
              <a:t>Politics</a:t>
            </a:r>
            <a:r>
              <a:rPr lang="en-US" sz="1200" dirty="0">
                <a:cs typeface="ＭＳ Ｐゴシック" pitchFamily="-65" charset="-128"/>
              </a:rPr>
              <a:t>: what do people think about this candidate or issue?</a:t>
            </a:r>
          </a:p>
          <a:p>
            <a:r>
              <a:rPr lang="en-US" sz="1200" i="1" dirty="0">
                <a:cs typeface="ＭＳ Ｐゴシック" pitchFamily="-65" charset="-128"/>
              </a:rPr>
              <a:t>Prediction</a:t>
            </a:r>
            <a:r>
              <a:rPr lang="en-US" sz="1200" dirty="0">
                <a:cs typeface="ＭＳ Ｐゴシック" pitchFamily="-65" charset="-128"/>
              </a:rPr>
              <a:t>: predict election outcomes or market trends from sentiment</a:t>
            </a:r>
          </a:p>
          <a:p>
            <a:endParaRPr lang="en-US" dirty="0"/>
          </a:p>
          <a:p>
            <a:endParaRPr 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3</a:t>
            </a:fld>
            <a:endParaRPr lang="en-US"/>
          </a:p>
        </p:txBody>
      </p:sp>
    </p:spTree>
    <p:extLst>
      <p:ext uri="{BB962C8B-B14F-4D97-AF65-F5344CB8AC3E}">
        <p14:creationId xmlns:p14="http://schemas.microsoft.com/office/powerpoint/2010/main" val="1690140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Uses unigram features extracted from movie review data</a:t>
            </a:r>
          </a:p>
          <a:p>
            <a:r>
              <a:rPr lang="en-US" altLang="en-US" dirty="0"/>
              <a:t>Assumes that adjacent sentences are likely to have similar subjective-objective (SO) polarity</a:t>
            </a:r>
          </a:p>
          <a:p>
            <a:r>
              <a:rPr lang="en-US" altLang="en-US" dirty="0"/>
              <a:t>Uses a min-cut algorithm to efficiently extract subjective sentences</a:t>
            </a:r>
          </a:p>
          <a:p>
            <a:endParaRPr lang="en-US" altLang="en-US" dirty="0"/>
          </a:p>
          <a:p>
            <a:r>
              <a:rPr lang="en-US" altLang="en-US" dirty="0"/>
              <a:t>Document with three sentences: Y, M, N – nodes in the graph</a:t>
            </a:r>
          </a:p>
          <a:p>
            <a:endParaRPr lang="en-US" altLang="en-US" dirty="0"/>
          </a:p>
          <a:p>
            <a:r>
              <a:rPr lang="en-US" altLang="en-US" dirty="0"/>
              <a:t>Assign weights for each node’s (sentence’s) preference for being in each of two classes (positive or negative)</a:t>
            </a:r>
          </a:p>
          <a:p>
            <a:endParaRPr lang="en-US" altLang="en-US" dirty="0"/>
          </a:p>
          <a:p>
            <a:r>
              <a:rPr lang="en-US" altLang="en-US" dirty="0"/>
              <a:t>Assign weights for each node’s (sentence’s) preference for being in the same class as adjacent nodes.</a:t>
            </a:r>
          </a:p>
          <a:p>
            <a:endParaRPr 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26</a:t>
            </a:fld>
            <a:endParaRPr lang="en-US"/>
          </a:p>
        </p:txBody>
      </p:sp>
    </p:spTree>
    <p:extLst>
      <p:ext uri="{BB962C8B-B14F-4D97-AF65-F5344CB8AC3E}">
        <p14:creationId xmlns:p14="http://schemas.microsoft.com/office/powerpoint/2010/main" val="114205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and then it makes itself capable to classify the real input data (test data). </a:t>
            </a:r>
          </a:p>
          <a:p>
            <a:pPr rtl="0"/>
            <a:r>
              <a:rPr lang="en-US" sz="1200" b="0" i="0" u="none" strike="noStrike" kern="1200" dirty="0">
                <a:solidFill>
                  <a:schemeClr val="tx1"/>
                </a:solidFill>
                <a:effectLst/>
                <a:latin typeface="+mn-lt"/>
                <a:ea typeface="+mn-ea"/>
                <a:cs typeface="+mn-cs"/>
              </a:rPr>
              <a:t>SVM is good at handling missing data;,</a:t>
            </a:r>
            <a:endParaRPr lang="en-US" b="0" dirty="0">
              <a:effectLst/>
            </a:endParaRPr>
          </a:p>
          <a:p>
            <a:pPr rtl="0"/>
            <a:br>
              <a:rPr lang="en-US" dirty="0"/>
            </a:br>
            <a:r>
              <a:rPr lang="en-US" sz="1200" b="0" i="1" u="none" strike="noStrike" kern="1200" dirty="0">
                <a:solidFill>
                  <a:schemeClr val="tx1"/>
                </a:solidFill>
                <a:effectLst/>
                <a:latin typeface="+mn-lt"/>
                <a:ea typeface="+mn-ea"/>
                <a:cs typeface="+mn-cs"/>
              </a:rPr>
              <a:t>The decision function is fully specified by a subset of training samples, the support vectors.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27</a:t>
            </a:fld>
            <a:endParaRPr lang="en-US"/>
          </a:p>
        </p:txBody>
      </p:sp>
    </p:spTree>
    <p:extLst>
      <p:ext uri="{BB962C8B-B14F-4D97-AF65-F5344CB8AC3E}">
        <p14:creationId xmlns:p14="http://schemas.microsoft.com/office/powerpoint/2010/main" val="618050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1" u="none" strike="noStrike" kern="1200" dirty="0">
                <a:solidFill>
                  <a:schemeClr val="tx1"/>
                </a:solidFill>
                <a:effectLst/>
                <a:latin typeface="+mn-lt"/>
                <a:ea typeface="+mn-ea"/>
                <a:cs typeface="+mn-cs"/>
              </a:rPr>
              <a:t>Margin p of the separator is the width of separation between support vectors of classes.</a:t>
            </a:r>
            <a:endParaRPr lang="en-US" b="0" dirty="0">
              <a:effectLst/>
            </a:endParaRPr>
          </a:p>
          <a:p>
            <a:pPr rtl="0"/>
            <a:br>
              <a:rPr lang="en-US" dirty="0"/>
            </a:br>
            <a:r>
              <a:rPr lang="en-US" sz="1200" b="0" i="1" u="none" strike="noStrike" kern="1200" dirty="0">
                <a:solidFill>
                  <a:schemeClr val="tx1"/>
                </a:solidFill>
                <a:effectLst/>
                <a:latin typeface="+mn-lt"/>
                <a:ea typeface="+mn-ea"/>
                <a:cs typeface="+mn-cs"/>
              </a:rPr>
              <a:t>If the training data is not linearly separable, slack variables </a:t>
            </a:r>
            <a:r>
              <a:rPr lang="en-US" sz="1200" b="0" i="1" u="none" strike="noStrike" kern="1200" dirty="0" err="1">
                <a:solidFill>
                  <a:schemeClr val="tx1"/>
                </a:solidFill>
                <a:effectLst/>
                <a:latin typeface="+mn-lt"/>
                <a:ea typeface="+mn-ea"/>
                <a:cs typeface="+mn-cs"/>
              </a:rPr>
              <a:t>ξi</a:t>
            </a:r>
            <a:r>
              <a:rPr lang="en-US" sz="1200" b="0" i="1" u="none" strike="noStrike" kern="1200" dirty="0">
                <a:solidFill>
                  <a:schemeClr val="tx1"/>
                </a:solidFill>
                <a:effectLst/>
                <a:latin typeface="+mn-lt"/>
                <a:ea typeface="+mn-ea"/>
                <a:cs typeface="+mn-cs"/>
              </a:rPr>
              <a:t> can be added to allow misclassification of difficult or noisy examples.</a:t>
            </a:r>
            <a:endParaRPr lang="en-US" b="0" dirty="0">
              <a:effectLst/>
            </a:endParaRPr>
          </a:p>
          <a:p>
            <a:pPr rtl="0"/>
            <a:r>
              <a:rPr lang="en-US" sz="1200" b="0" i="1" u="none" strike="noStrike" kern="1200" dirty="0">
                <a:solidFill>
                  <a:schemeClr val="tx1"/>
                </a:solidFill>
                <a:effectLst/>
                <a:latin typeface="+mn-lt"/>
                <a:ea typeface="+mn-ea"/>
                <a:cs typeface="+mn-cs"/>
              </a:rPr>
              <a:t>Allow some errors</a:t>
            </a:r>
            <a:endParaRPr lang="en-US" b="0" dirty="0">
              <a:effectLst/>
            </a:endParaRPr>
          </a:p>
          <a:p>
            <a:pPr rtl="0"/>
            <a:r>
              <a:rPr lang="en-US" sz="1200" b="0" i="1" u="none" strike="noStrike" kern="1200" dirty="0">
                <a:solidFill>
                  <a:schemeClr val="tx1"/>
                </a:solidFill>
                <a:effectLst/>
                <a:latin typeface="+mn-lt"/>
                <a:ea typeface="+mn-ea"/>
                <a:cs typeface="+mn-cs"/>
              </a:rPr>
              <a:t>Let some points be moved to where they belong, at a cost</a:t>
            </a:r>
            <a:endParaRPr lang="en-US" b="0" dirty="0">
              <a:effectLst/>
            </a:endParaRPr>
          </a:p>
          <a:p>
            <a:pPr rtl="0"/>
            <a:r>
              <a:rPr lang="en-US" sz="1200" b="0" i="1" u="none" strike="noStrike" kern="1200" dirty="0">
                <a:solidFill>
                  <a:schemeClr val="tx1"/>
                </a:solidFill>
                <a:effectLst/>
                <a:latin typeface="+mn-lt"/>
                <a:ea typeface="+mn-ea"/>
                <a:cs typeface="+mn-cs"/>
              </a:rPr>
              <a:t>Still, try to minimize training set errors, and to place hyperplane “far” from each class (large margin)</a:t>
            </a:r>
            <a:endParaRPr lang="en-US" b="0" dirty="0">
              <a:effectLst/>
            </a:endParaRPr>
          </a:p>
          <a:p>
            <a:pPr rtl="0"/>
            <a:r>
              <a:rPr lang="en-US" sz="1200" b="0" i="1" u="none" strike="noStrike" kern="1200" dirty="0">
                <a:solidFill>
                  <a:schemeClr val="tx1"/>
                </a:solidFill>
                <a:effectLst/>
                <a:latin typeface="+mn-lt"/>
                <a:ea typeface="+mn-ea"/>
                <a:cs typeface="+mn-cs"/>
              </a:rPr>
              <a:t>One intuition: if there are no points near the decision surface, then there are no very uncertain classification decisions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28</a:t>
            </a:fld>
            <a:endParaRPr lang="en-US"/>
          </a:p>
        </p:txBody>
      </p:sp>
    </p:spTree>
    <p:extLst>
      <p:ext uri="{BB962C8B-B14F-4D97-AF65-F5344CB8AC3E}">
        <p14:creationId xmlns:p14="http://schemas.microsoft.com/office/powerpoint/2010/main" val="2780559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To visualize the results of Sentiment Analysis, many people employ well-known techniques, such as graphs, histograms, and confusion </a:t>
            </a:r>
            <a:r>
              <a:rPr lang="en-US" sz="1200" b="0" i="0" u="none" strike="noStrike" kern="1200" dirty="0" err="1">
                <a:solidFill>
                  <a:schemeClr val="tx1"/>
                </a:solidFill>
                <a:effectLst/>
                <a:latin typeface="+mn-lt"/>
                <a:ea typeface="+mn-ea"/>
                <a:cs typeface="+mn-cs"/>
              </a:rPr>
              <a:t>matrices.But</a:t>
            </a:r>
            <a:r>
              <a:rPr lang="en-US" sz="1200" b="0" i="0" u="none" strike="noStrike" kern="1200" dirty="0">
                <a:solidFill>
                  <a:schemeClr val="tx1"/>
                </a:solidFill>
                <a:effectLst/>
                <a:latin typeface="+mn-lt"/>
                <a:ea typeface="+mn-ea"/>
                <a:cs typeface="+mn-cs"/>
              </a:rPr>
              <a:t> for the current project -------------. This is the Visualization technique I used</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29</a:t>
            </a:fld>
            <a:endParaRPr lang="en-US"/>
          </a:p>
        </p:txBody>
      </p:sp>
    </p:spTree>
    <p:extLst>
      <p:ext uri="{BB962C8B-B14F-4D97-AF65-F5344CB8AC3E}">
        <p14:creationId xmlns:p14="http://schemas.microsoft.com/office/powerpoint/2010/main" val="1743382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To visualize the results of Sentiment Analysis, many people employ well-known techniques, such as graphs, histograms, and confusion </a:t>
            </a:r>
            <a:r>
              <a:rPr lang="en-US" sz="1200" b="0" i="0" u="none" strike="noStrike" kern="1200" dirty="0" err="1">
                <a:solidFill>
                  <a:schemeClr val="tx1"/>
                </a:solidFill>
                <a:effectLst/>
                <a:latin typeface="+mn-lt"/>
                <a:ea typeface="+mn-ea"/>
                <a:cs typeface="+mn-cs"/>
              </a:rPr>
              <a:t>matrices.But</a:t>
            </a:r>
            <a:r>
              <a:rPr lang="en-US" sz="1200" b="0" i="0" u="none" strike="noStrike" kern="1200" dirty="0">
                <a:solidFill>
                  <a:schemeClr val="tx1"/>
                </a:solidFill>
                <a:effectLst/>
                <a:latin typeface="+mn-lt"/>
                <a:ea typeface="+mn-ea"/>
                <a:cs typeface="+mn-cs"/>
              </a:rPr>
              <a:t> for the current project -------------. This is the Visualization technique I used graphs n confusion matrix to evaluate the performance</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31</a:t>
            </a:fld>
            <a:endParaRPr lang="en-US"/>
          </a:p>
        </p:txBody>
      </p:sp>
    </p:spTree>
    <p:extLst>
      <p:ext uri="{BB962C8B-B14F-4D97-AF65-F5344CB8AC3E}">
        <p14:creationId xmlns:p14="http://schemas.microsoft.com/office/powerpoint/2010/main" val="2307442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en-US" dirty="0"/>
              <a:t>Only a few terms are classified as definitively subjective</a:t>
            </a:r>
          </a:p>
          <a:p>
            <a:pPr lvl="1"/>
            <a:r>
              <a:rPr lang="en-US" altLang="en-US" dirty="0"/>
              <a:t>Difficult (if not impossible) to accurately assess performance</a:t>
            </a:r>
          </a:p>
          <a:p>
            <a:pPr lvl="1"/>
            <a:r>
              <a:rPr lang="en-US" altLang="en-US" dirty="0"/>
              <a:t>e.g. Zhang and </a:t>
            </a:r>
            <a:r>
              <a:rPr lang="en-US" altLang="en-US" dirty="0" err="1"/>
              <a:t>Zhang.H</a:t>
            </a:r>
            <a:r>
              <a:rPr lang="en-US" altLang="en-US" dirty="0"/>
              <a:t> used words in corpus with subjectivity score of 0.5 or greater (use id to select feature(+/-)</a:t>
            </a:r>
          </a:p>
          <a:p>
            <a:endParaRPr 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32</a:t>
            </a:fld>
            <a:endParaRPr lang="en-US"/>
          </a:p>
        </p:txBody>
      </p:sp>
    </p:spTree>
    <p:extLst>
      <p:ext uri="{BB962C8B-B14F-4D97-AF65-F5344CB8AC3E}">
        <p14:creationId xmlns:p14="http://schemas.microsoft.com/office/powerpoint/2010/main" val="706176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Thwarted expectation:</a:t>
            </a:r>
          </a:p>
          <a:p>
            <a:r>
              <a:rPr lang="en-US" altLang="en-US" dirty="0"/>
              <a:t>“This film should be brilliant. It sounds like a great plot, the actors are first grade, and the supporting cast is good as well, and Stallone is attempting to deliver a good performance. However, it can't hold up"</a:t>
            </a:r>
          </a:p>
          <a:p>
            <a:endParaRPr lang="en-US" altLang="en-US" dirty="0"/>
          </a:p>
          <a:p>
            <a:r>
              <a:rPr lang="en-US" altLang="en-US" dirty="0"/>
              <a:t>“unpredictable”: good for movie plot, bad for car steering</a:t>
            </a:r>
          </a:p>
        </p:txBody>
      </p:sp>
      <p:sp>
        <p:nvSpPr>
          <p:cNvPr id="4" name="Slide Number Placeholder 3"/>
          <p:cNvSpPr>
            <a:spLocks noGrp="1"/>
          </p:cNvSpPr>
          <p:nvPr>
            <p:ph type="sldNum" sz="quarter" idx="5"/>
          </p:nvPr>
        </p:nvSpPr>
        <p:spPr/>
        <p:txBody>
          <a:bodyPr/>
          <a:lstStyle/>
          <a:p>
            <a:fld id="{7E060641-0386-47D6-B0DD-C355EBA218DA}" type="slidenum">
              <a:rPr lang="en-US" smtClean="0"/>
              <a:t>4</a:t>
            </a:fld>
            <a:endParaRPr lang="en-US"/>
          </a:p>
        </p:txBody>
      </p:sp>
    </p:spTree>
    <p:extLst>
      <p:ext uri="{BB962C8B-B14F-4D97-AF65-F5344CB8AC3E}">
        <p14:creationId xmlns:p14="http://schemas.microsoft.com/office/powerpoint/2010/main" val="144110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Supervised Learning: In supervised learning test data or unclassified data is going to be classified based on the data available in the training dataset.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 am using supervised learning </a:t>
            </a:r>
            <a:r>
              <a:rPr lang="en-US" sz="1200" b="0" i="0" u="none" strike="noStrike" kern="1200" dirty="0" err="1">
                <a:solidFill>
                  <a:schemeClr val="tx1"/>
                </a:solidFill>
                <a:effectLst/>
                <a:latin typeface="+mn-lt"/>
                <a:ea typeface="+mn-ea"/>
                <a:cs typeface="+mn-cs"/>
              </a:rPr>
              <a:t>approch</a:t>
            </a:r>
            <a:r>
              <a:rPr lang="en-US" sz="1200" b="0" i="0" u="none" strike="noStrike" kern="1200" dirty="0">
                <a:solidFill>
                  <a:schemeClr val="tx1"/>
                </a:solidFill>
                <a:effectLst/>
                <a:latin typeface="+mn-lt"/>
                <a:ea typeface="+mn-ea"/>
                <a:cs typeface="+mn-cs"/>
              </a:rPr>
              <a:t> which are Naive based, SVM, </a:t>
            </a:r>
            <a:r>
              <a:rPr lang="en-US" sz="1200" b="0" i="0" u="none" strike="noStrike" kern="1200" dirty="0" err="1">
                <a:solidFill>
                  <a:schemeClr val="tx1"/>
                </a:solidFill>
                <a:effectLst/>
                <a:latin typeface="+mn-lt"/>
                <a:ea typeface="+mn-ea"/>
                <a:cs typeface="+mn-cs"/>
              </a:rPr>
              <a:t>DT,k-nn</a:t>
            </a:r>
            <a:endParaRPr lang="en-US" b="0" dirty="0">
              <a:effectLst/>
            </a:endParaRPr>
          </a:p>
          <a:p>
            <a:pPr rtl="0"/>
            <a:r>
              <a:rPr lang="en-US" sz="1200" b="0" i="0" u="none" strike="noStrike" kern="1200" dirty="0">
                <a:solidFill>
                  <a:schemeClr val="tx1"/>
                </a:solidFill>
                <a:effectLst/>
                <a:latin typeface="+mn-lt"/>
                <a:ea typeface="+mn-ea"/>
                <a:cs typeface="+mn-cs"/>
              </a:rPr>
              <a:t>and for the feature  selection I used binary model as its better in </a:t>
            </a:r>
            <a:r>
              <a:rPr lang="en-US" sz="1200" b="0" i="0" u="none" strike="noStrike" kern="1200" dirty="0" err="1">
                <a:solidFill>
                  <a:schemeClr val="tx1"/>
                </a:solidFill>
                <a:effectLst/>
                <a:latin typeface="+mn-lt"/>
                <a:ea typeface="+mn-ea"/>
                <a:cs typeface="+mn-cs"/>
              </a:rPr>
              <a:t>predictiving</a:t>
            </a:r>
            <a:r>
              <a:rPr lang="en-US" sz="1200" b="0" i="0" u="none" strike="noStrike" kern="1200" dirty="0">
                <a:solidFill>
                  <a:schemeClr val="tx1"/>
                </a:solidFill>
                <a:effectLst/>
                <a:latin typeface="+mn-lt"/>
                <a:ea typeface="+mn-ea"/>
                <a:cs typeface="+mn-cs"/>
              </a:rPr>
              <a:t> the positive and negative reviews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5</a:t>
            </a:fld>
            <a:endParaRPr lang="en-US"/>
          </a:p>
        </p:txBody>
      </p:sp>
    </p:spTree>
    <p:extLst>
      <p:ext uri="{BB962C8B-B14F-4D97-AF65-F5344CB8AC3E}">
        <p14:creationId xmlns:p14="http://schemas.microsoft.com/office/powerpoint/2010/main" val="2478371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90000"/>
              </a:lnSpc>
            </a:pPr>
            <a:r>
              <a:rPr lang="en-US" altLang="en-US" dirty="0"/>
              <a:t>Accounts for conditional feature dependencies</a:t>
            </a:r>
          </a:p>
          <a:p>
            <a:pPr marL="914400" marR="0" lvl="2" indent="0" algn="l" defTabSz="914400" rtl="0" eaLnBrk="1" fontAlgn="auto" latinLnBrk="0" hangingPunct="1">
              <a:lnSpc>
                <a:spcPct val="90000"/>
              </a:lnSpc>
              <a:spcBef>
                <a:spcPts val="0"/>
              </a:spcBef>
              <a:spcAft>
                <a:spcPts val="0"/>
              </a:spcAft>
              <a:buClrTx/>
              <a:buSzTx/>
              <a:buFontTx/>
              <a:buNone/>
              <a:tabLst/>
              <a:defRPr/>
            </a:pPr>
            <a:r>
              <a:rPr lang="en-US" altLang="en-US" dirty="0"/>
              <a:t>Allowed reduction of discriminating features from thousands of words to about 20 (movie review domain</a:t>
            </a:r>
            <a:endParaRPr lang="en-US" dirty="0"/>
          </a:p>
          <a:p>
            <a:pPr lvl="2">
              <a:lnSpc>
                <a:spcPct val="90000"/>
              </a:lnSpc>
            </a:pPr>
            <a:endParaRPr lang="en-US" altLang="en-US" dirty="0"/>
          </a:p>
          <a:p>
            <a:endParaRPr lang="en-US" altLang="en-US" dirty="0"/>
          </a:p>
          <a:p>
            <a:r>
              <a:rPr lang="en-US" altLang="en-US" b="1" dirty="0"/>
              <a:t>Machine learning </a:t>
            </a:r>
          </a:p>
          <a:p>
            <a:r>
              <a:rPr lang="en-US" altLang="en-US" dirty="0"/>
              <a:t>Strengths:</a:t>
            </a:r>
          </a:p>
          <a:p>
            <a:r>
              <a:rPr lang="en-US" altLang="en-US" dirty="0"/>
              <a:t>-perform fairly well within a given domain with sufficient training data</a:t>
            </a:r>
          </a:p>
          <a:p>
            <a:r>
              <a:rPr lang="en-US" altLang="en-US" dirty="0"/>
              <a:t>Weaknesses:</a:t>
            </a:r>
          </a:p>
          <a:p>
            <a:r>
              <a:rPr lang="en-US" altLang="en-US" dirty="0"/>
              <a:t>--in a given domain tends to overfit training data; hard to transfer learning to other domains</a:t>
            </a:r>
          </a:p>
          <a:p>
            <a:r>
              <a:rPr lang="en-US" altLang="en-US" dirty="0"/>
              <a:t>--need training data</a:t>
            </a:r>
          </a:p>
          <a:p>
            <a:pPr lvl="2">
              <a:lnSpc>
                <a:spcPct val="90000"/>
              </a:lnSpc>
            </a:pP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6</a:t>
            </a:fld>
            <a:endParaRPr lang="en-US"/>
          </a:p>
        </p:txBody>
      </p:sp>
    </p:spTree>
    <p:extLst>
      <p:ext uri="{BB962C8B-B14F-4D97-AF65-F5344CB8AC3E}">
        <p14:creationId xmlns:p14="http://schemas.microsoft.com/office/powerpoint/2010/main" val="4108984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90000"/>
              </a:lnSpc>
            </a:pP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7</a:t>
            </a:fld>
            <a:endParaRPr lang="en-US"/>
          </a:p>
        </p:txBody>
      </p:sp>
    </p:spTree>
    <p:extLst>
      <p:ext uri="{BB962C8B-B14F-4D97-AF65-F5344CB8AC3E}">
        <p14:creationId xmlns:p14="http://schemas.microsoft.com/office/powerpoint/2010/main" val="21172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Positive Sentiment in subjective </a:t>
            </a:r>
            <a:r>
              <a:rPr lang="en-US" sz="1200" b="0" i="0" u="none" strike="noStrike" kern="1200" dirty="0" err="1">
                <a:solidFill>
                  <a:schemeClr val="tx1"/>
                </a:solidFill>
                <a:effectLst/>
                <a:latin typeface="+mn-lt"/>
                <a:ea typeface="+mn-ea"/>
                <a:cs typeface="+mn-cs"/>
              </a:rPr>
              <a:t>sentenc</a:t>
            </a:r>
            <a:endParaRPr lang="en-US" b="0" dirty="0">
              <a:effectLst/>
            </a:endParaRPr>
          </a:p>
          <a:p>
            <a:pPr rtl="0"/>
            <a:r>
              <a:rPr lang="en-US" sz="1200" b="0" i="0" u="none" strike="noStrike" kern="1200" dirty="0" err="1">
                <a:solidFill>
                  <a:schemeClr val="tx1"/>
                </a:solidFill>
                <a:effectLst/>
                <a:latin typeface="+mn-lt"/>
                <a:ea typeface="+mn-ea"/>
                <a:cs typeface="+mn-cs"/>
              </a:rPr>
              <a:t>Eg</a:t>
            </a:r>
            <a:r>
              <a:rPr lang="en-US" sz="1200" b="0" i="0" u="none" strike="noStrike" kern="1200" dirty="0">
                <a:solidFill>
                  <a:schemeClr val="tx1"/>
                </a:solidFill>
                <a:effectLst/>
                <a:latin typeface="+mn-lt"/>
                <a:ea typeface="+mn-ea"/>
                <a:cs typeface="+mn-cs"/>
              </a:rPr>
              <a:t>: ―I loved the movie</a:t>
            </a:r>
            <a:endParaRPr lang="en-US" b="0" dirty="0">
              <a:effectLst/>
            </a:endParaRPr>
          </a:p>
          <a:p>
            <a:pPr rtl="0"/>
            <a:r>
              <a:rPr lang="en-US" sz="1200" b="0" i="0" u="none" strike="noStrike" kern="1200" dirty="0">
                <a:solidFill>
                  <a:schemeClr val="tx1"/>
                </a:solidFill>
                <a:effectLst/>
                <a:latin typeface="+mn-lt"/>
                <a:ea typeface="+mn-ea"/>
                <a:cs typeface="+mn-cs"/>
              </a:rPr>
              <a:t>This sentence is expressed positive sentiment about the movie and we can decide that from the</a:t>
            </a:r>
            <a:endParaRPr lang="en-US" b="0" dirty="0">
              <a:effectLst/>
            </a:endParaRPr>
          </a:p>
          <a:p>
            <a:pPr rtl="0"/>
            <a:r>
              <a:rPr lang="en-US" sz="1200" b="0" i="0" u="none" strike="noStrike" kern="1200" dirty="0">
                <a:solidFill>
                  <a:schemeClr val="tx1"/>
                </a:solidFill>
                <a:effectLst/>
                <a:latin typeface="+mn-lt"/>
                <a:ea typeface="+mn-ea"/>
                <a:cs typeface="+mn-cs"/>
              </a:rPr>
              <a:t>sentiment threshold value of word ―loved‖</a:t>
            </a:r>
            <a:endParaRPr lang="en-US" b="0" dirty="0">
              <a:effectLst/>
            </a:endParaRPr>
          </a:p>
          <a:p>
            <a:br>
              <a:rPr lang="en-US" dirty="0"/>
            </a:b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8</a:t>
            </a:fld>
            <a:endParaRPr lang="en-US"/>
          </a:p>
        </p:txBody>
      </p:sp>
    </p:spTree>
    <p:extLst>
      <p:ext uri="{BB962C8B-B14F-4D97-AF65-F5344CB8AC3E}">
        <p14:creationId xmlns:p14="http://schemas.microsoft.com/office/powerpoint/2010/main" val="2820348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collection consists of 2000 reviews (1000 positive samples and 1000</a:t>
            </a:r>
            <a:endParaRPr lang="en-US" b="0" dirty="0">
              <a:effectLst/>
            </a:endParaRPr>
          </a:p>
          <a:p>
            <a:pPr rtl="0"/>
            <a:r>
              <a:rPr lang="en-US" sz="1200" b="0" i="0" u="none" strike="noStrike" kern="1200" dirty="0">
                <a:solidFill>
                  <a:schemeClr val="tx1"/>
                </a:solidFill>
                <a:effectLst/>
                <a:latin typeface="+mn-lt"/>
                <a:ea typeface="+mn-ea"/>
                <a:cs typeface="+mn-cs"/>
              </a:rPr>
              <a:t>negative samples)</a:t>
            </a:r>
          </a:p>
          <a:p>
            <a:pPr rtl="0" fontAlgn="base"/>
            <a:r>
              <a:rPr lang="en-US" sz="1200" b="0" i="0" u="none" strike="noStrike" kern="1200" dirty="0">
                <a:solidFill>
                  <a:schemeClr val="tx1"/>
                </a:solidFill>
                <a:effectLst/>
                <a:latin typeface="+mn-lt"/>
                <a:ea typeface="+mn-ea"/>
                <a:cs typeface="+mn-cs"/>
              </a:rPr>
              <a:t>I have collected data from IMDB movie reviews dataset</a:t>
            </a:r>
          </a:p>
          <a:p>
            <a:pPr rtl="0"/>
            <a:r>
              <a:rPr lang="en-US" sz="1200" b="0" i="0" u="none" strike="noStrike" kern="1200" dirty="0">
                <a:solidFill>
                  <a:schemeClr val="tx1"/>
                </a:solidFill>
                <a:effectLst/>
                <a:latin typeface="+mn-lt"/>
                <a:ea typeface="+mn-ea"/>
                <a:cs typeface="+mn-cs"/>
              </a:rPr>
              <a:t>for binary sentiment classification which provide a labelled</a:t>
            </a:r>
            <a:endParaRPr lang="en-US" b="0" dirty="0">
              <a:effectLst/>
            </a:endParaRPr>
          </a:p>
          <a:p>
            <a:pPr rtl="0"/>
            <a:r>
              <a:rPr lang="en-US" sz="1200" b="0" i="0" u="none" strike="noStrike" kern="1200" dirty="0">
                <a:solidFill>
                  <a:schemeClr val="tx1"/>
                </a:solidFill>
                <a:effectLst/>
                <a:latin typeface="+mn-lt"/>
                <a:ea typeface="+mn-ea"/>
                <a:cs typeface="+mn-cs"/>
              </a:rPr>
              <a:t>dataset of 25,000 highly popular movie reviews for</a:t>
            </a:r>
            <a:endParaRPr lang="en-US" b="0" dirty="0">
              <a:effectLst/>
            </a:endParaRPr>
          </a:p>
          <a:p>
            <a:pPr rtl="0"/>
            <a:r>
              <a:rPr lang="en-US" sz="1200" b="0" i="0" u="none" strike="noStrike" kern="1200" dirty="0">
                <a:solidFill>
                  <a:schemeClr val="tx1"/>
                </a:solidFill>
                <a:effectLst/>
                <a:latin typeface="+mn-lt"/>
                <a:ea typeface="+mn-ea"/>
                <a:cs typeface="+mn-cs"/>
              </a:rPr>
              <a:t>training, and 25,000 for testing. I have extracted rating and review from the dataset and randomized them for better results. The fields in our final dataset are: </a:t>
            </a:r>
          </a:p>
          <a:p>
            <a:pPr rtl="0"/>
            <a:r>
              <a:rPr lang="en-US" sz="1200" b="0" i="0" u="none" strike="noStrike" kern="1200" dirty="0">
                <a:solidFill>
                  <a:schemeClr val="tx1"/>
                </a:solidFill>
                <a:effectLst/>
                <a:latin typeface="+mn-lt"/>
                <a:ea typeface="+mn-ea"/>
                <a:cs typeface="+mn-cs"/>
              </a:rPr>
              <a:t>ID: Unique id of each review. Rating: Rating given by each (rating¡=5 with sentiment score 0 and rating¿=7 with sentiment score 1). Review: Text of reviews given by user.</a:t>
            </a:r>
            <a:endParaRPr lang="en-US" b="0" dirty="0">
              <a:effectLst/>
            </a:endParaRPr>
          </a:p>
          <a:p>
            <a:pPr rtl="0"/>
            <a:r>
              <a:rPr lang="en-US" sz="1200" b="0" i="0" u="none" strike="noStrike" kern="1200" dirty="0">
                <a:solidFill>
                  <a:schemeClr val="tx1"/>
                </a:solidFill>
                <a:effectLst/>
                <a:latin typeface="+mn-lt"/>
                <a:ea typeface="+mn-ea"/>
                <a:cs typeface="+mn-cs"/>
              </a:rPr>
              <a:t>Sentiment: Sentiment of the review. 1 for positive reviews and 0 for negative reviews.</a:t>
            </a:r>
            <a:endParaRPr lang="en-US" b="0" dirty="0">
              <a:effectLst/>
            </a:endParaRPr>
          </a:p>
          <a:p>
            <a:br>
              <a:rPr lang="en-US" dirty="0"/>
            </a:br>
            <a:endParaRPr lang="en-US" b="0" dirty="0">
              <a:effectLst/>
            </a:endParaRPr>
          </a:p>
          <a:p>
            <a:br>
              <a:rPr lang="en-US" dirty="0"/>
            </a:br>
            <a:endParaRPr lang="en-US" b="0" dirty="0">
              <a:effectLst/>
            </a:endParaRPr>
          </a:p>
          <a:p>
            <a:br>
              <a:rPr lang="en-US" dirty="0"/>
            </a:b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9</a:t>
            </a:fld>
            <a:endParaRPr lang="en-US"/>
          </a:p>
        </p:txBody>
      </p:sp>
    </p:spTree>
    <p:extLst>
      <p:ext uri="{BB962C8B-B14F-4D97-AF65-F5344CB8AC3E}">
        <p14:creationId xmlns:p14="http://schemas.microsoft.com/office/powerpoint/2010/main" val="1240715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type of classifier works on </a:t>
            </a:r>
            <a:r>
              <a:rPr lang="en-US" sz="1200" b="0" i="0" u="none" strike="noStrike" kern="1200" dirty="0" err="1">
                <a:solidFill>
                  <a:schemeClr val="tx1"/>
                </a:solidFill>
                <a:effectLst/>
                <a:latin typeface="+mn-lt"/>
                <a:ea typeface="+mn-ea"/>
                <a:cs typeface="+mn-cs"/>
              </a:rPr>
              <a:t>bayes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alg.which</a:t>
            </a:r>
            <a:r>
              <a:rPr lang="en-US" sz="1200" b="0" i="0" u="none" strike="noStrike" kern="1200" dirty="0">
                <a:solidFill>
                  <a:schemeClr val="tx1"/>
                </a:solidFill>
                <a:effectLst/>
                <a:latin typeface="+mn-lt"/>
                <a:ea typeface="+mn-ea"/>
                <a:cs typeface="+mn-cs"/>
              </a:rPr>
              <a:t> works on strong </a:t>
            </a:r>
            <a:r>
              <a:rPr lang="en-US" sz="1200" b="0" i="0" u="none" strike="noStrike" kern="1200" dirty="0" err="1">
                <a:solidFill>
                  <a:schemeClr val="tx1"/>
                </a:solidFill>
                <a:effectLst/>
                <a:latin typeface="+mn-lt"/>
                <a:ea typeface="+mn-ea"/>
                <a:cs typeface="+mn-cs"/>
              </a:rPr>
              <a:t>indep</a:t>
            </a:r>
            <a:r>
              <a:rPr lang="en-US" sz="1200" b="0" i="0" u="none" strike="noStrike" kern="1200" dirty="0">
                <a:solidFill>
                  <a:schemeClr val="tx1"/>
                </a:solidFill>
                <a:effectLst/>
                <a:latin typeface="+mn-lt"/>
                <a:ea typeface="+mn-ea"/>
                <a:cs typeface="+mn-cs"/>
              </a:rPr>
              <a:t> assumption for each feature. once the </a:t>
            </a:r>
            <a:r>
              <a:rPr lang="en-US" sz="1200" b="0" i="0" u="none" strike="noStrike" kern="1200" dirty="0" err="1">
                <a:solidFill>
                  <a:schemeClr val="tx1"/>
                </a:solidFill>
                <a:effectLst/>
                <a:latin typeface="+mn-lt"/>
                <a:ea typeface="+mn-ea"/>
                <a:cs typeface="+mn-cs"/>
              </a:rPr>
              <a:t>nltk</a:t>
            </a:r>
            <a:r>
              <a:rPr lang="en-US" sz="1200" b="0" i="0" u="none" strike="noStrike" kern="1200" dirty="0">
                <a:solidFill>
                  <a:schemeClr val="tx1"/>
                </a:solidFill>
                <a:effectLst/>
                <a:latin typeface="+mn-lt"/>
                <a:ea typeface="+mn-ea"/>
                <a:cs typeface="+mn-cs"/>
              </a:rPr>
              <a:t> is imported, then we </a:t>
            </a:r>
            <a:r>
              <a:rPr lang="en-US" sz="1200" b="0" i="0" u="none" strike="noStrike" kern="1200" dirty="0" err="1">
                <a:solidFill>
                  <a:schemeClr val="tx1"/>
                </a:solidFill>
                <a:effectLst/>
                <a:latin typeface="+mn-lt"/>
                <a:ea typeface="+mn-ea"/>
                <a:cs typeface="+mn-cs"/>
              </a:rPr>
              <a:t>gonna</a:t>
            </a:r>
            <a:r>
              <a:rPr lang="en-US" sz="1200" b="0" i="0" u="none" strike="noStrike" kern="1200" dirty="0">
                <a:solidFill>
                  <a:schemeClr val="tx1"/>
                </a:solidFill>
                <a:effectLst/>
                <a:latin typeface="+mn-lt"/>
                <a:ea typeface="+mn-ea"/>
                <a:cs typeface="+mn-cs"/>
              </a:rPr>
              <a:t> work on the </a:t>
            </a:r>
            <a:r>
              <a:rPr lang="en-US" sz="1200" b="0" i="0" u="none" strike="noStrike" kern="1200" dirty="0" err="1">
                <a:solidFill>
                  <a:schemeClr val="tx1"/>
                </a:solidFill>
                <a:effectLst/>
                <a:latin typeface="+mn-lt"/>
                <a:ea typeface="+mn-ea"/>
                <a:cs typeface="+mn-cs"/>
              </a:rPr>
              <a:t>classifer</a:t>
            </a:r>
            <a:r>
              <a:rPr lang="en-US" sz="1200" b="0" i="0" u="none" strike="noStrike" kern="1200" dirty="0">
                <a:solidFill>
                  <a:schemeClr val="tx1"/>
                </a:solidFill>
                <a:effectLst/>
                <a:latin typeface="+mn-lt"/>
                <a:ea typeface="+mn-ea"/>
                <a:cs typeface="+mn-cs"/>
              </a:rPr>
              <a:t> functionality using train function for training the data set, once we train the data- we can check for accuracy and the we can get the accuracy using </a:t>
            </a:r>
            <a:r>
              <a:rPr lang="en-US" sz="1200" b="0" i="0" u="none" strike="noStrike" kern="1200" dirty="0" err="1">
                <a:solidFill>
                  <a:schemeClr val="tx1"/>
                </a:solidFill>
                <a:effectLst/>
                <a:latin typeface="+mn-lt"/>
                <a:ea typeface="+mn-ea"/>
                <a:cs typeface="+mn-cs"/>
              </a:rPr>
              <a:t>nltk.classify.accuarcy</a:t>
            </a:r>
            <a:r>
              <a:rPr lang="en-US" sz="1200" b="0" i="0" u="none" strike="noStrike" kern="1200" dirty="0">
                <a:solidFill>
                  <a:schemeClr val="tx1"/>
                </a:solidFill>
                <a:effectLst/>
                <a:latin typeface="+mn-lt"/>
                <a:ea typeface="+mn-ea"/>
                <a:cs typeface="+mn-cs"/>
              </a:rPr>
              <a:t>() function for the respective test set.</a:t>
            </a:r>
            <a:endParaRPr lang="en-US" b="0" dirty="0">
              <a:effectLst/>
            </a:endParaRPr>
          </a:p>
          <a:p>
            <a:pPr rtl="0"/>
            <a:r>
              <a:rPr lang="en-US" sz="1200" b="0" i="0" u="none" strike="noStrike" kern="1200" dirty="0">
                <a:solidFill>
                  <a:schemeClr val="tx1"/>
                </a:solidFill>
                <a:effectLst/>
                <a:latin typeface="+mn-lt"/>
                <a:ea typeface="+mn-ea"/>
                <a:cs typeface="+mn-cs"/>
              </a:rPr>
              <a:t>we can also see the most </a:t>
            </a:r>
            <a:r>
              <a:rPr lang="en-US" sz="1200" b="0" i="0" u="none" strike="noStrike" kern="1200" dirty="0" err="1">
                <a:solidFill>
                  <a:schemeClr val="tx1"/>
                </a:solidFill>
                <a:effectLst/>
                <a:latin typeface="+mn-lt"/>
                <a:ea typeface="+mn-ea"/>
                <a:cs typeface="+mn-cs"/>
              </a:rPr>
              <a:t>classifier.show_most_informative_features</a:t>
            </a:r>
            <a:r>
              <a:rPr lang="en-US" sz="1200" b="0" i="0" u="none" strike="noStrike" kern="1200" dirty="0">
                <a:solidFill>
                  <a:schemeClr val="tx1"/>
                </a:solidFill>
                <a:effectLst/>
                <a:latin typeface="+mn-lt"/>
                <a:ea typeface="+mn-ea"/>
                <a:cs typeface="+mn-cs"/>
              </a:rPr>
              <a:t>() for the seeing most frequently popular words on both sides irrespective of positive and negative</a:t>
            </a:r>
            <a:endParaRPr lang="en-US" b="0" dirty="0">
              <a:effectLst/>
            </a:endParaRPr>
          </a:p>
          <a:p>
            <a:br>
              <a:rPr lang="en-US" dirty="0"/>
            </a:br>
            <a:endParaRPr lang="en-US" altLang="en-US" dirty="0"/>
          </a:p>
        </p:txBody>
      </p:sp>
      <p:sp>
        <p:nvSpPr>
          <p:cNvPr id="4" name="Slide Number Placeholder 3"/>
          <p:cNvSpPr>
            <a:spLocks noGrp="1"/>
          </p:cNvSpPr>
          <p:nvPr>
            <p:ph type="sldNum" sz="quarter" idx="5"/>
          </p:nvPr>
        </p:nvSpPr>
        <p:spPr/>
        <p:txBody>
          <a:bodyPr/>
          <a:lstStyle/>
          <a:p>
            <a:fld id="{7E060641-0386-47D6-B0DD-C355EBA218DA}" type="slidenum">
              <a:rPr lang="en-US" smtClean="0"/>
              <a:t>12</a:t>
            </a:fld>
            <a:endParaRPr lang="en-US"/>
          </a:p>
        </p:txBody>
      </p:sp>
    </p:spTree>
    <p:extLst>
      <p:ext uri="{BB962C8B-B14F-4D97-AF65-F5344CB8AC3E}">
        <p14:creationId xmlns:p14="http://schemas.microsoft.com/office/powerpoint/2010/main" val="962817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14363" y="-42863"/>
            <a:ext cx="7513637" cy="1143001"/>
          </a:xfrm>
        </p:spPr>
        <p:txBody>
          <a:bodyPr/>
          <a:lstStyle>
            <a:lvl1pPr>
              <a:lnSpc>
                <a:spcPct val="120000"/>
              </a:lnSpc>
              <a:spcAft>
                <a:spcPct val="20000"/>
              </a:spcAft>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566738" y="3076575"/>
            <a:ext cx="6400800" cy="1752600"/>
          </a:xfrm>
        </p:spPr>
        <p:txBody>
          <a:bodyPr/>
          <a:lstStyle>
            <a:lvl1pPr>
              <a:spcBef>
                <a:spcPct val="0"/>
              </a:spcBef>
              <a:spcAft>
                <a:spcPct val="0"/>
              </a:spcAft>
              <a:defRPr sz="3600"/>
            </a:lvl1pPr>
          </a:lstStyle>
          <a:p>
            <a:pPr lvl="0"/>
            <a:r>
              <a:rPr lang="en-US" noProof="0"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2113" y="-25400"/>
            <a:ext cx="2057400" cy="66817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9913" y="-25400"/>
            <a:ext cx="6019800" cy="6681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614363" y="-42863"/>
            <a:ext cx="7513637" cy="1143001"/>
          </a:xfrm>
        </p:spPr>
        <p:txBody>
          <a:bodyPr/>
          <a:lstStyle>
            <a:lvl1pPr>
              <a:lnSpc>
                <a:spcPct val="120000"/>
              </a:lnSpc>
              <a:spcAft>
                <a:spcPct val="20000"/>
              </a:spcAft>
              <a:defRPr/>
            </a:lvl1pPr>
          </a:lstStyle>
          <a:p>
            <a:pPr lvl="0"/>
            <a:r>
              <a:rPr lang="en-US" noProof="0" dirty="0"/>
              <a:t>Click to edit Master title style</a:t>
            </a:r>
          </a:p>
        </p:txBody>
      </p:sp>
      <p:sp>
        <p:nvSpPr>
          <p:cNvPr id="8" name="Rectangle 3"/>
          <p:cNvSpPr>
            <a:spLocks noGrp="1" noChangeArrowheads="1"/>
          </p:cNvSpPr>
          <p:nvPr>
            <p:ph type="subTitle" idx="1"/>
          </p:nvPr>
        </p:nvSpPr>
        <p:spPr>
          <a:xfrm>
            <a:off x="566738" y="3076575"/>
            <a:ext cx="6400800" cy="1752600"/>
          </a:xfrm>
        </p:spPr>
        <p:txBody>
          <a:bodyPr/>
          <a:lstStyle>
            <a:lvl1pPr>
              <a:spcBef>
                <a:spcPct val="0"/>
              </a:spcBef>
              <a:spcAft>
                <a:spcPct val="0"/>
              </a:spcAft>
              <a:defRPr sz="3600"/>
            </a:lvl1pPr>
          </a:lstStyle>
          <a:p>
            <a:pPr lvl="0"/>
            <a:r>
              <a:rPr lang="en-US" noProof="0" dirty="0"/>
              <a:t>Click to edit Master subtitle style</a:t>
            </a:r>
          </a:p>
        </p:txBody>
      </p:sp>
      <p:pic>
        <p:nvPicPr>
          <p:cNvPr id="5" name="Picture 4" descr="TTUS SEAL Bline.eps"/>
          <p:cNvPicPr>
            <a:picLocks noChangeAspect="1"/>
          </p:cNvPicPr>
          <p:nvPr userDrawn="1"/>
        </p:nvPicPr>
        <p:blipFill>
          <a:blip r:embed="rId2">
            <a:alphaModFix amt="13000"/>
            <a:extLst>
              <a:ext uri="{28A0092B-C50C-407E-A947-70E740481C1C}">
                <a14:useLocalDpi xmlns:a14="http://schemas.microsoft.com/office/drawing/2010/main" val="0"/>
              </a:ext>
            </a:extLst>
          </a:blip>
          <a:stretch>
            <a:fillRect/>
          </a:stretch>
        </p:blipFill>
        <p:spPr>
          <a:xfrm>
            <a:off x="4876133" y="1715449"/>
            <a:ext cx="4685806" cy="468580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614363" y="-25400"/>
            <a:ext cx="7515225" cy="1143000"/>
          </a:xfrm>
        </p:spPr>
        <p:txBody>
          <a:bodyPr/>
          <a:lstStyle/>
          <a:p>
            <a:r>
              <a:rPr lang="en-US"/>
              <a:t>Click to edit Master title style</a:t>
            </a:r>
          </a:p>
        </p:txBody>
      </p:sp>
      <p:sp>
        <p:nvSpPr>
          <p:cNvPr id="8" name="Content Placeholder 2"/>
          <p:cNvSpPr>
            <a:spLocks noGrp="1"/>
          </p:cNvSpPr>
          <p:nvPr>
            <p:ph idx="1"/>
          </p:nvPr>
        </p:nvSpPr>
        <p:spPr>
          <a:xfrm>
            <a:off x="569913" y="2130425"/>
            <a:ext cx="8229600"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dirty="0"/>
              <a:t>Click to edit Master title style</a:t>
            </a:r>
          </a:p>
        </p:txBody>
      </p:sp>
      <p:sp>
        <p:nvSpPr>
          <p:cNvPr id="8"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p:nvPr>
        </p:nvSpPr>
        <p:spPr>
          <a:xfrm>
            <a:off x="614363" y="-25400"/>
            <a:ext cx="7515225" cy="1143000"/>
          </a:xfrm>
        </p:spPr>
        <p:txBody>
          <a:bodyPr/>
          <a:lstStyle/>
          <a:p>
            <a:r>
              <a:rPr lang="en-US" dirty="0"/>
              <a:t>Click to edit Master title style</a:t>
            </a:r>
          </a:p>
        </p:txBody>
      </p:sp>
      <p:sp>
        <p:nvSpPr>
          <p:cNvPr id="9" name="Content Placeholder 2"/>
          <p:cNvSpPr>
            <a:spLocks noGrp="1"/>
          </p:cNvSpPr>
          <p:nvPr>
            <p:ph sz="half" idx="1"/>
          </p:nvPr>
        </p:nvSpPr>
        <p:spPr>
          <a:xfrm>
            <a:off x="569913" y="21304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p:cNvSpPr>
            <a:spLocks noGrp="1"/>
          </p:cNvSpPr>
          <p:nvPr>
            <p:ph sz="half" idx="2"/>
          </p:nvPr>
        </p:nvSpPr>
        <p:spPr>
          <a:xfrm>
            <a:off x="4760913" y="21304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11"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p:cNvSpPr>
            <a:spLocks noGrp="1"/>
          </p:cNvSpPr>
          <p:nvPr>
            <p:ph type="title"/>
          </p:nvPr>
        </p:nvSpPr>
        <p:spPr>
          <a:xfrm>
            <a:off x="614363" y="-25400"/>
            <a:ext cx="7515225" cy="1143000"/>
          </a:xfrm>
        </p:spPr>
        <p:txBody>
          <a:bodyPr/>
          <a:lstStyle/>
          <a:p>
            <a:r>
              <a:rPr lang="en-US" dirty="0"/>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A422ECD-923B-40F6-B389-B1F8FD0FF72B}" type="datetimeFigureOut">
              <a:rPr lang="en-US"/>
              <a:pPr/>
              <a:t>12/7/2018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0"/>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E69A746-9A82-44B6-86BF-706BDDCB7A6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itle 1"/>
          <p:cNvSpPr>
            <a:spLocks noGrp="1"/>
          </p:cNvSpPr>
          <p:nvPr>
            <p:ph type="title"/>
          </p:nvPr>
        </p:nvSpPr>
        <p:spPr>
          <a:xfrm>
            <a:off x="1792288" y="4800600"/>
            <a:ext cx="5486400" cy="566738"/>
          </a:xfrm>
        </p:spPr>
        <p:txBody>
          <a:bodyPr anchor="b"/>
          <a:lstStyle>
            <a:lvl1pPr algn="l">
              <a:defRPr sz="2000" b="1">
                <a:solidFill>
                  <a:srgbClr val="000000"/>
                </a:solidFill>
              </a:defRPr>
            </a:lvl1pPr>
          </a:lstStyle>
          <a:p>
            <a:r>
              <a:rPr lang="en-US" dirty="0"/>
              <a:t>Click to edit Master title style</a:t>
            </a:r>
          </a:p>
        </p:txBody>
      </p:sp>
      <p:sp>
        <p:nvSpPr>
          <p:cNvPr id="12"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3"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614363" y="-25400"/>
            <a:ext cx="7515225" cy="1143000"/>
          </a:xfrm>
        </p:spPr>
        <p:txBody>
          <a:bodyPr/>
          <a:lstStyle/>
          <a:p>
            <a:r>
              <a:rPr lang="en-US"/>
              <a:t>Click to edit Master title style</a:t>
            </a:r>
          </a:p>
        </p:txBody>
      </p:sp>
      <p:sp>
        <p:nvSpPr>
          <p:cNvPr id="8" name="Vertical Text Placeholder 2"/>
          <p:cNvSpPr>
            <a:spLocks noGrp="1"/>
          </p:cNvSpPr>
          <p:nvPr>
            <p:ph type="body" orient="vert" idx="1"/>
          </p:nvPr>
        </p:nvSpPr>
        <p:spPr>
          <a:xfrm>
            <a:off x="569913" y="2130425"/>
            <a:ext cx="8229600" cy="4525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Vertical Title 1"/>
          <p:cNvSpPr>
            <a:spLocks noGrp="1"/>
          </p:cNvSpPr>
          <p:nvPr>
            <p:ph type="title" orient="vert"/>
          </p:nvPr>
        </p:nvSpPr>
        <p:spPr>
          <a:xfrm>
            <a:off x="6742113" y="-25400"/>
            <a:ext cx="2057400" cy="6681788"/>
          </a:xfrm>
        </p:spPr>
        <p:txBody>
          <a:bodyPr vert="eaVert"/>
          <a:lstStyle/>
          <a:p>
            <a:r>
              <a:rPr lang="en-US"/>
              <a:t>Click to edit Master title style</a:t>
            </a:r>
          </a:p>
        </p:txBody>
      </p:sp>
      <p:sp>
        <p:nvSpPr>
          <p:cNvPr id="8" name="Vertical Text Placeholder 2"/>
          <p:cNvSpPr>
            <a:spLocks noGrp="1"/>
          </p:cNvSpPr>
          <p:nvPr>
            <p:ph type="body" orient="vert" idx="1"/>
          </p:nvPr>
        </p:nvSpPr>
        <p:spPr>
          <a:xfrm>
            <a:off x="569913" y="-25400"/>
            <a:ext cx="6019800" cy="6681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EEA5C748-43FB-4D9E-8741-350F281D7572}" type="datetimeFigureOut">
              <a:rPr lang="en-US"/>
              <a:pPr/>
              <a:t>12/7/2018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E4E44015-2FCE-484E-89FF-D6318AF37716}"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4077F80-56E2-452C-98DA-EA99231C3DCD}" type="datetimeFigureOut">
              <a:rPr lang="en-US"/>
              <a:pPr/>
              <a:t>12/7/2018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E858FB7-59C6-4623-82E6-7969586B6A0C}"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66B43522-A06B-40FD-B120-889C5D6E2AE8}" type="datetimeFigureOut">
              <a:rPr lang="en-US"/>
              <a:pPr/>
              <a:t>12/7/2018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DEE99C2-2B75-48B3-AA90-8470A480DBB4}"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A0C8C09-5051-4933-B3C6-178C7FE09AB8}" type="datetimeFigureOut">
              <a:rPr lang="en-US"/>
              <a:pPr/>
              <a:t>12/7/2018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693F6DD5-3A3D-45A3-8E61-830D464AD27C}"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CC5A7189-6D8E-4BDE-86D3-D4A4B5EB2251}" type="datetimeFigureOut">
              <a:rPr lang="en-US"/>
              <a:pPr/>
              <a:t>12/7/2018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BF24DEF-A51C-47AF-8469-FCC5F260CE43}"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53C259C1-0C34-48B0-BB55-B7C88E4A78D0}" type="datetimeFigureOut">
              <a:rPr lang="en-US"/>
              <a:pPr/>
              <a:t>12/7/2018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9EFC87D-E528-487F-95C6-F1B1C019B9CC}"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242B74CA-CB70-4EDA-AFC6-1EEB7B1D5600}" type="datetimeFigureOut">
              <a:rPr lang="en-US"/>
              <a:pPr/>
              <a:t>12/7/2018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D8339763-7D38-4282-9273-FAB631075F1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2DD7AAF-7983-45ED-AB05-8117142BFE7C}" type="datetimeFigureOut">
              <a:rPr lang="en-US"/>
              <a:pPr/>
              <a:t>12/7/2018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68DABE7-3030-478D-A50C-DDC9EB63A472}"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1FB0F7B-63F9-4545-B6CC-FD6858607CBA}" type="datetimeFigureOut">
              <a:rPr lang="en-US"/>
              <a:pPr/>
              <a:t>12/7/2018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5334CB38-E1AC-4B38-9976-9CC452A7EF95}"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CA5F038-E7BB-4844-AE95-F618398B6332}" type="datetimeFigureOut">
              <a:rPr lang="en-US"/>
              <a:pPr/>
              <a:t>12/7/2018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08FDC179-D131-459D-98B5-DECC4CA1FFAA}"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6B6081F4-C384-4169-9CF2-5F1565ADE656}" type="datetimeFigureOut">
              <a:rPr lang="en-US"/>
              <a:pPr/>
              <a:t>12/7/2018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57CDF16A-951D-4546-95A9-D2C9D00EB49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69913" y="21304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1304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e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4363" y="-25400"/>
            <a:ext cx="751522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69913" y="2130425"/>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81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rtl="0" eaLnBrk="0" fontAlgn="base" hangingPunct="0">
        <a:spcBef>
          <a:spcPct val="0"/>
        </a:spcBef>
        <a:spcAft>
          <a:spcPct val="0"/>
        </a:spcAft>
        <a:defRPr sz="2000">
          <a:solidFill>
            <a:schemeClr val="bg1"/>
          </a:solidFill>
          <a:latin typeface="+mj-lt"/>
          <a:ea typeface="+mj-ea"/>
          <a:cs typeface="ＭＳ Ｐゴシック" charset="0"/>
        </a:defRPr>
      </a:lvl1pPr>
      <a:lvl2pPr algn="l" rtl="0" eaLnBrk="0" fontAlgn="base" hangingPunct="0">
        <a:spcBef>
          <a:spcPct val="0"/>
        </a:spcBef>
        <a:spcAft>
          <a:spcPct val="0"/>
        </a:spcAft>
        <a:defRPr sz="2000">
          <a:solidFill>
            <a:schemeClr val="bg1"/>
          </a:solidFill>
          <a:latin typeface="Times New Roman" charset="0"/>
          <a:ea typeface="ＭＳ Ｐゴシック" charset="0"/>
          <a:cs typeface="ＭＳ Ｐゴシック" charset="0"/>
        </a:defRPr>
      </a:lvl2pPr>
      <a:lvl3pPr algn="l" rtl="0" eaLnBrk="0" fontAlgn="base" hangingPunct="0">
        <a:spcBef>
          <a:spcPct val="0"/>
        </a:spcBef>
        <a:spcAft>
          <a:spcPct val="0"/>
        </a:spcAft>
        <a:defRPr sz="2000">
          <a:solidFill>
            <a:schemeClr val="bg1"/>
          </a:solidFill>
          <a:latin typeface="Times New Roman" charset="0"/>
          <a:ea typeface="ＭＳ Ｐゴシック" charset="0"/>
          <a:cs typeface="ＭＳ Ｐゴシック" charset="0"/>
        </a:defRPr>
      </a:lvl3pPr>
      <a:lvl4pPr algn="l" rtl="0" eaLnBrk="0" fontAlgn="base" hangingPunct="0">
        <a:spcBef>
          <a:spcPct val="0"/>
        </a:spcBef>
        <a:spcAft>
          <a:spcPct val="0"/>
        </a:spcAft>
        <a:defRPr sz="2000">
          <a:solidFill>
            <a:schemeClr val="bg1"/>
          </a:solidFill>
          <a:latin typeface="Times New Roman" charset="0"/>
          <a:ea typeface="ＭＳ Ｐゴシック" charset="0"/>
          <a:cs typeface="ＭＳ Ｐゴシック" charset="0"/>
        </a:defRPr>
      </a:lvl4pPr>
      <a:lvl5pPr algn="l" rtl="0" eaLnBrk="0" fontAlgn="base" hangingPunct="0">
        <a:spcBef>
          <a:spcPct val="0"/>
        </a:spcBef>
        <a:spcAft>
          <a:spcPct val="0"/>
        </a:spcAft>
        <a:defRPr sz="2000">
          <a:solidFill>
            <a:schemeClr val="bg1"/>
          </a:solidFill>
          <a:latin typeface="Times New Roman" charset="0"/>
          <a:ea typeface="ＭＳ Ｐゴシック" charset="0"/>
          <a:cs typeface="ＭＳ Ｐゴシック" charset="0"/>
        </a:defRPr>
      </a:lvl5pPr>
      <a:lvl6pPr marL="457200" algn="l" rtl="0" fontAlgn="base">
        <a:spcBef>
          <a:spcPct val="0"/>
        </a:spcBef>
        <a:spcAft>
          <a:spcPct val="0"/>
        </a:spcAft>
        <a:defRPr sz="2000">
          <a:solidFill>
            <a:schemeClr val="bg1"/>
          </a:solidFill>
          <a:latin typeface="Times New Roman" charset="0"/>
          <a:ea typeface="ＭＳ Ｐゴシック" charset="0"/>
        </a:defRPr>
      </a:lvl6pPr>
      <a:lvl7pPr marL="914400" algn="l" rtl="0" fontAlgn="base">
        <a:spcBef>
          <a:spcPct val="0"/>
        </a:spcBef>
        <a:spcAft>
          <a:spcPct val="0"/>
        </a:spcAft>
        <a:defRPr sz="2000">
          <a:solidFill>
            <a:schemeClr val="bg1"/>
          </a:solidFill>
          <a:latin typeface="Times New Roman" charset="0"/>
          <a:ea typeface="ＭＳ Ｐゴシック" charset="0"/>
        </a:defRPr>
      </a:lvl7pPr>
      <a:lvl8pPr marL="1371600" algn="l" rtl="0" fontAlgn="base">
        <a:spcBef>
          <a:spcPct val="0"/>
        </a:spcBef>
        <a:spcAft>
          <a:spcPct val="0"/>
        </a:spcAft>
        <a:defRPr sz="2000">
          <a:solidFill>
            <a:schemeClr val="bg1"/>
          </a:solidFill>
          <a:latin typeface="Times New Roman" charset="0"/>
          <a:ea typeface="ＭＳ Ｐゴシック" charset="0"/>
        </a:defRPr>
      </a:lvl8pPr>
      <a:lvl9pPr marL="1828800" algn="l" rtl="0" fontAlgn="base">
        <a:spcBef>
          <a:spcPct val="0"/>
        </a:spcBef>
        <a:spcAft>
          <a:spcPct val="0"/>
        </a:spcAft>
        <a:defRPr sz="2000">
          <a:solidFill>
            <a:schemeClr val="bg1"/>
          </a:solidFill>
          <a:latin typeface="Times New Roman" charset="0"/>
          <a:ea typeface="ＭＳ Ｐゴシック" charset="0"/>
        </a:defRPr>
      </a:lvl9pPr>
    </p:titleStyle>
    <p:bodyStyle>
      <a:lvl1pPr marL="342900" indent="-342900" algn="l" rtl="0" eaLnBrk="0" fontAlgn="base" hangingPunct="0">
        <a:spcBef>
          <a:spcPct val="20000"/>
        </a:spcBef>
        <a:spcAft>
          <a:spcPct val="25000"/>
        </a:spcAft>
        <a:defRPr sz="3200">
          <a:solidFill>
            <a:schemeClr val="bg1"/>
          </a:solidFill>
          <a:latin typeface="+mn-lt"/>
          <a:ea typeface="+mn-ea"/>
          <a:cs typeface="ＭＳ Ｐゴシック" charset="0"/>
        </a:defRPr>
      </a:lvl1pPr>
      <a:lvl2pPr marL="400050" indent="-285750" algn="l" rtl="0" eaLnBrk="0" fontAlgn="base" hangingPunct="0">
        <a:spcBef>
          <a:spcPct val="20000"/>
        </a:spcBef>
        <a:spcAft>
          <a:spcPct val="0"/>
        </a:spcAft>
        <a:buClr>
          <a:srgbClr val="CC0000"/>
        </a:buClr>
        <a:buSzPct val="90000"/>
        <a:buFont typeface="Wingdings" pitchFamily="2" charset="2"/>
        <a:buChar char="§"/>
        <a:defRPr sz="2400">
          <a:solidFill>
            <a:schemeClr val="bg1"/>
          </a:solidFill>
          <a:latin typeface="+mn-lt"/>
          <a:ea typeface="+mn-ea"/>
        </a:defRPr>
      </a:lvl2pPr>
      <a:lvl3pPr marL="742950" indent="-228600" algn="l" rtl="0" eaLnBrk="0" fontAlgn="base" hangingPunct="0">
        <a:spcBef>
          <a:spcPct val="40000"/>
        </a:spcBef>
        <a:spcAft>
          <a:spcPct val="0"/>
        </a:spcAft>
        <a:buChar char="•"/>
        <a:defRPr i="1">
          <a:solidFill>
            <a:schemeClr val="bg1"/>
          </a:solidFill>
          <a:latin typeface="+mn-lt"/>
          <a:ea typeface="+mn-ea"/>
        </a:defRPr>
      </a:lvl3pPr>
      <a:lvl4pPr marL="1258888" indent="-228600" algn="l" rtl="0" eaLnBrk="0" fontAlgn="base" hangingPunct="0">
        <a:spcBef>
          <a:spcPct val="40000"/>
        </a:spcBef>
        <a:spcAft>
          <a:spcPct val="0"/>
        </a:spcAft>
        <a:buChar char="–"/>
        <a:defRPr>
          <a:solidFill>
            <a:schemeClr val="bg1"/>
          </a:solidFill>
          <a:latin typeface="+mn-lt"/>
          <a:ea typeface="+mn-ea"/>
        </a:defRPr>
      </a:lvl4pPr>
      <a:lvl5pPr marL="1422400" indent="406400" algn="l" rtl="0" eaLnBrk="0" fontAlgn="base" hangingPunct="0">
        <a:spcBef>
          <a:spcPct val="20000"/>
        </a:spcBef>
        <a:spcAft>
          <a:spcPct val="0"/>
        </a:spcAft>
        <a:defRPr>
          <a:solidFill>
            <a:schemeClr val="bg1"/>
          </a:solidFill>
          <a:latin typeface="+mn-lt"/>
          <a:ea typeface="+mn-ea"/>
        </a:defRPr>
      </a:lvl5pPr>
      <a:lvl6pPr marL="1879600" algn="l" rtl="0" fontAlgn="base">
        <a:spcBef>
          <a:spcPct val="20000"/>
        </a:spcBef>
        <a:spcAft>
          <a:spcPct val="0"/>
        </a:spcAft>
        <a:defRPr>
          <a:solidFill>
            <a:schemeClr val="bg1"/>
          </a:solidFill>
          <a:latin typeface="+mn-lt"/>
          <a:ea typeface="+mn-ea"/>
        </a:defRPr>
      </a:lvl6pPr>
      <a:lvl7pPr marL="2336800" algn="l" rtl="0" fontAlgn="base">
        <a:spcBef>
          <a:spcPct val="20000"/>
        </a:spcBef>
        <a:spcAft>
          <a:spcPct val="0"/>
        </a:spcAft>
        <a:defRPr>
          <a:solidFill>
            <a:schemeClr val="bg1"/>
          </a:solidFill>
          <a:latin typeface="+mn-lt"/>
          <a:ea typeface="+mn-ea"/>
        </a:defRPr>
      </a:lvl7pPr>
      <a:lvl8pPr marL="2794000" algn="l" rtl="0" fontAlgn="base">
        <a:spcBef>
          <a:spcPct val="20000"/>
        </a:spcBef>
        <a:spcAft>
          <a:spcPct val="0"/>
        </a:spcAft>
        <a:defRPr>
          <a:solidFill>
            <a:schemeClr val="bg1"/>
          </a:solidFill>
          <a:latin typeface="+mn-lt"/>
          <a:ea typeface="+mn-ea"/>
        </a:defRPr>
      </a:lvl8pPr>
      <a:lvl9pPr marL="3251200" algn="l" rtl="0" fontAlgn="base">
        <a:spcBef>
          <a:spcPct val="20000"/>
        </a:spcBef>
        <a:spcAft>
          <a:spcPct val="0"/>
        </a:spcAft>
        <a:defRPr>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146175"/>
          </a:xfrm>
          <a:prstGeom prst="rect">
            <a:avLst/>
          </a:prstGeom>
          <a:solidFill>
            <a:srgbClr val="CC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CC0000"/>
              </a:solidFill>
            </a:endParaRPr>
          </a:p>
        </p:txBody>
      </p:sp>
      <p:pic>
        <p:nvPicPr>
          <p:cNvPr id="2051" name="Picture 7"/>
          <p:cNvPicPr>
            <a:picLocks noChangeAspect="1"/>
          </p:cNvPicPr>
          <p:nvPr userDrawn="1"/>
        </p:nvPicPr>
        <p:blipFill>
          <a:blip r:embed="rId13"/>
          <a:srcRect/>
          <a:stretch>
            <a:fillRect/>
          </a:stretch>
        </p:blipFill>
        <p:spPr bwMode="auto">
          <a:xfrm>
            <a:off x="7939088" y="134938"/>
            <a:ext cx="857250" cy="857250"/>
          </a:xfrm>
          <a:prstGeom prst="rect">
            <a:avLst/>
          </a:prstGeom>
          <a:noFill/>
          <a:ln w="9525">
            <a:noFill/>
            <a:miter lim="800000"/>
            <a:headEnd/>
            <a:tailEnd/>
          </a:ln>
        </p:spPr>
      </p:pic>
      <p:sp>
        <p:nvSpPr>
          <p:cNvPr id="9" name="Rectangle 2"/>
          <p:cNvSpPr>
            <a:spLocks noGrp="1" noChangeArrowheads="1"/>
          </p:cNvSpPr>
          <p:nvPr>
            <p:ph type="title"/>
          </p:nvPr>
        </p:nvSpPr>
        <p:spPr bwMode="auto">
          <a:xfrm>
            <a:off x="614363" y="-25400"/>
            <a:ext cx="751522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 name="Rectangle 3"/>
          <p:cNvSpPr>
            <a:spLocks noGrp="1" noChangeArrowheads="1"/>
          </p:cNvSpPr>
          <p:nvPr>
            <p:ph type="body" idx="1"/>
          </p:nvPr>
        </p:nvSpPr>
        <p:spPr bwMode="auto">
          <a:xfrm>
            <a:off x="569913" y="2130425"/>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6" r:id="rId8"/>
    <p:sldLayoutId id="2147483811" r:id="rId9"/>
    <p:sldLayoutId id="2147483812" r:id="rId10"/>
    <p:sldLayoutId id="2147483813" r:id="rId11"/>
  </p:sldLayoutIdLst>
  <p:txStyles>
    <p:titleStyle>
      <a:lvl1pPr algn="l" defTabSz="457200" rtl="0" eaLnBrk="0" fontAlgn="base" hangingPunct="0">
        <a:spcBef>
          <a:spcPct val="0"/>
        </a:spcBef>
        <a:spcAft>
          <a:spcPct val="0"/>
        </a:spcAft>
        <a:defRPr sz="2000" kern="1200">
          <a:solidFill>
            <a:schemeClr val="bg1"/>
          </a:solidFill>
          <a:latin typeface="Times New Roman"/>
          <a:ea typeface="ＭＳ Ｐゴシック" charset="0"/>
          <a:cs typeface="Times New Roman"/>
        </a:defRPr>
      </a:lvl1pPr>
      <a:lvl2pPr algn="l" defTabSz="457200" rtl="0" eaLnBrk="0" fontAlgn="base" hangingPunct="0">
        <a:spcBef>
          <a:spcPct val="0"/>
        </a:spcBef>
        <a:spcAft>
          <a:spcPct val="0"/>
        </a:spcAft>
        <a:defRPr sz="2000">
          <a:solidFill>
            <a:schemeClr val="bg1"/>
          </a:solidFill>
          <a:latin typeface="Times New Roman" charset="0"/>
          <a:ea typeface="ＭＳ Ｐゴシック" charset="0"/>
        </a:defRPr>
      </a:lvl2pPr>
      <a:lvl3pPr algn="l" defTabSz="457200" rtl="0" eaLnBrk="0" fontAlgn="base" hangingPunct="0">
        <a:spcBef>
          <a:spcPct val="0"/>
        </a:spcBef>
        <a:spcAft>
          <a:spcPct val="0"/>
        </a:spcAft>
        <a:defRPr sz="2000">
          <a:solidFill>
            <a:schemeClr val="bg1"/>
          </a:solidFill>
          <a:latin typeface="Times New Roman" charset="0"/>
          <a:ea typeface="ＭＳ Ｐゴシック" charset="0"/>
        </a:defRPr>
      </a:lvl3pPr>
      <a:lvl4pPr algn="l" defTabSz="457200" rtl="0" eaLnBrk="0" fontAlgn="base" hangingPunct="0">
        <a:spcBef>
          <a:spcPct val="0"/>
        </a:spcBef>
        <a:spcAft>
          <a:spcPct val="0"/>
        </a:spcAft>
        <a:defRPr sz="2000">
          <a:solidFill>
            <a:schemeClr val="bg1"/>
          </a:solidFill>
          <a:latin typeface="Times New Roman" charset="0"/>
          <a:ea typeface="ＭＳ Ｐゴシック" charset="0"/>
        </a:defRPr>
      </a:lvl4pPr>
      <a:lvl5pPr algn="l" defTabSz="457200" rtl="0" eaLnBrk="0" fontAlgn="base" hangingPunct="0">
        <a:spcBef>
          <a:spcPct val="0"/>
        </a:spcBef>
        <a:spcAft>
          <a:spcPct val="0"/>
        </a:spcAft>
        <a:defRPr sz="2000">
          <a:solidFill>
            <a:schemeClr val="bg1"/>
          </a:solidFill>
          <a:latin typeface="Times New Roman" charset="0"/>
          <a:ea typeface="ＭＳ Ｐゴシック" charset="0"/>
        </a:defRPr>
      </a:lvl5pPr>
      <a:lvl6pPr marL="457200" algn="l" defTabSz="457200" rtl="0" fontAlgn="base">
        <a:spcBef>
          <a:spcPct val="0"/>
        </a:spcBef>
        <a:spcAft>
          <a:spcPct val="0"/>
        </a:spcAft>
        <a:defRPr sz="2000">
          <a:solidFill>
            <a:schemeClr val="bg1"/>
          </a:solidFill>
          <a:latin typeface="Times New Roman" charset="0"/>
          <a:ea typeface="ＭＳ Ｐゴシック" charset="0"/>
        </a:defRPr>
      </a:lvl6pPr>
      <a:lvl7pPr marL="914400" algn="l" defTabSz="457200" rtl="0" fontAlgn="base">
        <a:spcBef>
          <a:spcPct val="0"/>
        </a:spcBef>
        <a:spcAft>
          <a:spcPct val="0"/>
        </a:spcAft>
        <a:defRPr sz="2000">
          <a:solidFill>
            <a:schemeClr val="bg1"/>
          </a:solidFill>
          <a:latin typeface="Times New Roman" charset="0"/>
          <a:ea typeface="ＭＳ Ｐゴシック" charset="0"/>
        </a:defRPr>
      </a:lvl7pPr>
      <a:lvl8pPr marL="1371600" algn="l" defTabSz="457200" rtl="0" fontAlgn="base">
        <a:spcBef>
          <a:spcPct val="0"/>
        </a:spcBef>
        <a:spcAft>
          <a:spcPct val="0"/>
        </a:spcAft>
        <a:defRPr sz="2000">
          <a:solidFill>
            <a:schemeClr val="bg1"/>
          </a:solidFill>
          <a:latin typeface="Times New Roman" charset="0"/>
          <a:ea typeface="ＭＳ Ｐゴシック" charset="0"/>
        </a:defRPr>
      </a:lvl8pPr>
      <a:lvl9pPr marL="1828800" algn="l" defTabSz="457200" rtl="0" fontAlgn="base">
        <a:spcBef>
          <a:spcPct val="0"/>
        </a:spcBef>
        <a:spcAft>
          <a:spcPct val="0"/>
        </a:spcAft>
        <a:defRPr sz="2000">
          <a:solidFill>
            <a:schemeClr val="bg1"/>
          </a:solidFill>
          <a:latin typeface="Times New Roman" charset="0"/>
          <a:ea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defRPr sz="3200" kern="1200">
          <a:solidFill>
            <a:schemeClr val="tx1"/>
          </a:solidFill>
          <a:latin typeface="Times New Roman"/>
          <a:ea typeface="ＭＳ Ｐゴシック" charset="0"/>
          <a:cs typeface="Times New Roman"/>
        </a:defRPr>
      </a:lvl1pPr>
      <a:lvl2pPr marL="800100" indent="-342900" algn="l" defTabSz="457200" rtl="0" eaLnBrk="0" fontAlgn="base" hangingPunct="0">
        <a:spcBef>
          <a:spcPct val="20000"/>
        </a:spcBef>
        <a:spcAft>
          <a:spcPct val="0"/>
        </a:spcAft>
        <a:buClr>
          <a:srgbClr val="CC0000"/>
        </a:buClr>
        <a:buFont typeface="Wingdings" pitchFamily="2" charset="2"/>
        <a:buChar char="§"/>
        <a:defRPr sz="2400" kern="1200">
          <a:solidFill>
            <a:srgbClr val="000000"/>
          </a:solidFill>
          <a:latin typeface="Times New Roman"/>
          <a:ea typeface="ＭＳ Ｐゴシック" charset="0"/>
          <a:cs typeface="Times New Roman"/>
        </a:defRPr>
      </a:lvl2pPr>
      <a:lvl3pPr marL="1200150" indent="-285750" algn="l" defTabSz="457200" rtl="0" eaLnBrk="0" fontAlgn="base" hangingPunct="0">
        <a:spcBef>
          <a:spcPct val="20000"/>
        </a:spcBef>
        <a:spcAft>
          <a:spcPct val="0"/>
        </a:spcAft>
        <a:buFont typeface="Arial" pitchFamily="34" charset="0"/>
        <a:buChar char="•"/>
        <a:defRPr i="1" kern="1200">
          <a:solidFill>
            <a:schemeClr val="tx1"/>
          </a:solidFill>
          <a:latin typeface="Times New Roman"/>
          <a:ea typeface="ＭＳ Ｐゴシック" charset="0"/>
          <a:cs typeface="Times New Roman"/>
        </a:defRPr>
      </a:lvl3pPr>
      <a:lvl4pPr marL="1657350" indent="-285750" algn="l" defTabSz="457200" rtl="0" eaLnBrk="0" fontAlgn="base" hangingPunct="0">
        <a:spcBef>
          <a:spcPct val="20000"/>
        </a:spcBef>
        <a:spcAft>
          <a:spcPct val="0"/>
        </a:spcAft>
        <a:buFont typeface="Lucida Grande" pitchFamily="-84" charset="0"/>
        <a:buChar char="-"/>
        <a:defRPr kern="1200">
          <a:solidFill>
            <a:schemeClr val="tx1"/>
          </a:solidFill>
          <a:latin typeface="Times New Roman"/>
          <a:ea typeface="ＭＳ Ｐゴシック" charset="0"/>
          <a:cs typeface="Times New Roman"/>
        </a:defRPr>
      </a:lvl4pPr>
      <a:lvl5pPr marL="1828800" algn="l" defTabSz="457200" rtl="0" eaLnBrk="0" fontAlgn="base" hangingPunct="0">
        <a:spcBef>
          <a:spcPct val="20000"/>
        </a:spcBef>
        <a:spcAft>
          <a:spcPct val="0"/>
        </a:spcAft>
        <a:buClr>
          <a:srgbClr val="CC0000"/>
        </a:buClr>
        <a:defRPr kern="1200">
          <a:solidFill>
            <a:schemeClr val="tx1"/>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0"/>
            <a:ext cx="9144000" cy="1146175"/>
          </a:xfrm>
          <a:prstGeom prst="rect">
            <a:avLst/>
          </a:prstGeom>
          <a:solidFill>
            <a:srgbClr val="CC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CC0000"/>
              </a:solidFill>
            </a:endParaRPr>
          </a:p>
        </p:txBody>
      </p:sp>
      <p:sp>
        <p:nvSpPr>
          <p:cNvPr id="7" name="Title 1"/>
          <p:cNvSpPr txBox="1">
            <a:spLocks/>
          </p:cNvSpPr>
          <p:nvPr userDrawn="1"/>
        </p:nvSpPr>
        <p:spPr bwMode="auto">
          <a:xfrm>
            <a:off x="1274763" y="-25400"/>
            <a:ext cx="68961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ctr"/>
          <a:lstStyle>
            <a:lvl1pPr algn="l" defTabSz="457200" rtl="0" eaLnBrk="0" fontAlgn="base" hangingPunct="0">
              <a:spcBef>
                <a:spcPct val="0"/>
              </a:spcBef>
              <a:spcAft>
                <a:spcPct val="0"/>
              </a:spcAft>
              <a:defRPr sz="2000" kern="1200">
                <a:solidFill>
                  <a:schemeClr val="bg1"/>
                </a:solidFill>
                <a:latin typeface="Times New Roman"/>
                <a:ea typeface="ＭＳ Ｐゴシック" charset="0"/>
                <a:cs typeface="Times New Roman"/>
              </a:defRPr>
            </a:lvl1pPr>
            <a:lvl2pPr algn="l" defTabSz="457200" rtl="0" eaLnBrk="0" fontAlgn="base" hangingPunct="0">
              <a:spcBef>
                <a:spcPct val="0"/>
              </a:spcBef>
              <a:spcAft>
                <a:spcPct val="0"/>
              </a:spcAft>
              <a:defRPr sz="2000">
                <a:solidFill>
                  <a:schemeClr val="bg1"/>
                </a:solidFill>
                <a:latin typeface="Times New Roman" charset="0"/>
                <a:ea typeface="ＭＳ Ｐゴシック" charset="0"/>
              </a:defRPr>
            </a:lvl2pPr>
            <a:lvl3pPr algn="l" defTabSz="457200" rtl="0" eaLnBrk="0" fontAlgn="base" hangingPunct="0">
              <a:spcBef>
                <a:spcPct val="0"/>
              </a:spcBef>
              <a:spcAft>
                <a:spcPct val="0"/>
              </a:spcAft>
              <a:defRPr sz="2000">
                <a:solidFill>
                  <a:schemeClr val="bg1"/>
                </a:solidFill>
                <a:latin typeface="Times New Roman" charset="0"/>
                <a:ea typeface="ＭＳ Ｐゴシック" charset="0"/>
              </a:defRPr>
            </a:lvl3pPr>
            <a:lvl4pPr algn="l" defTabSz="457200" rtl="0" eaLnBrk="0" fontAlgn="base" hangingPunct="0">
              <a:spcBef>
                <a:spcPct val="0"/>
              </a:spcBef>
              <a:spcAft>
                <a:spcPct val="0"/>
              </a:spcAft>
              <a:defRPr sz="2000">
                <a:solidFill>
                  <a:schemeClr val="bg1"/>
                </a:solidFill>
                <a:latin typeface="Times New Roman" charset="0"/>
                <a:ea typeface="ＭＳ Ｐゴシック" charset="0"/>
              </a:defRPr>
            </a:lvl4pPr>
            <a:lvl5pPr algn="l" defTabSz="457200" rtl="0" eaLnBrk="0" fontAlgn="base" hangingPunct="0">
              <a:spcBef>
                <a:spcPct val="0"/>
              </a:spcBef>
              <a:spcAft>
                <a:spcPct val="0"/>
              </a:spcAft>
              <a:defRPr sz="2000">
                <a:solidFill>
                  <a:schemeClr val="bg1"/>
                </a:solidFill>
                <a:latin typeface="Times New Roman" charset="0"/>
                <a:ea typeface="ＭＳ Ｐゴシック" charset="0"/>
              </a:defRPr>
            </a:lvl5pPr>
            <a:lvl6pPr marL="457200" algn="l" defTabSz="457200" rtl="0" fontAlgn="base">
              <a:spcBef>
                <a:spcPct val="0"/>
              </a:spcBef>
              <a:spcAft>
                <a:spcPct val="0"/>
              </a:spcAft>
              <a:defRPr sz="2000">
                <a:solidFill>
                  <a:schemeClr val="bg1"/>
                </a:solidFill>
                <a:latin typeface="Times New Roman" charset="0"/>
                <a:ea typeface="ＭＳ Ｐゴシック" charset="0"/>
              </a:defRPr>
            </a:lvl6pPr>
            <a:lvl7pPr marL="914400" algn="l" defTabSz="457200" rtl="0" fontAlgn="base">
              <a:spcBef>
                <a:spcPct val="0"/>
              </a:spcBef>
              <a:spcAft>
                <a:spcPct val="0"/>
              </a:spcAft>
              <a:defRPr sz="2000">
                <a:solidFill>
                  <a:schemeClr val="bg1"/>
                </a:solidFill>
                <a:latin typeface="Times New Roman" charset="0"/>
                <a:ea typeface="ＭＳ Ｐゴシック" charset="0"/>
              </a:defRPr>
            </a:lvl7pPr>
            <a:lvl8pPr marL="1371600" algn="l" defTabSz="457200" rtl="0" fontAlgn="base">
              <a:spcBef>
                <a:spcPct val="0"/>
              </a:spcBef>
              <a:spcAft>
                <a:spcPct val="0"/>
              </a:spcAft>
              <a:defRPr sz="2000">
                <a:solidFill>
                  <a:schemeClr val="bg1"/>
                </a:solidFill>
                <a:latin typeface="Times New Roman" charset="0"/>
                <a:ea typeface="ＭＳ Ｐゴシック" charset="0"/>
              </a:defRPr>
            </a:lvl8pPr>
            <a:lvl9pPr marL="1828800" algn="l" defTabSz="457200" rtl="0" fontAlgn="base">
              <a:spcBef>
                <a:spcPct val="0"/>
              </a:spcBef>
              <a:spcAft>
                <a:spcPct val="0"/>
              </a:spcAft>
              <a:defRPr sz="2000">
                <a:solidFill>
                  <a:schemeClr val="bg1"/>
                </a:solidFill>
                <a:latin typeface="Times New Roman" charset="0"/>
                <a:ea typeface="ＭＳ Ｐゴシック" charset="0"/>
              </a:defRPr>
            </a:lvl9pPr>
          </a:lstStyle>
          <a:p>
            <a:pPr>
              <a:defRPr/>
            </a:pPr>
            <a:r>
              <a:rPr lang="en-US"/>
              <a:t>TEXAS TECH UNIVERSITY SYSTEM</a:t>
            </a:r>
            <a:endParaRPr lang="en-US" dirty="0"/>
          </a:p>
        </p:txBody>
      </p:sp>
      <p:pic>
        <p:nvPicPr>
          <p:cNvPr id="5124" name="Picture 7"/>
          <p:cNvPicPr>
            <a:picLocks noChangeAspect="1"/>
          </p:cNvPicPr>
          <p:nvPr userDrawn="1"/>
        </p:nvPicPr>
        <p:blipFill>
          <a:blip r:embed="rId13"/>
          <a:srcRect/>
          <a:stretch>
            <a:fillRect/>
          </a:stretch>
        </p:blipFill>
        <p:spPr bwMode="auto">
          <a:xfrm>
            <a:off x="376238" y="134938"/>
            <a:ext cx="857250" cy="857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hemeOverride" Target="../theme/themeOverride1.xml"/><Relationship Id="rId5" Type="http://schemas.openxmlformats.org/officeDocument/2006/relationships/image" Target="../media/image15.emf"/><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hemeOverride" Target="../theme/themeOverride2.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62560" y="1737360"/>
            <a:ext cx="8733473" cy="792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ctr"/>
          <a:lstStyle>
            <a:lvl1pPr algn="l" defTabSz="457200" rtl="0" eaLnBrk="0" fontAlgn="base" hangingPunct="0">
              <a:spcBef>
                <a:spcPct val="0"/>
              </a:spcBef>
              <a:spcAft>
                <a:spcPct val="0"/>
              </a:spcAft>
              <a:defRPr sz="2000" kern="1200">
                <a:solidFill>
                  <a:schemeClr val="bg1"/>
                </a:solidFill>
                <a:latin typeface="Times New Roman"/>
                <a:ea typeface="ＭＳ Ｐゴシック" charset="0"/>
                <a:cs typeface="Times New Roman"/>
              </a:defRPr>
            </a:lvl1pPr>
            <a:lvl2pPr algn="l" defTabSz="457200" rtl="0" eaLnBrk="0" fontAlgn="base" hangingPunct="0">
              <a:spcBef>
                <a:spcPct val="0"/>
              </a:spcBef>
              <a:spcAft>
                <a:spcPct val="0"/>
              </a:spcAft>
              <a:defRPr sz="2000">
                <a:solidFill>
                  <a:schemeClr val="bg1"/>
                </a:solidFill>
                <a:latin typeface="Times New Roman" charset="0"/>
                <a:ea typeface="ＭＳ Ｐゴシック" charset="0"/>
              </a:defRPr>
            </a:lvl2pPr>
            <a:lvl3pPr algn="l" defTabSz="457200" rtl="0" eaLnBrk="0" fontAlgn="base" hangingPunct="0">
              <a:spcBef>
                <a:spcPct val="0"/>
              </a:spcBef>
              <a:spcAft>
                <a:spcPct val="0"/>
              </a:spcAft>
              <a:defRPr sz="2000">
                <a:solidFill>
                  <a:schemeClr val="bg1"/>
                </a:solidFill>
                <a:latin typeface="Times New Roman" charset="0"/>
                <a:ea typeface="ＭＳ Ｐゴシック" charset="0"/>
              </a:defRPr>
            </a:lvl3pPr>
            <a:lvl4pPr algn="l" defTabSz="457200" rtl="0" eaLnBrk="0" fontAlgn="base" hangingPunct="0">
              <a:spcBef>
                <a:spcPct val="0"/>
              </a:spcBef>
              <a:spcAft>
                <a:spcPct val="0"/>
              </a:spcAft>
              <a:defRPr sz="2000">
                <a:solidFill>
                  <a:schemeClr val="bg1"/>
                </a:solidFill>
                <a:latin typeface="Times New Roman" charset="0"/>
                <a:ea typeface="ＭＳ Ｐゴシック" charset="0"/>
              </a:defRPr>
            </a:lvl4pPr>
            <a:lvl5pPr algn="l" defTabSz="457200" rtl="0" eaLnBrk="0" fontAlgn="base" hangingPunct="0">
              <a:spcBef>
                <a:spcPct val="0"/>
              </a:spcBef>
              <a:spcAft>
                <a:spcPct val="0"/>
              </a:spcAft>
              <a:defRPr sz="2000">
                <a:solidFill>
                  <a:schemeClr val="bg1"/>
                </a:solidFill>
                <a:latin typeface="Times New Roman" charset="0"/>
                <a:ea typeface="ＭＳ Ｐゴシック" charset="0"/>
              </a:defRPr>
            </a:lvl5pPr>
            <a:lvl6pPr marL="457200" algn="l" defTabSz="457200" rtl="0" fontAlgn="base">
              <a:spcBef>
                <a:spcPct val="0"/>
              </a:spcBef>
              <a:spcAft>
                <a:spcPct val="0"/>
              </a:spcAft>
              <a:defRPr sz="2000">
                <a:solidFill>
                  <a:schemeClr val="bg1"/>
                </a:solidFill>
                <a:latin typeface="Times New Roman" charset="0"/>
                <a:ea typeface="ＭＳ Ｐゴシック" charset="0"/>
              </a:defRPr>
            </a:lvl6pPr>
            <a:lvl7pPr marL="914400" algn="l" defTabSz="457200" rtl="0" fontAlgn="base">
              <a:spcBef>
                <a:spcPct val="0"/>
              </a:spcBef>
              <a:spcAft>
                <a:spcPct val="0"/>
              </a:spcAft>
              <a:defRPr sz="2000">
                <a:solidFill>
                  <a:schemeClr val="bg1"/>
                </a:solidFill>
                <a:latin typeface="Times New Roman" charset="0"/>
                <a:ea typeface="ＭＳ Ｐゴシック" charset="0"/>
              </a:defRPr>
            </a:lvl7pPr>
            <a:lvl8pPr marL="1371600" algn="l" defTabSz="457200" rtl="0" fontAlgn="base">
              <a:spcBef>
                <a:spcPct val="0"/>
              </a:spcBef>
              <a:spcAft>
                <a:spcPct val="0"/>
              </a:spcAft>
              <a:defRPr sz="2000">
                <a:solidFill>
                  <a:schemeClr val="bg1"/>
                </a:solidFill>
                <a:latin typeface="Times New Roman" charset="0"/>
                <a:ea typeface="ＭＳ Ｐゴシック" charset="0"/>
              </a:defRPr>
            </a:lvl8pPr>
            <a:lvl9pPr marL="1828800" algn="l" defTabSz="457200" rtl="0" fontAlgn="base">
              <a:spcBef>
                <a:spcPct val="0"/>
              </a:spcBef>
              <a:spcAft>
                <a:spcPct val="0"/>
              </a:spcAft>
              <a:defRPr sz="2000">
                <a:solidFill>
                  <a:schemeClr val="bg1"/>
                </a:solidFill>
                <a:latin typeface="Times New Roman" charset="0"/>
                <a:ea typeface="ＭＳ Ｐゴシック" charset="0"/>
              </a:defRPr>
            </a:lvl9pPr>
          </a:lstStyle>
          <a:p>
            <a:pPr eaLnBrk="1" hangingPunct="1">
              <a:defRPr/>
            </a:pPr>
            <a:r>
              <a:rPr lang="en-US" sz="3600" dirty="0">
                <a:solidFill>
                  <a:srgbClr val="000000"/>
                </a:solidFill>
                <a:cs typeface="+mj-cs"/>
              </a:rPr>
              <a:t>Sentimental Analysis on Movie Reviews  using Classification techniques</a:t>
            </a:r>
            <a:br>
              <a:rPr lang="en-US" sz="3600" dirty="0">
                <a:solidFill>
                  <a:srgbClr val="000000"/>
                </a:solidFill>
                <a:cs typeface="+mj-cs"/>
              </a:rPr>
            </a:br>
            <a:endParaRPr lang="en-US" sz="1600" dirty="0">
              <a:solidFill>
                <a:srgbClr val="000000"/>
              </a:solidFill>
              <a:cs typeface="+mj-cs"/>
            </a:endParaRPr>
          </a:p>
        </p:txBody>
      </p:sp>
      <p:sp>
        <p:nvSpPr>
          <p:cNvPr id="9" name="Rectangle 4"/>
          <p:cNvSpPr txBox="1">
            <a:spLocks noChangeArrowheads="1"/>
          </p:cNvSpPr>
          <p:nvPr/>
        </p:nvSpPr>
        <p:spPr bwMode="auto">
          <a:xfrm>
            <a:off x="2654300" y="3268663"/>
            <a:ext cx="6400800"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defTabSz="457200">
              <a:spcBef>
                <a:spcPct val="20000"/>
              </a:spcBef>
              <a:buFont typeface="Arial" pitchFamily="34" charset="0"/>
              <a:buNone/>
            </a:pPr>
            <a:r>
              <a:rPr lang="en-US" altLang="ja-JP" sz="2000" dirty="0">
                <a:latin typeface="Times New Roman" pitchFamily="18" charset="0"/>
              </a:rPr>
              <a:t>Rishika Reddy </a:t>
            </a:r>
            <a:r>
              <a:rPr lang="en-US" altLang="ja-JP" sz="2000" dirty="0" err="1">
                <a:latin typeface="Times New Roman" pitchFamily="18" charset="0"/>
              </a:rPr>
              <a:t>Akavaram</a:t>
            </a:r>
            <a:r>
              <a:rPr lang="en-US" altLang="ja-JP" sz="2000" dirty="0">
                <a:latin typeface="Times New Roman" pitchFamily="18" charset="0"/>
              </a:rPr>
              <a:t> (R11523879)</a:t>
            </a:r>
          </a:p>
          <a:p>
            <a:pPr defTabSz="457200">
              <a:spcBef>
                <a:spcPct val="20000"/>
              </a:spcBef>
              <a:buFont typeface="Arial" pitchFamily="34" charset="0"/>
              <a:buNone/>
            </a:pPr>
            <a:r>
              <a:rPr lang="en-US" i="1" dirty="0">
                <a:latin typeface="Times New Roman" pitchFamily="18" charset="0"/>
              </a:rPr>
              <a:t>CS-5341 Pattern Recognition</a:t>
            </a:r>
          </a:p>
          <a:p>
            <a:pPr defTabSz="457200">
              <a:spcBef>
                <a:spcPct val="20000"/>
              </a:spcBef>
              <a:buFont typeface="Arial" pitchFamily="34" charset="0"/>
              <a:buNone/>
            </a:pPr>
            <a:endParaRPr lang="en-US" i="1" dirty="0">
              <a:latin typeface="Times New Roman" pitchFamily="18" charset="0"/>
            </a:endParaRPr>
          </a:p>
          <a:p>
            <a:pPr defTabSz="457200">
              <a:spcBef>
                <a:spcPct val="20000"/>
              </a:spcBef>
              <a:buFont typeface="Arial" pitchFamily="34" charset="0"/>
              <a:buNone/>
            </a:pPr>
            <a:endParaRPr lang="en-US" sz="1400" i="1" dirty="0">
              <a:latin typeface="Times New Roman" pitchFamily="18" charset="0"/>
            </a:endParaRPr>
          </a:p>
          <a:p>
            <a:pPr defTabSz="457200">
              <a:spcBef>
                <a:spcPct val="20000"/>
              </a:spcBef>
              <a:buFont typeface="Arial" pitchFamily="34" charset="0"/>
              <a:buNone/>
            </a:pPr>
            <a:r>
              <a:rPr lang="en-US" sz="1400" i="1" dirty="0">
                <a:latin typeface="Times New Roman" pitchFamily="18" charset="0"/>
              </a:rPr>
              <a:t>December 05, 2018</a:t>
            </a:r>
            <a:endParaRPr lang="en-US" i="1" dirty="0">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29E9-E51B-4522-B7A9-405BFB31A291}"/>
              </a:ext>
            </a:extLst>
          </p:cNvPr>
          <p:cNvSpPr>
            <a:spLocks noGrp="1"/>
          </p:cNvSpPr>
          <p:nvPr>
            <p:ph type="title"/>
          </p:nvPr>
        </p:nvSpPr>
        <p:spPr/>
        <p:txBody>
          <a:bodyPr/>
          <a:lstStyle/>
          <a:p>
            <a:r>
              <a:rPr lang="en-US" sz="2800" dirty="0"/>
              <a:t>Dataset</a:t>
            </a:r>
          </a:p>
        </p:txBody>
      </p:sp>
      <p:pic>
        <p:nvPicPr>
          <p:cNvPr id="5" name="Content Placeholder 4">
            <a:extLst>
              <a:ext uri="{FF2B5EF4-FFF2-40B4-BE49-F238E27FC236}">
                <a16:creationId xmlns:a16="http://schemas.microsoft.com/office/drawing/2014/main" id="{B82EA5D4-B0A3-404D-8737-1B160DCD4896}"/>
              </a:ext>
            </a:extLst>
          </p:cNvPr>
          <p:cNvPicPr>
            <a:picLocks noGrp="1" noChangeAspect="1"/>
          </p:cNvPicPr>
          <p:nvPr>
            <p:ph idx="1"/>
          </p:nvPr>
        </p:nvPicPr>
        <p:blipFill>
          <a:blip r:embed="rId2"/>
          <a:stretch>
            <a:fillRect/>
          </a:stretch>
        </p:blipFill>
        <p:spPr>
          <a:xfrm>
            <a:off x="375736" y="1250128"/>
            <a:ext cx="8392527" cy="762810"/>
          </a:xfrm>
        </p:spPr>
      </p:pic>
      <p:pic>
        <p:nvPicPr>
          <p:cNvPr id="7" name="Picture 6">
            <a:extLst>
              <a:ext uri="{FF2B5EF4-FFF2-40B4-BE49-F238E27FC236}">
                <a16:creationId xmlns:a16="http://schemas.microsoft.com/office/drawing/2014/main" id="{AB09D1CA-6D2F-45EE-862C-87833012E666}"/>
              </a:ext>
            </a:extLst>
          </p:cNvPr>
          <p:cNvPicPr>
            <a:picLocks noChangeAspect="1"/>
          </p:cNvPicPr>
          <p:nvPr/>
        </p:nvPicPr>
        <p:blipFill>
          <a:blip r:embed="rId3"/>
          <a:stretch>
            <a:fillRect/>
          </a:stretch>
        </p:blipFill>
        <p:spPr>
          <a:xfrm>
            <a:off x="690403" y="2012938"/>
            <a:ext cx="7439185" cy="438173"/>
          </a:xfrm>
          <a:prstGeom prst="rect">
            <a:avLst/>
          </a:prstGeom>
        </p:spPr>
      </p:pic>
      <p:pic>
        <p:nvPicPr>
          <p:cNvPr id="9" name="Picture 8">
            <a:extLst>
              <a:ext uri="{FF2B5EF4-FFF2-40B4-BE49-F238E27FC236}">
                <a16:creationId xmlns:a16="http://schemas.microsoft.com/office/drawing/2014/main" id="{C1AD2ECD-3220-447D-A287-0D523CE0937B}"/>
              </a:ext>
            </a:extLst>
          </p:cNvPr>
          <p:cNvPicPr>
            <a:picLocks noChangeAspect="1"/>
          </p:cNvPicPr>
          <p:nvPr/>
        </p:nvPicPr>
        <p:blipFill>
          <a:blip r:embed="rId4"/>
          <a:stretch>
            <a:fillRect/>
          </a:stretch>
        </p:blipFill>
        <p:spPr>
          <a:xfrm>
            <a:off x="759538" y="2673351"/>
            <a:ext cx="6615113" cy="3467078"/>
          </a:xfrm>
          <a:prstGeom prst="rect">
            <a:avLst/>
          </a:prstGeom>
        </p:spPr>
      </p:pic>
    </p:spTree>
    <p:extLst>
      <p:ext uri="{BB962C8B-B14F-4D97-AF65-F5344CB8AC3E}">
        <p14:creationId xmlns:p14="http://schemas.microsoft.com/office/powerpoint/2010/main" val="215124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0DB8-A63D-46CB-8C93-691A9965EE54}"/>
              </a:ext>
            </a:extLst>
          </p:cNvPr>
          <p:cNvSpPr>
            <a:spLocks noGrp="1"/>
          </p:cNvSpPr>
          <p:nvPr>
            <p:ph type="title"/>
          </p:nvPr>
        </p:nvSpPr>
        <p:spPr/>
        <p:txBody>
          <a:bodyPr/>
          <a:lstStyle/>
          <a:p>
            <a:r>
              <a:rPr lang="en-US" sz="3200" dirty="0"/>
              <a:t>dataset</a:t>
            </a:r>
          </a:p>
        </p:txBody>
      </p:sp>
      <p:pic>
        <p:nvPicPr>
          <p:cNvPr id="5" name="Content Placeholder 4">
            <a:extLst>
              <a:ext uri="{FF2B5EF4-FFF2-40B4-BE49-F238E27FC236}">
                <a16:creationId xmlns:a16="http://schemas.microsoft.com/office/drawing/2014/main" id="{1F9DDED6-3417-4807-A11F-6FA758BC516C}"/>
              </a:ext>
            </a:extLst>
          </p:cNvPr>
          <p:cNvPicPr>
            <a:picLocks noGrp="1" noChangeAspect="1"/>
          </p:cNvPicPr>
          <p:nvPr>
            <p:ph idx="1"/>
          </p:nvPr>
        </p:nvPicPr>
        <p:blipFill>
          <a:blip r:embed="rId2"/>
          <a:stretch>
            <a:fillRect/>
          </a:stretch>
        </p:blipFill>
        <p:spPr>
          <a:xfrm>
            <a:off x="493203" y="1760750"/>
            <a:ext cx="8459650" cy="2047725"/>
          </a:xfrm>
        </p:spPr>
      </p:pic>
      <p:pic>
        <p:nvPicPr>
          <p:cNvPr id="7" name="Picture 6">
            <a:extLst>
              <a:ext uri="{FF2B5EF4-FFF2-40B4-BE49-F238E27FC236}">
                <a16:creationId xmlns:a16="http://schemas.microsoft.com/office/drawing/2014/main" id="{317C4807-B054-4D25-A2E2-9A94DB29A807}"/>
              </a:ext>
            </a:extLst>
          </p:cNvPr>
          <p:cNvPicPr>
            <a:picLocks noChangeAspect="1"/>
          </p:cNvPicPr>
          <p:nvPr/>
        </p:nvPicPr>
        <p:blipFill>
          <a:blip r:embed="rId3"/>
          <a:stretch>
            <a:fillRect/>
          </a:stretch>
        </p:blipFill>
        <p:spPr>
          <a:xfrm>
            <a:off x="493203" y="4073387"/>
            <a:ext cx="8650797" cy="1779104"/>
          </a:xfrm>
          <a:prstGeom prst="rect">
            <a:avLst/>
          </a:prstGeom>
        </p:spPr>
      </p:pic>
      <p:sp>
        <p:nvSpPr>
          <p:cNvPr id="8" name="TextBox 7">
            <a:extLst>
              <a:ext uri="{FF2B5EF4-FFF2-40B4-BE49-F238E27FC236}">
                <a16:creationId xmlns:a16="http://schemas.microsoft.com/office/drawing/2014/main" id="{F3CDEDE7-56C5-4120-8898-720A801AF7A8}"/>
              </a:ext>
            </a:extLst>
          </p:cNvPr>
          <p:cNvSpPr txBox="1"/>
          <p:nvPr/>
        </p:nvSpPr>
        <p:spPr>
          <a:xfrm>
            <a:off x="442085" y="1443628"/>
            <a:ext cx="4129915" cy="369332"/>
          </a:xfrm>
          <a:prstGeom prst="rect">
            <a:avLst/>
          </a:prstGeom>
          <a:noFill/>
        </p:spPr>
        <p:txBody>
          <a:bodyPr wrap="square" rtlCol="0">
            <a:spAutoFit/>
          </a:bodyPr>
          <a:lstStyle/>
          <a:p>
            <a:r>
              <a:rPr lang="en-US" dirty="0"/>
              <a:t>Positive review</a:t>
            </a:r>
          </a:p>
        </p:txBody>
      </p:sp>
    </p:spTree>
    <p:extLst>
      <p:ext uri="{BB962C8B-B14F-4D97-AF65-F5344CB8AC3E}">
        <p14:creationId xmlns:p14="http://schemas.microsoft.com/office/powerpoint/2010/main" val="57153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Naïve Bayes</a:t>
            </a:r>
          </a:p>
        </p:txBody>
      </p:sp>
      <p:sp>
        <p:nvSpPr>
          <p:cNvPr id="27653" name="Rectangle 5"/>
          <p:cNvSpPr>
            <a:spLocks noGrp="1" noChangeArrowheads="1"/>
          </p:cNvSpPr>
          <p:nvPr>
            <p:ph type="subTitle" idx="1"/>
          </p:nvPr>
        </p:nvSpPr>
        <p:spPr>
          <a:xfrm>
            <a:off x="477520" y="1422400"/>
            <a:ext cx="8199120" cy="5211482"/>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p:txBody>
      </p:sp>
      <p:pic>
        <p:nvPicPr>
          <p:cNvPr id="35842" name="Picture 2" descr="https://lh5.googleusercontent.com/2wpqOyC_DSPGexUGv8VX1sM9BTIs830-zN9sC8ihHl4Fqjdh3Zsw7GtL73pwwFslur7k7n9PGeHSVC0VtqCK8o0j7jjc7PZoEyfDq-HBBKJvyljQKlrtlsxuarqCuY3O_BCzqRPi">
            <a:extLst>
              <a:ext uri="{FF2B5EF4-FFF2-40B4-BE49-F238E27FC236}">
                <a16:creationId xmlns:a16="http://schemas.microsoft.com/office/drawing/2014/main" id="{AA1BA225-140F-4418-A8E2-3CF4C0E32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29" y="2052103"/>
            <a:ext cx="8942471" cy="2753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16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Preprocessing</a:t>
            </a:r>
          </a:p>
        </p:txBody>
      </p:sp>
      <p:sp>
        <p:nvSpPr>
          <p:cNvPr id="27653" name="Rectangle 5"/>
          <p:cNvSpPr>
            <a:spLocks noGrp="1" noChangeArrowheads="1"/>
          </p:cNvSpPr>
          <p:nvPr>
            <p:ph type="subTitle" idx="1"/>
          </p:nvPr>
        </p:nvSpPr>
        <p:spPr>
          <a:xfrm>
            <a:off x="477520" y="1422400"/>
            <a:ext cx="8199120" cy="5211482"/>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457200" lvl="1" indent="0">
              <a:buNone/>
            </a:pPr>
            <a:r>
              <a:rPr lang="en-US" dirty="0"/>
              <a:t>An initial step in text and sentiment classification is pre-processing. A significant amount of techniques is applied to data in order to reduce the noise of text, reduce dimensionality, and assist in the improvement of classification effectiveness. The most popular techniques include:</a:t>
            </a:r>
            <a:endParaRPr lang="en-US" sz="2000" dirty="0"/>
          </a:p>
          <a:p>
            <a:pPr lvl="1"/>
            <a:r>
              <a:rPr lang="en-US" sz="2000" dirty="0"/>
              <a:t>Remove numbers</a:t>
            </a:r>
          </a:p>
          <a:p>
            <a:pPr lvl="1"/>
            <a:r>
              <a:rPr lang="en-US" sz="2000" dirty="0"/>
              <a:t>Stemming</a:t>
            </a:r>
          </a:p>
          <a:p>
            <a:pPr lvl="1"/>
            <a:r>
              <a:rPr lang="en-US" sz="2000" dirty="0"/>
              <a:t>Part of speech tagging</a:t>
            </a:r>
          </a:p>
          <a:p>
            <a:pPr lvl="1"/>
            <a:r>
              <a:rPr lang="en-US" sz="2000" dirty="0"/>
              <a:t>Remove punctuation</a:t>
            </a:r>
          </a:p>
          <a:p>
            <a:pPr lvl="1"/>
            <a:r>
              <a:rPr lang="en-US" sz="2000" dirty="0"/>
              <a:t>Lowercase</a:t>
            </a:r>
          </a:p>
          <a:p>
            <a:pPr lvl="1"/>
            <a:r>
              <a:rPr lang="en-US" sz="2000" dirty="0"/>
              <a:t>Remove </a:t>
            </a:r>
            <a:r>
              <a:rPr lang="en-US" sz="2000" dirty="0" err="1"/>
              <a:t>stopwords</a:t>
            </a:r>
            <a:endParaRPr lang="en-US" sz="2000" dirty="0"/>
          </a:p>
          <a:p>
            <a:br>
              <a:rPr lang="en-US" dirty="0"/>
            </a:br>
            <a:endParaRPr lang="en-US" altLang="en-US" dirty="0"/>
          </a:p>
        </p:txBody>
      </p:sp>
    </p:spTree>
    <p:extLst>
      <p:ext uri="{BB962C8B-B14F-4D97-AF65-F5344CB8AC3E}">
        <p14:creationId xmlns:p14="http://schemas.microsoft.com/office/powerpoint/2010/main" val="417941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Naïve Bayes</a:t>
            </a:r>
          </a:p>
        </p:txBody>
      </p:sp>
      <p:pic>
        <p:nvPicPr>
          <p:cNvPr id="2" name="Picture 1">
            <a:extLst>
              <a:ext uri="{FF2B5EF4-FFF2-40B4-BE49-F238E27FC236}">
                <a16:creationId xmlns:a16="http://schemas.microsoft.com/office/drawing/2014/main" id="{0C40FEFF-8125-4484-AD3E-803217B2E164}"/>
              </a:ext>
            </a:extLst>
          </p:cNvPr>
          <p:cNvPicPr>
            <a:picLocks noChangeAspect="1"/>
          </p:cNvPicPr>
          <p:nvPr/>
        </p:nvPicPr>
        <p:blipFill>
          <a:blip r:embed="rId3"/>
          <a:stretch>
            <a:fillRect/>
          </a:stretch>
        </p:blipFill>
        <p:spPr>
          <a:xfrm>
            <a:off x="467360" y="1721223"/>
            <a:ext cx="7903242" cy="1452283"/>
          </a:xfrm>
          <a:prstGeom prst="rect">
            <a:avLst/>
          </a:prstGeom>
        </p:spPr>
      </p:pic>
      <p:sp>
        <p:nvSpPr>
          <p:cNvPr id="27653" name="Rectangle 5"/>
          <p:cNvSpPr>
            <a:spLocks noGrp="1" noChangeArrowheads="1"/>
          </p:cNvSpPr>
          <p:nvPr>
            <p:ph type="subTitle" idx="1"/>
          </p:nvPr>
        </p:nvSpPr>
        <p:spPr>
          <a:xfrm>
            <a:off x="477520" y="1422400"/>
            <a:ext cx="8199120" cy="5211482"/>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r>
              <a:rPr lang="en-US" altLang="en-US" dirty="0"/>
              <a:t>Naïve Bayes‘  classifier is a probabilistic classifier based on the Bayes‘  theorem, considering Naïve (Strong) independence assumption  Sentiment analysis process</a:t>
            </a:r>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p:txBody>
      </p:sp>
      <p:pic>
        <p:nvPicPr>
          <p:cNvPr id="4" name="Picture 3">
            <a:extLst>
              <a:ext uri="{FF2B5EF4-FFF2-40B4-BE49-F238E27FC236}">
                <a16:creationId xmlns:a16="http://schemas.microsoft.com/office/drawing/2014/main" id="{D0F196DB-2333-4334-9473-E6E738AC23E6}"/>
              </a:ext>
            </a:extLst>
          </p:cNvPr>
          <p:cNvPicPr>
            <a:picLocks noChangeAspect="1"/>
          </p:cNvPicPr>
          <p:nvPr/>
        </p:nvPicPr>
        <p:blipFill>
          <a:blip r:embed="rId4"/>
          <a:stretch>
            <a:fillRect/>
          </a:stretch>
        </p:blipFill>
        <p:spPr>
          <a:xfrm>
            <a:off x="2327228" y="3720353"/>
            <a:ext cx="4087905" cy="1237129"/>
          </a:xfrm>
          <a:prstGeom prst="rect">
            <a:avLst/>
          </a:prstGeom>
        </p:spPr>
      </p:pic>
    </p:spTree>
    <p:extLst>
      <p:ext uri="{BB962C8B-B14F-4D97-AF65-F5344CB8AC3E}">
        <p14:creationId xmlns:p14="http://schemas.microsoft.com/office/powerpoint/2010/main" val="181142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Naïve Bayes</a:t>
            </a:r>
          </a:p>
        </p:txBody>
      </p:sp>
      <p:sp>
        <p:nvSpPr>
          <p:cNvPr id="27653" name="Rectangle 5"/>
          <p:cNvSpPr>
            <a:spLocks noGrp="1" noChangeArrowheads="1"/>
          </p:cNvSpPr>
          <p:nvPr>
            <p:ph type="subTitle" idx="1"/>
          </p:nvPr>
        </p:nvSpPr>
        <p:spPr>
          <a:xfrm>
            <a:off x="477520" y="1422400"/>
            <a:ext cx="8199120" cy="5211482"/>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457200" lvl="1" indent="0">
              <a:lnSpc>
                <a:spcPct val="90000"/>
              </a:lnSpc>
              <a:buNone/>
            </a:pPr>
            <a:endParaRPr lang="en-US" altLang="en-US" dirty="0">
              <a:latin typeface="Courier"/>
            </a:endParaRPr>
          </a:p>
          <a:p>
            <a:pPr marL="457200" lvl="1" indent="0">
              <a:lnSpc>
                <a:spcPct val="90000"/>
              </a:lnSpc>
              <a:buNone/>
            </a:pPr>
            <a:endParaRPr lang="en-US" altLang="en-US" dirty="0">
              <a:latin typeface="Courier"/>
            </a:endParaRPr>
          </a:p>
          <a:p>
            <a:pPr marL="457200" lvl="1" indent="0">
              <a:lnSpc>
                <a:spcPct val="90000"/>
              </a:lnSpc>
              <a:buNone/>
            </a:pPr>
            <a:endParaRPr lang="en-US" altLang="en-US" dirty="0">
              <a:latin typeface="Courier"/>
            </a:endParaRPr>
          </a:p>
          <a:p>
            <a:pPr marL="457200" lvl="1" indent="0">
              <a:lnSpc>
                <a:spcPct val="90000"/>
              </a:lnSpc>
              <a:buNone/>
            </a:pPr>
            <a:endParaRPr lang="en-US" altLang="en-US" dirty="0">
              <a:latin typeface="Courier"/>
            </a:endParaRPr>
          </a:p>
          <a:p>
            <a:pPr marL="457200" lvl="1" indent="0">
              <a:lnSpc>
                <a:spcPct val="90000"/>
              </a:lnSpc>
              <a:buNone/>
            </a:pPr>
            <a:endParaRPr lang="en-US" altLang="en-US" dirty="0">
              <a:latin typeface="Courier"/>
            </a:endParaRPr>
          </a:p>
          <a:p>
            <a:pPr marL="457200" lvl="1" indent="0">
              <a:lnSpc>
                <a:spcPct val="90000"/>
              </a:lnSpc>
              <a:buNone/>
            </a:pPr>
            <a:endParaRPr lang="en-US" altLang="en-US" dirty="0">
              <a:latin typeface="Courier"/>
            </a:endParaRPr>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solidFill>
                <a:schemeClr val="tx1"/>
              </a:solidFill>
              <a:latin typeface="Courier"/>
              <a:ea typeface="ＭＳ Ｐゴシック" pitchFamily="-84" charset="-128"/>
            </a:endParaRPr>
          </a:p>
        </p:txBody>
      </p:sp>
      <p:sp>
        <p:nvSpPr>
          <p:cNvPr id="5" name="Rectangle 4">
            <a:extLst>
              <a:ext uri="{FF2B5EF4-FFF2-40B4-BE49-F238E27FC236}">
                <a16:creationId xmlns:a16="http://schemas.microsoft.com/office/drawing/2014/main" id="{633C4248-2E06-4027-B985-EF727370F9F0}"/>
              </a:ext>
            </a:extLst>
          </p:cNvPr>
          <p:cNvSpPr/>
          <p:nvPr/>
        </p:nvSpPr>
        <p:spPr>
          <a:xfrm>
            <a:off x="878541" y="1422400"/>
            <a:ext cx="7602071" cy="3970318"/>
          </a:xfrm>
          <a:prstGeom prst="rect">
            <a:avLst/>
          </a:prstGeom>
        </p:spPr>
        <p:txBody>
          <a:bodyPr wrap="square">
            <a:spAutoFit/>
          </a:bodyPr>
          <a:lstStyle/>
          <a:p>
            <a:pPr marL="742950" lvl="1" indent="-285750">
              <a:buFont typeface="Arial" panose="020B0604020202020204" pitchFamily="34" charset="0"/>
              <a:buChar char="•"/>
            </a:pPr>
            <a:r>
              <a:rPr lang="en-US" sz="3600" dirty="0">
                <a:latin typeface="Calibri" charset="0"/>
              </a:rPr>
              <a:t>From training corpus, extract </a:t>
            </a:r>
            <a:r>
              <a:rPr lang="en-US" sz="3600" i="1" dirty="0">
                <a:latin typeface="Times New Roman" charset="0"/>
              </a:rPr>
              <a:t>Vocabulary</a:t>
            </a:r>
          </a:p>
          <a:p>
            <a:pPr marL="742950" lvl="1" indent="-285750">
              <a:buFont typeface="Arial" panose="020B0604020202020204" pitchFamily="34" charset="0"/>
              <a:buChar char="•"/>
            </a:pPr>
            <a:r>
              <a:rPr lang="en-US" sz="3600" dirty="0">
                <a:latin typeface="Calibri" charset="0"/>
              </a:rPr>
              <a:t>Calculate P(</a:t>
            </a:r>
            <a:r>
              <a:rPr lang="en-US" sz="3600" dirty="0" err="1">
                <a:latin typeface="Calibri" charset="0"/>
              </a:rPr>
              <a:t>cj</a:t>
            </a:r>
            <a:r>
              <a:rPr lang="en-US" sz="3600" dirty="0">
                <a:latin typeface="Calibri" charset="0"/>
              </a:rPr>
              <a:t>) terms</a:t>
            </a:r>
          </a:p>
          <a:p>
            <a:pPr marL="1200150" lvl="2" indent="-285750">
              <a:buFont typeface="Arial" panose="020B0604020202020204" pitchFamily="34" charset="0"/>
              <a:buChar char="•"/>
            </a:pPr>
            <a:r>
              <a:rPr lang="en-US" sz="3600" dirty="0">
                <a:latin typeface="Calibri" charset="0"/>
              </a:rPr>
              <a:t>For each </a:t>
            </a:r>
            <a:r>
              <a:rPr lang="en-US" sz="3600" dirty="0" err="1">
                <a:latin typeface="Calibri" charset="0"/>
              </a:rPr>
              <a:t>cj</a:t>
            </a:r>
            <a:r>
              <a:rPr lang="en-US" sz="3600" dirty="0">
                <a:latin typeface="Calibri" charset="0"/>
              </a:rPr>
              <a:t> in C do</a:t>
            </a:r>
          </a:p>
          <a:p>
            <a:pPr marL="1657350" lvl="3" indent="-285750">
              <a:buFont typeface="Arial" panose="020B0604020202020204" pitchFamily="34" charset="0"/>
              <a:buChar char="•"/>
            </a:pPr>
            <a:r>
              <a:rPr lang="en-US" sz="3600" dirty="0">
                <a:latin typeface="Calibri" charset="0"/>
              </a:rPr>
              <a:t> </a:t>
            </a:r>
            <a:r>
              <a:rPr lang="en-US" sz="3600" dirty="0" err="1">
                <a:latin typeface="Calibri" charset="0"/>
              </a:rPr>
              <a:t>docsj</a:t>
            </a:r>
            <a:r>
              <a:rPr lang="en-US" sz="3600" dirty="0">
                <a:latin typeface="Calibri" charset="0"/>
              </a:rPr>
              <a:t> </a:t>
            </a:r>
            <a:r>
              <a:rPr lang="en-US" sz="3600" dirty="0">
                <a:latin typeface="Calibri" charset="0"/>
                <a:sym typeface="Wingdings" panose="05000000000000000000" pitchFamily="2" charset="2"/>
              </a:rPr>
              <a:t></a:t>
            </a:r>
            <a:r>
              <a:rPr lang="en-US" sz="3600" dirty="0">
                <a:latin typeface="Calibri" charset="0"/>
              </a:rPr>
              <a:t>all docs with  class =</a:t>
            </a:r>
            <a:r>
              <a:rPr lang="en-US" sz="3600" dirty="0" err="1">
                <a:latin typeface="Calibri" charset="0"/>
              </a:rPr>
              <a:t>cj</a:t>
            </a:r>
            <a:endParaRPr lang="en-US" sz="3600" dirty="0">
              <a:latin typeface="Calibri" charset="0"/>
            </a:endParaRPr>
          </a:p>
          <a:p>
            <a:pPr marL="742950" lvl="1" indent="-285750">
              <a:buFont typeface="Arial" panose="020B0604020202020204" pitchFamily="34" charset="0"/>
              <a:buChar char="•"/>
            </a:pPr>
            <a:endParaRPr lang="en-US" sz="3600" dirty="0">
              <a:latin typeface="Calibri" charset="0"/>
            </a:endParaRPr>
          </a:p>
          <a:p>
            <a:pPr marL="742950" lvl="1" indent="-285750">
              <a:buFont typeface="Arial" panose="020B0604020202020204" pitchFamily="34" charset="0"/>
              <a:buChar char="•"/>
            </a:pPr>
            <a:endParaRPr lang="en-US" sz="3600" dirty="0"/>
          </a:p>
        </p:txBody>
      </p:sp>
      <p:pic>
        <p:nvPicPr>
          <p:cNvPr id="6" name="Picture 5">
            <a:extLst>
              <a:ext uri="{FF2B5EF4-FFF2-40B4-BE49-F238E27FC236}">
                <a16:creationId xmlns:a16="http://schemas.microsoft.com/office/drawing/2014/main" id="{7E47257E-8952-48B8-AC17-4AC075DB076A}"/>
              </a:ext>
            </a:extLst>
          </p:cNvPr>
          <p:cNvPicPr>
            <a:picLocks noChangeAspect="1"/>
          </p:cNvPicPr>
          <p:nvPr/>
        </p:nvPicPr>
        <p:blipFill>
          <a:blip r:embed="rId4"/>
          <a:stretch>
            <a:fillRect/>
          </a:stretch>
        </p:blipFill>
        <p:spPr>
          <a:xfrm>
            <a:off x="2577328" y="4374776"/>
            <a:ext cx="3877260" cy="810327"/>
          </a:xfrm>
          <a:prstGeom prst="rect">
            <a:avLst/>
          </a:prstGeom>
        </p:spPr>
      </p:pic>
      <p:pic>
        <p:nvPicPr>
          <p:cNvPr id="7" name="Picture 6">
            <a:extLst>
              <a:ext uri="{FF2B5EF4-FFF2-40B4-BE49-F238E27FC236}">
                <a16:creationId xmlns:a16="http://schemas.microsoft.com/office/drawing/2014/main" id="{55360751-5302-4383-9C3E-12C55668D93A}"/>
              </a:ext>
            </a:extLst>
          </p:cNvPr>
          <p:cNvPicPr>
            <a:picLocks noChangeAspect="1"/>
          </p:cNvPicPr>
          <p:nvPr/>
        </p:nvPicPr>
        <p:blipFill>
          <a:blip r:embed="rId5"/>
          <a:stretch>
            <a:fillRect/>
          </a:stretch>
        </p:blipFill>
        <p:spPr>
          <a:xfrm>
            <a:off x="2579488" y="5507365"/>
            <a:ext cx="3875100" cy="846935"/>
          </a:xfrm>
          <a:prstGeom prst="rect">
            <a:avLst/>
          </a:prstGeom>
        </p:spPr>
      </p:pic>
    </p:spTree>
    <p:extLst>
      <p:ext uri="{BB962C8B-B14F-4D97-AF65-F5344CB8AC3E}">
        <p14:creationId xmlns:p14="http://schemas.microsoft.com/office/powerpoint/2010/main" val="409904603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Naïve Bayes</a:t>
            </a:r>
          </a:p>
        </p:txBody>
      </p:sp>
      <p:sp>
        <p:nvSpPr>
          <p:cNvPr id="27653" name="Rectangle 5"/>
          <p:cNvSpPr>
            <a:spLocks noGrp="1" noChangeArrowheads="1"/>
          </p:cNvSpPr>
          <p:nvPr>
            <p:ph type="subTitle" idx="1"/>
          </p:nvPr>
        </p:nvSpPr>
        <p:spPr>
          <a:xfrm>
            <a:off x="477520" y="1422400"/>
            <a:ext cx="8199120" cy="5211482"/>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457200" lvl="1" indent="0">
              <a:lnSpc>
                <a:spcPct val="90000"/>
              </a:lnSpc>
              <a:buNone/>
            </a:pPr>
            <a:endParaRPr lang="en-US" altLang="en-US" dirty="0">
              <a:latin typeface="Courier"/>
            </a:endParaRPr>
          </a:p>
          <a:p>
            <a:pPr marL="457200" lvl="1" indent="0">
              <a:lnSpc>
                <a:spcPct val="90000"/>
              </a:lnSpc>
              <a:buNone/>
            </a:pPr>
            <a:endParaRPr lang="en-US" altLang="en-US" dirty="0">
              <a:latin typeface="Courier"/>
            </a:endParaRPr>
          </a:p>
          <a:p>
            <a:pPr marL="457200" lvl="1" indent="0">
              <a:lnSpc>
                <a:spcPct val="90000"/>
              </a:lnSpc>
              <a:buNone/>
            </a:pPr>
            <a:endParaRPr lang="en-US" altLang="en-US" dirty="0">
              <a:latin typeface="Courier"/>
            </a:endParaRPr>
          </a:p>
          <a:p>
            <a:pPr marL="457200" lvl="1" indent="0">
              <a:lnSpc>
                <a:spcPct val="90000"/>
              </a:lnSpc>
              <a:buNone/>
            </a:pPr>
            <a:endParaRPr lang="en-US" altLang="en-US" dirty="0">
              <a:latin typeface="Courier"/>
            </a:endParaRPr>
          </a:p>
          <a:p>
            <a:pPr marL="457200" lvl="1" indent="0">
              <a:lnSpc>
                <a:spcPct val="90000"/>
              </a:lnSpc>
              <a:buNone/>
            </a:pPr>
            <a:endParaRPr lang="en-US" altLang="en-US" dirty="0">
              <a:latin typeface="Courier"/>
            </a:endParaRPr>
          </a:p>
          <a:p>
            <a:pPr marL="457200" lvl="1" indent="0">
              <a:lnSpc>
                <a:spcPct val="90000"/>
              </a:lnSpc>
              <a:buNone/>
            </a:pPr>
            <a:endParaRPr lang="en-US" altLang="en-US" dirty="0">
              <a:latin typeface="Courier"/>
            </a:endParaRPr>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solidFill>
                <a:schemeClr val="tx1"/>
              </a:solidFill>
              <a:latin typeface="Courier"/>
              <a:ea typeface="ＭＳ Ｐゴシック" pitchFamily="-84" charset="-128"/>
            </a:endParaRPr>
          </a:p>
        </p:txBody>
      </p:sp>
      <p:sp>
        <p:nvSpPr>
          <p:cNvPr id="5" name="Rectangle 4">
            <a:extLst>
              <a:ext uri="{FF2B5EF4-FFF2-40B4-BE49-F238E27FC236}">
                <a16:creationId xmlns:a16="http://schemas.microsoft.com/office/drawing/2014/main" id="{633C4248-2E06-4027-B985-EF727370F9F0}"/>
              </a:ext>
            </a:extLst>
          </p:cNvPr>
          <p:cNvSpPr/>
          <p:nvPr/>
        </p:nvSpPr>
        <p:spPr>
          <a:xfrm>
            <a:off x="878541" y="1422400"/>
            <a:ext cx="7602071" cy="2862322"/>
          </a:xfrm>
          <a:prstGeom prst="rect">
            <a:avLst/>
          </a:prstGeom>
        </p:spPr>
        <p:txBody>
          <a:bodyPr wrap="square">
            <a:spAutoFit/>
          </a:bodyPr>
          <a:lstStyle/>
          <a:p>
            <a:pPr marL="742950" lvl="1" indent="-285750">
              <a:buFont typeface="Arial" panose="020B0604020202020204" pitchFamily="34" charset="0"/>
              <a:buChar char="•"/>
            </a:pPr>
            <a:r>
              <a:rPr lang="en-US" sz="3600" dirty="0">
                <a:latin typeface="Calibri" charset="0"/>
              </a:rPr>
              <a:t>First remove all duplicate words from d</a:t>
            </a:r>
          </a:p>
          <a:p>
            <a:pPr marL="742950" lvl="1" indent="-285750">
              <a:buFont typeface="Arial" panose="020B0604020202020204" pitchFamily="34" charset="0"/>
              <a:buChar char="•"/>
            </a:pPr>
            <a:r>
              <a:rPr lang="en-US" sz="3600" dirty="0">
                <a:latin typeface="Calibri" charset="0"/>
              </a:rPr>
              <a:t>Then compute NB using the same equation: </a:t>
            </a:r>
          </a:p>
          <a:p>
            <a:pPr lvl="1"/>
            <a:endParaRPr lang="en-US" sz="3600" dirty="0"/>
          </a:p>
        </p:txBody>
      </p:sp>
      <p:pic>
        <p:nvPicPr>
          <p:cNvPr id="2" name="Picture 1">
            <a:extLst>
              <a:ext uri="{FF2B5EF4-FFF2-40B4-BE49-F238E27FC236}">
                <a16:creationId xmlns:a16="http://schemas.microsoft.com/office/drawing/2014/main" id="{B36A33CB-54EE-4017-9520-E57BDF769F1F}"/>
              </a:ext>
            </a:extLst>
          </p:cNvPr>
          <p:cNvPicPr>
            <a:picLocks noChangeAspect="1"/>
          </p:cNvPicPr>
          <p:nvPr/>
        </p:nvPicPr>
        <p:blipFill>
          <a:blip r:embed="rId4"/>
          <a:stretch>
            <a:fillRect/>
          </a:stretch>
        </p:blipFill>
        <p:spPr>
          <a:xfrm>
            <a:off x="2368753" y="4253346"/>
            <a:ext cx="4944376" cy="896500"/>
          </a:xfrm>
          <a:prstGeom prst="rect">
            <a:avLst/>
          </a:prstGeom>
        </p:spPr>
      </p:pic>
    </p:spTree>
    <p:extLst>
      <p:ext uri="{BB962C8B-B14F-4D97-AF65-F5344CB8AC3E}">
        <p14:creationId xmlns:p14="http://schemas.microsoft.com/office/powerpoint/2010/main" val="41776636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Cross-Validation</a:t>
            </a:r>
          </a:p>
        </p:txBody>
      </p:sp>
      <p:sp>
        <p:nvSpPr>
          <p:cNvPr id="27653" name="Rectangle 5"/>
          <p:cNvSpPr>
            <a:spLocks noGrp="1" noChangeArrowheads="1"/>
          </p:cNvSpPr>
          <p:nvPr>
            <p:ph type="subTitle" idx="1"/>
          </p:nvPr>
        </p:nvSpPr>
        <p:spPr>
          <a:xfrm>
            <a:off x="477520" y="1422400"/>
            <a:ext cx="8199120" cy="5211482"/>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457200" lvl="1" indent="0">
              <a:lnSpc>
                <a:spcPct val="90000"/>
              </a:lnSpc>
              <a:buNone/>
            </a:pPr>
            <a:endParaRPr lang="en-US" altLang="en-US" dirty="0"/>
          </a:p>
          <a:p>
            <a:pPr marL="457200" lvl="1" indent="0">
              <a:lnSpc>
                <a:spcPct val="90000"/>
              </a:lnSpc>
              <a:buNone/>
            </a:pPr>
            <a:endParaRPr lang="en-US" altLang="en-US" dirty="0"/>
          </a:p>
          <a:p>
            <a:r>
              <a:rPr lang="en-US" dirty="0"/>
              <a:t>Break up data into 10 folds</a:t>
            </a:r>
          </a:p>
          <a:p>
            <a:pPr lvl="1"/>
            <a:r>
              <a:rPr lang="en-US" dirty="0"/>
              <a:t>(Equal positive and negative inside each fold?)</a:t>
            </a:r>
          </a:p>
          <a:p>
            <a:r>
              <a:rPr lang="en-US" dirty="0"/>
              <a:t>For each fold</a:t>
            </a:r>
          </a:p>
          <a:p>
            <a:pPr lvl="1"/>
            <a:r>
              <a:rPr lang="en-US" dirty="0"/>
              <a:t>Choose the fold as a temporary test set</a:t>
            </a:r>
          </a:p>
          <a:p>
            <a:pPr lvl="1"/>
            <a:r>
              <a:rPr lang="en-US" dirty="0"/>
              <a:t>Train on 9 folds, compute performance on the test fold</a:t>
            </a:r>
          </a:p>
          <a:p>
            <a:r>
              <a:rPr lang="en-US" dirty="0"/>
              <a:t>Report average performance of the 10 runs</a:t>
            </a:r>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p:txBody>
      </p:sp>
    </p:spTree>
    <p:extLst>
      <p:ext uri="{BB962C8B-B14F-4D97-AF65-F5344CB8AC3E}">
        <p14:creationId xmlns:p14="http://schemas.microsoft.com/office/powerpoint/2010/main" val="3253045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Cross-Validation</a:t>
            </a:r>
          </a:p>
        </p:txBody>
      </p:sp>
      <p:sp>
        <p:nvSpPr>
          <p:cNvPr id="27653" name="Rectangle 5"/>
          <p:cNvSpPr>
            <a:spLocks noGrp="1" noChangeArrowheads="1"/>
          </p:cNvSpPr>
          <p:nvPr>
            <p:ph type="subTitle" idx="1"/>
          </p:nvPr>
        </p:nvSpPr>
        <p:spPr>
          <a:xfrm>
            <a:off x="477520" y="1422400"/>
            <a:ext cx="8199120" cy="5211482"/>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a:p>
            <a:pPr marL="457200" lvl="1" indent="0">
              <a:lnSpc>
                <a:spcPct val="90000"/>
              </a:lnSpc>
              <a:buNone/>
            </a:pPr>
            <a:endParaRPr lang="en-US" altLang="en-US" dirty="0"/>
          </a:p>
        </p:txBody>
      </p:sp>
      <p:pic>
        <p:nvPicPr>
          <p:cNvPr id="4" name="Picture 3" descr="crossvalidation.pdf">
            <a:extLst>
              <a:ext uri="{FF2B5EF4-FFF2-40B4-BE49-F238E27FC236}">
                <a16:creationId xmlns:a16="http://schemas.microsoft.com/office/drawing/2014/main" id="{012BC6B0-EE95-485C-B82B-B3217E391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65" y="1942166"/>
            <a:ext cx="6490447" cy="4171950"/>
          </a:xfrm>
          <a:prstGeom prst="rect">
            <a:avLst/>
          </a:prstGeom>
        </p:spPr>
      </p:pic>
    </p:spTree>
    <p:extLst>
      <p:ext uri="{BB962C8B-B14F-4D97-AF65-F5344CB8AC3E}">
        <p14:creationId xmlns:p14="http://schemas.microsoft.com/office/powerpoint/2010/main" val="2828609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6AA27A-752F-4114-BFAE-355A65D548FB}"/>
              </a:ext>
            </a:extLst>
          </p:cNvPr>
          <p:cNvSpPr>
            <a:spLocks noGrp="1"/>
          </p:cNvSpPr>
          <p:nvPr>
            <p:ph type="ctrTitle"/>
          </p:nvPr>
        </p:nvSpPr>
        <p:spPr/>
        <p:txBody>
          <a:bodyPr/>
          <a:lstStyle/>
          <a:p>
            <a:r>
              <a:rPr lang="en-US" sz="3200" dirty="0"/>
              <a:t>KNN</a:t>
            </a:r>
          </a:p>
        </p:txBody>
      </p:sp>
      <p:sp>
        <p:nvSpPr>
          <p:cNvPr id="7" name="Subtitle 6">
            <a:extLst>
              <a:ext uri="{FF2B5EF4-FFF2-40B4-BE49-F238E27FC236}">
                <a16:creationId xmlns:a16="http://schemas.microsoft.com/office/drawing/2014/main" id="{68426F2A-010F-41E5-97E7-6475F51A0C2A}"/>
              </a:ext>
            </a:extLst>
          </p:cNvPr>
          <p:cNvSpPr>
            <a:spLocks noGrp="1"/>
          </p:cNvSpPr>
          <p:nvPr>
            <p:ph type="subTitle" idx="1"/>
          </p:nvPr>
        </p:nvSpPr>
        <p:spPr>
          <a:xfrm>
            <a:off x="614363" y="1580606"/>
            <a:ext cx="8018193" cy="4891911"/>
          </a:xfrm>
        </p:spPr>
        <p:txBody>
          <a:bodyPr/>
          <a:lstStyle/>
          <a:p>
            <a:pPr>
              <a:buFont typeface="Arial" panose="020B0604020202020204" pitchFamily="34" charset="0"/>
              <a:buChar char="•"/>
            </a:pPr>
            <a:r>
              <a:rPr lang="en-US" sz="2400" dirty="0">
                <a:solidFill>
                  <a:srgbClr val="000000"/>
                </a:solidFill>
              </a:rPr>
              <a:t>K-NN is a type of instance-based learning, or lazy learning where the function is only approximated locally and all computation is deferred until classification. </a:t>
            </a:r>
          </a:p>
          <a:p>
            <a:pPr marL="0" indent="0"/>
            <a:endParaRPr lang="en-US" sz="2400" dirty="0">
              <a:solidFill>
                <a:srgbClr val="000000"/>
              </a:solidFill>
            </a:endParaRPr>
          </a:p>
          <a:p>
            <a:pPr>
              <a:buFont typeface="Arial" panose="020B0604020202020204" pitchFamily="34" charset="0"/>
              <a:buChar char="•"/>
            </a:pPr>
            <a:r>
              <a:rPr lang="en-US" sz="2400" dirty="0">
                <a:solidFill>
                  <a:srgbClr val="000000"/>
                </a:solidFill>
              </a:rPr>
              <a:t>In case of classification the output is class membership the object is classified by a majority vote of its neighbours, with the object being assigned to the class most common among its k nearest neighbours. </a:t>
            </a:r>
          </a:p>
          <a:p>
            <a:pPr>
              <a:buFont typeface="Arial" panose="020B0604020202020204" pitchFamily="34" charset="0"/>
              <a:buChar char="•"/>
            </a:pPr>
            <a:endParaRPr lang="en-US" sz="2400" dirty="0">
              <a:solidFill>
                <a:srgbClr val="000000"/>
              </a:solidFill>
            </a:endParaRPr>
          </a:p>
          <a:p>
            <a:pPr>
              <a:buFont typeface="Arial" panose="020B0604020202020204" pitchFamily="34" charset="0"/>
              <a:buChar char="•"/>
            </a:pPr>
            <a:r>
              <a:rPr lang="en-US" sz="2400" dirty="0">
                <a:solidFill>
                  <a:srgbClr val="000000"/>
                </a:solidFill>
              </a:rPr>
              <a:t>This rule simply retains the entire training set during learning and assigns to each query a class represented by the majority label of its k-nearest neighbours in the training set.</a:t>
            </a:r>
          </a:p>
          <a:p>
            <a:pPr>
              <a:buFont typeface="Arial" panose="020B0604020202020204" pitchFamily="34" charset="0"/>
              <a:buChar char="•"/>
            </a:pPr>
            <a:endParaRPr lang="en-US" sz="2400" dirty="0">
              <a:solidFill>
                <a:srgbClr val="000000"/>
              </a:solidFill>
            </a:endParaRPr>
          </a:p>
          <a:p>
            <a:endParaRPr lang="en-US" sz="2000" dirty="0"/>
          </a:p>
        </p:txBody>
      </p:sp>
    </p:spTree>
    <p:extLst>
      <p:ext uri="{BB962C8B-B14F-4D97-AF65-F5344CB8AC3E}">
        <p14:creationId xmlns:p14="http://schemas.microsoft.com/office/powerpoint/2010/main" val="216094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Introduction</a:t>
            </a:r>
          </a:p>
        </p:txBody>
      </p:sp>
      <p:sp>
        <p:nvSpPr>
          <p:cNvPr id="27653" name="Rectangle 5"/>
          <p:cNvSpPr>
            <a:spLocks noGrp="1" noChangeArrowheads="1"/>
          </p:cNvSpPr>
          <p:nvPr>
            <p:ph type="subTitle" idx="1"/>
          </p:nvPr>
        </p:nvSpPr>
        <p:spPr>
          <a:xfrm>
            <a:off x="477520" y="1422400"/>
            <a:ext cx="8199120" cy="489712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0" indent="0" eaLnBrk="1" hangingPunct="1">
              <a:defRPr/>
            </a:pPr>
            <a:r>
              <a:rPr lang="en-US" dirty="0">
                <a:cs typeface="+mn-cs"/>
              </a:rPr>
              <a:t>Sentiment Analysis</a:t>
            </a:r>
          </a:p>
          <a:p>
            <a:pPr marL="571500" indent="-571500" eaLnBrk="1" hangingPunct="1">
              <a:buFont typeface="Arial" panose="020B0604020202020204" pitchFamily="34" charset="0"/>
              <a:buChar char="•"/>
              <a:defRPr/>
            </a:pPr>
            <a:r>
              <a:rPr lang="en-US" altLang="en-US" sz="3200" dirty="0"/>
              <a:t>A thought, view, or attitude, especially one based mainly on emotion instead of reason</a:t>
            </a:r>
            <a:endParaRPr lang="en-US" altLang="en-US" sz="3200" dirty="0">
              <a:cs typeface="+mn-cs"/>
            </a:endParaRPr>
          </a:p>
          <a:p>
            <a:pPr marL="571500" indent="-571500" eaLnBrk="1" hangingPunct="1">
              <a:buFont typeface="Arial" panose="020B0604020202020204" pitchFamily="34" charset="0"/>
              <a:buChar char="•"/>
              <a:defRPr/>
            </a:pPr>
            <a:r>
              <a:rPr lang="en-US" altLang="en-US" sz="3200" dirty="0"/>
              <a:t>Use of natural language processing (NLP) and computational techniques to automate the extraction or classification of sentiment from typically unstructured text</a:t>
            </a:r>
          </a:p>
          <a:p>
            <a:pPr marL="0" indent="0" eaLnBrk="1" hangingPunct="1">
              <a:defRPr/>
            </a:pPr>
            <a:endParaRPr lang="en-US" altLang="en-US" sz="3200" baseline="30000" dirty="0"/>
          </a:p>
        </p:txBody>
      </p:sp>
    </p:spTree>
    <p:extLst>
      <p:ext uri="{BB962C8B-B14F-4D97-AF65-F5344CB8AC3E}">
        <p14:creationId xmlns:p14="http://schemas.microsoft.com/office/powerpoint/2010/main" val="3212449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6AA27A-752F-4114-BFAE-355A65D548FB}"/>
              </a:ext>
            </a:extLst>
          </p:cNvPr>
          <p:cNvSpPr>
            <a:spLocks noGrp="1"/>
          </p:cNvSpPr>
          <p:nvPr>
            <p:ph type="ctrTitle"/>
          </p:nvPr>
        </p:nvSpPr>
        <p:spPr/>
        <p:txBody>
          <a:bodyPr/>
          <a:lstStyle/>
          <a:p>
            <a:r>
              <a:rPr lang="en-US" sz="3200" dirty="0"/>
              <a:t>KNN</a:t>
            </a:r>
          </a:p>
        </p:txBody>
      </p:sp>
      <p:sp>
        <p:nvSpPr>
          <p:cNvPr id="7" name="Subtitle 6">
            <a:extLst>
              <a:ext uri="{FF2B5EF4-FFF2-40B4-BE49-F238E27FC236}">
                <a16:creationId xmlns:a16="http://schemas.microsoft.com/office/drawing/2014/main" id="{68426F2A-010F-41E5-97E7-6475F51A0C2A}"/>
              </a:ext>
            </a:extLst>
          </p:cNvPr>
          <p:cNvSpPr>
            <a:spLocks noGrp="1"/>
          </p:cNvSpPr>
          <p:nvPr>
            <p:ph type="subTitle" idx="1"/>
          </p:nvPr>
        </p:nvSpPr>
        <p:spPr>
          <a:xfrm>
            <a:off x="614363" y="1580606"/>
            <a:ext cx="8018193" cy="4891911"/>
          </a:xfrm>
        </p:spPr>
        <p:txBody>
          <a:bodyPr/>
          <a:lstStyle/>
          <a:p>
            <a:pPr>
              <a:buFont typeface="Arial" panose="020B0604020202020204" pitchFamily="34" charset="0"/>
              <a:buChar char="•"/>
            </a:pPr>
            <a:r>
              <a:rPr lang="en-US" sz="2400" dirty="0">
                <a:solidFill>
                  <a:srgbClr val="000000"/>
                </a:solidFill>
              </a:rPr>
              <a:t>The distance with the smallest value corresponds to the sample in the training set closest to the unknown sample. Therefore, the unknown sample may be classified based on the classification of this nearest neighbours. </a:t>
            </a:r>
          </a:p>
          <a:p>
            <a:pPr>
              <a:buFont typeface="Arial" panose="020B0604020202020204" pitchFamily="34" charset="0"/>
              <a:buChar char="•"/>
            </a:pPr>
            <a:r>
              <a:rPr lang="en-US" sz="2400" dirty="0">
                <a:solidFill>
                  <a:srgbClr val="000000"/>
                </a:solidFill>
              </a:rPr>
              <a:t>The K-NN is an easy algorithm to understand and implement, and a powerful tool we have at our disposal for sentiment analysis. K-NN is powerful because it does not assume anything about the data, other than a distance measure can be calculated consistently between two instances </a:t>
            </a:r>
          </a:p>
          <a:p>
            <a:pPr>
              <a:buFont typeface="Arial" panose="020B0604020202020204" pitchFamily="34" charset="0"/>
              <a:buChar char="•"/>
            </a:pPr>
            <a:r>
              <a:rPr lang="en-US" sz="2400" dirty="0">
                <a:solidFill>
                  <a:srgbClr val="000000"/>
                </a:solidFill>
              </a:rPr>
              <a:t>As such, it is called non-parametric or non-linear as it does not assume a functional form. </a:t>
            </a:r>
          </a:p>
          <a:p>
            <a:pPr>
              <a:buFont typeface="Arial" panose="020B0604020202020204" pitchFamily="34" charset="0"/>
              <a:buChar char="•"/>
            </a:pPr>
            <a:endParaRPr lang="en-US" sz="2400" dirty="0">
              <a:solidFill>
                <a:srgbClr val="000000"/>
              </a:solidFill>
            </a:endParaRPr>
          </a:p>
          <a:p>
            <a:endParaRPr lang="en-US" sz="2000" dirty="0"/>
          </a:p>
        </p:txBody>
      </p:sp>
    </p:spTree>
    <p:extLst>
      <p:ext uri="{BB962C8B-B14F-4D97-AF65-F5344CB8AC3E}">
        <p14:creationId xmlns:p14="http://schemas.microsoft.com/office/powerpoint/2010/main" val="1833332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6AA27A-752F-4114-BFAE-355A65D548FB}"/>
              </a:ext>
            </a:extLst>
          </p:cNvPr>
          <p:cNvSpPr>
            <a:spLocks noGrp="1"/>
          </p:cNvSpPr>
          <p:nvPr>
            <p:ph type="ctrTitle"/>
          </p:nvPr>
        </p:nvSpPr>
        <p:spPr/>
        <p:txBody>
          <a:bodyPr/>
          <a:lstStyle/>
          <a:p>
            <a:r>
              <a:rPr lang="en-US" sz="3200" dirty="0"/>
              <a:t>KNN</a:t>
            </a:r>
          </a:p>
        </p:txBody>
      </p:sp>
      <p:sp>
        <p:nvSpPr>
          <p:cNvPr id="7" name="Subtitle 6">
            <a:extLst>
              <a:ext uri="{FF2B5EF4-FFF2-40B4-BE49-F238E27FC236}">
                <a16:creationId xmlns:a16="http://schemas.microsoft.com/office/drawing/2014/main" id="{68426F2A-010F-41E5-97E7-6475F51A0C2A}"/>
              </a:ext>
            </a:extLst>
          </p:cNvPr>
          <p:cNvSpPr>
            <a:spLocks noGrp="1"/>
          </p:cNvSpPr>
          <p:nvPr>
            <p:ph type="subTitle" idx="1"/>
          </p:nvPr>
        </p:nvSpPr>
        <p:spPr>
          <a:xfrm>
            <a:off x="614363" y="1580606"/>
            <a:ext cx="8018193" cy="4891911"/>
          </a:xfrm>
        </p:spPr>
        <p:txBody>
          <a:bodyPr/>
          <a:lstStyle/>
          <a:p>
            <a:pPr>
              <a:buFont typeface="Arial" panose="020B0604020202020204" pitchFamily="34" charset="0"/>
              <a:buChar char="•"/>
            </a:pPr>
            <a:r>
              <a:rPr lang="en-US" sz="2800" dirty="0">
                <a:solidFill>
                  <a:srgbClr val="000000"/>
                </a:solidFill>
              </a:rPr>
              <a:t>KNN is insensitive to outliers</a:t>
            </a:r>
          </a:p>
          <a:p>
            <a:pPr>
              <a:buFont typeface="Arial" panose="020B0604020202020204" pitchFamily="34" charset="0"/>
              <a:buChar char="•"/>
            </a:pPr>
            <a:r>
              <a:rPr lang="en-US" sz="2800" dirty="0">
                <a:solidFill>
                  <a:srgbClr val="000000"/>
                </a:solidFill>
              </a:rPr>
              <a:t>Similarity: Calculate the distance between two data instances.</a:t>
            </a:r>
          </a:p>
          <a:p>
            <a:pPr>
              <a:buFont typeface="Arial" panose="020B0604020202020204" pitchFamily="34" charset="0"/>
              <a:buChar char="•"/>
            </a:pPr>
            <a:r>
              <a:rPr lang="en-US" sz="2800" dirty="0">
                <a:solidFill>
                  <a:srgbClr val="000000"/>
                </a:solidFill>
              </a:rPr>
              <a:t>Neighbors: Locate k most similar data instances.</a:t>
            </a:r>
          </a:p>
          <a:p>
            <a:pPr>
              <a:buFont typeface="Arial" panose="020B0604020202020204" pitchFamily="34" charset="0"/>
              <a:buChar char="•"/>
            </a:pPr>
            <a:r>
              <a:rPr lang="en-US" sz="2800" dirty="0">
                <a:solidFill>
                  <a:srgbClr val="000000"/>
                </a:solidFill>
              </a:rPr>
              <a:t>Response: Generate a response from a set of data instances.</a:t>
            </a:r>
          </a:p>
          <a:p>
            <a:pPr>
              <a:buFont typeface="Arial" panose="020B0604020202020204" pitchFamily="34" charset="0"/>
              <a:buChar char="•"/>
            </a:pPr>
            <a:r>
              <a:rPr lang="en-US" sz="2800" dirty="0">
                <a:solidFill>
                  <a:srgbClr val="000000"/>
                </a:solidFill>
              </a:rPr>
              <a:t>Accuracy: Summarize the accuracy of predictions.</a:t>
            </a:r>
          </a:p>
          <a:p>
            <a:pPr>
              <a:buFont typeface="Arial" panose="020B0604020202020204" pitchFamily="34" charset="0"/>
              <a:buChar char="•"/>
            </a:pPr>
            <a:r>
              <a:rPr lang="en-US" sz="2800" dirty="0">
                <a:solidFill>
                  <a:srgbClr val="000000"/>
                </a:solidFill>
              </a:rPr>
              <a:t>Main: Tie it all together.</a:t>
            </a:r>
          </a:p>
          <a:p>
            <a:pPr>
              <a:buFont typeface="Arial" panose="020B0604020202020204" pitchFamily="34" charset="0"/>
              <a:buChar char="•"/>
            </a:pPr>
            <a:endParaRPr lang="en-US" sz="2400" dirty="0">
              <a:solidFill>
                <a:srgbClr val="000000"/>
              </a:solidFill>
            </a:endParaRPr>
          </a:p>
          <a:p>
            <a:endParaRPr lang="en-US" sz="2000" dirty="0"/>
          </a:p>
        </p:txBody>
      </p:sp>
    </p:spTree>
    <p:extLst>
      <p:ext uri="{BB962C8B-B14F-4D97-AF65-F5344CB8AC3E}">
        <p14:creationId xmlns:p14="http://schemas.microsoft.com/office/powerpoint/2010/main" val="2100467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6AA27A-752F-4114-BFAE-355A65D548FB}"/>
              </a:ext>
            </a:extLst>
          </p:cNvPr>
          <p:cNvSpPr>
            <a:spLocks noGrp="1"/>
          </p:cNvSpPr>
          <p:nvPr>
            <p:ph type="ctrTitle"/>
          </p:nvPr>
        </p:nvSpPr>
        <p:spPr/>
        <p:txBody>
          <a:bodyPr/>
          <a:lstStyle/>
          <a:p>
            <a:r>
              <a:rPr lang="en-US" sz="3200" dirty="0"/>
              <a:t>KNN</a:t>
            </a:r>
          </a:p>
        </p:txBody>
      </p:sp>
      <p:sp>
        <p:nvSpPr>
          <p:cNvPr id="7" name="Subtitle 6">
            <a:extLst>
              <a:ext uri="{FF2B5EF4-FFF2-40B4-BE49-F238E27FC236}">
                <a16:creationId xmlns:a16="http://schemas.microsoft.com/office/drawing/2014/main" id="{68426F2A-010F-41E5-97E7-6475F51A0C2A}"/>
              </a:ext>
            </a:extLst>
          </p:cNvPr>
          <p:cNvSpPr>
            <a:spLocks noGrp="1"/>
          </p:cNvSpPr>
          <p:nvPr>
            <p:ph type="subTitle" idx="1"/>
          </p:nvPr>
        </p:nvSpPr>
        <p:spPr>
          <a:xfrm>
            <a:off x="614363" y="1580606"/>
            <a:ext cx="8018193" cy="4891911"/>
          </a:xfrm>
        </p:spPr>
        <p:txBody>
          <a:bodyPr/>
          <a:lstStyle/>
          <a:p>
            <a:r>
              <a:rPr lang="en-US" sz="2000" dirty="0"/>
              <a:t>	Precision for the positive reviews on the test dataset(Movie Reviews) for single words			</a:t>
            </a:r>
          </a:p>
          <a:p>
            <a:endParaRPr lang="en-US" sz="2000" dirty="0"/>
          </a:p>
          <a:p>
            <a:endParaRPr lang="en-US" sz="2000" dirty="0"/>
          </a:p>
          <a:p>
            <a:endParaRPr lang="en-US" sz="2000" dirty="0"/>
          </a:p>
          <a:p>
            <a:endParaRPr lang="en-US" sz="2000" dirty="0"/>
          </a:p>
          <a:p>
            <a:endParaRPr lang="en-US" sz="2000" dirty="0"/>
          </a:p>
          <a:p>
            <a:r>
              <a:rPr lang="en-US" sz="2000" dirty="0"/>
              <a:t>	Precision for the positive reviews on the test dataset(Movie Reviews) for bigrams</a:t>
            </a:r>
          </a:p>
          <a:p>
            <a:endParaRPr lang="en-US" sz="2000" dirty="0"/>
          </a:p>
        </p:txBody>
      </p:sp>
      <p:pic>
        <p:nvPicPr>
          <p:cNvPr id="3" name="Picture 2">
            <a:extLst>
              <a:ext uri="{FF2B5EF4-FFF2-40B4-BE49-F238E27FC236}">
                <a16:creationId xmlns:a16="http://schemas.microsoft.com/office/drawing/2014/main" id="{F292988D-B6AF-4387-A17D-F95FCD786B7F}"/>
              </a:ext>
            </a:extLst>
          </p:cNvPr>
          <p:cNvPicPr>
            <a:picLocks noChangeAspect="1"/>
          </p:cNvPicPr>
          <p:nvPr/>
        </p:nvPicPr>
        <p:blipFill>
          <a:blip r:embed="rId3"/>
          <a:stretch>
            <a:fillRect/>
          </a:stretch>
        </p:blipFill>
        <p:spPr>
          <a:xfrm>
            <a:off x="954988" y="2319513"/>
            <a:ext cx="7336941" cy="1238314"/>
          </a:xfrm>
          <a:prstGeom prst="rect">
            <a:avLst/>
          </a:prstGeom>
        </p:spPr>
      </p:pic>
      <p:pic>
        <p:nvPicPr>
          <p:cNvPr id="6" name="Picture 5">
            <a:extLst>
              <a:ext uri="{FF2B5EF4-FFF2-40B4-BE49-F238E27FC236}">
                <a16:creationId xmlns:a16="http://schemas.microsoft.com/office/drawing/2014/main" id="{7BA0BC0E-00AD-4597-B9C1-489DFE682ACD}"/>
              </a:ext>
            </a:extLst>
          </p:cNvPr>
          <p:cNvPicPr>
            <a:picLocks noChangeAspect="1"/>
          </p:cNvPicPr>
          <p:nvPr/>
        </p:nvPicPr>
        <p:blipFill>
          <a:blip r:embed="rId4"/>
          <a:stretch>
            <a:fillRect/>
          </a:stretch>
        </p:blipFill>
        <p:spPr>
          <a:xfrm>
            <a:off x="954988" y="4408716"/>
            <a:ext cx="7336941" cy="1212912"/>
          </a:xfrm>
          <a:prstGeom prst="rect">
            <a:avLst/>
          </a:prstGeom>
        </p:spPr>
      </p:pic>
    </p:spTree>
    <p:extLst>
      <p:ext uri="{BB962C8B-B14F-4D97-AF65-F5344CB8AC3E}">
        <p14:creationId xmlns:p14="http://schemas.microsoft.com/office/powerpoint/2010/main" val="202324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6AA27A-752F-4114-BFAE-355A65D548FB}"/>
              </a:ext>
            </a:extLst>
          </p:cNvPr>
          <p:cNvSpPr>
            <a:spLocks noGrp="1"/>
          </p:cNvSpPr>
          <p:nvPr>
            <p:ph type="ctrTitle"/>
          </p:nvPr>
        </p:nvSpPr>
        <p:spPr/>
        <p:txBody>
          <a:bodyPr/>
          <a:lstStyle/>
          <a:p>
            <a:r>
              <a:rPr lang="en-US" sz="3200" dirty="0"/>
              <a:t>Decision Tree</a:t>
            </a:r>
          </a:p>
        </p:txBody>
      </p:sp>
      <p:sp>
        <p:nvSpPr>
          <p:cNvPr id="7" name="Subtitle 6">
            <a:extLst>
              <a:ext uri="{FF2B5EF4-FFF2-40B4-BE49-F238E27FC236}">
                <a16:creationId xmlns:a16="http://schemas.microsoft.com/office/drawing/2014/main" id="{68426F2A-010F-41E5-97E7-6475F51A0C2A}"/>
              </a:ext>
            </a:extLst>
          </p:cNvPr>
          <p:cNvSpPr>
            <a:spLocks noGrp="1"/>
          </p:cNvSpPr>
          <p:nvPr>
            <p:ph type="subTitle" idx="1"/>
          </p:nvPr>
        </p:nvSpPr>
        <p:spPr>
          <a:xfrm>
            <a:off x="614363" y="1580606"/>
            <a:ext cx="8018193" cy="4891911"/>
          </a:xfrm>
        </p:spPr>
        <p:txBody>
          <a:bodyPr/>
          <a:lstStyle/>
          <a:p>
            <a:pPr>
              <a:buFont typeface="Arial" panose="020B0604020202020204" pitchFamily="34" charset="0"/>
              <a:buChar char="•"/>
            </a:pPr>
            <a:r>
              <a:rPr lang="en-US" sz="2800" dirty="0">
                <a:solidFill>
                  <a:srgbClr val="000000"/>
                </a:solidFill>
              </a:rPr>
              <a:t> Decision trees create a flowchart based classifier. At each level it utilizes decision stumps, a simple classifier that check for the presence of a single feature. The label is assigned to the sentence at the leaf nodes of the tree.</a:t>
            </a:r>
          </a:p>
          <a:p>
            <a:pPr>
              <a:buFont typeface="Arial" panose="020B0604020202020204" pitchFamily="34" charset="0"/>
              <a:buChar char="•"/>
            </a:pPr>
            <a:r>
              <a:rPr lang="en-US" sz="2800" dirty="0">
                <a:solidFill>
                  <a:srgbClr val="000000"/>
                </a:solidFill>
              </a:rPr>
              <a:t>The decision tree is built by recursively partitioning the feature space into two parts. </a:t>
            </a:r>
          </a:p>
          <a:p>
            <a:pPr>
              <a:buFont typeface="Arial" panose="020B0604020202020204" pitchFamily="34" charset="0"/>
              <a:buChar char="•"/>
            </a:pPr>
            <a:r>
              <a:rPr lang="en-US" sz="2800" dirty="0">
                <a:solidFill>
                  <a:srgbClr val="000000"/>
                </a:solidFill>
              </a:rPr>
              <a:t>At each step, the split that improves the error of the tree on the training data is used, and this greedy strategy continues until a tree of desired size is produced.</a:t>
            </a:r>
          </a:p>
          <a:p>
            <a:pPr>
              <a:buFont typeface="Arial" panose="020B0604020202020204" pitchFamily="34" charset="0"/>
              <a:buChar char="•"/>
            </a:pPr>
            <a:endParaRPr lang="en-US" sz="2400" dirty="0">
              <a:solidFill>
                <a:srgbClr val="000000"/>
              </a:solidFill>
            </a:endParaRPr>
          </a:p>
          <a:p>
            <a:endParaRPr lang="en-US" sz="2000" dirty="0"/>
          </a:p>
        </p:txBody>
      </p:sp>
    </p:spTree>
    <p:extLst>
      <p:ext uri="{BB962C8B-B14F-4D97-AF65-F5344CB8AC3E}">
        <p14:creationId xmlns:p14="http://schemas.microsoft.com/office/powerpoint/2010/main" val="2356390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6AA27A-752F-4114-BFAE-355A65D548FB}"/>
              </a:ext>
            </a:extLst>
          </p:cNvPr>
          <p:cNvSpPr>
            <a:spLocks noGrp="1"/>
          </p:cNvSpPr>
          <p:nvPr>
            <p:ph type="ctrTitle"/>
          </p:nvPr>
        </p:nvSpPr>
        <p:spPr/>
        <p:txBody>
          <a:bodyPr/>
          <a:lstStyle/>
          <a:p>
            <a:r>
              <a:rPr lang="en-US" sz="3200" dirty="0"/>
              <a:t>Feature selection and extraction</a:t>
            </a:r>
          </a:p>
        </p:txBody>
      </p:sp>
      <p:sp>
        <p:nvSpPr>
          <p:cNvPr id="7" name="Subtitle 6">
            <a:extLst>
              <a:ext uri="{FF2B5EF4-FFF2-40B4-BE49-F238E27FC236}">
                <a16:creationId xmlns:a16="http://schemas.microsoft.com/office/drawing/2014/main" id="{68426F2A-010F-41E5-97E7-6475F51A0C2A}"/>
              </a:ext>
            </a:extLst>
          </p:cNvPr>
          <p:cNvSpPr>
            <a:spLocks noGrp="1"/>
          </p:cNvSpPr>
          <p:nvPr>
            <p:ph type="subTitle" idx="1"/>
          </p:nvPr>
        </p:nvSpPr>
        <p:spPr>
          <a:xfrm>
            <a:off x="614363" y="1580606"/>
            <a:ext cx="8018193" cy="4891911"/>
          </a:xfrm>
        </p:spPr>
        <p:txBody>
          <a:bodyPr/>
          <a:lstStyle/>
          <a:p>
            <a:pPr>
              <a:buFont typeface="Arial" panose="020B0604020202020204" pitchFamily="34" charset="0"/>
              <a:buChar char="•"/>
            </a:pPr>
            <a:r>
              <a:rPr lang="en-US" sz="2800" dirty="0">
                <a:solidFill>
                  <a:srgbClr val="000000"/>
                </a:solidFill>
              </a:rPr>
              <a:t> </a:t>
            </a:r>
            <a:r>
              <a:rPr lang="en-US" sz="2800" dirty="0"/>
              <a:t>In order to perform machine learning, it is necessary to extract clues from the text that may lead to correct classification. </a:t>
            </a:r>
          </a:p>
          <a:p>
            <a:pPr>
              <a:buFont typeface="Arial" panose="020B0604020202020204" pitchFamily="34" charset="0"/>
              <a:buChar char="•"/>
            </a:pPr>
            <a:r>
              <a:rPr lang="en-US" sz="2800" dirty="0"/>
              <a:t>Clues about the original data are usually stored in the form of a feature vector, F~ = (f1, f2, . . . </a:t>
            </a:r>
            <a:r>
              <a:rPr lang="en-US" sz="2800" dirty="0" err="1"/>
              <a:t>fn</a:t>
            </a:r>
            <a:r>
              <a:rPr lang="en-US" sz="2800" dirty="0"/>
              <a:t>).</a:t>
            </a:r>
          </a:p>
          <a:p>
            <a:pPr>
              <a:buFont typeface="Arial" panose="020B0604020202020204" pitchFamily="34" charset="0"/>
              <a:buChar char="•"/>
            </a:pPr>
            <a:r>
              <a:rPr lang="en-US" sz="2800" dirty="0"/>
              <a:t>Each coordinate of a feature vector represents one clue, also called a feature, fi of the original text. </a:t>
            </a:r>
          </a:p>
          <a:p>
            <a:pPr>
              <a:buFont typeface="Arial" panose="020B0604020202020204" pitchFamily="34" charset="0"/>
              <a:buChar char="•"/>
            </a:pPr>
            <a:r>
              <a:rPr lang="en-US" sz="2800" dirty="0"/>
              <a:t>The value of the coordinate may be a binary value, 4 indicating the presence or absence of the feature,.</a:t>
            </a:r>
            <a:endParaRPr lang="en-US" sz="2000" dirty="0"/>
          </a:p>
        </p:txBody>
      </p:sp>
    </p:spTree>
    <p:extLst>
      <p:ext uri="{BB962C8B-B14F-4D97-AF65-F5344CB8AC3E}">
        <p14:creationId xmlns:p14="http://schemas.microsoft.com/office/powerpoint/2010/main" val="3661629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6AA27A-752F-4114-BFAE-355A65D548FB}"/>
              </a:ext>
            </a:extLst>
          </p:cNvPr>
          <p:cNvSpPr>
            <a:spLocks noGrp="1"/>
          </p:cNvSpPr>
          <p:nvPr>
            <p:ph type="ctrTitle"/>
          </p:nvPr>
        </p:nvSpPr>
        <p:spPr/>
        <p:txBody>
          <a:bodyPr/>
          <a:lstStyle/>
          <a:p>
            <a:r>
              <a:rPr lang="en-US" sz="3200" dirty="0"/>
              <a:t>Feature selection and extraction</a:t>
            </a:r>
          </a:p>
        </p:txBody>
      </p:sp>
      <p:sp>
        <p:nvSpPr>
          <p:cNvPr id="7" name="Subtitle 6">
            <a:extLst>
              <a:ext uri="{FF2B5EF4-FFF2-40B4-BE49-F238E27FC236}">
                <a16:creationId xmlns:a16="http://schemas.microsoft.com/office/drawing/2014/main" id="{68426F2A-010F-41E5-97E7-6475F51A0C2A}"/>
              </a:ext>
            </a:extLst>
          </p:cNvPr>
          <p:cNvSpPr>
            <a:spLocks noGrp="1"/>
          </p:cNvSpPr>
          <p:nvPr>
            <p:ph type="subTitle" idx="1"/>
          </p:nvPr>
        </p:nvSpPr>
        <p:spPr>
          <a:xfrm>
            <a:off x="614363" y="1461337"/>
            <a:ext cx="8018193" cy="4891911"/>
          </a:xfrm>
        </p:spPr>
        <p:txBody>
          <a:bodyPr/>
          <a:lstStyle/>
          <a:p>
            <a:pPr>
              <a:buFont typeface="Arial" panose="020B0604020202020204" pitchFamily="34" charset="0"/>
              <a:buChar char="•"/>
            </a:pPr>
            <a:r>
              <a:rPr lang="en-US" sz="2800" dirty="0"/>
              <a:t>Using this model the sentence This is a great event may be represented by the following feature vector: F~ 0={’a’:1, ’event’:1, ’great’:1, ’is’:1, ’this’: 1}.</a:t>
            </a:r>
          </a:p>
          <a:p>
            <a:pPr>
              <a:buFont typeface="Arial" panose="020B0604020202020204" pitchFamily="34" charset="0"/>
              <a:buChar char="•"/>
            </a:pPr>
            <a:endParaRPr lang="en-US" sz="2800" dirty="0"/>
          </a:p>
          <a:p>
            <a:pPr>
              <a:buFont typeface="Arial" panose="020B0604020202020204" pitchFamily="34" charset="0"/>
              <a:buChar char="•"/>
            </a:pPr>
            <a:r>
              <a:rPr lang="en-US" sz="2800" dirty="0"/>
              <a:t>Extend the set of words, and incorporate them as the features in the feature vector. The set of features in this case would be</a:t>
            </a:r>
          </a:p>
          <a:p>
            <a:pPr marL="0" indent="0"/>
            <a:r>
              <a:rPr lang="en-US" sz="2400" dirty="0"/>
              <a:t>    {’a’, ’</a:t>
            </a:r>
            <a:r>
              <a:rPr lang="en-US" sz="2400" dirty="0" err="1"/>
              <a:t>event’,’great</a:t>
            </a:r>
            <a:r>
              <a:rPr lang="en-US" sz="2400" dirty="0"/>
              <a:t>’, ’is’, ’it’, ’movie</a:t>
            </a:r>
            <a:r>
              <a:rPr lang="en-US" sz="1800" dirty="0"/>
              <a:t>’, </a:t>
            </a:r>
            <a:r>
              <a:rPr lang="en-US" sz="2400" dirty="0"/>
              <a:t>’</a:t>
            </a:r>
            <a:r>
              <a:rPr lang="en-US" sz="2400" dirty="0" err="1"/>
              <a:t>Startrek</a:t>
            </a:r>
            <a:r>
              <a:rPr lang="en-US" sz="2400" dirty="0"/>
              <a:t>’, this’}.</a:t>
            </a:r>
          </a:p>
          <a:p>
            <a:pPr marL="0" indent="0"/>
            <a:endParaRPr lang="en-US" sz="2400" dirty="0"/>
          </a:p>
          <a:p>
            <a:pPr>
              <a:buFont typeface="Arial" panose="020B0604020202020204" pitchFamily="34" charset="0"/>
              <a:buChar char="•"/>
            </a:pPr>
            <a:r>
              <a:rPr lang="en-US" sz="2400" dirty="0"/>
              <a:t>Feature vectors that fully represent both sentences would be</a:t>
            </a:r>
          </a:p>
          <a:p>
            <a:pPr marL="0" indent="0"/>
            <a:r>
              <a:rPr lang="en-US" sz="2400" dirty="0"/>
              <a:t>	F~ 1 = {’a’ : 1, ’event’: 1,’great’ : 1, ’is’ : 1, ’it’ :0, ’movie’ : 	0, ’</a:t>
            </a:r>
            <a:r>
              <a:rPr lang="en-US" sz="2400" dirty="0" err="1"/>
              <a:t>Startrek</a:t>
            </a:r>
            <a:r>
              <a:rPr lang="en-US" sz="2400" dirty="0"/>
              <a:t>’: 0, ’this’ : 1}</a:t>
            </a:r>
          </a:p>
        </p:txBody>
      </p:sp>
    </p:spTree>
    <p:extLst>
      <p:ext uri="{BB962C8B-B14F-4D97-AF65-F5344CB8AC3E}">
        <p14:creationId xmlns:p14="http://schemas.microsoft.com/office/powerpoint/2010/main" val="1475288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Performance</a:t>
            </a:r>
          </a:p>
        </p:txBody>
      </p:sp>
      <p:sp>
        <p:nvSpPr>
          <p:cNvPr id="27653" name="Rectangle 5"/>
          <p:cNvSpPr>
            <a:spLocks noGrp="1" noChangeArrowheads="1"/>
          </p:cNvSpPr>
          <p:nvPr>
            <p:ph type="subTitle" idx="1"/>
          </p:nvPr>
        </p:nvSpPr>
        <p:spPr>
          <a:xfrm>
            <a:off x="477520" y="1422400"/>
            <a:ext cx="8199120" cy="489712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lvl="1">
              <a:buNone/>
            </a:pPr>
            <a:endParaRPr lang="en-US" altLang="en-US" dirty="0"/>
          </a:p>
          <a:p>
            <a:endParaRPr lang="en-US" altLang="en-US" dirty="0"/>
          </a:p>
        </p:txBody>
      </p:sp>
      <p:pic>
        <p:nvPicPr>
          <p:cNvPr id="3" name="Picture 2">
            <a:extLst>
              <a:ext uri="{FF2B5EF4-FFF2-40B4-BE49-F238E27FC236}">
                <a16:creationId xmlns:a16="http://schemas.microsoft.com/office/drawing/2014/main" id="{3DE748EC-0385-49DB-9061-66318E0D5488}"/>
              </a:ext>
            </a:extLst>
          </p:cNvPr>
          <p:cNvPicPr>
            <a:picLocks noChangeAspect="1"/>
          </p:cNvPicPr>
          <p:nvPr/>
        </p:nvPicPr>
        <p:blipFill>
          <a:blip r:embed="rId3"/>
          <a:stretch>
            <a:fillRect/>
          </a:stretch>
        </p:blipFill>
        <p:spPr>
          <a:xfrm>
            <a:off x="1325217" y="1553156"/>
            <a:ext cx="6599583" cy="4897120"/>
          </a:xfrm>
          <a:prstGeom prst="rect">
            <a:avLst/>
          </a:prstGeom>
        </p:spPr>
      </p:pic>
    </p:spTree>
    <p:extLst>
      <p:ext uri="{BB962C8B-B14F-4D97-AF65-F5344CB8AC3E}">
        <p14:creationId xmlns:p14="http://schemas.microsoft.com/office/powerpoint/2010/main" val="3413672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SVM</a:t>
            </a:r>
          </a:p>
        </p:txBody>
      </p:sp>
      <p:sp>
        <p:nvSpPr>
          <p:cNvPr id="27653" name="Rectangle 5"/>
          <p:cNvSpPr>
            <a:spLocks noGrp="1" noChangeArrowheads="1"/>
          </p:cNvSpPr>
          <p:nvPr>
            <p:ph type="subTitle" idx="1"/>
          </p:nvPr>
        </p:nvSpPr>
        <p:spPr>
          <a:xfrm>
            <a:off x="521597" y="1696278"/>
            <a:ext cx="7906786" cy="4611757"/>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457200" indent="-457200">
              <a:buFont typeface="Arial" panose="020B0604020202020204" pitchFamily="34" charset="0"/>
              <a:buChar char="•"/>
              <a:defRPr/>
            </a:pPr>
            <a:r>
              <a:rPr lang="en-US" sz="2800" dirty="0"/>
              <a:t>SVM belongs to the supervised category of machine learning algorithms. </a:t>
            </a:r>
          </a:p>
          <a:p>
            <a:pPr marL="457200" indent="-457200">
              <a:buFont typeface="Arial" panose="020B0604020202020204" pitchFamily="34" charset="0"/>
              <a:buChar char="•"/>
              <a:defRPr/>
            </a:pPr>
            <a:r>
              <a:rPr lang="en-US" sz="2800" dirty="0"/>
              <a:t>Supervised machine learning algorithm is one which has to be trained first with the pre identified output class (training data)</a:t>
            </a:r>
          </a:p>
          <a:p>
            <a:pPr marL="457200" indent="-457200">
              <a:buFont typeface="Arial" panose="020B0604020202020204" pitchFamily="34" charset="0"/>
              <a:buChar char="•"/>
              <a:defRPr/>
            </a:pPr>
            <a:r>
              <a:rPr lang="en-US" sz="2800" dirty="0"/>
              <a:t>Support Vector Machine (SVM) finds an optimal* solution.</a:t>
            </a:r>
          </a:p>
          <a:p>
            <a:pPr marL="457200" indent="-457200">
              <a:buFont typeface="Arial" panose="020B0604020202020204" pitchFamily="34" charset="0"/>
              <a:buChar char="•"/>
              <a:defRPr/>
            </a:pPr>
            <a:r>
              <a:rPr lang="en-US" sz="2800" dirty="0"/>
              <a:t>Maximizes the distance between the hyperplane and the “difficult points” close to decision boundary</a:t>
            </a:r>
          </a:p>
          <a:p>
            <a:pPr marL="457200" indent="-457200">
              <a:buFont typeface="Arial" panose="020B0604020202020204" pitchFamily="34" charset="0"/>
              <a:buChar char="•"/>
              <a:defRPr/>
            </a:pPr>
            <a:endParaRPr lang="en-US" dirty="0">
              <a:cs typeface="+mn-cs"/>
            </a:endParaRPr>
          </a:p>
        </p:txBody>
      </p:sp>
    </p:spTree>
    <p:extLst>
      <p:ext uri="{BB962C8B-B14F-4D97-AF65-F5344CB8AC3E}">
        <p14:creationId xmlns:p14="http://schemas.microsoft.com/office/powerpoint/2010/main" val="3230650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2400" dirty="0">
                <a:cs typeface="+mj-cs"/>
              </a:rPr>
              <a:t>SVM</a:t>
            </a:r>
          </a:p>
        </p:txBody>
      </p:sp>
      <p:sp>
        <p:nvSpPr>
          <p:cNvPr id="27653" name="Rectangle 5"/>
          <p:cNvSpPr>
            <a:spLocks noGrp="1" noChangeArrowheads="1"/>
          </p:cNvSpPr>
          <p:nvPr>
            <p:ph type="subTitle" idx="1"/>
          </p:nvPr>
        </p:nvSpPr>
        <p:spPr>
          <a:xfrm>
            <a:off x="566737" y="1497496"/>
            <a:ext cx="7755627" cy="445273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marL="571500" indent="-571500" eaLnBrk="1" hangingPunct="1">
              <a:buFont typeface="Arial" panose="020B0604020202020204" pitchFamily="34" charset="0"/>
              <a:buChar char="•"/>
              <a:defRPr/>
            </a:pPr>
            <a:r>
              <a:rPr lang="en-US" dirty="0">
                <a:cs typeface="+mn-cs"/>
              </a:rPr>
              <a:t>Distance from example to the separator is</a:t>
            </a:r>
          </a:p>
          <a:p>
            <a:pPr marL="571500" indent="-571500" eaLnBrk="1" hangingPunct="1">
              <a:buFont typeface="Arial" panose="020B0604020202020204" pitchFamily="34" charset="0"/>
              <a:buChar char="•"/>
              <a:defRPr/>
            </a:pPr>
            <a:r>
              <a:rPr lang="en-US" dirty="0">
                <a:cs typeface="+mn-cs"/>
              </a:rPr>
              <a:t>Examples closest to the hyperplane are support vectors.</a:t>
            </a:r>
          </a:p>
          <a:p>
            <a:pPr marL="571500" indent="-571500" eaLnBrk="1" hangingPunct="1">
              <a:buFont typeface="Arial" panose="020B0604020202020204" pitchFamily="34" charset="0"/>
              <a:buChar char="•"/>
              <a:defRPr/>
            </a:pPr>
            <a:r>
              <a:rPr lang="en-US" dirty="0">
                <a:cs typeface="+mn-cs"/>
              </a:rPr>
              <a:t>Margin p=width</a:t>
            </a:r>
          </a:p>
          <a:p>
            <a:pPr marL="0" indent="0" eaLnBrk="1" hangingPunct="1">
              <a:defRPr/>
            </a:pPr>
            <a:r>
              <a:rPr lang="en-US" dirty="0">
                <a:cs typeface="+mn-cs"/>
              </a:rPr>
              <a:t>     of </a:t>
            </a:r>
            <a:r>
              <a:rPr lang="en-US" dirty="0" err="1">
                <a:cs typeface="+mn-cs"/>
              </a:rPr>
              <a:t>seperation</a:t>
            </a:r>
            <a:endParaRPr lang="en-US" dirty="0">
              <a:cs typeface="+mn-cs"/>
            </a:endParaRPr>
          </a:p>
        </p:txBody>
      </p:sp>
      <p:pic>
        <p:nvPicPr>
          <p:cNvPr id="33794" name="Picture 2" descr="https://lh5.googleusercontent.com/KJ1o3D0I8XpD6oyCDFgezHRM8cbUfki_QyHmMAoMzB5sYKrUBYrMEPEJMb0TDD8Vj6qJuBkNnZgAYAYK5yTSQfTQdZYh-Uo4ZJkt9r0AkbgQMofnzquh-05Vb7Um3N_ZYhwkuLX8">
            <a:extLst>
              <a:ext uri="{FF2B5EF4-FFF2-40B4-BE49-F238E27FC236}">
                <a16:creationId xmlns:a16="http://schemas.microsoft.com/office/drawing/2014/main" id="{10767639-8DD0-4A91-888C-1C213A535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969" y="2011845"/>
            <a:ext cx="2135257" cy="7181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38BC002-6FFF-46A7-8ABF-E4DC9D107F42}"/>
              </a:ext>
            </a:extLst>
          </p:cNvPr>
          <p:cNvPicPr>
            <a:picLocks noChangeAspect="1"/>
          </p:cNvPicPr>
          <p:nvPr/>
        </p:nvPicPr>
        <p:blipFill>
          <a:blip r:embed="rId4"/>
          <a:stretch>
            <a:fillRect/>
          </a:stretch>
        </p:blipFill>
        <p:spPr>
          <a:xfrm>
            <a:off x="4444550" y="3723861"/>
            <a:ext cx="4572000" cy="2476500"/>
          </a:xfrm>
          <a:prstGeom prst="rect">
            <a:avLst/>
          </a:prstGeom>
        </p:spPr>
      </p:pic>
    </p:spTree>
    <p:extLst>
      <p:ext uri="{BB962C8B-B14F-4D97-AF65-F5344CB8AC3E}">
        <p14:creationId xmlns:p14="http://schemas.microsoft.com/office/powerpoint/2010/main" val="279443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Rectangle 11"/>
          <p:cNvSpPr>
            <a:spLocks noGrp="1" noChangeArrowheads="1"/>
          </p:cNvSpPr>
          <p:nvPr>
            <p:ph type="title"/>
          </p:nvPr>
        </p:nvSpPr>
        <p:spPr/>
        <p:txBody>
          <a:bodyPr/>
          <a:lstStyle/>
          <a:p>
            <a:pPr eaLnBrk="1" hangingPunct="1">
              <a:defRPr/>
            </a:pPr>
            <a:r>
              <a:rPr lang="en-US" sz="2800" dirty="0">
                <a:cs typeface="+mj-cs"/>
              </a:rPr>
              <a:t> data loading and data cleaning</a:t>
            </a:r>
          </a:p>
        </p:txBody>
      </p:sp>
      <p:sp>
        <p:nvSpPr>
          <p:cNvPr id="9" name="Rectangle 12"/>
          <p:cNvSpPr txBox="1">
            <a:spLocks noChangeArrowheads="1"/>
          </p:cNvSpPr>
          <p:nvPr/>
        </p:nvSpPr>
        <p:spPr bwMode="auto">
          <a:xfrm>
            <a:off x="914400" y="1484244"/>
            <a:ext cx="7885113" cy="4956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defTabSz="457200" rtl="0" eaLnBrk="0" fontAlgn="base" hangingPunct="0">
              <a:spcBef>
                <a:spcPct val="20000"/>
              </a:spcBef>
              <a:spcAft>
                <a:spcPct val="0"/>
              </a:spcAft>
              <a:buFont typeface="Arial" charset="0"/>
              <a:defRPr sz="2800" kern="1200">
                <a:solidFill>
                  <a:schemeClr val="tx1"/>
                </a:solidFill>
                <a:latin typeface="Times New Roman"/>
                <a:ea typeface="ＭＳ Ｐゴシック" charset="0"/>
                <a:cs typeface="Times New Roman"/>
              </a:defRPr>
            </a:lvl1pPr>
            <a:lvl2pPr marL="800100" indent="-342900" algn="l" defTabSz="457200" rtl="0" eaLnBrk="0" fontAlgn="base" hangingPunct="0">
              <a:spcBef>
                <a:spcPct val="20000"/>
              </a:spcBef>
              <a:spcAft>
                <a:spcPct val="0"/>
              </a:spcAft>
              <a:buClr>
                <a:srgbClr val="CC0000"/>
              </a:buClr>
              <a:buFont typeface="Wingdings" charset="0"/>
              <a:buChar char="§"/>
              <a:defRPr sz="2400" kern="1200">
                <a:solidFill>
                  <a:srgbClr val="000000"/>
                </a:solidFill>
                <a:latin typeface="Times New Roman"/>
                <a:ea typeface="ＭＳ Ｐゴシック" charset="0"/>
                <a:cs typeface="Times New Roman"/>
              </a:defRPr>
            </a:lvl2pPr>
            <a:lvl3pPr marL="1200150" indent="-285750" algn="l" defTabSz="457200" rtl="0" eaLnBrk="0" fontAlgn="base" hangingPunct="0">
              <a:spcBef>
                <a:spcPct val="20000"/>
              </a:spcBef>
              <a:spcAft>
                <a:spcPct val="0"/>
              </a:spcAft>
              <a:buFont typeface="Arial" charset="0"/>
              <a:buChar char="•"/>
              <a:defRPr sz="2000" i="1" kern="1200">
                <a:solidFill>
                  <a:schemeClr val="tx1"/>
                </a:solidFill>
                <a:latin typeface="Times New Roman"/>
                <a:ea typeface="ＭＳ Ｐゴシック" charset="0"/>
                <a:cs typeface="Times New Roman"/>
              </a:defRPr>
            </a:lvl3pPr>
            <a:lvl4pPr marL="1657350" indent="-285750" algn="l" defTabSz="457200" rtl="0" eaLnBrk="0" fontAlgn="base" hangingPunct="0">
              <a:spcBef>
                <a:spcPct val="20000"/>
              </a:spcBef>
              <a:spcAft>
                <a:spcPct val="0"/>
              </a:spcAft>
              <a:buFont typeface="Lucida Grande" charset="0"/>
              <a:buChar char="-"/>
              <a:defRPr sz="1800" kern="1200">
                <a:solidFill>
                  <a:schemeClr val="tx1"/>
                </a:solidFill>
                <a:latin typeface="Times New Roman"/>
                <a:ea typeface="ＭＳ Ｐゴシック" charset="0"/>
                <a:cs typeface="Times New Roman"/>
              </a:defRPr>
            </a:lvl4pPr>
            <a:lvl5pPr marL="1828800" algn="l" defTabSz="457200" rtl="0" eaLnBrk="0" fontAlgn="base" hangingPunct="0">
              <a:spcBef>
                <a:spcPct val="20000"/>
              </a:spcBef>
              <a:spcAft>
                <a:spcPct val="0"/>
              </a:spcAft>
              <a:buClr>
                <a:srgbClr val="CC0000"/>
              </a:buClr>
              <a:defRPr sz="1800" kern="1200">
                <a:solidFill>
                  <a:schemeClr val="tx1"/>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eaLnBrk="1" hangingPunct="1">
              <a:defRPr/>
            </a:pPr>
            <a:r>
              <a:rPr lang="en-US" dirty="0">
                <a:cs typeface="+mn-cs"/>
              </a:rPr>
              <a:t>First undergoing through data loading and data cleaning</a:t>
            </a:r>
          </a:p>
        </p:txBody>
      </p:sp>
      <p:pic>
        <p:nvPicPr>
          <p:cNvPr id="34818" name="Picture 2" descr="https://lh6.googleusercontent.com/rEGZpox7z_0fKFr7kwx_bT7NL5W6PjZEcligW-iFOCfIKPOOaQslvZSokC9VnIykJwvVjeR5UOBA-xKWU1lrr7PNIKkh0d93M3dp3mGtDDow0sTQgsA0f9Q28U9tDPHoaobq-l4D">
            <a:extLst>
              <a:ext uri="{FF2B5EF4-FFF2-40B4-BE49-F238E27FC236}">
                <a16:creationId xmlns:a16="http://schemas.microsoft.com/office/drawing/2014/main" id="{78649949-7BCB-4CCA-B77B-3657EEB93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688121"/>
            <a:ext cx="7095918" cy="1955730"/>
          </a:xfrm>
          <a:prstGeom prst="rect">
            <a:avLst/>
          </a:prstGeom>
          <a:noFill/>
          <a:extLst>
            <a:ext uri="{909E8E84-426E-40DD-AFC4-6F175D3DCCD1}">
              <a14:hiddenFill xmlns:a14="http://schemas.microsoft.com/office/drawing/2010/main">
                <a:solidFill>
                  <a:srgbClr val="FFFFFF"/>
                </a:solidFill>
              </a14:hiddenFill>
            </a:ext>
          </a:extLst>
        </p:spPr>
      </p:pic>
      <p:pic>
        <p:nvPicPr>
          <p:cNvPr id="34822" name="Picture 6" descr="https://lh3.googleusercontent.com/o-tKuqM12o4kkLPm0_kZJdpuLp060NhJvKe5JdGWx3LV22QfgbmaTP26W_SLeuBL_FZRN7Cupc1ByZC2O_AbvXzDzc47sNjlhVBvH5pXn4g9SkwlBZrtKJlJ04xH36lXZ2snkA-m">
            <a:extLst>
              <a:ext uri="{FF2B5EF4-FFF2-40B4-BE49-F238E27FC236}">
                <a16:creationId xmlns:a16="http://schemas.microsoft.com/office/drawing/2014/main" id="{69E95B43-3DD4-4F80-A444-4D9E2FA31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265979"/>
            <a:ext cx="7095918" cy="4058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Motivation</a:t>
            </a:r>
          </a:p>
        </p:txBody>
      </p:sp>
      <p:sp>
        <p:nvSpPr>
          <p:cNvPr id="27653" name="Rectangle 5"/>
          <p:cNvSpPr>
            <a:spLocks noGrp="1" noChangeArrowheads="1"/>
          </p:cNvSpPr>
          <p:nvPr>
            <p:ph type="subTitle" idx="1"/>
          </p:nvPr>
        </p:nvSpPr>
        <p:spPr>
          <a:xfrm>
            <a:off x="477520" y="1422400"/>
            <a:ext cx="8199120" cy="489712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r>
              <a:rPr lang="en-US" altLang="en-US" sz="2800" dirty="0"/>
              <a:t>Consumer information</a:t>
            </a:r>
          </a:p>
          <a:p>
            <a:pPr lvl="1"/>
            <a:r>
              <a:rPr lang="en-US" altLang="en-US" dirty="0"/>
              <a:t>Product reviews</a:t>
            </a:r>
          </a:p>
          <a:p>
            <a:r>
              <a:rPr lang="en-US" altLang="en-US" sz="2800" dirty="0"/>
              <a:t>Marketing</a:t>
            </a:r>
          </a:p>
          <a:p>
            <a:pPr lvl="1"/>
            <a:r>
              <a:rPr lang="en-US" altLang="en-US" dirty="0"/>
              <a:t>Consumer attitudes</a:t>
            </a:r>
          </a:p>
          <a:p>
            <a:pPr lvl="1"/>
            <a:r>
              <a:rPr lang="en-US" altLang="en-US" dirty="0"/>
              <a:t>Trends</a:t>
            </a:r>
          </a:p>
          <a:p>
            <a:r>
              <a:rPr lang="en-US" altLang="en-US" sz="2800" dirty="0"/>
              <a:t>Politics</a:t>
            </a:r>
          </a:p>
          <a:p>
            <a:pPr lvl="1"/>
            <a:r>
              <a:rPr lang="en-US" altLang="en-US" dirty="0"/>
              <a:t>Politicians want to know voters’ views</a:t>
            </a:r>
          </a:p>
          <a:p>
            <a:pPr lvl="1"/>
            <a:r>
              <a:rPr lang="en-US" altLang="en-US" dirty="0"/>
              <a:t>Voters want to know </a:t>
            </a:r>
            <a:r>
              <a:rPr lang="en-US" altLang="en-US" dirty="0" err="1"/>
              <a:t>policitians</a:t>
            </a:r>
            <a:r>
              <a:rPr lang="en-US" altLang="en-US" dirty="0"/>
              <a:t>’ stances and who else supports them</a:t>
            </a:r>
          </a:p>
          <a:p>
            <a:r>
              <a:rPr lang="en-US" altLang="en-US" sz="2800" dirty="0"/>
              <a:t>Social</a:t>
            </a:r>
          </a:p>
          <a:p>
            <a:pPr lvl="1"/>
            <a:r>
              <a:rPr lang="en-US" altLang="en-US" dirty="0"/>
              <a:t>Find like-minded individuals or communities</a:t>
            </a:r>
          </a:p>
          <a:p>
            <a:pPr marL="0" indent="0" eaLnBrk="1" hangingPunct="1">
              <a:defRPr/>
            </a:pPr>
            <a:endParaRPr lang="en-US" sz="4000" dirty="0">
              <a:cs typeface="+mn-cs"/>
            </a:endParaRPr>
          </a:p>
        </p:txBody>
      </p:sp>
    </p:spTree>
    <p:extLst>
      <p:ext uri="{BB962C8B-B14F-4D97-AF65-F5344CB8AC3E}">
        <p14:creationId xmlns:p14="http://schemas.microsoft.com/office/powerpoint/2010/main" val="2801987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E3E2-31EA-4D9C-AD2A-CD8BDC6E5A46}"/>
              </a:ext>
            </a:extLst>
          </p:cNvPr>
          <p:cNvSpPr>
            <a:spLocks noGrp="1"/>
          </p:cNvSpPr>
          <p:nvPr>
            <p:ph type="title"/>
          </p:nvPr>
        </p:nvSpPr>
        <p:spPr/>
        <p:txBody>
          <a:bodyPr/>
          <a:lstStyle/>
          <a:p>
            <a:r>
              <a:rPr lang="en-US" sz="3600" dirty="0"/>
              <a:t>Results</a:t>
            </a:r>
          </a:p>
        </p:txBody>
      </p:sp>
      <p:sp>
        <p:nvSpPr>
          <p:cNvPr id="3" name="Content Placeholder 2">
            <a:extLst>
              <a:ext uri="{FF2B5EF4-FFF2-40B4-BE49-F238E27FC236}">
                <a16:creationId xmlns:a16="http://schemas.microsoft.com/office/drawing/2014/main" id="{10AC9887-E87C-43CB-99B6-519D06A351B9}"/>
              </a:ext>
            </a:extLst>
          </p:cNvPr>
          <p:cNvSpPr>
            <a:spLocks noGrp="1"/>
          </p:cNvSpPr>
          <p:nvPr>
            <p:ph idx="1"/>
          </p:nvPr>
        </p:nvSpPr>
        <p:spPr>
          <a:xfrm>
            <a:off x="318052" y="1285461"/>
            <a:ext cx="8481461" cy="5370927"/>
          </a:xfrm>
        </p:spPr>
        <p:txBody>
          <a:bodyPr/>
          <a:lstStyle/>
          <a:p>
            <a:pPr marL="457200" indent="-457200">
              <a:buFont typeface="Arial" panose="020B0604020202020204" pitchFamily="34" charset="0"/>
              <a:buChar char="•"/>
            </a:pPr>
            <a:r>
              <a:rPr lang="en-US" sz="2400" dirty="0"/>
              <a:t>SVM outperforms Naive based and decision trees, </a:t>
            </a:r>
            <a:r>
              <a:rPr lang="en-US" sz="2400" dirty="0" err="1"/>
              <a:t>knn</a:t>
            </a:r>
            <a:r>
              <a:rPr lang="en-US" sz="2400" dirty="0"/>
              <a:t> with the highest accuracy of 77.9%. they worked on movie review dataset which contains 1000 +</a:t>
            </a:r>
            <a:r>
              <a:rPr lang="en-US" sz="2400" dirty="0" err="1"/>
              <a:t>ve</a:t>
            </a:r>
            <a:r>
              <a:rPr lang="en-US" sz="2400" dirty="0"/>
              <a:t> and -</a:t>
            </a:r>
            <a:r>
              <a:rPr lang="en-US" sz="2400" dirty="0" err="1"/>
              <a:t>ve</a:t>
            </a:r>
            <a:r>
              <a:rPr lang="en-US" sz="2400" dirty="0"/>
              <a:t> reviews from the movie data set provided by IMDB reviews</a:t>
            </a:r>
          </a:p>
          <a:p>
            <a:endParaRPr lang="en-US" sz="2400" dirty="0"/>
          </a:p>
        </p:txBody>
      </p:sp>
      <p:pic>
        <p:nvPicPr>
          <p:cNvPr id="6" name="Picture 5">
            <a:extLst>
              <a:ext uri="{FF2B5EF4-FFF2-40B4-BE49-F238E27FC236}">
                <a16:creationId xmlns:a16="http://schemas.microsoft.com/office/drawing/2014/main" id="{9CCA0A5E-BF5B-4EEE-95C1-137CBBE4DE4A}"/>
              </a:ext>
            </a:extLst>
          </p:cNvPr>
          <p:cNvPicPr>
            <a:picLocks noChangeAspect="1"/>
          </p:cNvPicPr>
          <p:nvPr/>
        </p:nvPicPr>
        <p:blipFill>
          <a:blip r:embed="rId2"/>
          <a:stretch>
            <a:fillRect/>
          </a:stretch>
        </p:blipFill>
        <p:spPr>
          <a:xfrm>
            <a:off x="1184826" y="2955234"/>
            <a:ext cx="6944761" cy="3411441"/>
          </a:xfrm>
          <a:prstGeom prst="rect">
            <a:avLst/>
          </a:prstGeom>
        </p:spPr>
      </p:pic>
    </p:spTree>
    <p:extLst>
      <p:ext uri="{BB962C8B-B14F-4D97-AF65-F5344CB8AC3E}">
        <p14:creationId xmlns:p14="http://schemas.microsoft.com/office/powerpoint/2010/main" val="3044970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1031"/>
          <p:cNvSpPr>
            <a:spLocks noGrp="1" noChangeArrowheads="1"/>
          </p:cNvSpPr>
          <p:nvPr>
            <p:ph type="title"/>
          </p:nvPr>
        </p:nvSpPr>
        <p:spPr/>
        <p:txBody>
          <a:bodyPr/>
          <a:lstStyle/>
          <a:p>
            <a:pPr eaLnBrk="1" hangingPunct="1">
              <a:defRPr/>
            </a:pPr>
            <a:r>
              <a:rPr lang="en-US" sz="3200" dirty="0">
                <a:cs typeface="+mj-cs"/>
              </a:rPr>
              <a:t>Results</a:t>
            </a:r>
          </a:p>
        </p:txBody>
      </p:sp>
      <p:sp>
        <p:nvSpPr>
          <p:cNvPr id="19464" name="Rectangle 1032"/>
          <p:cNvSpPr>
            <a:spLocks noGrp="1" noChangeArrowheads="1"/>
          </p:cNvSpPr>
          <p:nvPr>
            <p:ph idx="1"/>
          </p:nvPr>
        </p:nvSpPr>
        <p:spPr>
          <a:xfrm>
            <a:off x="457200" y="1623667"/>
            <a:ext cx="8229600" cy="4525963"/>
          </a:xfrm>
        </p:spPr>
        <p:txBody>
          <a:bodyPr/>
          <a:lstStyle/>
          <a:p>
            <a:pPr marL="457200" indent="-457200" eaLnBrk="1" hangingPunct="1">
              <a:buFont typeface="Arial" panose="020B0604020202020204" pitchFamily="34" charset="0"/>
              <a:buChar char="•"/>
              <a:defRPr/>
            </a:pPr>
            <a:r>
              <a:rPr lang="en-US" sz="2400" dirty="0">
                <a:cs typeface="+mn-cs"/>
              </a:rPr>
              <a:t>.</a:t>
            </a:r>
          </a:p>
        </p:txBody>
      </p:sp>
      <p:pic>
        <p:nvPicPr>
          <p:cNvPr id="3" name="Picture 2">
            <a:extLst>
              <a:ext uri="{FF2B5EF4-FFF2-40B4-BE49-F238E27FC236}">
                <a16:creationId xmlns:a16="http://schemas.microsoft.com/office/drawing/2014/main" id="{1E01755E-C7AD-46C3-B23F-8969079A32B6}"/>
              </a:ext>
            </a:extLst>
          </p:cNvPr>
          <p:cNvPicPr>
            <a:picLocks noChangeAspect="1"/>
          </p:cNvPicPr>
          <p:nvPr/>
        </p:nvPicPr>
        <p:blipFill>
          <a:blip r:embed="rId3"/>
          <a:stretch>
            <a:fillRect/>
          </a:stretch>
        </p:blipFill>
        <p:spPr>
          <a:xfrm>
            <a:off x="1254058" y="2132173"/>
            <a:ext cx="6235833" cy="1014505"/>
          </a:xfrm>
          <a:prstGeom prst="rect">
            <a:avLst/>
          </a:prstGeom>
        </p:spPr>
      </p:pic>
      <p:pic>
        <p:nvPicPr>
          <p:cNvPr id="5" name="Picture 4">
            <a:extLst>
              <a:ext uri="{FF2B5EF4-FFF2-40B4-BE49-F238E27FC236}">
                <a16:creationId xmlns:a16="http://schemas.microsoft.com/office/drawing/2014/main" id="{7EA88B2B-0C06-42ED-855F-1D53BBFF87B2}"/>
              </a:ext>
            </a:extLst>
          </p:cNvPr>
          <p:cNvPicPr>
            <a:picLocks noChangeAspect="1"/>
          </p:cNvPicPr>
          <p:nvPr/>
        </p:nvPicPr>
        <p:blipFill>
          <a:blip r:embed="rId4"/>
          <a:stretch>
            <a:fillRect/>
          </a:stretch>
        </p:blipFill>
        <p:spPr>
          <a:xfrm>
            <a:off x="1296164" y="3711323"/>
            <a:ext cx="6385333" cy="850944"/>
          </a:xfrm>
          <a:prstGeom prst="rect">
            <a:avLst/>
          </a:prstGeom>
        </p:spPr>
      </p:pic>
      <p:pic>
        <p:nvPicPr>
          <p:cNvPr id="7" name="Picture 6">
            <a:extLst>
              <a:ext uri="{FF2B5EF4-FFF2-40B4-BE49-F238E27FC236}">
                <a16:creationId xmlns:a16="http://schemas.microsoft.com/office/drawing/2014/main" id="{DFDDD2D8-8DEB-4B93-A638-DCAB8408F7D7}"/>
              </a:ext>
            </a:extLst>
          </p:cNvPr>
          <p:cNvPicPr>
            <a:picLocks noChangeAspect="1"/>
          </p:cNvPicPr>
          <p:nvPr/>
        </p:nvPicPr>
        <p:blipFill>
          <a:blip r:embed="rId5"/>
          <a:stretch>
            <a:fillRect/>
          </a:stretch>
        </p:blipFill>
        <p:spPr>
          <a:xfrm>
            <a:off x="1361613" y="5063273"/>
            <a:ext cx="6385333" cy="88904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Results</a:t>
            </a:r>
          </a:p>
        </p:txBody>
      </p:sp>
      <p:sp>
        <p:nvSpPr>
          <p:cNvPr id="27653" name="Rectangle 5"/>
          <p:cNvSpPr>
            <a:spLocks noGrp="1" noChangeArrowheads="1"/>
          </p:cNvSpPr>
          <p:nvPr>
            <p:ph type="subTitle" idx="1"/>
          </p:nvPr>
        </p:nvSpPr>
        <p:spPr>
          <a:xfrm>
            <a:off x="477520" y="1422400"/>
            <a:ext cx="8199120" cy="489712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lvl="1"/>
            <a:r>
              <a:rPr lang="en-US" altLang="en-US" dirty="0"/>
              <a:t>Accuracy of movie reviews on the test set gives  52%</a:t>
            </a:r>
          </a:p>
          <a:p>
            <a:pPr lvl="1"/>
            <a:r>
              <a:rPr lang="en-US" altLang="en-US" dirty="0"/>
              <a:t>We can see the performance </a:t>
            </a:r>
            <a:r>
              <a:rPr lang="en-US" altLang="en-US" dirty="0" err="1"/>
              <a:t>metrix</a:t>
            </a:r>
            <a:r>
              <a:rPr lang="en-US" altLang="en-US" dirty="0"/>
              <a:t> of different classifiers</a:t>
            </a:r>
          </a:p>
          <a:p>
            <a:pPr lvl="1"/>
            <a:r>
              <a:rPr lang="en-US" altLang="en-US" dirty="0"/>
              <a:t>24.6% Sentimental words with Objective&lt;1.0 </a:t>
            </a:r>
          </a:p>
          <a:p>
            <a:pPr lvl="1"/>
            <a:r>
              <a:rPr lang="en-US" altLang="en-US" dirty="0"/>
              <a:t>Many terms are classified with some degree of subjectivity</a:t>
            </a:r>
          </a:p>
          <a:p>
            <a:pPr lvl="1"/>
            <a:endParaRPr lang="en-US" altLang="en-US" dirty="0"/>
          </a:p>
          <a:p>
            <a:pPr marL="0" indent="0" eaLnBrk="1" hangingPunct="1">
              <a:defRPr/>
            </a:pPr>
            <a:endParaRPr lang="en-US" sz="4000" dirty="0">
              <a:cs typeface="+mn-cs"/>
            </a:endParaRPr>
          </a:p>
        </p:txBody>
      </p:sp>
    </p:spTree>
    <p:extLst>
      <p:ext uri="{BB962C8B-B14F-4D97-AF65-F5344CB8AC3E}">
        <p14:creationId xmlns:p14="http://schemas.microsoft.com/office/powerpoint/2010/main" val="1179345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9E1E-2885-48EA-A75E-514922E66F90}"/>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256359FE-91D3-4A0D-ACE2-1B57C9381F07}"/>
              </a:ext>
            </a:extLst>
          </p:cNvPr>
          <p:cNvSpPr>
            <a:spLocks noGrp="1"/>
          </p:cNvSpPr>
          <p:nvPr>
            <p:ph idx="1"/>
          </p:nvPr>
        </p:nvSpPr>
        <p:spPr/>
        <p:txBody>
          <a:bodyPr/>
          <a:lstStyle/>
          <a:p>
            <a:r>
              <a:rPr lang="en-US" sz="7200" dirty="0"/>
              <a:t>          Thank You</a:t>
            </a:r>
          </a:p>
        </p:txBody>
      </p:sp>
    </p:spTree>
    <p:extLst>
      <p:ext uri="{BB962C8B-B14F-4D97-AF65-F5344CB8AC3E}">
        <p14:creationId xmlns:p14="http://schemas.microsoft.com/office/powerpoint/2010/main" val="370634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858000"/>
          </a:xfrm>
          <a:prstGeom prst="rect">
            <a:avLst/>
          </a:prstGeom>
          <a:solidFill>
            <a:schemeClr val="bg1"/>
          </a:solidFill>
          <a:ln w="9525">
            <a:noFill/>
            <a:miter lim="800000"/>
            <a:headEnd/>
            <a:tailEnd/>
          </a:ln>
          <a:effectLst>
            <a:outerShdw dist="23000" dir="5400000" rotWithShape="0">
              <a:srgbClr val="808080">
                <a:alpha val="34999"/>
              </a:srgbClr>
            </a:outerShdw>
          </a:effectLst>
        </p:spPr>
        <p:txBody>
          <a:bodyPr anchor="ctr"/>
          <a:lstStyle/>
          <a:p>
            <a:pPr algn="ctr">
              <a:defRPr/>
            </a:pPr>
            <a:endParaRPr lang="en-US" dirty="0">
              <a:solidFill>
                <a:schemeClr val="lt1"/>
              </a:solidFill>
              <a:latin typeface="+mn-lt"/>
              <a:ea typeface="+mn-ea"/>
            </a:endParaRPr>
          </a:p>
        </p:txBody>
      </p:sp>
      <p:pic>
        <p:nvPicPr>
          <p:cNvPr id="40963" name="Picture 6" descr="TTUtl_DblT_c2C.png"/>
          <p:cNvPicPr>
            <a:picLocks noChangeAspect="1"/>
          </p:cNvPicPr>
          <p:nvPr/>
        </p:nvPicPr>
        <p:blipFill>
          <a:blip r:embed="rId2"/>
          <a:srcRect/>
          <a:stretch>
            <a:fillRect/>
          </a:stretch>
        </p:blipFill>
        <p:spPr bwMode="auto">
          <a:xfrm>
            <a:off x="4025900" y="2605088"/>
            <a:ext cx="1092200" cy="12795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Challenges</a:t>
            </a:r>
          </a:p>
        </p:txBody>
      </p:sp>
      <p:sp>
        <p:nvSpPr>
          <p:cNvPr id="27653" name="Rectangle 5"/>
          <p:cNvSpPr>
            <a:spLocks noGrp="1" noChangeArrowheads="1"/>
          </p:cNvSpPr>
          <p:nvPr>
            <p:ph type="subTitle" idx="1"/>
          </p:nvPr>
        </p:nvSpPr>
        <p:spPr>
          <a:xfrm>
            <a:off x="477520" y="1422400"/>
            <a:ext cx="8199120" cy="489712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r>
              <a:rPr lang="en-US" altLang="en-US" dirty="0"/>
              <a:t>Harder than topical classification, with which bag of words features perform well</a:t>
            </a:r>
          </a:p>
          <a:p>
            <a:r>
              <a:rPr lang="en-US" altLang="en-US" sz="4000" dirty="0"/>
              <a:t>Must consider other features due to…</a:t>
            </a:r>
          </a:p>
          <a:p>
            <a:pPr lvl="1"/>
            <a:r>
              <a:rPr lang="en-US" altLang="en-US" sz="2800" dirty="0"/>
              <a:t>Subtlety of sentiment expression</a:t>
            </a:r>
          </a:p>
          <a:p>
            <a:pPr lvl="2"/>
            <a:r>
              <a:rPr lang="en-US" altLang="en-US" sz="2000" dirty="0"/>
              <a:t>irony</a:t>
            </a:r>
          </a:p>
          <a:p>
            <a:pPr lvl="2"/>
            <a:r>
              <a:rPr lang="en-US" altLang="en-US" sz="2000" dirty="0"/>
              <a:t>expression of sentiment using neutral words </a:t>
            </a:r>
          </a:p>
          <a:p>
            <a:pPr lvl="1"/>
            <a:r>
              <a:rPr lang="en-US" altLang="en-US" sz="2800" dirty="0"/>
              <a:t>Domain/context dependence</a:t>
            </a:r>
          </a:p>
          <a:p>
            <a:pPr lvl="2"/>
            <a:r>
              <a:rPr lang="en-US" altLang="en-US" sz="2000" dirty="0"/>
              <a:t>words/phrases can mean different things in different contexts and domains</a:t>
            </a:r>
          </a:p>
          <a:p>
            <a:pPr lvl="1"/>
            <a:r>
              <a:rPr lang="en-US" altLang="en-US" sz="2800" dirty="0"/>
              <a:t>Effect of syntax on semantics</a:t>
            </a:r>
          </a:p>
        </p:txBody>
      </p:sp>
    </p:spTree>
    <p:extLst>
      <p:ext uri="{BB962C8B-B14F-4D97-AF65-F5344CB8AC3E}">
        <p14:creationId xmlns:p14="http://schemas.microsoft.com/office/powerpoint/2010/main" val="391553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9B3B-A0B0-44C6-939D-92A128C6F35C}"/>
              </a:ext>
            </a:extLst>
          </p:cNvPr>
          <p:cNvSpPr>
            <a:spLocks noGrp="1"/>
          </p:cNvSpPr>
          <p:nvPr>
            <p:ph type="title"/>
          </p:nvPr>
        </p:nvSpPr>
        <p:spPr/>
        <p:txBody>
          <a:bodyPr/>
          <a:lstStyle/>
          <a:p>
            <a:r>
              <a:rPr lang="en-US" dirty="0"/>
              <a:t>Sentiment Analysis</a:t>
            </a:r>
          </a:p>
        </p:txBody>
      </p:sp>
      <p:pic>
        <p:nvPicPr>
          <p:cNvPr id="34818" name="Picture 2" descr="https://lh4.googleusercontent.com/QG5Dw2xYkSfnALNxqWYIN-gOrOyZIedNSoFOruuNYKsFRubDS4zSNwg73Ig5EYGv355mEPgXqs8NPIFaYUqxOzK_sYaqYp7HxyOK9RgmKuPC-6_7B8ah3LzGR-yhoOjp30RzE-Sg">
            <a:extLst>
              <a:ext uri="{FF2B5EF4-FFF2-40B4-BE49-F238E27FC236}">
                <a16:creationId xmlns:a16="http://schemas.microsoft.com/office/drawing/2014/main" id="{353ED0D0-6B33-4541-A2BD-EA30B391BB8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9913" y="2008094"/>
            <a:ext cx="8229600" cy="3639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56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err="1">
                <a:cs typeface="+mj-cs"/>
              </a:rPr>
              <a:t>Approches</a:t>
            </a:r>
            <a:endParaRPr lang="en-US" sz="3200" dirty="0">
              <a:cs typeface="+mj-cs"/>
            </a:endParaRPr>
          </a:p>
        </p:txBody>
      </p:sp>
      <p:sp>
        <p:nvSpPr>
          <p:cNvPr id="27653" name="Rectangle 5"/>
          <p:cNvSpPr>
            <a:spLocks noGrp="1" noChangeArrowheads="1"/>
          </p:cNvSpPr>
          <p:nvPr>
            <p:ph type="subTitle" idx="1"/>
          </p:nvPr>
        </p:nvSpPr>
        <p:spPr>
          <a:xfrm>
            <a:off x="477520" y="1422400"/>
            <a:ext cx="8199120" cy="489712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lvl="1">
              <a:lnSpc>
                <a:spcPct val="90000"/>
              </a:lnSpc>
            </a:pPr>
            <a:r>
              <a:rPr lang="en-US" altLang="en-US" dirty="0"/>
              <a:t>Tokenization</a:t>
            </a:r>
          </a:p>
          <a:p>
            <a:pPr lvl="1">
              <a:lnSpc>
                <a:spcPct val="90000"/>
              </a:lnSpc>
            </a:pPr>
            <a:r>
              <a:rPr lang="en-US" altLang="en-US" dirty="0"/>
              <a:t>Feature Extraction</a:t>
            </a:r>
          </a:p>
          <a:p>
            <a:pPr lvl="1">
              <a:lnSpc>
                <a:spcPct val="90000"/>
              </a:lnSpc>
            </a:pPr>
            <a:r>
              <a:rPr lang="en-US" altLang="en-US" dirty="0"/>
              <a:t>Classification using Different Classifiers</a:t>
            </a:r>
          </a:p>
          <a:p>
            <a:pPr lvl="2">
              <a:lnSpc>
                <a:spcPct val="90000"/>
              </a:lnSpc>
            </a:pPr>
            <a:r>
              <a:rPr lang="en-US" altLang="en-US" sz="2400" b="1" dirty="0">
                <a:solidFill>
                  <a:schemeClr val="tx2"/>
                </a:solidFill>
              </a:rPr>
              <a:t>Naïve Bayes</a:t>
            </a:r>
          </a:p>
          <a:p>
            <a:pPr lvl="2">
              <a:lnSpc>
                <a:spcPct val="90000"/>
              </a:lnSpc>
            </a:pPr>
            <a:r>
              <a:rPr lang="en-US" altLang="en-US" sz="2400" b="1" dirty="0">
                <a:solidFill>
                  <a:schemeClr val="tx2"/>
                </a:solidFill>
              </a:rPr>
              <a:t>KNN</a:t>
            </a:r>
          </a:p>
          <a:p>
            <a:pPr lvl="2">
              <a:lnSpc>
                <a:spcPct val="90000"/>
              </a:lnSpc>
            </a:pPr>
            <a:r>
              <a:rPr lang="en-US" altLang="en-US" sz="2400" b="1" dirty="0">
                <a:solidFill>
                  <a:schemeClr val="tx2"/>
                </a:solidFill>
              </a:rPr>
              <a:t>Decision Tree</a:t>
            </a:r>
          </a:p>
          <a:p>
            <a:pPr lvl="2">
              <a:lnSpc>
                <a:spcPct val="90000"/>
              </a:lnSpc>
            </a:pPr>
            <a:r>
              <a:rPr lang="en-US" altLang="en-US" sz="2400" b="1" dirty="0">
                <a:solidFill>
                  <a:schemeClr val="tx2"/>
                </a:solidFill>
              </a:rPr>
              <a:t>SVM</a:t>
            </a:r>
          </a:p>
          <a:p>
            <a:pPr marL="457200" lvl="1" indent="0">
              <a:lnSpc>
                <a:spcPct val="90000"/>
              </a:lnSpc>
              <a:buNone/>
            </a:pPr>
            <a:endParaRPr lang="en-US" altLang="en-US" dirty="0"/>
          </a:p>
        </p:txBody>
      </p:sp>
    </p:spTree>
    <p:extLst>
      <p:ext uri="{BB962C8B-B14F-4D97-AF65-F5344CB8AC3E}">
        <p14:creationId xmlns:p14="http://schemas.microsoft.com/office/powerpoint/2010/main" val="410637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Sentiment Tokenization Issues</a:t>
            </a:r>
          </a:p>
        </p:txBody>
      </p:sp>
      <p:sp>
        <p:nvSpPr>
          <p:cNvPr id="27653" name="Rectangle 5"/>
          <p:cNvSpPr>
            <a:spLocks noGrp="1" noChangeArrowheads="1"/>
          </p:cNvSpPr>
          <p:nvPr>
            <p:ph type="subTitle" idx="1"/>
          </p:nvPr>
        </p:nvSpPr>
        <p:spPr>
          <a:xfrm>
            <a:off x="477520" y="1422400"/>
            <a:ext cx="8199120" cy="5211482"/>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lvl="1">
              <a:lnSpc>
                <a:spcPct val="90000"/>
              </a:lnSpc>
            </a:pPr>
            <a:r>
              <a:rPr lang="en-US" dirty="0"/>
              <a:t>Deal with HTML and XML markup</a:t>
            </a:r>
          </a:p>
          <a:p>
            <a:pPr lvl="1">
              <a:lnSpc>
                <a:spcPct val="90000"/>
              </a:lnSpc>
            </a:pPr>
            <a:r>
              <a:rPr lang="en-US" dirty="0"/>
              <a:t>Reviews mark-up (names, hash tags)</a:t>
            </a:r>
          </a:p>
          <a:p>
            <a:pPr lvl="1">
              <a:lnSpc>
                <a:spcPct val="90000"/>
              </a:lnSpc>
            </a:pPr>
            <a:r>
              <a:rPr lang="en-US" dirty="0"/>
              <a:t>Capitalization (preserve for words in all caps)</a:t>
            </a:r>
          </a:p>
          <a:p>
            <a:pPr lvl="1">
              <a:lnSpc>
                <a:spcPct val="90000"/>
              </a:lnSpc>
            </a:pPr>
            <a:r>
              <a:rPr lang="en-US" dirty="0"/>
              <a:t>Phone numbers, dates</a:t>
            </a:r>
          </a:p>
          <a:p>
            <a:pPr marL="0" lvl="0" indent="0" defTabSz="914400" eaLnBrk="1" hangingPunct="1"/>
            <a:endParaRPr lang="en-US" sz="2800" dirty="0"/>
          </a:p>
          <a:p>
            <a:pPr marL="0" lvl="0" indent="0" defTabSz="914400" eaLnBrk="1" hangingPunct="1"/>
            <a:r>
              <a:rPr lang="en-US" sz="2800" dirty="0"/>
              <a:t>Emoticons</a:t>
            </a:r>
          </a:p>
          <a:p>
            <a:pPr marL="0" lvl="0" indent="0" defTabSz="914400" eaLnBrk="1" hangingPunct="1"/>
            <a:r>
              <a:rPr lang="en-US" sz="1600" dirty="0">
                <a:solidFill>
                  <a:prstClr val="black"/>
                </a:solidFill>
                <a:latin typeface="Courier"/>
                <a:cs typeface="Courier"/>
              </a:rPr>
              <a:t>[&lt;&gt;]?                       # optional hat/brow</a:t>
            </a:r>
          </a:p>
          <a:p>
            <a:pPr marL="0" lvl="0" indent="0" defTabSz="914400" eaLnBrk="1" hangingPunct="1"/>
            <a:r>
              <a:rPr lang="en-US" sz="1600" dirty="0">
                <a:solidFill>
                  <a:prstClr val="black"/>
                </a:solidFill>
                <a:latin typeface="Courier"/>
                <a:cs typeface="Courier"/>
              </a:rPr>
              <a:t>[:;=8]                      # eyes</a:t>
            </a:r>
          </a:p>
          <a:p>
            <a:pPr marL="0" lvl="0" indent="0" defTabSz="914400" eaLnBrk="1" hangingPunct="1"/>
            <a:r>
              <a:rPr lang="en-US" sz="1600" dirty="0">
                <a:solidFill>
                  <a:prstClr val="black"/>
                </a:solidFill>
                <a:latin typeface="Courier"/>
                <a:cs typeface="Courier"/>
              </a:rPr>
              <a:t>[\-o\*\']?                  # optional nose</a:t>
            </a:r>
          </a:p>
          <a:p>
            <a:pPr marL="0" lvl="0" indent="0" defTabSz="914400" eaLnBrk="1" hangingPunct="1"/>
            <a:r>
              <a:rPr lang="en-US" sz="1600" dirty="0">
                <a:solidFill>
                  <a:prstClr val="black"/>
                </a:solidFill>
                <a:latin typeface="Courier"/>
                <a:cs typeface="Courier"/>
              </a:rPr>
              <a:t>[\)\]\(\[</a:t>
            </a:r>
            <a:r>
              <a:rPr lang="en-US" sz="1600" dirty="0" err="1">
                <a:solidFill>
                  <a:prstClr val="black"/>
                </a:solidFill>
                <a:latin typeface="Courier"/>
                <a:cs typeface="Courier"/>
              </a:rPr>
              <a:t>dDpP</a:t>
            </a:r>
            <a:r>
              <a:rPr lang="en-US" sz="1600" dirty="0">
                <a:solidFill>
                  <a:prstClr val="black"/>
                </a:solidFill>
                <a:latin typeface="Courier"/>
                <a:cs typeface="Courier"/>
              </a:rPr>
              <a:t>/\:\}\{@\|\\]  # mouth      </a:t>
            </a:r>
          </a:p>
          <a:p>
            <a:pPr marL="0" lvl="0" indent="0" defTabSz="914400" eaLnBrk="1" hangingPunct="1"/>
            <a:r>
              <a:rPr lang="en-US" sz="1600" dirty="0">
                <a:solidFill>
                  <a:prstClr val="black"/>
                </a:solidFill>
                <a:latin typeface="Courier"/>
                <a:cs typeface="Courier"/>
              </a:rPr>
              <a:t>|                           #### reverse orientation</a:t>
            </a:r>
          </a:p>
          <a:p>
            <a:pPr marL="0" lvl="0" indent="0" defTabSz="914400" eaLnBrk="1" hangingPunct="1"/>
            <a:r>
              <a:rPr lang="en-US" sz="1600" dirty="0">
                <a:solidFill>
                  <a:prstClr val="black"/>
                </a:solidFill>
                <a:latin typeface="Courier"/>
                <a:cs typeface="Courier"/>
              </a:rPr>
              <a:t>[\)\]\(\[</a:t>
            </a:r>
            <a:r>
              <a:rPr lang="en-US" sz="1600" dirty="0" err="1">
                <a:solidFill>
                  <a:prstClr val="black"/>
                </a:solidFill>
                <a:latin typeface="Courier"/>
                <a:cs typeface="Courier"/>
              </a:rPr>
              <a:t>dDpP</a:t>
            </a:r>
            <a:r>
              <a:rPr lang="en-US" sz="1600" dirty="0">
                <a:solidFill>
                  <a:prstClr val="black"/>
                </a:solidFill>
                <a:latin typeface="Courier"/>
                <a:cs typeface="Courier"/>
              </a:rPr>
              <a:t>/\:\}\{@\|\\]  # mouth</a:t>
            </a:r>
          </a:p>
          <a:p>
            <a:pPr marL="0" lvl="0" indent="0" defTabSz="914400" eaLnBrk="1" hangingPunct="1"/>
            <a:r>
              <a:rPr lang="en-US" sz="1600" dirty="0">
                <a:solidFill>
                  <a:prstClr val="black"/>
                </a:solidFill>
                <a:latin typeface="Courier"/>
                <a:cs typeface="Courier"/>
              </a:rPr>
              <a:t>[\-o\*\']?                  # optional nose</a:t>
            </a:r>
          </a:p>
          <a:p>
            <a:pPr marL="0" lvl="0" indent="0" defTabSz="914400" eaLnBrk="1" hangingPunct="1"/>
            <a:r>
              <a:rPr lang="en-US" sz="1600" dirty="0">
                <a:solidFill>
                  <a:prstClr val="black"/>
                </a:solidFill>
                <a:latin typeface="Courier"/>
                <a:cs typeface="Courier"/>
              </a:rPr>
              <a:t>[:;=8]                      # eyes</a:t>
            </a:r>
          </a:p>
          <a:p>
            <a:pPr marL="0" lvl="0" indent="0" defTabSz="914400" eaLnBrk="1" hangingPunct="1"/>
            <a:r>
              <a:rPr lang="en-US" sz="1600" dirty="0">
                <a:solidFill>
                  <a:prstClr val="black"/>
                </a:solidFill>
                <a:latin typeface="Courier"/>
                <a:cs typeface="Courier"/>
              </a:rPr>
              <a:t>[&lt;&gt;]?                       # optional hat/brow</a:t>
            </a:r>
            <a:endParaRPr lang="en-US" sz="4400" dirty="0"/>
          </a:p>
          <a:p>
            <a:pPr marL="457200" lvl="1" indent="0">
              <a:lnSpc>
                <a:spcPct val="90000"/>
              </a:lnSpc>
              <a:buNone/>
            </a:pPr>
            <a:endParaRPr lang="en-US" altLang="en-US" dirty="0"/>
          </a:p>
        </p:txBody>
      </p:sp>
    </p:spTree>
    <p:extLst>
      <p:ext uri="{BB962C8B-B14F-4D97-AF65-F5344CB8AC3E}">
        <p14:creationId xmlns:p14="http://schemas.microsoft.com/office/powerpoint/2010/main" val="401345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t>Extracting Features for Sentiment Classification</a:t>
            </a:r>
            <a:endParaRPr lang="en-US" sz="3200" dirty="0">
              <a:cs typeface="+mj-cs"/>
            </a:endParaRPr>
          </a:p>
        </p:txBody>
      </p:sp>
      <p:sp>
        <p:nvSpPr>
          <p:cNvPr id="27653" name="Rectangle 5"/>
          <p:cNvSpPr>
            <a:spLocks noGrp="1" noChangeArrowheads="1"/>
          </p:cNvSpPr>
          <p:nvPr>
            <p:ph type="subTitle" idx="1"/>
          </p:nvPr>
        </p:nvSpPr>
        <p:spPr>
          <a:xfrm>
            <a:off x="477520" y="1422400"/>
            <a:ext cx="8199120" cy="5211482"/>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lvl="1"/>
            <a:r>
              <a:rPr lang="en-US" dirty="0">
                <a:latin typeface="Courier"/>
                <a:cs typeface="Courier"/>
              </a:rPr>
              <a:t>Example:</a:t>
            </a:r>
          </a:p>
          <a:p>
            <a:pPr lvl="1"/>
            <a:r>
              <a:rPr lang="en-US" dirty="0">
                <a:latin typeface="Courier"/>
                <a:cs typeface="Courier"/>
              </a:rPr>
              <a:t>I </a:t>
            </a:r>
            <a:r>
              <a:rPr lang="en-US" b="1" dirty="0">
                <a:latin typeface="Courier"/>
                <a:cs typeface="Courier"/>
              </a:rPr>
              <a:t>didn’t</a:t>
            </a:r>
            <a:r>
              <a:rPr lang="en-US" dirty="0">
                <a:latin typeface="Courier"/>
                <a:cs typeface="Courier"/>
              </a:rPr>
              <a:t> like Mary </a:t>
            </a:r>
            <a:r>
              <a:rPr lang="en-US" dirty="0" err="1">
                <a:latin typeface="Courier"/>
                <a:cs typeface="Courier"/>
              </a:rPr>
              <a:t>Kom</a:t>
            </a:r>
            <a:r>
              <a:rPr lang="en-US" dirty="0">
                <a:latin typeface="Courier"/>
                <a:cs typeface="Courier"/>
              </a:rPr>
              <a:t>(negative  review)</a:t>
            </a:r>
          </a:p>
          <a:p>
            <a:pPr marL="457200" lvl="1" indent="0">
              <a:buNone/>
            </a:pPr>
            <a:r>
              <a:rPr lang="en-US" dirty="0"/>
              <a:t>   vs</a:t>
            </a:r>
          </a:p>
          <a:p>
            <a:pPr lvl="1"/>
            <a:r>
              <a:rPr lang="en-US" dirty="0">
                <a:latin typeface="Courier"/>
                <a:cs typeface="Courier"/>
              </a:rPr>
              <a:t>I really like this movie (positive)</a:t>
            </a:r>
          </a:p>
          <a:p>
            <a:r>
              <a:rPr lang="en-US" dirty="0"/>
              <a:t>Which words to use?</a:t>
            </a:r>
          </a:p>
          <a:p>
            <a:pPr lvl="1"/>
            <a:r>
              <a:rPr lang="en-US" dirty="0"/>
              <a:t>All words</a:t>
            </a:r>
          </a:p>
          <a:p>
            <a:pPr lvl="2"/>
            <a:r>
              <a:rPr lang="en-US" dirty="0"/>
              <a:t>All words turns out to work better, at least on this data</a:t>
            </a:r>
          </a:p>
          <a:p>
            <a:pPr marL="457200" lvl="1" indent="0">
              <a:lnSpc>
                <a:spcPct val="90000"/>
              </a:lnSpc>
              <a:buNone/>
            </a:pPr>
            <a:endParaRPr lang="en-US" altLang="en-US" dirty="0"/>
          </a:p>
        </p:txBody>
      </p:sp>
    </p:spTree>
    <p:extLst>
      <p:ext uri="{BB962C8B-B14F-4D97-AF65-F5344CB8AC3E}">
        <p14:creationId xmlns:p14="http://schemas.microsoft.com/office/powerpoint/2010/main" val="193155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3200" dirty="0">
                <a:cs typeface="+mj-cs"/>
              </a:rPr>
              <a:t>Dataset</a:t>
            </a:r>
          </a:p>
        </p:txBody>
      </p:sp>
      <p:sp>
        <p:nvSpPr>
          <p:cNvPr id="27653" name="Rectangle 5"/>
          <p:cNvSpPr>
            <a:spLocks noGrp="1" noChangeArrowheads="1"/>
          </p:cNvSpPr>
          <p:nvPr>
            <p:ph type="subTitle" idx="1"/>
          </p:nvPr>
        </p:nvSpPr>
        <p:spPr>
          <a:xfrm>
            <a:off x="477520" y="1422400"/>
            <a:ext cx="8199120" cy="5211482"/>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lvl="1"/>
            <a:r>
              <a:rPr lang="en-US" dirty="0">
                <a:latin typeface="Courier"/>
                <a:cs typeface="Courier"/>
              </a:rPr>
              <a:t>The data set was taken from https://www.imdb.com/ , </a:t>
            </a:r>
            <a:r>
              <a:rPr lang="en-US" dirty="0" err="1">
                <a:latin typeface="Courier"/>
                <a:cs typeface="Courier"/>
              </a:rPr>
              <a:t>imdb</a:t>
            </a:r>
            <a:r>
              <a:rPr lang="en-US" dirty="0">
                <a:latin typeface="Courier"/>
                <a:cs typeface="Courier"/>
              </a:rPr>
              <a:t>-movie-reviews-dataset review data set</a:t>
            </a:r>
          </a:p>
          <a:p>
            <a:pPr lvl="1"/>
            <a:r>
              <a:rPr lang="en-US" dirty="0">
                <a:latin typeface="Courier"/>
                <a:cs typeface="Courier"/>
              </a:rPr>
              <a:t>The Collection contains 1000 positive samples and 1000 negative samples</a:t>
            </a:r>
          </a:p>
          <a:p>
            <a:pPr lvl="1"/>
            <a:r>
              <a:rPr lang="en-US" dirty="0" err="1">
                <a:latin typeface="Courier"/>
                <a:cs typeface="Courier"/>
              </a:rPr>
              <a:t>Positve</a:t>
            </a:r>
            <a:r>
              <a:rPr lang="en-US" dirty="0">
                <a:latin typeface="Courier"/>
                <a:cs typeface="Courier"/>
              </a:rPr>
              <a:t> and negative reviews were kept in two files </a:t>
            </a:r>
            <a:r>
              <a:rPr lang="en-US" dirty="0" err="1">
                <a:latin typeface="Courier"/>
                <a:cs typeface="Courier"/>
              </a:rPr>
              <a:t>pos.text</a:t>
            </a:r>
            <a:r>
              <a:rPr lang="en-US" dirty="0">
                <a:latin typeface="Courier"/>
                <a:cs typeface="Courier"/>
              </a:rPr>
              <a:t> in pos folder and neg.txt in neg folder</a:t>
            </a:r>
          </a:p>
          <a:p>
            <a:pPr lvl="1"/>
            <a:r>
              <a:rPr lang="en-US" dirty="0">
                <a:latin typeface="Courier"/>
                <a:cs typeface="Courier"/>
              </a:rPr>
              <a:t>Two empty lists were taken for both the reviews, Calculate the accuracies</a:t>
            </a:r>
          </a:p>
          <a:p>
            <a:pPr lvl="1"/>
            <a:r>
              <a:rPr lang="en-US" dirty="0">
                <a:latin typeface="Courier"/>
                <a:cs typeface="Courier"/>
              </a:rPr>
              <a:t>accuracy3=</a:t>
            </a:r>
            <a:r>
              <a:rPr lang="en-US" dirty="0" err="1">
                <a:latin typeface="Courier"/>
                <a:cs typeface="Courier"/>
              </a:rPr>
              <a:t>nltk.classify.util.accuracy</a:t>
            </a:r>
            <a:r>
              <a:rPr lang="en-US" dirty="0">
                <a:latin typeface="Courier"/>
                <a:cs typeface="Courier"/>
              </a:rPr>
              <a:t>(</a:t>
            </a:r>
            <a:r>
              <a:rPr lang="en-US" dirty="0" err="1">
                <a:latin typeface="Courier"/>
                <a:cs typeface="Courier"/>
              </a:rPr>
              <a:t>DecisionTree_classifier</a:t>
            </a:r>
            <a:r>
              <a:rPr lang="en-US" dirty="0">
                <a:latin typeface="Courier"/>
                <a:cs typeface="Courier"/>
              </a:rPr>
              <a:t>, </a:t>
            </a:r>
            <a:r>
              <a:rPr lang="en-US" dirty="0" err="1">
                <a:latin typeface="Courier"/>
                <a:cs typeface="Courier"/>
              </a:rPr>
              <a:t>testfeats</a:t>
            </a:r>
            <a:r>
              <a:rPr lang="en-US" dirty="0">
                <a:latin typeface="Courier"/>
                <a:cs typeface="Courier"/>
              </a:rPr>
              <a:t>)</a:t>
            </a:r>
          </a:p>
          <a:p>
            <a:pPr lvl="1"/>
            <a:endParaRPr lang="en-US" dirty="0">
              <a:latin typeface="Courier"/>
              <a:cs typeface="Courier"/>
            </a:endParaRPr>
          </a:p>
        </p:txBody>
      </p:sp>
    </p:spTree>
    <p:extLst>
      <p:ext uri="{BB962C8B-B14F-4D97-AF65-F5344CB8AC3E}">
        <p14:creationId xmlns:p14="http://schemas.microsoft.com/office/powerpoint/2010/main" val="2696946336"/>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646464"/>
      </a:lt2>
      <a:accent1>
        <a:srgbClr val="B50C00"/>
      </a:accent1>
      <a:accent2>
        <a:srgbClr val="052147"/>
      </a:accent2>
      <a:accent3>
        <a:srgbClr val="FFFFFF"/>
      </a:accent3>
      <a:accent4>
        <a:srgbClr val="000000"/>
      </a:accent4>
      <a:accent5>
        <a:srgbClr val="D7AAAA"/>
      </a:accent5>
      <a:accent6>
        <a:srgbClr val="041D3F"/>
      </a:accent6>
      <a:hlink>
        <a:srgbClr val="BD8C00"/>
      </a:hlink>
      <a:folHlink>
        <a:srgbClr val="3F4A01"/>
      </a:folHlink>
    </a:clrScheme>
    <a:fontScheme name="Default Design">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333333"/>
        </a:lt2>
        <a:accent1>
          <a:srgbClr val="FF11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333333"/>
        </a:lt2>
        <a:accent1>
          <a:srgbClr val="CC0000"/>
        </a:accent1>
        <a:accent2>
          <a:srgbClr val="333399"/>
        </a:accent2>
        <a:accent3>
          <a:srgbClr val="FFFFFF"/>
        </a:accent3>
        <a:accent4>
          <a:srgbClr val="000000"/>
        </a:accent4>
        <a:accent5>
          <a:srgbClr val="E2A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333333"/>
        </a:lt2>
        <a:accent1>
          <a:srgbClr val="B50C00"/>
        </a:accent1>
        <a:accent2>
          <a:srgbClr val="052147"/>
        </a:accent2>
        <a:accent3>
          <a:srgbClr val="FFFFFF"/>
        </a:accent3>
        <a:accent4>
          <a:srgbClr val="000000"/>
        </a:accent4>
        <a:accent5>
          <a:srgbClr val="D7AAAA"/>
        </a:accent5>
        <a:accent6>
          <a:srgbClr val="041D3F"/>
        </a:accent6>
        <a:hlink>
          <a:srgbClr val="BD8C00"/>
        </a:hlink>
        <a:folHlink>
          <a:srgbClr val="3F4A0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1076</TotalTime>
  <Words>2125</Words>
  <Application>Microsoft Office PowerPoint</Application>
  <PresentationFormat>On-screen Show (4:3)</PresentationFormat>
  <Paragraphs>319</Paragraphs>
  <Slides>34</Slides>
  <Notes>28</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34</vt:i4>
      </vt:variant>
    </vt:vector>
  </HeadingPairs>
  <TitlesOfParts>
    <vt:vector size="43" baseType="lpstr">
      <vt:lpstr>Arial</vt:lpstr>
      <vt:lpstr>Calibri</vt:lpstr>
      <vt:lpstr>Courier</vt:lpstr>
      <vt:lpstr>Lucida Grande</vt:lpstr>
      <vt:lpstr>Times New Roman</vt:lpstr>
      <vt:lpstr>Wingdings</vt:lpstr>
      <vt:lpstr>Default Design</vt:lpstr>
      <vt:lpstr>Custom Design</vt:lpstr>
      <vt:lpstr>1_Custom Design</vt:lpstr>
      <vt:lpstr>PowerPoint Presentation</vt:lpstr>
      <vt:lpstr>Introduction</vt:lpstr>
      <vt:lpstr>Motivation</vt:lpstr>
      <vt:lpstr>Challenges</vt:lpstr>
      <vt:lpstr>Sentiment Analysis</vt:lpstr>
      <vt:lpstr>Approches</vt:lpstr>
      <vt:lpstr>Sentiment Tokenization Issues</vt:lpstr>
      <vt:lpstr>Extracting Features for Sentiment Classification</vt:lpstr>
      <vt:lpstr>Dataset</vt:lpstr>
      <vt:lpstr>Dataset</vt:lpstr>
      <vt:lpstr>dataset</vt:lpstr>
      <vt:lpstr>Naïve Bayes</vt:lpstr>
      <vt:lpstr>Preprocessing</vt:lpstr>
      <vt:lpstr>Naïve Bayes</vt:lpstr>
      <vt:lpstr>Naïve Bayes</vt:lpstr>
      <vt:lpstr>Naïve Bayes</vt:lpstr>
      <vt:lpstr>Cross-Validation</vt:lpstr>
      <vt:lpstr>Cross-Validation</vt:lpstr>
      <vt:lpstr>KNN</vt:lpstr>
      <vt:lpstr>KNN</vt:lpstr>
      <vt:lpstr>KNN</vt:lpstr>
      <vt:lpstr>KNN</vt:lpstr>
      <vt:lpstr>Decision Tree</vt:lpstr>
      <vt:lpstr>Feature selection and extraction</vt:lpstr>
      <vt:lpstr>Feature selection and extraction</vt:lpstr>
      <vt:lpstr>Performance</vt:lpstr>
      <vt:lpstr>SVM</vt:lpstr>
      <vt:lpstr>SVM</vt:lpstr>
      <vt:lpstr> data loading and data cleaning</vt:lpstr>
      <vt:lpstr>Results</vt:lpstr>
      <vt:lpstr>Results</vt:lpstr>
      <vt:lpstr>Results</vt:lpstr>
      <vt:lpstr>.</vt:lpstr>
      <vt:lpstr>PowerPoint Presentation</vt:lpstr>
    </vt:vector>
  </TitlesOfParts>
  <Company>Presentation Diva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Lori Randel</dc:creator>
  <cp:lastModifiedBy>Rishika Ramesh Reddy</cp:lastModifiedBy>
  <cp:revision>92</cp:revision>
  <dcterms:created xsi:type="dcterms:W3CDTF">2005-04-19T19:05:52Z</dcterms:created>
  <dcterms:modified xsi:type="dcterms:W3CDTF">2018-12-08T03:55:52Z</dcterms:modified>
</cp:coreProperties>
</file>