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8" roundtripDataSignature="AMtx7mhtjCUtb6ictEDwKLM3YoMMIb9R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9" name="Google Shape;39;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2"/>
          <p:cNvSpPr/>
          <p:nvPr>
            <p:ph idx="2" type="pic"/>
          </p:nvPr>
        </p:nvSpPr>
        <p:spPr>
          <a:xfrm>
            <a:off x="1792288" y="612775"/>
            <a:ext cx="5486400" cy="4114800"/>
          </a:xfrm>
          <a:prstGeom prst="rect">
            <a:avLst/>
          </a:prstGeom>
          <a:noFill/>
          <a:ln>
            <a:noFill/>
          </a:ln>
        </p:spPr>
      </p:sp>
      <p:sp>
        <p:nvSpPr>
          <p:cNvPr id="68" name="Google Shape;68;p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developers.google.com/machine-learning/crash-course/" TargetMode="External"/><Relationship Id="rId4" Type="http://schemas.openxmlformats.org/officeDocument/2006/relationships/hyperlink" Target="https://www.statisticssolutions.com/how-to-conduct-linear-regress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0.jpg"/><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CFCEF"/>
            </a:gs>
            <a:gs pos="18000">
              <a:srgbClr val="1E1E1A">
                <a:alpha val="37647"/>
              </a:srgbClr>
            </a:gs>
            <a:gs pos="23000">
              <a:srgbClr val="92CCDC"/>
            </a:gs>
            <a:gs pos="43000">
              <a:srgbClr val="FDFAE8"/>
            </a:gs>
            <a:gs pos="100000">
              <a:srgbClr val="92CCDC"/>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
          <p:cNvSpPr/>
          <p:nvPr/>
        </p:nvSpPr>
        <p:spPr>
          <a:xfrm>
            <a:off x="533400" y="1224677"/>
            <a:ext cx="7846892" cy="2585323"/>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rgbClr val="85B1FF"/>
                </a:solidFill>
                <a:latin typeface="Calibri"/>
                <a:ea typeface="Calibri"/>
                <a:cs typeface="Calibri"/>
                <a:sym typeface="Calibri"/>
              </a:rPr>
              <a:t>STOCK MARKET ANALYSIS </a:t>
            </a:r>
            <a:endParaRPr/>
          </a:p>
          <a:p>
            <a:pPr indent="0" lvl="0" marL="0" marR="0" rtl="0" algn="ctr">
              <a:spcBef>
                <a:spcPts val="0"/>
              </a:spcBef>
              <a:spcAft>
                <a:spcPts val="0"/>
              </a:spcAft>
              <a:buNone/>
            </a:pPr>
            <a:r>
              <a:rPr b="1" i="0" lang="en-US" sz="5400" u="none" cap="none" strike="noStrike">
                <a:solidFill>
                  <a:srgbClr val="938953"/>
                </a:solidFill>
                <a:latin typeface="Calibri"/>
                <a:ea typeface="Calibri"/>
                <a:cs typeface="Calibri"/>
                <a:sym typeface="Calibri"/>
              </a:rPr>
              <a:t>USING </a:t>
            </a:r>
            <a:endParaRPr/>
          </a:p>
          <a:p>
            <a:pPr indent="0" lvl="0" marL="0" marR="0" rtl="0" algn="ctr">
              <a:spcBef>
                <a:spcPts val="0"/>
              </a:spcBef>
              <a:spcAft>
                <a:spcPts val="0"/>
              </a:spcAft>
              <a:buNone/>
            </a:pPr>
            <a:r>
              <a:rPr b="1" i="0" lang="en-US" sz="5400" u="none" cap="none" strike="noStrike">
                <a:solidFill>
                  <a:srgbClr val="366092"/>
                </a:solidFill>
                <a:latin typeface="Calibri"/>
                <a:ea typeface="Calibri"/>
                <a:cs typeface="Calibri"/>
                <a:sym typeface="Calibri"/>
              </a:rPr>
              <a:t>MACHINE LEARNING</a:t>
            </a:r>
            <a:endParaRPr b="1" i="0" sz="5400" u="none" cap="none" strike="noStrike">
              <a:solidFill>
                <a:srgbClr val="366092"/>
              </a:solidFill>
              <a:latin typeface="Calibri"/>
              <a:ea typeface="Calibri"/>
              <a:cs typeface="Calibri"/>
              <a:sym typeface="Calibri"/>
            </a:endParaRPr>
          </a:p>
        </p:txBody>
      </p:sp>
      <p:sp>
        <p:nvSpPr>
          <p:cNvPr id="90" name="Google Shape;90;p1"/>
          <p:cNvSpPr txBox="1"/>
          <p:nvPr/>
        </p:nvSpPr>
        <p:spPr>
          <a:xfrm>
            <a:off x="5826760" y="4559935"/>
            <a:ext cx="1955279"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000">
              <a:solidFill>
                <a:srgbClr val="FE4444"/>
              </a:solidFill>
              <a:latin typeface="Calibri"/>
              <a:ea typeface="Calibri"/>
              <a:cs typeface="Calibri"/>
              <a:sym typeface="Calibri"/>
            </a:endParaRPr>
          </a:p>
          <a:p>
            <a:pPr indent="0" lvl="0" marL="0" marR="0" rtl="0" algn="l">
              <a:spcBef>
                <a:spcPts val="0"/>
              </a:spcBef>
              <a:spcAft>
                <a:spcPts val="0"/>
              </a:spcAft>
              <a:buNone/>
            </a:pPr>
            <a:r>
              <a:rPr b="1" lang="en-US" sz="2000">
                <a:solidFill>
                  <a:srgbClr val="FE4444"/>
                </a:solidFill>
                <a:latin typeface="Calibri"/>
                <a:ea typeface="Calibri"/>
                <a:cs typeface="Calibri"/>
                <a:sym typeface="Calibri"/>
              </a:rPr>
              <a:t>        Rishika Bhat</a:t>
            </a:r>
            <a:endParaRPr b="1" sz="2000">
              <a:solidFill>
                <a:srgbClr val="FE4444"/>
              </a:solidFill>
              <a:latin typeface="Calibri"/>
              <a:ea typeface="Calibri"/>
              <a:cs typeface="Calibri"/>
              <a:sym typeface="Calibri"/>
            </a:endParaRPr>
          </a:p>
          <a:p>
            <a:pPr indent="0" lvl="0" marL="0" marR="0" rtl="0" algn="l">
              <a:spcBef>
                <a:spcPts val="0"/>
              </a:spcBef>
              <a:spcAft>
                <a:spcPts val="0"/>
              </a:spcAft>
              <a:buNone/>
            </a:pPr>
            <a:r>
              <a:rPr b="1" lang="en-US" sz="2000">
                <a:solidFill>
                  <a:srgbClr val="FE4444"/>
                </a:solidFill>
                <a:latin typeface="Calibri"/>
                <a:ea typeface="Calibri"/>
                <a:cs typeface="Calibri"/>
                <a:sym typeface="Calibri"/>
              </a:rPr>
              <a:t>        18311A12L9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nvSpPr>
        <p:spPr>
          <a:xfrm>
            <a:off x="533400" y="533400"/>
            <a:ext cx="297446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SEQUENCE  DIAGRAM</a:t>
            </a:r>
            <a:endParaRPr b="1" sz="2400">
              <a:solidFill>
                <a:schemeClr val="dk1"/>
              </a:solidFill>
              <a:latin typeface="Calibri"/>
              <a:ea typeface="Calibri"/>
              <a:cs typeface="Calibri"/>
              <a:sym typeface="Calibri"/>
            </a:endParaRPr>
          </a:p>
        </p:txBody>
      </p:sp>
      <p:pic>
        <p:nvPicPr>
          <p:cNvPr id="154" name="Google Shape;154;p10"/>
          <p:cNvPicPr preferRelativeResize="0"/>
          <p:nvPr/>
        </p:nvPicPr>
        <p:blipFill rotWithShape="1">
          <a:blip r:embed="rId3">
            <a:alphaModFix/>
          </a:blip>
          <a:srcRect b="0" l="0" r="0" t="0"/>
          <a:stretch/>
        </p:blipFill>
        <p:spPr>
          <a:xfrm>
            <a:off x="1447800" y="1676400"/>
            <a:ext cx="6674969" cy="358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nvSpPr>
        <p:spPr>
          <a:xfrm>
            <a:off x="1517073" y="533399"/>
            <a:ext cx="6508320" cy="461665"/>
          </a:xfrm>
          <a:prstGeom prst="rect">
            <a:avLst/>
          </a:prstGeom>
          <a:solidFill>
            <a:srgbClr val="D6E3B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IMPLEMENTATION  SCREENSHOTS  AND OUTPUTS</a:t>
            </a:r>
            <a:endParaRPr b="1" sz="1800">
              <a:solidFill>
                <a:schemeClr val="dk1"/>
              </a:solidFill>
              <a:latin typeface="Calibri"/>
              <a:ea typeface="Calibri"/>
              <a:cs typeface="Calibri"/>
              <a:sym typeface="Calibri"/>
            </a:endParaRPr>
          </a:p>
        </p:txBody>
      </p:sp>
      <p:sp>
        <p:nvSpPr>
          <p:cNvPr id="160" name="Google Shape;160;p11"/>
          <p:cNvSpPr txBox="1"/>
          <p:nvPr/>
        </p:nvSpPr>
        <p:spPr>
          <a:xfrm>
            <a:off x="1219200" y="1600200"/>
            <a:ext cx="25317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 IMPORTING MODULES</a:t>
            </a:r>
            <a:endParaRPr sz="1800">
              <a:solidFill>
                <a:schemeClr val="dk1"/>
              </a:solidFill>
              <a:latin typeface="Calibri"/>
              <a:ea typeface="Calibri"/>
              <a:cs typeface="Calibri"/>
              <a:sym typeface="Calibri"/>
            </a:endParaRPr>
          </a:p>
        </p:txBody>
      </p:sp>
      <p:pic>
        <p:nvPicPr>
          <p:cNvPr descr="ss1" id="161" name="Google Shape;161;p11"/>
          <p:cNvPicPr preferRelativeResize="0"/>
          <p:nvPr/>
        </p:nvPicPr>
        <p:blipFill rotWithShape="1">
          <a:blip r:embed="rId3">
            <a:alphaModFix/>
          </a:blip>
          <a:srcRect b="66360" l="0" r="0" t="0"/>
          <a:stretch/>
        </p:blipFill>
        <p:spPr>
          <a:xfrm>
            <a:off x="1243310" y="2286000"/>
            <a:ext cx="6153785" cy="1021715"/>
          </a:xfrm>
          <a:prstGeom prst="rect">
            <a:avLst/>
          </a:prstGeom>
          <a:noFill/>
          <a:ln>
            <a:noFill/>
          </a:ln>
        </p:spPr>
      </p:pic>
      <p:sp>
        <p:nvSpPr>
          <p:cNvPr id="162" name="Google Shape;162;p11"/>
          <p:cNvSpPr txBox="1"/>
          <p:nvPr/>
        </p:nvSpPr>
        <p:spPr>
          <a:xfrm>
            <a:off x="1360585" y="3454523"/>
            <a:ext cx="2390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 IMPORTING DATASET</a:t>
            </a:r>
            <a:endParaRPr sz="1800">
              <a:solidFill>
                <a:schemeClr val="dk1"/>
              </a:solidFill>
              <a:latin typeface="Calibri"/>
              <a:ea typeface="Calibri"/>
              <a:cs typeface="Calibri"/>
              <a:sym typeface="Calibri"/>
            </a:endParaRPr>
          </a:p>
        </p:txBody>
      </p:sp>
      <p:pic>
        <p:nvPicPr>
          <p:cNvPr descr="ss1" id="163" name="Google Shape;163;p11"/>
          <p:cNvPicPr preferRelativeResize="0"/>
          <p:nvPr/>
        </p:nvPicPr>
        <p:blipFill rotWithShape="1">
          <a:blip r:embed="rId3">
            <a:alphaModFix/>
          </a:blip>
          <a:srcRect b="0" l="0" r="0" t="33359"/>
          <a:stretch/>
        </p:blipFill>
        <p:spPr>
          <a:xfrm>
            <a:off x="1277946" y="3994666"/>
            <a:ext cx="6644005" cy="22059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nvSpPr>
        <p:spPr>
          <a:xfrm>
            <a:off x="1066800" y="762000"/>
            <a:ext cx="32577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 DECLARING  x  AND  y  VALUES</a:t>
            </a:r>
            <a:endParaRPr sz="1800">
              <a:solidFill>
                <a:schemeClr val="dk1"/>
              </a:solidFill>
              <a:latin typeface="Calibri"/>
              <a:ea typeface="Calibri"/>
              <a:cs typeface="Calibri"/>
              <a:sym typeface="Calibri"/>
            </a:endParaRPr>
          </a:p>
        </p:txBody>
      </p:sp>
      <p:pic>
        <p:nvPicPr>
          <p:cNvPr descr="ss2" id="169" name="Google Shape;169;p12"/>
          <p:cNvPicPr preferRelativeResize="0"/>
          <p:nvPr/>
        </p:nvPicPr>
        <p:blipFill rotWithShape="1">
          <a:blip r:embed="rId3">
            <a:alphaModFix/>
          </a:blip>
          <a:srcRect b="72075" l="0" r="24351" t="0"/>
          <a:stretch/>
        </p:blipFill>
        <p:spPr>
          <a:xfrm>
            <a:off x="838200" y="1524000"/>
            <a:ext cx="7086600" cy="914400"/>
          </a:xfrm>
          <a:prstGeom prst="rect">
            <a:avLst/>
          </a:prstGeom>
          <a:noFill/>
          <a:ln>
            <a:noFill/>
          </a:ln>
        </p:spPr>
      </p:pic>
      <p:sp>
        <p:nvSpPr>
          <p:cNvPr id="170" name="Google Shape;170;p12"/>
          <p:cNvSpPr txBox="1"/>
          <p:nvPr/>
        </p:nvSpPr>
        <p:spPr>
          <a:xfrm>
            <a:off x="1295400" y="2743200"/>
            <a:ext cx="2206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 TRAINING DATASET</a:t>
            </a:r>
            <a:endParaRPr sz="1800">
              <a:solidFill>
                <a:schemeClr val="dk1"/>
              </a:solidFill>
              <a:latin typeface="Calibri"/>
              <a:ea typeface="Calibri"/>
              <a:cs typeface="Calibri"/>
              <a:sym typeface="Calibri"/>
            </a:endParaRPr>
          </a:p>
        </p:txBody>
      </p:sp>
      <p:pic>
        <p:nvPicPr>
          <p:cNvPr descr="ss2" id="171" name="Google Shape;171;p12"/>
          <p:cNvPicPr preferRelativeResize="0"/>
          <p:nvPr/>
        </p:nvPicPr>
        <p:blipFill rotWithShape="1">
          <a:blip r:embed="rId3">
            <a:alphaModFix/>
          </a:blip>
          <a:srcRect b="50000" l="2587" r="8703" t="26064"/>
          <a:stretch/>
        </p:blipFill>
        <p:spPr>
          <a:xfrm>
            <a:off x="1249362" y="3229292"/>
            <a:ext cx="6675438" cy="7331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ss2" id="176" name="Google Shape;176;p13"/>
          <p:cNvPicPr preferRelativeResize="0"/>
          <p:nvPr/>
        </p:nvPicPr>
        <p:blipFill rotWithShape="1">
          <a:blip r:embed="rId3">
            <a:alphaModFix/>
          </a:blip>
          <a:srcRect b="0" l="0" r="33096" t="47441"/>
          <a:stretch/>
        </p:blipFill>
        <p:spPr>
          <a:xfrm>
            <a:off x="1143000" y="1143000"/>
            <a:ext cx="6305550" cy="1193165"/>
          </a:xfrm>
          <a:prstGeom prst="rect">
            <a:avLst/>
          </a:prstGeom>
          <a:noFill/>
          <a:ln>
            <a:noFill/>
          </a:ln>
        </p:spPr>
      </p:pic>
      <p:sp>
        <p:nvSpPr>
          <p:cNvPr id="177" name="Google Shape;177;p13"/>
          <p:cNvSpPr txBox="1"/>
          <p:nvPr/>
        </p:nvSpPr>
        <p:spPr>
          <a:xfrm>
            <a:off x="1143000" y="659993"/>
            <a:ext cx="23236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 LINEAR REGRESSION</a:t>
            </a:r>
            <a:endParaRPr sz="1800">
              <a:solidFill>
                <a:schemeClr val="dk1"/>
              </a:solidFill>
              <a:latin typeface="Calibri"/>
              <a:ea typeface="Calibri"/>
              <a:cs typeface="Calibri"/>
              <a:sym typeface="Calibri"/>
            </a:endParaRPr>
          </a:p>
        </p:txBody>
      </p:sp>
      <p:pic>
        <p:nvPicPr>
          <p:cNvPr descr="ss3" id="178" name="Google Shape;178;p13"/>
          <p:cNvPicPr preferRelativeResize="0"/>
          <p:nvPr/>
        </p:nvPicPr>
        <p:blipFill rotWithShape="1">
          <a:blip r:embed="rId4">
            <a:alphaModFix/>
          </a:blip>
          <a:srcRect b="78157" l="0" r="0" t="0"/>
          <a:stretch/>
        </p:blipFill>
        <p:spPr>
          <a:xfrm>
            <a:off x="1143000" y="2743200"/>
            <a:ext cx="7129807" cy="114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descr="ss3" id="183" name="Google Shape;183;p14"/>
          <p:cNvPicPr preferRelativeResize="0"/>
          <p:nvPr/>
        </p:nvPicPr>
        <p:blipFill rotWithShape="1">
          <a:blip r:embed="rId3">
            <a:alphaModFix/>
          </a:blip>
          <a:srcRect b="0" l="0" r="15343" t="22297"/>
          <a:stretch/>
        </p:blipFill>
        <p:spPr>
          <a:xfrm>
            <a:off x="228600" y="1905000"/>
            <a:ext cx="5029200" cy="3368561"/>
          </a:xfrm>
          <a:prstGeom prst="rect">
            <a:avLst/>
          </a:prstGeom>
          <a:noFill/>
          <a:ln>
            <a:noFill/>
          </a:ln>
        </p:spPr>
      </p:pic>
      <p:pic>
        <p:nvPicPr>
          <p:cNvPr descr="ss4" id="184" name="Google Shape;184;p14"/>
          <p:cNvPicPr preferRelativeResize="0"/>
          <p:nvPr/>
        </p:nvPicPr>
        <p:blipFill rotWithShape="1">
          <a:blip r:embed="rId4">
            <a:alphaModFix/>
          </a:blip>
          <a:srcRect b="1336" l="0" r="7559" t="0"/>
          <a:stretch/>
        </p:blipFill>
        <p:spPr>
          <a:xfrm>
            <a:off x="4876800" y="1981201"/>
            <a:ext cx="3962400" cy="3292360"/>
          </a:xfrm>
          <a:prstGeom prst="rect">
            <a:avLst/>
          </a:prstGeom>
          <a:noFill/>
          <a:ln>
            <a:noFill/>
          </a:ln>
        </p:spPr>
      </p:pic>
      <p:sp>
        <p:nvSpPr>
          <p:cNvPr id="185" name="Google Shape;185;p14"/>
          <p:cNvSpPr txBox="1"/>
          <p:nvPr/>
        </p:nvSpPr>
        <p:spPr>
          <a:xfrm>
            <a:off x="1052121" y="591005"/>
            <a:ext cx="36016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 PREDICTING THE REGRESSION SET</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ss5" id="190" name="Google Shape;190;p15"/>
          <p:cNvPicPr preferRelativeResize="0"/>
          <p:nvPr/>
        </p:nvPicPr>
        <p:blipFill rotWithShape="1">
          <a:blip r:embed="rId3">
            <a:alphaModFix/>
          </a:blip>
          <a:srcRect b="0" l="0" r="0" t="0"/>
          <a:stretch/>
        </p:blipFill>
        <p:spPr>
          <a:xfrm>
            <a:off x="457200" y="990600"/>
            <a:ext cx="6640195" cy="4457065"/>
          </a:xfrm>
          <a:prstGeom prst="rect">
            <a:avLst/>
          </a:prstGeom>
          <a:noFill/>
          <a:ln>
            <a:noFill/>
          </a:ln>
        </p:spPr>
      </p:pic>
      <p:pic>
        <p:nvPicPr>
          <p:cNvPr descr="ss6" id="191" name="Google Shape;191;p15"/>
          <p:cNvPicPr preferRelativeResize="0"/>
          <p:nvPr/>
        </p:nvPicPr>
        <p:blipFill rotWithShape="1">
          <a:blip r:embed="rId4">
            <a:alphaModFix/>
          </a:blip>
          <a:srcRect b="0" l="0" r="0" t="0"/>
          <a:stretch/>
        </p:blipFill>
        <p:spPr>
          <a:xfrm>
            <a:off x="2819400" y="3914140"/>
            <a:ext cx="5353050" cy="2457450"/>
          </a:xfrm>
          <a:prstGeom prst="rect">
            <a:avLst/>
          </a:prstGeom>
          <a:noFill/>
          <a:ln>
            <a:noFill/>
          </a:ln>
        </p:spPr>
      </p:pic>
      <p:sp>
        <p:nvSpPr>
          <p:cNvPr id="192" name="Google Shape;192;p15"/>
          <p:cNvSpPr txBox="1"/>
          <p:nvPr/>
        </p:nvSpPr>
        <p:spPr>
          <a:xfrm>
            <a:off x="685800" y="609600"/>
            <a:ext cx="42545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7.FINDING ACTUAL AND PREDICTED VALUES</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nvSpPr>
        <p:spPr>
          <a:xfrm>
            <a:off x="963303" y="282015"/>
            <a:ext cx="265239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 PLOTTING SCATTERPLOT</a:t>
            </a:r>
            <a:endParaRPr sz="1800">
              <a:solidFill>
                <a:schemeClr val="dk1"/>
              </a:solidFill>
              <a:latin typeface="Calibri"/>
              <a:ea typeface="Calibri"/>
              <a:cs typeface="Calibri"/>
              <a:sym typeface="Calibri"/>
            </a:endParaRPr>
          </a:p>
        </p:txBody>
      </p:sp>
      <p:pic>
        <p:nvPicPr>
          <p:cNvPr descr="ss7" id="198" name="Google Shape;198;p16"/>
          <p:cNvPicPr preferRelativeResize="0"/>
          <p:nvPr/>
        </p:nvPicPr>
        <p:blipFill rotWithShape="1">
          <a:blip r:embed="rId3">
            <a:alphaModFix/>
          </a:blip>
          <a:srcRect b="29505" l="0" r="0" t="0"/>
          <a:stretch/>
        </p:blipFill>
        <p:spPr>
          <a:xfrm>
            <a:off x="963303" y="990600"/>
            <a:ext cx="6644640" cy="2506345"/>
          </a:xfrm>
          <a:prstGeom prst="rect">
            <a:avLst/>
          </a:prstGeom>
          <a:noFill/>
          <a:ln>
            <a:noFill/>
          </a:ln>
        </p:spPr>
      </p:pic>
      <p:sp>
        <p:nvSpPr>
          <p:cNvPr id="199" name="Google Shape;199;p16"/>
          <p:cNvSpPr txBox="1"/>
          <p:nvPr/>
        </p:nvSpPr>
        <p:spPr>
          <a:xfrm>
            <a:off x="1322697" y="3733800"/>
            <a:ext cx="199199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9. FINDING ERRORS</a:t>
            </a:r>
            <a:endParaRPr sz="1800">
              <a:solidFill>
                <a:schemeClr val="dk1"/>
              </a:solidFill>
              <a:latin typeface="Calibri"/>
              <a:ea typeface="Calibri"/>
              <a:cs typeface="Calibri"/>
              <a:sym typeface="Calibri"/>
            </a:endParaRPr>
          </a:p>
        </p:txBody>
      </p:sp>
      <p:pic>
        <p:nvPicPr>
          <p:cNvPr descr="ss7" id="200" name="Google Shape;200;p16"/>
          <p:cNvPicPr preferRelativeResize="0"/>
          <p:nvPr/>
        </p:nvPicPr>
        <p:blipFill rotWithShape="1">
          <a:blip r:embed="rId3">
            <a:alphaModFix/>
          </a:blip>
          <a:srcRect b="0" l="0" r="0" t="68727"/>
          <a:stretch/>
        </p:blipFill>
        <p:spPr>
          <a:xfrm>
            <a:off x="1143000" y="4419600"/>
            <a:ext cx="7741328" cy="129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nvSpPr>
        <p:spPr>
          <a:xfrm>
            <a:off x="838200" y="914400"/>
            <a:ext cx="212915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 PLOT BAR GRAPH</a:t>
            </a:r>
            <a:endParaRPr sz="1800">
              <a:solidFill>
                <a:schemeClr val="dk1"/>
              </a:solidFill>
              <a:latin typeface="Calibri"/>
              <a:ea typeface="Calibri"/>
              <a:cs typeface="Calibri"/>
              <a:sym typeface="Calibri"/>
            </a:endParaRPr>
          </a:p>
        </p:txBody>
      </p:sp>
      <p:pic>
        <p:nvPicPr>
          <p:cNvPr descr="ss8" id="206" name="Google Shape;206;p17"/>
          <p:cNvPicPr preferRelativeResize="0"/>
          <p:nvPr/>
        </p:nvPicPr>
        <p:blipFill rotWithShape="1">
          <a:blip r:embed="rId3">
            <a:alphaModFix/>
          </a:blip>
          <a:srcRect b="0" l="0" r="0" t="0"/>
          <a:stretch/>
        </p:blipFill>
        <p:spPr>
          <a:xfrm>
            <a:off x="533400" y="1828800"/>
            <a:ext cx="8334740" cy="3886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nvSpPr>
        <p:spPr>
          <a:xfrm>
            <a:off x="914400" y="990600"/>
            <a:ext cx="21640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11. PLOT LINE GRAPH</a:t>
            </a:r>
            <a:endParaRPr sz="1800">
              <a:solidFill>
                <a:schemeClr val="dk1"/>
              </a:solidFill>
              <a:latin typeface="Calibri"/>
              <a:ea typeface="Calibri"/>
              <a:cs typeface="Calibri"/>
              <a:sym typeface="Calibri"/>
            </a:endParaRPr>
          </a:p>
        </p:txBody>
      </p:sp>
      <p:pic>
        <p:nvPicPr>
          <p:cNvPr descr="ss9" id="212" name="Google Shape;212;p18"/>
          <p:cNvPicPr preferRelativeResize="0"/>
          <p:nvPr/>
        </p:nvPicPr>
        <p:blipFill rotWithShape="1">
          <a:blip r:embed="rId3">
            <a:alphaModFix/>
          </a:blip>
          <a:srcRect b="0" l="0" r="0" t="0"/>
          <a:stretch/>
        </p:blipFill>
        <p:spPr>
          <a:xfrm>
            <a:off x="685800" y="1765300"/>
            <a:ext cx="7888094" cy="3949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path path="circle">
            <a:fillToRect b="50%" l="50%" r="50%" t="50%"/>
          </a:path>
          <a:tileRect/>
        </a:gradFill>
      </p:bgPr>
    </p:bg>
    <p:spTree>
      <p:nvGrpSpPr>
        <p:cNvPr id="216" name="Shape 216"/>
        <p:cNvGrpSpPr/>
        <p:nvPr/>
      </p:nvGrpSpPr>
      <p:grpSpPr>
        <a:xfrm>
          <a:off x="0" y="0"/>
          <a:ext cx="0" cy="0"/>
          <a:chOff x="0" y="0"/>
          <a:chExt cx="0" cy="0"/>
        </a:xfrm>
      </p:grpSpPr>
      <p:sp>
        <p:nvSpPr>
          <p:cNvPr id="217" name="Google Shape;217;p19"/>
          <p:cNvSpPr txBox="1"/>
          <p:nvPr/>
        </p:nvSpPr>
        <p:spPr>
          <a:xfrm>
            <a:off x="1452880" y="1943735"/>
            <a:ext cx="6972935" cy="2584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chemeClr val="dk1"/>
                </a:solidFill>
                <a:latin typeface="Calibri"/>
                <a:ea typeface="Calibri"/>
                <a:cs typeface="Calibri"/>
                <a:sym typeface="Calibri"/>
              </a:rPr>
              <a:t>By measuring the accuracy of the different algorithms, we found that the most suitable algorithm for predicting the market price of a stock based on various data points from the historical data is the LSTM algorithm. The algorithm will be a great asset for brokers and investors for investing money in the stock market since it is trained on a huge collection of historical data and has been chosen after being tested on a sample data. The project demonstrates the machine learning model to predict the stock value with more accuracy as compared to previously implemented machine learning models.</a:t>
            </a:r>
            <a:endParaRPr/>
          </a:p>
        </p:txBody>
      </p:sp>
      <p:sp>
        <p:nvSpPr>
          <p:cNvPr id="218" name="Google Shape;218;p19"/>
          <p:cNvSpPr txBox="1"/>
          <p:nvPr/>
        </p:nvSpPr>
        <p:spPr>
          <a:xfrm>
            <a:off x="1452563" y="775335"/>
            <a:ext cx="6619875" cy="6451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CONCLUSION AND FUTURE SCOPE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37000"/>
          </a:blip>
          <a:stretch>
            <a:fillRect/>
          </a:stretch>
        </a:blipFill>
      </p:bgPr>
    </p:bg>
    <p:spTree>
      <p:nvGrpSpPr>
        <p:cNvPr id="94" name="Shape 94"/>
        <p:cNvGrpSpPr/>
        <p:nvPr/>
      </p:nvGrpSpPr>
      <p:grpSpPr>
        <a:xfrm>
          <a:off x="0" y="0"/>
          <a:ext cx="0" cy="0"/>
          <a:chOff x="0" y="0"/>
          <a:chExt cx="0" cy="0"/>
        </a:xfrm>
      </p:grpSpPr>
      <p:sp>
        <p:nvSpPr>
          <p:cNvPr id="95" name="Google Shape;95;p2"/>
          <p:cNvSpPr/>
          <p:nvPr/>
        </p:nvSpPr>
        <p:spPr>
          <a:xfrm>
            <a:off x="609600" y="-495152"/>
            <a:ext cx="7696200" cy="46782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                                 ABSTRACT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Predicting how the stock market will perform is one of the most difficult things to do. There are so many factors involved in the prediction – physical factors vs. physiological, rational and irrational behaviour, etc. All these aspects combine to make share prices volatile and very difficult to predict with a high degree of accuracy. We can use machine learning as a game changer in this domain.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 this project, we will work with historical data about the stock prices of a publicly listed company. Using features like the latest announcements about an organization, their quarterly revenue results, etc., machine learning techniques have the potential to unearth patterns and insights we didn’t see before, and these can be used to make unerringly accurate predictions.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457200" y="274638"/>
            <a:ext cx="8229600" cy="1143000"/>
          </a:xfrm>
          <a:prstGeom prst="rect">
            <a:avLst/>
          </a:prstGeom>
          <a:solidFill>
            <a:srgbClr val="E6B4CD"/>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BIBLIOGRAPHY</a:t>
            </a:r>
            <a:endParaRPr/>
          </a:p>
        </p:txBody>
      </p:sp>
      <p:sp>
        <p:nvSpPr>
          <p:cNvPr id="224" name="Google Shape;224;p20"/>
          <p:cNvSpPr txBox="1"/>
          <p:nvPr/>
        </p:nvSpPr>
        <p:spPr>
          <a:xfrm>
            <a:off x="838200" y="2327564"/>
            <a:ext cx="7162800" cy="258532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Pei-Yuan Zhou , Keith C.C. Chan, Member, IEEE, and Carol XiaojuanOu, “Corporate Communication Network and Stock Price Movements: Insights From Data Mining”, IEEE 2018.</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 </a:t>
            </a:r>
            <a:r>
              <a:rPr lang="en-US" sz="1800" u="sng">
                <a:solidFill>
                  <a:schemeClr val="dk1"/>
                </a:solidFill>
                <a:latin typeface="Calibri"/>
                <a:ea typeface="Calibri"/>
                <a:cs typeface="Calibri"/>
                <a:sym typeface="Calibri"/>
                <a:hlinkClick r:id="rId3">
                  <a:extLst>
                    <a:ext uri="{A12FA001-AC4F-418D-AE19-62706E023703}">
                      <ahyp:hlinkClr val="tx"/>
                    </a:ext>
                  </a:extLst>
                </a:hlinkClick>
              </a:rPr>
              <a:t>https://developers.google.com/machine-learning/crash-course/</a:t>
            </a:r>
            <a:endParaRPr sz="1800" u="sng">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a:t>
            </a:r>
            <a:r>
              <a:rPr lang="en-US" sz="1800" u="sng">
                <a:solidFill>
                  <a:schemeClr val="dk1"/>
                </a:solidFill>
                <a:latin typeface="Calibri"/>
                <a:ea typeface="Calibri"/>
                <a:cs typeface="Calibri"/>
                <a:sym typeface="Calibri"/>
                <a:hlinkClick r:id="rId4">
                  <a:extLst>
                    <a:ext uri="{A12FA001-AC4F-418D-AE19-62706E023703}">
                      <ahyp:hlinkClr val="tx"/>
                    </a:ext>
                  </a:extLst>
                </a:hlinkClick>
              </a:rPr>
              <a:t>https://www.statisticssolutions.com/how-to-conduct-linear-regression/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21"/>
          <p:cNvPicPr preferRelativeResize="0"/>
          <p:nvPr/>
        </p:nvPicPr>
        <p:blipFill rotWithShape="1">
          <a:blip r:embed="rId3">
            <a:alphaModFix/>
          </a:blip>
          <a:srcRect b="0" l="0" r="0" t="0"/>
          <a:stretch/>
        </p:blipFill>
        <p:spPr>
          <a:xfrm>
            <a:off x="-3629" y="0"/>
            <a:ext cx="4524402" cy="5304471"/>
          </a:xfrm>
          <a:prstGeom prst="rect">
            <a:avLst/>
          </a:prstGeom>
          <a:noFill/>
          <a:ln>
            <a:noFill/>
          </a:ln>
        </p:spPr>
      </p:pic>
      <p:pic>
        <p:nvPicPr>
          <p:cNvPr id="230" name="Google Shape;230;p21"/>
          <p:cNvPicPr preferRelativeResize="0"/>
          <p:nvPr/>
        </p:nvPicPr>
        <p:blipFill rotWithShape="1">
          <a:blip r:embed="rId4">
            <a:alphaModFix/>
          </a:blip>
          <a:srcRect b="0" l="0" r="0" t="0"/>
          <a:stretch/>
        </p:blipFill>
        <p:spPr>
          <a:xfrm>
            <a:off x="4419600" y="692913"/>
            <a:ext cx="4724400" cy="6117913"/>
          </a:xfrm>
          <a:prstGeom prst="rect">
            <a:avLst/>
          </a:prstGeom>
          <a:noFill/>
          <a:ln>
            <a:noFill/>
          </a:ln>
        </p:spPr>
      </p:pic>
      <p:sp>
        <p:nvSpPr>
          <p:cNvPr id="231" name="Google Shape;231;p21"/>
          <p:cNvSpPr txBox="1"/>
          <p:nvPr/>
        </p:nvSpPr>
        <p:spPr>
          <a:xfrm>
            <a:off x="7185946" y="1"/>
            <a:ext cx="1958054" cy="646331"/>
          </a:xfrm>
          <a:prstGeom prst="rect">
            <a:avLst/>
          </a:prstGeom>
          <a:gradFill>
            <a:gsLst>
              <a:gs pos="0">
                <a:srgbClr val="97B4E4"/>
              </a:gs>
              <a:gs pos="50000">
                <a:srgbClr val="BFCFEC"/>
              </a:gs>
              <a:gs pos="100000">
                <a:srgbClr val="E0E8F4"/>
              </a:gs>
            </a:gsLst>
            <a:lin ang="5400000" scaled="0"/>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Rishika Bhat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18311A12L9</a:t>
            </a:r>
            <a:endParaRPr sz="1800">
              <a:solidFill>
                <a:schemeClr val="dk1"/>
              </a:solidFill>
              <a:latin typeface="Calibri"/>
              <a:ea typeface="Calibri"/>
              <a:cs typeface="Calibri"/>
              <a:sym typeface="Calibri"/>
            </a:endParaRPr>
          </a:p>
        </p:txBody>
      </p:sp>
      <p:sp>
        <p:nvSpPr>
          <p:cNvPr id="232" name="Google Shape;232;p21"/>
          <p:cNvSpPr txBox="1"/>
          <p:nvPr/>
        </p:nvSpPr>
        <p:spPr>
          <a:xfrm>
            <a:off x="76200" y="5581471"/>
            <a:ext cx="4572000" cy="1200329"/>
          </a:xfrm>
          <a:prstGeom prst="rect">
            <a:avLst/>
          </a:prstGeom>
          <a:solidFill>
            <a:srgbClr val="CBCBC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Company- Techimax</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Address- 101,Sai Krishna Enclave, Plot No:75, Jaagruti Colony, Survey No.70, Kondapur, Hyderabad, Telangana 500084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alpha val="23921"/>
          </a:schemeClr>
        </a:solidFill>
      </p:bgPr>
    </p:bg>
    <p:spTree>
      <p:nvGrpSpPr>
        <p:cNvPr id="236" name="Shape 236"/>
        <p:cNvGrpSpPr/>
        <p:nvPr/>
      </p:nvGrpSpPr>
      <p:grpSpPr>
        <a:xfrm>
          <a:off x="0" y="0"/>
          <a:ext cx="0" cy="0"/>
          <a:chOff x="0" y="0"/>
          <a:chExt cx="0" cy="0"/>
        </a:xfrm>
      </p:grpSpPr>
      <p:sp>
        <p:nvSpPr>
          <p:cNvPr id="237" name="Google Shape;237;p22"/>
          <p:cNvSpPr/>
          <p:nvPr/>
        </p:nvSpPr>
        <p:spPr>
          <a:xfrm>
            <a:off x="1600200" y="2362200"/>
            <a:ext cx="5867400" cy="1323439"/>
          </a:xfrm>
          <a:prstGeom prst="rect">
            <a:avLst/>
          </a:prstGeom>
          <a:solidFill>
            <a:srgbClr val="494429"/>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cap="none">
                <a:solidFill>
                  <a:srgbClr val="FCFCFF"/>
                </a:solidFill>
                <a:latin typeface="Calibri"/>
                <a:ea typeface="Calibri"/>
                <a:cs typeface="Calibri"/>
                <a:sym typeface="Calibri"/>
              </a:rPr>
              <a:t>THANKYOU</a:t>
            </a:r>
            <a:endParaRPr b="1" sz="8000" cap="none">
              <a:solidFill>
                <a:srgbClr val="FCFC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2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34636"/>
            <a:ext cx="8229600" cy="1143000"/>
          </a:xfrm>
          <a:prstGeom prst="rect">
            <a:avLst/>
          </a:prstGeom>
          <a:solidFill>
            <a:srgbClr val="C4BD97"/>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INTRODUCTION</a:t>
            </a:r>
            <a:endParaRPr/>
          </a:p>
        </p:txBody>
      </p:sp>
      <p:sp>
        <p:nvSpPr>
          <p:cNvPr id="101" name="Google Shape;101;p3"/>
          <p:cNvSpPr txBox="1"/>
          <p:nvPr>
            <p:ph idx="1" type="body"/>
          </p:nvPr>
        </p:nvSpPr>
        <p:spPr>
          <a:xfrm>
            <a:off x="381000" y="12954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lang="en-US"/>
              <a:t>The stock market is basically an aggregation of various buyers and sellers of stock. A stock (also known as shares more commonly) in general represents ownership claims on business by a particular individual or a group of people. The attempt to determine the future value of the stock market is known as a stock market prediction. The prediction is expected to be robust, accurate and efficient The most prominent and  promising technique involves the use of Artificial Neural Networks, Recurrent Neural Networks, that is basically the implementation of machine learning.</a:t>
            </a:r>
            <a:endParaRPr/>
          </a:p>
          <a:p>
            <a:pPr indent="0" lvl="0" marL="0" rtl="0" algn="l">
              <a:spcBef>
                <a:spcPts val="400"/>
              </a:spcBef>
              <a:spcAft>
                <a:spcPts val="0"/>
              </a:spcAft>
              <a:buClr>
                <a:schemeClr val="dk1"/>
              </a:buClr>
              <a:buSzPct val="100000"/>
              <a:buNone/>
            </a:pPr>
            <a:r>
              <a:rPr lang="en-US"/>
              <a:t>                             Machine learning involves artificial intelligence which empowers the system to learn and improve from past experiences without being programmed time and again. Traditional methods of prediction in machine learning use algorithms like Backward Propagation, also known as Backpropagation errors. Lately, many researchers are using more of ensemble learning techniques. It would use low price and time  lags to predict future highs while another network would use lagged highs to predict future highs. These predictions were used to form stock prices.</a:t>
            </a:r>
            <a:endParaRPr/>
          </a:p>
          <a:p>
            <a:pPr indent="-215900" lvl="0" marL="342900" rtl="0" algn="l">
              <a:spcBef>
                <a:spcPts val="400"/>
              </a:spcBef>
              <a:spcAft>
                <a:spcPts val="0"/>
              </a:spcAft>
              <a:buClr>
                <a:schemeClr val="dk1"/>
              </a:buClr>
              <a:buSzPct val="100000"/>
              <a:buNone/>
            </a:pPr>
            <a:r>
              <a:t/>
            </a:r>
            <a:endParaRPr/>
          </a:p>
        </p:txBody>
      </p:sp>
      <p:pic>
        <p:nvPicPr>
          <p:cNvPr id="102" name="Google Shape;102;p3"/>
          <p:cNvPicPr preferRelativeResize="0"/>
          <p:nvPr/>
        </p:nvPicPr>
        <p:blipFill rotWithShape="1">
          <a:blip r:embed="rId3">
            <a:alphaModFix/>
          </a:blip>
          <a:srcRect b="0" l="0" r="0" t="0"/>
          <a:stretch/>
        </p:blipFill>
        <p:spPr>
          <a:xfrm>
            <a:off x="3048000" y="5410200"/>
            <a:ext cx="5486400" cy="12771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alpha val="20000"/>
          </a:srgbClr>
        </a:solidFill>
      </p:bgPr>
    </p:bg>
    <p:spTree>
      <p:nvGrpSpPr>
        <p:cNvPr id="106" name="Shape 106"/>
        <p:cNvGrpSpPr/>
        <p:nvPr/>
      </p:nvGrpSpPr>
      <p:grpSpPr>
        <a:xfrm>
          <a:off x="0" y="0"/>
          <a:ext cx="0" cy="0"/>
          <a:chOff x="0" y="0"/>
          <a:chExt cx="0" cy="0"/>
        </a:xfrm>
      </p:grpSpPr>
      <p:sp>
        <p:nvSpPr>
          <p:cNvPr id="107" name="Google Shape;107;p4"/>
          <p:cNvSpPr txBox="1"/>
          <p:nvPr/>
        </p:nvSpPr>
        <p:spPr>
          <a:xfrm>
            <a:off x="731507" y="685800"/>
            <a:ext cx="393285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u="sng">
                <a:solidFill>
                  <a:schemeClr val="dk1"/>
                </a:solidFill>
                <a:latin typeface="Arial"/>
                <a:ea typeface="Arial"/>
                <a:cs typeface="Arial"/>
                <a:sym typeface="Arial"/>
              </a:rPr>
              <a:t>SOFTWARE REQUIREMENTS</a:t>
            </a:r>
            <a:endParaRPr b="1" sz="2000" u="sng">
              <a:solidFill>
                <a:schemeClr val="dk1"/>
              </a:solidFill>
              <a:latin typeface="Arial"/>
              <a:ea typeface="Arial"/>
              <a:cs typeface="Arial"/>
              <a:sym typeface="Arial"/>
            </a:endParaRPr>
          </a:p>
        </p:txBody>
      </p:sp>
      <p:sp>
        <p:nvSpPr>
          <p:cNvPr id="108" name="Google Shape;108;p4"/>
          <p:cNvSpPr txBox="1"/>
          <p:nvPr/>
        </p:nvSpPr>
        <p:spPr>
          <a:xfrm>
            <a:off x="1043902" y="1051274"/>
            <a:ext cx="7040893"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Python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Navigator</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Jupyter Notebook</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Numpy</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Pandas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Matplotlib</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Sklearn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4"/>
          <p:cNvSpPr txBox="1"/>
          <p:nvPr/>
        </p:nvSpPr>
        <p:spPr>
          <a:xfrm>
            <a:off x="724580" y="3533523"/>
            <a:ext cx="383976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u="sng">
                <a:solidFill>
                  <a:schemeClr val="dk1"/>
                </a:solidFill>
                <a:latin typeface="Arial"/>
                <a:ea typeface="Arial"/>
                <a:cs typeface="Arial"/>
                <a:sym typeface="Arial"/>
              </a:rPr>
              <a:t>HARDWARE REQUIREMENTS</a:t>
            </a:r>
            <a:endParaRPr b="1" sz="2000" u="sng">
              <a:solidFill>
                <a:schemeClr val="dk1"/>
              </a:solidFill>
              <a:latin typeface="Arial"/>
              <a:ea typeface="Arial"/>
              <a:cs typeface="Arial"/>
              <a:sym typeface="Arial"/>
            </a:endParaRPr>
          </a:p>
        </p:txBody>
      </p:sp>
      <p:sp>
        <p:nvSpPr>
          <p:cNvPr id="110" name="Google Shape;110;p4"/>
          <p:cNvSpPr txBox="1"/>
          <p:nvPr/>
        </p:nvSpPr>
        <p:spPr>
          <a:xfrm>
            <a:off x="731507" y="4267200"/>
            <a:ext cx="5821693"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Processor :: INTEL Quad Core Processor or higher.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System Specifications :: 8 GB RAM DDR4 , 64-bit-Operating System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Hard disk :: 20 GB</a:t>
            </a:r>
            <a:endParaRPr/>
          </a:p>
        </p:txBody>
      </p:sp>
      <p:pic>
        <p:nvPicPr>
          <p:cNvPr id="111" name="Google Shape;111;p4"/>
          <p:cNvPicPr preferRelativeResize="0"/>
          <p:nvPr/>
        </p:nvPicPr>
        <p:blipFill rotWithShape="1">
          <a:blip r:embed="rId3">
            <a:alphaModFix/>
          </a:blip>
          <a:srcRect b="0" l="0" r="0" t="0"/>
          <a:stretch/>
        </p:blipFill>
        <p:spPr>
          <a:xfrm>
            <a:off x="4876800" y="685800"/>
            <a:ext cx="1171878" cy="1125822"/>
          </a:xfrm>
          <a:prstGeom prst="rect">
            <a:avLst/>
          </a:prstGeom>
          <a:noFill/>
          <a:ln>
            <a:noFill/>
          </a:ln>
        </p:spPr>
      </p:pic>
      <p:pic>
        <p:nvPicPr>
          <p:cNvPr id="112" name="Google Shape;112;p4"/>
          <p:cNvPicPr preferRelativeResize="0"/>
          <p:nvPr/>
        </p:nvPicPr>
        <p:blipFill rotWithShape="1">
          <a:blip r:embed="rId4">
            <a:alphaModFix/>
          </a:blip>
          <a:srcRect b="0" l="0" r="0" t="0"/>
          <a:stretch/>
        </p:blipFill>
        <p:spPr>
          <a:xfrm>
            <a:off x="6649084" y="616234"/>
            <a:ext cx="1116389" cy="1292661"/>
          </a:xfrm>
          <a:prstGeom prst="rect">
            <a:avLst/>
          </a:prstGeom>
          <a:noFill/>
          <a:ln>
            <a:noFill/>
          </a:ln>
        </p:spPr>
      </p:pic>
      <p:pic>
        <p:nvPicPr>
          <p:cNvPr id="113" name="Google Shape;113;p4"/>
          <p:cNvPicPr preferRelativeResize="0"/>
          <p:nvPr/>
        </p:nvPicPr>
        <p:blipFill rotWithShape="1">
          <a:blip r:embed="rId5">
            <a:alphaModFix/>
          </a:blip>
          <a:srcRect b="0" l="0" r="0" t="0"/>
          <a:stretch/>
        </p:blipFill>
        <p:spPr>
          <a:xfrm>
            <a:off x="3433592" y="1929677"/>
            <a:ext cx="3486150" cy="1304925"/>
          </a:xfrm>
          <a:prstGeom prst="rect">
            <a:avLst/>
          </a:prstGeom>
          <a:noFill/>
          <a:ln>
            <a:noFill/>
          </a:ln>
        </p:spPr>
      </p:pic>
      <p:pic>
        <p:nvPicPr>
          <p:cNvPr id="114" name="Google Shape;114;p4"/>
          <p:cNvPicPr preferRelativeResize="0"/>
          <p:nvPr/>
        </p:nvPicPr>
        <p:blipFill rotWithShape="1">
          <a:blip r:embed="rId6">
            <a:alphaModFix/>
          </a:blip>
          <a:srcRect b="0" l="0" r="0" t="0"/>
          <a:stretch/>
        </p:blipFill>
        <p:spPr>
          <a:xfrm>
            <a:off x="5911261" y="4253345"/>
            <a:ext cx="1768929" cy="99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118" name="Shape 118"/>
        <p:cNvGrpSpPr/>
        <p:nvPr/>
      </p:nvGrpSpPr>
      <p:grpSpPr>
        <a:xfrm>
          <a:off x="0" y="0"/>
          <a:ext cx="0" cy="0"/>
          <a:chOff x="0" y="0"/>
          <a:chExt cx="0" cy="0"/>
        </a:xfrm>
      </p:grpSpPr>
      <p:sp>
        <p:nvSpPr>
          <p:cNvPr id="119" name="Google Shape;119;p5"/>
          <p:cNvSpPr txBox="1"/>
          <p:nvPr>
            <p:ph type="title"/>
          </p:nvPr>
        </p:nvSpPr>
        <p:spPr>
          <a:xfrm>
            <a:off x="486804" y="152400"/>
            <a:ext cx="8229600" cy="1143000"/>
          </a:xfrm>
          <a:prstGeom prst="rect">
            <a:avLst/>
          </a:prstGeom>
          <a:solidFill>
            <a:srgbClr val="E5B8B7"/>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DESIGN</a:t>
            </a:r>
            <a:endParaRPr b="1"/>
          </a:p>
        </p:txBody>
      </p:sp>
      <p:pic>
        <p:nvPicPr>
          <p:cNvPr id="120" name="Google Shape;120;p5"/>
          <p:cNvPicPr preferRelativeResize="0"/>
          <p:nvPr/>
        </p:nvPicPr>
        <p:blipFill rotWithShape="1">
          <a:blip r:embed="rId4">
            <a:alphaModFix/>
          </a:blip>
          <a:srcRect b="0" l="0" r="0" t="0"/>
          <a:stretch/>
        </p:blipFill>
        <p:spPr>
          <a:xfrm>
            <a:off x="1828800" y="3284523"/>
            <a:ext cx="5545609" cy="2159318"/>
          </a:xfrm>
          <a:prstGeom prst="rect">
            <a:avLst/>
          </a:prstGeom>
          <a:noFill/>
          <a:ln>
            <a:noFill/>
          </a:ln>
        </p:spPr>
      </p:pic>
      <p:sp>
        <p:nvSpPr>
          <p:cNvPr id="121" name="Google Shape;121;p5"/>
          <p:cNvSpPr txBox="1"/>
          <p:nvPr/>
        </p:nvSpPr>
        <p:spPr>
          <a:xfrm>
            <a:off x="1524000" y="2514600"/>
            <a:ext cx="21644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Architectural  Design</a:t>
            </a:r>
            <a:endParaRPr b="1" sz="1800">
              <a:solidFill>
                <a:schemeClr val="dk1"/>
              </a:solidFill>
              <a:latin typeface="Calibri"/>
              <a:ea typeface="Calibri"/>
              <a:cs typeface="Calibri"/>
              <a:sym typeface="Calibri"/>
            </a:endParaRPr>
          </a:p>
        </p:txBody>
      </p:sp>
      <p:sp>
        <p:nvSpPr>
          <p:cNvPr id="122" name="Google Shape;122;p5"/>
          <p:cNvSpPr txBox="1"/>
          <p:nvPr/>
        </p:nvSpPr>
        <p:spPr>
          <a:xfrm>
            <a:off x="867804" y="1219200"/>
            <a:ext cx="7467600" cy="11387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System design is the process of envisioning and defining software solutions to one or more sets of problems.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nvSpPr>
        <p:spPr>
          <a:xfrm>
            <a:off x="806290" y="1256299"/>
            <a:ext cx="436116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USE CASE DIAGRAMS  </a:t>
            </a:r>
            <a:endParaRPr/>
          </a:p>
        </p:txBody>
      </p:sp>
      <p:sp>
        <p:nvSpPr>
          <p:cNvPr id="128" name="Google Shape;128;p6"/>
          <p:cNvSpPr txBox="1"/>
          <p:nvPr/>
        </p:nvSpPr>
        <p:spPr>
          <a:xfrm>
            <a:off x="1693977" y="1708850"/>
            <a:ext cx="38686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 case diagram for process of project</a:t>
            </a:r>
            <a:endParaRPr/>
          </a:p>
        </p:txBody>
      </p:sp>
      <p:pic>
        <p:nvPicPr>
          <p:cNvPr id="129" name="Google Shape;129;p6"/>
          <p:cNvPicPr preferRelativeResize="0"/>
          <p:nvPr/>
        </p:nvPicPr>
        <p:blipFill rotWithShape="1">
          <a:blip r:embed="rId3">
            <a:alphaModFix/>
          </a:blip>
          <a:srcRect b="0" l="0" r="0" t="0"/>
          <a:stretch/>
        </p:blipFill>
        <p:spPr>
          <a:xfrm>
            <a:off x="1598506" y="2362200"/>
            <a:ext cx="5572125" cy="3862031"/>
          </a:xfrm>
          <a:prstGeom prst="rect">
            <a:avLst/>
          </a:prstGeom>
          <a:noFill/>
          <a:ln>
            <a:noFill/>
          </a:ln>
        </p:spPr>
      </p:pic>
      <p:sp>
        <p:nvSpPr>
          <p:cNvPr id="130" name="Google Shape;130;p6"/>
          <p:cNvSpPr txBox="1"/>
          <p:nvPr/>
        </p:nvSpPr>
        <p:spPr>
          <a:xfrm>
            <a:off x="1598506" y="429490"/>
            <a:ext cx="6142835" cy="58477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               UML  DIAGRAMS                  </a:t>
            </a:r>
            <a:endParaRPr b="1"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nvSpPr>
        <p:spPr>
          <a:xfrm>
            <a:off x="1447800" y="1143000"/>
            <a:ext cx="38385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 case diagram for Linear Regression</a:t>
            </a:r>
            <a:endParaRPr/>
          </a:p>
        </p:txBody>
      </p:sp>
      <p:pic>
        <p:nvPicPr>
          <p:cNvPr id="136" name="Google Shape;136;p7"/>
          <p:cNvPicPr preferRelativeResize="0"/>
          <p:nvPr/>
        </p:nvPicPr>
        <p:blipFill rotWithShape="1">
          <a:blip r:embed="rId3">
            <a:alphaModFix/>
          </a:blip>
          <a:srcRect b="0" l="0" r="0" t="0"/>
          <a:stretch/>
        </p:blipFill>
        <p:spPr>
          <a:xfrm>
            <a:off x="2057400" y="1828800"/>
            <a:ext cx="5181600" cy="391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nvSpPr>
        <p:spPr>
          <a:xfrm>
            <a:off x="609600" y="304800"/>
            <a:ext cx="3281219"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800">
                <a:solidFill>
                  <a:schemeClr val="dk1"/>
                </a:solidFill>
                <a:latin typeface="Calibri"/>
                <a:ea typeface="Calibri"/>
                <a:cs typeface="Calibri"/>
                <a:sym typeface="Calibri"/>
              </a:rPr>
              <a:t>ACTIVITY  DIAGRAM </a:t>
            </a:r>
            <a:endParaRPr b="1" sz="2800">
              <a:solidFill>
                <a:schemeClr val="dk1"/>
              </a:solidFill>
              <a:latin typeface="Calibri"/>
              <a:ea typeface="Calibri"/>
              <a:cs typeface="Calibri"/>
              <a:sym typeface="Calibri"/>
            </a:endParaRPr>
          </a:p>
        </p:txBody>
      </p:sp>
      <p:pic>
        <p:nvPicPr>
          <p:cNvPr id="142" name="Google Shape;142;p8"/>
          <p:cNvPicPr preferRelativeResize="0"/>
          <p:nvPr/>
        </p:nvPicPr>
        <p:blipFill rotWithShape="1">
          <a:blip r:embed="rId3">
            <a:alphaModFix/>
          </a:blip>
          <a:srcRect b="0" l="0" r="0" t="0"/>
          <a:stretch/>
        </p:blipFill>
        <p:spPr>
          <a:xfrm>
            <a:off x="1905000" y="990600"/>
            <a:ext cx="5715000" cy="571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nvSpPr>
        <p:spPr>
          <a:xfrm>
            <a:off x="533400" y="228600"/>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CLASS  DIAGRAM</a:t>
            </a:r>
            <a:endParaRPr b="1" sz="2400">
              <a:solidFill>
                <a:schemeClr val="dk1"/>
              </a:solidFill>
              <a:latin typeface="Calibri"/>
              <a:ea typeface="Calibri"/>
              <a:cs typeface="Calibri"/>
              <a:sym typeface="Calibri"/>
            </a:endParaRPr>
          </a:p>
        </p:txBody>
      </p:sp>
      <p:pic>
        <p:nvPicPr>
          <p:cNvPr id="148" name="Google Shape;148;p9"/>
          <p:cNvPicPr preferRelativeResize="0"/>
          <p:nvPr/>
        </p:nvPicPr>
        <p:blipFill rotWithShape="1">
          <a:blip r:embed="rId3">
            <a:alphaModFix/>
          </a:blip>
          <a:srcRect b="0" l="0" r="0" t="0"/>
          <a:stretch/>
        </p:blipFill>
        <p:spPr>
          <a:xfrm>
            <a:off x="1752600" y="690264"/>
            <a:ext cx="5105400" cy="60462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2020-09-29T16:54:00Z</dcterms:created>
  <dc:creator>srinivas gandham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