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256" r:id="rId5"/>
    <p:sldId id="277" r:id="rId6"/>
    <p:sldId id="264" r:id="rId7"/>
    <p:sldId id="270" r:id="rId8"/>
    <p:sldId id="295" r:id="rId9"/>
    <p:sldId id="296" r:id="rId10"/>
    <p:sldId id="297" r:id="rId11"/>
    <p:sldId id="302" r:id="rId12"/>
    <p:sldId id="303" r:id="rId13"/>
    <p:sldId id="304" r:id="rId14"/>
    <p:sldId id="305" r:id="rId15"/>
    <p:sldId id="306" r:id="rId16"/>
    <p:sldId id="307" r:id="rId17"/>
    <p:sldId id="308"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80" d="100"/>
          <a:sy n="80" d="100"/>
        </p:scale>
        <p:origin x="782"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91250" y="3505201"/>
            <a:ext cx="5705475" cy="1219200"/>
          </a:xfrm>
        </p:spPr>
        <p:txBody>
          <a:bodyPr/>
          <a:lstStyle/>
          <a:p>
            <a:r>
              <a:rPr lang="en-US" sz="2800" dirty="0"/>
              <a:t>Demographic and Income Insights Using SQL</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581650" y="5172075"/>
            <a:ext cx="5776161" cy="1476375"/>
          </a:xfrm>
        </p:spPr>
        <p:txBody>
          <a:bodyPr/>
          <a:lstStyle/>
          <a:p>
            <a:pPr algn="ctr"/>
            <a:r>
              <a:rPr lang="en-US" dirty="0">
                <a:ln w="0"/>
                <a:solidFill>
                  <a:schemeClr val="tx1"/>
                </a:solidFill>
              </a:rPr>
              <a:t>SoulVibe.tech Internship program.</a:t>
            </a:r>
          </a:p>
          <a:p>
            <a:pPr algn="ctr"/>
            <a:r>
              <a:rPr lang="en-US" dirty="0">
                <a:ln w="0"/>
                <a:solidFill>
                  <a:schemeClr val="tx1"/>
                </a:solidFill>
              </a:rPr>
              <a:t> | (Batch SVT/DAINT/2025/06/B09)|</a:t>
            </a:r>
          </a:p>
          <a:p>
            <a:pPr algn="ctr"/>
            <a:r>
              <a:rPr lang="en-US" dirty="0">
                <a:ln w="0"/>
                <a:solidFill>
                  <a:schemeClr val="tx1"/>
                </a:solidFill>
              </a:rPr>
              <a:t>Presented By:  Rishika D</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4B52-EFD0-565D-46E5-1DD05BAFD38A}"/>
              </a:ext>
            </a:extLst>
          </p:cNvPr>
          <p:cNvSpPr>
            <a:spLocks noGrp="1"/>
          </p:cNvSpPr>
          <p:nvPr>
            <p:ph type="title"/>
          </p:nvPr>
        </p:nvSpPr>
        <p:spPr>
          <a:xfrm>
            <a:off x="219074" y="466725"/>
            <a:ext cx="6254751" cy="1343025"/>
          </a:xfrm>
        </p:spPr>
        <p:txBody>
          <a:bodyPr>
            <a:normAutofit fontScale="90000"/>
          </a:bodyPr>
          <a:lstStyle/>
          <a:p>
            <a:r>
              <a:rPr lang="en-US" dirty="0"/>
              <a:t>Query 8:</a:t>
            </a:r>
            <a:r>
              <a:rPr lang="en-US" sz="1800" b="0" i="0" u="none" strike="noStrike" dirty="0">
                <a:solidFill>
                  <a:srgbClr val="000000"/>
                </a:solidFill>
                <a:effectLst/>
                <a:latin typeface="Calibri" panose="020F0502020204030204" pitchFamily="34" charset="0"/>
              </a:rPr>
              <a:t>  the minimum, maximum, and average Work_Experience for each Marital_Status.</a:t>
            </a:r>
            <a:br>
              <a:rPr lang="en-US" sz="1800" b="0" i="0" u="none" strike="noStrike" dirty="0">
                <a:solidFill>
                  <a:srgbClr val="000000"/>
                </a:solidFill>
                <a:effectLst/>
                <a:latin typeface="Calibri" panose="020F0502020204030204" pitchFamily="34" charset="0"/>
              </a:rPr>
            </a:br>
            <a:endParaRPr lang="en-IN" dirty="0"/>
          </a:p>
        </p:txBody>
      </p:sp>
      <p:sp>
        <p:nvSpPr>
          <p:cNvPr id="3" name="Text Placeholder 2">
            <a:extLst>
              <a:ext uri="{FF2B5EF4-FFF2-40B4-BE49-F238E27FC236}">
                <a16:creationId xmlns:a16="http://schemas.microsoft.com/office/drawing/2014/main" id="{87120DAC-4CB9-7F77-3DDE-73681A72EAC3}"/>
              </a:ext>
            </a:extLst>
          </p:cNvPr>
          <p:cNvSpPr>
            <a:spLocks noGrp="1"/>
          </p:cNvSpPr>
          <p:nvPr>
            <p:ph type="body" idx="1"/>
          </p:nvPr>
        </p:nvSpPr>
        <p:spPr>
          <a:xfrm>
            <a:off x="219074" y="2686050"/>
            <a:ext cx="6486525" cy="3829050"/>
          </a:xfrm>
        </p:spPr>
        <p:txBody>
          <a:bodyPr>
            <a:normAutofit/>
          </a:bodyPr>
          <a:lstStyle/>
          <a:p>
            <a:pPr algn="just"/>
            <a:r>
              <a:rPr lang="en-US" sz="1600" b="1" dirty="0"/>
              <a:t>Description</a:t>
            </a:r>
            <a:r>
              <a:rPr lang="en-US" sz="1600" dirty="0"/>
              <a:t>: This query calculates the min, max and average work experience grouped by martial status. It helps assess if experience varies among married, single and divorced individuals.</a:t>
            </a:r>
          </a:p>
          <a:p>
            <a:pPr algn="just"/>
            <a:r>
              <a:rPr lang="en-US" sz="1600" b="1" dirty="0"/>
              <a:t>Analysis</a:t>
            </a:r>
            <a:r>
              <a:rPr lang="en-US" sz="1600" dirty="0"/>
              <a:t>: Grouped by Marital_Status, it calculates min, max, and avg of Work_Experience.All groups have 0 as min and 50 as max, indicating wide variation within groups. Average work experience is quite close across all statuses. Married individuals show slightly higher average experience.</a:t>
            </a:r>
          </a:p>
          <a:p>
            <a:pPr algn="just"/>
            <a:r>
              <a:rPr lang="en-US" sz="1600" b="1" dirty="0"/>
              <a:t>Output: </a:t>
            </a:r>
            <a:r>
              <a:rPr lang="en-US" sz="1600" dirty="0"/>
              <a:t>Highest average: Married = 25.06 Single = 24.99 and Divorced = 24.86.</a:t>
            </a:r>
          </a:p>
          <a:p>
            <a:pPr algn="just"/>
            <a:r>
              <a:rPr lang="en-US" sz="1600" dirty="0"/>
              <a:t>Experience ranges from 0 to 50 years for all statuses. </a:t>
            </a:r>
            <a:endParaRPr lang="en-IN" sz="1600" dirty="0"/>
          </a:p>
        </p:txBody>
      </p:sp>
      <p:sp>
        <p:nvSpPr>
          <p:cNvPr id="4" name="Date Placeholder 3">
            <a:extLst>
              <a:ext uri="{FF2B5EF4-FFF2-40B4-BE49-F238E27FC236}">
                <a16:creationId xmlns:a16="http://schemas.microsoft.com/office/drawing/2014/main" id="{5B6FBA6F-4F18-971A-6F1D-D1C03CE62EF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5D875ED-676F-C4DB-81C3-1B64B7385B9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8081825-C580-71BD-1F34-9228E42322A1}"/>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8" name="Picture 7">
            <a:extLst>
              <a:ext uri="{FF2B5EF4-FFF2-40B4-BE49-F238E27FC236}">
                <a16:creationId xmlns:a16="http://schemas.microsoft.com/office/drawing/2014/main" id="{DE757D62-925A-69C0-DD01-F64ED37A70D6}"/>
              </a:ext>
            </a:extLst>
          </p:cNvPr>
          <p:cNvPicPr>
            <a:picLocks noChangeAspect="1"/>
          </p:cNvPicPr>
          <p:nvPr/>
        </p:nvPicPr>
        <p:blipFill>
          <a:blip r:embed="rId2"/>
          <a:stretch>
            <a:fillRect/>
          </a:stretch>
        </p:blipFill>
        <p:spPr>
          <a:xfrm>
            <a:off x="6791324" y="136526"/>
            <a:ext cx="5400675" cy="6721474"/>
          </a:xfrm>
          <a:prstGeom prst="rect">
            <a:avLst/>
          </a:prstGeom>
        </p:spPr>
      </p:pic>
    </p:spTree>
    <p:extLst>
      <p:ext uri="{BB962C8B-B14F-4D97-AF65-F5344CB8AC3E}">
        <p14:creationId xmlns:p14="http://schemas.microsoft.com/office/powerpoint/2010/main" val="279778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66C9-9011-7D88-D915-4B526860AAAF}"/>
              </a:ext>
            </a:extLst>
          </p:cNvPr>
          <p:cNvSpPr>
            <a:spLocks noGrp="1"/>
          </p:cNvSpPr>
          <p:nvPr>
            <p:ph type="title"/>
          </p:nvPr>
        </p:nvSpPr>
        <p:spPr>
          <a:xfrm>
            <a:off x="523875" y="504825"/>
            <a:ext cx="5949950" cy="1047750"/>
          </a:xfrm>
        </p:spPr>
        <p:txBody>
          <a:bodyPr/>
          <a:lstStyle/>
          <a:p>
            <a:r>
              <a:rPr lang="en-US" dirty="0"/>
              <a:t>Query 9:</a:t>
            </a:r>
            <a:r>
              <a:rPr lang="en-US" sz="1800" b="0" i="0" u="none" strike="noStrike" dirty="0">
                <a:solidFill>
                  <a:srgbClr val="000000"/>
                </a:solidFill>
                <a:effectLst/>
                <a:latin typeface="Calibri" panose="020F0502020204030204" pitchFamily="34" charset="0"/>
              </a:rPr>
              <a:t> rank individuals by Income within each Education_Level</a:t>
            </a:r>
            <a:endParaRPr lang="en-IN" dirty="0"/>
          </a:p>
        </p:txBody>
      </p:sp>
      <p:sp>
        <p:nvSpPr>
          <p:cNvPr id="3" name="Text Placeholder 2">
            <a:extLst>
              <a:ext uri="{FF2B5EF4-FFF2-40B4-BE49-F238E27FC236}">
                <a16:creationId xmlns:a16="http://schemas.microsoft.com/office/drawing/2014/main" id="{125657AE-8175-C8A1-0904-0B5AE50CE6A7}"/>
              </a:ext>
            </a:extLst>
          </p:cNvPr>
          <p:cNvSpPr>
            <a:spLocks noGrp="1"/>
          </p:cNvSpPr>
          <p:nvPr>
            <p:ph type="body" idx="1"/>
          </p:nvPr>
        </p:nvSpPr>
        <p:spPr>
          <a:xfrm>
            <a:off x="409574" y="1790699"/>
            <a:ext cx="6557963" cy="4448175"/>
          </a:xfrm>
        </p:spPr>
        <p:txBody>
          <a:bodyPr/>
          <a:lstStyle/>
          <a:p>
            <a:pPr algn="just"/>
            <a:r>
              <a:rPr lang="en-US" sz="1600" b="1" dirty="0"/>
              <a:t>Description</a:t>
            </a:r>
            <a:r>
              <a:rPr lang="en-US" sz="1600" dirty="0"/>
              <a:t>: This query ranks individuals within their respective education levels based on their income. It uses RANK() window function with partitioning by Education_level. </a:t>
            </a:r>
          </a:p>
          <a:p>
            <a:pPr algn="just"/>
            <a:r>
              <a:rPr lang="en-US" sz="1600" b="1" dirty="0"/>
              <a:t>Analysis</a:t>
            </a:r>
            <a:r>
              <a:rPr lang="en-US" sz="1600" dirty="0"/>
              <a:t>: It helps identify the highest earners per education category, e.g., Bachelor's, Master's. This insight is useful for spotting top-performing individuals in different educational backgrounds. Ranking is done in descending order of income using ORDER BY Income DESC.Can guide employers or policymakers about earning potential by education.</a:t>
            </a:r>
          </a:p>
          <a:p>
            <a:pPr algn="just"/>
            <a:r>
              <a:rPr lang="en-US" sz="1600" b="1" dirty="0"/>
              <a:t>Output</a:t>
            </a:r>
            <a:r>
              <a:rPr lang="en-US" sz="1600" dirty="0"/>
              <a:t>: The top – ranked bachelor's degree holders mostly work in technology and healthcare.</a:t>
            </a:r>
          </a:p>
          <a:p>
            <a:pPr algn="just"/>
            <a:r>
              <a:rPr lang="en-US" sz="1600" dirty="0"/>
              <a:t>Highest recorded income in this group = Rs-999257.</a:t>
            </a:r>
          </a:p>
          <a:p>
            <a:endParaRPr lang="en-IN" dirty="0"/>
          </a:p>
        </p:txBody>
      </p:sp>
      <p:sp>
        <p:nvSpPr>
          <p:cNvPr id="4" name="Date Placeholder 3">
            <a:extLst>
              <a:ext uri="{FF2B5EF4-FFF2-40B4-BE49-F238E27FC236}">
                <a16:creationId xmlns:a16="http://schemas.microsoft.com/office/drawing/2014/main" id="{F5CB2876-A97E-34A0-F28E-95A8CAC2679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6D8989C-445E-DFDF-D032-53FE4B95F7BA}"/>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B9EB924-3CA9-A339-A86D-7C268C07F069}"/>
              </a:ext>
            </a:extLst>
          </p:cNvPr>
          <p:cNvSpPr>
            <a:spLocks noGrp="1"/>
          </p:cNvSpPr>
          <p:nvPr>
            <p:ph type="sldNum" sz="quarter" idx="12"/>
          </p:nvPr>
        </p:nvSpPr>
        <p:spPr/>
        <p:txBody>
          <a:bodyPr/>
          <a:lstStyle/>
          <a:p>
            <a:fld id="{B5CEABB6-07DC-46E8-9B57-56EC44A396E5}" type="slidenum">
              <a:rPr lang="en-US" smtClean="0"/>
              <a:t>11</a:t>
            </a:fld>
            <a:endParaRPr lang="en-US" dirty="0"/>
          </a:p>
        </p:txBody>
      </p:sp>
      <p:pic>
        <p:nvPicPr>
          <p:cNvPr id="7" name="Picture 6">
            <a:extLst>
              <a:ext uri="{FF2B5EF4-FFF2-40B4-BE49-F238E27FC236}">
                <a16:creationId xmlns:a16="http://schemas.microsoft.com/office/drawing/2014/main" id="{B78CF23C-2C49-7178-CEFF-798B48793B7D}"/>
              </a:ext>
            </a:extLst>
          </p:cNvPr>
          <p:cNvPicPr>
            <a:picLocks noChangeAspect="1"/>
          </p:cNvPicPr>
          <p:nvPr/>
        </p:nvPicPr>
        <p:blipFill>
          <a:blip r:embed="rId2"/>
          <a:stretch>
            <a:fillRect/>
          </a:stretch>
        </p:blipFill>
        <p:spPr>
          <a:xfrm>
            <a:off x="7143750" y="136524"/>
            <a:ext cx="5048250" cy="6721475"/>
          </a:xfrm>
          <a:prstGeom prst="rect">
            <a:avLst/>
          </a:prstGeom>
          <a:noFill/>
        </p:spPr>
      </p:pic>
      <p:sp>
        <p:nvSpPr>
          <p:cNvPr id="8" name="Oval 7">
            <a:extLst>
              <a:ext uri="{FF2B5EF4-FFF2-40B4-BE49-F238E27FC236}">
                <a16:creationId xmlns:a16="http://schemas.microsoft.com/office/drawing/2014/main" id="{94726C08-50CA-543D-2E9D-0E59A8C39ABE}"/>
              </a:ext>
            </a:extLst>
          </p:cNvPr>
          <p:cNvSpPr/>
          <p:nvPr/>
        </p:nvSpPr>
        <p:spPr>
          <a:xfrm>
            <a:off x="7193281" y="1506857"/>
            <a:ext cx="45719" cy="28384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569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86A9-4C99-604A-5030-887648360876}"/>
              </a:ext>
            </a:extLst>
          </p:cNvPr>
          <p:cNvSpPr>
            <a:spLocks noGrp="1"/>
          </p:cNvSpPr>
          <p:nvPr>
            <p:ph type="title"/>
          </p:nvPr>
        </p:nvSpPr>
        <p:spPr>
          <a:xfrm>
            <a:off x="304800" y="447675"/>
            <a:ext cx="6169025" cy="1095375"/>
          </a:xfrm>
        </p:spPr>
        <p:txBody>
          <a:bodyPr/>
          <a:lstStyle/>
          <a:p>
            <a:r>
              <a:rPr lang="en-US" dirty="0"/>
              <a:t>Query 10:</a:t>
            </a:r>
            <a:r>
              <a:rPr lang="en-US" sz="1800" b="0" i="0" u="none" strike="noStrike" dirty="0">
                <a:solidFill>
                  <a:srgbClr val="000000"/>
                </a:solidFill>
                <a:effectLst/>
                <a:latin typeface="Calibri" panose="020F0502020204030204" pitchFamily="34" charset="0"/>
              </a:rPr>
              <a:t> top 3 Occupation types with the highest average income</a:t>
            </a:r>
            <a:endParaRPr lang="en-IN" dirty="0"/>
          </a:p>
        </p:txBody>
      </p:sp>
      <p:sp>
        <p:nvSpPr>
          <p:cNvPr id="3" name="Text Placeholder 2">
            <a:extLst>
              <a:ext uri="{FF2B5EF4-FFF2-40B4-BE49-F238E27FC236}">
                <a16:creationId xmlns:a16="http://schemas.microsoft.com/office/drawing/2014/main" id="{4A93CCFC-B932-CC7B-27EC-493F58877B07}"/>
              </a:ext>
            </a:extLst>
          </p:cNvPr>
          <p:cNvSpPr>
            <a:spLocks noGrp="1"/>
          </p:cNvSpPr>
          <p:nvPr>
            <p:ph type="body" idx="1"/>
          </p:nvPr>
        </p:nvSpPr>
        <p:spPr>
          <a:xfrm>
            <a:off x="238125" y="1733550"/>
            <a:ext cx="6235700" cy="4622800"/>
          </a:xfrm>
        </p:spPr>
        <p:txBody>
          <a:bodyPr>
            <a:normAutofit/>
          </a:bodyPr>
          <a:lstStyle/>
          <a:p>
            <a:pPr algn="just"/>
            <a:r>
              <a:rPr lang="en-US" sz="1600" b="1" dirty="0"/>
              <a:t>Description</a:t>
            </a:r>
            <a:r>
              <a:rPr lang="en-US" sz="1600" dirty="0"/>
              <a:t>: This query calculates the average income for each occupation type.</a:t>
            </a:r>
          </a:p>
          <a:p>
            <a:pPr algn="just"/>
            <a:r>
              <a:rPr lang="en-US" sz="1600" b="1" dirty="0"/>
              <a:t>Analysis</a:t>
            </a:r>
            <a:r>
              <a:rPr lang="en-US" sz="1600" dirty="0"/>
              <a:t>: Helps identify the most financially rewarding career paths in the dataset. GROUP BY is used on Occupation, and AVG(Income) computes the mean earnings. ORDER BY DESC sorts the values, and LIMIT 3 picks the top results. This is useful for career recommendations or targeting profitable sectors.</a:t>
            </a:r>
          </a:p>
          <a:p>
            <a:pPr algn="just"/>
            <a:r>
              <a:rPr lang="en-US" sz="1600" b="1" dirty="0"/>
              <a:t>Output</a:t>
            </a:r>
            <a:r>
              <a:rPr lang="en-US" sz="1600" dirty="0"/>
              <a:t>: Top 3 occupations : Education, technology and others.</a:t>
            </a:r>
          </a:p>
          <a:p>
            <a:pPr algn="just"/>
            <a:r>
              <a:rPr lang="en-US" sz="1600" dirty="0"/>
              <a:t>Education has the highest income : RS- 920,816.75.</a:t>
            </a:r>
            <a:endParaRPr lang="en-IN" sz="1600" dirty="0"/>
          </a:p>
        </p:txBody>
      </p:sp>
      <p:sp>
        <p:nvSpPr>
          <p:cNvPr id="4" name="Date Placeholder 3">
            <a:extLst>
              <a:ext uri="{FF2B5EF4-FFF2-40B4-BE49-F238E27FC236}">
                <a16:creationId xmlns:a16="http://schemas.microsoft.com/office/drawing/2014/main" id="{EC9032F9-8BC3-58D4-55DB-8AA70DF2460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2083F54-779F-8AD7-5E9E-1AEC87282B4A}"/>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6BFF73EE-60A6-3AD4-1B34-5D77197040A1}"/>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8" name="Picture 7">
            <a:extLst>
              <a:ext uri="{FF2B5EF4-FFF2-40B4-BE49-F238E27FC236}">
                <a16:creationId xmlns:a16="http://schemas.microsoft.com/office/drawing/2014/main" id="{BF5821D4-B858-82BA-CFA1-8F294BF497BD}"/>
              </a:ext>
            </a:extLst>
          </p:cNvPr>
          <p:cNvPicPr>
            <a:picLocks noChangeAspect="1"/>
          </p:cNvPicPr>
          <p:nvPr/>
        </p:nvPicPr>
        <p:blipFill>
          <a:blip r:embed="rId2"/>
          <a:stretch>
            <a:fillRect/>
          </a:stretch>
        </p:blipFill>
        <p:spPr>
          <a:xfrm>
            <a:off x="6553200" y="136525"/>
            <a:ext cx="5638800" cy="6584950"/>
          </a:xfrm>
          <a:prstGeom prst="rect">
            <a:avLst/>
          </a:prstGeom>
        </p:spPr>
      </p:pic>
    </p:spTree>
    <p:extLst>
      <p:ext uri="{BB962C8B-B14F-4D97-AF65-F5344CB8AC3E}">
        <p14:creationId xmlns:p14="http://schemas.microsoft.com/office/powerpoint/2010/main" val="2298792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7769-74E2-1C27-7E16-C9D1B6412E5F}"/>
              </a:ext>
            </a:extLst>
          </p:cNvPr>
          <p:cNvSpPr>
            <a:spLocks noGrp="1"/>
          </p:cNvSpPr>
          <p:nvPr>
            <p:ph type="title"/>
          </p:nvPr>
        </p:nvSpPr>
        <p:spPr>
          <a:xfrm>
            <a:off x="295274" y="561975"/>
            <a:ext cx="6178551" cy="1247775"/>
          </a:xfrm>
        </p:spPr>
        <p:txBody>
          <a:bodyPr/>
          <a:lstStyle/>
          <a:p>
            <a:r>
              <a:rPr lang="en-US" dirty="0"/>
              <a:t>Query 11:</a:t>
            </a:r>
            <a:r>
              <a:rPr lang="en-US" sz="1800" b="0" i="0" u="none" strike="noStrike" dirty="0">
                <a:solidFill>
                  <a:srgbClr val="000000"/>
                </a:solidFill>
                <a:effectLst/>
                <a:latin typeface="Calibri" panose="020F0502020204030204" pitchFamily="34" charset="0"/>
              </a:rPr>
              <a:t> window function to calculate the cumulative income for each Gender</a:t>
            </a:r>
            <a:endParaRPr lang="en-IN" dirty="0"/>
          </a:p>
        </p:txBody>
      </p:sp>
      <p:sp>
        <p:nvSpPr>
          <p:cNvPr id="3" name="Text Placeholder 2">
            <a:extLst>
              <a:ext uri="{FF2B5EF4-FFF2-40B4-BE49-F238E27FC236}">
                <a16:creationId xmlns:a16="http://schemas.microsoft.com/office/drawing/2014/main" id="{44C64DCD-9498-B879-5FFF-4CA59AB2FD86}"/>
              </a:ext>
            </a:extLst>
          </p:cNvPr>
          <p:cNvSpPr>
            <a:spLocks noGrp="1"/>
          </p:cNvSpPr>
          <p:nvPr>
            <p:ph type="body" idx="1"/>
          </p:nvPr>
        </p:nvSpPr>
        <p:spPr>
          <a:xfrm>
            <a:off x="295274" y="1981199"/>
            <a:ext cx="6672263" cy="4314825"/>
          </a:xfrm>
        </p:spPr>
        <p:txBody>
          <a:bodyPr>
            <a:normAutofit/>
          </a:bodyPr>
          <a:lstStyle/>
          <a:p>
            <a:pPr algn="just"/>
            <a:r>
              <a:rPr lang="en-US" sz="1600" b="1" dirty="0"/>
              <a:t>Description</a:t>
            </a:r>
            <a:r>
              <a:rPr lang="en-US" sz="1600" dirty="0"/>
              <a:t>: This query uses the SUM() window function to calculate cumulative income for each gender. The results are ordered by income within each gender group. </a:t>
            </a:r>
          </a:p>
          <a:p>
            <a:pPr algn="just"/>
            <a:r>
              <a:rPr lang="en-US" sz="1600" b="1" dirty="0"/>
              <a:t>Analysis</a:t>
            </a:r>
            <a:r>
              <a:rPr lang="en-US" sz="1600" dirty="0"/>
              <a:t>: Reveals how income accumulates progressively within male and female groups. Uses PARTITION BY Gender to isolate genders and ORDER BY Income for sorting. Helpful for detecting income inequality or understanding distribution trends. Visualizing this can show earnings progression curves by gender. </a:t>
            </a:r>
          </a:p>
          <a:p>
            <a:pPr algn="just"/>
            <a:r>
              <a:rPr lang="en-US" sz="1600" b="1" dirty="0"/>
              <a:t>Output</a:t>
            </a:r>
            <a:r>
              <a:rPr lang="en-US" sz="1600" dirty="0"/>
              <a:t>: Females with lowest income starts from Rs-31,127. </a:t>
            </a:r>
          </a:p>
          <a:p>
            <a:pPr algn="just"/>
            <a:r>
              <a:rPr lang="en-US" sz="1600" dirty="0"/>
              <a:t>Males with lowest income starts from Rs-31,044.</a:t>
            </a:r>
            <a:endParaRPr lang="en-IN" sz="1600" dirty="0"/>
          </a:p>
        </p:txBody>
      </p:sp>
      <p:sp>
        <p:nvSpPr>
          <p:cNvPr id="4" name="Date Placeholder 3">
            <a:extLst>
              <a:ext uri="{FF2B5EF4-FFF2-40B4-BE49-F238E27FC236}">
                <a16:creationId xmlns:a16="http://schemas.microsoft.com/office/drawing/2014/main" id="{AFAC76EF-ECFB-BF65-4C56-A8C372E565B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64D4B1D-723B-CB5B-8C49-1137DEBABE7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26E899C0-05C8-B0E5-A02F-712BECF53EDA}"/>
              </a:ext>
            </a:extLst>
          </p:cNvPr>
          <p:cNvSpPr>
            <a:spLocks noGrp="1"/>
          </p:cNvSpPr>
          <p:nvPr>
            <p:ph type="sldNum" sz="quarter" idx="12"/>
          </p:nvPr>
        </p:nvSpPr>
        <p:spPr/>
        <p:txBody>
          <a:bodyPr/>
          <a:lstStyle/>
          <a:p>
            <a:fld id="{B5CEABB6-07DC-46E8-9B57-56EC44A396E5}" type="slidenum">
              <a:rPr lang="en-US" smtClean="0"/>
              <a:t>13</a:t>
            </a:fld>
            <a:endParaRPr lang="en-US" dirty="0"/>
          </a:p>
        </p:txBody>
      </p:sp>
      <p:pic>
        <p:nvPicPr>
          <p:cNvPr id="7" name="Picture 6">
            <a:extLst>
              <a:ext uri="{FF2B5EF4-FFF2-40B4-BE49-F238E27FC236}">
                <a16:creationId xmlns:a16="http://schemas.microsoft.com/office/drawing/2014/main" id="{8CB94D99-6F29-20E0-7BDB-CA863497B150}"/>
              </a:ext>
            </a:extLst>
          </p:cNvPr>
          <p:cNvPicPr>
            <a:picLocks noChangeAspect="1"/>
          </p:cNvPicPr>
          <p:nvPr/>
        </p:nvPicPr>
        <p:blipFill>
          <a:blip r:embed="rId2"/>
          <a:stretch>
            <a:fillRect/>
          </a:stretch>
        </p:blipFill>
        <p:spPr>
          <a:xfrm>
            <a:off x="7048500" y="136525"/>
            <a:ext cx="5143500" cy="6721475"/>
          </a:xfrm>
          <a:prstGeom prst="rect">
            <a:avLst/>
          </a:prstGeom>
        </p:spPr>
      </p:pic>
    </p:spTree>
    <p:extLst>
      <p:ext uri="{BB962C8B-B14F-4D97-AF65-F5344CB8AC3E}">
        <p14:creationId xmlns:p14="http://schemas.microsoft.com/office/powerpoint/2010/main" val="180055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CB67-4CC1-1987-0E72-1F01933B7531}"/>
              </a:ext>
            </a:extLst>
          </p:cNvPr>
          <p:cNvSpPr>
            <a:spLocks noGrp="1"/>
          </p:cNvSpPr>
          <p:nvPr>
            <p:ph type="title"/>
          </p:nvPr>
        </p:nvSpPr>
        <p:spPr>
          <a:xfrm>
            <a:off x="361950" y="542925"/>
            <a:ext cx="6111875" cy="1128713"/>
          </a:xfrm>
        </p:spPr>
        <p:txBody>
          <a:bodyPr/>
          <a:lstStyle/>
          <a:p>
            <a:r>
              <a:rPr lang="en-US" dirty="0"/>
              <a:t>Query 12:</a:t>
            </a:r>
            <a:r>
              <a:rPr lang="en-US" sz="1800" b="0" i="0" u="none" strike="noStrike" dirty="0">
                <a:solidFill>
                  <a:srgbClr val="000000"/>
                </a:solidFill>
                <a:effectLst/>
                <a:latin typeface="Calibri" panose="020F0502020204030204" pitchFamily="34" charset="0"/>
              </a:rPr>
              <a:t> the people whose income is above the median income for the dataset</a:t>
            </a:r>
            <a:endParaRPr lang="en-IN" dirty="0"/>
          </a:p>
        </p:txBody>
      </p:sp>
      <p:sp>
        <p:nvSpPr>
          <p:cNvPr id="3" name="Text Placeholder 2">
            <a:extLst>
              <a:ext uri="{FF2B5EF4-FFF2-40B4-BE49-F238E27FC236}">
                <a16:creationId xmlns:a16="http://schemas.microsoft.com/office/drawing/2014/main" id="{F0D45798-59C4-A244-76D7-D17928C4400D}"/>
              </a:ext>
            </a:extLst>
          </p:cNvPr>
          <p:cNvSpPr>
            <a:spLocks noGrp="1"/>
          </p:cNvSpPr>
          <p:nvPr>
            <p:ph type="body" idx="1"/>
          </p:nvPr>
        </p:nvSpPr>
        <p:spPr>
          <a:xfrm>
            <a:off x="361950" y="1809749"/>
            <a:ext cx="6848475" cy="4429125"/>
          </a:xfrm>
        </p:spPr>
        <p:txBody>
          <a:bodyPr>
            <a:normAutofit/>
          </a:bodyPr>
          <a:lstStyle/>
          <a:p>
            <a:pPr algn="just"/>
            <a:r>
              <a:rPr lang="en-US" sz="1600" b="1" dirty="0"/>
              <a:t>Description</a:t>
            </a:r>
            <a:r>
              <a:rPr lang="en-US" sz="1600" dirty="0"/>
              <a:t>: This query identifies individuals whose income is greater than the dataset’s median income. It uses a WITH clause to calculate the median dynamically via row numbers.</a:t>
            </a:r>
          </a:p>
          <a:p>
            <a:pPr algn="just"/>
            <a:r>
              <a:rPr lang="en-US" sz="1600" b="1" dirty="0"/>
              <a:t>Analysis</a:t>
            </a:r>
            <a:r>
              <a:rPr lang="en-US" sz="1600" dirty="0"/>
              <a:t>: Filters out the top 50% of income earners for focused analysis. Useful for profiling higher earners, loan eligibility, or premium marketing. Median is calculated by ordering incomes and using FLOOR(total_rows / 2).This method avoids using aggregate functions unsupported in some SQL versions.</a:t>
            </a:r>
          </a:p>
          <a:p>
            <a:pPr algn="just"/>
            <a:r>
              <a:rPr lang="en-US" sz="1600" b="1" dirty="0"/>
              <a:t>Output</a:t>
            </a:r>
            <a:r>
              <a:rPr lang="en-US" sz="1600" dirty="0"/>
              <a:t>: Returns all rows where income exceeds the dataset’s median value.</a:t>
            </a:r>
          </a:p>
          <a:p>
            <a:pPr algn="just"/>
            <a:r>
              <a:rPr lang="en-US" sz="1600" dirty="0"/>
              <a:t>Ideal for analyzing behavior and traits of financially well- off candidates. </a:t>
            </a:r>
            <a:endParaRPr lang="en-IN" sz="1600" dirty="0"/>
          </a:p>
        </p:txBody>
      </p:sp>
      <p:sp>
        <p:nvSpPr>
          <p:cNvPr id="4" name="Date Placeholder 3">
            <a:extLst>
              <a:ext uri="{FF2B5EF4-FFF2-40B4-BE49-F238E27FC236}">
                <a16:creationId xmlns:a16="http://schemas.microsoft.com/office/drawing/2014/main" id="{327BB777-A442-533C-8F23-D238D73B476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1578247-AF59-E568-08D9-C8D58EEC0731}"/>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0AB6BE36-D030-A725-9A35-263725D1891D}"/>
              </a:ext>
            </a:extLst>
          </p:cNvPr>
          <p:cNvSpPr>
            <a:spLocks noGrp="1"/>
          </p:cNvSpPr>
          <p:nvPr>
            <p:ph type="sldNum" sz="quarter" idx="12"/>
          </p:nvPr>
        </p:nvSpPr>
        <p:spPr/>
        <p:txBody>
          <a:bodyPr/>
          <a:lstStyle/>
          <a:p>
            <a:fld id="{B5CEABB6-07DC-46E8-9B57-56EC44A396E5}" type="slidenum">
              <a:rPr lang="en-US" smtClean="0"/>
              <a:t>14</a:t>
            </a:fld>
            <a:endParaRPr lang="en-US" dirty="0"/>
          </a:p>
        </p:txBody>
      </p:sp>
      <p:pic>
        <p:nvPicPr>
          <p:cNvPr id="8" name="Picture 7">
            <a:extLst>
              <a:ext uri="{FF2B5EF4-FFF2-40B4-BE49-F238E27FC236}">
                <a16:creationId xmlns:a16="http://schemas.microsoft.com/office/drawing/2014/main" id="{5BE46679-D1F7-09D7-B33D-FE7C349F2881}"/>
              </a:ext>
            </a:extLst>
          </p:cNvPr>
          <p:cNvPicPr>
            <a:picLocks noChangeAspect="1"/>
          </p:cNvPicPr>
          <p:nvPr/>
        </p:nvPicPr>
        <p:blipFill>
          <a:blip r:embed="rId2"/>
          <a:stretch>
            <a:fillRect/>
          </a:stretch>
        </p:blipFill>
        <p:spPr>
          <a:xfrm>
            <a:off x="7286624" y="136525"/>
            <a:ext cx="4905375" cy="6584950"/>
          </a:xfrm>
          <a:prstGeom prst="rect">
            <a:avLst/>
          </a:prstGeom>
        </p:spPr>
      </p:pic>
    </p:spTree>
    <p:extLst>
      <p:ext uri="{BB962C8B-B14F-4D97-AF65-F5344CB8AC3E}">
        <p14:creationId xmlns:p14="http://schemas.microsoft.com/office/powerpoint/2010/main" val="2259236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4829175" y="3200401"/>
            <a:ext cx="7048500" cy="2419349"/>
          </a:xfrm>
        </p:spPr>
        <p:txBody>
          <a:bodyPr vert="horz" lIns="91440" tIns="45720" rIns="91440" bIns="45720" rtlCol="0" anchor="b">
            <a:normAutofit/>
          </a:bodyPr>
          <a:lstStyle/>
          <a:p>
            <a:pPr algn="just"/>
            <a:r>
              <a:rPr lang="en-US" sz="1600" dirty="0"/>
              <a:t>This project enabled a thorough exploration of customer demographics, income levels, and lifestyle patterns using SQL. By querying the data, I uncovered insights into how factors like education, employment, and housing relate to financial outcomes. The results reveal key trends in gender distribution, urban wealth concentration, and occupational income. These insights can be applied in real-world scenarios such as strategic marketing, product targeting, and policy formulation.</a:t>
            </a:r>
          </a:p>
          <a:p>
            <a:pPr algn="just"/>
            <a:endParaRPr lang="en-US" dirty="0"/>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981324"/>
            <a:ext cx="4179570" cy="990601"/>
          </a:xfrm>
        </p:spPr>
        <p:txBody>
          <a:bodyPr/>
          <a:lstStyle/>
          <a:p>
            <a:pPr algn="ctr"/>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819229" cy="1325563"/>
          </a:xfrm>
        </p:spPr>
        <p:txBody>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42875" y="2571750"/>
            <a:ext cx="5524500" cy="3438525"/>
          </a:xfrm>
        </p:spPr>
        <p:txBody>
          <a:bodyPr>
            <a:normAutofit/>
          </a:bodyPr>
          <a:lstStyle/>
          <a:p>
            <a:pPr algn="just">
              <a:buFont typeface="Wingdings" panose="05000000000000000000" pitchFamily="2" charset="2"/>
              <a:buChar char="v"/>
            </a:pPr>
            <a:r>
              <a:rPr lang="en-US" dirty="0"/>
              <a:t>This project aims to uncover key insights from a given customer dataset using SQL.</a:t>
            </a:r>
          </a:p>
          <a:p>
            <a:pPr algn="just">
              <a:buFont typeface="Wingdings" panose="05000000000000000000" pitchFamily="2" charset="2"/>
              <a:buChar char="v"/>
            </a:pPr>
            <a:r>
              <a:rPr lang="en-US" dirty="0"/>
              <a:t>The dataset consists of various attributes such as age, education, employment, housing and income.</a:t>
            </a:r>
          </a:p>
          <a:p>
            <a:pPr algn="just">
              <a:buFont typeface="Wingdings" panose="05000000000000000000" pitchFamily="2" charset="2"/>
              <a:buChar char="v"/>
            </a:pPr>
            <a:r>
              <a:rPr lang="en-US" dirty="0"/>
              <a:t>By applying SQL queries, I explored relationships within the data and identified meaningful insights.</a:t>
            </a:r>
          </a:p>
          <a:p>
            <a:pPr algn="just">
              <a:buFont typeface="Wingdings" panose="05000000000000000000" pitchFamily="2" charset="2"/>
              <a:buChar char="v"/>
            </a:pPr>
            <a:r>
              <a:rPr lang="en-US" dirty="0"/>
              <a:t>The focus was on understanding customer demographics and financial profiles.</a:t>
            </a:r>
          </a:p>
          <a:p>
            <a:pPr algn="just">
              <a:buFont typeface="Wingdings" panose="05000000000000000000" pitchFamily="2" charset="2"/>
              <a:buChar char="v"/>
            </a:pPr>
            <a:r>
              <a:rPr lang="en-US" dirty="0"/>
              <a:t>This analysis lays a strong foundation for segmentation, targeting and policy decisions.</a:t>
            </a:r>
          </a:p>
          <a:p>
            <a:pPr marL="285750" indent="-285750">
              <a:buFont typeface="Wingdings" panose="05000000000000000000" pitchFamily="2" charset="2"/>
              <a:buChar char="v"/>
            </a:pPr>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33374" y="511177"/>
            <a:ext cx="6634163" cy="993773"/>
          </a:xfrm>
        </p:spPr>
        <p:txBody>
          <a:bodyPr>
            <a:normAutofit/>
          </a:bodyPr>
          <a:lstStyle/>
          <a:p>
            <a:r>
              <a:rPr lang="en-US" dirty="0"/>
              <a:t>Query 1: Average income for each education_level</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333374" y="1762125"/>
            <a:ext cx="6943726" cy="4419600"/>
          </a:xfrm>
        </p:spPr>
        <p:txBody>
          <a:bodyPr vert="horz" lIns="91440" tIns="45720" rIns="91440" bIns="45720" rtlCol="0" anchor="t">
            <a:normAutofit/>
          </a:bodyPr>
          <a:lstStyle/>
          <a:p>
            <a:r>
              <a:rPr lang="en-US" sz="1600" b="1" noProof="1"/>
              <a:t>Description</a:t>
            </a:r>
            <a:r>
              <a:rPr lang="en-US" sz="1600" noProof="1"/>
              <a:t>: This query calculates the average income for each education level, considering only full-time employed individuals. It helps understand the relationship between education and income.</a:t>
            </a:r>
          </a:p>
          <a:p>
            <a:r>
              <a:rPr lang="en-US" sz="1600" b="1" noProof="1"/>
              <a:t>Analysis</a:t>
            </a:r>
            <a:r>
              <a:rPr lang="en-US" sz="1600" noProof="1"/>
              <a:t>: The query groups the data by education level and calculates the average income using AVG(income). The condition Employee_status=‘full time’ ensures only active full-time professionals are considered . The result is ordered in descending order to highlight the top earning education levels which allows the businesses target higher earning customer groups based on education.</a:t>
            </a:r>
          </a:p>
          <a:p>
            <a:r>
              <a:rPr lang="en-US" sz="1600" b="1" noProof="1"/>
              <a:t>Output</a:t>
            </a:r>
            <a:r>
              <a:rPr lang="en-US" sz="1600" noProof="1"/>
              <a:t>: The high school degree holders earn the highest average income (Rs-8 23,456)</a:t>
            </a:r>
          </a:p>
          <a:p>
            <a:r>
              <a:rPr lang="en-US" sz="1600" noProof="1"/>
              <a:t>The doctorate holders earn the lowest average income (Rs-611,066).</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pic>
        <p:nvPicPr>
          <p:cNvPr id="14" name="Picture 13">
            <a:extLst>
              <a:ext uri="{FF2B5EF4-FFF2-40B4-BE49-F238E27FC236}">
                <a16:creationId xmlns:a16="http://schemas.microsoft.com/office/drawing/2014/main" id="{4F7C401F-7F29-05A1-55CC-99913CF99370}"/>
              </a:ext>
            </a:extLst>
          </p:cNvPr>
          <p:cNvPicPr>
            <a:picLocks noChangeAspect="1"/>
          </p:cNvPicPr>
          <p:nvPr/>
        </p:nvPicPr>
        <p:blipFill>
          <a:blip r:embed="rId2"/>
          <a:stretch>
            <a:fillRect/>
          </a:stretch>
        </p:blipFill>
        <p:spPr>
          <a:xfrm>
            <a:off x="7134225" y="511177"/>
            <a:ext cx="5057775" cy="6280148"/>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019675" y="209550"/>
            <a:ext cx="6332465" cy="937847"/>
          </a:xfrm>
        </p:spPr>
        <p:txBody>
          <a:bodyPr>
            <a:normAutofit/>
          </a:bodyPr>
          <a:lstStyle/>
          <a:p>
            <a:r>
              <a:rPr lang="en-US" dirty="0"/>
              <a:t>Query 2: top five highest earnings </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324476" y="1147398"/>
            <a:ext cx="6791324" cy="5208952"/>
          </a:xfrm>
        </p:spPr>
        <p:txBody>
          <a:bodyPr>
            <a:normAutofit/>
          </a:bodyPr>
          <a:lstStyle/>
          <a:p>
            <a:pPr algn="just"/>
            <a:r>
              <a:rPr lang="en-US" sz="1600" b="1" dirty="0"/>
              <a:t>Description</a:t>
            </a:r>
            <a:r>
              <a:rPr lang="en-US" sz="1600" dirty="0"/>
              <a:t>: This query retrieves the top 5 highest income records from the dataset. It provides insights into individual profiles with exceptional earnings.</a:t>
            </a:r>
          </a:p>
          <a:p>
            <a:pPr algn="just"/>
            <a:r>
              <a:rPr lang="en-US" sz="1600" b="1" dirty="0"/>
              <a:t>Analysis</a:t>
            </a:r>
            <a:r>
              <a:rPr lang="en-US" sz="1600" dirty="0"/>
              <a:t>: The query uses ORDER BY Income DESC LIMIT 5 to rank candidates by income. It includes all available fields to enable deep profiling. These individuals typically have bachelor's or master’s degrees and work in Healthcare, Technology, or Finance. Such insights can guide premium service targeting.</a:t>
            </a:r>
          </a:p>
          <a:p>
            <a:pPr algn="just"/>
            <a:r>
              <a:rPr lang="en-US" sz="1600" b="1" dirty="0"/>
              <a:t>Output</a:t>
            </a:r>
            <a:r>
              <a:rPr lang="en-US" sz="1600" dirty="0"/>
              <a:t>: All top 5 earners have income near or above 9,900,000.</a:t>
            </a:r>
          </a:p>
          <a:p>
            <a:pPr algn="just"/>
            <a:r>
              <a:rPr lang="en-US" sz="1600" dirty="0"/>
              <a:t>Most are from healthcare and technology backgrounds.</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pic>
        <p:nvPicPr>
          <p:cNvPr id="8" name="Picture 7">
            <a:extLst>
              <a:ext uri="{FF2B5EF4-FFF2-40B4-BE49-F238E27FC236}">
                <a16:creationId xmlns:a16="http://schemas.microsoft.com/office/drawing/2014/main" id="{837CBBB2-2B10-91C0-E50B-5334D304489A}"/>
              </a:ext>
            </a:extLst>
          </p:cNvPr>
          <p:cNvPicPr>
            <a:picLocks noChangeAspect="1"/>
          </p:cNvPicPr>
          <p:nvPr/>
        </p:nvPicPr>
        <p:blipFill>
          <a:blip r:embed="rId2"/>
          <a:stretch>
            <a:fillRect/>
          </a:stretch>
        </p:blipFill>
        <p:spPr>
          <a:xfrm>
            <a:off x="0" y="0"/>
            <a:ext cx="5019675" cy="6857999"/>
          </a:xfrm>
          <a:prstGeom prst="rect">
            <a:avLst/>
          </a:prstGeom>
        </p:spPr>
      </p:pic>
    </p:spTree>
    <p:extLst>
      <p:ext uri="{BB962C8B-B14F-4D97-AF65-F5344CB8AC3E}">
        <p14:creationId xmlns:p14="http://schemas.microsoft.com/office/powerpoint/2010/main" val="147210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DDFA-5960-B639-85C5-F779D4B34F24}"/>
              </a:ext>
            </a:extLst>
          </p:cNvPr>
          <p:cNvSpPr>
            <a:spLocks noGrp="1"/>
          </p:cNvSpPr>
          <p:nvPr>
            <p:ph type="title"/>
          </p:nvPr>
        </p:nvSpPr>
        <p:spPr>
          <a:xfrm>
            <a:off x="5181600" y="390526"/>
            <a:ext cx="6705600" cy="1314450"/>
          </a:xfrm>
        </p:spPr>
        <p:txBody>
          <a:bodyPr>
            <a:normAutofit/>
          </a:bodyPr>
          <a:lstStyle/>
          <a:p>
            <a:r>
              <a:rPr lang="en-US" dirty="0"/>
              <a:t>Query 3:Count of People with &gt;2 </a:t>
            </a:r>
            <a:r>
              <a:rPr lang="en-US" sz="1800" dirty="0"/>
              <a:t>Dependents</a:t>
            </a:r>
            <a:r>
              <a:rPr lang="en-US" dirty="0"/>
              <a:t> &amp; Own a House (By Occupation)</a:t>
            </a:r>
            <a:endParaRPr lang="en-IN" dirty="0"/>
          </a:p>
        </p:txBody>
      </p:sp>
      <p:sp>
        <p:nvSpPr>
          <p:cNvPr id="8" name="Text Placeholder 7">
            <a:extLst>
              <a:ext uri="{FF2B5EF4-FFF2-40B4-BE49-F238E27FC236}">
                <a16:creationId xmlns:a16="http://schemas.microsoft.com/office/drawing/2014/main" id="{10428AC6-73B5-34A8-D035-9CBC84B0694B}"/>
              </a:ext>
            </a:extLst>
          </p:cNvPr>
          <p:cNvSpPr>
            <a:spLocks noGrp="1"/>
          </p:cNvSpPr>
          <p:nvPr>
            <p:ph type="body" sz="quarter" idx="26"/>
          </p:nvPr>
        </p:nvSpPr>
        <p:spPr>
          <a:xfrm>
            <a:off x="5114925" y="2085975"/>
            <a:ext cx="6772275" cy="3752850"/>
          </a:xfrm>
        </p:spPr>
        <p:txBody>
          <a:bodyPr/>
          <a:lstStyle/>
          <a:p>
            <a:pPr algn="just"/>
            <a:r>
              <a:rPr lang="en-US" sz="1600" b="1" dirty="0"/>
              <a:t>Description</a:t>
            </a:r>
            <a:r>
              <a:rPr lang="en-US" sz="1600" dirty="0"/>
              <a:t>: This query groups individuals who have more than 2 dependents and own a home, summarized by occupation.</a:t>
            </a:r>
          </a:p>
          <a:p>
            <a:pPr algn="just"/>
            <a:r>
              <a:rPr lang="en-US" sz="1600" b="1" dirty="0"/>
              <a:t>Analysis</a:t>
            </a:r>
            <a:r>
              <a:rPr lang="en-US" sz="1600" dirty="0"/>
              <a:t>: The filter Number_of_Dependents &gt; 2 AND Homeownership_Status = 'Own' ensures focus on high-responsibility individuals. Grouping by Occupation helps identify the sectors supporting family and homeownership. Healthcare has the highest count (906), followed by Technology (725).This indicates financial stability in these sectors.</a:t>
            </a:r>
          </a:p>
          <a:p>
            <a:pPr algn="just"/>
            <a:r>
              <a:rPr lang="en-US" sz="1600" b="1" dirty="0"/>
              <a:t>Output</a:t>
            </a:r>
            <a:r>
              <a:rPr lang="en-US" sz="1600" dirty="0"/>
              <a:t>: Top sectors: healthcare – 906 and technology – 725</a:t>
            </a:r>
          </a:p>
          <a:p>
            <a:pPr algn="just"/>
            <a:r>
              <a:rPr lang="en-US" sz="1600" dirty="0"/>
              <a:t>Least sectors: Education – 507 , suggesting lower household stability.</a:t>
            </a:r>
          </a:p>
          <a:p>
            <a:endParaRPr lang="en-IN" dirty="0"/>
          </a:p>
        </p:txBody>
      </p:sp>
      <p:sp>
        <p:nvSpPr>
          <p:cNvPr id="9" name="Date Placeholder 8">
            <a:extLst>
              <a:ext uri="{FF2B5EF4-FFF2-40B4-BE49-F238E27FC236}">
                <a16:creationId xmlns:a16="http://schemas.microsoft.com/office/drawing/2014/main" id="{56499FA8-D04F-3B1D-7DE8-19D254D4C5F6}"/>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7B23309B-DED4-96D6-FD9D-D9B1DC7D4D68}"/>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0D2A642C-BD96-B440-F4B3-8E7B6A810717}"/>
              </a:ext>
            </a:extLst>
          </p:cNvPr>
          <p:cNvSpPr>
            <a:spLocks noGrp="1"/>
          </p:cNvSpPr>
          <p:nvPr>
            <p:ph type="sldNum" sz="quarter" idx="12"/>
          </p:nvPr>
        </p:nvSpPr>
        <p:spPr/>
        <p:txBody>
          <a:bodyPr/>
          <a:lstStyle/>
          <a:p>
            <a:fld id="{B5CEABB6-07DC-46E8-9B57-56EC44A396E5}" type="slidenum">
              <a:rPr lang="en-US" smtClean="0"/>
              <a:t>5</a:t>
            </a:fld>
            <a:endParaRPr lang="en-US" dirty="0"/>
          </a:p>
        </p:txBody>
      </p:sp>
      <p:pic>
        <p:nvPicPr>
          <p:cNvPr id="12" name="Picture 11">
            <a:extLst>
              <a:ext uri="{FF2B5EF4-FFF2-40B4-BE49-F238E27FC236}">
                <a16:creationId xmlns:a16="http://schemas.microsoft.com/office/drawing/2014/main" id="{92D01273-16C9-1872-1CA1-C6EC7F41AF50}"/>
              </a:ext>
            </a:extLst>
          </p:cNvPr>
          <p:cNvPicPr>
            <a:picLocks noChangeAspect="1"/>
          </p:cNvPicPr>
          <p:nvPr/>
        </p:nvPicPr>
        <p:blipFill>
          <a:blip r:embed="rId2"/>
          <a:stretch>
            <a:fillRect/>
          </a:stretch>
        </p:blipFill>
        <p:spPr>
          <a:xfrm>
            <a:off x="76200" y="390526"/>
            <a:ext cx="5038725" cy="6238874"/>
          </a:xfrm>
          <a:prstGeom prst="rect">
            <a:avLst/>
          </a:prstGeom>
        </p:spPr>
      </p:pic>
    </p:spTree>
    <p:extLst>
      <p:ext uri="{BB962C8B-B14F-4D97-AF65-F5344CB8AC3E}">
        <p14:creationId xmlns:p14="http://schemas.microsoft.com/office/powerpoint/2010/main" val="160346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198F-5981-BF31-AA65-882B7DC849D5}"/>
              </a:ext>
            </a:extLst>
          </p:cNvPr>
          <p:cNvSpPr>
            <a:spLocks noGrp="1"/>
          </p:cNvSpPr>
          <p:nvPr>
            <p:ph type="title"/>
          </p:nvPr>
        </p:nvSpPr>
        <p:spPr>
          <a:xfrm>
            <a:off x="5227566" y="1133475"/>
            <a:ext cx="6124574" cy="865598"/>
          </a:xfrm>
        </p:spPr>
        <p:txBody>
          <a:bodyPr>
            <a:normAutofit/>
          </a:bodyPr>
          <a:lstStyle/>
          <a:p>
            <a:r>
              <a:rPr lang="en-US" sz="1800" dirty="0"/>
              <a:t>Query 4:Urban Residents with Income Above Average</a:t>
            </a:r>
            <a:endParaRPr lang="en-IN" sz="1800" dirty="0"/>
          </a:p>
        </p:txBody>
      </p:sp>
      <p:sp>
        <p:nvSpPr>
          <p:cNvPr id="4" name="Text Placeholder 3">
            <a:extLst>
              <a:ext uri="{FF2B5EF4-FFF2-40B4-BE49-F238E27FC236}">
                <a16:creationId xmlns:a16="http://schemas.microsoft.com/office/drawing/2014/main" id="{69F8FA7B-8E3F-FB9D-8D1C-8A26B58EE5C5}"/>
              </a:ext>
            </a:extLst>
          </p:cNvPr>
          <p:cNvSpPr>
            <a:spLocks noGrp="1"/>
          </p:cNvSpPr>
          <p:nvPr>
            <p:ph type="body" sz="quarter" idx="15"/>
          </p:nvPr>
        </p:nvSpPr>
        <p:spPr>
          <a:xfrm>
            <a:off x="5229226" y="2305050"/>
            <a:ext cx="6124574" cy="3790950"/>
          </a:xfrm>
        </p:spPr>
        <p:txBody>
          <a:bodyPr>
            <a:normAutofit/>
          </a:bodyPr>
          <a:lstStyle/>
          <a:p>
            <a:pPr algn="just"/>
            <a:r>
              <a:rPr lang="en-US" sz="1600" b="1" dirty="0"/>
              <a:t>Description</a:t>
            </a:r>
            <a:r>
              <a:rPr lang="en-US" sz="1600" dirty="0"/>
              <a:t>: This query fetches individuals from urban areas earning more than the dataset’s average income.</a:t>
            </a:r>
          </a:p>
          <a:p>
            <a:pPr algn="just"/>
            <a:r>
              <a:rPr lang="en-US" sz="1600" b="1" dirty="0"/>
              <a:t>Analysis</a:t>
            </a:r>
            <a:r>
              <a:rPr lang="en-US" sz="1600" dirty="0"/>
              <a:t>: The condition filters Location = 'Urban' and compares income against the overall average. This helps isolate urban high earners, relevant for premium product targeting. Many such individuals come from Technology, Finance, and Healthcare sectors. Over 1,200 entries match the criteria, showing urban affluence.</a:t>
            </a:r>
          </a:p>
          <a:p>
            <a:pPr algn="just"/>
            <a:r>
              <a:rPr lang="en-US" sz="1600" b="1" dirty="0"/>
              <a:t>Output</a:t>
            </a:r>
            <a:r>
              <a:rPr lang="en-US" sz="1600" dirty="0"/>
              <a:t>: 1,221 high – income urban records returned.</a:t>
            </a:r>
          </a:p>
          <a:p>
            <a:pPr algn="just"/>
            <a:r>
              <a:rPr lang="en-US" sz="1600" dirty="0"/>
              <a:t>Ideal for city – focused , income – tiered marketing.</a:t>
            </a:r>
            <a:endParaRPr lang="en-IN" sz="1600" dirty="0"/>
          </a:p>
        </p:txBody>
      </p:sp>
      <p:sp>
        <p:nvSpPr>
          <p:cNvPr id="9" name="Date Placeholder 8">
            <a:extLst>
              <a:ext uri="{FF2B5EF4-FFF2-40B4-BE49-F238E27FC236}">
                <a16:creationId xmlns:a16="http://schemas.microsoft.com/office/drawing/2014/main" id="{32FB7D09-F1D6-78D0-12EB-7B05EF6884D8}"/>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DAC2DE66-FF17-14B0-2ED9-627253217274}"/>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F6514809-4E4B-EE89-49C4-E0C3666924B4}"/>
              </a:ext>
            </a:extLst>
          </p:cNvPr>
          <p:cNvSpPr>
            <a:spLocks noGrp="1"/>
          </p:cNvSpPr>
          <p:nvPr>
            <p:ph type="sldNum" sz="quarter" idx="12"/>
          </p:nvPr>
        </p:nvSpPr>
        <p:spPr/>
        <p:txBody>
          <a:bodyPr/>
          <a:lstStyle/>
          <a:p>
            <a:fld id="{B5CEABB6-07DC-46E8-9B57-56EC44A396E5}" type="slidenum">
              <a:rPr lang="en-US" smtClean="0"/>
              <a:t>6</a:t>
            </a:fld>
            <a:endParaRPr lang="en-US" dirty="0"/>
          </a:p>
        </p:txBody>
      </p:sp>
      <p:pic>
        <p:nvPicPr>
          <p:cNvPr id="13" name="Picture 12">
            <a:extLst>
              <a:ext uri="{FF2B5EF4-FFF2-40B4-BE49-F238E27FC236}">
                <a16:creationId xmlns:a16="http://schemas.microsoft.com/office/drawing/2014/main" id="{A1E4698E-CF1E-AE13-9BA3-FB9279836BFA}"/>
              </a:ext>
            </a:extLst>
          </p:cNvPr>
          <p:cNvPicPr>
            <a:picLocks noChangeAspect="1"/>
          </p:cNvPicPr>
          <p:nvPr/>
        </p:nvPicPr>
        <p:blipFill>
          <a:blip r:embed="rId2"/>
          <a:stretch>
            <a:fillRect/>
          </a:stretch>
        </p:blipFill>
        <p:spPr>
          <a:xfrm>
            <a:off x="0" y="209550"/>
            <a:ext cx="5153025" cy="6648450"/>
          </a:xfrm>
          <a:prstGeom prst="rect">
            <a:avLst/>
          </a:prstGeom>
        </p:spPr>
      </p:pic>
    </p:spTree>
    <p:extLst>
      <p:ext uri="{BB962C8B-B14F-4D97-AF65-F5344CB8AC3E}">
        <p14:creationId xmlns:p14="http://schemas.microsoft.com/office/powerpoint/2010/main" val="408110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C147-DD57-41D2-2637-28A6801AA8B2}"/>
              </a:ext>
            </a:extLst>
          </p:cNvPr>
          <p:cNvSpPr>
            <a:spLocks noGrp="1"/>
          </p:cNvSpPr>
          <p:nvPr>
            <p:ph type="title"/>
          </p:nvPr>
        </p:nvSpPr>
        <p:spPr>
          <a:xfrm>
            <a:off x="5227566" y="428627"/>
            <a:ext cx="6124574" cy="1000123"/>
          </a:xfrm>
        </p:spPr>
        <p:txBody>
          <a:bodyPr>
            <a:normAutofit/>
          </a:bodyPr>
          <a:lstStyle/>
          <a:p>
            <a:r>
              <a:rPr lang="en-US" sz="1800" dirty="0"/>
              <a:t>Query 5:Count of Males and Females in Each Employment Status</a:t>
            </a:r>
            <a:endParaRPr lang="en-IN" sz="1800" dirty="0"/>
          </a:p>
        </p:txBody>
      </p:sp>
      <p:sp>
        <p:nvSpPr>
          <p:cNvPr id="6" name="Text Placeholder 5">
            <a:extLst>
              <a:ext uri="{FF2B5EF4-FFF2-40B4-BE49-F238E27FC236}">
                <a16:creationId xmlns:a16="http://schemas.microsoft.com/office/drawing/2014/main" id="{68D9108F-68F8-9E74-E89E-8A4002DBB7E2}"/>
              </a:ext>
            </a:extLst>
          </p:cNvPr>
          <p:cNvSpPr>
            <a:spLocks noGrp="1"/>
          </p:cNvSpPr>
          <p:nvPr>
            <p:ph type="body" sz="quarter" idx="24"/>
          </p:nvPr>
        </p:nvSpPr>
        <p:spPr>
          <a:xfrm>
            <a:off x="5229226" y="1999071"/>
            <a:ext cx="6124574" cy="4430303"/>
          </a:xfrm>
        </p:spPr>
        <p:txBody>
          <a:bodyPr>
            <a:normAutofit/>
          </a:bodyPr>
          <a:lstStyle/>
          <a:p>
            <a:pPr algn="just"/>
            <a:r>
              <a:rPr lang="en-US" sz="1600" b="1" dirty="0"/>
              <a:t>Description: </a:t>
            </a:r>
            <a:r>
              <a:rPr lang="en-US" sz="1600" dirty="0"/>
              <a:t>This query calculates how many males and females exist under each employment type.</a:t>
            </a:r>
          </a:p>
          <a:p>
            <a:pPr algn="just"/>
            <a:r>
              <a:rPr lang="en-US" sz="1600" b="1" dirty="0"/>
              <a:t>Analysis</a:t>
            </a:r>
            <a:r>
              <a:rPr lang="en-US" sz="1600" dirty="0"/>
              <a:t>: The grouping is done by Employment_Status, Gender to get exact counts. This helps evaluate gender participation across full-time, part-time, and self-employment. Full-time employment shows a balanced gender distribution. Self-employment and part-time categories show slightly more females.</a:t>
            </a:r>
          </a:p>
          <a:p>
            <a:pPr algn="just"/>
            <a:r>
              <a:rPr lang="en-US" sz="1600" b="1" dirty="0"/>
              <a:t>Output: </a:t>
            </a:r>
            <a:r>
              <a:rPr lang="en-US" sz="1600" dirty="0"/>
              <a:t>Highest: Full – time Males = 2564 and Females = 2440</a:t>
            </a:r>
          </a:p>
          <a:p>
            <a:pPr algn="just"/>
            <a:r>
              <a:rPr lang="en-US" sz="1600" dirty="0"/>
              <a:t>Self – employed : Males = 928 and Females = 940</a:t>
            </a:r>
            <a:endParaRPr lang="en-IN" sz="1600" dirty="0"/>
          </a:p>
        </p:txBody>
      </p:sp>
      <p:sp>
        <p:nvSpPr>
          <p:cNvPr id="9" name="Date Placeholder 8">
            <a:extLst>
              <a:ext uri="{FF2B5EF4-FFF2-40B4-BE49-F238E27FC236}">
                <a16:creationId xmlns:a16="http://schemas.microsoft.com/office/drawing/2014/main" id="{A743D0F7-5E00-1121-BB04-71C99F6EB4E7}"/>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14E0D70A-030C-9B6E-1D24-6C4028476ED3}"/>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FD77829E-515A-9D72-E206-3ED84232C302}"/>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12" name="Picture 11">
            <a:extLst>
              <a:ext uri="{FF2B5EF4-FFF2-40B4-BE49-F238E27FC236}">
                <a16:creationId xmlns:a16="http://schemas.microsoft.com/office/drawing/2014/main" id="{8C7B8257-4150-C648-C565-9E1E20E4CBE6}"/>
              </a:ext>
            </a:extLst>
          </p:cNvPr>
          <p:cNvPicPr>
            <a:picLocks noChangeAspect="1"/>
          </p:cNvPicPr>
          <p:nvPr/>
        </p:nvPicPr>
        <p:blipFill>
          <a:blip r:embed="rId2"/>
          <a:stretch>
            <a:fillRect/>
          </a:stretch>
        </p:blipFill>
        <p:spPr>
          <a:xfrm>
            <a:off x="0" y="136525"/>
            <a:ext cx="5038725" cy="6654799"/>
          </a:xfrm>
          <a:prstGeom prst="rect">
            <a:avLst/>
          </a:prstGeom>
        </p:spPr>
      </p:pic>
    </p:spTree>
    <p:extLst>
      <p:ext uri="{BB962C8B-B14F-4D97-AF65-F5344CB8AC3E}">
        <p14:creationId xmlns:p14="http://schemas.microsoft.com/office/powerpoint/2010/main" val="269074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BE32-C165-6293-782B-6B881D12C886}"/>
              </a:ext>
            </a:extLst>
          </p:cNvPr>
          <p:cNvSpPr>
            <a:spLocks noGrp="1"/>
          </p:cNvSpPr>
          <p:nvPr>
            <p:ph type="title"/>
          </p:nvPr>
        </p:nvSpPr>
        <p:spPr>
          <a:xfrm>
            <a:off x="295275" y="314325"/>
            <a:ext cx="6400800" cy="866775"/>
          </a:xfrm>
        </p:spPr>
        <p:txBody>
          <a:bodyPr>
            <a:normAutofit/>
          </a:bodyPr>
          <a:lstStyle/>
          <a:p>
            <a:r>
              <a:rPr lang="en-US" dirty="0"/>
              <a:t>Query 6: Total and average by location and occupation</a:t>
            </a:r>
            <a:endParaRPr lang="en-IN" dirty="0"/>
          </a:p>
        </p:txBody>
      </p:sp>
      <p:sp>
        <p:nvSpPr>
          <p:cNvPr id="3" name="Text Placeholder 2">
            <a:extLst>
              <a:ext uri="{FF2B5EF4-FFF2-40B4-BE49-F238E27FC236}">
                <a16:creationId xmlns:a16="http://schemas.microsoft.com/office/drawing/2014/main" id="{C4C2BA1E-B470-FDFB-DF00-EC2A415D0EDE}"/>
              </a:ext>
            </a:extLst>
          </p:cNvPr>
          <p:cNvSpPr>
            <a:spLocks noGrp="1"/>
          </p:cNvSpPr>
          <p:nvPr>
            <p:ph type="body" idx="1"/>
          </p:nvPr>
        </p:nvSpPr>
        <p:spPr>
          <a:xfrm>
            <a:off x="295274" y="1381125"/>
            <a:ext cx="6672263" cy="4933949"/>
          </a:xfrm>
        </p:spPr>
        <p:txBody>
          <a:bodyPr>
            <a:normAutofit/>
          </a:bodyPr>
          <a:lstStyle/>
          <a:p>
            <a:pPr algn="just"/>
            <a:r>
              <a:rPr lang="en-US" sz="1600" b="1" dirty="0"/>
              <a:t>Description: </a:t>
            </a:r>
            <a:r>
              <a:rPr lang="en-US" sz="1600" dirty="0"/>
              <a:t>This query calculates total and average income for each combination of location and occupation. It helps compare earnings across job types in rural, suburban and urban settings.</a:t>
            </a:r>
          </a:p>
          <a:p>
            <a:pPr algn="just"/>
            <a:r>
              <a:rPr lang="en-US" sz="1600" b="1" dirty="0"/>
              <a:t>Analysis: </a:t>
            </a:r>
            <a:r>
              <a:rPr lang="en-US" sz="1600" dirty="0"/>
              <a:t>The query uses GROUP BY Location, Occupation to segment data. SUM(Income) gives total income earned in each group. AVG(Income) shows how much individuals typically earn in that job-location combination. This is useful for identifying high- and low-income areas by profession.</a:t>
            </a:r>
          </a:p>
          <a:p>
            <a:pPr algn="just"/>
            <a:r>
              <a:rPr lang="en-US" sz="1600" b="1" dirty="0"/>
              <a:t>Output: </a:t>
            </a:r>
            <a:r>
              <a:rPr lang="en-US" sz="1600" dirty="0"/>
              <a:t>Highest Total and Avg Income: ₹132,149,978 total, ₹782,415 avg. income. </a:t>
            </a:r>
          </a:p>
          <a:p>
            <a:pPr algn="just"/>
            <a:r>
              <a:rPr lang="en-US" sz="1600" dirty="0"/>
              <a:t>Lowest Avg and total Income:  ₹1,687,589 total ,₹2301 avg. income.</a:t>
            </a:r>
            <a:endParaRPr lang="en-IN" sz="1600" dirty="0"/>
          </a:p>
        </p:txBody>
      </p:sp>
      <p:sp>
        <p:nvSpPr>
          <p:cNvPr id="4" name="Date Placeholder 3">
            <a:extLst>
              <a:ext uri="{FF2B5EF4-FFF2-40B4-BE49-F238E27FC236}">
                <a16:creationId xmlns:a16="http://schemas.microsoft.com/office/drawing/2014/main" id="{80D14E4F-4609-B816-E434-A3269B05F9D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55C996A-5E29-7E0B-60BB-0751FB5F0219}"/>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4364F601-E21E-0AFE-3864-D6B751B8C4CC}"/>
              </a:ext>
            </a:extLst>
          </p:cNvPr>
          <p:cNvSpPr>
            <a:spLocks noGrp="1"/>
          </p:cNvSpPr>
          <p:nvPr>
            <p:ph type="sldNum" sz="quarter" idx="12"/>
          </p:nvPr>
        </p:nvSpPr>
        <p:spPr/>
        <p:txBody>
          <a:bodyPr/>
          <a:lstStyle/>
          <a:p>
            <a:fld id="{B5CEABB6-07DC-46E8-9B57-56EC44A396E5}" type="slidenum">
              <a:rPr lang="en-US" smtClean="0"/>
              <a:t>8</a:t>
            </a:fld>
            <a:endParaRPr lang="en-US" dirty="0"/>
          </a:p>
        </p:txBody>
      </p:sp>
      <p:pic>
        <p:nvPicPr>
          <p:cNvPr id="8" name="Picture 7">
            <a:extLst>
              <a:ext uri="{FF2B5EF4-FFF2-40B4-BE49-F238E27FC236}">
                <a16:creationId xmlns:a16="http://schemas.microsoft.com/office/drawing/2014/main" id="{94DF3C0D-903E-EE13-2901-771DB3ACF5A5}"/>
              </a:ext>
            </a:extLst>
          </p:cNvPr>
          <p:cNvPicPr>
            <a:picLocks noChangeAspect="1"/>
          </p:cNvPicPr>
          <p:nvPr/>
        </p:nvPicPr>
        <p:blipFill>
          <a:blip r:embed="rId2"/>
          <a:stretch>
            <a:fillRect/>
          </a:stretch>
        </p:blipFill>
        <p:spPr>
          <a:xfrm>
            <a:off x="6967275" y="241198"/>
            <a:ext cx="5224725" cy="6616802"/>
          </a:xfrm>
          <a:prstGeom prst="rect">
            <a:avLst/>
          </a:prstGeom>
        </p:spPr>
      </p:pic>
    </p:spTree>
    <p:extLst>
      <p:ext uri="{BB962C8B-B14F-4D97-AF65-F5344CB8AC3E}">
        <p14:creationId xmlns:p14="http://schemas.microsoft.com/office/powerpoint/2010/main" val="251104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D7C3-C029-E411-F7E5-C54CFEBDBEFA}"/>
              </a:ext>
            </a:extLst>
          </p:cNvPr>
          <p:cNvSpPr>
            <a:spLocks noGrp="1"/>
          </p:cNvSpPr>
          <p:nvPr>
            <p:ph type="title"/>
          </p:nvPr>
        </p:nvSpPr>
        <p:spPr>
          <a:xfrm>
            <a:off x="257175" y="1143000"/>
            <a:ext cx="6216650" cy="990599"/>
          </a:xfrm>
        </p:spPr>
        <p:txBody>
          <a:bodyPr/>
          <a:lstStyle/>
          <a:p>
            <a:r>
              <a:rPr lang="en-US" dirty="0"/>
              <a:t>Query 7:</a:t>
            </a:r>
            <a:r>
              <a:rPr lang="en-US" sz="1800" b="0" i="0" u="none" strike="noStrike" dirty="0">
                <a:solidFill>
                  <a:srgbClr val="000000"/>
                </a:solidFill>
                <a:effectLst/>
                <a:latin typeface="Calibri" panose="020F0502020204030204" pitchFamily="34" charset="0"/>
              </a:rPr>
              <a:t> average Household_Size grouped by Type_of_Housing</a:t>
            </a:r>
            <a:endParaRPr lang="en-IN" dirty="0"/>
          </a:p>
        </p:txBody>
      </p:sp>
      <p:sp>
        <p:nvSpPr>
          <p:cNvPr id="3" name="Text Placeholder 2">
            <a:extLst>
              <a:ext uri="{FF2B5EF4-FFF2-40B4-BE49-F238E27FC236}">
                <a16:creationId xmlns:a16="http://schemas.microsoft.com/office/drawing/2014/main" id="{DC0770DD-91D0-049D-A463-880BF2EB7949}"/>
              </a:ext>
            </a:extLst>
          </p:cNvPr>
          <p:cNvSpPr>
            <a:spLocks noGrp="1"/>
          </p:cNvSpPr>
          <p:nvPr>
            <p:ph type="body" idx="1"/>
          </p:nvPr>
        </p:nvSpPr>
        <p:spPr>
          <a:xfrm>
            <a:off x="257175" y="2419350"/>
            <a:ext cx="6216650" cy="3936999"/>
          </a:xfrm>
        </p:spPr>
        <p:txBody>
          <a:bodyPr>
            <a:normAutofit/>
          </a:bodyPr>
          <a:lstStyle/>
          <a:p>
            <a:pPr algn="just"/>
            <a:r>
              <a:rPr lang="en-US" sz="1600" b="1" dirty="0"/>
              <a:t>Description: </a:t>
            </a:r>
            <a:r>
              <a:rPr lang="en-US" sz="1600" dirty="0"/>
              <a:t>This query finds the average household size for each housing type.</a:t>
            </a:r>
          </a:p>
          <a:p>
            <a:pPr algn="just"/>
            <a:r>
              <a:rPr lang="en-US" sz="1600" b="1" dirty="0"/>
              <a:t>Analysis</a:t>
            </a:r>
            <a:r>
              <a:rPr lang="en-US" sz="1600" dirty="0"/>
              <a:t>: Grouped by Type_of_Housing, the query calculates the average Household_Size. This helps assess whether certain housing types accommodate larger families. Joint family homes show the largest household size, suggesting extended family structures. Nuclear housing has the smallest household size, consistent with the concept.</a:t>
            </a:r>
          </a:p>
          <a:p>
            <a:pPr algn="just"/>
            <a:r>
              <a:rPr lang="en-US" sz="1600" b="1" dirty="0"/>
              <a:t>Output</a:t>
            </a:r>
            <a:r>
              <a:rPr lang="en-US" sz="1600" dirty="0"/>
              <a:t>: Joint house : 6.04 , Semi- nuclear house : 3.53 and nuclear : 2.45 people </a:t>
            </a:r>
          </a:p>
          <a:p>
            <a:pPr algn="just"/>
            <a:r>
              <a:rPr lang="en-US" sz="1600" dirty="0"/>
              <a:t>Joint housing has the largest average household size.</a:t>
            </a:r>
            <a:endParaRPr lang="en-IN" sz="1600" dirty="0"/>
          </a:p>
        </p:txBody>
      </p:sp>
      <p:sp>
        <p:nvSpPr>
          <p:cNvPr id="4" name="Date Placeholder 3">
            <a:extLst>
              <a:ext uri="{FF2B5EF4-FFF2-40B4-BE49-F238E27FC236}">
                <a16:creationId xmlns:a16="http://schemas.microsoft.com/office/drawing/2014/main" id="{28CD350A-2B96-8F39-FB3A-AF8912C7FFA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F407F2B-6FEF-46C0-C54B-7710ACE06592}"/>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F56E6D9C-0AD1-2FFF-8D7B-3BD922606216}"/>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8" name="Picture 7">
            <a:extLst>
              <a:ext uri="{FF2B5EF4-FFF2-40B4-BE49-F238E27FC236}">
                <a16:creationId xmlns:a16="http://schemas.microsoft.com/office/drawing/2014/main" id="{595E89EF-9B1D-8B34-514B-EA080EBDF010}"/>
              </a:ext>
            </a:extLst>
          </p:cNvPr>
          <p:cNvPicPr>
            <a:picLocks noChangeAspect="1"/>
          </p:cNvPicPr>
          <p:nvPr/>
        </p:nvPicPr>
        <p:blipFill>
          <a:blip r:embed="rId2"/>
          <a:stretch>
            <a:fillRect/>
          </a:stretch>
        </p:blipFill>
        <p:spPr>
          <a:xfrm>
            <a:off x="6473826" y="136525"/>
            <a:ext cx="5718174" cy="6721475"/>
          </a:xfrm>
          <a:prstGeom prst="rect">
            <a:avLst/>
          </a:prstGeom>
        </p:spPr>
      </p:pic>
    </p:spTree>
    <p:extLst>
      <p:ext uri="{BB962C8B-B14F-4D97-AF65-F5344CB8AC3E}">
        <p14:creationId xmlns:p14="http://schemas.microsoft.com/office/powerpoint/2010/main" val="111464870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196</TotalTime>
  <Words>1639</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Tenorite</vt:lpstr>
      <vt:lpstr>Wingdings</vt:lpstr>
      <vt:lpstr>Monoline</vt:lpstr>
      <vt:lpstr>Demographic and Income Insights Using SQL</vt:lpstr>
      <vt:lpstr>introduction</vt:lpstr>
      <vt:lpstr>Query 1: Average income for each education_level</vt:lpstr>
      <vt:lpstr>Query 2: top five highest earnings </vt:lpstr>
      <vt:lpstr>Query 3:Count of People with &gt;2 Dependents &amp; Own a House (By Occupation)</vt:lpstr>
      <vt:lpstr>Query 4:Urban Residents with Income Above Average</vt:lpstr>
      <vt:lpstr>Query 5:Count of Males and Females in Each Employment Status</vt:lpstr>
      <vt:lpstr>Query 6: Total and average by location and occupation</vt:lpstr>
      <vt:lpstr>Query 7: average Household_Size grouped by Type_of_Housing</vt:lpstr>
      <vt:lpstr>Query 8:  the minimum, maximum, and average Work_Experience for each Marital_Status. </vt:lpstr>
      <vt:lpstr>Query 9: rank individuals by Income within each Education_Level</vt:lpstr>
      <vt:lpstr>Query 10: top 3 Occupation types with the highest average income</vt:lpstr>
      <vt:lpstr>Query 11: window function to calculate the cumulative income for each Gender</vt:lpstr>
      <vt:lpstr>Query 12: the people whose income is above the median income for the dataset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Rishika d</dc:creator>
  <cp:lastModifiedBy>Rishika d</cp:lastModifiedBy>
  <cp:revision>14</cp:revision>
  <dcterms:created xsi:type="dcterms:W3CDTF">2025-06-02T15:40:58Z</dcterms:created>
  <dcterms:modified xsi:type="dcterms:W3CDTF">2025-06-02T18:57:02Z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