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  <p:embeddedFont>
      <p:font typeface="Fira Sans Extra Condensed"/>
      <p:regular r:id="rId32"/>
      <p:bold r:id="rId33"/>
      <p:italic r:id="rId34"/>
      <p:boldItalic r:id="rId35"/>
    </p:embeddedFont>
    <p:embeddedFont>
      <p:font typeface="Fira Sans Extra Condensed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FiraSans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italic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SemiBold-bold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Semi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SemiBol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c57a040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c57a040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c57a040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c57a040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c57a040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c57a040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8a723aff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8a723aff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c57a040d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c57a040d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c3c4d20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c3c4d20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c73459845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c73459845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c3c4d20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c3c4d20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8ccdb8d833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8ccdb8d833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c73459845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c73459845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73459845_0_3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c73459845_0_3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ccdb8d833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ccdb8d833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c7345984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c7345984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9e889397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9e889397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17d3ea6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17d3ea6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d108cc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8d108cc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d108cc3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8d108cc3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c7345984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c7345984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datasets/imdevskp/corona-virus-report" TargetMode="External"/><Relationship Id="rId4" Type="http://schemas.openxmlformats.org/officeDocument/2006/relationships/hyperlink" Target="https://scikit-learn.org/stable/auto_examples/ensemble/plot_forest_importances.html" TargetMode="External"/><Relationship Id="rId9" Type="http://schemas.openxmlformats.org/officeDocument/2006/relationships/hyperlink" Target="https://scikit-learn.org/stable/modules/svm.html" TargetMode="External"/><Relationship Id="rId5" Type="http://schemas.openxmlformats.org/officeDocument/2006/relationships/hyperlink" Target="https://jupyter.org/" TargetMode="External"/><Relationship Id="rId6" Type="http://schemas.openxmlformats.org/officeDocument/2006/relationships/hyperlink" Target="https://pandas.pydata.org/" TargetMode="External"/><Relationship Id="rId7" Type="http://schemas.openxmlformats.org/officeDocument/2006/relationships/hyperlink" Target="https://numpy.org/" TargetMode="External"/><Relationship Id="rId8" Type="http://schemas.openxmlformats.org/officeDocument/2006/relationships/hyperlink" Target="https://scikit-learn.org/stable/modules/tre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987350" y="791725"/>
            <a:ext cx="3984000" cy="27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Data Mining on Covid-19 Dataset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987350" y="4220350"/>
            <a:ext cx="7305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Created by: Chaitanya Yadavally, Sravanthi Shyamreddy,  Rishika Devaragatla, Yamini Chitikela, Saidi Reddy Chennu</a:t>
            </a:r>
            <a:endParaRPr sz="1700"/>
          </a:p>
        </p:txBody>
      </p:sp>
      <p:sp>
        <p:nvSpPr>
          <p:cNvPr id="55" name="Google Shape;55;p13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57;p13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5948340" y="493216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6373475" y="791729"/>
            <a:ext cx="379746" cy="379756"/>
            <a:chOff x="-2571737" y="2403625"/>
            <a:chExt cx="292225" cy="291425"/>
          </a:xfrm>
        </p:grpSpPr>
        <p:sp>
          <p:nvSpPr>
            <p:cNvPr id="61" name="Google Shape;61;p13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/>
          <p:nvPr/>
        </p:nvSpPr>
        <p:spPr>
          <a:xfrm>
            <a:off x="5929125" y="1582650"/>
            <a:ext cx="1450500" cy="58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Predictive </a:t>
            </a: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 rot="5400000">
            <a:off x="5175469" y="2306859"/>
            <a:ext cx="1522800" cy="124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 rot="5400000">
            <a:off x="5590969" y="2722359"/>
            <a:ext cx="1522800" cy="41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 rot="-5400000">
            <a:off x="6006319" y="2721609"/>
            <a:ext cx="1522800" cy="416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flipH="1" rot="-5400000">
            <a:off x="6425494" y="2306109"/>
            <a:ext cx="1522800" cy="124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" name="Google Shape;73;p13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4" name="Google Shape;74;p13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77" name="Google Shape;77;p13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0" name="Google Shape;80;p13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4" name="Google Shape;84;p13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/>
          <p:nvPr/>
        </p:nvSpPr>
        <p:spPr>
          <a:xfrm>
            <a:off x="5074300" y="1543775"/>
            <a:ext cx="36123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5558675" y="1214100"/>
            <a:ext cx="26295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 txBox="1"/>
          <p:nvPr/>
        </p:nvSpPr>
        <p:spPr>
          <a:xfrm>
            <a:off x="5645875" y="1313500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Interpreted Results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4" name="Google Shape;344;p22"/>
          <p:cNvSpPr/>
          <p:nvPr/>
        </p:nvSpPr>
        <p:spPr>
          <a:xfrm>
            <a:off x="5196450" y="2061943"/>
            <a:ext cx="494700" cy="59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40850" y="1543775"/>
            <a:ext cx="42801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Logistic Regression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5196450" y="2125625"/>
            <a:ext cx="33705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Correctly classified instances – 95.06%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Incorrectly classified instances – 4.94%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R2 score – 0.33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Time taken – 7.75s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Implementation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50" name="Google Shape;350;p22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351" name="Google Shape;351;p22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2"/>
          <p:cNvGrpSpPr/>
          <p:nvPr/>
        </p:nvGrpSpPr>
        <p:grpSpPr>
          <a:xfrm>
            <a:off x="5225164" y="2125922"/>
            <a:ext cx="679436" cy="590412"/>
            <a:chOff x="946175" y="3619500"/>
            <a:chExt cx="356547" cy="293825"/>
          </a:xfrm>
        </p:grpSpPr>
        <p:sp>
          <p:nvSpPr>
            <p:cNvPr id="357" name="Google Shape;357;p22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205022" y="3732384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00" y="1956900"/>
            <a:ext cx="3612300" cy="2761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/>
          <p:nvPr/>
        </p:nvSpPr>
        <p:spPr>
          <a:xfrm>
            <a:off x="5074300" y="1543775"/>
            <a:ext cx="36123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5558675" y="1214100"/>
            <a:ext cx="26295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5645875" y="1313500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Interpreted Results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5196450" y="2061943"/>
            <a:ext cx="494700" cy="59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611650" y="1543775"/>
            <a:ext cx="40821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Support Vector Classifier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5196450" y="2125625"/>
            <a:ext cx="33705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Correctly classified instances – 95.80%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Incorrectly classified instances – 4.20%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R2 score – 0.41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Time taken – 479s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Implementation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7" name="Google Shape;377;p23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378" name="Google Shape;378;p23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23"/>
          <p:cNvGrpSpPr/>
          <p:nvPr/>
        </p:nvGrpSpPr>
        <p:grpSpPr>
          <a:xfrm>
            <a:off x="5196439" y="1999072"/>
            <a:ext cx="679436" cy="590412"/>
            <a:chOff x="946175" y="3619500"/>
            <a:chExt cx="356547" cy="293825"/>
          </a:xfrm>
        </p:grpSpPr>
        <p:sp>
          <p:nvSpPr>
            <p:cNvPr id="384" name="Google Shape;384;p23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205022" y="3732384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0" name="Google Shape;3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25" y="1804500"/>
            <a:ext cx="3805725" cy="2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/>
          <p:nvPr/>
        </p:nvSpPr>
        <p:spPr>
          <a:xfrm>
            <a:off x="4825425" y="1543775"/>
            <a:ext cx="41700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5558675" y="1214100"/>
            <a:ext cx="26295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 txBox="1"/>
          <p:nvPr/>
        </p:nvSpPr>
        <p:spPr>
          <a:xfrm>
            <a:off x="5645875" y="1313500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Interpreted Results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5196450" y="2061943"/>
            <a:ext cx="494700" cy="59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83375" y="1543775"/>
            <a:ext cx="46104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"/>
          <p:cNvSpPr txBox="1"/>
          <p:nvPr>
            <p:ph type="title"/>
          </p:nvPr>
        </p:nvSpPr>
        <p:spPr>
          <a:xfrm>
            <a:off x="242875" y="4111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Hyper-parameter tunning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Implementation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03" name="Google Shape;403;p24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404" name="Google Shape;404;p24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4"/>
          <p:cNvGrpSpPr/>
          <p:nvPr/>
        </p:nvGrpSpPr>
        <p:grpSpPr>
          <a:xfrm>
            <a:off x="5225164" y="2125922"/>
            <a:ext cx="679436" cy="590412"/>
            <a:chOff x="946175" y="3619500"/>
            <a:chExt cx="356547" cy="293825"/>
          </a:xfrm>
        </p:grpSpPr>
        <p:sp>
          <p:nvSpPr>
            <p:cNvPr id="410" name="Google Shape;410;p24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1205022" y="3732384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6" name="Google Shape;4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0" y="1935825"/>
            <a:ext cx="4472000" cy="27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125" y="1804500"/>
            <a:ext cx="4101300" cy="2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Algorithms vs Accuracy Scores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1014350" y="1837083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6" name="Google Shape;426;p25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7090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25" y="1198750"/>
            <a:ext cx="5403375" cy="33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5"/>
          <p:cNvSpPr/>
          <p:nvPr/>
        </p:nvSpPr>
        <p:spPr>
          <a:xfrm>
            <a:off x="709062" y="143597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5"/>
          <p:cNvGrpSpPr/>
          <p:nvPr/>
        </p:nvGrpSpPr>
        <p:grpSpPr>
          <a:xfrm>
            <a:off x="1104362" y="1827453"/>
            <a:ext cx="368186" cy="366364"/>
            <a:chOff x="-63679950" y="3360375"/>
            <a:chExt cx="318225" cy="316650"/>
          </a:xfrm>
        </p:grpSpPr>
        <p:sp>
          <p:nvSpPr>
            <p:cNvPr id="431" name="Google Shape;431;p25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25"/>
          <p:cNvSpPr/>
          <p:nvPr/>
        </p:nvSpPr>
        <p:spPr>
          <a:xfrm>
            <a:off x="7657755" y="362427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5"/>
          <p:cNvGrpSpPr/>
          <p:nvPr/>
        </p:nvGrpSpPr>
        <p:grpSpPr>
          <a:xfrm>
            <a:off x="8053059" y="4025397"/>
            <a:ext cx="368191" cy="347101"/>
            <a:chOff x="3357325" y="2093500"/>
            <a:chExt cx="311525" cy="322825"/>
          </a:xfrm>
        </p:grpSpPr>
        <p:sp>
          <p:nvSpPr>
            <p:cNvPr id="437" name="Google Shape;437;p25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Algorithms vs Time Complexity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26"/>
          <p:cNvSpPr txBox="1"/>
          <p:nvPr/>
        </p:nvSpPr>
        <p:spPr>
          <a:xfrm>
            <a:off x="1014350" y="1837083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" name="Google Shape;448;p26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9" name="Google Shape;449;p26"/>
          <p:cNvSpPr txBox="1"/>
          <p:nvPr/>
        </p:nvSpPr>
        <p:spPr>
          <a:xfrm>
            <a:off x="7090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709062" y="143597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6"/>
          <p:cNvGrpSpPr/>
          <p:nvPr/>
        </p:nvGrpSpPr>
        <p:grpSpPr>
          <a:xfrm>
            <a:off x="1104362" y="1827453"/>
            <a:ext cx="368186" cy="366364"/>
            <a:chOff x="-63679950" y="3360375"/>
            <a:chExt cx="318225" cy="316650"/>
          </a:xfrm>
        </p:grpSpPr>
        <p:sp>
          <p:nvSpPr>
            <p:cNvPr id="452" name="Google Shape;452;p26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6"/>
          <p:cNvSpPr/>
          <p:nvPr/>
        </p:nvSpPr>
        <p:spPr>
          <a:xfrm>
            <a:off x="7657755" y="362427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26"/>
          <p:cNvGrpSpPr/>
          <p:nvPr/>
        </p:nvGrpSpPr>
        <p:grpSpPr>
          <a:xfrm>
            <a:off x="8053059" y="4025397"/>
            <a:ext cx="368191" cy="347101"/>
            <a:chOff x="3357325" y="2093500"/>
            <a:chExt cx="311525" cy="322825"/>
          </a:xfrm>
        </p:grpSpPr>
        <p:sp>
          <p:nvSpPr>
            <p:cNvPr id="458" name="Google Shape;458;p26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61" name="Google Shape;4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250" y="1107125"/>
            <a:ext cx="4797525" cy="37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/>
          <p:nvPr/>
        </p:nvSpPr>
        <p:spPr>
          <a:xfrm>
            <a:off x="742350" y="404875"/>
            <a:ext cx="7348200" cy="833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 txBox="1"/>
          <p:nvPr>
            <p:ph type="title"/>
          </p:nvPr>
        </p:nvSpPr>
        <p:spPr>
          <a:xfrm>
            <a:off x="457200" y="411475"/>
            <a:ext cx="82296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Mini Classification Tool Code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897896" y="517596"/>
            <a:ext cx="657286" cy="657713"/>
          </a:xfrm>
          <a:custGeom>
            <a:rect b="b" l="l" r="r" t="t"/>
            <a:pathLst>
              <a:path extrusionOk="0" h="20040" w="20027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27"/>
          <p:cNvGrpSpPr/>
          <p:nvPr/>
        </p:nvGrpSpPr>
        <p:grpSpPr>
          <a:xfrm>
            <a:off x="1043655" y="667459"/>
            <a:ext cx="365763" cy="357988"/>
            <a:chOff x="-6713450" y="2397900"/>
            <a:chExt cx="295375" cy="291450"/>
          </a:xfrm>
        </p:grpSpPr>
        <p:sp>
          <p:nvSpPr>
            <p:cNvPr id="470" name="Google Shape;470;p27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2" name="Google Shape;4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74550"/>
            <a:ext cx="4468477" cy="36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75" y="1390375"/>
            <a:ext cx="3913525" cy="36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"/>
          <p:cNvSpPr/>
          <p:nvPr/>
        </p:nvSpPr>
        <p:spPr>
          <a:xfrm>
            <a:off x="742350" y="404875"/>
            <a:ext cx="7348200" cy="833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 txBox="1"/>
          <p:nvPr>
            <p:ph type="title"/>
          </p:nvPr>
        </p:nvSpPr>
        <p:spPr>
          <a:xfrm>
            <a:off x="457200" y="411475"/>
            <a:ext cx="82296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Mini Classification Tool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480" name="Google Shape;480;p28"/>
          <p:cNvSpPr/>
          <p:nvPr/>
        </p:nvSpPr>
        <p:spPr>
          <a:xfrm>
            <a:off x="897896" y="517596"/>
            <a:ext cx="657286" cy="657713"/>
          </a:xfrm>
          <a:custGeom>
            <a:rect b="b" l="l" r="r" t="t"/>
            <a:pathLst>
              <a:path extrusionOk="0" h="20040" w="20027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8"/>
          <p:cNvGrpSpPr/>
          <p:nvPr/>
        </p:nvGrpSpPr>
        <p:grpSpPr>
          <a:xfrm>
            <a:off x="1043655" y="667459"/>
            <a:ext cx="365763" cy="357988"/>
            <a:chOff x="-6713450" y="2397900"/>
            <a:chExt cx="295375" cy="291450"/>
          </a:xfrm>
        </p:grpSpPr>
        <p:sp>
          <p:nvSpPr>
            <p:cNvPr id="482" name="Google Shape;482;p28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4" name="Google Shape;4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925" y="1390375"/>
            <a:ext cx="5016899" cy="360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8"/>
          <p:cNvSpPr/>
          <p:nvPr/>
        </p:nvSpPr>
        <p:spPr>
          <a:xfrm>
            <a:off x="643025" y="2029671"/>
            <a:ext cx="2073000" cy="213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28"/>
          <p:cNvGrpSpPr/>
          <p:nvPr/>
        </p:nvGrpSpPr>
        <p:grpSpPr>
          <a:xfrm>
            <a:off x="1359500" y="2518983"/>
            <a:ext cx="640090" cy="640086"/>
            <a:chOff x="-2571737" y="2403625"/>
            <a:chExt cx="292225" cy="291425"/>
          </a:xfrm>
        </p:grpSpPr>
        <p:sp>
          <p:nvSpPr>
            <p:cNvPr id="487" name="Google Shape;487;p28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28"/>
          <p:cNvSpPr/>
          <p:nvPr/>
        </p:nvSpPr>
        <p:spPr>
          <a:xfrm>
            <a:off x="457200" y="3306800"/>
            <a:ext cx="2444700" cy="481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Input/Output 1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/>
          <p:nvPr/>
        </p:nvSpPr>
        <p:spPr>
          <a:xfrm>
            <a:off x="897896" y="517596"/>
            <a:ext cx="657286" cy="657713"/>
          </a:xfrm>
          <a:custGeom>
            <a:rect b="b" l="l" r="r" t="t"/>
            <a:pathLst>
              <a:path extrusionOk="0" h="20040" w="20027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075" y="1175300"/>
            <a:ext cx="4725952" cy="36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50" y="1175300"/>
            <a:ext cx="3824951" cy="315360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9"/>
          <p:cNvSpPr/>
          <p:nvPr/>
        </p:nvSpPr>
        <p:spPr>
          <a:xfrm>
            <a:off x="547875" y="448175"/>
            <a:ext cx="2617500" cy="453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5167300" y="448175"/>
            <a:ext cx="2617500" cy="453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 txBox="1"/>
          <p:nvPr/>
        </p:nvSpPr>
        <p:spPr>
          <a:xfrm>
            <a:off x="5475850" y="653425"/>
            <a:ext cx="2061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Input/Output  3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9"/>
          <p:cNvSpPr txBox="1"/>
          <p:nvPr/>
        </p:nvSpPr>
        <p:spPr>
          <a:xfrm>
            <a:off x="1021350" y="513925"/>
            <a:ext cx="1700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Input/Output  2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6" name="Google Shape;506;p29"/>
          <p:cNvSpPr txBox="1"/>
          <p:nvPr/>
        </p:nvSpPr>
        <p:spPr>
          <a:xfrm>
            <a:off x="742050" y="4602125"/>
            <a:ext cx="76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different inputs to check the predictions done by the classification tool.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Conclusion</a:t>
            </a:r>
            <a:endParaRPr/>
          </a:p>
        </p:txBody>
      </p:sp>
      <p:sp>
        <p:nvSpPr>
          <p:cNvPr id="512" name="Google Shape;512;p30"/>
          <p:cNvSpPr txBox="1"/>
          <p:nvPr>
            <p:ph idx="1" type="body"/>
          </p:nvPr>
        </p:nvSpPr>
        <p:spPr>
          <a:xfrm>
            <a:off x="311700" y="1152475"/>
            <a:ext cx="34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The support vector machine and decision trees are the strategies that give the best results in this paradigm. However, Decision trees were explored since they have a reduced time complexity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To widen this, other methodologies like clustering, association rules, and genetic algorithms might be applied.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13" name="Google Shape;5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625" y="1428575"/>
            <a:ext cx="4954325" cy="2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References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19" name="Google Shape;519;p31"/>
          <p:cNvSpPr/>
          <p:nvPr/>
        </p:nvSpPr>
        <p:spPr>
          <a:xfrm>
            <a:off x="219799" y="325116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1"/>
          <p:cNvSpPr/>
          <p:nvPr/>
        </p:nvSpPr>
        <p:spPr>
          <a:xfrm>
            <a:off x="1348961" y="325116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1"/>
          <p:cNvSpPr/>
          <p:nvPr/>
        </p:nvSpPr>
        <p:spPr>
          <a:xfrm>
            <a:off x="2478124" y="325116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1"/>
          <p:cNvGrpSpPr/>
          <p:nvPr/>
        </p:nvGrpSpPr>
        <p:grpSpPr>
          <a:xfrm>
            <a:off x="392440" y="470215"/>
            <a:ext cx="365751" cy="365756"/>
            <a:chOff x="-4211975" y="2046625"/>
            <a:chExt cx="292250" cy="290675"/>
          </a:xfrm>
        </p:grpSpPr>
        <p:sp>
          <p:nvSpPr>
            <p:cNvPr id="523" name="Google Shape;523;p31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1"/>
          <p:cNvGrpSpPr/>
          <p:nvPr/>
        </p:nvGrpSpPr>
        <p:grpSpPr>
          <a:xfrm>
            <a:off x="1493964" y="469020"/>
            <a:ext cx="365770" cy="365749"/>
            <a:chOff x="-1333200" y="2770450"/>
            <a:chExt cx="291450" cy="292225"/>
          </a:xfrm>
        </p:grpSpPr>
        <p:sp>
          <p:nvSpPr>
            <p:cNvPr id="526" name="Google Shape;526;p31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1"/>
          <p:cNvGrpSpPr/>
          <p:nvPr/>
        </p:nvGrpSpPr>
        <p:grpSpPr>
          <a:xfrm>
            <a:off x="2636570" y="468487"/>
            <a:ext cx="365770" cy="365752"/>
            <a:chOff x="-3852025" y="2764950"/>
            <a:chExt cx="291450" cy="293000"/>
          </a:xfrm>
        </p:grpSpPr>
        <p:sp>
          <p:nvSpPr>
            <p:cNvPr id="529" name="Google Shape;529;p31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31"/>
          <p:cNvSpPr/>
          <p:nvPr/>
        </p:nvSpPr>
        <p:spPr>
          <a:xfrm flipH="1">
            <a:off x="5709997" y="1420626"/>
            <a:ext cx="3063900" cy="3063900"/>
          </a:xfrm>
          <a:prstGeom prst="arc">
            <a:avLst>
              <a:gd fmla="val 16200000" name="adj1"/>
              <a:gd fmla="val 4359177" name="adj2"/>
            </a:avLst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 rot="6346241">
            <a:off x="6623195" y="4302891"/>
            <a:ext cx="500022" cy="286729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"/>
          <p:cNvSpPr/>
          <p:nvPr/>
        </p:nvSpPr>
        <p:spPr>
          <a:xfrm flipH="1">
            <a:off x="6002488" y="1713135"/>
            <a:ext cx="2478900" cy="2478900"/>
          </a:xfrm>
          <a:prstGeom prst="arc">
            <a:avLst>
              <a:gd fmla="val 16200000" name="adj1"/>
              <a:gd fmla="val 9118718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1"/>
          <p:cNvSpPr/>
          <p:nvPr/>
        </p:nvSpPr>
        <p:spPr>
          <a:xfrm rot="1769334">
            <a:off x="8108515" y="3333847"/>
            <a:ext cx="499741" cy="28667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/>
          <p:nvPr/>
        </p:nvSpPr>
        <p:spPr>
          <a:xfrm flipH="1">
            <a:off x="6289494" y="2000029"/>
            <a:ext cx="1905000" cy="1905000"/>
          </a:xfrm>
          <a:prstGeom prst="arc">
            <a:avLst>
              <a:gd fmla="val 16200000" name="adj1"/>
              <a:gd fmla="val 13853038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1"/>
          <p:cNvSpPr/>
          <p:nvPr/>
        </p:nvSpPr>
        <p:spPr>
          <a:xfrm rot="-2968620">
            <a:off x="7540381" y="2043059"/>
            <a:ext cx="500036" cy="28683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/>
        </p:nvSpPr>
        <p:spPr>
          <a:xfrm>
            <a:off x="457200" y="1713125"/>
            <a:ext cx="52512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50"/>
              <a:buFont typeface="Roboto"/>
              <a:buChar char="●"/>
            </a:pPr>
            <a:r>
              <a:rPr lang="en" sz="125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https://www.kaggle.com/datasets/imdevskp/corona-virus-report</a:t>
            </a:r>
            <a:endParaRPr sz="1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50"/>
              <a:buFont typeface="Roboto"/>
              <a:buChar char="●"/>
            </a:pPr>
            <a:r>
              <a:rPr lang="en" sz="125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https://scikit-learn.org/stable/auto_examples/ensemble/plot_forest_importances.html</a:t>
            </a:r>
            <a:endParaRPr sz="1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https://jupyter.org/</a:t>
            </a:r>
            <a:endParaRPr sz="1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https://pandas.pydata.org/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https://numpy.org/</a:t>
            </a:r>
            <a:endParaRPr sz="1200" u="sng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https://scikit-learn.org/stable/modules/tree.html</a:t>
            </a:r>
            <a:endParaRPr sz="1200" u="sng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https://scikit-learn.org/stable/modules/svm.html</a:t>
            </a:r>
            <a:endParaRPr sz="1200" u="sng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https://scikit-learn.org/stable/modules/generated/sklearn.linear_model.LogisticRegression.html</a:t>
            </a:r>
            <a:endParaRPr sz="1200" u="sng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6306942" y="41106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306942" y="109765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328617" y="411266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328617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4"/>
          <p:cNvCxnSpPr>
            <a:stCxn id="98" idx="3"/>
            <a:endCxn id="95" idx="6"/>
          </p:cNvCxnSpPr>
          <p:nvPr/>
        </p:nvCxnSpPr>
        <p:spPr>
          <a:xfrm rot="5400000">
            <a:off x="2913809" y="3339458"/>
            <a:ext cx="1079400" cy="106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98" idx="1"/>
            <a:endCxn id="96" idx="6"/>
          </p:cNvCxnSpPr>
          <p:nvPr/>
        </p:nvCxnSpPr>
        <p:spPr>
          <a:xfrm flipH="1" rot="5400000">
            <a:off x="3066209" y="1256126"/>
            <a:ext cx="774600" cy="106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638813" y="13508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Dataset Description</a:t>
            </a:r>
            <a:endParaRPr b="1" sz="13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36913" y="13508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38813" y="41815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Implementation and </a:t>
            </a:r>
            <a:r>
              <a:rPr b="1" lang="en" sz="13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13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87313" y="4070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769671" y="1098325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359150" y="2615400"/>
            <a:ext cx="1309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179288" y="26172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C34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Classification Tool</a:t>
            </a:r>
            <a:endParaRPr b="1" sz="1300">
              <a:solidFill>
                <a:srgbClr val="0C343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368351" y="4181525"/>
            <a:ext cx="2682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                        References</a:t>
            </a:r>
            <a:endParaRPr b="1" sz="13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013184" y="407065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                     6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1306388" y="28983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266000" y="1277300"/>
            <a:ext cx="1878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Comparisons</a:t>
            </a:r>
            <a:endParaRPr b="1" sz="13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4"/>
          <p:cNvCxnSpPr>
            <a:stCxn id="98" idx="7"/>
            <a:endCxn id="94" idx="2"/>
          </p:cNvCxnSpPr>
          <p:nvPr/>
        </p:nvCxnSpPr>
        <p:spPr>
          <a:xfrm rot="-5400000">
            <a:off x="5334191" y="1201076"/>
            <a:ext cx="779100" cy="1166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>
            <a:stCxn id="98" idx="5"/>
            <a:endCxn id="93" idx="2"/>
          </p:cNvCxnSpPr>
          <p:nvPr/>
        </p:nvCxnSpPr>
        <p:spPr>
          <a:xfrm flipH="1" rot="-5400000">
            <a:off x="5184941" y="3285758"/>
            <a:ext cx="1077600" cy="1166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" name="Google Shape;98;p14"/>
          <p:cNvSpPr/>
          <p:nvPr/>
        </p:nvSpPr>
        <p:spPr>
          <a:xfrm>
            <a:off x="3744575" y="1934492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841775" y="2454988"/>
            <a:ext cx="1440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430003" y="4226950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6457022" y="1211156"/>
            <a:ext cx="264317" cy="367290"/>
            <a:chOff x="-64001300" y="4093650"/>
            <a:chExt cx="228450" cy="317450"/>
          </a:xfrm>
        </p:grpSpPr>
        <p:sp>
          <p:nvSpPr>
            <p:cNvPr id="116" name="Google Shape;116;p14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2445779" y="4217860"/>
            <a:ext cx="359972" cy="365467"/>
            <a:chOff x="-59400775" y="4084200"/>
            <a:chExt cx="311125" cy="315875"/>
          </a:xfrm>
        </p:grpSpPr>
        <p:sp>
          <p:nvSpPr>
            <p:cNvPr id="121" name="Google Shape;121;p14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2442581" y="1215830"/>
            <a:ext cx="366364" cy="367290"/>
            <a:chOff x="-61784125" y="3377700"/>
            <a:chExt cx="316650" cy="317450"/>
          </a:xfrm>
        </p:grpSpPr>
        <p:sp>
          <p:nvSpPr>
            <p:cNvPr id="128" name="Google Shape;128;p14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4"/>
          <p:cNvSpPr/>
          <p:nvPr/>
        </p:nvSpPr>
        <p:spPr>
          <a:xfrm>
            <a:off x="6457017" y="24549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6537375" y="2539529"/>
            <a:ext cx="379746" cy="379756"/>
            <a:chOff x="-2571737" y="2403625"/>
            <a:chExt cx="292225" cy="291425"/>
          </a:xfrm>
        </p:grpSpPr>
        <p:sp>
          <p:nvSpPr>
            <p:cNvPr id="137" name="Google Shape;137;p14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" name="Google Shape;144;p14"/>
          <p:cNvCxnSpPr>
            <a:stCxn id="113" idx="3"/>
            <a:endCxn id="135" idx="2"/>
          </p:cNvCxnSpPr>
          <p:nvPr/>
        </p:nvCxnSpPr>
        <p:spPr>
          <a:xfrm>
            <a:off x="5282675" y="2752138"/>
            <a:ext cx="11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" name="Google Shape;145;p14"/>
          <p:cNvSpPr txBox="1"/>
          <p:nvPr/>
        </p:nvSpPr>
        <p:spPr>
          <a:xfrm>
            <a:off x="3213650" y="2572750"/>
            <a:ext cx="1309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2311517" y="241231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2391875" y="2496879"/>
            <a:ext cx="379746" cy="379756"/>
            <a:chOff x="-2571737" y="2403625"/>
            <a:chExt cx="292225" cy="291425"/>
          </a:xfrm>
        </p:grpSpPr>
        <p:sp>
          <p:nvSpPr>
            <p:cNvPr id="148" name="Google Shape;148;p14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14"/>
          <p:cNvCxnSpPr/>
          <p:nvPr/>
        </p:nvCxnSpPr>
        <p:spPr>
          <a:xfrm>
            <a:off x="2667575" y="2709463"/>
            <a:ext cx="11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6" name="Google Shape;156;p14"/>
          <p:cNvSpPr txBox="1"/>
          <p:nvPr/>
        </p:nvSpPr>
        <p:spPr>
          <a:xfrm>
            <a:off x="436925" y="2501100"/>
            <a:ext cx="2009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Data Mining Techniques Performed</a:t>
            </a:r>
            <a:endParaRPr b="1" sz="13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335975" y="232530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5769659" y="235085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/>
          <p:nvPr/>
        </p:nvSpPr>
        <p:spPr>
          <a:xfrm rot="5400000">
            <a:off x="2606494" y="200584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7" name="Google Shape;167;p15"/>
          <p:cNvGrpSpPr/>
          <p:nvPr/>
        </p:nvGrpSpPr>
        <p:grpSpPr>
          <a:xfrm>
            <a:off x="2769796" y="363902"/>
            <a:ext cx="365770" cy="365770"/>
            <a:chOff x="-3137650" y="2408950"/>
            <a:chExt cx="291450" cy="292125"/>
          </a:xfrm>
        </p:grpSpPr>
        <p:sp>
          <p:nvSpPr>
            <p:cNvPr id="168" name="Google Shape;168;p1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Classification of 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569775" y="1726150"/>
            <a:ext cx="828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Test_date</a:t>
            </a:r>
            <a:endParaRPr b="1" sz="1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490425" y="1979475"/>
            <a:ext cx="135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This information gives us  about when the test is done and result is noted down</a:t>
            </a:r>
            <a:endParaRPr sz="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2771925" y="1726151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Gender</a:t>
            </a:r>
            <a:endParaRPr b="1" sz="1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277192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characteristics identifies whether the patient is male or female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4997800" y="16737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 Indication</a:t>
            </a:r>
            <a:endParaRPr b="1" sz="12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4912649" y="2087063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feature says whether the covid-19 is transferred via abroad or confirmed with contact or some other reason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7053349" y="1630676"/>
            <a:ext cx="688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Corona Result</a:t>
            </a:r>
            <a:endParaRPr b="1" sz="1200">
              <a:solidFill>
                <a:srgbClr val="FF00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7053348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trait indicates whether or not a person has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covid 19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448057" y="43598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reveals that whether or not the patient has a cough</a:t>
            </a:r>
            <a:endParaRPr sz="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448052" y="407015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Cough</a:t>
            </a:r>
            <a:endParaRPr b="1" sz="1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448057" y="3539314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indicates that whether or not the patient is suffering from headache or not</a:t>
            </a:r>
            <a:endParaRPr sz="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502127" y="31735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Headache</a:t>
            </a:r>
            <a:endParaRPr b="1" sz="1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2802114" y="43598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reveals whether or not the patient is experiencing sore throat</a:t>
            </a:r>
            <a:endParaRPr sz="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2802127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Sore throat</a:t>
            </a:r>
            <a:endParaRPr b="1" sz="1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2816814" y="3482614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tells whether or not the patient has a temperature</a:t>
            </a:r>
            <a:endParaRPr sz="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802127" y="31449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Fever</a:t>
            </a:r>
            <a:endParaRPr b="1" sz="1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4923275" y="3425450"/>
            <a:ext cx="135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reveals whether or not the patient is experiencing shortness of breath</a:t>
            </a:r>
            <a:endParaRPr sz="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4936050" y="2972925"/>
            <a:ext cx="11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Shortness of breath</a:t>
            </a:r>
            <a:endParaRPr sz="1200">
              <a:solidFill>
                <a:srgbClr val="F1C23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25" y="2959000"/>
            <a:ext cx="2593874" cy="20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4958100" y="4346775"/>
            <a:ext cx="12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indicates whether the person is over 60</a:t>
            </a:r>
            <a:endParaRPr sz="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4985775" y="3933350"/>
            <a:ext cx="96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Age 60 and above</a:t>
            </a:r>
            <a:endParaRPr sz="12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p16"/>
          <p:cNvCxnSpPr/>
          <p:nvPr/>
        </p:nvCxnSpPr>
        <p:spPr>
          <a:xfrm>
            <a:off x="479650" y="2020650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2520050" y="2020650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4805950" y="2020650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6926450" y="2020650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569775" y="3454025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2610275" y="3454025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6"/>
          <p:cNvCxnSpPr/>
          <p:nvPr/>
        </p:nvCxnSpPr>
        <p:spPr>
          <a:xfrm>
            <a:off x="4849200" y="3454025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69775" y="4350650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2708475" y="4359800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4793925" y="4410825"/>
            <a:ext cx="13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>
            <a:off x="5967225" y="4031475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967225" y="3099183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967225" y="2166892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5967225" y="1234600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 txBox="1"/>
          <p:nvPr>
            <p:ph type="title"/>
          </p:nvPr>
        </p:nvSpPr>
        <p:spPr>
          <a:xfrm>
            <a:off x="457200" y="35482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Goals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867450" y="1143000"/>
            <a:ext cx="4235228" cy="3643322"/>
          </a:xfrm>
          <a:custGeom>
            <a:rect b="b" l="l" r="r" t="t"/>
            <a:pathLst>
              <a:path extrusionOk="0" h="3150" w="13904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ffectLst>
            <a:outerShdw blurRad="885825" rotWithShape="0" algn="bl" dir="5400000" dist="190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6699350" y="3268500"/>
            <a:ext cx="195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Logical Regression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6694100" y="3218850"/>
            <a:ext cx="1031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6568425" y="1403650"/>
            <a:ext cx="203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6592088" y="1329163"/>
            <a:ext cx="984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6592100" y="2330975"/>
            <a:ext cx="195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KNN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6568425" y="2281325"/>
            <a:ext cx="1237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6645575" y="4205475"/>
            <a:ext cx="189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SVM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6740900" y="4155825"/>
            <a:ext cx="984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7" name="Google Shape;227;p17"/>
          <p:cNvGrpSpPr/>
          <p:nvPr/>
        </p:nvGrpSpPr>
        <p:grpSpPr>
          <a:xfrm>
            <a:off x="6252510" y="1414028"/>
            <a:ext cx="298169" cy="339253"/>
            <a:chOff x="1529350" y="258825"/>
            <a:chExt cx="423475" cy="481825"/>
          </a:xfrm>
        </p:grpSpPr>
        <p:sp>
          <p:nvSpPr>
            <p:cNvPr id="228" name="Google Shape;228;p17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7"/>
          <p:cNvGrpSpPr/>
          <p:nvPr/>
        </p:nvGrpSpPr>
        <p:grpSpPr>
          <a:xfrm>
            <a:off x="6226379" y="2345999"/>
            <a:ext cx="350431" cy="339887"/>
            <a:chOff x="3270675" y="841800"/>
            <a:chExt cx="497700" cy="482725"/>
          </a:xfrm>
        </p:grpSpPr>
        <p:sp>
          <p:nvSpPr>
            <p:cNvPr id="231" name="Google Shape;231;p17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4" name="Google Shape;234;p17"/>
          <p:cNvSpPr/>
          <p:nvPr/>
        </p:nvSpPr>
        <p:spPr>
          <a:xfrm>
            <a:off x="6234757" y="4210564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35" name="Google Shape;235;p17"/>
          <p:cNvGrpSpPr/>
          <p:nvPr/>
        </p:nvGrpSpPr>
        <p:grpSpPr>
          <a:xfrm>
            <a:off x="6322075" y="3278602"/>
            <a:ext cx="159039" cy="339253"/>
            <a:chOff x="4584850" y="4399275"/>
            <a:chExt cx="225875" cy="481825"/>
          </a:xfrm>
        </p:grpSpPr>
        <p:sp>
          <p:nvSpPr>
            <p:cNvPr id="236" name="Google Shape;236;p17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8" name="Google Shape;238;p17"/>
          <p:cNvSpPr txBox="1"/>
          <p:nvPr/>
        </p:nvSpPr>
        <p:spPr>
          <a:xfrm>
            <a:off x="1088750" y="1290513"/>
            <a:ext cx="4182900" cy="33246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chemeClr val="dk2">
                <a:alpha val="15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ultimate goal is to create a model that forecasts COVID-19 using the best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predictive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data mining technique.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Also Our objective is to provide reliable prediction with fewer parameters and tests.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were four different classification methods used. Support vector machines, K nearest neighbors, logistic regression, and decision trees are a few of the techniques used.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data was pre-processed before being utilized in the model. The methods that perform well in this paradigm include the support vector machine and decision trees.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However, given their lower time complexity, decision trees were investigated. Other approaches, like as clustering, association rules, and genetic algorithms, might be used to broaden this.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Predictive Data Mining Techniques Performed</a:t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KNN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040150" y="1304450"/>
            <a:ext cx="27699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Decision Tree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6255300" y="3407100"/>
            <a:ext cx="2555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Support Vector Classifier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856725" y="1594725"/>
            <a:ext cx="18189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K-Nearest Neighbors is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performed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based in “how similar” the data or a vector from other.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914400" y="3933050"/>
            <a:ext cx="1818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 is performed on the dataset to predict the numeric values in a given dataset.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6575850" y="1686975"/>
            <a:ext cx="1902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process performed to find the configuration of hyperparameters that results in best performance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6539700" y="3843500"/>
            <a:ext cx="197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vector classifier is used for both classification and regression., which in sense measure the similarity between observations.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18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8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261" name="Google Shape;261;p18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8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9" name="Google Shape;269;p18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270" name="Google Shape;270;p18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2" name="Google Shape;272;p18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273" name="Google Shape;273;p18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280" name="Google Shape;280;p18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Preprocessing</a:t>
            </a:r>
            <a:endParaRPr b="1"/>
          </a:p>
        </p:txBody>
      </p:sp>
      <p:pic>
        <p:nvPicPr>
          <p:cNvPr id="287" name="Google Shape;2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5375"/>
            <a:ext cx="8662776" cy="394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19"/>
          <p:cNvGrpSpPr/>
          <p:nvPr/>
        </p:nvGrpSpPr>
        <p:grpSpPr>
          <a:xfrm>
            <a:off x="1920800" y="332183"/>
            <a:ext cx="640090" cy="640086"/>
            <a:chOff x="-2571737" y="2403625"/>
            <a:chExt cx="292225" cy="291425"/>
          </a:xfrm>
        </p:grpSpPr>
        <p:sp>
          <p:nvSpPr>
            <p:cNvPr id="289" name="Google Shape;289;p19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Preprocessing</a:t>
            </a:r>
            <a:endParaRPr b="1"/>
          </a:p>
        </p:txBody>
      </p:sp>
      <p:pic>
        <p:nvPicPr>
          <p:cNvPr id="301" name="Google Shape;3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5375"/>
            <a:ext cx="8829711" cy="394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20"/>
          <p:cNvGrpSpPr/>
          <p:nvPr/>
        </p:nvGrpSpPr>
        <p:grpSpPr>
          <a:xfrm>
            <a:off x="7125525" y="252883"/>
            <a:ext cx="640090" cy="640086"/>
            <a:chOff x="-2571737" y="2403625"/>
            <a:chExt cx="292225" cy="291425"/>
          </a:xfrm>
        </p:grpSpPr>
        <p:sp>
          <p:nvSpPr>
            <p:cNvPr id="303" name="Google Shape;303;p20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/>
          <p:nvPr/>
        </p:nvSpPr>
        <p:spPr>
          <a:xfrm>
            <a:off x="5074300" y="1543775"/>
            <a:ext cx="36123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5558675" y="1214100"/>
            <a:ext cx="26295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5645875" y="1313500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Interpreted</a:t>
            </a: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Results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5196450" y="2061943"/>
            <a:ext cx="494700" cy="59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KNN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5196450" y="2125625"/>
            <a:ext cx="33705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Correctly classified instances – 95.09%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Incorrectly classified instances – 4.91%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R2 score – 0.383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Time taken – 80.601s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Implementation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23" name="Google Shape;323;p21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324" name="Google Shape;324;p21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5225164" y="2125922"/>
            <a:ext cx="679436" cy="590412"/>
            <a:chOff x="946175" y="3619500"/>
            <a:chExt cx="356547" cy="293825"/>
          </a:xfrm>
        </p:grpSpPr>
        <p:sp>
          <p:nvSpPr>
            <p:cNvPr id="330" name="Google Shape;330;p21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205022" y="3732384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61875"/>
            <a:ext cx="3916800" cy="26691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