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%20Internship\KPMG_VI_New_raw_data_update_fina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%20Internship\KPMG_VI_New_raw_data_update_final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%20Internship\KPMG_VI_New_raw_data_update_final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%20Internship\KPMG_VI_New_raw_data_update_final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[KPMG_VI_New_raw_data_update_final (2).xlsx]BIKES RELATED PURCHASE FOR LAST!PivotTable1</c:name>
    <c:fmtId val="4"/>
  </c:pivotSource>
  <c:chart>
    <c:autoTitleDeleted val="1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'BIKES RELATED PURCHASE FOR LAST'!$B$3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'BIKES RELATED PURCHASE FOR LAST'!$A$4:$A$7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</c:v>
                </c:pt>
              </c:strCache>
            </c:strRef>
          </c:cat>
          <c:val>
            <c:numRef>
              <c:f>'BIKES RELATED PURCHASE FOR LAST'!$B$4:$B$7</c:f>
              <c:numCache>
                <c:formatCode>General</c:formatCode>
                <c:ptCount val="3"/>
                <c:pt idx="0">
                  <c:v>381078</c:v>
                </c:pt>
                <c:pt idx="1">
                  <c:v>377294</c:v>
                </c:pt>
                <c:pt idx="2">
                  <c:v>16152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E-4B8E-A431-9EBDF509BE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69056096"/>
        <c:axId val="1072993008"/>
      </c:barChart>
      <c:catAx>
        <c:axId val="76905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993008"/>
        <c:crosses val="autoZero"/>
        <c:auto val="1"/>
        <c:lblAlgn val="ctr"/>
        <c:lblOffset val="100"/>
        <c:noMultiLvlLbl val="0"/>
      </c:catAx>
      <c:valAx>
        <c:axId val="10729930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PAST 3 YEARS BIKES PURCHASE</a:t>
                </a:r>
              </a:p>
            </c:rich>
          </c:tx>
          <c:layout>
            <c:manualLayout>
              <c:xMode val="edge"/>
              <c:yMode val="edge"/>
              <c:x val="2.7076923076923078E-2"/>
              <c:y val="0.223859179764691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6905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(2).xlsx]PROFIT VS INDUSTRY!PivotTable9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204767882622571"/>
          <c:y val="0.14564929383827022"/>
          <c:w val="0.77876294771871601"/>
          <c:h val="0.58587956110749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 VS INDUSTRY'!$B$1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'PROFIT VS INDUSTRY'!$A$2:$A$12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'PROFIT VS INDUSTRY'!$B$2:$B$12</c:f>
              <c:numCache>
                <c:formatCode>General</c:formatCode>
                <c:ptCount val="10"/>
                <c:pt idx="0">
                  <c:v>255519.20001219941</c:v>
                </c:pt>
                <c:pt idx="1">
                  <c:v>313891.26999999996</c:v>
                </c:pt>
                <c:pt idx="2">
                  <c:v>1695348.9100000011</c:v>
                </c:pt>
                <c:pt idx="3">
                  <c:v>3645728.6599755548</c:v>
                </c:pt>
                <c:pt idx="4">
                  <c:v>469446.69999999984</c:v>
                </c:pt>
                <c:pt idx="5">
                  <c:v>1781565.7100000011</c:v>
                </c:pt>
                <c:pt idx="6">
                  <c:v>1432872.2100000032</c:v>
                </c:pt>
                <c:pt idx="7">
                  <c:v>583797.71999999974</c:v>
                </c:pt>
                <c:pt idx="8">
                  <c:v>794989.43498410122</c:v>
                </c:pt>
                <c:pt idx="9">
                  <c:v>172031.38999999996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D-41A3-85E6-201E2BC42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77394447"/>
        <c:axId val="1170318047"/>
      </c:barChart>
      <c:catAx>
        <c:axId val="1177394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INDUSTRY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318047"/>
        <c:crosses val="autoZero"/>
        <c:auto val="1"/>
        <c:lblAlgn val="ctr"/>
        <c:lblOffset val="100"/>
        <c:noMultiLvlLbl val="0"/>
      </c:catAx>
      <c:valAx>
        <c:axId val="117031804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7739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(2).xlsx]AGE VS PROFIT!PivotTable6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424313210848644"/>
          <c:y val="0.13786818314377369"/>
          <c:w val="0.56987314085739282"/>
          <c:h val="0.66417104111986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VS PROFIT'!$B$1:$B$2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VS PROFIT'!$A$3:$A$10</c:f>
              <c:strCache>
                <c:ptCount val="7"/>
                <c:pt idx="0">
                  <c:v>21-30</c:v>
                </c:pt>
                <c:pt idx="1">
                  <c:v>31 - 40</c:v>
                </c:pt>
                <c:pt idx="2">
                  <c:v>41-50</c:v>
                </c:pt>
                <c:pt idx="3">
                  <c:v>51 - 60</c:v>
                </c:pt>
                <c:pt idx="4">
                  <c:v>61-70</c:v>
                </c:pt>
                <c:pt idx="5">
                  <c:v>71- 80</c:v>
                </c:pt>
                <c:pt idx="6">
                  <c:v>80+</c:v>
                </c:pt>
              </c:strCache>
            </c:strRef>
          </c:cat>
          <c:val>
            <c:numRef>
              <c:f>'AGE VS PROFIT'!$B$3:$B$10</c:f>
              <c:numCache>
                <c:formatCode>General</c:formatCode>
                <c:ptCount val="7"/>
                <c:pt idx="0">
                  <c:v>370778.85999999981</c:v>
                </c:pt>
                <c:pt idx="1">
                  <c:v>358884.78000000055</c:v>
                </c:pt>
                <c:pt idx="2">
                  <c:v>693198.44997560116</c:v>
                </c:pt>
                <c:pt idx="3">
                  <c:v>375507.42999999976</c:v>
                </c:pt>
                <c:pt idx="4">
                  <c:v>290938.33999999968</c:v>
                </c:pt>
                <c:pt idx="5">
                  <c:v>3390.8299999999995</c:v>
                </c:pt>
                <c:pt idx="6">
                  <c:v>34519.699999999997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9-4920-B853-040754789DFD}"/>
            </c:ext>
          </c:extLst>
        </c:ser>
        <c:ser>
          <c:idx val="1"/>
          <c:order val="1"/>
          <c:tx>
            <c:strRef>
              <c:f>'AGE VS PROFIT'!$C$1:$C$2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VS PROFIT'!$A$3:$A$10</c:f>
              <c:strCache>
                <c:ptCount val="7"/>
                <c:pt idx="0">
                  <c:v>21-30</c:v>
                </c:pt>
                <c:pt idx="1">
                  <c:v>31 - 40</c:v>
                </c:pt>
                <c:pt idx="2">
                  <c:v>41-50</c:v>
                </c:pt>
                <c:pt idx="3">
                  <c:v>51 - 60</c:v>
                </c:pt>
                <c:pt idx="4">
                  <c:v>61-70</c:v>
                </c:pt>
                <c:pt idx="5">
                  <c:v>71- 80</c:v>
                </c:pt>
                <c:pt idx="6">
                  <c:v>80+</c:v>
                </c:pt>
              </c:strCache>
            </c:strRef>
          </c:cat>
          <c:val>
            <c:numRef>
              <c:f>'AGE VS PROFIT'!$C$3:$C$10</c:f>
              <c:numCache>
                <c:formatCode>General</c:formatCode>
                <c:ptCount val="7"/>
                <c:pt idx="0">
                  <c:v>328496.07999999967</c:v>
                </c:pt>
                <c:pt idx="1">
                  <c:v>430709.27000000043</c:v>
                </c:pt>
                <c:pt idx="2">
                  <c:v>821123.25999999943</c:v>
                </c:pt>
                <c:pt idx="3">
                  <c:v>440236.23001220007</c:v>
                </c:pt>
                <c:pt idx="4">
                  <c:v>324128.93999999983</c:v>
                </c:pt>
                <c:pt idx="5">
                  <c:v>3200.7400000000002</c:v>
                </c:pt>
                <c:pt idx="6">
                  <c:v>53136.12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A9-4920-B853-040754789DFD}"/>
            </c:ext>
          </c:extLst>
        </c:ser>
        <c:ser>
          <c:idx val="2"/>
          <c:order val="2"/>
          <c:tx>
            <c:strRef>
              <c:f>'AGE VS PROFIT'!$D$1:$D$2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 VS PROFIT'!$A$3:$A$10</c:f>
              <c:strCache>
                <c:ptCount val="7"/>
                <c:pt idx="0">
                  <c:v>21-30</c:v>
                </c:pt>
                <c:pt idx="1">
                  <c:v>31 - 40</c:v>
                </c:pt>
                <c:pt idx="2">
                  <c:v>41-50</c:v>
                </c:pt>
                <c:pt idx="3">
                  <c:v>51 - 60</c:v>
                </c:pt>
                <c:pt idx="4">
                  <c:v>61-70</c:v>
                </c:pt>
                <c:pt idx="5">
                  <c:v>71- 80</c:v>
                </c:pt>
                <c:pt idx="6">
                  <c:v>80+</c:v>
                </c:pt>
              </c:strCache>
            </c:strRef>
          </c:cat>
          <c:val>
            <c:numRef>
              <c:f>'AGE VS PROFIT'!$D$3:$D$10</c:f>
              <c:numCache>
                <c:formatCode>General</c:formatCode>
                <c:ptCount val="7"/>
                <c:pt idx="0">
                  <c:v>2840660.0499999835</c:v>
                </c:pt>
                <c:pt idx="1">
                  <c:v>710230.51498410117</c:v>
                </c:pt>
                <c:pt idx="2">
                  <c:v>1509966.4600000028</c:v>
                </c:pt>
                <c:pt idx="3">
                  <c:v>741617.11000000127</c:v>
                </c:pt>
                <c:pt idx="4">
                  <c:v>699220.63999999978</c:v>
                </c:pt>
                <c:pt idx="6">
                  <c:v>115247.40000000005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A9-4920-B853-04075478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783887"/>
        <c:axId val="1739427183"/>
      </c:barChart>
      <c:catAx>
        <c:axId val="1173783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427183"/>
        <c:crosses val="autoZero"/>
        <c:auto val="1"/>
        <c:lblAlgn val="ctr"/>
        <c:lblOffset val="100"/>
        <c:noMultiLvlLbl val="0"/>
      </c:catAx>
      <c:valAx>
        <c:axId val="17394271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 PROFIT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8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(2).xlsx]NO OF PEOPLE OWNING CAR VS STAT!PivotTable7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 OF PEOPLE OWNING CAR VS STAT'!$B$3:$B$5</c:f>
              <c:strCache>
                <c:ptCount val="1"/>
                <c:pt idx="0">
                  <c:v>New South Wales - 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STAT'!$B$6</c:f>
              <c:numCache>
                <c:formatCode>General</c:formatCode>
                <c:ptCount val="1"/>
                <c:pt idx="0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DD-4FE0-8760-BC72AB2BDEFF}"/>
            </c:ext>
          </c:extLst>
        </c:ser>
        <c:ser>
          <c:idx val="1"/>
          <c:order val="1"/>
          <c:tx>
            <c:strRef>
              <c:f>'NO OF PEOPLE OWNING CAR VS STAT'!$C$3:$C$5</c:f>
              <c:strCache>
                <c:ptCount val="1"/>
                <c:pt idx="0">
                  <c:v>New South Wales - 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STAT'!$C$6</c:f>
              <c:numCache>
                <c:formatCode>General</c:formatCode>
                <c:ptCount val="1"/>
                <c:pt idx="0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DD-4FE0-8760-BC72AB2BDEFF}"/>
            </c:ext>
          </c:extLst>
        </c:ser>
        <c:ser>
          <c:idx val="2"/>
          <c:order val="2"/>
          <c:tx>
            <c:strRef>
              <c:f>'NO OF PEOPLE OWNING CAR VS STAT'!$E$3:$E$5</c:f>
              <c:strCache>
                <c:ptCount val="1"/>
                <c:pt idx="0">
                  <c:v>NSW - 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STAT'!$E$6</c:f>
              <c:numCache>
                <c:formatCode>General</c:formatCode>
                <c:ptCount val="1"/>
                <c:pt idx="0">
                  <c:v>4051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DD-4FE0-8760-BC72AB2BDEFF}"/>
            </c:ext>
          </c:extLst>
        </c:ser>
        <c:ser>
          <c:idx val="3"/>
          <c:order val="3"/>
          <c:tx>
            <c:strRef>
              <c:f>'NO OF PEOPLE OWNING CAR VS STAT'!$F$3:$F$5</c:f>
              <c:strCache>
                <c:ptCount val="1"/>
                <c:pt idx="0">
                  <c:v>NSW - Yes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STAT'!$F$6</c:f>
              <c:numCache>
                <c:formatCode>General</c:formatCode>
                <c:ptCount val="1"/>
                <c:pt idx="0">
                  <c:v>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DD-4FE0-8760-BC72AB2BDEFF}"/>
            </c:ext>
          </c:extLst>
        </c:ser>
        <c:ser>
          <c:idx val="4"/>
          <c:order val="4"/>
          <c:tx>
            <c:strRef>
              <c:f>'NO OF PEOPLE OWNING CAR VS STAT'!$H$3:$H$5</c:f>
              <c:strCache>
                <c:ptCount val="1"/>
                <c:pt idx="0">
                  <c:v>QLD - No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STAT'!$H$6</c:f>
              <c:numCache>
                <c:formatCode>General</c:formatCode>
                <c:ptCount val="1"/>
                <c:pt idx="0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DD-4FE0-8760-BC72AB2BDEFF}"/>
            </c:ext>
          </c:extLst>
        </c:ser>
        <c:ser>
          <c:idx val="5"/>
          <c:order val="5"/>
          <c:tx>
            <c:strRef>
              <c:f>'NO OF PEOPLE OWNING CAR VS STAT'!$I$3:$I$5</c:f>
              <c:strCache>
                <c:ptCount val="1"/>
                <c:pt idx="0">
                  <c:v>QLD - Yes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STAT'!$I$6</c:f>
              <c:numCache>
                <c:formatCode>General</c:formatCode>
                <c:ptCount val="1"/>
                <c:pt idx="0">
                  <c:v>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DD-4FE0-8760-BC72AB2BDEFF}"/>
            </c:ext>
          </c:extLst>
        </c:ser>
        <c:ser>
          <c:idx val="6"/>
          <c:order val="6"/>
          <c:tx>
            <c:strRef>
              <c:f>'NO OF PEOPLE OWNING CAR VS STAT'!$K$3:$K$5</c:f>
              <c:strCache>
                <c:ptCount val="1"/>
                <c:pt idx="0">
                  <c:v>VIC - No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STAT'!$K$6</c:f>
              <c:numCache>
                <c:formatCode>General</c:formatCode>
                <c:ptCount val="1"/>
                <c:pt idx="0">
                  <c:v>1747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DD-4FE0-8760-BC72AB2BDEFF}"/>
            </c:ext>
          </c:extLst>
        </c:ser>
        <c:ser>
          <c:idx val="7"/>
          <c:order val="7"/>
          <c:tx>
            <c:strRef>
              <c:f>'NO OF PEOPLE OWNING CAR VS STAT'!$L$3:$L$5</c:f>
              <c:strCache>
                <c:ptCount val="1"/>
                <c:pt idx="0">
                  <c:v>VIC - Yes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STAT'!$L$6</c:f>
              <c:numCache>
                <c:formatCode>General</c:formatCode>
                <c:ptCount val="1"/>
                <c:pt idx="0">
                  <c:v>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DD-4FE0-8760-BC72AB2BDEFF}"/>
            </c:ext>
          </c:extLst>
        </c:ser>
        <c:ser>
          <c:idx val="8"/>
          <c:order val="8"/>
          <c:tx>
            <c:strRef>
              <c:f>'NO OF PEOPLE OWNING CAR VS STAT'!$N$3:$N$5</c:f>
              <c:strCache>
                <c:ptCount val="1"/>
                <c:pt idx="0">
                  <c:v>Victoria - No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STAT'!$N$6</c:f>
              <c:numCache>
                <c:formatCode>General</c:formatCode>
                <c:ptCount val="1"/>
                <c:pt idx="0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DD-4FE0-8760-BC72AB2BDEFF}"/>
            </c:ext>
          </c:extLst>
        </c:ser>
        <c:ser>
          <c:idx val="9"/>
          <c:order val="9"/>
          <c:tx>
            <c:strRef>
              <c:f>'NO OF PEOPLE OWNING CAR VS STAT'!$O$3:$O$5</c:f>
              <c:strCache>
                <c:ptCount val="1"/>
                <c:pt idx="0">
                  <c:v>Victoria - Yes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 OF PEOPLE OWNING CAR VS STAT'!$A$6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 OF PEOPLE OWNING CAR VS STAT'!$O$6</c:f>
              <c:numCache>
                <c:formatCode>General</c:formatCode>
                <c:ptCount val="1"/>
                <c:pt idx="0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DD-4FE0-8760-BC72AB2BDE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0037247"/>
        <c:axId val="1170361311"/>
      </c:barChart>
      <c:catAx>
        <c:axId val="1410037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361311"/>
        <c:crosses val="autoZero"/>
        <c:auto val="1"/>
        <c:lblAlgn val="ctr"/>
        <c:lblOffset val="100"/>
        <c:noMultiLvlLbl val="0"/>
      </c:catAx>
      <c:valAx>
        <c:axId val="11703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PEOPLE OWN CAR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03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2324236328672"/>
          <c:y val="0.22169097136400551"/>
          <c:w val="0.27877694551141757"/>
          <c:h val="0.69912679637018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97073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problem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-15501" y="1669424"/>
            <a:ext cx="4465843" cy="256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Sprocket Central Pty Ltd specializes in bikes and cycling accessories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Their marketing team wants to boost business by analyzing their existing customer dataset to determine customer trends and behavior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1000 new customers should be targeted to drive the most value for the organization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2">
            <a:extLst>
              <a:ext uri="{FF2B5EF4-FFF2-40B4-BE49-F238E27FC236}">
                <a16:creationId xmlns:a16="http://schemas.microsoft.com/office/drawing/2014/main" id="{0897AA0F-3927-4625-9590-F523E27516DF}"/>
              </a:ext>
            </a:extLst>
          </p:cNvPr>
          <p:cNvSpPr/>
          <p:nvPr/>
        </p:nvSpPr>
        <p:spPr>
          <a:xfrm>
            <a:off x="4799890" y="1083299"/>
            <a:ext cx="397073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Approach for data analysis</a:t>
            </a:r>
            <a:endParaRPr dirty="0"/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328E93B1-76BC-419C-AF83-03B74FB9F961}"/>
              </a:ext>
            </a:extLst>
          </p:cNvPr>
          <p:cNvSpPr/>
          <p:nvPr/>
        </p:nvSpPr>
        <p:spPr>
          <a:xfrm>
            <a:off x="4693659" y="1631968"/>
            <a:ext cx="3726441" cy="256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Bikes Related purchase for last 3 years based on gender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Industry contributing to maximum profit and bike related sales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Wealth segment by age category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of cars owned in each state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47652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Bikes Related Purchase For Last Three Years Based On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245" y="1517024"/>
            <a:ext cx="3597355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shows that Females have more bike-related purchases as compared to males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 an average females have 1% higher purchases in the last 3 years as compared to males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BBD7FF-8B81-4A0A-986E-5F31C417A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296911"/>
              </p:ext>
            </p:extLst>
          </p:nvPr>
        </p:nvGraphicFramePr>
        <p:xfrm>
          <a:off x="3955082" y="1382597"/>
          <a:ext cx="5045559" cy="335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2C90-F464-42FA-B72E-7AA65165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71934"/>
            <a:ext cx="8520602" cy="57270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Open Sans"/>
              </a:rPr>
              <a:t>Top Industries contributing to maximizing profit and bike-related purchase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E50A0-E35C-4E1A-8653-939676F7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93519"/>
            <a:ext cx="3368761" cy="307535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Open Sans"/>
              </a:rPr>
              <a:t>Top three industries bringing the highest profit are health, Manufacturing, and financial services.</a:t>
            </a:r>
          </a:p>
          <a:p>
            <a:r>
              <a:rPr lang="en-US" sz="1600" dirty="0">
                <a:solidFill>
                  <a:schemeClr val="tx1"/>
                </a:solidFill>
                <a:latin typeface="Open Sans"/>
              </a:rPr>
              <a:t>Telecommunication and Agriculture are bringing lowest profit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4E64AB-B455-4ACB-B44E-494AE0BF4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37530"/>
              </p:ext>
            </p:extLst>
          </p:nvPr>
        </p:nvGraphicFramePr>
        <p:xfrm>
          <a:off x="3429000" y="510540"/>
          <a:ext cx="5768339" cy="45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0285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D2B1-7394-4B83-9FC6-59AFC637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37341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/>
              </a:rPr>
              <a:t>Profit of wealth segment by age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DD7E-68C6-4ECD-9024-C7A481C0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19709"/>
            <a:ext cx="3845363" cy="3254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Open Sans"/>
              </a:rPr>
              <a:t>Mass customer segmentation makes the highest profit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Open Sans"/>
              </a:rPr>
              <a:t>Mass customers aged between 21-30 are likely to bring more profit to the company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E1226C-9477-447A-BFDA-AE00F4B33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247716"/>
              </p:ext>
            </p:extLst>
          </p:nvPr>
        </p:nvGraphicFramePr>
        <p:xfrm>
          <a:off x="3670935" y="1190430"/>
          <a:ext cx="504825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1053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280B-242A-45CC-9A63-3157932F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Open Sans"/>
              </a:rPr>
              <a:t>No. of cars owned in each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47BC-1965-41A3-AFF0-422AB5E0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99" y="1287840"/>
            <a:ext cx="3757381" cy="34106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/>
              </a:rPr>
              <a:t>NSW, QLD, and VIC can be the potential market</a:t>
            </a:r>
          </a:p>
          <a:p>
            <a:r>
              <a:rPr lang="en-US" dirty="0">
                <a:solidFill>
                  <a:schemeClr val="tx1"/>
                </a:solidFill>
                <a:latin typeface="Open Sans"/>
              </a:rPr>
              <a:t>NSW has the highest potential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F4A046-18E5-404C-A2A4-D297A142C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179065"/>
              </p:ext>
            </p:extLst>
          </p:nvPr>
        </p:nvGraphicFramePr>
        <p:xfrm>
          <a:off x="4213859" y="1188720"/>
          <a:ext cx="4702261" cy="376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3881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512255" cy="22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are the high-value customers to be targeted-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high-value customers must be Females compared to 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in Health, Marketing, and Financial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Aged between 21 -30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Currently living in NSW and VIC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A16D7-2B2A-4CBB-954C-32A2C152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77026"/>
              </p:ext>
            </p:extLst>
          </p:nvPr>
        </p:nvGraphicFramePr>
        <p:xfrm>
          <a:off x="528320" y="2126933"/>
          <a:ext cx="1811020" cy="23917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3465879064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customer_id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9976268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2950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3972358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2752673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560613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6166927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0848946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3350294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5762742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3308024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0125814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2787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25192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FFC076-8D54-41F5-828D-5D5286994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9943"/>
              </p:ext>
            </p:extLst>
          </p:nvPr>
        </p:nvGraphicFramePr>
        <p:xfrm>
          <a:off x="2339340" y="2126933"/>
          <a:ext cx="1501140" cy="23917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2361305049"/>
                    </a:ext>
                  </a:extLst>
                </a:gridCol>
              </a:tblGrid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435693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8153842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4928827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1096705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9548032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5953260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8778481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7445373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869944"/>
                  </a:ext>
                </a:extLst>
              </a:tr>
              <a:tr h="221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8580422"/>
                  </a:ext>
                </a:extLst>
              </a:tr>
              <a:tr h="179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09614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62C9AE-1E8B-4B3F-96C0-533E5924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92448"/>
              </p:ext>
            </p:extLst>
          </p:nvPr>
        </p:nvGraphicFramePr>
        <p:xfrm>
          <a:off x="3840480" y="2126933"/>
          <a:ext cx="3878580" cy="23917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3838">
                  <a:extLst>
                    <a:ext uri="{9D8B030D-6E8A-4147-A177-3AD203B41FA5}">
                      <a16:colId xmlns:a16="http://schemas.microsoft.com/office/drawing/2014/main" val="3962323405"/>
                    </a:ext>
                  </a:extLst>
                </a:gridCol>
                <a:gridCol w="1914742">
                  <a:extLst>
                    <a:ext uri="{9D8B030D-6E8A-4147-A177-3AD203B41FA5}">
                      <a16:colId xmlns:a16="http://schemas.microsoft.com/office/drawing/2014/main" val="1804398431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job_title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job_industry_category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347628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0225990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062141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5967163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Structural Engineer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4881939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9543556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5955199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85597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22955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Safety Technician III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8945916"/>
                  </a:ext>
                </a:extLst>
              </a:tr>
              <a:tr h="217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Safety Technician III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Health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8871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611</Words>
  <Application>Microsoft Office PowerPoint</Application>
  <PresentationFormat>On-screen Show (16:9)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Top Industries contributing to maximizing profit and bike-related purchase</vt:lpstr>
      <vt:lpstr>Profit of wealth segment by age cluster</vt:lpstr>
      <vt:lpstr>No. of cars owned in each state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Rishika Kumari</cp:lastModifiedBy>
  <cp:revision>12</cp:revision>
  <dcterms:modified xsi:type="dcterms:W3CDTF">2023-05-07T16:05:00Z</dcterms:modified>
</cp:coreProperties>
</file>