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charts/chart1.xml" ContentType="application/vnd.openxmlformats-officedocument.drawingml.chart+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snapToObjects="1">
      <p:cViewPr>
        <p:scale>
          <a:sx n="173" d="100"/>
          <a:sy n="173"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overlay val="0"/>
      <c:spPr>
        <a:noFill/>
        <a:ln>
          <a:noFill/>
        </a:ln>
      </c:spPr>
    </c:title>
    <c:autoTitleDeleted val="1"/>
    <c:plotArea>
      <c:layout/>
      <c:barChart>
        <c:barDir val="col"/>
        <c:grouping val="clustered"/>
        <c:varyColors val="0"/>
        <c:ser>
          <c:idx val="0"/>
          <c:order val="0"/>
          <c:tx>
            <c:v> HIGH </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v> MED </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2"/>
          <c:order val="2"/>
          <c:tx>
            <c:v> VERY HIGH </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ser>
          <c:idx val="3"/>
          <c:order val="3"/>
          <c:tx>
            <c:v>LOW</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3037964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8048271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5594321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61748557"/>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95349077"/>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06719672"/>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1469098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184644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4343249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8308212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955221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0331611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2408449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7631974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28187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684390191"/>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7850554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2365351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097624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0178601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7213688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0514221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654743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0784011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8441058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288504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6216036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0157479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6945039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jp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0"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sp>
        <p:nvSpPr>
          <p:cNvPr id="45" name="文本框"/>
          <p:cNvSpPr>
            <a:spLocks noGrp="1"/>
          </p:cNvSpPr>
          <p:nvPr>
            <p:ph type="sldNum" idx="7"/>
          </p:nvPr>
        </p:nvSpPr>
        <p:spPr>
          <a:xfrm rot="0">
            <a:off x="11353418" y="6473336"/>
            <a:ext cx="151200"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949994" y="3289260"/>
            <a:ext cx="8610600" cy="22631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STUDENT NAME:</a:t>
            </a:r>
            <a:r>
              <a:rPr lang="en-US" altLang="zh-CN" sz="2400" b="0" i="0" u="none" strike="noStrike" kern="1200" cap="none" spc="0" baseline="0">
                <a:solidFill>
                  <a:srgbClr val="000000"/>
                </a:solidFill>
                <a:latin typeface="Calibri" pitchFamily="0" charset="0"/>
                <a:ea typeface="Calibri" pitchFamily="0" charset="0"/>
                <a:cs typeface="Calibri" pitchFamily="0" charset="0"/>
              </a:rPr>
              <a:t>  V RISHI KANTH</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REGISTER NO: </a:t>
            </a:r>
            <a:r>
              <a:rPr lang="en-US" altLang="zh-CN" sz="2400" b="0" i="0" u="none" strike="noStrike" kern="1200" cap="none" spc="0" baseline="0">
                <a:solidFill>
                  <a:srgbClr val="000000"/>
                </a:solidFill>
                <a:latin typeface="Calibri" pitchFamily="0" charset="0"/>
                <a:ea typeface="Calibri" pitchFamily="0" charset="0"/>
                <a:cs typeface="Calibri" pitchFamily="0" charset="0"/>
              </a:rPr>
              <a:t> 312208011</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NAAN MUDHALVAN ID:</a:t>
            </a:r>
            <a:r>
              <a:rPr lang="en-US" altLang="zh-CN" sz="2400" b="0" i="0" u="none" strike="noStrike" kern="1200" cap="none" spc="0" baseline="0">
                <a:solidFill>
                  <a:srgbClr val="000000"/>
                </a:solidFill>
                <a:latin typeface="Calibri" pitchFamily="0" charset="0"/>
                <a:ea typeface="Calibri" pitchFamily="0" charset="0"/>
                <a:cs typeface="Calibri" pitchFamily="0" charset="0"/>
              </a:rPr>
              <a:t>  asunm1325312208011</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DEPARTMENT: COMMERCE</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COLLEGE: SIR THEAGARAYA COLLEGE</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a:t>
            </a:r>
            <a:endParaRPr lang="zh-CN" altLang="en-US"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77536964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4"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9"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152" name="矩形"/>
          <p:cNvSpPr>
            <a:spLocks/>
          </p:cNvSpPr>
          <p:nvPr/>
        </p:nvSpPr>
        <p:spPr>
          <a:xfrm rot="0">
            <a:off x="1143000" y="2217372"/>
            <a:ext cx="7848599" cy="1384995"/>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v"/>
            </a:pPr>
            <a:r>
              <a:rPr lang="en-US" altLang="zh-CN" sz="2400" b="0" i="0" u="none" strike="noStrike" kern="1200" cap="none" spc="0" baseline="0">
                <a:solidFill>
                  <a:schemeClr val="tx1"/>
                </a:solidFill>
                <a:latin typeface="Calibri" pitchFamily="0" charset="0"/>
                <a:ea typeface="宋体" pitchFamily="0" charset="0"/>
                <a:cs typeface="Calibri" pitchFamily="0" charset="0"/>
              </a:rPr>
              <a:t>PERFOEMANCE LEVEL =</a:t>
            </a:r>
            <a:r>
              <a:rPr lang="en-US" altLang="zh-CN" sz="2800" b="0" i="0" u="none" strike="noStrike" kern="1200" cap="none" spc="0" baseline="0">
                <a:solidFill>
                  <a:schemeClr val="tx1"/>
                </a:solidFill>
                <a:latin typeface="Bodoni MT" pitchFamily="18" charset="0"/>
                <a:ea typeface="宋体" pitchFamily="0" charset="0"/>
                <a:cs typeface="Calibri" pitchFamily="0" charset="0"/>
              </a:rPr>
              <a:t>IFS(Z8&gt;=5,”VER HIGH”,Z8&gt;=4,”HIGH”,Z8&gt;=3,”MED”,TRUE,”LOW”)</a:t>
            </a:r>
            <a:endParaRPr lang="zh-CN" altLang="en-US" sz="2800" b="0" i="0" u="none" strike="noStrike" kern="1200" cap="none" spc="0" baseline="0">
              <a:solidFill>
                <a:schemeClr val="tx1"/>
              </a:solidFill>
              <a:latin typeface="Bodoni MT" pitchFamily="18" charset="0"/>
              <a:ea typeface="宋体" pitchFamily="0" charset="0"/>
              <a:cs typeface="Calibri" pitchFamily="0" charset="0"/>
            </a:endParaRPr>
          </a:p>
        </p:txBody>
      </p:sp>
    </p:spTree>
    <p:extLst>
      <p:ext uri="{BB962C8B-B14F-4D97-AF65-F5344CB8AC3E}">
        <p14:creationId xmlns:p14="http://schemas.microsoft.com/office/powerpoint/2010/main" val="99752550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矩形"/>
          <p:cNvSpPr>
            <a:spLocks/>
          </p:cNvSpPr>
          <p:nvPr/>
        </p:nvSpPr>
        <p:spPr>
          <a:xfrm rot="0">
            <a:off x="637308" y="1066800"/>
            <a:ext cx="7868878" cy="532453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DATA COLLECTION</a:t>
            </a:r>
            <a:r>
              <a:rPr lang="en-US" altLang="zh-CN" sz="2000" b="0" i="0" u="sng" strike="noStrike" kern="1200" cap="none" spc="0" baseline="0">
                <a:solidFill>
                  <a:schemeClr val="tx1"/>
                </a:solidFill>
                <a:latin typeface="Calibri" pitchFamily="0" charset="0"/>
                <a:ea typeface="宋体" pitchFamily="0" charset="0"/>
                <a:cs typeface="Calibri" pitchFamily="0" charset="0"/>
              </a:rPr>
              <a:t>:</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OPEN THE PAGE OF KAGGLE WEB</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SEARCH “EMPLOYEE PERFORMANCE DATASET”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DOWNLOAD “EMPLOYEE DATA SET (ALL IN ONE)”.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FEATURE COLLECTION</a:t>
            </a:r>
            <a:r>
              <a:rPr lang="en-US" altLang="zh-CN" sz="2000" b="0" i="0" u="sng" strike="noStrike" kern="1200" cap="none" spc="0" baseline="0">
                <a:solidFill>
                  <a:schemeClr val="tx1"/>
                </a:solidFill>
                <a:latin typeface="Calibri" pitchFamily="0" charset="0"/>
                <a:ea typeface="宋体" pitchFamily="0" charset="0"/>
                <a:cs typeface="Calibri" pitchFamily="0" charset="0"/>
              </a:rPr>
              <a:t>:</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EMPLOYEE ID, FIRST NAME, LAST NAME, BUSINESS UNIT, EMPLOYEE STATUS, EMPLOYEE TYPE, EMPLOYEE CLASSIFICATION TYPE, GENDER, PERFORMANCE SCORE, CURRENT EMPLOYEE RATING.</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DATA CLEANING</a:t>
            </a:r>
            <a:r>
              <a:rPr lang="en-US" altLang="zh-CN" sz="2000" b="0" i="0" u="sng" strike="noStrike" kern="1200" cap="none" spc="0" baseline="0">
                <a:solidFill>
                  <a:schemeClr val="tx1"/>
                </a:solidFill>
                <a:latin typeface="Calibri" pitchFamily="0" charset="0"/>
                <a:ea typeface="宋体" pitchFamily="0" charset="0"/>
                <a:cs typeface="Calibri" pitchFamily="0" charset="0"/>
              </a:rPr>
              <a:t>:</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CONTITIONAL FORMATTING</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FILTER</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7193110"/>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矩形"/>
          <p:cNvSpPr>
            <a:spLocks/>
          </p:cNvSpPr>
          <p:nvPr/>
        </p:nvSpPr>
        <p:spPr>
          <a:xfrm rot="0">
            <a:off x="739774" y="1676400"/>
            <a:ext cx="7947023" cy="286232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1) GRADING THE EMPLOYEE RATING USING EXCEL FORMULA</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fontAlgn="base">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SUMMARY</a:t>
            </a:r>
            <a:r>
              <a:rPr lang="en-US" altLang="zh-CN" sz="2000" b="0" i="0" u="none" strike="noStrike" kern="1200" cap="none" spc="0" baseline="0">
                <a:solidFill>
                  <a:schemeClr val="tx1"/>
                </a:solidFill>
                <a:latin typeface="Calibri" pitchFamily="0" charset="0"/>
                <a:ea typeface="宋体" pitchFamily="0" charset="0"/>
                <a:cs typeface="Calibri" pitchFamily="0" charset="0"/>
              </a:rPr>
              <a: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1</a:t>
            </a:r>
            <a:r>
              <a:rPr lang="en-US" altLang="zh-CN" sz="2000" b="0" i="0" u="none" strike="noStrike" kern="1200" cap="none" spc="0" baseline="0">
                <a:solidFill>
                  <a:schemeClr val="tx1"/>
                </a:solidFill>
                <a:latin typeface="Calibri" pitchFamily="0" charset="0"/>
                <a:ea typeface="宋体" pitchFamily="0" charset="0"/>
                <a:cs typeface="Calibri" pitchFamily="0" charset="0"/>
              </a:rPr>
              <a:t>)  CREATING A PIVOT TABLE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2</a:t>
            </a:r>
            <a:r>
              <a:rPr lang="en-US" altLang="zh-CN" sz="2000" b="0" i="0" u="none" strike="noStrike" kern="1200" cap="none" spc="0" baseline="0">
                <a:solidFill>
                  <a:schemeClr val="tx1"/>
                </a:solidFill>
                <a:latin typeface="Calibri" pitchFamily="0" charset="0"/>
                <a:ea typeface="宋体" pitchFamily="0" charset="0"/>
                <a:cs typeface="Calibri" pitchFamily="0" charset="0"/>
              </a:rPr>
              <a:t>)  FILTER T</a:t>
            </a:r>
            <a:r>
              <a:rPr lang="en-US" altLang="zh-CN" sz="1800" b="0" i="0" u="none" strike="noStrike" kern="1200" cap="none" spc="0" baseline="0">
                <a:solidFill>
                  <a:schemeClr val="tx1"/>
                </a:solidFill>
                <a:latin typeface="Arial" pitchFamily="34" charset="0"/>
                <a:ea typeface="宋体" pitchFamily="0" charset="0"/>
                <a:cs typeface="Calibri" pitchFamily="0" charset="0"/>
              </a:rPr>
              <a:t>HE DATA</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3</a:t>
            </a:r>
            <a:r>
              <a:rPr lang="en-US" altLang="zh-CN" sz="2000" b="0" i="0" u="none" strike="noStrike" kern="1200" cap="none" spc="0" baseline="0">
                <a:solidFill>
                  <a:schemeClr val="tx1"/>
                </a:solidFill>
                <a:latin typeface="Calibri" pitchFamily="0" charset="0"/>
                <a:ea typeface="宋体" pitchFamily="0" charset="0"/>
                <a:cs typeface="Calibri" pitchFamily="0" charset="0"/>
              </a:rPr>
              <a:t>)  USING THE SLICER</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4)  INSERT RECOMMENDED C</a:t>
            </a:r>
            <a:r>
              <a:rPr lang="en-US" altLang="zh-CN" sz="1800" b="0" i="0" u="none" strike="noStrike" kern="1200" cap="none" spc="0" baseline="0">
                <a:solidFill>
                  <a:schemeClr val="tx1"/>
                </a:solidFill>
                <a:latin typeface="Arial" pitchFamily="34" charset="0"/>
                <a:ea typeface="宋体" pitchFamily="0" charset="0"/>
                <a:cs typeface="Calibri" pitchFamily="0" charset="0"/>
              </a:rPr>
              <a:t>HART</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646780"/>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9"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71" name="图表"/>
          <p:cNvGraphicFramePr/>
          <p:nvPr/>
        </p:nvGraphicFramePr>
        <p:xfrm>
          <a:off x="990600" y="1371599"/>
          <a:ext cx="7239000" cy="4705351"/>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855175374"/>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2" name="文本框"/>
          <p:cNvSpPr>
            <a:spLocks noGrp="1"/>
          </p:cNvSpPr>
          <p:nvPr>
            <p:ph type="title"/>
          </p:nvPr>
        </p:nvSpPr>
        <p:spPr>
          <a:xfrm rot="0">
            <a:off x="685800" y="332918"/>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0" charset="0"/>
                <a:ea typeface="宋体" pitchFamily="0" charset="0"/>
                <a:cs typeface="Times New Roman" pitchFamily="0" charset="0"/>
              </a:rPr>
              <a:t>conclusion</a:t>
            </a:r>
            <a:endParaRPr lang="zh-CN" altLang="en-US" sz="4800" b="1" i="0" u="none" strike="noStrike" kern="0" cap="none" spc="0" baseline="0">
              <a:solidFill>
                <a:schemeClr val="tx1"/>
              </a:solidFill>
              <a:latin typeface="Times New Roman" pitchFamily="0" charset="0"/>
              <a:ea typeface="宋体" pitchFamily="0" charset="0"/>
              <a:cs typeface="Times New Roman" pitchFamily="0" charset="0"/>
            </a:endParaRPr>
          </a:p>
        </p:txBody>
      </p:sp>
      <p:sp>
        <p:nvSpPr>
          <p:cNvPr id="173" name="矩形"/>
          <p:cNvSpPr>
            <a:spLocks/>
          </p:cNvSpPr>
          <p:nvPr/>
        </p:nvSpPr>
        <p:spPr>
          <a:xfrm rot="0">
            <a:off x="457200" y="1588532"/>
            <a:ext cx="9296400" cy="4524315"/>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Arial" pitchFamily="34" charset="0"/>
                <a:ea typeface="宋体" pitchFamily="0" charset="0"/>
                <a:cs typeface="Calibri" pitchFamily="0"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endParaRPr lang="en-US" altLang="zh-CN" sz="24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zh-CN" altLang="en-US" sz="2400" b="0" i="0" u="none" strike="noStrike" kern="1200" cap="none" spc="0" baseline="0">
              <a:solidFill>
                <a:schemeClr val="tx1"/>
              </a:solidFill>
              <a:latin typeface="Arial" pitchFamily="34" charset="0"/>
              <a:ea typeface="宋体" pitchFamily="0" charset="0"/>
              <a:cs typeface="Calibri" pitchFamily="0" charset="0"/>
            </a:endParaRPr>
          </a:p>
        </p:txBody>
      </p:sp>
    </p:spTree>
    <p:extLst>
      <p:ext uri="{BB962C8B-B14F-4D97-AF65-F5344CB8AC3E}">
        <p14:creationId xmlns:p14="http://schemas.microsoft.com/office/powerpoint/2010/main" val="95961979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0" charset="0"/>
                <a:ea typeface="宋体" pitchFamily="0" charset="0"/>
                <a:cs typeface="Times New Roman" pitchFamily="0" charset="0"/>
              </a:rPr>
              <a:t>Employee Performance Analysis using Excel</a:t>
            </a:r>
            <a:endParaRPr lang="zh-CN" altLang="en-US" sz="2800" b="0" i="0" u="none" strike="noStrike" kern="1200" cap="none" spc="0" baseline="0">
              <a:solidFill>
                <a:srgbClr val="7030A0"/>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14940009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Problem Statement</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Project Overview</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End Users</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Our Solution and Proposition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Dataset Description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Modelling Approach</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Results and </a:t>
            </a: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Discussion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Conclusion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11812036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533400" y="2019300"/>
            <a:ext cx="7248525" cy="3091815"/>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6437895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0" charset="0"/>
                <a:ea typeface="宋体" pitchFamily="0" charset="0"/>
                <a:cs typeface="Times New Roman" pitchFamily="0" charset="0"/>
              </a:rPr>
              <a:t>.</a:t>
            </a:r>
            <a:endParaRPr lang="en-US" altLang="zh-CN" sz="24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124" name="矩形"/>
          <p:cNvSpPr>
            <a:spLocks/>
          </p:cNvSpPr>
          <p:nvPr/>
        </p:nvSpPr>
        <p:spPr>
          <a:xfrm rot="0">
            <a:off x="457200" y="1930318"/>
            <a:ext cx="7542567"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3572436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1" name="图片"/>
          <p:cNvPicPr>
            <a:picLocks noChangeAspect="1"/>
          </p:cNvPicPr>
          <p:nvPr/>
        </p:nvPicPr>
        <p:blipFill>
          <a:blip r:embed="rId2" cstate="print"/>
          <a:stretch>
            <a:fillRect/>
          </a:stretch>
        </p:blipFill>
        <p:spPr>
          <a:xfrm rot="0">
            <a:off x="304800" y="1695450"/>
            <a:ext cx="8000999" cy="4200525"/>
          </a:xfrm>
          <a:prstGeom prst="rect"/>
          <a:noFill/>
          <a:ln w="12700" cmpd="sng" cap="flat">
            <a:noFill/>
            <a:prstDash val="solid"/>
            <a:miter/>
          </a:ln>
        </p:spPr>
      </p:pic>
    </p:spTree>
    <p:extLst>
      <p:ext uri="{BB962C8B-B14F-4D97-AF65-F5344CB8AC3E}">
        <p14:creationId xmlns:p14="http://schemas.microsoft.com/office/powerpoint/2010/main" val="73350627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3048000" y="2361723"/>
            <a:ext cx="5105400" cy="193899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CONDITIONAL FORMATING - MISSING</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FILTER - REMOVE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FORMULA – PERFORMANCE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PIVOT – SUMMARY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GRAPH – DATA VISUALISATION</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5827899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1" name="矩形"/>
          <p:cNvSpPr>
            <a:spLocks/>
          </p:cNvSpPr>
          <p:nvPr/>
        </p:nvSpPr>
        <p:spPr>
          <a:xfrm rot="0">
            <a:off x="457200" y="1447800"/>
            <a:ext cx="8382000" cy="489364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Downloaded the employee dataset from </a:t>
            </a:r>
            <a:r>
              <a:rPr lang="en-US" altLang="zh-CN" sz="2400" b="0" i="0" u="none" strike="noStrike" kern="1200" cap="none" spc="0" baseline="0">
                <a:solidFill>
                  <a:schemeClr val="tx1"/>
                </a:solidFill>
                <a:latin typeface="Calibri" pitchFamily="0" charset="0"/>
                <a:ea typeface="宋体" pitchFamily="0" charset="0"/>
                <a:cs typeface="Calibri" pitchFamily="0" charset="0"/>
              </a:rPr>
              <a:t>kaggle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They have totally 26 features in it.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I get only 9 specified features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ID:</a:t>
            </a:r>
            <a:r>
              <a:rPr lang="en-US" altLang="zh-CN" sz="2400" b="0" i="0" u="none" strike="noStrike" kern="1200" cap="none" spc="0" baseline="0">
                <a:solidFill>
                  <a:schemeClr val="tx1"/>
                </a:solidFill>
                <a:latin typeface="Calibri" pitchFamily="0" charset="0"/>
                <a:ea typeface="宋体" pitchFamily="0" charset="0"/>
                <a:cs typeface="Calibri" pitchFamily="0" charset="0"/>
              </a:rPr>
              <a:t> Unique identifier for each employee in the organization.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First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first name of the employee.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Last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last name of the employee.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Business Unit:</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specific business unit or department to which the employee belongs.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Status:</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current employment status of the employee (e.g., Active, On Leave, Terminated).</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Type: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type of employment the employee has (e.g., Full-time, Part-time, Contract</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1777830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755332" y="1600200"/>
            <a:ext cx="7017068" cy="4524315"/>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Classification Type: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classification type of the employee (e.g., Exempt, Non-exempt).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Gender:</a:t>
            </a:r>
            <a:r>
              <a:rPr lang="en-US" altLang="zh-CN" sz="2400" b="0" i="0" u="none" strike="noStrike" kern="1200" cap="none" spc="0" baseline="0">
                <a:solidFill>
                  <a:schemeClr val="tx1"/>
                </a:solidFill>
                <a:latin typeface="Calibri" pitchFamily="0" charset="0"/>
                <a:ea typeface="宋体" pitchFamily="0" charset="0"/>
                <a:cs typeface="Calibri" pitchFamily="0" charset="0"/>
              </a:rPr>
              <a:t> A code representing the gender of the employee (e.g., M for Male, F for Female, N for Non-binary).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Performance Score:</a:t>
            </a:r>
            <a:r>
              <a:rPr lang="en-US" altLang="zh-CN" sz="2400" b="0" i="0" u="none" strike="noStrike" kern="1200" cap="none" spc="0" baseline="0">
                <a:solidFill>
                  <a:schemeClr val="tx1"/>
                </a:solidFill>
                <a:latin typeface="Calibri" pitchFamily="0" charset="0"/>
                <a:ea typeface="宋体" pitchFamily="0" charset="0"/>
                <a:cs typeface="Calibri" pitchFamily="0" charset="0"/>
              </a:rPr>
              <a:t> A score indicating the employee's performance level (e.g., Excellent, Satisfactory, Needs Improvement).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Current Employee Rating:</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current rating or evaluation of the employee's overall performance.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4597771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cp:lastModifiedBy>root</cp:lastModifiedBy>
  <cp:revision>0</cp:revision>
  <dcterms:modified xsi:type="dcterms:W3CDTF">2024-08-30T04:27:06Z</dcterms:modified>
</cp:coreProperties>
</file>