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99" r:id="rId1"/>
  </p:sldMasterIdLst>
  <p:sldIdLst>
    <p:sldId id="256" r:id="rId2"/>
    <p:sldId id="257" r:id="rId3"/>
    <p:sldId id="263" r:id="rId4"/>
    <p:sldId id="272" r:id="rId5"/>
    <p:sldId id="269" r:id="rId6"/>
    <p:sldId id="271" r:id="rId7"/>
    <p:sldId id="259" r:id="rId8"/>
    <p:sldId id="275" r:id="rId9"/>
    <p:sldId id="278" r:id="rId10"/>
    <p:sldId id="282" r:id="rId11"/>
    <p:sldId id="279" r:id="rId12"/>
    <p:sldId id="277" r:id="rId13"/>
    <p:sldId id="281"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ka Reddy" initials="RR" lastIdx="2" clrIdx="0">
    <p:extLst>
      <p:ext uri="{19B8F6BF-5375-455C-9EA6-DF929625EA0E}">
        <p15:presenceInfo xmlns:p15="http://schemas.microsoft.com/office/powerpoint/2012/main" userId="745cc309f19424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6" d="100"/>
          <a:sy n="96" d="100"/>
        </p:scale>
        <p:origin x="82" y="1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5T15:12:05.050"/>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0T15:26:04.298"/>
    </inkml:context>
    <inkml:brush xml:id="br0">
      <inkml:brushProperty name="width" value="0.1" units="cm"/>
      <inkml:brushProperty name="height" value="0.1"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0T15:26:08.967"/>
    </inkml:context>
    <inkml:brush xml:id="br0">
      <inkml:brushProperty name="width" value="0.1" units="cm"/>
      <inkml:brushProperty name="height" value="0.1"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2.331"/>
    </inkml:context>
    <inkml:brush xml:id="br0">
      <inkml:brushProperty name="width" value="0.2" units="cm"/>
      <inkml:brushProperty name="height" value="0.2"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6.555"/>
    </inkml:context>
    <inkml:brush xml:id="br0">
      <inkml:brushProperty name="width" value="0.2" units="cm"/>
      <inkml:brushProperty name="height" value="0.2"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8.997"/>
    </inkml:context>
    <inkml:brush xml:id="br0">
      <inkml:brushProperty name="width" value="0.2" units="cm"/>
      <inkml:brushProperty name="height" value="0.2"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14.620"/>
    </inkml:context>
    <inkml:brush xml:id="br0">
      <inkml:brushProperty name="width" value="0.2" units="cm"/>
      <inkml:brushProperty name="height" value="0.2"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4:55:18.10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4:55:23.85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0T15:25:17.699"/>
    </inkml:context>
    <inkml:brush xml:id="br0">
      <inkml:brushProperty name="width" value="0.1" units="cm"/>
      <inkml:brushProperty name="height" value="0.1" units="cm"/>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0T15:25:28.002"/>
    </inkml:context>
    <inkml:brush xml:id="br0">
      <inkml:brushProperty name="width" value="0.1" units="cm"/>
      <inkml:brushProperty name="height" value="0.1"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7198-F394-429B-9EE3-15C499C27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DF228E-2C75-4835-BBE6-410380A90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24C63F-952D-4122-9FB5-F71E409DC938}"/>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04A2F86A-1187-4433-A40E-684374435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906A7-2882-4487-8EE9-F9A4110E0D1C}"/>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31940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3CB8-3492-4398-BF8B-E6ED3F20E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139F5-84DB-4A64-8A18-1603801D0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8B67F-2FA0-4A6F-8877-D46719D4226B}"/>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D42A8950-E61D-43E8-99FC-42C34128D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78B24-9CB7-4729-A227-F6A9B0C5BF18}"/>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83091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D65BB-4F91-4374-AF6E-CEBC1D4B56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A213D-618E-4ABC-AFF7-467772176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D4C7E-0CCD-4092-8D86-A01D8DDF4151}"/>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0DC8ABC5-0405-4BCB-8A65-0B58ED9B2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8288A-271B-48D1-9773-24F61430EE43}"/>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9160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0115-0AB9-4B14-B29E-5CBA6D8E26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253D6E-7432-4997-97F2-E523F85A1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94A10-9633-4B39-951E-07E47E032A20}"/>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D76254F4-0541-47F1-9F93-F3B22EE34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5ED2C-FC01-426E-AC9C-50BF62E180E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59111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BEC7-9CB1-4F74-A60E-E0F70E976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2D6AC-4ED4-4586-BA65-B3F903C82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3A761-5025-4C26-A296-EF68D2A06E0F}"/>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ACC3A5B3-13D5-4C9A-8395-0DC274493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4A47F-C7D1-4458-810E-8A227E5AFD1C}"/>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0939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E495-99AD-48B5-9CE5-C98CF42488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5483C2-00A8-4173-8707-C7CC4201C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D5FF67-F262-452A-AD52-5121019E3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893155-8FEB-4B03-8316-13FEF7BDB1EB}"/>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6" name="Footer Placeholder 5">
            <a:extLst>
              <a:ext uri="{FF2B5EF4-FFF2-40B4-BE49-F238E27FC236}">
                <a16:creationId xmlns:a16="http://schemas.microsoft.com/office/drawing/2014/main" id="{E36056A5-2771-4378-8CED-F61933C7D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DDC15-EDBE-4A6B-AD9C-CC00F53F763B}"/>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92483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18AC-A915-4BA4-8FC7-BEF39E4476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4E800-0931-4278-BB35-6FF354B6C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1E8F6-8726-4812-A51A-E9AE68C4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B6E997-9FA0-4FC8-91D2-6B6905907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76D84-ADF4-46F3-AA12-8F97326DA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5A29E1-3A0B-4A9F-8710-A3E95FB76960}"/>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8" name="Footer Placeholder 7">
            <a:extLst>
              <a:ext uri="{FF2B5EF4-FFF2-40B4-BE49-F238E27FC236}">
                <a16:creationId xmlns:a16="http://schemas.microsoft.com/office/drawing/2014/main" id="{4C5EC21A-6BF1-484D-8543-DD88AA4B82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D6846-0B14-422F-96BF-BC9739FF1E2E}"/>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3369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97B4-37F6-4561-BED7-350E94D35E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16839-D7D0-4AD3-A059-B1831B0B23E5}"/>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4" name="Footer Placeholder 3">
            <a:extLst>
              <a:ext uri="{FF2B5EF4-FFF2-40B4-BE49-F238E27FC236}">
                <a16:creationId xmlns:a16="http://schemas.microsoft.com/office/drawing/2014/main" id="{EB58DB78-F885-46FD-A138-EF72CFA007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AD3C6-73F2-4F27-91E9-4A95DF8E4B50}"/>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401072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A6AE2-7622-44B6-A00B-EF72201E8969}"/>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3" name="Footer Placeholder 2">
            <a:extLst>
              <a:ext uri="{FF2B5EF4-FFF2-40B4-BE49-F238E27FC236}">
                <a16:creationId xmlns:a16="http://schemas.microsoft.com/office/drawing/2014/main" id="{B06F8CD9-9E3E-4454-9817-FFF4EFC8DD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30490-B698-4E19-B568-E31DCA76D26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5538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D20A-B210-40F6-91A3-39E93D498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C9C267-3EFB-450C-B960-D13FEDC2A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722475-D36C-4299-AB26-D8894EF69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102E0-BCB5-4C8F-9FBD-D7D3E31C7AC5}"/>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6" name="Footer Placeholder 5">
            <a:extLst>
              <a:ext uri="{FF2B5EF4-FFF2-40B4-BE49-F238E27FC236}">
                <a16:creationId xmlns:a16="http://schemas.microsoft.com/office/drawing/2014/main" id="{488735CE-93B2-480B-9D21-3EA970FE9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E4FDD-EC40-487E-A14E-659CD7FC0E1F}"/>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8954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3929-3598-4EC9-A2FA-067E888D2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6390EC-B27F-4A03-8722-ECA73C2E7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3D17CE0-7CD2-436D-BA5B-4126DFC52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3EEF1-EDF3-4D9E-9DD6-18DA88DABDD1}"/>
              </a:ext>
            </a:extLst>
          </p:cNvPr>
          <p:cNvSpPr>
            <a:spLocks noGrp="1"/>
          </p:cNvSpPr>
          <p:nvPr>
            <p:ph type="dt" sz="half" idx="10"/>
          </p:nvPr>
        </p:nvSpPr>
        <p:spPr/>
        <p:txBody>
          <a:bodyPr/>
          <a:lstStyle/>
          <a:p>
            <a:fld id="{4BEBC69F-81EA-4A7B-8424-4554445181CD}" type="datetimeFigureOut">
              <a:rPr lang="en-IN" smtClean="0"/>
              <a:pPr/>
              <a:t>20-10-2021</a:t>
            </a:fld>
            <a:endParaRPr lang="en-IN"/>
          </a:p>
        </p:txBody>
      </p:sp>
      <p:sp>
        <p:nvSpPr>
          <p:cNvPr id="6" name="Footer Placeholder 5">
            <a:extLst>
              <a:ext uri="{FF2B5EF4-FFF2-40B4-BE49-F238E27FC236}">
                <a16:creationId xmlns:a16="http://schemas.microsoft.com/office/drawing/2014/main" id="{C5F4F946-9D6B-4119-803D-438EFB720E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8893FD-661D-45E5-9BD5-05C3ACBAE36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03210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92C88-7E69-4FE5-A880-B2486D9C2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90F24E-4E73-4973-92AD-E5D711F50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8AE71-9011-4998-A369-D2BA72693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pPr/>
              <a:t>20-10-2021</a:t>
            </a:fld>
            <a:endParaRPr lang="en-IN"/>
          </a:p>
        </p:txBody>
      </p:sp>
      <p:sp>
        <p:nvSpPr>
          <p:cNvPr id="5" name="Footer Placeholder 4">
            <a:extLst>
              <a:ext uri="{FF2B5EF4-FFF2-40B4-BE49-F238E27FC236}">
                <a16:creationId xmlns:a16="http://schemas.microsoft.com/office/drawing/2014/main" id="{F3DD9812-08B0-4979-B223-B1C718999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D56EF2-FB2E-45AA-917F-AB4E323CB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pPr/>
              <a:t>‹#›</a:t>
            </a:fld>
            <a:endParaRPr lang="en-IN"/>
          </a:p>
        </p:txBody>
      </p:sp>
    </p:spTree>
    <p:extLst>
      <p:ext uri="{BB962C8B-B14F-4D97-AF65-F5344CB8AC3E}">
        <p14:creationId xmlns:p14="http://schemas.microsoft.com/office/powerpoint/2010/main" val="496508908"/>
      </p:ext>
    </p:extLst>
  </p:cSld>
  <p:clrMap bg1="lt1" tx1="dk1" bg2="lt2" tx2="dk2" accent1="accent1" accent2="accent2" accent3="accent3" accent4="accent4" accent5="accent5" accent6="accent6" hlink="hlink" folHlink="folHlink"/>
  <p:sldLayoutIdLst>
    <p:sldLayoutId id="2147485000"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customXml" Target="../ink/ink10.xml"/><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image" Target="../media/image2.jpg"/><Relationship Id="rId10" Type="http://schemas.openxmlformats.org/officeDocument/2006/relationships/image" Target="../media/image50.png"/><Relationship Id="rId4" Type="http://schemas.openxmlformats.org/officeDocument/2006/relationships/image" Target="../media/image3.png"/><Relationship Id="rId9"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1.xml"/><Relationship Id="rId4" Type="http://schemas.openxmlformats.org/officeDocument/2006/relationships/customXml" Target="../ink/ink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347382" y="3134633"/>
            <a:ext cx="7706706"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itchFamily="18" charset="0"/>
                <a:cs typeface="Times New Roman" pitchFamily="18" charset="0"/>
              </a:rPr>
              <a:t>CREDIT CARD FRAUD DETECTION</a:t>
            </a:r>
          </a:p>
        </p:txBody>
      </p:sp>
      <p:sp>
        <p:nvSpPr>
          <p:cNvPr id="6" name="Rectangle 5">
            <a:extLst>
              <a:ext uri="{FF2B5EF4-FFF2-40B4-BE49-F238E27FC236}">
                <a16:creationId xmlns:a16="http://schemas.microsoft.com/office/drawing/2014/main" id="{CCC7F866-494A-4519-9541-5854C8307494}"/>
              </a:ext>
            </a:extLst>
          </p:cNvPr>
          <p:cNvSpPr/>
          <p:nvPr/>
        </p:nvSpPr>
        <p:spPr>
          <a:xfrm>
            <a:off x="5916856" y="4815802"/>
            <a:ext cx="3443843"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p>
          <a:p>
            <a:pPr algn="ctr"/>
            <a:r>
              <a:rPr lang="en-US" sz="2000" dirty="0" err="1">
                <a:ln w="0"/>
                <a:solidFill>
                  <a:schemeClr val="accent5">
                    <a:lumMod val="50000"/>
                  </a:schemeClr>
                </a:solidFill>
                <a:effectLst>
                  <a:outerShdw blurRad="38100" dist="25400" dir="5400000" algn="ctr" rotWithShape="0">
                    <a:srgbClr val="6E747A">
                      <a:alpha val="43000"/>
                    </a:srgbClr>
                  </a:outerShdw>
                </a:effectLst>
              </a:rPr>
              <a:t>Veerasena</a:t>
            </a:r>
            <a:r>
              <a:rPr lang="en-US" sz="2000" dirty="0">
                <a:ln w="0"/>
                <a:solidFill>
                  <a:schemeClr val="accent5">
                    <a:lumMod val="50000"/>
                  </a:schemeClr>
                </a:solidFill>
                <a:effectLst>
                  <a:outerShdw blurRad="38100" dist="25400" dir="5400000" algn="ctr" rotWithShape="0">
                    <a:srgbClr val="6E747A">
                      <a:alpha val="43000"/>
                    </a:srgbClr>
                  </a:outerShdw>
                </a:effectLst>
              </a:rPr>
              <a:t> Reddy(18C91A0517)</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Rishika Reddy(18C91A0524)</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Badshah </a:t>
            </a:r>
            <a:r>
              <a:rPr lang="en-US" sz="2000" dirty="0" err="1">
                <a:ln w="0"/>
                <a:solidFill>
                  <a:schemeClr val="accent5">
                    <a:lumMod val="50000"/>
                  </a:schemeClr>
                </a:solidFill>
                <a:effectLst>
                  <a:outerShdw blurRad="38100" dist="25400" dir="5400000" algn="ctr" rotWithShape="0">
                    <a:srgbClr val="6E747A">
                      <a:alpha val="43000"/>
                    </a:srgbClr>
                  </a:outerShdw>
                </a:effectLst>
              </a:rPr>
              <a:t>Alam</a:t>
            </a:r>
            <a:r>
              <a:rPr lang="en-US" sz="2000" dirty="0">
                <a:ln w="0"/>
                <a:solidFill>
                  <a:schemeClr val="accent5">
                    <a:lumMod val="50000"/>
                  </a:schemeClr>
                </a:solidFill>
                <a:effectLst>
                  <a:outerShdw blurRad="38100" dist="25400" dir="5400000" algn="ctr" rotWithShape="0">
                    <a:srgbClr val="6E747A">
                      <a:alpha val="43000"/>
                    </a:srgbClr>
                  </a:outerShdw>
                </a:effectLst>
              </a:rPr>
              <a:t>(18C91A0505)</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830997"/>
          </a:xfrm>
          <a:prstGeom prst="rect">
            <a:avLst/>
          </a:prstGeom>
          <a:noFill/>
        </p:spPr>
        <p:txBody>
          <a:bodyPr wrap="square" lIns="91440" tIns="45720" rIns="91440" bIns="45720">
            <a:spAutoFit/>
          </a:bodyPr>
          <a:lstStyle/>
          <a:p>
            <a:pPr algn="ctr"/>
            <a:r>
              <a:rPr lang="en-US" sz="2400" dirty="0">
                <a:ln w="0"/>
                <a:effectLst>
                  <a:reflection blurRad="6350" stA="53000" endA="300" endPos="35500" dir="5400000" sy="-90000" algn="bl" rotWithShape="0"/>
                </a:effectLst>
              </a:rPr>
              <a:t>Under the guidance of:</a:t>
            </a:r>
          </a:p>
          <a:p>
            <a:pPr algn="ctr"/>
            <a:r>
              <a:rPr lang="en-US" sz="2400" dirty="0" err="1">
                <a:ln w="0"/>
                <a:solidFill>
                  <a:schemeClr val="accent1">
                    <a:lumMod val="50000"/>
                  </a:schemeClr>
                </a:solidFill>
                <a:effectLst>
                  <a:reflection blurRad="6350" stA="53000" endA="300" endPos="35500" dir="5400000" sy="-90000" algn="bl" rotWithShape="0"/>
                </a:effectLst>
              </a:rPr>
              <a:t>Name:Miss.MD.FOUZIYA</a:t>
            </a:r>
            <a:endParaRPr lang="en-US" sz="2400" dirty="0">
              <a:ln w="0"/>
              <a:solidFill>
                <a:schemeClr val="accent1">
                  <a:lumMod val="50000"/>
                </a:schemeClr>
              </a:solidFill>
              <a:effectLst>
                <a:reflection blurRad="6350" stA="53000" endA="300" endPos="35500" dir="5400000" sy="-90000" algn="bl" rotWithShape="0"/>
              </a:effectLst>
            </a:endParaRP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303813" y="1664575"/>
            <a:ext cx="6990472"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22A9-D648-4D84-ABE7-9BA1932DD0BF}"/>
              </a:ext>
            </a:extLst>
          </p:cNvPr>
          <p:cNvSpPr>
            <a:spLocks noGrp="1"/>
          </p:cNvSpPr>
          <p:nvPr>
            <p:ph type="title"/>
          </p:nvPr>
        </p:nvSpPr>
        <p:spPr>
          <a:xfrm>
            <a:off x="3744132" y="434609"/>
            <a:ext cx="10515600" cy="1325563"/>
          </a:xfrm>
        </p:spPr>
        <p:txBody>
          <a:bodyPr>
            <a:normAutofit/>
          </a:bodyPr>
          <a:lstStyle/>
          <a:p>
            <a:r>
              <a:rPr lang="en-US" sz="4000" dirty="0">
                <a:solidFill>
                  <a:schemeClr val="tx2"/>
                </a:solidFill>
                <a:latin typeface="Algerian" panose="04020705040A02060702" pitchFamily="82" charset="0"/>
              </a:rPr>
              <a:t>IMPLEMENTATION</a:t>
            </a:r>
            <a:endParaRPr lang="en-IN" sz="4000" dirty="0">
              <a:solidFill>
                <a:schemeClr val="tx2"/>
              </a:solidFill>
              <a:latin typeface="Algerian" panose="04020705040A02060702" pitchFamily="82" charset="0"/>
            </a:endParaRPr>
          </a:p>
        </p:txBody>
      </p:sp>
      <p:pic>
        <p:nvPicPr>
          <p:cNvPr id="5" name="Content Placeholder 9">
            <a:extLst>
              <a:ext uri="{FF2B5EF4-FFF2-40B4-BE49-F238E27FC236}">
                <a16:creationId xmlns:a16="http://schemas.microsoft.com/office/drawing/2014/main" id="{A2BBC8C7-098D-4195-8A25-B50084B5D9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04020" y="1825625"/>
            <a:ext cx="3249961" cy="4351338"/>
          </a:xfrm>
        </p:spPr>
      </p:pic>
      <p:pic>
        <p:nvPicPr>
          <p:cNvPr id="6" name="Content Placeholder 9">
            <a:extLst>
              <a:ext uri="{FF2B5EF4-FFF2-40B4-BE49-F238E27FC236}">
                <a16:creationId xmlns:a16="http://schemas.microsoft.com/office/drawing/2014/main" id="{EC728A53-90ED-4CFC-957A-F41C763286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38019" y="1825625"/>
            <a:ext cx="3249961" cy="4351338"/>
          </a:xfrm>
        </p:spPr>
      </p:pic>
    </p:spTree>
    <p:extLst>
      <p:ext uri="{BB962C8B-B14F-4D97-AF65-F5344CB8AC3E}">
        <p14:creationId xmlns:p14="http://schemas.microsoft.com/office/powerpoint/2010/main" val="58871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A63A-87F3-4417-9B2D-AA611F790251}"/>
              </a:ext>
            </a:extLst>
          </p:cNvPr>
          <p:cNvSpPr>
            <a:spLocks noGrp="1"/>
          </p:cNvSpPr>
          <p:nvPr>
            <p:ph type="title"/>
          </p:nvPr>
        </p:nvSpPr>
        <p:spPr/>
        <p:txBody>
          <a:bodyPr>
            <a:normAutofit/>
          </a:bodyPr>
          <a:lstStyle/>
          <a:p>
            <a:r>
              <a:rPr lang="en-US" sz="4000" dirty="0">
                <a:solidFill>
                  <a:schemeClr val="tx2"/>
                </a:solidFill>
                <a:latin typeface="Algerian" panose="04020705040A02060702" pitchFamily="82" charset="0"/>
              </a:rPr>
              <a:t>SYSTEM TESTING</a:t>
            </a:r>
            <a:endParaRPr lang="en-IN" sz="4000"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0311540-1C34-4A58-99E2-8B4F4F2B5336}"/>
              </a:ext>
            </a:extLst>
          </p:cNvPr>
          <p:cNvSpPr>
            <a:spLocks noGrp="1"/>
          </p:cNvSpPr>
          <p:nvPr>
            <p:ph idx="1"/>
          </p:nvPr>
        </p:nvSpPr>
        <p:spPr>
          <a:xfrm>
            <a:off x="967740" y="1539240"/>
            <a:ext cx="9357360" cy="4797743"/>
          </a:xfrm>
        </p:spPr>
        <p:txBody>
          <a:bodyPr>
            <a:normAutofit fontScale="55000" lnSpcReduction="20000"/>
          </a:bodyPr>
          <a:lstStyle/>
          <a:p>
            <a:r>
              <a:rPr lang="en-US" dirty="0"/>
              <a:t>The purpose of testing is to discover errors. Testing is the process of trying to discover every conceivable fault or weakness in a work product. It provides a way to check the functionality of components, sub assemblies.</a:t>
            </a:r>
          </a:p>
          <a:p>
            <a:r>
              <a:rPr lang="en-US" dirty="0"/>
              <a:t>Software system meets its requirements and user expectations and does not fail in an unacceptable manner. Each test type addresses a specific testing requirement.</a:t>
            </a:r>
          </a:p>
          <a:p>
            <a:pPr marL="0" indent="0">
              <a:buNone/>
            </a:pPr>
            <a:endParaRPr lang="en-US" dirty="0"/>
          </a:p>
          <a:p>
            <a:pPr marL="0" indent="0">
              <a:buNone/>
            </a:pPr>
            <a:r>
              <a:rPr lang="en-US" b="1" dirty="0"/>
              <a:t>Unit testing</a:t>
            </a:r>
          </a:p>
          <a:p>
            <a:pPr marL="0" indent="0">
              <a:buNone/>
            </a:pPr>
            <a:r>
              <a:rPr lang="en-US" b="1" dirty="0"/>
              <a:t>      </a:t>
            </a:r>
            <a:r>
              <a:rPr lang="en-US" dirty="0"/>
              <a:t>Unit testing involves the design of test cases that validate that the internal program logic is functioning properly,       and that program inputs produce valid outputs. </a:t>
            </a:r>
          </a:p>
          <a:p>
            <a:pPr marL="0" indent="0">
              <a:buNone/>
            </a:pPr>
            <a:r>
              <a:rPr lang="en-US" dirty="0"/>
              <a:t>       It is the testing of individual software units of the application .it is done after the completion of an individual unit before </a:t>
            </a:r>
            <a:r>
              <a:rPr lang="en-US" dirty="0" err="1"/>
              <a:t>integration.Unit</a:t>
            </a:r>
            <a:r>
              <a:rPr lang="en-US" dirty="0"/>
              <a:t> tests perform basic tests at component level and test a specific business process, application.</a:t>
            </a:r>
          </a:p>
          <a:p>
            <a:pPr marL="0" indent="0">
              <a:buNone/>
            </a:pPr>
            <a:endParaRPr lang="en-US" dirty="0"/>
          </a:p>
          <a:p>
            <a:pPr marL="0" indent="0">
              <a:buNone/>
            </a:pPr>
            <a:r>
              <a:rPr lang="en-US" b="1" dirty="0"/>
              <a:t>Integration testing</a:t>
            </a:r>
          </a:p>
          <a:p>
            <a:pPr marL="0" indent="0">
              <a:buNone/>
            </a:pPr>
            <a:r>
              <a:rPr lang="en-US" dirty="0"/>
              <a:t>        Integration tests are designed to test integrated software components to determine if they actually run as one program.  Testing is event driven and is more concerned with the basic outcome of screens or fields.</a:t>
            </a:r>
          </a:p>
          <a:p>
            <a:pPr marL="0" indent="0">
              <a:buNone/>
            </a:pPr>
            <a:r>
              <a:rPr lang="en-US" dirty="0"/>
              <a:t>        Integration tests demonstrate that although the components were individually satisfaction, the combination of components is correct and consistent. Integration testing is specifically aimed at exposing the problems that arise from the combination of components.</a:t>
            </a:r>
          </a:p>
          <a:p>
            <a:pPr marL="0" indent="0">
              <a:buNone/>
            </a:pPr>
            <a:r>
              <a:rPr lang="en-US" dirty="0"/>
              <a:t>  </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645B5EC-4374-4F8F-BD3F-B8922252F22A}"/>
                  </a:ext>
                </a:extLst>
              </p14:cNvPr>
              <p14:cNvContentPartPr/>
              <p14:nvPr/>
            </p14:nvContentPartPr>
            <p14:xfrm>
              <a:off x="1172940" y="3101220"/>
              <a:ext cx="360" cy="360"/>
            </p14:xfrm>
          </p:contentPart>
        </mc:Choice>
        <mc:Fallback xmlns="">
          <p:pic>
            <p:nvPicPr>
              <p:cNvPr id="7" name="Ink 6">
                <a:extLst>
                  <a:ext uri="{FF2B5EF4-FFF2-40B4-BE49-F238E27FC236}">
                    <a16:creationId xmlns:a16="http://schemas.microsoft.com/office/drawing/2014/main" id="{2645B5EC-4374-4F8F-BD3F-B8922252F22A}"/>
                  </a:ext>
                </a:extLst>
              </p:cNvPr>
              <p:cNvPicPr/>
              <p:nvPr/>
            </p:nvPicPr>
            <p:blipFill>
              <a:blip r:embed="rId3"/>
              <a:stretch>
                <a:fillRect/>
              </a:stretch>
            </p:blipFill>
            <p:spPr>
              <a:xfrm>
                <a:off x="1155300" y="30832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6E8608F5-9A80-415C-983A-49158B5E4801}"/>
                  </a:ext>
                </a:extLst>
              </p14:cNvPr>
              <p14:cNvContentPartPr/>
              <p14:nvPr/>
            </p14:nvContentPartPr>
            <p14:xfrm>
              <a:off x="1249260" y="5029020"/>
              <a:ext cx="360" cy="360"/>
            </p14:xfrm>
          </p:contentPart>
        </mc:Choice>
        <mc:Fallback xmlns="">
          <p:pic>
            <p:nvPicPr>
              <p:cNvPr id="10" name="Ink 9">
                <a:extLst>
                  <a:ext uri="{FF2B5EF4-FFF2-40B4-BE49-F238E27FC236}">
                    <a16:creationId xmlns:a16="http://schemas.microsoft.com/office/drawing/2014/main" id="{6E8608F5-9A80-415C-983A-49158B5E4801}"/>
                  </a:ext>
                </a:extLst>
              </p:cNvPr>
              <p:cNvPicPr/>
              <p:nvPr/>
            </p:nvPicPr>
            <p:blipFill>
              <a:blip r:embed="rId3"/>
              <a:stretch>
                <a:fillRect/>
              </a:stretch>
            </p:blipFill>
            <p:spPr>
              <a:xfrm>
                <a:off x="1231620" y="50110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8CD35B71-4720-4B65-9401-B73A7B3F3D23}"/>
                  </a:ext>
                </a:extLst>
              </p14:cNvPr>
              <p14:cNvContentPartPr/>
              <p14:nvPr/>
            </p14:nvContentPartPr>
            <p14:xfrm>
              <a:off x="1188420" y="3535380"/>
              <a:ext cx="360" cy="360"/>
            </p14:xfrm>
          </p:contentPart>
        </mc:Choice>
        <mc:Fallback xmlns="">
          <p:pic>
            <p:nvPicPr>
              <p:cNvPr id="18" name="Ink 17">
                <a:extLst>
                  <a:ext uri="{FF2B5EF4-FFF2-40B4-BE49-F238E27FC236}">
                    <a16:creationId xmlns:a16="http://schemas.microsoft.com/office/drawing/2014/main" id="{8CD35B71-4720-4B65-9401-B73A7B3F3D23}"/>
                  </a:ext>
                </a:extLst>
              </p:cNvPr>
              <p:cNvPicPr/>
              <p:nvPr/>
            </p:nvPicPr>
            <p:blipFill>
              <a:blip r:embed="rId3"/>
              <a:stretch>
                <a:fillRect/>
              </a:stretch>
            </p:blipFill>
            <p:spPr>
              <a:xfrm>
                <a:off x="1170780" y="35173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9CBC4553-2BC5-4B5B-9D15-A857555E2FC5}"/>
                  </a:ext>
                </a:extLst>
              </p14:cNvPr>
              <p14:cNvContentPartPr/>
              <p14:nvPr/>
            </p14:nvContentPartPr>
            <p14:xfrm>
              <a:off x="1226220" y="4571820"/>
              <a:ext cx="360" cy="360"/>
            </p14:xfrm>
          </p:contentPart>
        </mc:Choice>
        <mc:Fallback xmlns="">
          <p:pic>
            <p:nvPicPr>
              <p:cNvPr id="19" name="Ink 18">
                <a:extLst>
                  <a:ext uri="{FF2B5EF4-FFF2-40B4-BE49-F238E27FC236}">
                    <a16:creationId xmlns:a16="http://schemas.microsoft.com/office/drawing/2014/main" id="{9CBC4553-2BC5-4B5B-9D15-A857555E2FC5}"/>
                  </a:ext>
                </a:extLst>
              </p:cNvPr>
              <p:cNvPicPr/>
              <p:nvPr/>
            </p:nvPicPr>
            <p:blipFill>
              <a:blip r:embed="rId3"/>
              <a:stretch>
                <a:fillRect/>
              </a:stretch>
            </p:blipFill>
            <p:spPr>
              <a:xfrm>
                <a:off x="1208580" y="4553820"/>
                <a:ext cx="36000" cy="36000"/>
              </a:xfrm>
              <a:prstGeom prst="rect">
                <a:avLst/>
              </a:prstGeom>
            </p:spPr>
          </p:pic>
        </mc:Fallback>
      </mc:AlternateContent>
    </p:spTree>
    <p:extLst>
      <p:ext uri="{BB962C8B-B14F-4D97-AF65-F5344CB8AC3E}">
        <p14:creationId xmlns:p14="http://schemas.microsoft.com/office/powerpoint/2010/main" val="378473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680F-7E77-47B3-9148-41638EBA590E}"/>
              </a:ext>
            </a:extLst>
          </p:cNvPr>
          <p:cNvSpPr>
            <a:spLocks noGrp="1"/>
          </p:cNvSpPr>
          <p:nvPr>
            <p:ph type="title"/>
          </p:nvPr>
        </p:nvSpPr>
        <p:spPr>
          <a:xfrm>
            <a:off x="4311737" y="561839"/>
            <a:ext cx="3047821" cy="1325563"/>
          </a:xfrm>
        </p:spPr>
        <p:txBody>
          <a:bodyPr>
            <a:normAutofit/>
          </a:bodyPr>
          <a:lstStyle/>
          <a:p>
            <a:r>
              <a:rPr lang="en-US" sz="4000" dirty="0">
                <a:solidFill>
                  <a:schemeClr val="tx2"/>
                </a:solidFill>
                <a:latin typeface="Algerian" panose="04020705040A02060702" pitchFamily="82" charset="0"/>
              </a:rPr>
              <a:t>RESULTS</a:t>
            </a:r>
            <a:endParaRPr lang="en-IN" sz="4000" dirty="0">
              <a:solidFill>
                <a:schemeClr val="tx2"/>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8F3F81FC-B638-4335-8774-C6237C9B855C}"/>
              </a:ext>
            </a:extLst>
          </p:cNvPr>
          <p:cNvPicPr>
            <a:picLocks noGrp="1" noChangeAspect="1"/>
          </p:cNvPicPr>
          <p:nvPr>
            <p:ph idx="1"/>
          </p:nvPr>
        </p:nvPicPr>
        <p:blipFill>
          <a:blip r:embed="rId2"/>
          <a:stretch>
            <a:fillRect/>
          </a:stretch>
        </p:blipFill>
        <p:spPr>
          <a:xfrm>
            <a:off x="135615" y="3772709"/>
            <a:ext cx="4176122" cy="2840855"/>
          </a:xfrm>
          <a:prstGeom prst="rect">
            <a:avLst/>
          </a:prstGeom>
        </p:spPr>
      </p:pic>
      <p:pic>
        <p:nvPicPr>
          <p:cNvPr id="5" name="Picture 4">
            <a:extLst>
              <a:ext uri="{FF2B5EF4-FFF2-40B4-BE49-F238E27FC236}">
                <a16:creationId xmlns:a16="http://schemas.microsoft.com/office/drawing/2014/main" id="{43C666A9-5040-4660-88B5-C8097B4AE058}"/>
              </a:ext>
            </a:extLst>
          </p:cNvPr>
          <p:cNvPicPr>
            <a:picLocks noChangeAspect="1"/>
          </p:cNvPicPr>
          <p:nvPr/>
        </p:nvPicPr>
        <p:blipFill>
          <a:blip r:embed="rId3"/>
          <a:stretch>
            <a:fillRect/>
          </a:stretch>
        </p:blipFill>
        <p:spPr>
          <a:xfrm>
            <a:off x="7531319" y="1453450"/>
            <a:ext cx="4075561" cy="2974575"/>
          </a:xfrm>
          <a:prstGeom prst="rect">
            <a:avLst/>
          </a:prstGeom>
        </p:spPr>
      </p:pic>
      <p:sp>
        <p:nvSpPr>
          <p:cNvPr id="7" name="TextBox 6">
            <a:extLst>
              <a:ext uri="{FF2B5EF4-FFF2-40B4-BE49-F238E27FC236}">
                <a16:creationId xmlns:a16="http://schemas.microsoft.com/office/drawing/2014/main" id="{28C52C8C-6D1F-415A-A9E3-C18ABD215CA1}"/>
              </a:ext>
            </a:extLst>
          </p:cNvPr>
          <p:cNvSpPr txBox="1"/>
          <p:nvPr/>
        </p:nvSpPr>
        <p:spPr>
          <a:xfrm>
            <a:off x="249190" y="2998688"/>
            <a:ext cx="1927860" cy="400110"/>
          </a:xfrm>
          <a:prstGeom prst="rect">
            <a:avLst/>
          </a:prstGeom>
          <a:noFill/>
        </p:spPr>
        <p:txBody>
          <a:bodyPr wrap="square">
            <a:spAutoFit/>
          </a:bodyPr>
          <a:lstStyle/>
          <a:p>
            <a:r>
              <a:rPr lang="en-IN" sz="2000" dirty="0"/>
              <a:t>Random forest</a:t>
            </a:r>
          </a:p>
        </p:txBody>
      </p:sp>
      <p:sp>
        <p:nvSpPr>
          <p:cNvPr id="9" name="TextBox 8">
            <a:extLst>
              <a:ext uri="{FF2B5EF4-FFF2-40B4-BE49-F238E27FC236}">
                <a16:creationId xmlns:a16="http://schemas.microsoft.com/office/drawing/2014/main" id="{F677DBB6-0005-4FB2-8E72-368B5CD49BDF}"/>
              </a:ext>
            </a:extLst>
          </p:cNvPr>
          <p:cNvSpPr txBox="1"/>
          <p:nvPr/>
        </p:nvSpPr>
        <p:spPr>
          <a:xfrm>
            <a:off x="9905029" y="824510"/>
            <a:ext cx="2141220" cy="400110"/>
          </a:xfrm>
          <a:prstGeom prst="rect">
            <a:avLst/>
          </a:prstGeom>
          <a:noFill/>
        </p:spPr>
        <p:txBody>
          <a:bodyPr wrap="square">
            <a:spAutoFit/>
          </a:bodyPr>
          <a:lstStyle/>
          <a:p>
            <a:r>
              <a:rPr lang="en-IN" sz="2000" dirty="0"/>
              <a:t>Logistic regression</a:t>
            </a:r>
          </a:p>
        </p:txBody>
      </p:sp>
      <p:pic>
        <p:nvPicPr>
          <p:cNvPr id="3" name="Picture 2">
            <a:extLst>
              <a:ext uri="{FF2B5EF4-FFF2-40B4-BE49-F238E27FC236}">
                <a16:creationId xmlns:a16="http://schemas.microsoft.com/office/drawing/2014/main" id="{83C77510-0ED5-4D22-ABFC-9F5C06BB482C}"/>
              </a:ext>
            </a:extLst>
          </p:cNvPr>
          <p:cNvPicPr>
            <a:picLocks noChangeAspect="1"/>
          </p:cNvPicPr>
          <p:nvPr/>
        </p:nvPicPr>
        <p:blipFill>
          <a:blip r:embed="rId4"/>
          <a:stretch>
            <a:fillRect/>
          </a:stretch>
        </p:blipFill>
        <p:spPr>
          <a:xfrm>
            <a:off x="4391365" y="2273858"/>
            <a:ext cx="3047821" cy="2840855"/>
          </a:xfrm>
          <a:prstGeom prst="rect">
            <a:avLst/>
          </a:prstGeom>
        </p:spPr>
      </p:pic>
    </p:spTree>
    <p:extLst>
      <p:ext uri="{BB962C8B-B14F-4D97-AF65-F5344CB8AC3E}">
        <p14:creationId xmlns:p14="http://schemas.microsoft.com/office/powerpoint/2010/main" val="110598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1D64-2A37-4504-AFC8-5087F6685B83}"/>
              </a:ext>
            </a:extLst>
          </p:cNvPr>
          <p:cNvSpPr>
            <a:spLocks noGrp="1"/>
          </p:cNvSpPr>
          <p:nvPr>
            <p:ph type="title"/>
          </p:nvPr>
        </p:nvSpPr>
        <p:spPr>
          <a:xfrm>
            <a:off x="868680" y="457200"/>
            <a:ext cx="3932237" cy="1600200"/>
          </a:xfrm>
        </p:spPr>
        <p:txBody>
          <a:bodyPr/>
          <a:lstStyle/>
          <a:p>
            <a:r>
              <a:rPr lang="en-IN" b="1" dirty="0">
                <a:solidFill>
                  <a:srgbClr val="44546A"/>
                </a:solidFill>
                <a:latin typeface="Algerian" panose="04020705040A02060702" pitchFamily="82" charset="0"/>
                <a:ea typeface="+mn-ea"/>
                <a:cs typeface="Times New Roman" pitchFamily="18" charset="0"/>
              </a:rPr>
              <a:t>      </a:t>
            </a:r>
            <a:r>
              <a:rPr kumimoji="0" lang="en-IN" sz="3200" b="1" i="0" u="none" strike="noStrike" kern="1200" cap="none" spc="0" normalizeH="0" baseline="0" noProof="0" dirty="0">
                <a:ln>
                  <a:noFill/>
                </a:ln>
                <a:solidFill>
                  <a:srgbClr val="44546A"/>
                </a:solidFill>
                <a:effectLst/>
                <a:uLnTx/>
                <a:uFillTx/>
                <a:latin typeface="Algerian" panose="04020705040A02060702" pitchFamily="82" charset="0"/>
                <a:ea typeface="+mn-ea"/>
                <a:cs typeface="Times New Roman" pitchFamily="18" charset="0"/>
              </a:rPr>
              <a:t>Future Scope</a:t>
            </a:r>
            <a:br>
              <a:rPr lang="en-IN" sz="3200" dirty="0"/>
            </a:br>
            <a:endParaRPr lang="en-IN" dirty="0"/>
          </a:p>
        </p:txBody>
      </p:sp>
      <p:sp>
        <p:nvSpPr>
          <p:cNvPr id="4" name="Text Placeholder 3">
            <a:extLst>
              <a:ext uri="{FF2B5EF4-FFF2-40B4-BE49-F238E27FC236}">
                <a16:creationId xmlns:a16="http://schemas.microsoft.com/office/drawing/2014/main" id="{F6B78D0C-4E37-4CD8-AA79-E7F489A64994}"/>
              </a:ext>
            </a:extLst>
          </p:cNvPr>
          <p:cNvSpPr>
            <a:spLocks noGrp="1"/>
          </p:cNvSpPr>
          <p:nvPr>
            <p:ph type="body" sz="half" idx="2"/>
          </p:nvPr>
        </p:nvSpPr>
        <p:spPr>
          <a:xfrm>
            <a:off x="419100" y="1905000"/>
            <a:ext cx="5676899" cy="4236720"/>
          </a:xfrm>
        </p:spPr>
        <p:txBody>
          <a:bodyPr/>
          <a:lstStyle/>
          <a:p>
            <a:r>
              <a:rPr lang="en-US" sz="1800" dirty="0">
                <a:solidFill>
                  <a:srgbClr val="000000"/>
                </a:solidFill>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echnology changes can be added to know the pattern of fraudulent transactions and alert the respective card holders and bankers when fraud activity is identified.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dataset available on day to day processing may become outdated, it is compulsory to have updated data for effective fraud behavior identification.</a:t>
            </a:r>
          </a:p>
          <a:p>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To this extent, the incremental approach is necessary in making the system to learn from past as well as present data and capable of handling the both.</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14" name="Picture Placeholder 13">
            <a:extLst>
              <a:ext uri="{FF2B5EF4-FFF2-40B4-BE49-F238E27FC236}">
                <a16:creationId xmlns:a16="http://schemas.microsoft.com/office/drawing/2014/main" id="{B0AF36BA-A99E-449E-AB57-EE5E546A441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062" r="13062"/>
          <a:stretch>
            <a:fillRect/>
          </a:stretch>
        </p:blipFill>
        <p:spPr>
          <a:xfrm>
            <a:off x="6606540" y="1760220"/>
            <a:ext cx="4748848" cy="4100830"/>
          </a:xfrm>
        </p:spPr>
      </p:pic>
    </p:spTree>
    <p:extLst>
      <p:ext uri="{BB962C8B-B14F-4D97-AF65-F5344CB8AC3E}">
        <p14:creationId xmlns:p14="http://schemas.microsoft.com/office/powerpoint/2010/main" val="149731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541538" y="744223"/>
            <a:ext cx="3027284" cy="452760"/>
          </a:xfrm>
        </p:spPr>
        <p:txBody>
          <a:bodyPr>
            <a:normAutofit fontScale="90000"/>
          </a:bodyPr>
          <a:lstStyle/>
          <a:p>
            <a:r>
              <a:rPr lang="en-US" sz="3600" dirty="0">
                <a:solidFill>
                  <a:srgbClr val="002060"/>
                </a:solidFill>
                <a:latin typeface="Algerian" panose="04020705040A02060702" pitchFamily="82" charset="0"/>
              </a:rPr>
              <a:t>CONCLUSION</a:t>
            </a:r>
            <a:endParaRPr lang="en-IN" sz="3600" dirty="0">
              <a:solidFill>
                <a:srgbClr val="002060"/>
              </a:solidFill>
              <a:latin typeface="Algerian" panose="04020705040A02060702" pitchFamily="82" charset="0"/>
            </a:endParaRPr>
          </a:p>
        </p:txBody>
      </p:sp>
      <p:sp>
        <p:nvSpPr>
          <p:cNvPr id="14" name="Rectangle: Diagonal Corners Snipped 13">
            <a:extLst>
              <a:ext uri="{FF2B5EF4-FFF2-40B4-BE49-F238E27FC236}">
                <a16:creationId xmlns:a16="http://schemas.microsoft.com/office/drawing/2014/main" id="{2E18BE7D-600B-42B7-84AA-E4753A9CC8DB}"/>
              </a:ext>
            </a:extLst>
          </p:cNvPr>
          <p:cNvSpPr/>
          <p:nvPr/>
        </p:nvSpPr>
        <p:spPr>
          <a:xfrm>
            <a:off x="1359247" y="1521707"/>
            <a:ext cx="9108489" cy="4234648"/>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This system is capable of providing most of the essential features required to detect  fraudulent and legitimate transactions. </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Random forest algorithm will perform  better with a larger number of training data.</a:t>
            </a:r>
          </a:p>
        </p:txBody>
      </p:sp>
      <p:sp>
        <p:nvSpPr>
          <p:cNvPr id="6" name="Star: 5 Points 5">
            <a:extLst>
              <a:ext uri="{FF2B5EF4-FFF2-40B4-BE49-F238E27FC236}">
                <a16:creationId xmlns:a16="http://schemas.microsoft.com/office/drawing/2014/main" id="{AB000DCC-494C-4D0A-9CDD-30BBCFF1E70A}"/>
              </a:ext>
            </a:extLst>
          </p:cNvPr>
          <p:cNvSpPr/>
          <p:nvPr/>
        </p:nvSpPr>
        <p:spPr>
          <a:xfrm>
            <a:off x="1645328" y="3025955"/>
            <a:ext cx="66732" cy="7102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DEB59252-FD69-4FEF-91D4-21D8B9C4C511}"/>
              </a:ext>
            </a:extLst>
          </p:cNvPr>
          <p:cNvSpPr/>
          <p:nvPr/>
        </p:nvSpPr>
        <p:spPr>
          <a:xfrm>
            <a:off x="1646658" y="3854240"/>
            <a:ext cx="66732" cy="7102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251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8860A4-64A6-48CB-AAE2-A677041EF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11" y="-145241"/>
            <a:ext cx="12817033" cy="7472573"/>
          </a:xfrm>
          <a:prstGeom prst="rect">
            <a:avLst/>
          </a:prstGeom>
        </p:spPr>
      </p:pic>
      <p:sp>
        <p:nvSpPr>
          <p:cNvPr id="9" name="Rectangle 8">
            <a:extLst>
              <a:ext uri="{FF2B5EF4-FFF2-40B4-BE49-F238E27FC236}">
                <a16:creationId xmlns:a16="http://schemas.microsoft.com/office/drawing/2014/main" id="{2B1056C0-2338-4C8D-A008-049C504D356B}"/>
              </a:ext>
            </a:extLst>
          </p:cNvPr>
          <p:cNvSpPr/>
          <p:nvPr/>
        </p:nvSpPr>
        <p:spPr>
          <a:xfrm>
            <a:off x="-573411" y="-145242"/>
            <a:ext cx="12817033" cy="7472573"/>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6000" b="0" i="0" u="none" strike="noStrike" kern="1200" cap="none" spc="0" normalizeH="0" baseline="0" noProof="0" dirty="0">
                <a:ln>
                  <a:noFill/>
                </a:ln>
                <a:solidFill>
                  <a:schemeClr val="bg1"/>
                </a:solidFill>
                <a:effectLst/>
                <a:uLnTx/>
                <a:uFillTx/>
                <a:latin typeface="Lucida Handwriting" panose="03010101010101010101" pitchFamily="66" charset="0"/>
              </a:rPr>
              <a:t>Thank you</a:t>
            </a:r>
            <a:endParaRPr lang="en-IN" dirty="0">
              <a:solidFill>
                <a:schemeClr val="bg1"/>
              </a:solidFill>
              <a:latin typeface="Lucida Handwriting" panose="03010101010101010101" pitchFamily="66" charset="0"/>
            </a:endParaRPr>
          </a:p>
        </p:txBody>
      </p:sp>
    </p:spTree>
    <p:extLst>
      <p:ext uri="{BB962C8B-B14F-4D97-AF65-F5344CB8AC3E}">
        <p14:creationId xmlns:p14="http://schemas.microsoft.com/office/powerpoint/2010/main" val="248894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97C489B-E281-47B9-9480-94FD22CAA42F}"/>
                  </a:ext>
                </a:extLst>
              </p14:cNvPr>
              <p14:cNvContentPartPr/>
              <p14:nvPr/>
            </p14:nvContentPartPr>
            <p14:xfrm>
              <a:off x="-479607" y="3568593"/>
              <a:ext cx="360" cy="360"/>
            </p14:xfrm>
          </p:contentPart>
        </mc:Choice>
        <mc:Fallback xmlns="">
          <p:pic>
            <p:nvPicPr>
              <p:cNvPr id="2" name="Ink 1">
                <a:extLst>
                  <a:ext uri="{FF2B5EF4-FFF2-40B4-BE49-F238E27FC236}">
                    <a16:creationId xmlns:a16="http://schemas.microsoft.com/office/drawing/2014/main" id="{C97C489B-E281-47B9-9480-94FD22CAA42F}"/>
                  </a:ext>
                </a:extLst>
              </p:cNvPr>
              <p:cNvPicPr/>
              <p:nvPr/>
            </p:nvPicPr>
            <p:blipFill>
              <a:blip r:embed="rId4"/>
              <a:stretch>
                <a:fillRect/>
              </a:stretch>
            </p:blipFill>
            <p:spPr>
              <a:xfrm>
                <a:off x="-551607" y="3424953"/>
                <a:ext cx="144000" cy="288000"/>
              </a:xfrm>
              <a:prstGeom prst="rect">
                <a:avLst/>
              </a:prstGeom>
            </p:spPr>
          </p:pic>
        </mc:Fallback>
      </mc:AlternateContent>
      <p:pic>
        <p:nvPicPr>
          <p:cNvPr id="16" name="Picture 15">
            <a:extLst>
              <a:ext uri="{FF2B5EF4-FFF2-40B4-BE49-F238E27FC236}">
                <a16:creationId xmlns:a16="http://schemas.microsoft.com/office/drawing/2014/main" id="{00A8DD60-7BED-4691-AC9E-47EED265CB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881" y="346160"/>
            <a:ext cx="8940079" cy="6196520"/>
          </a:xfrm>
          <a:prstGeom prst="rect">
            <a:avLst/>
          </a:prstGeom>
        </p:spPr>
      </p:pic>
      <p:pic>
        <p:nvPicPr>
          <p:cNvPr id="19" name="Picture 18">
            <a:extLst>
              <a:ext uri="{FF2B5EF4-FFF2-40B4-BE49-F238E27FC236}">
                <a16:creationId xmlns:a16="http://schemas.microsoft.com/office/drawing/2014/main" id="{0A13F723-BB3F-405A-AB09-F615141A1541}"/>
              </a:ext>
            </a:extLst>
          </p:cNvPr>
          <p:cNvPicPr>
            <a:picLocks noChangeAspect="1"/>
          </p:cNvPicPr>
          <p:nvPr/>
        </p:nvPicPr>
        <p:blipFill>
          <a:blip r:embed="rId6"/>
          <a:stretch>
            <a:fillRect/>
          </a:stretch>
        </p:blipFill>
        <p:spPr>
          <a:xfrm>
            <a:off x="0" y="0"/>
            <a:ext cx="12182535" cy="6858000"/>
          </a:xfrm>
          <a:prstGeom prst="rect">
            <a:avLst/>
          </a:prstGeom>
        </p:spPr>
      </p:pic>
      <p:sp>
        <p:nvSpPr>
          <p:cNvPr id="21" name="TextBox 20">
            <a:extLst>
              <a:ext uri="{FF2B5EF4-FFF2-40B4-BE49-F238E27FC236}">
                <a16:creationId xmlns:a16="http://schemas.microsoft.com/office/drawing/2014/main" id="{F54F5E91-975E-4CDF-A2D5-E909749D44C3}"/>
              </a:ext>
            </a:extLst>
          </p:cNvPr>
          <p:cNvSpPr txBox="1"/>
          <p:nvPr/>
        </p:nvSpPr>
        <p:spPr>
          <a:xfrm>
            <a:off x="2179302" y="954123"/>
            <a:ext cx="7143235" cy="4980594"/>
          </a:xfrm>
          <a:prstGeom prst="rect">
            <a:avLst/>
          </a:prstGeom>
          <a:noFill/>
        </p:spPr>
        <p:txBody>
          <a:bodyPr wrap="square">
            <a:spAutoFit/>
          </a:bodyPr>
          <a:lstStyle/>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Now a day’s online transactions have become an important and  necessary part of our lives. It is vital that credit card companies are able to identify fraudulent credit card transactions so that customers are not charged for items that they did not purchase.</a:t>
            </a:r>
            <a:endParaRPr lang="en-IN" sz="2000" dirty="0">
              <a:solidFill>
                <a:schemeClr val="bg1"/>
              </a:solidFill>
              <a:effectLst/>
            </a:endParaRPr>
          </a:p>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 frequency of transactions is increasing, number of fraudulent transactions are also increasing rapidly. Such problems can be tackled with Machine Learning with its algorithms.</a:t>
            </a:r>
          </a:p>
          <a:p>
            <a:pPr marL="0" algn="l" rtl="0" eaLnBrk="1" latinLnBrk="0" hangingPunct="1">
              <a:lnSpc>
                <a:spcPct val="115000"/>
              </a:lnSpc>
              <a:spcBef>
                <a:spcPts val="0"/>
              </a:spcBef>
              <a:spcAft>
                <a:spcPts val="800"/>
              </a:spcAft>
              <a:tabLst>
                <a:tab pos="7781925" algn="l"/>
              </a:tabLst>
            </a:pPr>
            <a:r>
              <a:rPr lang="en-US"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Credit Card Fraud Detection Problem includes modelling past credit card transactions with the data of the ones that turned out to be fraud. This model is then used to recognize whether a new transaction is fraudulent or not.</a:t>
            </a:r>
            <a:endParaRPr lang="en-IN" sz="2000" dirty="0">
              <a:solidFill>
                <a:schemeClr val="bg1"/>
              </a:solidFill>
              <a:effectLst/>
            </a:endParaRPr>
          </a:p>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This project intends to illustrate the modelling of a data set using machine learning with Credit Card Fraud Detection. </a:t>
            </a:r>
            <a:endParaRPr lang="en-IN" sz="2000" dirty="0">
              <a:solidFill>
                <a:schemeClr val="bg1"/>
              </a:solidFill>
              <a:effectLst/>
            </a:endParaRPr>
          </a:p>
        </p:txBody>
      </p:sp>
      <p:sp>
        <p:nvSpPr>
          <p:cNvPr id="11" name="TextBox 10">
            <a:extLst>
              <a:ext uri="{FF2B5EF4-FFF2-40B4-BE49-F238E27FC236}">
                <a16:creationId xmlns:a16="http://schemas.microsoft.com/office/drawing/2014/main" id="{6BE30A5D-8493-4B63-9C35-4516AC7C2068}"/>
              </a:ext>
            </a:extLst>
          </p:cNvPr>
          <p:cNvSpPr txBox="1"/>
          <p:nvPr/>
        </p:nvSpPr>
        <p:spPr>
          <a:xfrm>
            <a:off x="6091267" y="243992"/>
            <a:ext cx="6603637" cy="710131"/>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40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rPr>
              <a:t>Abstract</a:t>
            </a:r>
            <a:endParaRPr kumimoji="0" lang="en-IN" sz="4000" b="0" i="0" u="none" strike="noStrike" kern="1200" cap="none" spc="0" normalizeH="0" baseline="0" noProof="0" dirty="0">
              <a:ln>
                <a:noFill/>
              </a:ln>
              <a:solidFill>
                <a:prstClr val="white"/>
              </a:solidFill>
              <a:effectLst/>
              <a:uLnTx/>
              <a:uFillTx/>
              <a:latin typeface="Algerian" panose="04020705040A02060702" pitchFamily="82"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121BB98-70EF-4CB7-BB35-7A84057D5D84}"/>
                  </a:ext>
                </a:extLst>
              </p14:cNvPr>
              <p14:cNvContentPartPr/>
              <p14:nvPr/>
            </p14:nvContentPartPr>
            <p14:xfrm>
              <a:off x="2087381" y="1233633"/>
              <a:ext cx="360" cy="360"/>
            </p14:xfrm>
          </p:contentPart>
        </mc:Choice>
        <mc:Fallback xmlns="">
          <p:pic>
            <p:nvPicPr>
              <p:cNvPr id="8" name="Ink 7">
                <a:extLst>
                  <a:ext uri="{FF2B5EF4-FFF2-40B4-BE49-F238E27FC236}">
                    <a16:creationId xmlns:a16="http://schemas.microsoft.com/office/drawing/2014/main" id="{F121BB98-70EF-4CB7-BB35-7A84057D5D84}"/>
                  </a:ext>
                </a:extLst>
              </p:cNvPr>
              <p:cNvPicPr/>
              <p:nvPr/>
            </p:nvPicPr>
            <p:blipFill>
              <a:blip r:embed="rId8"/>
              <a:stretch>
                <a:fillRect/>
              </a:stretch>
            </p:blipFill>
            <p:spPr>
              <a:xfrm>
                <a:off x="2051381" y="11976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DE9F341-EFE4-48E4-8177-24E6F51A1379}"/>
                  </a:ext>
                </a:extLst>
              </p14:cNvPr>
              <p14:cNvContentPartPr/>
              <p14:nvPr/>
            </p14:nvContentPartPr>
            <p14:xfrm>
              <a:off x="2059228" y="2707113"/>
              <a:ext cx="360" cy="360"/>
            </p14:xfrm>
          </p:contentPart>
        </mc:Choice>
        <mc:Fallback xmlns="">
          <p:pic>
            <p:nvPicPr>
              <p:cNvPr id="9" name="Ink 8">
                <a:extLst>
                  <a:ext uri="{FF2B5EF4-FFF2-40B4-BE49-F238E27FC236}">
                    <a16:creationId xmlns:a16="http://schemas.microsoft.com/office/drawing/2014/main" id="{CDE9F341-EFE4-48E4-8177-24E6F51A1379}"/>
                  </a:ext>
                </a:extLst>
              </p:cNvPr>
              <p:cNvPicPr/>
              <p:nvPr/>
            </p:nvPicPr>
            <p:blipFill>
              <a:blip r:embed="rId10"/>
              <a:stretch>
                <a:fillRect/>
              </a:stretch>
            </p:blipFill>
            <p:spPr>
              <a:xfrm>
                <a:off x="2023588" y="267147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9FB86F2-A869-488E-B16F-6F4C12A61179}"/>
                  </a:ext>
                </a:extLst>
              </p14:cNvPr>
              <p14:cNvContentPartPr/>
              <p14:nvPr/>
            </p14:nvContentPartPr>
            <p14:xfrm>
              <a:off x="2087381" y="3897136"/>
              <a:ext cx="360" cy="360"/>
            </p14:xfrm>
          </p:contentPart>
        </mc:Choice>
        <mc:Fallback xmlns="">
          <p:pic>
            <p:nvPicPr>
              <p:cNvPr id="10" name="Ink 9">
                <a:extLst>
                  <a:ext uri="{FF2B5EF4-FFF2-40B4-BE49-F238E27FC236}">
                    <a16:creationId xmlns:a16="http://schemas.microsoft.com/office/drawing/2014/main" id="{09FB86F2-A869-488E-B16F-6F4C12A61179}"/>
                  </a:ext>
                </a:extLst>
              </p:cNvPr>
              <p:cNvPicPr/>
              <p:nvPr/>
            </p:nvPicPr>
            <p:blipFill>
              <a:blip r:embed="rId10"/>
              <a:stretch>
                <a:fillRect/>
              </a:stretch>
            </p:blipFill>
            <p:spPr>
              <a:xfrm>
                <a:off x="2051381" y="386113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9E7A49C-1988-40BC-B359-A4D88BCDDB0F}"/>
                  </a:ext>
                </a:extLst>
              </p14:cNvPr>
              <p14:cNvContentPartPr/>
              <p14:nvPr/>
            </p14:nvContentPartPr>
            <p14:xfrm>
              <a:off x="2118514" y="5344099"/>
              <a:ext cx="360" cy="360"/>
            </p14:xfrm>
          </p:contentPart>
        </mc:Choice>
        <mc:Fallback xmlns="">
          <p:pic>
            <p:nvPicPr>
              <p:cNvPr id="12" name="Ink 11">
                <a:extLst>
                  <a:ext uri="{FF2B5EF4-FFF2-40B4-BE49-F238E27FC236}">
                    <a16:creationId xmlns:a16="http://schemas.microsoft.com/office/drawing/2014/main" id="{89E7A49C-1988-40BC-B359-A4D88BCDDB0F}"/>
                  </a:ext>
                </a:extLst>
              </p:cNvPr>
              <p:cNvPicPr/>
              <p:nvPr/>
            </p:nvPicPr>
            <p:blipFill>
              <a:blip r:embed="rId10"/>
              <a:stretch>
                <a:fillRect/>
              </a:stretch>
            </p:blipFill>
            <p:spPr>
              <a:xfrm>
                <a:off x="2082514" y="5308099"/>
                <a:ext cx="72000" cy="72000"/>
              </a:xfrm>
              <a:prstGeom prst="rect">
                <a:avLst/>
              </a:prstGeom>
            </p:spPr>
          </p:pic>
        </mc:Fallback>
      </mc:AlternateContent>
    </p:spTree>
    <p:extLst>
      <p:ext uri="{BB962C8B-B14F-4D97-AF65-F5344CB8AC3E}">
        <p14:creationId xmlns:p14="http://schemas.microsoft.com/office/powerpoint/2010/main" val="338944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792479" y="348448"/>
            <a:ext cx="10527289"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800" b="1" u="sng" dirty="0">
                <a:solidFill>
                  <a:srgbClr val="7030A0"/>
                </a:solidFill>
                <a:latin typeface="Algerian" panose="04020705040A02060702" pitchFamily="82" charset="0"/>
              </a:rPr>
              <a:t>EXISTING SYSTEM:</a:t>
            </a:r>
            <a:endParaRPr lang="en-US" sz="2800" dirty="0">
              <a:solidFill>
                <a:schemeClr val="tx1"/>
              </a:solidFill>
              <a:latin typeface="Algerian" panose="04020705040A02060702" pitchFamily="82" charset="0"/>
            </a:endParaRPr>
          </a:p>
          <a:p>
            <a:pPr algn="l"/>
            <a:endParaRPr lang="en-US" sz="2000" dirty="0">
              <a:solidFill>
                <a:schemeClr val="tx1"/>
              </a:solidFill>
            </a:endParaRPr>
          </a:p>
          <a:p>
            <a:pPr algn="l"/>
            <a:r>
              <a:rPr lang="en-US" dirty="0">
                <a:solidFill>
                  <a:srgbClr val="10503F"/>
                </a:solidFill>
              </a:rPr>
              <a:t>In existing system, the K-means clustering model produced a low accuracy. Using K-means there were quite a few non-fraudulent activities, which wrongly got detected as frauds. Therefore, K-means would not be the preferred model, as it doesn’t correctly predict frauds and it also produced a lot of false positives. </a:t>
            </a:r>
          </a:p>
          <a:p>
            <a:pPr algn="l"/>
            <a:endParaRPr lang="en-IN" dirty="0">
              <a:solidFill>
                <a:srgbClr val="10503F"/>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A97CD12-F0D7-4AE6-9A3A-C6E2E70D0383}"/>
                  </a:ext>
                </a:extLst>
              </p14:cNvPr>
              <p14:cNvContentPartPr/>
              <p14:nvPr/>
            </p14:nvContentPartPr>
            <p14:xfrm>
              <a:off x="6134068" y="2414433"/>
              <a:ext cx="360" cy="360"/>
            </p14:xfrm>
          </p:contentPart>
        </mc:Choice>
        <mc:Fallback xmlns="">
          <p:pic>
            <p:nvPicPr>
              <p:cNvPr id="4" name="Ink 3">
                <a:extLst>
                  <a:ext uri="{FF2B5EF4-FFF2-40B4-BE49-F238E27FC236}">
                    <a16:creationId xmlns:a16="http://schemas.microsoft.com/office/drawing/2014/main" id="{8A97CD12-F0D7-4AE6-9A3A-C6E2E70D0383}"/>
                  </a:ext>
                </a:extLst>
              </p:cNvPr>
              <p:cNvPicPr/>
              <p:nvPr/>
            </p:nvPicPr>
            <p:blipFill>
              <a:blip r:embed="rId3"/>
              <a:stretch>
                <a:fillRect/>
              </a:stretch>
            </p:blipFill>
            <p:spPr>
              <a:xfrm>
                <a:off x="6071068" y="23514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F794A8B-3A29-440D-8E5C-B0BA451F6A73}"/>
                  </a:ext>
                </a:extLst>
              </p14:cNvPr>
              <p14:cNvContentPartPr/>
              <p14:nvPr/>
            </p14:nvContentPartPr>
            <p14:xfrm>
              <a:off x="6089788" y="2476353"/>
              <a:ext cx="360" cy="360"/>
            </p14:xfrm>
          </p:contentPart>
        </mc:Choice>
        <mc:Fallback xmlns="">
          <p:pic>
            <p:nvPicPr>
              <p:cNvPr id="5" name="Ink 4">
                <a:extLst>
                  <a:ext uri="{FF2B5EF4-FFF2-40B4-BE49-F238E27FC236}">
                    <a16:creationId xmlns:a16="http://schemas.microsoft.com/office/drawing/2014/main" id="{AF794A8B-3A29-440D-8E5C-B0BA451F6A73}"/>
                  </a:ext>
                </a:extLst>
              </p:cNvPr>
              <p:cNvPicPr/>
              <p:nvPr/>
            </p:nvPicPr>
            <p:blipFill>
              <a:blip r:embed="rId3"/>
              <a:stretch>
                <a:fillRect/>
              </a:stretch>
            </p:blipFill>
            <p:spPr>
              <a:xfrm>
                <a:off x="6027148" y="2413713"/>
                <a:ext cx="126000" cy="126000"/>
              </a:xfrm>
              <a:prstGeom prst="rect">
                <a:avLst/>
              </a:prstGeom>
            </p:spPr>
          </p:pic>
        </mc:Fallback>
      </mc:AlternateContent>
      <p:sp>
        <p:nvSpPr>
          <p:cNvPr id="8" name="Star: 5 Points 7">
            <a:extLst>
              <a:ext uri="{FF2B5EF4-FFF2-40B4-BE49-F238E27FC236}">
                <a16:creationId xmlns:a16="http://schemas.microsoft.com/office/drawing/2014/main" id="{110BBA9F-1ECE-4BF4-BA28-BA7042179E71}"/>
              </a:ext>
            </a:extLst>
          </p:cNvPr>
          <p:cNvSpPr/>
          <p:nvPr/>
        </p:nvSpPr>
        <p:spPr>
          <a:xfrm flipH="1">
            <a:off x="612559" y="2627684"/>
            <a:ext cx="97654" cy="8888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808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5AB531-D324-48C6-A516-F09EC3A2F7EB}"/>
              </a:ext>
            </a:extLst>
          </p:cNvPr>
          <p:cNvPicPr>
            <a:picLocks noChangeAspect="1"/>
          </p:cNvPicPr>
          <p:nvPr/>
        </p:nvPicPr>
        <p:blipFill>
          <a:blip r:embed="rId2"/>
          <a:stretch>
            <a:fillRect/>
          </a:stretch>
        </p:blipFill>
        <p:spPr>
          <a:xfrm>
            <a:off x="2046349" y="1228301"/>
            <a:ext cx="7797460" cy="853514"/>
          </a:xfrm>
          <a:prstGeom prst="rect">
            <a:avLst/>
          </a:prstGeom>
        </p:spPr>
      </p:pic>
      <p:pic>
        <p:nvPicPr>
          <p:cNvPr id="9" name="Picture 8">
            <a:extLst>
              <a:ext uri="{FF2B5EF4-FFF2-40B4-BE49-F238E27FC236}">
                <a16:creationId xmlns:a16="http://schemas.microsoft.com/office/drawing/2014/main" id="{AC13E5B6-C820-4660-B9C7-D0A776623C4C}"/>
              </a:ext>
            </a:extLst>
          </p:cNvPr>
          <p:cNvPicPr>
            <a:picLocks noChangeAspect="1"/>
          </p:cNvPicPr>
          <p:nvPr/>
        </p:nvPicPr>
        <p:blipFill>
          <a:blip r:embed="rId3"/>
          <a:stretch>
            <a:fillRect/>
          </a:stretch>
        </p:blipFill>
        <p:spPr>
          <a:xfrm>
            <a:off x="1051075" y="2716885"/>
            <a:ext cx="9424575" cy="2121446"/>
          </a:xfrm>
          <a:prstGeom prst="rect">
            <a:avLst/>
          </a:prstGeom>
        </p:spPr>
      </p:pic>
    </p:spTree>
    <p:extLst>
      <p:ext uri="{BB962C8B-B14F-4D97-AF65-F5344CB8AC3E}">
        <p14:creationId xmlns:p14="http://schemas.microsoft.com/office/powerpoint/2010/main" val="17391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txBody>
          <a:bodyPr/>
          <a:lstStyle/>
          <a:p>
            <a:pPr>
              <a:buNone/>
            </a:pPr>
            <a:endParaRPr lang="en-US" b="1" u="sng" dirty="0">
              <a:solidFill>
                <a:srgbClr val="7030A0"/>
              </a:solidFill>
              <a:latin typeface="Algerian" panose="04020705040A02060702" pitchFamily="82" charset="0"/>
            </a:endParaRPr>
          </a:p>
          <a:p>
            <a:pPr>
              <a:buNone/>
            </a:pPr>
            <a:r>
              <a:rPr lang="en-US" b="1" u="sng" dirty="0">
                <a:solidFill>
                  <a:srgbClr val="7030A0"/>
                </a:solidFill>
                <a:latin typeface="Algerian" panose="04020705040A02060702" pitchFamily="82" charset="0"/>
              </a:rPr>
              <a:t>PROPOSED SYSTEM:</a:t>
            </a:r>
          </a:p>
          <a:p>
            <a:pPr marL="0" indent="0">
              <a:buNone/>
            </a:pPr>
            <a:r>
              <a:rPr lang="en-IN" dirty="0">
                <a:solidFill>
                  <a:schemeClr val="tx1"/>
                </a:solidFill>
              </a:rPr>
              <a:t>    </a:t>
            </a:r>
          </a:p>
          <a:p>
            <a:pPr marL="0" indent="0">
              <a:buNone/>
            </a:pPr>
            <a:r>
              <a:rPr lang="en-IN" dirty="0">
                <a:solidFill>
                  <a:schemeClr val="tx1"/>
                </a:solidFill>
              </a:rPr>
              <a:t>                        </a:t>
            </a:r>
          </a:p>
          <a:p>
            <a:r>
              <a:rPr lang="en-US" sz="2400" dirty="0"/>
              <a:t>The proposed system is a machine learning application to detect frauds in credit card transactions using Random Forest algorithm. These algorithms are used to classify the credit card data set and then regression is performed. </a:t>
            </a:r>
          </a:p>
          <a:p>
            <a:r>
              <a:rPr lang="en-US" sz="2400" dirty="0"/>
              <a:t>The Random Forest Algorithm has been found to produce a good estimate of the generalization error and to be resistant to over fitting. This algorithm has been found to produce a good accuracy and precision.</a:t>
            </a:r>
            <a:endParaRPr lang="en-IN" sz="2400" dirty="0"/>
          </a:p>
        </p:txBody>
      </p:sp>
      <p:pic>
        <p:nvPicPr>
          <p:cNvPr id="6" name="Picture 5">
            <a:extLst>
              <a:ext uri="{FF2B5EF4-FFF2-40B4-BE49-F238E27FC236}">
                <a16:creationId xmlns:a16="http://schemas.microsoft.com/office/drawing/2014/main" id="{1D98F8BB-39A5-4950-9526-B0E7498B2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841" y="973777"/>
            <a:ext cx="3270606" cy="2183466"/>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0515E7-88EF-4666-9A12-74C5738BB8E5}"/>
              </a:ext>
            </a:extLst>
          </p:cNvPr>
          <p:cNvSpPr txBox="1"/>
          <p:nvPr/>
        </p:nvSpPr>
        <p:spPr>
          <a:xfrm>
            <a:off x="1520300" y="2113363"/>
            <a:ext cx="8582488" cy="3340402"/>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7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One of the biggest advantages of random forest is its versatility. It can be used for both regression and classification tasks.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7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Random forest algorithm builds multiple decision trees and merges them together to get a more accurate and stable prediction.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7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random forest algorithm also works well when data possess missing values.</a:t>
            </a:r>
            <a:endParaRPr kumimoji="0" lang="en-US" sz="27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7" name="Picture 6">
            <a:extLst>
              <a:ext uri="{FF2B5EF4-FFF2-40B4-BE49-F238E27FC236}">
                <a16:creationId xmlns:a16="http://schemas.microsoft.com/office/drawing/2014/main" id="{BF169FFB-8572-4ED5-A987-589868A451DA}"/>
              </a:ext>
            </a:extLst>
          </p:cNvPr>
          <p:cNvPicPr>
            <a:picLocks noChangeAspect="1"/>
          </p:cNvPicPr>
          <p:nvPr/>
        </p:nvPicPr>
        <p:blipFill>
          <a:blip r:embed="rId2"/>
          <a:stretch>
            <a:fillRect/>
          </a:stretch>
        </p:blipFill>
        <p:spPr>
          <a:xfrm>
            <a:off x="2110951" y="898235"/>
            <a:ext cx="7401185" cy="853514"/>
          </a:xfrm>
          <a:prstGeom prst="rect">
            <a:avLst/>
          </a:prstGeom>
        </p:spPr>
      </p:pic>
    </p:spTree>
    <p:extLst>
      <p:ext uri="{BB962C8B-B14F-4D97-AF65-F5344CB8AC3E}">
        <p14:creationId xmlns:p14="http://schemas.microsoft.com/office/powerpoint/2010/main" val="130168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752965" y="1435035"/>
            <a:ext cx="10686070" cy="5345947"/>
          </a:xfrm>
        </p:spPr>
        <p:txBody>
          <a:bodyPr>
            <a:normAutofit/>
          </a:bodyPr>
          <a:lstStyle/>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	:	Python 3.8</a:t>
            </a:r>
          </a:p>
          <a:p>
            <a:pPr marL="841375" algn="l">
              <a:spcBef>
                <a:spcPts val="720"/>
              </a:spcBef>
              <a:spcAft>
                <a:spcPts val="0"/>
              </a:spcAft>
              <a:tabLst>
                <a:tab pos="2672080" algn="l"/>
                <a:tab pos="312928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IDE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syder,Anaconda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Python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endParaRPr lang="en-US"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Intel i5 core</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	100GB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	4 GB</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grpSp>
        <p:nvGrpSpPr>
          <p:cNvPr id="4" name="Group 3">
            <a:extLst>
              <a:ext uri="{FF2B5EF4-FFF2-40B4-BE49-F238E27FC236}">
                <a16:creationId xmlns:a16="http://schemas.microsoft.com/office/drawing/2014/main" id="{A7971DF4-5874-4A1F-9CF6-8E8601CAE2AC}"/>
              </a:ext>
            </a:extLst>
          </p:cNvPr>
          <p:cNvGrpSpPr/>
          <p:nvPr/>
        </p:nvGrpSpPr>
        <p:grpSpPr>
          <a:xfrm rot="18759428">
            <a:off x="7430064" y="1680685"/>
            <a:ext cx="3243754" cy="3338459"/>
            <a:chOff x="204536" y="1468853"/>
            <a:chExt cx="2875546" cy="2776289"/>
          </a:xfrm>
          <a:blipFill dpi="0" rotWithShape="1">
            <a:blip r:embed="rId2">
              <a:extLst>
                <a:ext uri="{28A0092B-C50C-407E-A947-70E740481C1C}">
                  <a14:useLocalDpi xmlns:a14="http://schemas.microsoft.com/office/drawing/2010/main" val="0"/>
                </a:ext>
              </a:extLst>
            </a:blip>
            <a:srcRect/>
            <a:stretch>
              <a:fillRect/>
            </a:stretch>
          </a:blipFill>
        </p:grpSpPr>
        <p:sp>
          <p:nvSpPr>
            <p:cNvPr id="5" name="Rectangle 4">
              <a:extLst>
                <a:ext uri="{FF2B5EF4-FFF2-40B4-BE49-F238E27FC236}">
                  <a16:creationId xmlns:a16="http://schemas.microsoft.com/office/drawing/2014/main" id="{21EE68DA-56AF-43D4-99C1-7E2EF570D8EC}"/>
                </a:ext>
              </a:extLst>
            </p:cNvPr>
            <p:cNvSpPr/>
            <p:nvPr/>
          </p:nvSpPr>
          <p:spPr>
            <a:xfrm>
              <a:off x="1179094" y="2418346"/>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6" name="Rectangle 5">
              <a:extLst>
                <a:ext uri="{FF2B5EF4-FFF2-40B4-BE49-F238E27FC236}">
                  <a16:creationId xmlns:a16="http://schemas.microsoft.com/office/drawing/2014/main" id="{D7D1F61E-B6A8-4ED4-9EE0-7DB3004A8538}"/>
                </a:ext>
              </a:extLst>
            </p:cNvPr>
            <p:cNvSpPr/>
            <p:nvPr/>
          </p:nvSpPr>
          <p:spPr>
            <a:xfrm>
              <a:off x="1179092" y="3358815"/>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7" name="Rectangle 6">
              <a:extLst>
                <a:ext uri="{FF2B5EF4-FFF2-40B4-BE49-F238E27FC236}">
                  <a16:creationId xmlns:a16="http://schemas.microsoft.com/office/drawing/2014/main" id="{3A9ED7AE-A0D9-4C0E-B176-6120275E2DDE}"/>
                </a:ext>
              </a:extLst>
            </p:cNvPr>
            <p:cNvSpPr/>
            <p:nvPr/>
          </p:nvSpPr>
          <p:spPr>
            <a:xfrm>
              <a:off x="1179091" y="1468853"/>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8" name="Rectangle 7">
              <a:extLst>
                <a:ext uri="{FF2B5EF4-FFF2-40B4-BE49-F238E27FC236}">
                  <a16:creationId xmlns:a16="http://schemas.microsoft.com/office/drawing/2014/main" id="{500C8F20-2FA8-4277-95DB-3A8BE6106976}"/>
                </a:ext>
              </a:extLst>
            </p:cNvPr>
            <p:cNvSpPr/>
            <p:nvPr/>
          </p:nvSpPr>
          <p:spPr>
            <a:xfrm>
              <a:off x="2153651" y="2428371"/>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Rectangle 8">
              <a:extLst>
                <a:ext uri="{FF2B5EF4-FFF2-40B4-BE49-F238E27FC236}">
                  <a16:creationId xmlns:a16="http://schemas.microsoft.com/office/drawing/2014/main" id="{B0A651B4-6860-41F9-AB31-A1A1FA246238}"/>
                </a:ext>
              </a:extLst>
            </p:cNvPr>
            <p:cNvSpPr/>
            <p:nvPr/>
          </p:nvSpPr>
          <p:spPr>
            <a:xfrm>
              <a:off x="204536" y="2430375"/>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0" name="Rectangle 9">
              <a:extLst>
                <a:ext uri="{FF2B5EF4-FFF2-40B4-BE49-F238E27FC236}">
                  <a16:creationId xmlns:a16="http://schemas.microsoft.com/office/drawing/2014/main" id="{9CAE4C75-459B-4997-B4CC-D19E1139D1FD}"/>
                </a:ext>
              </a:extLst>
            </p:cNvPr>
            <p:cNvSpPr/>
            <p:nvPr/>
          </p:nvSpPr>
          <p:spPr>
            <a:xfrm>
              <a:off x="2153651" y="1768642"/>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1" name="Rectangle 10">
              <a:extLst>
                <a:ext uri="{FF2B5EF4-FFF2-40B4-BE49-F238E27FC236}">
                  <a16:creationId xmlns:a16="http://schemas.microsoft.com/office/drawing/2014/main" id="{4B94F4CE-CE65-4FA1-9191-7FA7D9CD1C85}"/>
                </a:ext>
              </a:extLst>
            </p:cNvPr>
            <p:cNvSpPr/>
            <p:nvPr/>
          </p:nvSpPr>
          <p:spPr>
            <a:xfrm>
              <a:off x="2153652" y="3382873"/>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2" name="Rectangle 11">
              <a:extLst>
                <a:ext uri="{FF2B5EF4-FFF2-40B4-BE49-F238E27FC236}">
                  <a16:creationId xmlns:a16="http://schemas.microsoft.com/office/drawing/2014/main" id="{62FDAE91-4813-4F42-B215-2C8D2E92F0D1}"/>
                </a:ext>
              </a:extLst>
            </p:cNvPr>
            <p:cNvSpPr/>
            <p:nvPr/>
          </p:nvSpPr>
          <p:spPr>
            <a:xfrm>
              <a:off x="431126" y="1768642"/>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3" name="Rectangle 12">
              <a:extLst>
                <a:ext uri="{FF2B5EF4-FFF2-40B4-BE49-F238E27FC236}">
                  <a16:creationId xmlns:a16="http://schemas.microsoft.com/office/drawing/2014/main" id="{4349A2BA-ECD9-4937-AB33-F9409B9984F7}"/>
                </a:ext>
              </a:extLst>
            </p:cNvPr>
            <p:cNvSpPr/>
            <p:nvPr/>
          </p:nvSpPr>
          <p:spPr>
            <a:xfrm>
              <a:off x="431126" y="3382873"/>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grpSp>
      <p:pic>
        <p:nvPicPr>
          <p:cNvPr id="14" name="Picture 13">
            <a:extLst>
              <a:ext uri="{FF2B5EF4-FFF2-40B4-BE49-F238E27FC236}">
                <a16:creationId xmlns:a16="http://schemas.microsoft.com/office/drawing/2014/main" id="{B96856FA-6A34-4BB5-9433-454125247E9B}"/>
              </a:ext>
            </a:extLst>
          </p:cNvPr>
          <p:cNvPicPr>
            <a:picLocks noChangeAspect="1"/>
          </p:cNvPicPr>
          <p:nvPr/>
        </p:nvPicPr>
        <p:blipFill>
          <a:blip r:embed="rId3"/>
          <a:stretch>
            <a:fillRect/>
          </a:stretch>
        </p:blipFill>
        <p:spPr>
          <a:xfrm>
            <a:off x="3068267" y="506781"/>
            <a:ext cx="4703467" cy="803509"/>
          </a:xfrm>
          <a:prstGeom prst="rect">
            <a:avLst/>
          </a:prstGeom>
        </p:spPr>
      </p:pic>
    </p:spTree>
    <p:extLst>
      <p:ext uri="{BB962C8B-B14F-4D97-AF65-F5344CB8AC3E}">
        <p14:creationId xmlns:p14="http://schemas.microsoft.com/office/powerpoint/2010/main" val="220398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95AC8-E9CE-46C5-B79D-D95DF8B85507}"/>
              </a:ext>
            </a:extLst>
          </p:cNvPr>
          <p:cNvSpPr txBox="1"/>
          <p:nvPr/>
        </p:nvSpPr>
        <p:spPr>
          <a:xfrm>
            <a:off x="2522146" y="622012"/>
            <a:ext cx="6094520" cy="584775"/>
          </a:xfrm>
          <a:prstGeom prst="rect">
            <a:avLst/>
          </a:prstGeom>
          <a:noFill/>
        </p:spPr>
        <p:txBody>
          <a:bodyPr wrap="square">
            <a:sp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1F497D"/>
                </a:solidFill>
                <a:effectLst/>
                <a:uLnTx/>
                <a:uFillTx/>
                <a:latin typeface="Algerian" panose="04020705040A02060702" pitchFamily="82" charset="0"/>
                <a:ea typeface="+mn-ea"/>
                <a:cs typeface="+mn-cs"/>
              </a:rPr>
              <a:t>SYSTEM DESIGN</a:t>
            </a:r>
            <a:endParaRPr kumimoji="0" lang="en-IN" sz="3200" b="0" i="0" u="none" strike="noStrike" kern="1200" cap="none" spc="0" normalizeH="0" baseline="0" noProof="0" dirty="0">
              <a:ln>
                <a:noFill/>
              </a:ln>
              <a:solidFill>
                <a:srgbClr val="1F497D"/>
              </a:solidFill>
              <a:effectLst/>
              <a:uLnTx/>
              <a:uFillTx/>
              <a:latin typeface="Algerian" panose="04020705040A02060702" pitchFamily="82" charset="0"/>
              <a:ea typeface="+mn-ea"/>
              <a:cs typeface="+mn-cs"/>
            </a:endParaRPr>
          </a:p>
        </p:txBody>
      </p:sp>
      <p:pic>
        <p:nvPicPr>
          <p:cNvPr id="2" name="Picture 1">
            <a:extLst>
              <a:ext uri="{FF2B5EF4-FFF2-40B4-BE49-F238E27FC236}">
                <a16:creationId xmlns:a16="http://schemas.microsoft.com/office/drawing/2014/main" id="{1E597861-3B79-4552-B003-6CD50F5A3EF7}"/>
              </a:ext>
            </a:extLst>
          </p:cNvPr>
          <p:cNvPicPr>
            <a:picLocks noChangeAspect="1"/>
          </p:cNvPicPr>
          <p:nvPr/>
        </p:nvPicPr>
        <p:blipFill>
          <a:blip r:embed="rId2"/>
          <a:stretch>
            <a:fillRect/>
          </a:stretch>
        </p:blipFill>
        <p:spPr>
          <a:xfrm>
            <a:off x="871813" y="2605639"/>
            <a:ext cx="5437547" cy="2741862"/>
          </a:xfrm>
          <a:prstGeom prst="rect">
            <a:avLst/>
          </a:prstGeom>
        </p:spPr>
      </p:pic>
      <p:pic>
        <p:nvPicPr>
          <p:cNvPr id="4" name="Picture 3">
            <a:extLst>
              <a:ext uri="{FF2B5EF4-FFF2-40B4-BE49-F238E27FC236}">
                <a16:creationId xmlns:a16="http://schemas.microsoft.com/office/drawing/2014/main" id="{53481AC8-3B06-47F5-B97D-08442398E6E1}"/>
              </a:ext>
            </a:extLst>
          </p:cNvPr>
          <p:cNvPicPr>
            <a:picLocks noChangeAspect="1"/>
          </p:cNvPicPr>
          <p:nvPr/>
        </p:nvPicPr>
        <p:blipFill>
          <a:blip r:embed="rId3"/>
          <a:stretch>
            <a:fillRect/>
          </a:stretch>
        </p:blipFill>
        <p:spPr>
          <a:xfrm>
            <a:off x="1423276" y="3829777"/>
            <a:ext cx="961710" cy="597443"/>
          </a:xfrm>
          <a:prstGeom prst="rect">
            <a:avLst/>
          </a:prstGeom>
        </p:spPr>
      </p:pic>
      <p:pic>
        <p:nvPicPr>
          <p:cNvPr id="5" name="Content Placeholder 6" descr="usecase.PNG">
            <a:extLst>
              <a:ext uri="{FF2B5EF4-FFF2-40B4-BE49-F238E27FC236}">
                <a16:creationId xmlns:a16="http://schemas.microsoft.com/office/drawing/2014/main" id="{63DA4787-43B1-4BED-8E99-20A31C95081F}"/>
              </a:ext>
            </a:extLst>
          </p:cNvPr>
          <p:cNvPicPr>
            <a:picLocks noChangeAspect="1"/>
          </p:cNvPicPr>
          <p:nvPr/>
        </p:nvPicPr>
        <p:blipFill>
          <a:blip r:embed="rId4" cstate="print"/>
          <a:stretch>
            <a:fillRect/>
          </a:stretch>
        </p:blipFill>
        <p:spPr>
          <a:xfrm>
            <a:off x="7435603" y="2459517"/>
            <a:ext cx="4245857" cy="3337961"/>
          </a:xfrm>
          <a:prstGeom prst="rect">
            <a:avLst/>
          </a:prstGeom>
        </p:spPr>
      </p:pic>
      <p:sp>
        <p:nvSpPr>
          <p:cNvPr id="7" name="TextBox 6">
            <a:extLst>
              <a:ext uri="{FF2B5EF4-FFF2-40B4-BE49-F238E27FC236}">
                <a16:creationId xmlns:a16="http://schemas.microsoft.com/office/drawing/2014/main" id="{F5B6B802-0EAE-42B3-8F22-8EBA07C297F2}"/>
              </a:ext>
            </a:extLst>
          </p:cNvPr>
          <p:cNvSpPr txBox="1"/>
          <p:nvPr/>
        </p:nvSpPr>
        <p:spPr>
          <a:xfrm>
            <a:off x="1066800" y="1794582"/>
            <a:ext cx="3040380" cy="369332"/>
          </a:xfrm>
          <a:prstGeom prst="rect">
            <a:avLst/>
          </a:prstGeom>
          <a:noFill/>
        </p:spPr>
        <p:txBody>
          <a:bodyPr wrap="square">
            <a:spAutoFit/>
          </a:bodyPr>
          <a:lstStyle/>
          <a:p>
            <a:r>
              <a:rPr lang="en-IN" b="1" dirty="0">
                <a:latin typeface="Times New Roman" pitchFamily="18" charset="0"/>
                <a:cs typeface="Times New Roman" pitchFamily="18" charset="0"/>
              </a:rPr>
              <a:t>Software Architecture</a:t>
            </a:r>
            <a:endParaRPr lang="en-IN" dirty="0"/>
          </a:p>
        </p:txBody>
      </p:sp>
      <p:sp>
        <p:nvSpPr>
          <p:cNvPr id="9" name="TextBox 8">
            <a:extLst>
              <a:ext uri="{FF2B5EF4-FFF2-40B4-BE49-F238E27FC236}">
                <a16:creationId xmlns:a16="http://schemas.microsoft.com/office/drawing/2014/main" id="{234DADA1-8B47-488E-96E3-CDB094ACDCC3}"/>
              </a:ext>
            </a:extLst>
          </p:cNvPr>
          <p:cNvSpPr txBox="1"/>
          <p:nvPr/>
        </p:nvSpPr>
        <p:spPr>
          <a:xfrm>
            <a:off x="7297628" y="1721547"/>
            <a:ext cx="2744756" cy="369332"/>
          </a:xfrm>
          <a:prstGeom prst="rect">
            <a:avLst/>
          </a:prstGeom>
          <a:noFill/>
        </p:spPr>
        <p:txBody>
          <a:bodyPr wrap="square">
            <a:spAutoFit/>
          </a:bodyPr>
          <a:lstStyle/>
          <a:p>
            <a:r>
              <a:rPr lang="en-IN" b="1" dirty="0">
                <a:latin typeface="Times New Roman" pitchFamily="18" charset="0"/>
                <a:cs typeface="Times New Roman" pitchFamily="18" charset="0"/>
              </a:rPr>
              <a:t>UML Diagram</a:t>
            </a:r>
            <a:endParaRPr lang="en-IN" dirty="0"/>
          </a:p>
        </p:txBody>
      </p:sp>
    </p:spTree>
    <p:extLst>
      <p:ext uri="{BB962C8B-B14F-4D97-AF65-F5344CB8AC3E}">
        <p14:creationId xmlns:p14="http://schemas.microsoft.com/office/powerpoint/2010/main" val="375896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EF2716-688A-4E2D-9C0B-2AACBE0AD49C}"/>
              </a:ext>
            </a:extLst>
          </p:cNvPr>
          <p:cNvSpPr txBox="1"/>
          <p:nvPr/>
        </p:nvSpPr>
        <p:spPr>
          <a:xfrm>
            <a:off x="2509815" y="614025"/>
            <a:ext cx="6094520" cy="584775"/>
          </a:xfrm>
          <a:prstGeom prst="rect">
            <a:avLst/>
          </a:prstGeom>
          <a:noFill/>
        </p:spPr>
        <p:txBody>
          <a:bodyPr wrap="square">
            <a:sp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1F497D"/>
                </a:solidFill>
                <a:effectLst/>
                <a:uLnTx/>
                <a:uFillTx/>
                <a:latin typeface="Algerian" panose="04020705040A02060702" pitchFamily="82" charset="0"/>
                <a:ea typeface="+mn-ea"/>
                <a:cs typeface="+mn-cs"/>
              </a:rPr>
              <a:t>SYSTEM ANALYSIS</a:t>
            </a:r>
            <a:endParaRPr kumimoji="0" lang="en-IN" sz="3200" b="0" i="0" u="none" strike="noStrike" kern="1200" cap="none" spc="0" normalizeH="0" baseline="0" noProof="0" dirty="0">
              <a:ln>
                <a:noFill/>
              </a:ln>
              <a:solidFill>
                <a:srgbClr val="1F497D"/>
              </a:solidFill>
              <a:effectLst/>
              <a:uLnTx/>
              <a:uFillTx/>
              <a:latin typeface="Algerian" panose="04020705040A02060702" pitchFamily="82" charset="0"/>
              <a:ea typeface="+mn-ea"/>
              <a:cs typeface="+mn-cs"/>
            </a:endParaRPr>
          </a:p>
        </p:txBody>
      </p:sp>
      <p:sp>
        <p:nvSpPr>
          <p:cNvPr id="8" name="TextBox 7">
            <a:extLst>
              <a:ext uri="{FF2B5EF4-FFF2-40B4-BE49-F238E27FC236}">
                <a16:creationId xmlns:a16="http://schemas.microsoft.com/office/drawing/2014/main" id="{768A0755-0F2D-4F8B-A35C-2E379F6238B6}"/>
              </a:ext>
            </a:extLst>
          </p:cNvPr>
          <p:cNvSpPr txBox="1"/>
          <p:nvPr/>
        </p:nvSpPr>
        <p:spPr>
          <a:xfrm>
            <a:off x="1123627" y="4423967"/>
            <a:ext cx="8708109" cy="2031325"/>
          </a:xfrm>
          <a:prstGeom prst="rect">
            <a:avLst/>
          </a:prstGeom>
          <a:noFill/>
        </p:spPr>
        <p:txBody>
          <a:bodyPr wrap="square">
            <a:spAutoFit/>
          </a:bodyPr>
          <a:lstStyle/>
          <a:p>
            <a:r>
              <a:rPr lang="en-US" b="1" dirty="0"/>
              <a:t>Feature Extraction: </a:t>
            </a:r>
            <a:r>
              <a:rPr lang="en-US" dirty="0"/>
              <a:t>Feature extraction is the process of studying the </a:t>
            </a:r>
            <a:r>
              <a:rPr lang="en-US" dirty="0" err="1"/>
              <a:t>behaviour</a:t>
            </a:r>
            <a:r>
              <a:rPr lang="en-US" dirty="0"/>
              <a:t> and pattern of the analyzed data and draw the features for further testing and training. </a:t>
            </a:r>
          </a:p>
          <a:p>
            <a:endParaRPr lang="en-US" dirty="0"/>
          </a:p>
          <a:p>
            <a:r>
              <a:rPr lang="en-US" b="1" dirty="0"/>
              <a:t>Display Graph: </a:t>
            </a:r>
            <a:r>
              <a:rPr lang="en-US" dirty="0"/>
              <a:t> Representation of classified data in the form of graphs. Accuracy is well-defined as the proportion of precise predictions for the test data. It can be calculated easily by mathematical calculation i.e. dividing the number of correct predictions by the number of total predictions.</a:t>
            </a:r>
          </a:p>
        </p:txBody>
      </p:sp>
      <p:sp>
        <p:nvSpPr>
          <p:cNvPr id="10" name="TextBox 9">
            <a:extLst>
              <a:ext uri="{FF2B5EF4-FFF2-40B4-BE49-F238E27FC236}">
                <a16:creationId xmlns:a16="http://schemas.microsoft.com/office/drawing/2014/main" id="{D919EBC6-1AEC-47EF-BAC2-A19085C5D44E}"/>
              </a:ext>
            </a:extLst>
          </p:cNvPr>
          <p:cNvSpPr txBox="1"/>
          <p:nvPr/>
        </p:nvSpPr>
        <p:spPr>
          <a:xfrm>
            <a:off x="1123627" y="1282311"/>
            <a:ext cx="8236703" cy="3139321"/>
          </a:xfrm>
          <a:prstGeom prst="rect">
            <a:avLst/>
          </a:prstGeom>
          <a:noFill/>
        </p:spPr>
        <p:txBody>
          <a:bodyPr wrap="square">
            <a:spAutoFit/>
          </a:bodyPr>
          <a:lstStyle/>
          <a:p>
            <a:pPr algn="just"/>
            <a:r>
              <a:rPr lang="en-IN" sz="1800" b="1" dirty="0">
                <a:latin typeface="Times New Roman" pitchFamily="18" charset="0"/>
                <a:cs typeface="Times New Roman" pitchFamily="18" charset="0"/>
              </a:rPr>
              <a:t>Data Collection: </a:t>
            </a:r>
            <a:r>
              <a:rPr lang="en-IN" sz="1800" dirty="0">
                <a:latin typeface="Times New Roman" pitchFamily="18" charset="0"/>
                <a:cs typeface="Times New Roman" pitchFamily="18" charset="0"/>
              </a:rPr>
              <a:t>Dataset used in this model are transactions made by credit cardholders. </a:t>
            </a:r>
          </a:p>
          <a:p>
            <a:pPr algn="just"/>
            <a:r>
              <a:rPr lang="en-IN" sz="1800" b="1" dirty="0">
                <a:latin typeface="Times New Roman" pitchFamily="18" charset="0"/>
                <a:cs typeface="Times New Roman" pitchFamily="18" charset="0"/>
              </a:rPr>
              <a:t>Data Pre-Processing: </a:t>
            </a:r>
            <a:endParaRPr lang="en-IN" sz="1800" dirty="0">
              <a:latin typeface="Times New Roman" pitchFamily="18" charset="0"/>
              <a:cs typeface="Times New Roman" pitchFamily="18" charset="0"/>
            </a:endParaRPr>
          </a:p>
          <a:p>
            <a:pPr marL="457200" indent="-457200" algn="just">
              <a:buFont typeface="+mj-lt"/>
              <a:buAutoNum type="arabicPeriod"/>
            </a:pPr>
            <a:r>
              <a:rPr lang="en-IN" sz="1800" i="1" dirty="0">
                <a:latin typeface="Times New Roman" pitchFamily="18" charset="0"/>
                <a:cs typeface="Times New Roman" pitchFamily="18" charset="0"/>
              </a:rPr>
              <a:t>Formatting:</a:t>
            </a:r>
            <a:r>
              <a:rPr lang="en-IN" sz="1800" dirty="0">
                <a:latin typeface="Times New Roman" pitchFamily="18" charset="0"/>
                <a:cs typeface="Times New Roman" pitchFamily="18" charset="0"/>
              </a:rPr>
              <a:t> It is the process of putting the data in a legitimate way that it would be suitable to work with. Most recommended format is .csv files. </a:t>
            </a:r>
          </a:p>
          <a:p>
            <a:pPr marL="457200" indent="-457200" algn="just">
              <a:buFont typeface="+mj-lt"/>
              <a:buAutoNum type="arabicPeriod"/>
            </a:pPr>
            <a:r>
              <a:rPr lang="en-IN" sz="1800" i="1" dirty="0">
                <a:latin typeface="Times New Roman" pitchFamily="18" charset="0"/>
                <a:cs typeface="Times New Roman" pitchFamily="18" charset="0"/>
              </a:rPr>
              <a:t>Cleaning:</a:t>
            </a:r>
            <a:r>
              <a:rPr lang="en-IN" sz="1800" dirty="0">
                <a:latin typeface="Times New Roman" pitchFamily="18" charset="0"/>
                <a:cs typeface="Times New Roman" pitchFamily="18" charset="0"/>
              </a:rPr>
              <a:t> Data cleaning is a very important procedure in the path of data science as it constitutes the major part of the work. It includes removing missing data and complexity with naming category and so on. </a:t>
            </a:r>
          </a:p>
          <a:p>
            <a:pPr marL="457200" indent="-457200" algn="just">
              <a:buFont typeface="+mj-lt"/>
              <a:buAutoNum type="arabicPeriod"/>
            </a:pPr>
            <a:r>
              <a:rPr lang="en-IN" sz="1800" i="1" dirty="0">
                <a:latin typeface="Times New Roman" pitchFamily="18" charset="0"/>
                <a:cs typeface="Times New Roman" pitchFamily="18" charset="0"/>
              </a:rPr>
              <a:t>Sampling: </a:t>
            </a:r>
            <a:r>
              <a:rPr lang="en-IN" sz="1800" dirty="0">
                <a:latin typeface="Times New Roman" pitchFamily="18" charset="0"/>
                <a:cs typeface="Times New Roman" pitchFamily="18" charset="0"/>
              </a:rPr>
              <a:t>This is the technique of </a:t>
            </a:r>
            <a:r>
              <a:rPr lang="en-IN" sz="1800" dirty="0" err="1">
                <a:latin typeface="Times New Roman" pitchFamily="18" charset="0"/>
                <a:cs typeface="Times New Roman" pitchFamily="18" charset="0"/>
              </a:rPr>
              <a:t>analyzing</a:t>
            </a:r>
            <a:r>
              <a:rPr lang="en-IN" sz="1800" dirty="0">
                <a:latin typeface="Times New Roman" pitchFamily="18" charset="0"/>
                <a:cs typeface="Times New Roman" pitchFamily="18" charset="0"/>
              </a:rPr>
              <a:t> the subsets from whole large datasets, which could provide a better result and help in understanding the behaviour and pattern of data.</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09161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credit card fraud ppt2</Template>
  <TotalTime>0</TotalTime>
  <Words>1007</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Calibri</vt:lpstr>
      <vt:lpstr>Calibri Light</vt:lpstr>
      <vt:lpstr>Georgia</vt:lpstr>
      <vt:lpstr>Helvetica Neue</vt:lpstr>
      <vt:lpstr>Lucida Handwriting</vt:lpstr>
      <vt:lpstr>Times New Roman</vt: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IMPLEMENTATION</vt:lpstr>
      <vt:lpstr>SYSTEM TESTING</vt:lpstr>
      <vt:lpstr>RESULTS</vt:lpstr>
      <vt:lpstr>      Future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 Reddy</dc:creator>
  <cp:lastModifiedBy>Rishika Reddy</cp:lastModifiedBy>
  <cp:revision>1</cp:revision>
  <dcterms:created xsi:type="dcterms:W3CDTF">2021-10-20T15:58:27Z</dcterms:created>
  <dcterms:modified xsi:type="dcterms:W3CDTF">2021-10-20T15:58:56Z</dcterms:modified>
</cp:coreProperties>
</file>